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7"/>
  </p:notesMasterIdLst>
  <p:handoutMasterIdLst>
    <p:handoutMasterId r:id="rId38"/>
  </p:handoutMasterIdLst>
  <p:sldIdLst>
    <p:sldId id="256" r:id="rId2"/>
    <p:sldId id="276" r:id="rId3"/>
    <p:sldId id="313" r:id="rId4"/>
    <p:sldId id="273" r:id="rId5"/>
    <p:sldId id="332" r:id="rId6"/>
    <p:sldId id="329" r:id="rId7"/>
    <p:sldId id="331" r:id="rId8"/>
    <p:sldId id="282" r:id="rId9"/>
    <p:sldId id="291" r:id="rId10"/>
    <p:sldId id="289" r:id="rId11"/>
    <p:sldId id="296" r:id="rId12"/>
    <p:sldId id="302" r:id="rId13"/>
    <p:sldId id="322" r:id="rId14"/>
    <p:sldId id="325" r:id="rId15"/>
    <p:sldId id="323" r:id="rId16"/>
    <p:sldId id="298" r:id="rId17"/>
    <p:sldId id="299" r:id="rId18"/>
    <p:sldId id="303" r:id="rId19"/>
    <p:sldId id="304" r:id="rId20"/>
    <p:sldId id="300" r:id="rId21"/>
    <p:sldId id="335" r:id="rId22"/>
    <p:sldId id="306" r:id="rId23"/>
    <p:sldId id="311" r:id="rId24"/>
    <p:sldId id="312" r:id="rId25"/>
    <p:sldId id="290" r:id="rId26"/>
    <p:sldId id="297" r:id="rId27"/>
    <p:sldId id="279" r:id="rId28"/>
    <p:sldId id="307" r:id="rId29"/>
    <p:sldId id="294" r:id="rId30"/>
    <p:sldId id="295" r:id="rId31"/>
    <p:sldId id="308" r:id="rId32"/>
    <p:sldId id="310" r:id="rId33"/>
    <p:sldId id="321" r:id="rId34"/>
    <p:sldId id="318" r:id="rId35"/>
    <p:sldId id="336" r:id="rId36"/>
  </p:sldIdLst>
  <p:sldSz cx="9144000" cy="6858000" type="screen4x3"/>
  <p:notesSz cx="6858000" cy="9144000"/>
  <p:defaultTextStyle>
    <a:defPPr>
      <a:defRPr lang="sr-Latn-C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99"/>
    <a:srgbClr val="9244FA"/>
    <a:srgbClr val="FF3399"/>
    <a:srgbClr val="EA3800"/>
    <a:srgbClr val="CC00FF"/>
    <a:srgbClr val="993300"/>
    <a:srgbClr val="AC0000"/>
    <a:srgbClr val="0AD823"/>
    <a:srgbClr val="0CF428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rednji stil 2 - Isticanj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Srednji stil 2 - Isticanje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Srednji stil 2 - Isticanje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68D230F3-CF80-4859-8CE7-A43EE81993B5}" styleName="Svijetli stil 1 - Isticanje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00A15C55-8517-42AA-B614-E9B94910E393}" styleName="Srednji stil 2 - Isticanje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E8B1032C-EA38-4F05-BA0D-38AFFFC7BED3}" styleName="Svijetli stil 3 - Isticanje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8799B23B-EC83-4686-B30A-512413B5E67A}" styleName="Light Style 3 - Acc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592" autoAdjust="0"/>
    <p:restoredTop sz="94660"/>
  </p:normalViewPr>
  <p:slideViewPr>
    <p:cSldViewPr>
      <p:cViewPr>
        <p:scale>
          <a:sx n="94" d="100"/>
          <a:sy n="94" d="100"/>
        </p:scale>
        <p:origin x="-1332" y="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C7D8EED-D765-484D-A08C-07E010CDE502}" type="doc">
      <dgm:prSet loTypeId="urn:microsoft.com/office/officeart/2005/8/layout/cycle5" loCatId="cycle" qsTypeId="urn:microsoft.com/office/officeart/2005/8/quickstyle/3d2" qsCatId="3D" csTypeId="urn:microsoft.com/office/officeart/2005/8/colors/colorful5" csCatId="colorful" phldr="1"/>
      <dgm:spPr/>
      <dgm:t>
        <a:bodyPr/>
        <a:lstStyle/>
        <a:p>
          <a:endParaRPr lang="hr-HR"/>
        </a:p>
      </dgm:t>
    </dgm:pt>
    <dgm:pt modelId="{2E85CE60-3753-49B6-8BC4-4EAD7D0873B2}">
      <dgm:prSet phldrT="[Tekst]" custT="1"/>
      <dgm:spPr/>
      <dgm:t>
        <a:bodyPr/>
        <a:lstStyle/>
        <a:p>
          <a:r>
            <a:rPr lang="hr-HR" sz="2200" dirty="0" smtClean="0"/>
            <a:t>ometeni viši kognitivni procesi</a:t>
          </a:r>
          <a:endParaRPr lang="hr-HR" sz="2200" dirty="0"/>
        </a:p>
      </dgm:t>
    </dgm:pt>
    <dgm:pt modelId="{1B08DE6C-6628-4765-B2E4-3BEEF9186C11}" type="parTrans" cxnId="{28F6C287-4974-4C03-B219-861DB1A032B2}">
      <dgm:prSet/>
      <dgm:spPr/>
      <dgm:t>
        <a:bodyPr/>
        <a:lstStyle/>
        <a:p>
          <a:endParaRPr lang="hr-HR"/>
        </a:p>
      </dgm:t>
    </dgm:pt>
    <dgm:pt modelId="{A0DD56C8-76A9-4E46-9B59-465DEE80F53A}" type="sibTrans" cxnId="{28F6C287-4974-4C03-B219-861DB1A032B2}">
      <dgm:prSet/>
      <dgm:spPr>
        <a:ln w="28575"/>
      </dgm:spPr>
      <dgm:t>
        <a:bodyPr/>
        <a:lstStyle/>
        <a:p>
          <a:endParaRPr lang="hr-HR"/>
        </a:p>
      </dgm:t>
    </dgm:pt>
    <dgm:pt modelId="{C75B89E2-39B8-4AA5-9896-CDD3758A79DB}">
      <dgm:prSet phldrT="[Tekst]" custT="1"/>
      <dgm:spPr/>
      <dgm:t>
        <a:bodyPr/>
        <a:lstStyle/>
        <a:p>
          <a:r>
            <a:rPr lang="hr-HR" sz="2200" dirty="0" smtClean="0"/>
            <a:t>problemi s kontrolom ponašanja</a:t>
          </a:r>
          <a:endParaRPr lang="hr-HR" sz="2200" dirty="0"/>
        </a:p>
      </dgm:t>
    </dgm:pt>
    <dgm:pt modelId="{9963F0D5-FC9F-4667-B311-5C4906251FAC}" type="parTrans" cxnId="{67195354-1BFE-4377-9E2A-6A24356F9E27}">
      <dgm:prSet/>
      <dgm:spPr/>
      <dgm:t>
        <a:bodyPr/>
        <a:lstStyle/>
        <a:p>
          <a:endParaRPr lang="hr-HR"/>
        </a:p>
      </dgm:t>
    </dgm:pt>
    <dgm:pt modelId="{C51A40EA-B5CB-468C-BC6E-235F148BBBE4}" type="sibTrans" cxnId="{67195354-1BFE-4377-9E2A-6A24356F9E27}">
      <dgm:prSet/>
      <dgm:spPr>
        <a:ln w="28575"/>
      </dgm:spPr>
      <dgm:t>
        <a:bodyPr/>
        <a:lstStyle/>
        <a:p>
          <a:endParaRPr lang="hr-HR"/>
        </a:p>
      </dgm:t>
    </dgm:pt>
    <dgm:pt modelId="{0687FB88-0B41-42A6-BD14-DD06480A210F}">
      <dgm:prSet phldrT="[Tekst]" custT="1"/>
      <dgm:spPr/>
      <dgm:t>
        <a:bodyPr/>
        <a:lstStyle/>
        <a:p>
          <a:r>
            <a:rPr lang="hr-HR" sz="2200" dirty="0" smtClean="0"/>
            <a:t>lošija interakcija</a:t>
          </a:r>
          <a:endParaRPr lang="hr-HR" sz="2200" dirty="0"/>
        </a:p>
      </dgm:t>
    </dgm:pt>
    <dgm:pt modelId="{803AB91A-BAB7-4028-A746-EF90F9AAD0BE}" type="parTrans" cxnId="{868069DF-BA8C-4A11-A6A9-EF67F32C4950}">
      <dgm:prSet/>
      <dgm:spPr/>
      <dgm:t>
        <a:bodyPr/>
        <a:lstStyle/>
        <a:p>
          <a:endParaRPr lang="hr-HR"/>
        </a:p>
      </dgm:t>
    </dgm:pt>
    <dgm:pt modelId="{CD50E113-4EA3-4B5E-854C-18442B094597}" type="sibTrans" cxnId="{868069DF-BA8C-4A11-A6A9-EF67F32C4950}">
      <dgm:prSet/>
      <dgm:spPr>
        <a:ln w="28575"/>
      </dgm:spPr>
      <dgm:t>
        <a:bodyPr/>
        <a:lstStyle/>
        <a:p>
          <a:endParaRPr lang="hr-HR"/>
        </a:p>
      </dgm:t>
    </dgm:pt>
    <dgm:pt modelId="{B5C95159-3662-4661-BC08-3B631548B3EA}" type="pres">
      <dgm:prSet presAssocID="{5C7D8EED-D765-484D-A08C-07E010CDE502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CD8A4F8F-CC60-44DE-817E-430E37DDB323}" type="pres">
      <dgm:prSet presAssocID="{2E85CE60-3753-49B6-8BC4-4EAD7D0873B2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5150EA8-2D91-4E9C-BD5D-F7420E2AA966}" type="pres">
      <dgm:prSet presAssocID="{2E85CE60-3753-49B6-8BC4-4EAD7D0873B2}" presName="spNode" presStyleCnt="0"/>
      <dgm:spPr/>
    </dgm:pt>
    <dgm:pt modelId="{AF7A8270-4DC3-47E1-874B-9BA82BFA8EE7}" type="pres">
      <dgm:prSet presAssocID="{A0DD56C8-76A9-4E46-9B59-465DEE80F53A}" presName="sibTrans" presStyleLbl="sibTrans1D1" presStyleIdx="0" presStyleCnt="3"/>
      <dgm:spPr/>
      <dgm:t>
        <a:bodyPr/>
        <a:lstStyle/>
        <a:p>
          <a:endParaRPr lang="en-US"/>
        </a:p>
      </dgm:t>
    </dgm:pt>
    <dgm:pt modelId="{98A482B3-F55E-4B55-A6C0-86F937E8384B}" type="pres">
      <dgm:prSet presAssocID="{C75B89E2-39B8-4AA5-9896-CDD3758A79DB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68A983C-FF90-42C3-A1DB-86E12FFED745}" type="pres">
      <dgm:prSet presAssocID="{C75B89E2-39B8-4AA5-9896-CDD3758A79DB}" presName="spNode" presStyleCnt="0"/>
      <dgm:spPr/>
    </dgm:pt>
    <dgm:pt modelId="{29CC2ADA-136B-4F7C-A0BF-3893FB1DF5E6}" type="pres">
      <dgm:prSet presAssocID="{C51A40EA-B5CB-468C-BC6E-235F148BBBE4}" presName="sibTrans" presStyleLbl="sibTrans1D1" presStyleIdx="1" presStyleCnt="3"/>
      <dgm:spPr/>
      <dgm:t>
        <a:bodyPr/>
        <a:lstStyle/>
        <a:p>
          <a:endParaRPr lang="en-US"/>
        </a:p>
      </dgm:t>
    </dgm:pt>
    <dgm:pt modelId="{EC0184C5-12F6-43EB-98FD-19F56E5D93FB}" type="pres">
      <dgm:prSet presAssocID="{0687FB88-0B41-42A6-BD14-DD06480A210F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E3BBF90-1AC9-489B-B06A-BB145F8749A3}" type="pres">
      <dgm:prSet presAssocID="{0687FB88-0B41-42A6-BD14-DD06480A210F}" presName="spNode" presStyleCnt="0"/>
      <dgm:spPr/>
    </dgm:pt>
    <dgm:pt modelId="{AF35875B-E086-49B0-9B7D-FD1EC2ECE11F}" type="pres">
      <dgm:prSet presAssocID="{CD50E113-4EA3-4B5E-854C-18442B094597}" presName="sibTrans" presStyleLbl="sibTrans1D1" presStyleIdx="2" presStyleCnt="3"/>
      <dgm:spPr/>
      <dgm:t>
        <a:bodyPr/>
        <a:lstStyle/>
        <a:p>
          <a:endParaRPr lang="en-US"/>
        </a:p>
      </dgm:t>
    </dgm:pt>
  </dgm:ptLst>
  <dgm:cxnLst>
    <dgm:cxn modelId="{67195354-1BFE-4377-9E2A-6A24356F9E27}" srcId="{5C7D8EED-D765-484D-A08C-07E010CDE502}" destId="{C75B89E2-39B8-4AA5-9896-CDD3758A79DB}" srcOrd="1" destOrd="0" parTransId="{9963F0D5-FC9F-4667-B311-5C4906251FAC}" sibTransId="{C51A40EA-B5CB-468C-BC6E-235F148BBBE4}"/>
    <dgm:cxn modelId="{868069DF-BA8C-4A11-A6A9-EF67F32C4950}" srcId="{5C7D8EED-D765-484D-A08C-07E010CDE502}" destId="{0687FB88-0B41-42A6-BD14-DD06480A210F}" srcOrd="2" destOrd="0" parTransId="{803AB91A-BAB7-4028-A746-EF90F9AAD0BE}" sibTransId="{CD50E113-4EA3-4B5E-854C-18442B094597}"/>
    <dgm:cxn modelId="{4E6F1774-6081-45B2-BBE0-EE4595160B47}" type="presOf" srcId="{C75B89E2-39B8-4AA5-9896-CDD3758A79DB}" destId="{98A482B3-F55E-4B55-A6C0-86F937E8384B}" srcOrd="0" destOrd="0" presId="urn:microsoft.com/office/officeart/2005/8/layout/cycle5"/>
    <dgm:cxn modelId="{67147966-67BD-4A30-BAED-8AC41333D5F6}" type="presOf" srcId="{CD50E113-4EA3-4B5E-854C-18442B094597}" destId="{AF35875B-E086-49B0-9B7D-FD1EC2ECE11F}" srcOrd="0" destOrd="0" presId="urn:microsoft.com/office/officeart/2005/8/layout/cycle5"/>
    <dgm:cxn modelId="{BBAE11A5-1298-4C2E-9D86-03E23AACD8AE}" type="presOf" srcId="{C51A40EA-B5CB-468C-BC6E-235F148BBBE4}" destId="{29CC2ADA-136B-4F7C-A0BF-3893FB1DF5E6}" srcOrd="0" destOrd="0" presId="urn:microsoft.com/office/officeart/2005/8/layout/cycle5"/>
    <dgm:cxn modelId="{BDCD5D2A-8B09-46B7-A51A-F6ED5CA00217}" type="presOf" srcId="{2E85CE60-3753-49B6-8BC4-4EAD7D0873B2}" destId="{CD8A4F8F-CC60-44DE-817E-430E37DDB323}" srcOrd="0" destOrd="0" presId="urn:microsoft.com/office/officeart/2005/8/layout/cycle5"/>
    <dgm:cxn modelId="{28F6C287-4974-4C03-B219-861DB1A032B2}" srcId="{5C7D8EED-D765-484D-A08C-07E010CDE502}" destId="{2E85CE60-3753-49B6-8BC4-4EAD7D0873B2}" srcOrd="0" destOrd="0" parTransId="{1B08DE6C-6628-4765-B2E4-3BEEF9186C11}" sibTransId="{A0DD56C8-76A9-4E46-9B59-465DEE80F53A}"/>
    <dgm:cxn modelId="{A6CA628F-B9F3-4125-AE1D-B6AFD1385CAF}" type="presOf" srcId="{5C7D8EED-D765-484D-A08C-07E010CDE502}" destId="{B5C95159-3662-4661-BC08-3B631548B3EA}" srcOrd="0" destOrd="0" presId="urn:microsoft.com/office/officeart/2005/8/layout/cycle5"/>
    <dgm:cxn modelId="{9FF2256C-6CF8-4BBF-803E-3FD974C4BEC7}" type="presOf" srcId="{0687FB88-0B41-42A6-BD14-DD06480A210F}" destId="{EC0184C5-12F6-43EB-98FD-19F56E5D93FB}" srcOrd="0" destOrd="0" presId="urn:microsoft.com/office/officeart/2005/8/layout/cycle5"/>
    <dgm:cxn modelId="{C7C06D82-E2E5-471F-8EA0-B44D47DAC327}" type="presOf" srcId="{A0DD56C8-76A9-4E46-9B59-465DEE80F53A}" destId="{AF7A8270-4DC3-47E1-874B-9BA82BFA8EE7}" srcOrd="0" destOrd="0" presId="urn:microsoft.com/office/officeart/2005/8/layout/cycle5"/>
    <dgm:cxn modelId="{4F8EF4E5-7EF0-4D13-96AE-CD190CE52FAB}" type="presParOf" srcId="{B5C95159-3662-4661-BC08-3B631548B3EA}" destId="{CD8A4F8F-CC60-44DE-817E-430E37DDB323}" srcOrd="0" destOrd="0" presId="urn:microsoft.com/office/officeart/2005/8/layout/cycle5"/>
    <dgm:cxn modelId="{F734A2F3-D266-4FB6-919E-1DB6147BA0FB}" type="presParOf" srcId="{B5C95159-3662-4661-BC08-3B631548B3EA}" destId="{25150EA8-2D91-4E9C-BD5D-F7420E2AA966}" srcOrd="1" destOrd="0" presId="urn:microsoft.com/office/officeart/2005/8/layout/cycle5"/>
    <dgm:cxn modelId="{F1647535-A35E-458F-AABB-5BF2400C8C23}" type="presParOf" srcId="{B5C95159-3662-4661-BC08-3B631548B3EA}" destId="{AF7A8270-4DC3-47E1-874B-9BA82BFA8EE7}" srcOrd="2" destOrd="0" presId="urn:microsoft.com/office/officeart/2005/8/layout/cycle5"/>
    <dgm:cxn modelId="{B6E8EEE6-C18C-465E-ADF9-002B6198D34E}" type="presParOf" srcId="{B5C95159-3662-4661-BC08-3B631548B3EA}" destId="{98A482B3-F55E-4B55-A6C0-86F937E8384B}" srcOrd="3" destOrd="0" presId="urn:microsoft.com/office/officeart/2005/8/layout/cycle5"/>
    <dgm:cxn modelId="{8F41852F-E993-4E77-8311-1B4641D94124}" type="presParOf" srcId="{B5C95159-3662-4661-BC08-3B631548B3EA}" destId="{C68A983C-FF90-42C3-A1DB-86E12FFED745}" srcOrd="4" destOrd="0" presId="urn:microsoft.com/office/officeart/2005/8/layout/cycle5"/>
    <dgm:cxn modelId="{4E6780E8-7CBD-4AE4-A961-B87521D94D31}" type="presParOf" srcId="{B5C95159-3662-4661-BC08-3B631548B3EA}" destId="{29CC2ADA-136B-4F7C-A0BF-3893FB1DF5E6}" srcOrd="5" destOrd="0" presId="urn:microsoft.com/office/officeart/2005/8/layout/cycle5"/>
    <dgm:cxn modelId="{D675BA38-F4EA-402B-9DB8-B178AEAE634A}" type="presParOf" srcId="{B5C95159-3662-4661-BC08-3B631548B3EA}" destId="{EC0184C5-12F6-43EB-98FD-19F56E5D93FB}" srcOrd="6" destOrd="0" presId="urn:microsoft.com/office/officeart/2005/8/layout/cycle5"/>
    <dgm:cxn modelId="{CF3C959C-9DB3-45B4-B6E8-94EA5FAA7A71}" type="presParOf" srcId="{B5C95159-3662-4661-BC08-3B631548B3EA}" destId="{8E3BBF90-1AC9-489B-B06A-BB145F8749A3}" srcOrd="7" destOrd="0" presId="urn:microsoft.com/office/officeart/2005/8/layout/cycle5"/>
    <dgm:cxn modelId="{8A121701-55F2-478F-BD98-CDCA9B56FBB5}" type="presParOf" srcId="{B5C95159-3662-4661-BC08-3B631548B3EA}" destId="{AF35875B-E086-49B0-9B7D-FD1EC2ECE11F}" srcOrd="8" destOrd="0" presId="urn:microsoft.com/office/officeart/2005/8/layout/cycle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D629E05-226E-4B60-BA1F-2E3619071CA3}" type="doc">
      <dgm:prSet loTypeId="urn:microsoft.com/office/officeart/2005/8/layout/cycle7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hr-HR"/>
        </a:p>
      </dgm:t>
    </dgm:pt>
    <dgm:pt modelId="{A279D001-9D0D-49F7-BD53-1F9316147BFE}">
      <dgm:prSet phldrT="[Tekst]"/>
      <dgm:spPr>
        <a:solidFill>
          <a:schemeClr val="accent6">
            <a:lumMod val="60000"/>
            <a:lumOff val="40000"/>
          </a:schemeClr>
        </a:solidFill>
      </dgm:spPr>
      <dgm:t>
        <a:bodyPr/>
        <a:lstStyle/>
        <a:p>
          <a:r>
            <a:rPr lang="hr-HR" dirty="0" smtClean="0">
              <a:solidFill>
                <a:schemeClr val="accent6">
                  <a:lumMod val="50000"/>
                </a:schemeClr>
              </a:solidFill>
            </a:rPr>
            <a:t>KOGNICIJA</a:t>
          </a:r>
          <a:endParaRPr lang="hr-HR" dirty="0">
            <a:solidFill>
              <a:schemeClr val="accent6">
                <a:lumMod val="50000"/>
              </a:schemeClr>
            </a:solidFill>
          </a:endParaRPr>
        </a:p>
      </dgm:t>
    </dgm:pt>
    <dgm:pt modelId="{13F52E6B-0754-419F-97FB-A507E5F98B4B}" type="parTrans" cxnId="{DFFB2AE2-81CF-4D02-95A9-A3CA30F92943}">
      <dgm:prSet/>
      <dgm:spPr/>
      <dgm:t>
        <a:bodyPr/>
        <a:lstStyle/>
        <a:p>
          <a:endParaRPr lang="hr-HR"/>
        </a:p>
      </dgm:t>
    </dgm:pt>
    <dgm:pt modelId="{81EE06D4-5644-4525-BE35-527267A159D1}" type="sibTrans" cxnId="{DFFB2AE2-81CF-4D02-95A9-A3CA30F92943}">
      <dgm:prSet/>
      <dgm:spPr>
        <a:solidFill>
          <a:schemeClr val="accent4">
            <a:lumMod val="60000"/>
            <a:lumOff val="40000"/>
          </a:schemeClr>
        </a:solidFill>
      </dgm:spPr>
      <dgm:t>
        <a:bodyPr/>
        <a:lstStyle/>
        <a:p>
          <a:endParaRPr lang="hr-HR"/>
        </a:p>
      </dgm:t>
    </dgm:pt>
    <dgm:pt modelId="{39706F29-49F9-4AEB-9E41-03BCCA18349B}">
      <dgm:prSet phldrT="[Tekst]"/>
      <dgm:spPr>
        <a:solidFill>
          <a:srgbClr val="CCFFFF"/>
        </a:solidFill>
      </dgm:spPr>
      <dgm:t>
        <a:bodyPr/>
        <a:lstStyle/>
        <a:p>
          <a:r>
            <a:rPr lang="hr-HR" dirty="0" smtClean="0">
              <a:solidFill>
                <a:schemeClr val="accent6">
                  <a:lumMod val="50000"/>
                </a:schemeClr>
              </a:solidFill>
            </a:rPr>
            <a:t>PONAŠANJE</a:t>
          </a:r>
          <a:endParaRPr lang="hr-HR" dirty="0">
            <a:solidFill>
              <a:schemeClr val="accent6">
                <a:lumMod val="50000"/>
              </a:schemeClr>
            </a:solidFill>
          </a:endParaRPr>
        </a:p>
      </dgm:t>
    </dgm:pt>
    <dgm:pt modelId="{4AE39953-A0DB-437E-BCC0-46A7F7EA762D}" type="parTrans" cxnId="{8E19CE22-A427-49C1-AE43-358A9FB99BFC}">
      <dgm:prSet/>
      <dgm:spPr/>
      <dgm:t>
        <a:bodyPr/>
        <a:lstStyle/>
        <a:p>
          <a:endParaRPr lang="hr-HR"/>
        </a:p>
      </dgm:t>
    </dgm:pt>
    <dgm:pt modelId="{04056723-D242-4407-A620-20D23435C187}" type="sibTrans" cxnId="{8E19CE22-A427-49C1-AE43-358A9FB99BFC}">
      <dgm:prSet/>
      <dgm:spPr>
        <a:solidFill>
          <a:schemeClr val="accent4">
            <a:lumMod val="60000"/>
            <a:lumOff val="40000"/>
          </a:schemeClr>
        </a:solidFill>
      </dgm:spPr>
      <dgm:t>
        <a:bodyPr/>
        <a:lstStyle/>
        <a:p>
          <a:endParaRPr lang="hr-HR"/>
        </a:p>
      </dgm:t>
    </dgm:pt>
    <dgm:pt modelId="{CADB024E-0D9B-41A8-98D5-ED6D4A48DFF6}">
      <dgm:prSet phldrT="[Tekst]"/>
      <dgm:spPr>
        <a:solidFill>
          <a:srgbClr val="FF6699"/>
        </a:solidFill>
      </dgm:spPr>
      <dgm:t>
        <a:bodyPr/>
        <a:lstStyle/>
        <a:p>
          <a:r>
            <a:rPr lang="hr-HR" dirty="0" smtClean="0">
              <a:solidFill>
                <a:schemeClr val="accent6">
                  <a:lumMod val="50000"/>
                </a:schemeClr>
              </a:solidFill>
            </a:rPr>
            <a:t>EMOCIJA</a:t>
          </a:r>
          <a:endParaRPr lang="hr-HR" dirty="0">
            <a:solidFill>
              <a:schemeClr val="accent6">
                <a:lumMod val="50000"/>
              </a:schemeClr>
            </a:solidFill>
          </a:endParaRPr>
        </a:p>
      </dgm:t>
    </dgm:pt>
    <dgm:pt modelId="{FB9383B1-4F33-45B4-824C-A11A78E65701}" type="parTrans" cxnId="{83198CAA-03FC-4D71-8638-48A324A1E8C3}">
      <dgm:prSet/>
      <dgm:spPr/>
      <dgm:t>
        <a:bodyPr/>
        <a:lstStyle/>
        <a:p>
          <a:endParaRPr lang="hr-HR"/>
        </a:p>
      </dgm:t>
    </dgm:pt>
    <dgm:pt modelId="{A92AF17C-839C-46A7-A1BB-3FDC3ECB3B03}" type="sibTrans" cxnId="{83198CAA-03FC-4D71-8638-48A324A1E8C3}">
      <dgm:prSet/>
      <dgm:spPr>
        <a:solidFill>
          <a:schemeClr val="accent4">
            <a:lumMod val="60000"/>
            <a:lumOff val="40000"/>
          </a:schemeClr>
        </a:solidFill>
      </dgm:spPr>
      <dgm:t>
        <a:bodyPr/>
        <a:lstStyle/>
        <a:p>
          <a:endParaRPr lang="hr-HR"/>
        </a:p>
      </dgm:t>
    </dgm:pt>
    <dgm:pt modelId="{8D0F0ACE-148D-4671-855C-5812277950DF}" type="pres">
      <dgm:prSet presAssocID="{1D629E05-226E-4B60-BA1F-2E3619071CA3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hr-HR"/>
        </a:p>
      </dgm:t>
    </dgm:pt>
    <dgm:pt modelId="{8EA1A5F4-D0A9-41E6-9BFB-A651688B290B}" type="pres">
      <dgm:prSet presAssocID="{A279D001-9D0D-49F7-BD53-1F9316147BFE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2565EF5E-13D6-4D74-88AA-8C9DC9D65AA3}" type="pres">
      <dgm:prSet presAssocID="{81EE06D4-5644-4525-BE35-527267A159D1}" presName="sibTrans" presStyleLbl="sibTrans2D1" presStyleIdx="0" presStyleCnt="3"/>
      <dgm:spPr/>
      <dgm:t>
        <a:bodyPr/>
        <a:lstStyle/>
        <a:p>
          <a:endParaRPr lang="hr-HR"/>
        </a:p>
      </dgm:t>
    </dgm:pt>
    <dgm:pt modelId="{FB18874A-9E1B-4930-92F0-4604D0F3A8EE}" type="pres">
      <dgm:prSet presAssocID="{81EE06D4-5644-4525-BE35-527267A159D1}" presName="connectorText" presStyleLbl="sibTrans2D1" presStyleIdx="0" presStyleCnt="3"/>
      <dgm:spPr/>
      <dgm:t>
        <a:bodyPr/>
        <a:lstStyle/>
        <a:p>
          <a:endParaRPr lang="hr-HR"/>
        </a:p>
      </dgm:t>
    </dgm:pt>
    <dgm:pt modelId="{3B2C79CC-688D-4A80-9A79-5B2ACCE932BA}" type="pres">
      <dgm:prSet presAssocID="{39706F29-49F9-4AEB-9E41-03BCCA18349B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7B28E0AF-3A6E-4E48-812A-2E537782FFB7}" type="pres">
      <dgm:prSet presAssocID="{04056723-D242-4407-A620-20D23435C187}" presName="sibTrans" presStyleLbl="sibTrans2D1" presStyleIdx="1" presStyleCnt="3"/>
      <dgm:spPr/>
      <dgm:t>
        <a:bodyPr/>
        <a:lstStyle/>
        <a:p>
          <a:endParaRPr lang="hr-HR"/>
        </a:p>
      </dgm:t>
    </dgm:pt>
    <dgm:pt modelId="{BCA62B22-1BBA-4FE5-A32F-A2536FC18213}" type="pres">
      <dgm:prSet presAssocID="{04056723-D242-4407-A620-20D23435C187}" presName="connectorText" presStyleLbl="sibTrans2D1" presStyleIdx="1" presStyleCnt="3"/>
      <dgm:spPr/>
      <dgm:t>
        <a:bodyPr/>
        <a:lstStyle/>
        <a:p>
          <a:endParaRPr lang="hr-HR"/>
        </a:p>
      </dgm:t>
    </dgm:pt>
    <dgm:pt modelId="{10BC5C37-FD4E-499D-AEDB-40B201AEEEDB}" type="pres">
      <dgm:prSet presAssocID="{CADB024E-0D9B-41A8-98D5-ED6D4A48DFF6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3783121E-8C08-4C9C-8C2C-DC0EDB3EC23C}" type="pres">
      <dgm:prSet presAssocID="{A92AF17C-839C-46A7-A1BB-3FDC3ECB3B03}" presName="sibTrans" presStyleLbl="sibTrans2D1" presStyleIdx="2" presStyleCnt="3"/>
      <dgm:spPr/>
      <dgm:t>
        <a:bodyPr/>
        <a:lstStyle/>
        <a:p>
          <a:endParaRPr lang="hr-HR"/>
        </a:p>
      </dgm:t>
    </dgm:pt>
    <dgm:pt modelId="{966325BC-AFAC-4B6D-B5B3-8D68352E3FE0}" type="pres">
      <dgm:prSet presAssocID="{A92AF17C-839C-46A7-A1BB-3FDC3ECB3B03}" presName="connectorText" presStyleLbl="sibTrans2D1" presStyleIdx="2" presStyleCnt="3"/>
      <dgm:spPr/>
      <dgm:t>
        <a:bodyPr/>
        <a:lstStyle/>
        <a:p>
          <a:endParaRPr lang="hr-HR"/>
        </a:p>
      </dgm:t>
    </dgm:pt>
  </dgm:ptLst>
  <dgm:cxnLst>
    <dgm:cxn modelId="{E74FAFF8-F414-4FE0-9B27-B3D2A7E916F6}" type="presOf" srcId="{39706F29-49F9-4AEB-9E41-03BCCA18349B}" destId="{3B2C79CC-688D-4A80-9A79-5B2ACCE932BA}" srcOrd="0" destOrd="0" presId="urn:microsoft.com/office/officeart/2005/8/layout/cycle7"/>
    <dgm:cxn modelId="{DB78D6F0-4FF2-4C49-8C05-CFFCF3D9985F}" type="presOf" srcId="{81EE06D4-5644-4525-BE35-527267A159D1}" destId="{2565EF5E-13D6-4D74-88AA-8C9DC9D65AA3}" srcOrd="0" destOrd="0" presId="urn:microsoft.com/office/officeart/2005/8/layout/cycle7"/>
    <dgm:cxn modelId="{0717F296-19FA-43BE-B010-225130927A6F}" type="presOf" srcId="{A279D001-9D0D-49F7-BD53-1F9316147BFE}" destId="{8EA1A5F4-D0A9-41E6-9BFB-A651688B290B}" srcOrd="0" destOrd="0" presId="urn:microsoft.com/office/officeart/2005/8/layout/cycle7"/>
    <dgm:cxn modelId="{8E19CE22-A427-49C1-AE43-358A9FB99BFC}" srcId="{1D629E05-226E-4B60-BA1F-2E3619071CA3}" destId="{39706F29-49F9-4AEB-9E41-03BCCA18349B}" srcOrd="1" destOrd="0" parTransId="{4AE39953-A0DB-437E-BCC0-46A7F7EA762D}" sibTransId="{04056723-D242-4407-A620-20D23435C187}"/>
    <dgm:cxn modelId="{DFFB2AE2-81CF-4D02-95A9-A3CA30F92943}" srcId="{1D629E05-226E-4B60-BA1F-2E3619071CA3}" destId="{A279D001-9D0D-49F7-BD53-1F9316147BFE}" srcOrd="0" destOrd="0" parTransId="{13F52E6B-0754-419F-97FB-A507E5F98B4B}" sibTransId="{81EE06D4-5644-4525-BE35-527267A159D1}"/>
    <dgm:cxn modelId="{4DDED3CC-4C05-4025-89A7-2DE475E2EE82}" type="presOf" srcId="{A92AF17C-839C-46A7-A1BB-3FDC3ECB3B03}" destId="{966325BC-AFAC-4B6D-B5B3-8D68352E3FE0}" srcOrd="1" destOrd="0" presId="urn:microsoft.com/office/officeart/2005/8/layout/cycle7"/>
    <dgm:cxn modelId="{83198CAA-03FC-4D71-8638-48A324A1E8C3}" srcId="{1D629E05-226E-4B60-BA1F-2E3619071CA3}" destId="{CADB024E-0D9B-41A8-98D5-ED6D4A48DFF6}" srcOrd="2" destOrd="0" parTransId="{FB9383B1-4F33-45B4-824C-A11A78E65701}" sibTransId="{A92AF17C-839C-46A7-A1BB-3FDC3ECB3B03}"/>
    <dgm:cxn modelId="{C34519EB-E7B1-4FB7-B8B0-E74841640F46}" type="presOf" srcId="{A92AF17C-839C-46A7-A1BB-3FDC3ECB3B03}" destId="{3783121E-8C08-4C9C-8C2C-DC0EDB3EC23C}" srcOrd="0" destOrd="0" presId="urn:microsoft.com/office/officeart/2005/8/layout/cycle7"/>
    <dgm:cxn modelId="{C92759EA-0085-4A96-9B11-1ECC9FE0B76D}" type="presOf" srcId="{81EE06D4-5644-4525-BE35-527267A159D1}" destId="{FB18874A-9E1B-4930-92F0-4604D0F3A8EE}" srcOrd="1" destOrd="0" presId="urn:microsoft.com/office/officeart/2005/8/layout/cycle7"/>
    <dgm:cxn modelId="{211C37F8-0D62-4DE0-9E0B-81A84DC68A28}" type="presOf" srcId="{04056723-D242-4407-A620-20D23435C187}" destId="{BCA62B22-1BBA-4FE5-A32F-A2536FC18213}" srcOrd="1" destOrd="0" presId="urn:microsoft.com/office/officeart/2005/8/layout/cycle7"/>
    <dgm:cxn modelId="{F8AA585E-B222-48E4-A2F0-1FE4EA9F80B5}" type="presOf" srcId="{1D629E05-226E-4B60-BA1F-2E3619071CA3}" destId="{8D0F0ACE-148D-4671-855C-5812277950DF}" srcOrd="0" destOrd="0" presId="urn:microsoft.com/office/officeart/2005/8/layout/cycle7"/>
    <dgm:cxn modelId="{C88BCAC3-5619-48AA-B858-B564AB33F794}" type="presOf" srcId="{CADB024E-0D9B-41A8-98D5-ED6D4A48DFF6}" destId="{10BC5C37-FD4E-499D-AEDB-40B201AEEEDB}" srcOrd="0" destOrd="0" presId="urn:microsoft.com/office/officeart/2005/8/layout/cycle7"/>
    <dgm:cxn modelId="{C7AE01CE-12FC-45C0-B213-F3BE7079134F}" type="presOf" srcId="{04056723-D242-4407-A620-20D23435C187}" destId="{7B28E0AF-3A6E-4E48-812A-2E537782FFB7}" srcOrd="0" destOrd="0" presId="urn:microsoft.com/office/officeart/2005/8/layout/cycle7"/>
    <dgm:cxn modelId="{0D718D33-0C9F-4444-BC86-85AEA2B126AE}" type="presParOf" srcId="{8D0F0ACE-148D-4671-855C-5812277950DF}" destId="{8EA1A5F4-D0A9-41E6-9BFB-A651688B290B}" srcOrd="0" destOrd="0" presId="urn:microsoft.com/office/officeart/2005/8/layout/cycle7"/>
    <dgm:cxn modelId="{DF9DE801-497B-4CD1-8BD7-FC9B54660F1E}" type="presParOf" srcId="{8D0F0ACE-148D-4671-855C-5812277950DF}" destId="{2565EF5E-13D6-4D74-88AA-8C9DC9D65AA3}" srcOrd="1" destOrd="0" presId="urn:microsoft.com/office/officeart/2005/8/layout/cycle7"/>
    <dgm:cxn modelId="{5CCED0E8-9EE3-4D5D-A041-28996231022C}" type="presParOf" srcId="{2565EF5E-13D6-4D74-88AA-8C9DC9D65AA3}" destId="{FB18874A-9E1B-4930-92F0-4604D0F3A8EE}" srcOrd="0" destOrd="0" presId="urn:microsoft.com/office/officeart/2005/8/layout/cycle7"/>
    <dgm:cxn modelId="{642DE10C-58EB-40FE-84C1-3CB5FB7E32CA}" type="presParOf" srcId="{8D0F0ACE-148D-4671-855C-5812277950DF}" destId="{3B2C79CC-688D-4A80-9A79-5B2ACCE932BA}" srcOrd="2" destOrd="0" presId="urn:microsoft.com/office/officeart/2005/8/layout/cycle7"/>
    <dgm:cxn modelId="{5C96B3C0-B390-49B8-9DEE-35F72F3726DD}" type="presParOf" srcId="{8D0F0ACE-148D-4671-855C-5812277950DF}" destId="{7B28E0AF-3A6E-4E48-812A-2E537782FFB7}" srcOrd="3" destOrd="0" presId="urn:microsoft.com/office/officeart/2005/8/layout/cycle7"/>
    <dgm:cxn modelId="{44F38020-6E16-4777-A1B2-B23C1F2C7131}" type="presParOf" srcId="{7B28E0AF-3A6E-4E48-812A-2E537782FFB7}" destId="{BCA62B22-1BBA-4FE5-A32F-A2536FC18213}" srcOrd="0" destOrd="0" presId="urn:microsoft.com/office/officeart/2005/8/layout/cycle7"/>
    <dgm:cxn modelId="{A4465630-1560-45B1-9C3D-E22152E7915F}" type="presParOf" srcId="{8D0F0ACE-148D-4671-855C-5812277950DF}" destId="{10BC5C37-FD4E-499D-AEDB-40B201AEEEDB}" srcOrd="4" destOrd="0" presId="urn:microsoft.com/office/officeart/2005/8/layout/cycle7"/>
    <dgm:cxn modelId="{EAB01035-17E8-42F9-8BD4-93F03682D20A}" type="presParOf" srcId="{8D0F0ACE-148D-4671-855C-5812277950DF}" destId="{3783121E-8C08-4C9C-8C2C-DC0EDB3EC23C}" srcOrd="5" destOrd="0" presId="urn:microsoft.com/office/officeart/2005/8/layout/cycle7"/>
    <dgm:cxn modelId="{9DB07D80-4DA8-4518-8952-D3AB0043D420}" type="presParOf" srcId="{3783121E-8C08-4C9C-8C2C-DC0EDB3EC23C}" destId="{966325BC-AFAC-4B6D-B5B3-8D68352E3FE0}" srcOrd="0" destOrd="0" presId="urn:microsoft.com/office/officeart/2005/8/layout/cycle7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0B52DF81-27F9-46BA-843B-1F016F8148E8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hr-HR"/>
        </a:p>
      </dgm:t>
    </dgm:pt>
    <dgm:pt modelId="{330246EA-F81B-4179-AD19-C473FCEADAFD}">
      <dgm:prSet phldrT="[Tekst]" custT="1"/>
      <dgm:spPr>
        <a:solidFill>
          <a:schemeClr val="accent6">
            <a:lumMod val="60000"/>
            <a:lumOff val="40000"/>
          </a:schemeClr>
        </a:solidFill>
        <a:ln>
          <a:solidFill>
            <a:schemeClr val="accent6">
              <a:lumMod val="50000"/>
            </a:schemeClr>
          </a:solidFill>
        </a:ln>
      </dgm:spPr>
      <dgm:t>
        <a:bodyPr/>
        <a:lstStyle/>
        <a:p>
          <a:pPr>
            <a:spcAft>
              <a:spcPts val="0"/>
            </a:spcAft>
          </a:pPr>
          <a:r>
            <a:rPr lang="hr-HR" sz="2000" dirty="0" smtClean="0">
              <a:solidFill>
                <a:schemeClr val="accent6">
                  <a:lumMod val="50000"/>
                </a:schemeClr>
              </a:solidFill>
            </a:rPr>
            <a:t>Informacije</a:t>
          </a:r>
        </a:p>
        <a:p>
          <a:pPr>
            <a:spcAft>
              <a:spcPts val="0"/>
            </a:spcAft>
          </a:pPr>
          <a:r>
            <a:rPr lang="hr-HR" sz="2000" dirty="0" smtClean="0">
              <a:solidFill>
                <a:schemeClr val="accent6">
                  <a:lumMod val="50000"/>
                </a:schemeClr>
              </a:solidFill>
            </a:rPr>
            <a:t>Vjerovanja</a:t>
          </a:r>
        </a:p>
        <a:p>
          <a:pPr>
            <a:spcAft>
              <a:spcPts val="0"/>
            </a:spcAft>
          </a:pPr>
          <a:r>
            <a:rPr lang="hr-HR" sz="2000" dirty="0" smtClean="0">
              <a:solidFill>
                <a:schemeClr val="accent6">
                  <a:lumMod val="50000"/>
                </a:schemeClr>
              </a:solidFill>
            </a:rPr>
            <a:t>Motivacija</a:t>
          </a:r>
        </a:p>
        <a:p>
          <a:pPr>
            <a:spcAft>
              <a:spcPts val="0"/>
            </a:spcAft>
          </a:pPr>
          <a:r>
            <a:rPr lang="hr-HR" sz="2000" dirty="0" smtClean="0">
              <a:solidFill>
                <a:schemeClr val="accent6">
                  <a:lumMod val="50000"/>
                </a:schemeClr>
              </a:solidFill>
            </a:rPr>
            <a:t>Individualne razlike</a:t>
          </a:r>
          <a:endParaRPr lang="hr-HR" sz="2000" dirty="0">
            <a:solidFill>
              <a:schemeClr val="accent6">
                <a:lumMod val="50000"/>
              </a:schemeClr>
            </a:solidFill>
          </a:endParaRPr>
        </a:p>
      </dgm:t>
    </dgm:pt>
    <dgm:pt modelId="{EB543554-F142-440C-85F8-5BFCB0B9C170}" type="parTrans" cxnId="{40A9845E-8EDB-4DF2-AE0E-B48C37DB0887}">
      <dgm:prSet/>
      <dgm:spPr/>
      <dgm:t>
        <a:bodyPr/>
        <a:lstStyle/>
        <a:p>
          <a:endParaRPr lang="hr-HR"/>
        </a:p>
      </dgm:t>
    </dgm:pt>
    <dgm:pt modelId="{F8B6C307-E079-4007-B733-8BE1ECFA6E3B}" type="sibTrans" cxnId="{40A9845E-8EDB-4DF2-AE0E-B48C37DB0887}">
      <dgm:prSet/>
      <dgm:spPr>
        <a:ln>
          <a:solidFill>
            <a:schemeClr val="accent6">
              <a:lumMod val="75000"/>
            </a:schemeClr>
          </a:solidFill>
        </a:ln>
      </dgm:spPr>
      <dgm:t>
        <a:bodyPr/>
        <a:lstStyle/>
        <a:p>
          <a:endParaRPr lang="hr-HR"/>
        </a:p>
      </dgm:t>
    </dgm:pt>
    <dgm:pt modelId="{98788165-244F-4466-9AD6-A0D4FEA4AE0C}">
      <dgm:prSet phldrT="[Tekst]"/>
      <dgm:spPr>
        <a:solidFill>
          <a:schemeClr val="accent6">
            <a:lumMod val="60000"/>
            <a:lumOff val="40000"/>
          </a:schemeClr>
        </a:solidFill>
        <a:ln>
          <a:solidFill>
            <a:schemeClr val="accent6">
              <a:lumMod val="50000"/>
            </a:schemeClr>
          </a:solidFill>
        </a:ln>
      </dgm:spPr>
      <dgm:t>
        <a:bodyPr/>
        <a:lstStyle/>
        <a:p>
          <a:r>
            <a:rPr lang="hr-HR" dirty="0" smtClean="0">
              <a:solidFill>
                <a:schemeClr val="accent6">
                  <a:lumMod val="50000"/>
                </a:schemeClr>
              </a:solidFill>
            </a:rPr>
            <a:t>Percipirani uzrok</a:t>
          </a:r>
          <a:endParaRPr lang="hr-HR" dirty="0">
            <a:solidFill>
              <a:schemeClr val="accent6">
                <a:lumMod val="50000"/>
              </a:schemeClr>
            </a:solidFill>
          </a:endParaRPr>
        </a:p>
      </dgm:t>
    </dgm:pt>
    <dgm:pt modelId="{59083763-48C2-4E0F-A341-80D3310D817C}" type="parTrans" cxnId="{914F0E8B-A85A-42AF-B4DB-755D54D6A177}">
      <dgm:prSet/>
      <dgm:spPr/>
      <dgm:t>
        <a:bodyPr/>
        <a:lstStyle/>
        <a:p>
          <a:endParaRPr lang="hr-HR"/>
        </a:p>
      </dgm:t>
    </dgm:pt>
    <dgm:pt modelId="{BDCEA0C8-E3D7-4A39-8D0B-5C1B975D558A}" type="sibTrans" cxnId="{914F0E8B-A85A-42AF-B4DB-755D54D6A177}">
      <dgm:prSet/>
      <dgm:spPr>
        <a:ln>
          <a:solidFill>
            <a:schemeClr val="accent6">
              <a:lumMod val="75000"/>
            </a:schemeClr>
          </a:solidFill>
        </a:ln>
      </dgm:spPr>
      <dgm:t>
        <a:bodyPr/>
        <a:lstStyle/>
        <a:p>
          <a:endParaRPr lang="hr-HR"/>
        </a:p>
      </dgm:t>
    </dgm:pt>
    <dgm:pt modelId="{864BAD9E-4A6A-4BB1-8FB6-AA1B518BDF81}">
      <dgm:prSet phldrT="[Tekst]"/>
      <dgm:spPr>
        <a:solidFill>
          <a:schemeClr val="accent6">
            <a:lumMod val="60000"/>
            <a:lumOff val="40000"/>
          </a:schemeClr>
        </a:solidFill>
        <a:ln>
          <a:solidFill>
            <a:schemeClr val="accent6">
              <a:lumMod val="50000"/>
            </a:schemeClr>
          </a:solidFill>
        </a:ln>
      </dgm:spPr>
      <dgm:t>
        <a:bodyPr/>
        <a:lstStyle/>
        <a:p>
          <a:r>
            <a:rPr lang="hr-HR" dirty="0" smtClean="0">
              <a:solidFill>
                <a:schemeClr val="accent6">
                  <a:lumMod val="50000"/>
                </a:schemeClr>
              </a:solidFill>
            </a:rPr>
            <a:t>Očekivanja</a:t>
          </a:r>
        </a:p>
        <a:p>
          <a:r>
            <a:rPr lang="hr-HR" dirty="0" smtClean="0">
              <a:solidFill>
                <a:schemeClr val="accent6">
                  <a:lumMod val="50000"/>
                </a:schemeClr>
              </a:solidFill>
            </a:rPr>
            <a:t>Emocija</a:t>
          </a:r>
        </a:p>
        <a:p>
          <a:r>
            <a:rPr lang="hr-HR" dirty="0" smtClean="0">
              <a:solidFill>
                <a:schemeClr val="accent6">
                  <a:lumMod val="50000"/>
                </a:schemeClr>
              </a:solidFill>
            </a:rPr>
            <a:t>Ponašanje</a:t>
          </a:r>
          <a:endParaRPr lang="hr-HR" dirty="0">
            <a:solidFill>
              <a:schemeClr val="accent6">
                <a:lumMod val="50000"/>
              </a:schemeClr>
            </a:solidFill>
          </a:endParaRPr>
        </a:p>
      </dgm:t>
    </dgm:pt>
    <dgm:pt modelId="{EB833632-19C8-43D1-90A5-A7DC03897DEB}" type="parTrans" cxnId="{C3E315B7-8EAB-4582-9AAC-492407A9A3B3}">
      <dgm:prSet/>
      <dgm:spPr/>
      <dgm:t>
        <a:bodyPr/>
        <a:lstStyle/>
        <a:p>
          <a:endParaRPr lang="hr-HR"/>
        </a:p>
      </dgm:t>
    </dgm:pt>
    <dgm:pt modelId="{5812C89D-0598-4E13-9CEE-C69827709E63}" type="sibTrans" cxnId="{C3E315B7-8EAB-4582-9AAC-492407A9A3B3}">
      <dgm:prSet/>
      <dgm:spPr/>
      <dgm:t>
        <a:bodyPr/>
        <a:lstStyle/>
        <a:p>
          <a:endParaRPr lang="hr-HR"/>
        </a:p>
      </dgm:t>
    </dgm:pt>
    <dgm:pt modelId="{33704724-5D57-4981-B2C3-ED8CBE99963A}" type="pres">
      <dgm:prSet presAssocID="{0B52DF81-27F9-46BA-843B-1F016F8148E8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hr-HR"/>
        </a:p>
      </dgm:t>
    </dgm:pt>
    <dgm:pt modelId="{194E7F7E-6CD1-4AF9-B723-D3CAFCE767A3}" type="pres">
      <dgm:prSet presAssocID="{330246EA-F81B-4179-AD19-C473FCEADAFD}" presName="node" presStyleLbl="node1" presStyleIdx="0" presStyleCnt="3" custScaleX="129497" custScaleY="165221" custLinFactNeighborX="-129" custLinFactNeighborY="3161">
        <dgm:presLayoutVars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DC0E11CE-5134-4852-8401-4A22F3B96198}" type="pres">
      <dgm:prSet presAssocID="{F8B6C307-E079-4007-B733-8BE1ECFA6E3B}" presName="sibTrans" presStyleLbl="sibTrans2D1" presStyleIdx="0" presStyleCnt="2"/>
      <dgm:spPr/>
      <dgm:t>
        <a:bodyPr/>
        <a:lstStyle/>
        <a:p>
          <a:endParaRPr lang="hr-HR"/>
        </a:p>
      </dgm:t>
    </dgm:pt>
    <dgm:pt modelId="{F309A557-00DF-416F-9CB8-2292227D6D5E}" type="pres">
      <dgm:prSet presAssocID="{F8B6C307-E079-4007-B733-8BE1ECFA6E3B}" presName="connectorText" presStyleLbl="sibTrans2D1" presStyleIdx="0" presStyleCnt="2"/>
      <dgm:spPr/>
      <dgm:t>
        <a:bodyPr/>
        <a:lstStyle/>
        <a:p>
          <a:endParaRPr lang="hr-HR"/>
        </a:p>
      </dgm:t>
    </dgm:pt>
    <dgm:pt modelId="{DBAD074A-590D-4272-BD12-9322B9993789}" type="pres">
      <dgm:prSet presAssocID="{98788165-244F-4466-9AD6-A0D4FEA4AE0C}" presName="node" presStyleLbl="node1" presStyleIdx="1" presStyleCnt="3" custLinFactNeighborX="15763" custLinFactNeighborY="4328">
        <dgm:presLayoutVars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23BB81A3-0915-44C6-BF4C-C083931FF5A9}" type="pres">
      <dgm:prSet presAssocID="{BDCEA0C8-E3D7-4A39-8D0B-5C1B975D558A}" presName="sibTrans" presStyleLbl="sibTrans2D1" presStyleIdx="1" presStyleCnt="2"/>
      <dgm:spPr/>
      <dgm:t>
        <a:bodyPr/>
        <a:lstStyle/>
        <a:p>
          <a:endParaRPr lang="hr-HR"/>
        </a:p>
      </dgm:t>
    </dgm:pt>
    <dgm:pt modelId="{D28127BC-909A-4F4C-9108-1B641A9D8C8E}" type="pres">
      <dgm:prSet presAssocID="{BDCEA0C8-E3D7-4A39-8D0B-5C1B975D558A}" presName="connectorText" presStyleLbl="sibTrans2D1" presStyleIdx="1" presStyleCnt="2"/>
      <dgm:spPr/>
      <dgm:t>
        <a:bodyPr/>
        <a:lstStyle/>
        <a:p>
          <a:endParaRPr lang="hr-HR"/>
        </a:p>
      </dgm:t>
    </dgm:pt>
    <dgm:pt modelId="{8F33301F-7398-4967-9256-598EE204FDAB}" type="pres">
      <dgm:prSet presAssocID="{864BAD9E-4A6A-4BB1-8FB6-AA1B518BDF81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hr-HR"/>
        </a:p>
      </dgm:t>
    </dgm:pt>
  </dgm:ptLst>
  <dgm:cxnLst>
    <dgm:cxn modelId="{A8601C9C-19DE-4E2B-A174-2BFEC471D7CC}" type="presOf" srcId="{F8B6C307-E079-4007-B733-8BE1ECFA6E3B}" destId="{F309A557-00DF-416F-9CB8-2292227D6D5E}" srcOrd="1" destOrd="0" presId="urn:microsoft.com/office/officeart/2005/8/layout/process1"/>
    <dgm:cxn modelId="{2F246F72-0C91-4FFB-B7CB-F075064A842B}" type="presOf" srcId="{864BAD9E-4A6A-4BB1-8FB6-AA1B518BDF81}" destId="{8F33301F-7398-4967-9256-598EE204FDAB}" srcOrd="0" destOrd="0" presId="urn:microsoft.com/office/officeart/2005/8/layout/process1"/>
    <dgm:cxn modelId="{02D38FED-3FD6-43A7-8A65-341952963332}" type="presOf" srcId="{BDCEA0C8-E3D7-4A39-8D0B-5C1B975D558A}" destId="{23BB81A3-0915-44C6-BF4C-C083931FF5A9}" srcOrd="0" destOrd="0" presId="urn:microsoft.com/office/officeart/2005/8/layout/process1"/>
    <dgm:cxn modelId="{C3E315B7-8EAB-4582-9AAC-492407A9A3B3}" srcId="{0B52DF81-27F9-46BA-843B-1F016F8148E8}" destId="{864BAD9E-4A6A-4BB1-8FB6-AA1B518BDF81}" srcOrd="2" destOrd="0" parTransId="{EB833632-19C8-43D1-90A5-A7DC03897DEB}" sibTransId="{5812C89D-0598-4E13-9CEE-C69827709E63}"/>
    <dgm:cxn modelId="{11BF4521-36E8-4900-AFF6-42478A60DD89}" type="presOf" srcId="{F8B6C307-E079-4007-B733-8BE1ECFA6E3B}" destId="{DC0E11CE-5134-4852-8401-4A22F3B96198}" srcOrd="0" destOrd="0" presId="urn:microsoft.com/office/officeart/2005/8/layout/process1"/>
    <dgm:cxn modelId="{774020DA-0A87-4A64-98E8-62D3EB2DA75D}" type="presOf" srcId="{BDCEA0C8-E3D7-4A39-8D0B-5C1B975D558A}" destId="{D28127BC-909A-4F4C-9108-1B641A9D8C8E}" srcOrd="1" destOrd="0" presId="urn:microsoft.com/office/officeart/2005/8/layout/process1"/>
    <dgm:cxn modelId="{C970F44F-039E-4844-A0C3-374DDA45ED81}" type="presOf" srcId="{0B52DF81-27F9-46BA-843B-1F016F8148E8}" destId="{33704724-5D57-4981-B2C3-ED8CBE99963A}" srcOrd="0" destOrd="0" presId="urn:microsoft.com/office/officeart/2005/8/layout/process1"/>
    <dgm:cxn modelId="{EB4595D3-87B9-4D45-AFBE-2DF355D9F02A}" type="presOf" srcId="{98788165-244F-4466-9AD6-A0D4FEA4AE0C}" destId="{DBAD074A-590D-4272-BD12-9322B9993789}" srcOrd="0" destOrd="0" presId="urn:microsoft.com/office/officeart/2005/8/layout/process1"/>
    <dgm:cxn modelId="{40A9845E-8EDB-4DF2-AE0E-B48C37DB0887}" srcId="{0B52DF81-27F9-46BA-843B-1F016F8148E8}" destId="{330246EA-F81B-4179-AD19-C473FCEADAFD}" srcOrd="0" destOrd="0" parTransId="{EB543554-F142-440C-85F8-5BFCB0B9C170}" sibTransId="{F8B6C307-E079-4007-B733-8BE1ECFA6E3B}"/>
    <dgm:cxn modelId="{914F0E8B-A85A-42AF-B4DB-755D54D6A177}" srcId="{0B52DF81-27F9-46BA-843B-1F016F8148E8}" destId="{98788165-244F-4466-9AD6-A0D4FEA4AE0C}" srcOrd="1" destOrd="0" parTransId="{59083763-48C2-4E0F-A341-80D3310D817C}" sibTransId="{BDCEA0C8-E3D7-4A39-8D0B-5C1B975D558A}"/>
    <dgm:cxn modelId="{58DA9B36-929B-4D61-A022-EC17F620134D}" type="presOf" srcId="{330246EA-F81B-4179-AD19-C473FCEADAFD}" destId="{194E7F7E-6CD1-4AF9-B723-D3CAFCE767A3}" srcOrd="0" destOrd="0" presId="urn:microsoft.com/office/officeart/2005/8/layout/process1"/>
    <dgm:cxn modelId="{04BD8B97-7AE6-4335-B41F-026D83EFFD4C}" type="presParOf" srcId="{33704724-5D57-4981-B2C3-ED8CBE99963A}" destId="{194E7F7E-6CD1-4AF9-B723-D3CAFCE767A3}" srcOrd="0" destOrd="0" presId="urn:microsoft.com/office/officeart/2005/8/layout/process1"/>
    <dgm:cxn modelId="{7CCFC190-1396-4E69-978A-B11FF8CD88F8}" type="presParOf" srcId="{33704724-5D57-4981-B2C3-ED8CBE99963A}" destId="{DC0E11CE-5134-4852-8401-4A22F3B96198}" srcOrd="1" destOrd="0" presId="urn:microsoft.com/office/officeart/2005/8/layout/process1"/>
    <dgm:cxn modelId="{009E4349-0811-4758-8166-8E810DA31971}" type="presParOf" srcId="{DC0E11CE-5134-4852-8401-4A22F3B96198}" destId="{F309A557-00DF-416F-9CB8-2292227D6D5E}" srcOrd="0" destOrd="0" presId="urn:microsoft.com/office/officeart/2005/8/layout/process1"/>
    <dgm:cxn modelId="{BE7E17F4-67F6-4A6F-AD69-C848AF46202C}" type="presParOf" srcId="{33704724-5D57-4981-B2C3-ED8CBE99963A}" destId="{DBAD074A-590D-4272-BD12-9322B9993789}" srcOrd="2" destOrd="0" presId="urn:microsoft.com/office/officeart/2005/8/layout/process1"/>
    <dgm:cxn modelId="{4800EBED-C37F-45E7-A036-9A7768F2645D}" type="presParOf" srcId="{33704724-5D57-4981-B2C3-ED8CBE99963A}" destId="{23BB81A3-0915-44C6-BF4C-C083931FF5A9}" srcOrd="3" destOrd="0" presId="urn:microsoft.com/office/officeart/2005/8/layout/process1"/>
    <dgm:cxn modelId="{C5DABFD6-0B00-4B90-B282-F1408D47F15C}" type="presParOf" srcId="{23BB81A3-0915-44C6-BF4C-C083931FF5A9}" destId="{D28127BC-909A-4F4C-9108-1B641A9D8C8E}" srcOrd="0" destOrd="0" presId="urn:microsoft.com/office/officeart/2005/8/layout/process1"/>
    <dgm:cxn modelId="{03831C72-4DF3-43EC-A911-031B0D55D57A}" type="presParOf" srcId="{33704724-5D57-4981-B2C3-ED8CBE99963A}" destId="{8F33301F-7398-4967-9256-598EE204FDAB}" srcOrd="4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5">
  <dgm:title val=""/>
  <dgm:desc val=""/>
  <dgm:catLst>
    <dgm:cat type="cycle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fact="-1"/>
          <dgm:constr type="diam" for="ch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2"/>
                <dgm:constr type="endPad" refType="connDist" fact="0.2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7">
  <dgm:title val=""/>
  <dgm:desc val=""/>
  <dgm:catLst>
    <dgm:cat type="cycle" pri="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</dgm:alg>
      </dgm:if>
      <dgm:else name="Name3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onstrLst>
      <dgm:constr type="diam" refType="w"/>
      <dgm:constr type="w" for="ch" ptType="node" refType="w"/>
      <dgm:constr type="primFontSz" for="ch" ptType="node" op="equ" val="65"/>
      <dgm:constr type="w" for="ch" forName="sibTrans" refType="w" refFor="ch" refPtType="node" op="equ" fact="0.35"/>
      <dgm:constr type="connDist" for="ch" forName="sibTrans" op="equ"/>
      <dgm:constr type="primFontSz" for="des" forName="connectorText" op="equ" val="55"/>
      <dgm:constr type="primFontSz" for="des" forName="connectorText" refType="primFontSz" refFor="ch" refPtType="node" op="lte" fact="0.8"/>
      <dgm:constr type="sibSp" refType="w" refFor="ch" refPtType="node" op="equ" fact="0.65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4">
        <dgm:if name="Name5" axis="par ch" ptType="doc node" func="cnt" op="gt" val="1">
          <dgm:forEach name="sibTransForEach" axis="followSib" ptType="sibTrans" hideLastTrans="0" cnt="1">
            <dgm:layoutNode name="sibTrans">
              <dgm:choose name="Name6">
                <dgm:if name="Name7" axis="par ch" ptType="doc node" func="posEven" op="equ" val="1">
                  <dgm:alg type="conn">
                    <dgm:param type="begPts" val="radial"/>
                    <dgm:param type="endPts" val="radial"/>
                    <dgm:param type="begSty" val="arr"/>
                    <dgm:param type="endSty" val="arr"/>
                  </dgm:alg>
                </dgm:if>
                <dgm:else name="Name8">
                  <dgm:alg type="conn">
                    <dgm:param type="begPts" val="auto"/>
                    <dgm:param type="endPts" val="auto"/>
                    <dgm:param type="begSty" val="arr"/>
                    <dgm:param type="endSty" val="arr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5"/>
                <dgm:constr type="connDist"/>
                <dgm:constr type="begPad" refType="connDist" fact="0.1"/>
                <dgm:constr type="endPad" refType="connDist" fact="0.1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9"/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zaglavlj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3" name="Rezervirano mjesto datuma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F3A3E1C-38D6-4F89-89FB-2389086E0803}" type="datetimeFigureOut">
              <a:rPr lang="hr-HR" smtClean="0"/>
              <a:pPr/>
              <a:t>01.07.2018.</a:t>
            </a:fld>
            <a:endParaRPr lang="hr-HR"/>
          </a:p>
        </p:txBody>
      </p:sp>
      <p:sp>
        <p:nvSpPr>
          <p:cNvPr id="4" name="Rezervirano mjesto podnožja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5" name="Rezervirano mjesto broja slajda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2AE05E-EBB6-43EE-89D1-B46660CEB123}" type="slidenum">
              <a:rPr lang="hr-HR" smtClean="0"/>
              <a:pPr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44272612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zaglavlj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3" name="Rezervirano mjesto datum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991E886-32CD-49DE-8E01-68254D6418C6}" type="datetimeFigureOut">
              <a:rPr lang="hr-HR" smtClean="0"/>
              <a:pPr/>
              <a:t>01.07.2018.</a:t>
            </a:fld>
            <a:endParaRPr lang="hr-HR"/>
          </a:p>
        </p:txBody>
      </p:sp>
      <p:sp>
        <p:nvSpPr>
          <p:cNvPr id="4" name="Rezervirano mjesto slike slajda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hr-HR"/>
          </a:p>
        </p:txBody>
      </p:sp>
      <p:sp>
        <p:nvSpPr>
          <p:cNvPr id="5" name="Rezervirano mjesto bilježaka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r-HR" smtClean="0"/>
              <a:t>Kliknite da biste uredili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B9601E-A98C-4E84-A038-01AA85627D2A}" type="slidenum">
              <a:rPr lang="hr-HR" smtClean="0"/>
              <a:pPr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3063429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r-HR" dirty="0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B9601E-A98C-4E84-A038-01AA85627D2A}" type="slidenum">
              <a:rPr lang="hr-HR" smtClean="0"/>
              <a:pPr/>
              <a:t>5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5142780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r-HR" dirty="0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B9601E-A98C-4E84-A038-01AA85627D2A}" type="slidenum">
              <a:rPr lang="hr-HR" smtClean="0"/>
              <a:pPr/>
              <a:t>8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0304016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Naslovni slaj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hr-HR" smtClean="0"/>
              <a:t>Kliknite da biste uredili stil naslova matrice</a:t>
            </a:r>
            <a:endParaRPr lang="hr-HR"/>
          </a:p>
        </p:txBody>
      </p:sp>
      <p:sp>
        <p:nvSpPr>
          <p:cNvPr id="3" name="Podnaslov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r-HR" smtClean="0"/>
              <a:t>Kliknite da biste uredili stil podnaslova matrice</a:t>
            </a:r>
            <a:endParaRPr lang="hr-HR"/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BC30E-6EC7-4A7C-8033-684E8C96B5D1}" type="datetimeFigureOut">
              <a:rPr lang="hr-HR" smtClean="0"/>
              <a:pPr/>
              <a:t>01.07.2018.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B03CDA-6482-45AA-B9FE-7B4001FD629C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 okomit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Kliknite da biste uredili stil naslova matrice</a:t>
            </a:r>
            <a:endParaRPr lang="hr-HR"/>
          </a:p>
        </p:txBody>
      </p:sp>
      <p:sp>
        <p:nvSpPr>
          <p:cNvPr id="3" name="Rezervirano mjesto okomitog teksta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r-HR" smtClean="0"/>
              <a:t>Kliknite da biste uredili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BC30E-6EC7-4A7C-8033-684E8C96B5D1}" type="datetimeFigureOut">
              <a:rPr lang="hr-HR" smtClean="0"/>
              <a:pPr/>
              <a:t>01.07.2018.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B03CDA-6482-45AA-B9FE-7B4001FD629C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Okomiti naslov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komiti naslov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hr-HR" smtClean="0"/>
              <a:t>Kliknite da biste uredili stil naslova matrice</a:t>
            </a:r>
            <a:endParaRPr lang="hr-HR"/>
          </a:p>
        </p:txBody>
      </p:sp>
      <p:sp>
        <p:nvSpPr>
          <p:cNvPr id="3" name="Rezervirano mjesto okomitog teksta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hr-HR" smtClean="0"/>
              <a:t>Kliknite da biste uredili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BC30E-6EC7-4A7C-8033-684E8C96B5D1}" type="datetimeFigureOut">
              <a:rPr lang="hr-HR" smtClean="0"/>
              <a:pPr/>
              <a:t>01.07.2018.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B03CDA-6482-45AA-B9FE-7B4001FD629C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 sadržaj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Kliknite da biste uredili stil naslova matrice</a:t>
            </a:r>
            <a:endParaRPr lang="hr-HR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r-HR" smtClean="0"/>
              <a:t>Kliknite da biste uredili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BC30E-6EC7-4A7C-8033-684E8C96B5D1}" type="datetimeFigureOut">
              <a:rPr lang="hr-HR" smtClean="0"/>
              <a:pPr/>
              <a:t>01.07.2018.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B03CDA-6482-45AA-B9FE-7B4001FD629C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aglavlje odjelj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hr-HR" smtClean="0"/>
              <a:t>Kliknite da biste uredili stil naslova matrice</a:t>
            </a:r>
            <a:endParaRPr lang="hr-HR"/>
          </a:p>
        </p:txBody>
      </p:sp>
      <p:sp>
        <p:nvSpPr>
          <p:cNvPr id="3" name="Rezervirano mjesto teksta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r-HR" smtClean="0"/>
              <a:t>Kliknite da biste uredili stilove teksta matrice</a:t>
            </a:r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BC30E-6EC7-4A7C-8033-684E8C96B5D1}" type="datetimeFigureOut">
              <a:rPr lang="hr-HR" smtClean="0"/>
              <a:pPr/>
              <a:t>01.07.2018.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B03CDA-6482-45AA-B9FE-7B4001FD629C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sadržaj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Kliknite da biste uredili stil naslova matrice</a:t>
            </a:r>
            <a:endParaRPr lang="hr-HR"/>
          </a:p>
        </p:txBody>
      </p:sp>
      <p:sp>
        <p:nvSpPr>
          <p:cNvPr id="3" name="Rezervirano mjesto sadržaja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r-HR" smtClean="0"/>
              <a:t>Kliknite da biste uredili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4" name="Rezervirano mjesto sadržaja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r-HR" smtClean="0"/>
              <a:t>Kliknite da biste uredili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5" name="Rezervirano mjesto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BC30E-6EC7-4A7C-8033-684E8C96B5D1}" type="datetimeFigureOut">
              <a:rPr lang="hr-HR" smtClean="0"/>
              <a:pPr/>
              <a:t>01.07.2018.</a:t>
            </a:fld>
            <a:endParaRPr lang="hr-HR"/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B03CDA-6482-45AA-B9FE-7B4001FD629C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Usporedb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r-HR" smtClean="0"/>
              <a:t>Kliknite da biste uredili stil naslova matrice</a:t>
            </a:r>
            <a:endParaRPr lang="hr-HR"/>
          </a:p>
        </p:txBody>
      </p:sp>
      <p:sp>
        <p:nvSpPr>
          <p:cNvPr id="3" name="Rezervirano mjesto teksta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 smtClean="0"/>
              <a:t>Kliknite da biste uredili stilove teksta matrice</a:t>
            </a:r>
          </a:p>
        </p:txBody>
      </p:sp>
      <p:sp>
        <p:nvSpPr>
          <p:cNvPr id="4" name="Rezervirano mjesto sadržaja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r-HR" smtClean="0"/>
              <a:t>Kliknite da biste uredili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5" name="Rezervirano mjesto teksta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 smtClean="0"/>
              <a:t>Kliknite da biste uredili stilove teksta matrice</a:t>
            </a:r>
          </a:p>
        </p:txBody>
      </p:sp>
      <p:sp>
        <p:nvSpPr>
          <p:cNvPr id="6" name="Rezervirano mjesto sadržaja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r-HR" smtClean="0"/>
              <a:t>Kliknite da biste uredili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7" name="Rezervirano mjesto datum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BC30E-6EC7-4A7C-8033-684E8C96B5D1}" type="datetimeFigureOut">
              <a:rPr lang="hr-HR" smtClean="0"/>
              <a:pPr/>
              <a:t>01.07.2018.</a:t>
            </a:fld>
            <a:endParaRPr lang="hr-HR"/>
          </a:p>
        </p:txBody>
      </p:sp>
      <p:sp>
        <p:nvSpPr>
          <p:cNvPr id="8" name="Rezervirano mjesto podnožj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9" name="Rezervirano mjesto broja slajd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B03CDA-6482-45AA-B9FE-7B4001FD629C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Kliknite da biste uredili stil naslova matrice</a:t>
            </a:r>
            <a:endParaRPr lang="hr-HR"/>
          </a:p>
        </p:txBody>
      </p:sp>
      <p:sp>
        <p:nvSpPr>
          <p:cNvPr id="3" name="Rezervirano mjesto datum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BC30E-6EC7-4A7C-8033-684E8C96B5D1}" type="datetimeFigureOut">
              <a:rPr lang="hr-HR" smtClean="0"/>
              <a:pPr/>
              <a:t>01.07.2018.</a:t>
            </a:fld>
            <a:endParaRPr lang="hr-HR"/>
          </a:p>
        </p:txBody>
      </p:sp>
      <p:sp>
        <p:nvSpPr>
          <p:cNvPr id="4" name="Rezervirano mjesto podnožj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5" name="Rezervirano mjesto broja slajd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B03CDA-6482-45AA-B9FE-7B4001FD629C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datum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BC30E-6EC7-4A7C-8033-684E8C96B5D1}" type="datetimeFigureOut">
              <a:rPr lang="hr-HR" smtClean="0"/>
              <a:pPr/>
              <a:t>01.07.2018.</a:t>
            </a:fld>
            <a:endParaRPr lang="hr-HR"/>
          </a:p>
        </p:txBody>
      </p:sp>
      <p:sp>
        <p:nvSpPr>
          <p:cNvPr id="3" name="Rezervirano mjesto podnožj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B03CDA-6482-45AA-B9FE-7B4001FD629C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Sadržaj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r-HR" smtClean="0"/>
              <a:t>Kliknite da biste uredili stil naslova matrice</a:t>
            </a:r>
            <a:endParaRPr lang="hr-HR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r-HR" smtClean="0"/>
              <a:t>Kliknite da biste uredili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4" name="Rezervirano mjesto teksta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r-HR" smtClean="0"/>
              <a:t>Kliknite da biste uredili stilove teksta matrice</a:t>
            </a:r>
          </a:p>
        </p:txBody>
      </p:sp>
      <p:sp>
        <p:nvSpPr>
          <p:cNvPr id="5" name="Rezervirano mjesto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BC30E-6EC7-4A7C-8033-684E8C96B5D1}" type="datetimeFigureOut">
              <a:rPr lang="hr-HR" smtClean="0"/>
              <a:pPr/>
              <a:t>01.07.2018.</a:t>
            </a:fld>
            <a:endParaRPr lang="hr-HR"/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B03CDA-6482-45AA-B9FE-7B4001FD629C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Slika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r-HR" smtClean="0"/>
              <a:t>Kliknite da biste uredili stil naslova matrice</a:t>
            </a:r>
            <a:endParaRPr lang="hr-HR"/>
          </a:p>
        </p:txBody>
      </p:sp>
      <p:sp>
        <p:nvSpPr>
          <p:cNvPr id="3" name="Rezervirano mjesto slik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r-HR"/>
          </a:p>
        </p:txBody>
      </p:sp>
      <p:sp>
        <p:nvSpPr>
          <p:cNvPr id="4" name="Rezervirano mjesto teksta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r-HR" smtClean="0"/>
              <a:t>Kliknite da biste uredili stilove teksta matrice</a:t>
            </a:r>
          </a:p>
        </p:txBody>
      </p:sp>
      <p:sp>
        <p:nvSpPr>
          <p:cNvPr id="5" name="Rezervirano mjesto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BC30E-6EC7-4A7C-8033-684E8C96B5D1}" type="datetimeFigureOut">
              <a:rPr lang="hr-HR" smtClean="0"/>
              <a:pPr/>
              <a:t>01.07.2018.</a:t>
            </a:fld>
            <a:endParaRPr lang="hr-HR"/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B03CDA-6482-45AA-B9FE-7B4001FD629C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99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naslova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r-HR" smtClean="0"/>
              <a:t>Kliknite da biste uredili stil naslova matrice</a:t>
            </a:r>
            <a:endParaRPr lang="hr-HR"/>
          </a:p>
        </p:txBody>
      </p:sp>
      <p:sp>
        <p:nvSpPr>
          <p:cNvPr id="3" name="Rezervirano mjesto teksta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r-HR" smtClean="0"/>
              <a:t>Kliknite da biste uredili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5BC30E-6EC7-4A7C-8033-684E8C96B5D1}" type="datetimeFigureOut">
              <a:rPr lang="hr-HR" smtClean="0"/>
              <a:pPr/>
              <a:t>01.07.2018.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B03CDA-6482-45AA-B9FE-7B4001FD629C}" type="slidenum">
              <a:rPr lang="hr-HR" smtClean="0"/>
              <a:pPr/>
              <a:t>‹#›</a:t>
            </a:fld>
            <a:endParaRPr lang="hr-H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r-Latn-C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http://www.google.hr/url?sa=i&amp;rct=j&amp;q=&amp;esrc=s&amp;source=images&amp;cd=&amp;cad=rja&amp;uact=8&amp;ved=0ahUKEwjQ6dPT58jPAhXIXhQKHZ0RC8AQjRwIBw&amp;url=http://net.hr/tehnoklik/vijesti-tehnoklik/zarazno-jasni-evo-zasto-su-emotikoni-postali-najlaksi-oblik-komunikacije/&amp;bvm=bv.135258522,d.d24&amp;psig=AFQjCNE8eRhIYBJ8vXReg7970nHA-S_oJA&amp;ust=1475933692850561" TargetMode="External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685800" y="2130424"/>
            <a:ext cx="7772400" cy="2052000"/>
          </a:xfrm>
        </p:spPr>
        <p:txBody>
          <a:bodyPr>
            <a:normAutofit/>
          </a:bodyPr>
          <a:lstStyle/>
          <a:p>
            <a:r>
              <a:rPr lang="hr-HR" sz="5400" dirty="0" smtClean="0">
                <a:solidFill>
                  <a:schemeClr val="accent5">
                    <a:lumMod val="50000"/>
                  </a:schemeClr>
                </a:solidFill>
              </a:rPr>
              <a:t>EMOCIJE U NASTAVI</a:t>
            </a:r>
            <a:endParaRPr lang="hr-HR" sz="5400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3" name="Podnaslov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0000" lnSpcReduction="20000"/>
          </a:bodyPr>
          <a:lstStyle/>
          <a:p>
            <a:endParaRPr lang="hr-HR" dirty="0" smtClean="0"/>
          </a:p>
          <a:p>
            <a:r>
              <a:rPr lang="hr-HR" sz="4000" dirty="0" smtClean="0">
                <a:solidFill>
                  <a:schemeClr val="accent5">
                    <a:lumMod val="75000"/>
                  </a:schemeClr>
                </a:solidFill>
              </a:rPr>
              <a:t>mr. Ivana Lončarević, prof. psihologije</a:t>
            </a:r>
          </a:p>
          <a:p>
            <a:pPr>
              <a:spcAft>
                <a:spcPts val="1200"/>
              </a:spcAft>
            </a:pPr>
            <a:r>
              <a:rPr lang="hr-HR" sz="3400" dirty="0" smtClean="0">
                <a:solidFill>
                  <a:schemeClr val="accent5">
                    <a:lumMod val="75000"/>
                  </a:schemeClr>
                </a:solidFill>
              </a:rPr>
              <a:t>Vodice, 20. lipanj, 2018.</a:t>
            </a:r>
          </a:p>
          <a:p>
            <a:r>
              <a:rPr lang="hr-HR" dirty="0" smtClean="0">
                <a:solidFill>
                  <a:schemeClr val="accent5">
                    <a:lumMod val="75000"/>
                  </a:schemeClr>
                </a:solidFill>
              </a:rPr>
              <a:t>DRŽAVNI STRUČNI SKUP UČITELJA RAZREDNE NASTAVE </a:t>
            </a:r>
          </a:p>
          <a:p>
            <a:endParaRPr lang="hr-HR" dirty="0" smtClean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29698" name="Picture 2" descr=":mig: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116632" y="206580"/>
            <a:ext cx="142875" cy="142875"/>
          </a:xfrm>
          <a:prstGeom prst="rect">
            <a:avLst/>
          </a:prstGeom>
          <a:noFill/>
        </p:spPr>
      </p:pic>
      <p:pic>
        <p:nvPicPr>
          <p:cNvPr id="29700" name="Picture 4" descr=":mig: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684584" y="332656"/>
            <a:ext cx="142875" cy="1428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>
                <a:solidFill>
                  <a:schemeClr val="accent2">
                    <a:lumMod val="50000"/>
                  </a:schemeClr>
                </a:solidFill>
              </a:rPr>
              <a:t>KOJE SU STRATEGIJE EFIKASNIJE?</a:t>
            </a:r>
            <a:endParaRPr lang="hr-HR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2400"/>
              </a:spcBef>
            </a:pPr>
            <a:r>
              <a:rPr lang="hr-HR" dirty="0" smtClean="0">
                <a:solidFill>
                  <a:srgbClr val="00B050"/>
                </a:solidFill>
              </a:rPr>
              <a:t>Najviše istraživane kognitivna reprocjena i ekspresivna supresija.</a:t>
            </a:r>
            <a:br>
              <a:rPr lang="hr-HR" dirty="0" smtClean="0">
                <a:solidFill>
                  <a:srgbClr val="00B050"/>
                </a:solidFill>
              </a:rPr>
            </a:br>
            <a:endParaRPr lang="hr-HR" dirty="0" smtClean="0">
              <a:solidFill>
                <a:srgbClr val="00B050"/>
              </a:solidFill>
            </a:endParaRPr>
          </a:p>
          <a:p>
            <a:pPr>
              <a:spcBef>
                <a:spcPts val="2400"/>
              </a:spcBef>
            </a:pPr>
            <a:r>
              <a:rPr lang="hr-HR" dirty="0" smtClean="0">
                <a:solidFill>
                  <a:srgbClr val="993300"/>
                </a:solidFill>
              </a:rPr>
              <a:t>Ovisi o kvaliteti pobuđujućeg događaja, karakteristikama osobe, kontekstu.</a:t>
            </a:r>
            <a:endParaRPr lang="hr-HR" dirty="0">
              <a:solidFill>
                <a:srgbClr val="9933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80507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KOGNITIVNI MODEL</a:t>
            </a:r>
            <a:endParaRPr lang="hr-HR" dirty="0"/>
          </a:p>
        </p:txBody>
      </p:sp>
      <p:graphicFrame>
        <p:nvGraphicFramePr>
          <p:cNvPr id="4" name="Rezervirano mjesto sadržaja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44100130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190939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>
                <a:solidFill>
                  <a:srgbClr val="AC0000"/>
                </a:solidFill>
              </a:rPr>
              <a:t>Misao - osjećaj - ponašanje</a:t>
            </a:r>
            <a:endParaRPr lang="hr-HR" dirty="0">
              <a:solidFill>
                <a:srgbClr val="AC0000"/>
              </a:solidFill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66875" y="1981994"/>
            <a:ext cx="5810250" cy="3762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0866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r-HR" dirty="0" smtClean="0"/>
              <a:t>IDENTIFIKACIJA AUTOMATSKIH MISLI</a:t>
            </a:r>
            <a:endParaRPr lang="hr-HR" dirty="0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457200" y="2276872"/>
            <a:ext cx="8229600" cy="3849291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hr-HR" sz="4400" b="1" dirty="0" smtClean="0">
                <a:solidFill>
                  <a:srgbClr val="FF6699"/>
                </a:solidFill>
                <a:latin typeface="Lucida Handwriting" panose="03010101010101010101" pitchFamily="66" charset="0"/>
              </a:rPr>
              <a:t>Što Vam je tada prošlo kroz glavu?</a:t>
            </a:r>
          </a:p>
          <a:p>
            <a:pPr marL="0" indent="0" algn="ctr">
              <a:buNone/>
            </a:pPr>
            <a:endParaRPr lang="hr-HR" sz="4400" b="1" dirty="0">
              <a:solidFill>
                <a:srgbClr val="FF6699"/>
              </a:solidFill>
              <a:latin typeface="Baskerville Old Face" panose="02020602080505020303" pitchFamily="18" charset="0"/>
            </a:endParaRPr>
          </a:p>
          <a:p>
            <a:r>
              <a:rPr lang="hr-HR" dirty="0" smtClean="0">
                <a:solidFill>
                  <a:srgbClr val="7030A0"/>
                </a:solidFill>
              </a:rPr>
              <a:t>razumljiva terapeutu – „I ja bih se osjećao jednako.”</a:t>
            </a:r>
            <a:endParaRPr lang="hr-HR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99742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1143000"/>
          </a:xfrm>
        </p:spPr>
        <p:txBody>
          <a:bodyPr/>
          <a:lstStyle/>
          <a:p>
            <a:r>
              <a:rPr lang="hr-HR" dirty="0" smtClean="0"/>
              <a:t>AUTOMATSKA MISAO - vježba</a:t>
            </a:r>
            <a:endParaRPr lang="hr-HR" dirty="0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457200" y="2060848"/>
            <a:ext cx="8229600" cy="4525963"/>
          </a:xfrm>
        </p:spPr>
        <p:txBody>
          <a:bodyPr/>
          <a:lstStyle/>
          <a:p>
            <a:pPr>
              <a:spcBef>
                <a:spcPts val="2400"/>
              </a:spcBef>
            </a:pPr>
            <a:r>
              <a:rPr lang="hr-HR" dirty="0" smtClean="0"/>
              <a:t>Opišite situaciju u kojoj ste osjetili intenzivnu emociju.</a:t>
            </a:r>
          </a:p>
          <a:p>
            <a:pPr>
              <a:spcBef>
                <a:spcPts val="2400"/>
              </a:spcBef>
            </a:pPr>
            <a:r>
              <a:rPr lang="hr-HR" dirty="0"/>
              <a:t>Š</a:t>
            </a:r>
            <a:r>
              <a:rPr lang="hr-HR" dirty="0" smtClean="0"/>
              <a:t>to ste osjećali?</a:t>
            </a:r>
          </a:p>
          <a:p>
            <a:pPr>
              <a:spcBef>
                <a:spcPts val="2400"/>
              </a:spcBef>
            </a:pPr>
            <a:r>
              <a:rPr lang="hr-HR" dirty="0"/>
              <a:t>K</a:t>
            </a:r>
            <a:r>
              <a:rPr lang="hr-HR" dirty="0" smtClean="0"/>
              <a:t>oja misao / slika vam je „išla kroz glavu“?</a:t>
            </a: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184052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r-HR" sz="3600" b="1" dirty="0" smtClean="0">
                <a:solidFill>
                  <a:srgbClr val="BA79C5"/>
                </a:solidFill>
              </a:rPr>
              <a:t>AM</a:t>
            </a:r>
            <a:r>
              <a:rPr lang="hr-HR" sz="3600" dirty="0" smtClean="0"/>
              <a:t> IZAZIVA EMOCIONALNU REAKCIJU</a:t>
            </a:r>
            <a:endParaRPr lang="hr-HR" sz="3600" dirty="0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spcBef>
                <a:spcPts val="1800"/>
              </a:spcBef>
              <a:buNone/>
            </a:pPr>
            <a:r>
              <a:rPr lang="hr-HR" dirty="0" smtClean="0"/>
              <a:t>DEPRESIJA –percepcija gubitka nečega važnog</a:t>
            </a:r>
          </a:p>
          <a:p>
            <a:pPr marL="0" indent="0">
              <a:spcBef>
                <a:spcPts val="1800"/>
              </a:spcBef>
              <a:buNone/>
            </a:pPr>
            <a:r>
              <a:rPr lang="hr-HR" dirty="0" smtClean="0"/>
              <a:t>ANKSIOZNOST – percepcija opasnosti, prijetnje</a:t>
            </a:r>
          </a:p>
          <a:p>
            <a:pPr marL="0" indent="0">
              <a:spcBef>
                <a:spcPts val="1800"/>
              </a:spcBef>
              <a:buNone/>
            </a:pPr>
            <a:r>
              <a:rPr lang="hr-HR" dirty="0" smtClean="0"/>
              <a:t>LJUTNJA  - percepcija da je netko prekršio naša pravila</a:t>
            </a:r>
          </a:p>
          <a:p>
            <a:pPr marL="0" indent="0">
              <a:spcBef>
                <a:spcPts val="1800"/>
              </a:spcBef>
              <a:buNone/>
            </a:pPr>
            <a:r>
              <a:rPr lang="hr-HR" dirty="0" smtClean="0"/>
              <a:t>KRIVNJA – percepcija da smo prekršili vlastita pravila</a:t>
            </a:r>
          </a:p>
          <a:p>
            <a:pPr marL="0" indent="0">
              <a:spcBef>
                <a:spcPts val="1800"/>
              </a:spcBef>
              <a:buNone/>
            </a:pPr>
            <a:r>
              <a:rPr lang="hr-HR" dirty="0" smtClean="0"/>
              <a:t>RADOST – percepcija dobitk</a:t>
            </a:r>
            <a:r>
              <a:rPr lang="hr-HR" sz="2800" dirty="0" smtClean="0"/>
              <a:t>a</a:t>
            </a:r>
            <a:endParaRPr lang="hr-HR" sz="2800" dirty="0"/>
          </a:p>
        </p:txBody>
      </p:sp>
    </p:spTree>
    <p:extLst>
      <p:ext uri="{BB962C8B-B14F-4D97-AF65-F5344CB8AC3E}">
        <p14:creationId xmlns:p14="http://schemas.microsoft.com/office/powerpoint/2010/main" val="33823434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1143000"/>
          </a:xfrm>
        </p:spPr>
        <p:txBody>
          <a:bodyPr/>
          <a:lstStyle/>
          <a:p>
            <a:r>
              <a:rPr lang="hr-HR" dirty="0" smtClean="0">
                <a:solidFill>
                  <a:schemeClr val="accent6">
                    <a:lumMod val="50000"/>
                  </a:schemeClr>
                </a:solidFill>
              </a:rPr>
              <a:t>ATRIBUCIJA UZROKA</a:t>
            </a:r>
            <a:endParaRPr lang="hr-HR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4708525"/>
          </a:xfrm>
        </p:spPr>
        <p:txBody>
          <a:bodyPr>
            <a:normAutofit/>
          </a:bodyPr>
          <a:lstStyle/>
          <a:p>
            <a:pPr>
              <a:spcBef>
                <a:spcPts val="1800"/>
              </a:spcBef>
            </a:pPr>
            <a:r>
              <a:rPr lang="hr-HR" dirty="0" smtClean="0">
                <a:solidFill>
                  <a:schemeClr val="accent6">
                    <a:lumMod val="75000"/>
                  </a:schemeClr>
                </a:solidFill>
              </a:rPr>
              <a:t>Atribucijski </a:t>
            </a:r>
            <a:r>
              <a:rPr lang="hr-HR" dirty="0">
                <a:solidFill>
                  <a:schemeClr val="accent6">
                    <a:lumMod val="75000"/>
                  </a:schemeClr>
                </a:solidFill>
              </a:rPr>
              <a:t>pristup proizlazi iz kognitivne socijalne psihologije, koja stavlja naglasak na kognitivne procese kao medijatore između situacije u kojoj se osoba nalazi i njegovog ponašanja i </a:t>
            </a:r>
            <a:r>
              <a:rPr lang="hr-HR" dirty="0" smtClean="0">
                <a:solidFill>
                  <a:schemeClr val="accent6">
                    <a:lumMod val="75000"/>
                  </a:schemeClr>
                </a:solidFill>
              </a:rPr>
              <a:t>djelovanja.</a:t>
            </a:r>
          </a:p>
          <a:p>
            <a:pPr>
              <a:spcBef>
                <a:spcPts val="2400"/>
              </a:spcBef>
            </a:pPr>
            <a:r>
              <a:rPr lang="hr-HR" dirty="0">
                <a:solidFill>
                  <a:schemeClr val="accent5">
                    <a:lumMod val="50000"/>
                  </a:schemeClr>
                </a:solidFill>
              </a:rPr>
              <a:t>Atribucijska teorija opisuje kako ljudi objašnjavaju uzroke vlastitog ponašanja i ponašanja drugih ljudi.</a:t>
            </a:r>
          </a:p>
          <a:p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3668658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r-HR" sz="3600" dirty="0" smtClean="0"/>
              <a:t>ATRIBUCIJA UZROKA</a:t>
            </a:r>
            <a:endParaRPr lang="hr-HR" sz="3600" dirty="0"/>
          </a:p>
        </p:txBody>
      </p:sp>
      <p:graphicFrame>
        <p:nvGraphicFramePr>
          <p:cNvPr id="5" name="Rezervirano mjesto sadržaja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30940119"/>
              </p:ext>
            </p:extLst>
          </p:nvPr>
        </p:nvGraphicFramePr>
        <p:xfrm>
          <a:off x="392373" y="2420888"/>
          <a:ext cx="8317829" cy="36817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Pravokutnik 3"/>
          <p:cNvSpPr/>
          <p:nvPr/>
        </p:nvSpPr>
        <p:spPr>
          <a:xfrm>
            <a:off x="617886" y="1844824"/>
            <a:ext cx="8064896" cy="12741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80000"/>
              </a:lnSpc>
              <a:buClr>
                <a:schemeClr val="tx1"/>
              </a:buClr>
              <a:buSzPct val="150000"/>
            </a:pPr>
            <a:r>
              <a:rPr lang="hr-HR" sz="2400" dirty="0">
                <a:solidFill>
                  <a:schemeClr val="accent6">
                    <a:lumMod val="50000"/>
                  </a:schemeClr>
                </a:solidFill>
                <a:cs typeface="Times New Roman" pitchFamily="18" charset="0"/>
              </a:rPr>
              <a:t>U procesu </a:t>
            </a:r>
            <a:r>
              <a:rPr lang="hr-HR" sz="2400" dirty="0" err="1">
                <a:solidFill>
                  <a:schemeClr val="accent6">
                    <a:lumMod val="50000"/>
                  </a:schemeClr>
                </a:solidFill>
                <a:cs typeface="Times New Roman" pitchFamily="18" charset="0"/>
              </a:rPr>
              <a:t>atribuiranja</a:t>
            </a:r>
            <a:r>
              <a:rPr lang="hr-HR" sz="2400" dirty="0">
                <a:solidFill>
                  <a:schemeClr val="accent6">
                    <a:lumMod val="50000"/>
                  </a:schemeClr>
                </a:solidFill>
                <a:cs typeface="Times New Roman" pitchFamily="18" charset="0"/>
              </a:rPr>
              <a:t> mogu</a:t>
            </a:r>
            <a:r>
              <a:rPr lang="hr-HR" sz="2400" dirty="0">
                <a:solidFill>
                  <a:schemeClr val="accent6">
                    <a:lumMod val="50000"/>
                  </a:schemeClr>
                </a:solidFill>
              </a:rPr>
              <a:t>ć</a:t>
            </a:r>
            <a:r>
              <a:rPr lang="hr-HR" sz="2400" dirty="0">
                <a:solidFill>
                  <a:schemeClr val="accent6">
                    <a:lumMod val="50000"/>
                  </a:schemeClr>
                </a:solidFill>
                <a:cs typeface="Times New Roman" pitchFamily="18" charset="0"/>
              </a:rPr>
              <a:t>e je razlikovati</a:t>
            </a:r>
            <a:r>
              <a:rPr lang="hr-HR" sz="2400" dirty="0" smtClean="0">
                <a:solidFill>
                  <a:schemeClr val="accent6">
                    <a:lumMod val="50000"/>
                  </a:schemeClr>
                </a:solidFill>
                <a:cs typeface="Times New Roman" pitchFamily="18" charset="0"/>
              </a:rPr>
              <a:t>:</a:t>
            </a:r>
          </a:p>
          <a:p>
            <a:pPr algn="just">
              <a:lnSpc>
                <a:spcPct val="80000"/>
              </a:lnSpc>
              <a:buClr>
                <a:schemeClr val="tx1"/>
              </a:buClr>
              <a:buSzPct val="150000"/>
            </a:pPr>
            <a:endParaRPr lang="hr-HR" sz="2400" dirty="0" smtClean="0">
              <a:solidFill>
                <a:schemeClr val="accent6">
                  <a:lumMod val="50000"/>
                </a:schemeClr>
              </a:solidFill>
              <a:cs typeface="Times New Roman" pitchFamily="18" charset="0"/>
            </a:endParaRPr>
          </a:p>
          <a:p>
            <a:pPr algn="just">
              <a:lnSpc>
                <a:spcPct val="80000"/>
              </a:lnSpc>
              <a:buClr>
                <a:schemeClr val="tx1"/>
              </a:buClr>
              <a:buSzPct val="150000"/>
            </a:pPr>
            <a:endParaRPr lang="hr-HR" sz="2400" b="1" dirty="0">
              <a:solidFill>
                <a:srgbClr val="000000"/>
              </a:solidFill>
            </a:endParaRPr>
          </a:p>
          <a:p>
            <a:pPr algn="just">
              <a:lnSpc>
                <a:spcPct val="80000"/>
              </a:lnSpc>
              <a:buClr>
                <a:schemeClr val="tx1"/>
              </a:buClr>
              <a:buSzPct val="150000"/>
            </a:pPr>
            <a:r>
              <a:rPr lang="hr-HR" sz="2400" b="1" dirty="0">
                <a:solidFill>
                  <a:srgbClr val="000000"/>
                </a:solidFill>
                <a:cs typeface="Times New Roman" pitchFamily="18" charset="0"/>
              </a:rPr>
              <a:t>ANTECEDENTI	</a:t>
            </a:r>
            <a:r>
              <a:rPr lang="hr-HR" sz="2400" b="1" dirty="0">
                <a:solidFill>
                  <a:srgbClr val="000000"/>
                </a:solidFill>
              </a:rPr>
              <a:t>      	</a:t>
            </a:r>
            <a:r>
              <a:rPr lang="hr-HR" sz="2400" b="1" dirty="0" smtClean="0">
                <a:solidFill>
                  <a:srgbClr val="000000"/>
                </a:solidFill>
              </a:rPr>
              <a:t>           </a:t>
            </a:r>
            <a:r>
              <a:rPr lang="hr-HR" sz="2400" b="1" dirty="0" smtClean="0">
                <a:solidFill>
                  <a:srgbClr val="000000"/>
                </a:solidFill>
                <a:cs typeface="Times New Roman" pitchFamily="18" charset="0"/>
              </a:rPr>
              <a:t>ATRIBUCIJ</a:t>
            </a:r>
            <a:r>
              <a:rPr lang="hr-HR" sz="2400" b="1" dirty="0" smtClean="0">
                <a:solidFill>
                  <a:srgbClr val="000000"/>
                </a:solidFill>
              </a:rPr>
              <a:t>E</a:t>
            </a:r>
            <a:r>
              <a:rPr lang="hr-HR" sz="2400" b="1" dirty="0">
                <a:solidFill>
                  <a:srgbClr val="000000"/>
                </a:solidFill>
              </a:rPr>
              <a:t>	 </a:t>
            </a:r>
            <a:r>
              <a:rPr lang="hr-HR" sz="2400" b="1" dirty="0" smtClean="0">
                <a:solidFill>
                  <a:srgbClr val="000000"/>
                </a:solidFill>
              </a:rPr>
              <a:t>        </a:t>
            </a:r>
            <a:r>
              <a:rPr lang="hr-HR" sz="2400" b="1" dirty="0" smtClean="0">
                <a:solidFill>
                  <a:srgbClr val="000000"/>
                </a:solidFill>
                <a:cs typeface="Times New Roman" pitchFamily="18" charset="0"/>
              </a:rPr>
              <a:t>POSLJEDICE</a:t>
            </a:r>
            <a:endParaRPr lang="hr-HR" sz="2400" dirty="0"/>
          </a:p>
        </p:txBody>
      </p:sp>
      <p:sp>
        <p:nvSpPr>
          <p:cNvPr id="6" name="Pravokutnik 5"/>
          <p:cNvSpPr/>
          <p:nvPr/>
        </p:nvSpPr>
        <p:spPr>
          <a:xfrm>
            <a:off x="392373" y="5445224"/>
            <a:ext cx="835925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hr-HR" dirty="0">
                <a:solidFill>
                  <a:schemeClr val="accent6"/>
                </a:solidFill>
                <a:latin typeface="Arial" charset="0"/>
              </a:rPr>
              <a:t>SVEOBUHVATNI MODEL ATRIBUCIJSKOG PROCESA (</a:t>
            </a:r>
            <a:r>
              <a:rPr lang="hr-HR" dirty="0" err="1">
                <a:solidFill>
                  <a:schemeClr val="accent6"/>
                </a:solidFill>
                <a:latin typeface="Arial" charset="0"/>
              </a:rPr>
              <a:t>Kelley</a:t>
            </a:r>
            <a:r>
              <a:rPr lang="hr-HR" dirty="0">
                <a:solidFill>
                  <a:schemeClr val="accent6"/>
                </a:solidFill>
                <a:latin typeface="Arial" charset="0"/>
              </a:rPr>
              <a:t> i </a:t>
            </a:r>
            <a:r>
              <a:rPr lang="hr-HR" dirty="0" err="1">
                <a:solidFill>
                  <a:schemeClr val="accent6"/>
                </a:solidFill>
                <a:latin typeface="Arial" charset="0"/>
              </a:rPr>
              <a:t>Michela</a:t>
            </a:r>
            <a:r>
              <a:rPr lang="hr-HR" dirty="0">
                <a:solidFill>
                  <a:schemeClr val="accent6"/>
                </a:solidFill>
                <a:latin typeface="Arial" charset="0"/>
              </a:rPr>
              <a:t>, 1980)</a:t>
            </a:r>
          </a:p>
        </p:txBody>
      </p:sp>
    </p:spTree>
    <p:extLst>
      <p:ext uri="{BB962C8B-B14F-4D97-AF65-F5344CB8AC3E}">
        <p14:creationId xmlns:p14="http://schemas.microsoft.com/office/powerpoint/2010/main" val="3183999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hr-HR" dirty="0" smtClean="0"/>
              <a:t>Atribucija neuspjeha:</a:t>
            </a:r>
            <a:endParaRPr lang="hr-HR" dirty="0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5028123"/>
          </a:xfrm>
        </p:spPr>
        <p:txBody>
          <a:bodyPr/>
          <a:lstStyle/>
          <a:p>
            <a:endParaRPr lang="hr-HR" dirty="0"/>
          </a:p>
          <a:p>
            <a:endParaRPr lang="hr-HR" dirty="0"/>
          </a:p>
        </p:txBody>
      </p:sp>
      <p:sp>
        <p:nvSpPr>
          <p:cNvPr id="5" name="Pravokutnik 4"/>
          <p:cNvSpPr/>
          <p:nvPr/>
        </p:nvSpPr>
        <p:spPr>
          <a:xfrm>
            <a:off x="7407989" y="3931699"/>
            <a:ext cx="1234480" cy="64807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dirty="0" smtClean="0">
                <a:solidFill>
                  <a:schemeClr val="accent6">
                    <a:lumMod val="50000"/>
                  </a:schemeClr>
                </a:solidFill>
              </a:rPr>
              <a:t>opadanje</a:t>
            </a:r>
            <a:r>
              <a:rPr lang="hr-HR" dirty="0" smtClean="0"/>
              <a:t> </a:t>
            </a:r>
            <a:r>
              <a:rPr lang="hr-HR" dirty="0" smtClean="0">
                <a:solidFill>
                  <a:schemeClr val="accent6">
                    <a:lumMod val="50000"/>
                  </a:schemeClr>
                </a:solidFill>
              </a:rPr>
              <a:t>učinka</a:t>
            </a:r>
            <a:endParaRPr lang="hr-HR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7" name="Pravokutnik 6"/>
          <p:cNvSpPr/>
          <p:nvPr/>
        </p:nvSpPr>
        <p:spPr>
          <a:xfrm>
            <a:off x="1888532" y="2564904"/>
            <a:ext cx="1368152" cy="100811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dirty="0" smtClean="0">
                <a:solidFill>
                  <a:schemeClr val="accent6">
                    <a:lumMod val="50000"/>
                  </a:schemeClr>
                </a:solidFill>
              </a:rPr>
              <a:t>nedostatak</a:t>
            </a:r>
            <a:r>
              <a:rPr lang="hr-HR" dirty="0" smtClean="0"/>
              <a:t> </a:t>
            </a:r>
            <a:r>
              <a:rPr lang="hr-HR" dirty="0" smtClean="0">
                <a:solidFill>
                  <a:schemeClr val="accent6">
                    <a:lumMod val="50000"/>
                  </a:schemeClr>
                </a:solidFill>
              </a:rPr>
              <a:t>sposobnosti</a:t>
            </a:r>
            <a:endParaRPr lang="hr-HR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0" name="Pravokutnik 9"/>
          <p:cNvSpPr/>
          <p:nvPr/>
        </p:nvSpPr>
        <p:spPr>
          <a:xfrm>
            <a:off x="3559245" y="2744924"/>
            <a:ext cx="1698661" cy="64807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dirty="0" err="1" smtClean="0">
                <a:solidFill>
                  <a:schemeClr val="accent6">
                    <a:lumMod val="50000"/>
                  </a:schemeClr>
                </a:solidFill>
              </a:rPr>
              <a:t>nekontrolabilno</a:t>
            </a:r>
            <a:endParaRPr lang="hr-HR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1" name="Pravokutnik 10"/>
          <p:cNvSpPr/>
          <p:nvPr/>
        </p:nvSpPr>
        <p:spPr>
          <a:xfrm>
            <a:off x="5637060" y="2744924"/>
            <a:ext cx="1698661" cy="64807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dirty="0" smtClean="0">
                <a:solidFill>
                  <a:schemeClr val="accent6">
                    <a:lumMod val="50000"/>
                  </a:schemeClr>
                </a:solidFill>
              </a:rPr>
              <a:t>nema odgovornosti</a:t>
            </a:r>
            <a:endParaRPr lang="hr-HR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22" name="Pravokutnik 21"/>
          <p:cNvSpPr/>
          <p:nvPr/>
        </p:nvSpPr>
        <p:spPr>
          <a:xfrm>
            <a:off x="237139" y="2744924"/>
            <a:ext cx="1234480" cy="64807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dirty="0" smtClean="0">
                <a:solidFill>
                  <a:schemeClr val="accent6">
                    <a:lumMod val="50000"/>
                  </a:schemeClr>
                </a:solidFill>
              </a:rPr>
              <a:t>neuspjeh</a:t>
            </a:r>
            <a:endParaRPr lang="hr-HR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23" name="Pravokutnik 22"/>
          <p:cNvSpPr/>
          <p:nvPr/>
        </p:nvSpPr>
        <p:spPr>
          <a:xfrm>
            <a:off x="5702757" y="3931699"/>
            <a:ext cx="1234480" cy="64807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dirty="0" smtClean="0">
                <a:solidFill>
                  <a:schemeClr val="accent6">
                    <a:lumMod val="50000"/>
                  </a:schemeClr>
                </a:solidFill>
              </a:rPr>
              <a:t>stid</a:t>
            </a:r>
            <a:endParaRPr lang="hr-HR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24" name="Pravokutnik 23"/>
          <p:cNvSpPr/>
          <p:nvPr/>
        </p:nvSpPr>
        <p:spPr>
          <a:xfrm>
            <a:off x="5674819" y="1693749"/>
            <a:ext cx="1234480" cy="64807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dirty="0" smtClean="0">
                <a:solidFill>
                  <a:schemeClr val="accent6">
                    <a:lumMod val="50000"/>
                  </a:schemeClr>
                </a:solidFill>
              </a:rPr>
              <a:t>sažaljenje</a:t>
            </a:r>
            <a:endParaRPr lang="hr-HR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27" name="Pravokutnik 26"/>
          <p:cNvSpPr/>
          <p:nvPr/>
        </p:nvSpPr>
        <p:spPr>
          <a:xfrm>
            <a:off x="7335721" y="1693749"/>
            <a:ext cx="1234480" cy="64807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dirty="0" smtClean="0">
                <a:solidFill>
                  <a:schemeClr val="accent6">
                    <a:lumMod val="50000"/>
                  </a:schemeClr>
                </a:solidFill>
              </a:rPr>
              <a:t>nema kazne</a:t>
            </a:r>
            <a:endParaRPr lang="hr-HR" dirty="0">
              <a:solidFill>
                <a:schemeClr val="accent6">
                  <a:lumMod val="50000"/>
                </a:schemeClr>
              </a:solidFill>
            </a:endParaRPr>
          </a:p>
        </p:txBody>
      </p:sp>
      <p:cxnSp>
        <p:nvCxnSpPr>
          <p:cNvPr id="28" name="Ravni poveznik sa strelicom 27"/>
          <p:cNvCxnSpPr>
            <a:endCxn id="7" idx="1"/>
          </p:cNvCxnSpPr>
          <p:nvPr/>
        </p:nvCxnSpPr>
        <p:spPr>
          <a:xfrm>
            <a:off x="1471619" y="3068960"/>
            <a:ext cx="416913" cy="0"/>
          </a:xfrm>
          <a:prstGeom prst="straightConnector1">
            <a:avLst/>
          </a:prstGeom>
          <a:ln w="38100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Ravni poveznik sa strelicom 29"/>
          <p:cNvCxnSpPr/>
          <p:nvPr/>
        </p:nvCxnSpPr>
        <p:spPr>
          <a:xfrm>
            <a:off x="3256684" y="3068960"/>
            <a:ext cx="302561" cy="0"/>
          </a:xfrm>
          <a:prstGeom prst="straightConnector1">
            <a:avLst/>
          </a:prstGeom>
          <a:ln w="38100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Ravni poveznik sa strelicom 31"/>
          <p:cNvCxnSpPr/>
          <p:nvPr/>
        </p:nvCxnSpPr>
        <p:spPr>
          <a:xfrm>
            <a:off x="5257906" y="3068960"/>
            <a:ext cx="416913" cy="0"/>
          </a:xfrm>
          <a:prstGeom prst="straightConnector1">
            <a:avLst/>
          </a:prstGeom>
          <a:ln w="38100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Ravni poveznik sa strelicom 34"/>
          <p:cNvCxnSpPr/>
          <p:nvPr/>
        </p:nvCxnSpPr>
        <p:spPr>
          <a:xfrm flipV="1">
            <a:off x="6292059" y="2341821"/>
            <a:ext cx="0" cy="403103"/>
          </a:xfrm>
          <a:prstGeom prst="straightConnector1">
            <a:avLst/>
          </a:prstGeom>
          <a:ln w="38100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Ravni poveznik sa strelicom 36"/>
          <p:cNvCxnSpPr/>
          <p:nvPr/>
        </p:nvCxnSpPr>
        <p:spPr>
          <a:xfrm>
            <a:off x="6909299" y="2017785"/>
            <a:ext cx="426422" cy="0"/>
          </a:xfrm>
          <a:prstGeom prst="straightConnector1">
            <a:avLst/>
          </a:prstGeom>
          <a:ln w="38100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Ravni poveznik sa strelicom 38"/>
          <p:cNvCxnSpPr/>
          <p:nvPr/>
        </p:nvCxnSpPr>
        <p:spPr>
          <a:xfrm>
            <a:off x="6937237" y="4255735"/>
            <a:ext cx="426422" cy="0"/>
          </a:xfrm>
          <a:prstGeom prst="straightConnector1">
            <a:avLst/>
          </a:prstGeom>
          <a:ln w="38100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Ravni poveznik sa strelicom 39"/>
          <p:cNvCxnSpPr/>
          <p:nvPr/>
        </p:nvCxnSpPr>
        <p:spPr>
          <a:xfrm>
            <a:off x="6292059" y="3392996"/>
            <a:ext cx="0" cy="465748"/>
          </a:xfrm>
          <a:prstGeom prst="straightConnector1">
            <a:avLst/>
          </a:prstGeom>
          <a:ln w="38100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658907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 animBg="1"/>
      <p:bldP spid="7" grpId="0" animBg="1"/>
      <p:bldP spid="10" grpId="0" animBg="1"/>
      <p:bldP spid="11" grpId="0" animBg="1"/>
      <p:bldP spid="22" grpId="0" animBg="1"/>
      <p:bldP spid="23" grpId="0" animBg="1"/>
      <p:bldP spid="24" grpId="0" animBg="1"/>
      <p:bldP spid="27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hr-HR" dirty="0" smtClean="0"/>
              <a:t>Atribucija neuspjeha:</a:t>
            </a:r>
            <a:endParaRPr lang="hr-HR" dirty="0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5028123"/>
          </a:xfrm>
        </p:spPr>
        <p:txBody>
          <a:bodyPr/>
          <a:lstStyle/>
          <a:p>
            <a:endParaRPr lang="hr-HR" dirty="0"/>
          </a:p>
          <a:p>
            <a:endParaRPr lang="hr-HR" dirty="0"/>
          </a:p>
        </p:txBody>
      </p:sp>
      <p:sp>
        <p:nvSpPr>
          <p:cNvPr id="5" name="Pravokutnik 4"/>
          <p:cNvSpPr/>
          <p:nvPr/>
        </p:nvSpPr>
        <p:spPr>
          <a:xfrm>
            <a:off x="7407989" y="3931699"/>
            <a:ext cx="1234480" cy="64807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dirty="0" smtClean="0">
                <a:solidFill>
                  <a:schemeClr val="accent6">
                    <a:lumMod val="50000"/>
                  </a:schemeClr>
                </a:solidFill>
              </a:rPr>
              <a:t>porast</a:t>
            </a:r>
          </a:p>
          <a:p>
            <a:pPr algn="ctr"/>
            <a:r>
              <a:rPr lang="hr-HR" dirty="0" smtClean="0">
                <a:solidFill>
                  <a:schemeClr val="accent6">
                    <a:lumMod val="50000"/>
                  </a:schemeClr>
                </a:solidFill>
              </a:rPr>
              <a:t>učinka</a:t>
            </a:r>
            <a:endParaRPr lang="hr-HR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7" name="Pravokutnik 6"/>
          <p:cNvSpPr/>
          <p:nvPr/>
        </p:nvSpPr>
        <p:spPr>
          <a:xfrm>
            <a:off x="1888532" y="2564904"/>
            <a:ext cx="1368152" cy="100811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dirty="0" smtClean="0">
                <a:solidFill>
                  <a:schemeClr val="accent6">
                    <a:lumMod val="50000"/>
                  </a:schemeClr>
                </a:solidFill>
              </a:rPr>
              <a:t>nedostatak</a:t>
            </a:r>
            <a:r>
              <a:rPr lang="hr-HR" dirty="0" smtClean="0"/>
              <a:t> </a:t>
            </a:r>
            <a:r>
              <a:rPr lang="hr-HR" dirty="0" smtClean="0">
                <a:solidFill>
                  <a:schemeClr val="accent6">
                    <a:lumMod val="50000"/>
                  </a:schemeClr>
                </a:solidFill>
              </a:rPr>
              <a:t>zalaganja</a:t>
            </a:r>
            <a:endParaRPr lang="hr-HR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0" name="Pravokutnik 9"/>
          <p:cNvSpPr/>
          <p:nvPr/>
        </p:nvSpPr>
        <p:spPr>
          <a:xfrm>
            <a:off x="3559245" y="2744924"/>
            <a:ext cx="1698661" cy="64807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dirty="0" err="1" smtClean="0">
                <a:solidFill>
                  <a:schemeClr val="accent6">
                    <a:lumMod val="50000"/>
                  </a:schemeClr>
                </a:solidFill>
              </a:rPr>
              <a:t>kontrolabilno</a:t>
            </a:r>
            <a:endParaRPr lang="hr-HR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1" name="Pravokutnik 10"/>
          <p:cNvSpPr/>
          <p:nvPr/>
        </p:nvSpPr>
        <p:spPr>
          <a:xfrm>
            <a:off x="5681695" y="2724077"/>
            <a:ext cx="1698661" cy="64807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dirty="0" smtClean="0">
                <a:solidFill>
                  <a:schemeClr val="accent6">
                    <a:lumMod val="50000"/>
                  </a:schemeClr>
                </a:solidFill>
              </a:rPr>
              <a:t>odgovornost</a:t>
            </a:r>
            <a:endParaRPr lang="hr-HR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22" name="Pravokutnik 21"/>
          <p:cNvSpPr/>
          <p:nvPr/>
        </p:nvSpPr>
        <p:spPr>
          <a:xfrm>
            <a:off x="237139" y="2744924"/>
            <a:ext cx="1234480" cy="64807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dirty="0" smtClean="0">
                <a:solidFill>
                  <a:schemeClr val="accent6">
                    <a:lumMod val="50000"/>
                  </a:schemeClr>
                </a:solidFill>
              </a:rPr>
              <a:t>neuspjeh</a:t>
            </a:r>
            <a:endParaRPr lang="hr-HR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23" name="Pravokutnik 22"/>
          <p:cNvSpPr/>
          <p:nvPr/>
        </p:nvSpPr>
        <p:spPr>
          <a:xfrm>
            <a:off x="5702757" y="3931699"/>
            <a:ext cx="1234480" cy="64807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dirty="0" smtClean="0">
                <a:solidFill>
                  <a:schemeClr val="accent6">
                    <a:lumMod val="50000"/>
                  </a:schemeClr>
                </a:solidFill>
              </a:rPr>
              <a:t>krivnja</a:t>
            </a:r>
            <a:endParaRPr lang="hr-HR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24" name="Pravokutnik 23"/>
          <p:cNvSpPr/>
          <p:nvPr/>
        </p:nvSpPr>
        <p:spPr>
          <a:xfrm>
            <a:off x="5674819" y="1693749"/>
            <a:ext cx="1234480" cy="64807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dirty="0" smtClean="0">
                <a:solidFill>
                  <a:schemeClr val="accent6">
                    <a:lumMod val="50000"/>
                  </a:schemeClr>
                </a:solidFill>
              </a:rPr>
              <a:t>ljutnja</a:t>
            </a:r>
            <a:endParaRPr lang="hr-HR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27" name="Pravokutnik 26"/>
          <p:cNvSpPr/>
          <p:nvPr/>
        </p:nvSpPr>
        <p:spPr>
          <a:xfrm>
            <a:off x="7335721" y="1693749"/>
            <a:ext cx="1234480" cy="64807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dirty="0" smtClean="0">
                <a:solidFill>
                  <a:schemeClr val="accent6">
                    <a:lumMod val="50000"/>
                  </a:schemeClr>
                </a:solidFill>
              </a:rPr>
              <a:t>kazna</a:t>
            </a:r>
            <a:endParaRPr lang="hr-HR" dirty="0">
              <a:solidFill>
                <a:schemeClr val="accent6">
                  <a:lumMod val="50000"/>
                </a:schemeClr>
              </a:solidFill>
            </a:endParaRPr>
          </a:p>
        </p:txBody>
      </p:sp>
      <p:cxnSp>
        <p:nvCxnSpPr>
          <p:cNvPr id="28" name="Ravni poveznik sa strelicom 27"/>
          <p:cNvCxnSpPr>
            <a:endCxn id="7" idx="1"/>
          </p:cNvCxnSpPr>
          <p:nvPr/>
        </p:nvCxnSpPr>
        <p:spPr>
          <a:xfrm>
            <a:off x="1471619" y="3068960"/>
            <a:ext cx="416913" cy="0"/>
          </a:xfrm>
          <a:prstGeom prst="straightConnector1">
            <a:avLst/>
          </a:prstGeom>
          <a:ln w="38100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Ravni poveznik sa strelicom 29"/>
          <p:cNvCxnSpPr/>
          <p:nvPr/>
        </p:nvCxnSpPr>
        <p:spPr>
          <a:xfrm>
            <a:off x="3256684" y="3068960"/>
            <a:ext cx="302561" cy="0"/>
          </a:xfrm>
          <a:prstGeom prst="straightConnector1">
            <a:avLst/>
          </a:prstGeom>
          <a:ln w="38100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Ravni poveznik sa strelicom 31"/>
          <p:cNvCxnSpPr/>
          <p:nvPr/>
        </p:nvCxnSpPr>
        <p:spPr>
          <a:xfrm>
            <a:off x="5257906" y="3068960"/>
            <a:ext cx="416913" cy="0"/>
          </a:xfrm>
          <a:prstGeom prst="straightConnector1">
            <a:avLst/>
          </a:prstGeom>
          <a:ln w="38100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Ravni poveznik sa strelicom 34"/>
          <p:cNvCxnSpPr/>
          <p:nvPr/>
        </p:nvCxnSpPr>
        <p:spPr>
          <a:xfrm flipV="1">
            <a:off x="6292059" y="2341821"/>
            <a:ext cx="0" cy="403103"/>
          </a:xfrm>
          <a:prstGeom prst="straightConnector1">
            <a:avLst/>
          </a:prstGeom>
          <a:ln w="38100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Ravni poveznik sa strelicom 36"/>
          <p:cNvCxnSpPr/>
          <p:nvPr/>
        </p:nvCxnSpPr>
        <p:spPr>
          <a:xfrm>
            <a:off x="6909299" y="2017785"/>
            <a:ext cx="426422" cy="0"/>
          </a:xfrm>
          <a:prstGeom prst="straightConnector1">
            <a:avLst/>
          </a:prstGeom>
          <a:ln w="38100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Ravni poveznik sa strelicom 38"/>
          <p:cNvCxnSpPr/>
          <p:nvPr/>
        </p:nvCxnSpPr>
        <p:spPr>
          <a:xfrm>
            <a:off x="6937237" y="4255735"/>
            <a:ext cx="426422" cy="0"/>
          </a:xfrm>
          <a:prstGeom prst="straightConnector1">
            <a:avLst/>
          </a:prstGeom>
          <a:ln w="38100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Ravni poveznik sa strelicom 39"/>
          <p:cNvCxnSpPr/>
          <p:nvPr/>
        </p:nvCxnSpPr>
        <p:spPr>
          <a:xfrm>
            <a:off x="6292059" y="3392996"/>
            <a:ext cx="0" cy="465748"/>
          </a:xfrm>
          <a:prstGeom prst="straightConnector1">
            <a:avLst/>
          </a:prstGeom>
          <a:ln w="38100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47772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 animBg="1"/>
      <p:bldP spid="7" grpId="0" animBg="1"/>
      <p:bldP spid="10" grpId="0" animBg="1"/>
      <p:bldP spid="11" grpId="0" animBg="1"/>
      <p:bldP spid="22" grpId="0" animBg="1"/>
      <p:bldP spid="23" grpId="0" animBg="1"/>
      <p:bldP spid="24" grpId="0" animBg="1"/>
      <p:bldP spid="27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36096" y="3717032"/>
            <a:ext cx="2892363" cy="1928242"/>
          </a:xfrm>
          <a:prstGeom prst="rect">
            <a:avLst/>
          </a:prstGeom>
        </p:spPr>
      </p:pic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r-HR" dirty="0" smtClean="0">
                <a:solidFill>
                  <a:schemeClr val="accent5">
                    <a:lumMod val="75000"/>
                  </a:schemeClr>
                </a:solidFill>
              </a:rPr>
              <a:t>EMOCIJE</a:t>
            </a:r>
            <a:endParaRPr lang="hr-HR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09120"/>
          </a:xfrm>
        </p:spPr>
        <p:txBody>
          <a:bodyPr>
            <a:normAutofit fontScale="92500" lnSpcReduction="10000"/>
          </a:bodyPr>
          <a:lstStyle/>
          <a:p>
            <a:pPr marL="0" indent="0">
              <a:spcBef>
                <a:spcPts val="1800"/>
              </a:spcBef>
              <a:buNone/>
            </a:pPr>
            <a:r>
              <a:rPr lang="hr-HR" dirty="0" smtClean="0">
                <a:solidFill>
                  <a:schemeClr val="accent5">
                    <a:lumMod val="50000"/>
                  </a:schemeClr>
                </a:solidFill>
              </a:rPr>
              <a:t>Emocije ili čuvstva su doživljaji izazvani nekom vanjskom ili unutarnjom situacijom, karakteristični prvenstveno po tome što su većinom ugodni ili neugodni.</a:t>
            </a:r>
          </a:p>
          <a:p>
            <a:pPr>
              <a:spcBef>
                <a:spcPts val="1800"/>
              </a:spcBef>
            </a:pPr>
            <a:r>
              <a:rPr lang="hr-HR" dirty="0" smtClean="0">
                <a:solidFill>
                  <a:schemeClr val="accent5">
                    <a:lumMod val="75000"/>
                  </a:schemeClr>
                </a:solidFill>
              </a:rPr>
              <a:t>fiziološka promjena, ponašanje,</a:t>
            </a:r>
            <a:br>
              <a:rPr lang="hr-HR" dirty="0" smtClean="0">
                <a:solidFill>
                  <a:schemeClr val="accent5">
                    <a:lumMod val="75000"/>
                  </a:schemeClr>
                </a:solidFill>
              </a:rPr>
            </a:br>
            <a:r>
              <a:rPr lang="hr-HR" dirty="0" smtClean="0">
                <a:solidFill>
                  <a:schemeClr val="accent5">
                    <a:lumMod val="75000"/>
                  </a:schemeClr>
                </a:solidFill>
              </a:rPr>
              <a:t>subjektivni doživljaj</a:t>
            </a:r>
          </a:p>
          <a:p>
            <a:pPr marL="0" indent="0" algn="ctr">
              <a:spcBef>
                <a:spcPts val="1800"/>
              </a:spcBef>
              <a:buNone/>
            </a:pPr>
            <a:endParaRPr lang="hr-HR" sz="1600" dirty="0" smtClean="0">
              <a:solidFill>
                <a:srgbClr val="CC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Lucida Handwriting" panose="03010101010101010101" pitchFamily="66" charset="0"/>
            </a:endParaRPr>
          </a:p>
          <a:p>
            <a:pPr marL="0" indent="0" algn="ctr">
              <a:spcBef>
                <a:spcPts val="1800"/>
              </a:spcBef>
              <a:buNone/>
            </a:pPr>
            <a:endParaRPr lang="hr-HR" dirty="0" smtClean="0">
              <a:solidFill>
                <a:srgbClr val="CC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Lucida Handwriting" panose="03010101010101010101" pitchFamily="66" charset="0"/>
            </a:endParaRPr>
          </a:p>
          <a:p>
            <a:pPr marL="0" indent="0" algn="ctr">
              <a:spcBef>
                <a:spcPts val="1800"/>
              </a:spcBef>
              <a:buNone/>
            </a:pPr>
            <a:r>
              <a:rPr lang="hr-HR" dirty="0" smtClean="0">
                <a:solidFill>
                  <a:srgbClr val="FF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Handwriting" panose="03010101010101010101" pitchFamily="66" charset="0"/>
              </a:rPr>
              <a:t>EMOCIJE SU PUTOKAZI KROZ ŽIVOT</a:t>
            </a:r>
            <a:endParaRPr lang="hr-HR" dirty="0">
              <a:solidFill>
                <a:srgbClr val="FF33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Lucida Handwriting" panose="03010101010101010101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hr-HR" dirty="0" smtClean="0">
                <a:solidFill>
                  <a:srgbClr val="0033CC"/>
                </a:solidFill>
              </a:rPr>
              <a:t>OSNOVNA ATRIBUCIJSKA</a:t>
            </a:r>
            <a:r>
              <a:rPr lang="hr-HR" b="1" i="1" dirty="0">
                <a:solidFill>
                  <a:srgbClr val="0033CC"/>
                </a:solidFill>
              </a:rPr>
              <a:t> </a:t>
            </a:r>
            <a:r>
              <a:rPr lang="hr-HR" dirty="0" smtClean="0">
                <a:solidFill>
                  <a:srgbClr val="0033CC"/>
                </a:solidFill>
              </a:rPr>
              <a:t>POGREŠKA</a:t>
            </a:r>
            <a:r>
              <a:rPr lang="en-US" dirty="0" smtClean="0"/>
              <a:t> </a:t>
            </a:r>
            <a:endParaRPr lang="hr-HR" dirty="0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hr-HR" dirty="0" smtClean="0">
                <a:solidFill>
                  <a:schemeClr val="accent6">
                    <a:lumMod val="75000"/>
                  </a:schemeClr>
                </a:solidFill>
                <a:latin typeface="Arial" charset="0"/>
              </a:rPr>
              <a:t>sklonost </a:t>
            </a:r>
            <a:r>
              <a:rPr lang="hr-HR" dirty="0">
                <a:solidFill>
                  <a:schemeClr val="accent6">
                    <a:lumMod val="75000"/>
                  </a:schemeClr>
                </a:solidFill>
                <a:latin typeface="Arial" charset="0"/>
              </a:rPr>
              <a:t>ljudi da precjenjuju stupanj</a:t>
            </a:r>
            <a:r>
              <a:rPr lang="en-US" dirty="0">
                <a:solidFill>
                  <a:schemeClr val="accent6">
                    <a:lumMod val="75000"/>
                  </a:schemeClr>
                </a:solidFill>
                <a:latin typeface="Arial" charset="0"/>
              </a:rPr>
              <a:t> </a:t>
            </a:r>
            <a:r>
              <a:rPr lang="hr-HR" dirty="0">
                <a:solidFill>
                  <a:schemeClr val="accent6">
                    <a:lumMod val="75000"/>
                  </a:schemeClr>
                </a:solidFill>
                <a:latin typeface="Arial" charset="0"/>
              </a:rPr>
              <a:t>u kojem je nečije ponašanje određeno unutarnjim</a:t>
            </a:r>
            <a:r>
              <a:rPr lang="en-US" dirty="0">
                <a:solidFill>
                  <a:schemeClr val="accent6">
                    <a:lumMod val="75000"/>
                  </a:schemeClr>
                </a:solidFill>
                <a:latin typeface="Arial" charset="0"/>
              </a:rPr>
              <a:t>, </a:t>
            </a:r>
            <a:r>
              <a:rPr lang="hr-HR" dirty="0">
                <a:solidFill>
                  <a:schemeClr val="accent6">
                    <a:lumMod val="75000"/>
                  </a:schemeClr>
                </a:solidFill>
                <a:latin typeface="Arial" charset="0"/>
              </a:rPr>
              <a:t>dispozicijskim uzrocima</a:t>
            </a:r>
            <a:r>
              <a:rPr lang="en-US" dirty="0">
                <a:solidFill>
                  <a:schemeClr val="accent6">
                    <a:lumMod val="75000"/>
                  </a:schemeClr>
                </a:solidFill>
                <a:latin typeface="Arial" charset="0"/>
              </a:rPr>
              <a:t> </a:t>
            </a:r>
            <a:r>
              <a:rPr lang="hr-HR" dirty="0">
                <a:solidFill>
                  <a:schemeClr val="accent6">
                    <a:lumMod val="75000"/>
                  </a:schemeClr>
                </a:solidFill>
                <a:latin typeface="Arial" charset="0"/>
              </a:rPr>
              <a:t>i podcjenjuju ulogu situacijskih uzroka</a:t>
            </a:r>
            <a:r>
              <a:rPr lang="en-US" dirty="0">
                <a:solidFill>
                  <a:schemeClr val="accent6">
                    <a:lumMod val="75000"/>
                  </a:schemeClr>
                </a:solidFill>
                <a:latin typeface="Arial" charset="0"/>
              </a:rPr>
              <a:t>.</a:t>
            </a:r>
          </a:p>
          <a:p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2239801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SKLONI SMO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r-HR" dirty="0" smtClean="0"/>
              <a:t>Svoje ponašanje pripisati</a:t>
            </a:r>
            <a:r>
              <a:rPr lang="en-US" dirty="0" smtClean="0"/>
              <a:t> </a:t>
            </a:r>
            <a:r>
              <a:rPr lang="en-US" dirty="0" err="1"/>
              <a:t>situacijskim</a:t>
            </a:r>
            <a:r>
              <a:rPr lang="en-US" dirty="0"/>
              <a:t> </a:t>
            </a:r>
            <a:r>
              <a:rPr lang="en-US" dirty="0" err="1" smtClean="0"/>
              <a:t>faktorima</a:t>
            </a:r>
            <a:r>
              <a:rPr lang="hr-HR" dirty="0"/>
              <a:t>.</a:t>
            </a:r>
            <a:endParaRPr lang="hr-HR" dirty="0" smtClean="0"/>
          </a:p>
          <a:p>
            <a:r>
              <a:rPr lang="hr-HR" dirty="0" err="1"/>
              <a:t>P</a:t>
            </a:r>
            <a:r>
              <a:rPr lang="en-US" dirty="0" err="1" smtClean="0"/>
              <a:t>rihva</a:t>
            </a:r>
            <a:r>
              <a:rPr lang="hr-HR" dirty="0" smtClean="0"/>
              <a:t>titi</a:t>
            </a:r>
            <a:r>
              <a:rPr lang="en-US" dirty="0" smtClean="0"/>
              <a:t> </a:t>
            </a:r>
            <a:r>
              <a:rPr lang="en-US" dirty="0" err="1" smtClean="0"/>
              <a:t>osobn</a:t>
            </a:r>
            <a:r>
              <a:rPr lang="hr-HR" dirty="0" smtClean="0"/>
              <a:t>u</a:t>
            </a:r>
            <a:r>
              <a:rPr lang="en-US" dirty="0" smtClean="0"/>
              <a:t> </a:t>
            </a:r>
            <a:r>
              <a:rPr lang="en-US" dirty="0" err="1"/>
              <a:t>odgovornost</a:t>
            </a:r>
            <a:r>
              <a:rPr lang="en-US" dirty="0"/>
              <a:t> </a:t>
            </a:r>
            <a:r>
              <a:rPr lang="en-US" dirty="0" err="1"/>
              <a:t>za</a:t>
            </a:r>
            <a:r>
              <a:rPr lang="en-US" dirty="0"/>
              <a:t> </a:t>
            </a:r>
            <a:r>
              <a:rPr lang="en-US" dirty="0" err="1"/>
              <a:t>uspjeh</a:t>
            </a:r>
            <a:r>
              <a:rPr lang="en-US" dirty="0"/>
              <a:t>, </a:t>
            </a:r>
            <a:r>
              <a:rPr lang="en-US" dirty="0" err="1"/>
              <a:t>ali</a:t>
            </a:r>
            <a:r>
              <a:rPr lang="en-US" dirty="0"/>
              <a:t> </a:t>
            </a:r>
            <a:r>
              <a:rPr lang="en-US" dirty="0" err="1" smtClean="0"/>
              <a:t>pori</a:t>
            </a:r>
            <a:r>
              <a:rPr lang="hr-HR" dirty="0" smtClean="0"/>
              <a:t>cati</a:t>
            </a:r>
            <a:r>
              <a:rPr lang="en-US" dirty="0" smtClean="0"/>
              <a:t> </a:t>
            </a:r>
            <a:r>
              <a:rPr lang="en-US" dirty="0" err="1"/>
              <a:t>za</a:t>
            </a:r>
            <a:r>
              <a:rPr lang="en-US" dirty="0"/>
              <a:t> </a:t>
            </a:r>
            <a:r>
              <a:rPr lang="en-US" dirty="0" err="1" smtClean="0"/>
              <a:t>neuspjeh</a:t>
            </a:r>
            <a:r>
              <a:rPr lang="hr-HR" dirty="0" smtClean="0"/>
              <a:t>.</a:t>
            </a:r>
          </a:p>
          <a:p>
            <a:pPr marL="0" indent="0">
              <a:buNone/>
            </a:pPr>
            <a:endParaRPr lang="hr-HR" dirty="0" smtClean="0"/>
          </a:p>
          <a:p>
            <a:pPr marL="0" indent="0">
              <a:buNone/>
            </a:pPr>
            <a:r>
              <a:rPr lang="hr-HR" dirty="0" smtClean="0">
                <a:solidFill>
                  <a:srgbClr val="FF3399"/>
                </a:solidFill>
              </a:rPr>
              <a:t>UČITELJI su</a:t>
            </a:r>
            <a:r>
              <a:rPr lang="en-US" dirty="0" smtClean="0">
                <a:solidFill>
                  <a:srgbClr val="FF3399"/>
                </a:solidFill>
              </a:rPr>
              <a:t> </a:t>
            </a:r>
            <a:r>
              <a:rPr lang="en-US" dirty="0">
                <a:solidFill>
                  <a:srgbClr val="FF3399"/>
                </a:solidFill>
              </a:rPr>
              <a:t>"</a:t>
            </a:r>
            <a:r>
              <a:rPr lang="en-US" dirty="0" err="1">
                <a:solidFill>
                  <a:srgbClr val="FF3399"/>
                </a:solidFill>
              </a:rPr>
              <a:t>uključeni</a:t>
            </a:r>
            <a:r>
              <a:rPr lang="en-US" dirty="0">
                <a:solidFill>
                  <a:srgbClr val="FF3399"/>
                </a:solidFill>
              </a:rPr>
              <a:t> </a:t>
            </a:r>
            <a:r>
              <a:rPr lang="en-US" dirty="0" err="1">
                <a:solidFill>
                  <a:srgbClr val="FF3399"/>
                </a:solidFill>
              </a:rPr>
              <a:t>opažači</a:t>
            </a:r>
            <a:r>
              <a:rPr lang="en-US" dirty="0">
                <a:solidFill>
                  <a:srgbClr val="FF3399"/>
                </a:solidFill>
              </a:rPr>
              <a:t>" </a:t>
            </a:r>
            <a:r>
              <a:rPr lang="en-US" dirty="0" err="1">
                <a:solidFill>
                  <a:srgbClr val="FF3399"/>
                </a:solidFill>
              </a:rPr>
              <a:t>tj</a:t>
            </a:r>
            <a:r>
              <a:rPr lang="en-US" dirty="0">
                <a:solidFill>
                  <a:srgbClr val="FF3399"/>
                </a:solidFill>
              </a:rPr>
              <a:t>. </a:t>
            </a:r>
            <a:r>
              <a:rPr lang="en-US" dirty="0" err="1">
                <a:solidFill>
                  <a:srgbClr val="FF3399"/>
                </a:solidFill>
              </a:rPr>
              <a:t>dijelom</a:t>
            </a:r>
            <a:r>
              <a:rPr lang="en-US" dirty="0">
                <a:solidFill>
                  <a:srgbClr val="FF3399"/>
                </a:solidFill>
              </a:rPr>
              <a:t> </a:t>
            </a:r>
            <a:r>
              <a:rPr lang="en-US" dirty="0" err="1">
                <a:solidFill>
                  <a:srgbClr val="FF3399"/>
                </a:solidFill>
              </a:rPr>
              <a:t>su</a:t>
            </a:r>
            <a:r>
              <a:rPr lang="en-US" dirty="0">
                <a:solidFill>
                  <a:srgbClr val="FF3399"/>
                </a:solidFill>
              </a:rPr>
              <a:t> </a:t>
            </a:r>
            <a:r>
              <a:rPr lang="en-US" dirty="0" err="1">
                <a:solidFill>
                  <a:srgbClr val="FF3399"/>
                </a:solidFill>
              </a:rPr>
              <a:t>i</a:t>
            </a:r>
            <a:r>
              <a:rPr lang="en-US" dirty="0">
                <a:solidFill>
                  <a:srgbClr val="FF3399"/>
                </a:solidFill>
              </a:rPr>
              <a:t> </a:t>
            </a:r>
            <a:r>
              <a:rPr lang="en-US" dirty="0" err="1">
                <a:solidFill>
                  <a:srgbClr val="FF3399"/>
                </a:solidFill>
              </a:rPr>
              <a:t>sami</a:t>
            </a:r>
            <a:r>
              <a:rPr lang="en-US" dirty="0">
                <a:solidFill>
                  <a:srgbClr val="FF3399"/>
                </a:solidFill>
              </a:rPr>
              <a:t> </a:t>
            </a:r>
            <a:r>
              <a:rPr lang="en-US" dirty="0" err="1">
                <a:solidFill>
                  <a:srgbClr val="FF3399"/>
                </a:solidFill>
              </a:rPr>
              <a:t>odgovorni</a:t>
            </a:r>
            <a:r>
              <a:rPr lang="en-US" dirty="0">
                <a:solidFill>
                  <a:srgbClr val="FF3399"/>
                </a:solidFill>
              </a:rPr>
              <a:t> </a:t>
            </a:r>
            <a:r>
              <a:rPr lang="en-US" dirty="0" err="1">
                <a:solidFill>
                  <a:srgbClr val="FF3399"/>
                </a:solidFill>
              </a:rPr>
              <a:t>za</a:t>
            </a:r>
            <a:r>
              <a:rPr lang="en-US" dirty="0">
                <a:solidFill>
                  <a:srgbClr val="FF3399"/>
                </a:solidFill>
              </a:rPr>
              <a:t> </a:t>
            </a:r>
            <a:r>
              <a:rPr lang="en-US" dirty="0" err="1">
                <a:solidFill>
                  <a:srgbClr val="FF3399"/>
                </a:solidFill>
              </a:rPr>
              <a:t>učeničko</a:t>
            </a:r>
            <a:r>
              <a:rPr lang="en-US" dirty="0">
                <a:solidFill>
                  <a:srgbClr val="FF3399"/>
                </a:solidFill>
              </a:rPr>
              <a:t> </a:t>
            </a:r>
            <a:r>
              <a:rPr lang="en-US" dirty="0" err="1">
                <a:solidFill>
                  <a:srgbClr val="FF3399"/>
                </a:solidFill>
              </a:rPr>
              <a:t>loše</a:t>
            </a:r>
            <a:r>
              <a:rPr lang="en-US" dirty="0">
                <a:solidFill>
                  <a:srgbClr val="FF3399"/>
                </a:solidFill>
              </a:rPr>
              <a:t> </a:t>
            </a:r>
            <a:r>
              <a:rPr lang="en-US" dirty="0" err="1" smtClean="0">
                <a:solidFill>
                  <a:srgbClr val="FF3399"/>
                </a:solidFill>
              </a:rPr>
              <a:t>postignuće</a:t>
            </a:r>
            <a:r>
              <a:rPr lang="hr-HR" dirty="0" smtClean="0">
                <a:solidFill>
                  <a:srgbClr val="FF3399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952608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EMOCIONALNA INTELIGENCIJA</a:t>
            </a:r>
            <a:endParaRPr lang="hr-HR" dirty="0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hr-HR" dirty="0" smtClean="0"/>
          </a:p>
          <a:p>
            <a:pPr>
              <a:spcBef>
                <a:spcPts val="1800"/>
              </a:spcBef>
            </a:pPr>
            <a:r>
              <a:rPr lang="hr-HR" dirty="0" smtClean="0"/>
              <a:t>EI se odnosi na prepoznavanje i razumijevanje emocija te njihovo procesiranje kako bi se poboljšali kognitivni procesi i reguliralo ponašanje. </a:t>
            </a:r>
            <a:r>
              <a:rPr lang="hr-HR" dirty="0" smtClean="0">
                <a:solidFill>
                  <a:srgbClr val="BA79C5"/>
                </a:solidFill>
              </a:rPr>
              <a:t>(</a:t>
            </a:r>
            <a:r>
              <a:rPr lang="hr-HR" dirty="0" err="1" smtClean="0">
                <a:solidFill>
                  <a:srgbClr val="BA79C5"/>
                </a:solidFill>
              </a:rPr>
              <a:t>Mayer</a:t>
            </a:r>
            <a:r>
              <a:rPr lang="hr-HR" dirty="0" smtClean="0">
                <a:solidFill>
                  <a:srgbClr val="BA79C5"/>
                </a:solidFill>
              </a:rPr>
              <a:t> &amp; </a:t>
            </a:r>
            <a:r>
              <a:rPr lang="hr-HR" dirty="0" err="1" smtClean="0">
                <a:solidFill>
                  <a:srgbClr val="BA79C5"/>
                </a:solidFill>
              </a:rPr>
              <a:t>Salovey</a:t>
            </a:r>
            <a:r>
              <a:rPr lang="hr-HR" dirty="0" smtClean="0">
                <a:solidFill>
                  <a:srgbClr val="BA79C5"/>
                </a:solidFill>
              </a:rPr>
              <a:t>)</a:t>
            </a:r>
          </a:p>
          <a:p>
            <a:pPr>
              <a:spcBef>
                <a:spcPts val="1800"/>
              </a:spcBef>
            </a:pPr>
            <a:endParaRPr lang="hr-HR" dirty="0" smtClean="0">
              <a:solidFill>
                <a:srgbClr val="BA79C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7202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slov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r-HR" dirty="0" smtClean="0"/>
              <a:t>VISOKI REZULTATI NA TESTOVIMA EI</a:t>
            </a:r>
            <a:endParaRPr lang="hr-HR" dirty="0"/>
          </a:p>
        </p:txBody>
      </p:sp>
      <p:sp>
        <p:nvSpPr>
          <p:cNvPr id="5" name="Rezervirano mjesto sadržaja 4"/>
          <p:cNvSpPr>
            <a:spLocks noGrp="1"/>
          </p:cNvSpPr>
          <p:nvPr>
            <p:ph sz="half" idx="1"/>
          </p:nvPr>
        </p:nvSpPr>
        <p:spPr>
          <a:solidFill>
            <a:schemeClr val="accent6">
              <a:lumMod val="40000"/>
              <a:lumOff val="60000"/>
            </a:schemeClr>
          </a:solidFill>
        </p:spPr>
        <p:txBody>
          <a:bodyPr/>
          <a:lstStyle/>
          <a:p>
            <a:pPr marL="0" indent="0" algn="ctr">
              <a:buNone/>
            </a:pPr>
            <a:r>
              <a:rPr lang="hr-HR" dirty="0" smtClean="0"/>
              <a:t>ODRASLI</a:t>
            </a:r>
          </a:p>
          <a:p>
            <a:r>
              <a:rPr lang="hr-HR" dirty="0" smtClean="0"/>
              <a:t>kvalitetniji partnerski odnosi</a:t>
            </a:r>
          </a:p>
          <a:p>
            <a:r>
              <a:rPr lang="hr-HR" dirty="0" err="1" smtClean="0"/>
              <a:t>kvlitetnije</a:t>
            </a:r>
            <a:r>
              <a:rPr lang="hr-HR" dirty="0" smtClean="0"/>
              <a:t> </a:t>
            </a:r>
            <a:r>
              <a:rPr lang="hr-HR" dirty="0" err="1" smtClean="0"/>
              <a:t>interersonalni</a:t>
            </a:r>
            <a:r>
              <a:rPr lang="hr-HR" dirty="0" smtClean="0"/>
              <a:t> odnosi i s prijateljima</a:t>
            </a:r>
          </a:p>
          <a:p>
            <a:r>
              <a:rPr lang="hr-HR" dirty="0" smtClean="0"/>
              <a:t>bolji </a:t>
            </a:r>
            <a:r>
              <a:rPr lang="hr-HR" dirty="0" err="1" smtClean="0"/>
              <a:t>rezultatni</a:t>
            </a:r>
            <a:r>
              <a:rPr lang="hr-HR" dirty="0" smtClean="0"/>
              <a:t> na radnim mjestima</a:t>
            </a:r>
          </a:p>
          <a:p>
            <a:r>
              <a:rPr lang="hr-HR" dirty="0" smtClean="0"/>
              <a:t>bolje podnose stres</a:t>
            </a:r>
          </a:p>
          <a:p>
            <a:r>
              <a:rPr lang="hr-HR" dirty="0" smtClean="0"/>
              <a:t>više zarađuju </a:t>
            </a:r>
            <a:endParaRPr lang="hr-HR" dirty="0"/>
          </a:p>
        </p:txBody>
      </p:sp>
      <p:sp>
        <p:nvSpPr>
          <p:cNvPr id="6" name="Rezervirano mjesto sadržaja 5"/>
          <p:cNvSpPr>
            <a:spLocks noGrp="1"/>
          </p:cNvSpPr>
          <p:nvPr>
            <p:ph sz="half" idx="2"/>
          </p:nvPr>
        </p:nvSpPr>
        <p:spPr>
          <a:solidFill>
            <a:schemeClr val="accent6">
              <a:lumMod val="20000"/>
              <a:lumOff val="80000"/>
            </a:schemeClr>
          </a:solidFill>
        </p:spPr>
        <p:txBody>
          <a:bodyPr/>
          <a:lstStyle/>
          <a:p>
            <a:pPr marL="0" indent="0" algn="ctr">
              <a:buNone/>
            </a:pPr>
            <a:r>
              <a:rPr lang="hr-HR" dirty="0" smtClean="0"/>
              <a:t>UČENICI</a:t>
            </a:r>
          </a:p>
          <a:p>
            <a:pPr marL="0" indent="0">
              <a:buNone/>
            </a:pPr>
            <a:r>
              <a:rPr lang="hr-HR" dirty="0" smtClean="0"/>
              <a:t>podudaraju se s višim učiteljskim procjenama: </a:t>
            </a:r>
          </a:p>
          <a:p>
            <a:r>
              <a:rPr lang="hr-HR" dirty="0" smtClean="0"/>
              <a:t>prilagodljivosti</a:t>
            </a:r>
          </a:p>
          <a:p>
            <a:r>
              <a:rPr lang="hr-HR" dirty="0" smtClean="0"/>
              <a:t>liderstva</a:t>
            </a:r>
          </a:p>
          <a:p>
            <a:r>
              <a:rPr lang="hr-HR" dirty="0" smtClean="0"/>
              <a:t>vještina učenja</a:t>
            </a:r>
          </a:p>
          <a:p>
            <a:endParaRPr lang="hr-HR" dirty="0" smtClean="0"/>
          </a:p>
        </p:txBody>
      </p:sp>
    </p:spTree>
    <p:extLst>
      <p:ext uri="{BB962C8B-B14F-4D97-AF65-F5344CB8AC3E}">
        <p14:creationId xmlns:p14="http://schemas.microsoft.com/office/powerpoint/2010/main" val="32286108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2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7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2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7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  <p:bldP spid="6" grpId="0" build="p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NISKI REZULTATI NA TESTOVIMA EI</a:t>
            </a:r>
            <a:endParaRPr lang="hr-HR" dirty="0"/>
          </a:p>
        </p:txBody>
      </p:sp>
      <p:sp>
        <p:nvSpPr>
          <p:cNvPr id="4" name="Rezervirano mjesto sadržaja 3"/>
          <p:cNvSpPr>
            <a:spLocks noGrp="1"/>
          </p:cNvSpPr>
          <p:nvPr>
            <p:ph sz="half" idx="2"/>
          </p:nvPr>
        </p:nvSpPr>
        <p:spPr>
          <a:solidFill>
            <a:schemeClr val="accent6">
              <a:lumMod val="20000"/>
              <a:lumOff val="80000"/>
            </a:schemeClr>
          </a:solidFill>
        </p:spPr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r>
              <a:rPr lang="hr-HR" dirty="0"/>
              <a:t>UČENICI</a:t>
            </a:r>
          </a:p>
          <a:p>
            <a:pPr marL="0" indent="0">
              <a:buNone/>
            </a:pPr>
            <a:r>
              <a:rPr lang="hr-HR" dirty="0"/>
              <a:t>podudaraju se s višim učiteljskim procjenama: </a:t>
            </a:r>
          </a:p>
          <a:p>
            <a:r>
              <a:rPr lang="hr-HR" dirty="0" smtClean="0"/>
              <a:t>agresivnosti</a:t>
            </a:r>
            <a:endParaRPr lang="hr-HR" dirty="0" smtClean="0">
              <a:solidFill>
                <a:srgbClr val="BA79C5"/>
              </a:solidFill>
            </a:endParaRPr>
          </a:p>
          <a:p>
            <a:r>
              <a:rPr lang="hr-HR" dirty="0" smtClean="0"/>
              <a:t>anksioznosti</a:t>
            </a:r>
          </a:p>
          <a:p>
            <a:r>
              <a:rPr lang="hr-HR" dirty="0" smtClean="0"/>
              <a:t>problemima ponašanja</a:t>
            </a:r>
          </a:p>
          <a:p>
            <a:r>
              <a:rPr lang="hr-HR" dirty="0" smtClean="0"/>
              <a:t>hiperaktivnosti</a:t>
            </a:r>
          </a:p>
          <a:p>
            <a:r>
              <a:rPr lang="hr-HR" dirty="0" smtClean="0"/>
              <a:t>poteškoćama u održavanju pažnje</a:t>
            </a:r>
          </a:p>
          <a:p>
            <a:r>
              <a:rPr lang="hr-HR" dirty="0" smtClean="0"/>
              <a:t>teškoćama učenja</a:t>
            </a:r>
          </a:p>
          <a:p>
            <a:endParaRPr lang="hr-HR" dirty="0"/>
          </a:p>
        </p:txBody>
      </p:sp>
      <p:sp>
        <p:nvSpPr>
          <p:cNvPr id="5" name="Rezervirano mjesto sadržaja 4"/>
          <p:cNvSpPr>
            <a:spLocks noGrp="1"/>
          </p:cNvSpPr>
          <p:nvPr>
            <p:ph sz="half" idx="1"/>
          </p:nvPr>
        </p:nvSpPr>
        <p:spPr>
          <a:solidFill>
            <a:schemeClr val="accent6">
              <a:lumMod val="40000"/>
              <a:lumOff val="60000"/>
            </a:schemeClr>
          </a:solidFill>
        </p:spPr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r>
              <a:rPr lang="hr-HR" dirty="0" smtClean="0"/>
              <a:t>ODRASLI</a:t>
            </a:r>
          </a:p>
          <a:p>
            <a:r>
              <a:rPr lang="hr-HR" dirty="0" err="1" smtClean="0"/>
              <a:t>maladaptivna</a:t>
            </a:r>
            <a:r>
              <a:rPr lang="hr-HR" dirty="0" smtClean="0"/>
              <a:t> ponašanja (uključujući zloupotrebu droga, alkohola, sukobljavanje)</a:t>
            </a: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31484909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>
                <a:solidFill>
                  <a:srgbClr val="002060"/>
                </a:solidFill>
              </a:rPr>
              <a:t>KONTEKSTUALNI FAKTORI RAZVOJA</a:t>
            </a:r>
            <a:endParaRPr lang="hr-HR" dirty="0">
              <a:solidFill>
                <a:srgbClr val="002060"/>
              </a:solidFill>
            </a:endParaRPr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457200" y="1988840"/>
            <a:ext cx="8229600" cy="4137323"/>
          </a:xfrm>
        </p:spPr>
        <p:txBody>
          <a:bodyPr/>
          <a:lstStyle/>
          <a:p>
            <a:pPr>
              <a:spcBef>
                <a:spcPts val="1800"/>
              </a:spcBef>
            </a:pPr>
            <a:r>
              <a:rPr lang="hr-HR" dirty="0" smtClean="0">
                <a:solidFill>
                  <a:srgbClr val="0AD823"/>
                </a:solidFill>
              </a:rPr>
              <a:t>Obitelj, škola, vršnjaci</a:t>
            </a:r>
          </a:p>
          <a:p>
            <a:pPr>
              <a:spcBef>
                <a:spcPts val="1800"/>
              </a:spcBef>
            </a:pPr>
            <a:r>
              <a:rPr lang="hr-HR" dirty="0" smtClean="0">
                <a:solidFill>
                  <a:srgbClr val="0AD823"/>
                </a:solidFill>
              </a:rPr>
              <a:t>ponašanje socijalizatora: izražavaju li</a:t>
            </a:r>
            <a:br>
              <a:rPr lang="hr-HR" dirty="0" smtClean="0">
                <a:solidFill>
                  <a:srgbClr val="0AD823"/>
                </a:solidFill>
              </a:rPr>
            </a:br>
            <a:r>
              <a:rPr lang="hr-HR" dirty="0" smtClean="0">
                <a:solidFill>
                  <a:srgbClr val="0AD823"/>
                </a:solidFill>
              </a:rPr>
              <a:t> i prihvaćaju li svoje emocije?</a:t>
            </a:r>
          </a:p>
          <a:p>
            <a:pPr marL="0" indent="0">
              <a:spcBef>
                <a:spcPts val="1800"/>
              </a:spcBef>
              <a:buNone/>
            </a:pPr>
            <a:r>
              <a:rPr lang="hr-HR" dirty="0" smtClean="0"/>
              <a:t>		</a:t>
            </a:r>
            <a:r>
              <a:rPr lang="hr-HR" dirty="0" smtClean="0">
                <a:solidFill>
                  <a:srgbClr val="EA3800"/>
                </a:solidFill>
              </a:rPr>
              <a:t>identifikacija vlastitih emocija, 			usvajanje kulturalnih normi vezanih 		uz ekspresiju, način regulacije</a:t>
            </a:r>
            <a:endParaRPr lang="hr-HR" dirty="0">
              <a:solidFill>
                <a:srgbClr val="EA3800"/>
              </a:solidFill>
            </a:endParaRPr>
          </a:p>
        </p:txBody>
      </p:sp>
      <p:sp>
        <p:nvSpPr>
          <p:cNvPr id="4" name="Strelica udesno 3"/>
          <p:cNvSpPr/>
          <p:nvPr/>
        </p:nvSpPr>
        <p:spPr>
          <a:xfrm>
            <a:off x="971600" y="4057501"/>
            <a:ext cx="1008112" cy="432048"/>
          </a:xfrm>
          <a:prstGeom prst="rightArrow">
            <a:avLst/>
          </a:prstGeom>
          <a:solidFill>
            <a:srgbClr val="FF6600"/>
          </a:solidFill>
          <a:ln>
            <a:solidFill>
              <a:srgbClr val="FF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>
              <a:solidFill>
                <a:srgbClr val="FF6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26498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r-HR" dirty="0" smtClean="0"/>
              <a:t>ŠTO JE MOGUĆE U ŠKOLI?</a:t>
            </a:r>
            <a:endParaRPr lang="hr-HR" dirty="0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r-HR" dirty="0"/>
              <a:t>Programi povećanja socijalne inteligencije, emocionalnih, socijalnih vještina, emocionalne </a:t>
            </a:r>
            <a:r>
              <a:rPr lang="hr-HR" dirty="0" smtClean="0"/>
              <a:t>pismenosti…</a:t>
            </a:r>
          </a:p>
          <a:p>
            <a:endParaRPr lang="hr-HR" dirty="0"/>
          </a:p>
          <a:p>
            <a:r>
              <a:rPr lang="hr-HR" dirty="0" smtClean="0"/>
              <a:t>Višegodišnji programi, jednokratne radionice, na satovima razrednika, vanjski suradnici i udruge, </a:t>
            </a:r>
            <a:r>
              <a:rPr lang="hr-HR" dirty="0" smtClean="0">
                <a:solidFill>
                  <a:srgbClr val="FF0000"/>
                </a:solidFill>
              </a:rPr>
              <a:t>u sklopu redovne nastave</a:t>
            </a:r>
            <a:r>
              <a:rPr lang="hr-HR" dirty="0" smtClean="0"/>
              <a:t>…</a:t>
            </a: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3419370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slov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>
                <a:solidFill>
                  <a:schemeClr val="accent5">
                    <a:lumMod val="75000"/>
                  </a:schemeClr>
                </a:solidFill>
              </a:rPr>
              <a:t>NAUČITI NOSITI SE S EMOCIJAMA</a:t>
            </a:r>
            <a:endParaRPr lang="hr-HR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4" name="Rezervirano mjesto sadržaja 3"/>
          <p:cNvSpPr>
            <a:spLocks noGrp="1"/>
          </p:cNvSpPr>
          <p:nvPr>
            <p:ph idx="1"/>
          </p:nvPr>
        </p:nvSpPr>
        <p:spPr>
          <a:xfrm>
            <a:off x="427531" y="1600200"/>
            <a:ext cx="8229600" cy="4525963"/>
          </a:xfrm>
        </p:spPr>
        <p:txBody>
          <a:bodyPr>
            <a:normAutofit fontScale="92500" lnSpcReduction="20000"/>
          </a:bodyPr>
          <a:lstStyle/>
          <a:p>
            <a:pPr>
              <a:spcBef>
                <a:spcPts val="1200"/>
              </a:spcBef>
            </a:pPr>
            <a:r>
              <a:rPr lang="hr-HR" dirty="0">
                <a:solidFill>
                  <a:schemeClr val="accent5">
                    <a:lumMod val="75000"/>
                  </a:schemeClr>
                </a:solidFill>
              </a:rPr>
              <a:t>prepoznavanje i imenovanje emocija</a:t>
            </a:r>
          </a:p>
          <a:p>
            <a:pPr>
              <a:spcBef>
                <a:spcPts val="1200"/>
              </a:spcBef>
            </a:pPr>
            <a:r>
              <a:rPr lang="hr-HR" dirty="0" smtClean="0">
                <a:solidFill>
                  <a:schemeClr val="accent5">
                    <a:lumMod val="75000"/>
                  </a:schemeClr>
                </a:solidFill>
              </a:rPr>
              <a:t>kutić za hlađenje</a:t>
            </a:r>
          </a:p>
          <a:p>
            <a:pPr>
              <a:spcBef>
                <a:spcPts val="1200"/>
              </a:spcBef>
            </a:pPr>
            <a:r>
              <a:rPr lang="hr-HR" dirty="0">
                <a:solidFill>
                  <a:schemeClr val="accent5">
                    <a:lumMod val="75000"/>
                  </a:schemeClr>
                </a:solidFill>
              </a:rPr>
              <a:t>brojanje do 10 – skretanje pažnje</a:t>
            </a:r>
          </a:p>
          <a:p>
            <a:pPr>
              <a:spcBef>
                <a:spcPts val="1200"/>
              </a:spcBef>
            </a:pPr>
            <a:r>
              <a:rPr lang="hr-HR" dirty="0">
                <a:solidFill>
                  <a:schemeClr val="accent5">
                    <a:lumMod val="75000"/>
                  </a:schemeClr>
                </a:solidFill>
              </a:rPr>
              <a:t>disanje </a:t>
            </a:r>
            <a:r>
              <a:rPr lang="hr-HR" dirty="0" smtClean="0">
                <a:solidFill>
                  <a:schemeClr val="accent5">
                    <a:lumMod val="75000"/>
                  </a:schemeClr>
                </a:solidFill>
              </a:rPr>
              <a:t>trbuhom</a:t>
            </a:r>
          </a:p>
          <a:p>
            <a:pPr>
              <a:spcBef>
                <a:spcPts val="1200"/>
              </a:spcBef>
            </a:pPr>
            <a:r>
              <a:rPr lang="hr-HR" dirty="0" smtClean="0">
                <a:solidFill>
                  <a:schemeClr val="accent5">
                    <a:lumMod val="75000"/>
                  </a:schemeClr>
                </a:solidFill>
              </a:rPr>
              <a:t>ekspresivne tehnike </a:t>
            </a:r>
            <a:r>
              <a:rPr lang="hr-HR" dirty="0" smtClean="0">
                <a:solidFill>
                  <a:srgbClr val="FF6699"/>
                </a:solidFill>
              </a:rPr>
              <a:t>(slika, glazba, pokret..)</a:t>
            </a:r>
          </a:p>
          <a:p>
            <a:pPr>
              <a:spcBef>
                <a:spcPts val="1200"/>
              </a:spcBef>
            </a:pPr>
            <a:r>
              <a:rPr lang="hr-HR" dirty="0" smtClean="0">
                <a:solidFill>
                  <a:schemeClr val="accent5">
                    <a:lumMod val="75000"/>
                  </a:schemeClr>
                </a:solidFill>
              </a:rPr>
              <a:t>učenje socijalnih vještina </a:t>
            </a:r>
            <a:r>
              <a:rPr lang="hr-HR" dirty="0" smtClean="0">
                <a:solidFill>
                  <a:srgbClr val="FF6699"/>
                </a:solidFill>
              </a:rPr>
              <a:t>(prepoznavanje emocija kod drugih i njihova povezanost s ponašanjem)</a:t>
            </a:r>
          </a:p>
          <a:p>
            <a:endParaRPr lang="hr-HR" dirty="0" smtClean="0">
              <a:solidFill>
                <a:schemeClr val="accent5">
                  <a:lumMod val="75000"/>
                </a:schemeClr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hr-HR" sz="3900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50800" dist="50800" dir="5400000" algn="ctr" rotWithShape="0">
                    <a:schemeClr val="accent6"/>
                  </a:outerShdw>
                </a:effectLst>
              </a:rPr>
              <a:t>učenje po modelu</a:t>
            </a:r>
          </a:p>
          <a:p>
            <a:endParaRPr lang="hr-HR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PERCEPCIJA EMOCIJA</a:t>
            </a:r>
            <a:endParaRPr lang="hr-HR" dirty="0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457200" y="2420888"/>
            <a:ext cx="8229600" cy="3705275"/>
          </a:xfrm>
        </p:spPr>
        <p:txBody>
          <a:bodyPr/>
          <a:lstStyle/>
          <a:p>
            <a:r>
              <a:rPr lang="hr-HR" dirty="0" smtClean="0"/>
              <a:t>sposobnost opažanja tuđih i vlastitih emocija,  kao i na drugim poticajima (umjetnička djela, priče, glazba…)</a:t>
            </a: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18032776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lika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1556792"/>
            <a:ext cx="7632847" cy="38164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4874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Naslov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r-HR" dirty="0" smtClean="0"/>
              <a:t>UČITELJ</a:t>
            </a:r>
            <a:endParaRPr lang="hr-HR" dirty="0"/>
          </a:p>
        </p:txBody>
      </p:sp>
      <p:sp>
        <p:nvSpPr>
          <p:cNvPr id="6" name="Rezervirano mjesto sadržaja 5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hr-HR" dirty="0" smtClean="0"/>
              <a:t>nosi se sa svojim emocijama</a:t>
            </a:r>
          </a:p>
          <a:p>
            <a:r>
              <a:rPr lang="hr-HR" dirty="0" smtClean="0"/>
              <a:t>emocijama učenika</a:t>
            </a:r>
          </a:p>
          <a:p>
            <a:r>
              <a:rPr lang="hr-HR" dirty="0" smtClean="0"/>
              <a:t>emocijama roditelja</a:t>
            </a:r>
          </a:p>
          <a:p>
            <a:r>
              <a:rPr lang="hr-HR" dirty="0" smtClean="0"/>
              <a:t>emocijama kolega</a:t>
            </a:r>
          </a:p>
          <a:p>
            <a:r>
              <a:rPr lang="hr-HR" dirty="0" smtClean="0"/>
              <a:t>emocijama „nadređenih” i administrativnog osoblja</a:t>
            </a:r>
          </a:p>
          <a:p>
            <a:endParaRPr lang="hr-HR" dirty="0"/>
          </a:p>
          <a:p>
            <a:pPr marL="0" indent="0">
              <a:buNone/>
            </a:pPr>
            <a:r>
              <a:rPr lang="hr-HR" dirty="0" smtClean="0">
                <a:solidFill>
                  <a:srgbClr val="FF0000"/>
                </a:solidFill>
              </a:rPr>
              <a:t>Izraziti stres na poslu. </a:t>
            </a:r>
            <a:endParaRPr lang="hr-HR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92925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Slikovni rezultat za emotikoni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2660" y="980728"/>
            <a:ext cx="9662274" cy="50405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55856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hr-HR" dirty="0" smtClean="0"/>
              <a:t>KORISTITI EMOCIJE DA BI SE UNAPRIJEDILO RAZMIŠLJANJE</a:t>
            </a:r>
            <a:endParaRPr lang="hr-HR" dirty="0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457200" y="2132856"/>
            <a:ext cx="8229600" cy="3993307"/>
          </a:xfrm>
        </p:spPr>
        <p:txBody>
          <a:bodyPr/>
          <a:lstStyle/>
          <a:p>
            <a:r>
              <a:rPr lang="hr-HR" dirty="0" smtClean="0"/>
              <a:t>koristiti ili generirati emociju kako bi olakšali usmjeravanje pažnje, izrazili osjećaje, ili ih uključiti u neke druge kognitivne procese </a:t>
            </a:r>
            <a:r>
              <a:rPr lang="hr-HR" sz="2800" dirty="0" smtClean="0">
                <a:solidFill>
                  <a:srgbClr val="00B050"/>
                </a:solidFill>
              </a:rPr>
              <a:t>(rezoniranje, rješavanje problema, </a:t>
            </a:r>
            <a:r>
              <a:rPr lang="hr-HR" sz="2800" dirty="0">
                <a:solidFill>
                  <a:srgbClr val="00B050"/>
                </a:solidFill>
              </a:rPr>
              <a:t>o</a:t>
            </a:r>
            <a:r>
              <a:rPr lang="hr-HR" sz="2800" dirty="0" smtClean="0">
                <a:solidFill>
                  <a:srgbClr val="00B050"/>
                </a:solidFill>
              </a:rPr>
              <a:t>dlučivanje).</a:t>
            </a:r>
            <a:endParaRPr lang="hr-HR" sz="2800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2063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UPRAVLJANJE EMOCIJAMA</a:t>
            </a:r>
            <a:endParaRPr lang="hr-HR" dirty="0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457200" y="1916832"/>
            <a:ext cx="8229600" cy="4209331"/>
          </a:xfrm>
        </p:spPr>
        <p:txBody>
          <a:bodyPr/>
          <a:lstStyle/>
          <a:p>
            <a:r>
              <a:rPr lang="hr-HR" dirty="0" smtClean="0"/>
              <a:t>sposobnost prihvaćanja osjećaja i korištenje djelotvornih strategija kako bi unaprijedili osobno razumijevanje i razvoj </a:t>
            </a: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2317847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>
            <a:normAutofit/>
          </a:bodyPr>
          <a:lstStyle/>
          <a:p>
            <a:r>
              <a:rPr lang="hr-HR" sz="3600" dirty="0" smtClean="0"/>
              <a:t>UPRAVLJANJE EMOCIJAMA</a:t>
            </a:r>
            <a:endParaRPr lang="hr-HR" sz="3600" dirty="0"/>
          </a:p>
        </p:txBody>
      </p:sp>
      <p:graphicFrame>
        <p:nvGraphicFramePr>
          <p:cNvPr id="4" name="Rezervirano mjesto sadržaja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725120"/>
              </p:ext>
            </p:extLst>
          </p:nvPr>
        </p:nvGraphicFramePr>
        <p:xfrm>
          <a:off x="457200" y="1196975"/>
          <a:ext cx="8229600" cy="4526280"/>
        </p:xfrm>
        <a:graphic>
          <a:graphicData uri="http://schemas.openxmlformats.org/drawingml/2006/table">
            <a:tbl>
              <a:tblPr firstRow="1" bandRow="1">
                <a:tableStyleId>{68D230F3-CF80-4859-8CE7-A43EE81993B5}</a:tableStyleId>
              </a:tblPr>
              <a:tblGrid>
                <a:gridCol w="822960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hr-HR" dirty="0" smtClean="0"/>
                        <a:t>EMOCIJA</a:t>
                      </a:r>
                      <a:endParaRPr lang="hr-HR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hr-HR" i="1" dirty="0" smtClean="0"/>
                        <a:t>anksioznost</a:t>
                      </a:r>
                      <a:endParaRPr lang="hr-HR" i="1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hr-HR" b="1" dirty="0" smtClean="0"/>
                        <a:t>TRIGER</a:t>
                      </a:r>
                      <a:endParaRPr lang="hr-HR" b="1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hr-HR" i="1" dirty="0" smtClean="0"/>
                        <a:t>Uvid ravnatelja</a:t>
                      </a:r>
                      <a:r>
                        <a:rPr lang="hr-HR" i="1" baseline="0" dirty="0" smtClean="0"/>
                        <a:t> u rad</a:t>
                      </a:r>
                      <a:endParaRPr lang="hr-HR" i="1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hr-HR" b="1" dirty="0" smtClean="0"/>
                        <a:t>SADAŠNJA ILI PROŠLA STRATEGIJA ZA</a:t>
                      </a:r>
                      <a:r>
                        <a:rPr lang="hr-HR" b="1" baseline="0" dirty="0" smtClean="0"/>
                        <a:t> UPRAVLJANJE EMOCIJOM</a:t>
                      </a:r>
                      <a:endParaRPr lang="hr-HR" b="1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hr-HR" i="1" dirty="0" smtClean="0"/>
                        <a:t>Podsjetila sam se  vlastitih</a:t>
                      </a:r>
                      <a:r>
                        <a:rPr lang="hr-HR" i="1" baseline="0" dirty="0" smtClean="0"/>
                        <a:t> snaga i trudila biti što bolja</a:t>
                      </a:r>
                      <a:endParaRPr lang="hr-HR" i="1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hr-HR" b="1" dirty="0" smtClean="0"/>
                        <a:t>EFIKASNOST UPOTREBLJENE</a:t>
                      </a:r>
                      <a:r>
                        <a:rPr lang="hr-HR" b="1" baseline="0" dirty="0" smtClean="0"/>
                        <a:t> STRATEGIJE</a:t>
                      </a:r>
                      <a:endParaRPr lang="hr-HR" b="1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hr-HR" i="1" dirty="0" smtClean="0"/>
                        <a:t>Općenito, malo manja anksioznost</a:t>
                      </a:r>
                      <a:endParaRPr lang="hr-HR" i="1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hr-HR" b="1" dirty="0" smtClean="0"/>
                        <a:t>DRUGE MOGUĆE STRATEGIJE</a:t>
                      </a:r>
                      <a:endParaRPr lang="hr-HR" b="1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hr-HR" i="1" dirty="0" smtClean="0"/>
                        <a:t>Abdominalno</a:t>
                      </a:r>
                      <a:r>
                        <a:rPr lang="hr-HR" i="1" baseline="0" dirty="0" smtClean="0"/>
                        <a:t> disanje,</a:t>
                      </a:r>
                    </a:p>
                    <a:p>
                      <a:r>
                        <a:rPr lang="hr-HR" i="1" baseline="0" dirty="0" smtClean="0"/>
                        <a:t>Planirati radionicu koja mi je lakša za provesti</a:t>
                      </a:r>
                    </a:p>
                    <a:p>
                      <a:r>
                        <a:rPr lang="hr-HR" i="1" baseline="0" dirty="0" smtClean="0"/>
                        <a:t>Izaći na zrak na odmoru prije uvida</a:t>
                      </a:r>
                    </a:p>
                    <a:p>
                      <a:r>
                        <a:rPr lang="hr-HR" i="1" baseline="0" dirty="0" smtClean="0"/>
                        <a:t>Yoga ujutro, prije posla</a:t>
                      </a:r>
                      <a:endParaRPr lang="hr-HR" i="1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26847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65650" y="0"/>
            <a:ext cx="8229600" cy="1143000"/>
          </a:xfrm>
        </p:spPr>
        <p:txBody>
          <a:bodyPr>
            <a:normAutofit/>
          </a:bodyPr>
          <a:lstStyle/>
          <a:p>
            <a:r>
              <a:rPr lang="hr-HR" sz="3600" dirty="0" smtClean="0"/>
              <a:t>KORIŠTENJE EMOCIJA</a:t>
            </a:r>
            <a:endParaRPr lang="hr-HR" sz="3600" dirty="0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hr-HR" dirty="0"/>
          </a:p>
        </p:txBody>
      </p:sp>
      <p:graphicFrame>
        <p:nvGraphicFramePr>
          <p:cNvPr id="4" name="Tablic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65532427"/>
              </p:ext>
            </p:extLst>
          </p:nvPr>
        </p:nvGraphicFramePr>
        <p:xfrm>
          <a:off x="755576" y="1010320"/>
          <a:ext cx="7632848" cy="5910458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2680072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2032000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2920776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377737">
                <a:tc gridSpan="3">
                  <a:txBody>
                    <a:bodyPr/>
                    <a:lstStyle/>
                    <a:p>
                      <a:pPr algn="ctr"/>
                      <a:r>
                        <a:rPr lang="hr-HR" b="1" dirty="0" smtClean="0"/>
                        <a:t>MOJA</a:t>
                      </a:r>
                      <a:r>
                        <a:rPr lang="hr-HR" b="1" baseline="0" dirty="0" smtClean="0"/>
                        <a:t> OKOLINA I KAKO DJELUJE NA MENE I OSTALE</a:t>
                      </a:r>
                      <a:endParaRPr lang="hr-HR" b="1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210827">
                <a:tc gridSpan="3">
                  <a:txBody>
                    <a:bodyPr/>
                    <a:lstStyle/>
                    <a:p>
                      <a:r>
                        <a:rPr lang="hr-HR" i="1" dirty="0" smtClean="0"/>
                        <a:t>Nakon ručka,</a:t>
                      </a:r>
                      <a:r>
                        <a:rPr lang="hr-HR" i="1" baseline="0" dirty="0" smtClean="0"/>
                        <a:t> kada je kišni dan, učenici su u učionici umorni, letargični, dosadno im je.</a:t>
                      </a:r>
                    </a:p>
                    <a:p>
                      <a:r>
                        <a:rPr lang="hr-HR" i="1" baseline="0" dirty="0" smtClean="0"/>
                        <a:t>I ja sam umorna, ponekad je teško biti energična i entuzijastična.</a:t>
                      </a:r>
                      <a:endParaRPr lang="hr-HR" i="1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377737">
                <a:tc gridSpan="3">
                  <a:txBody>
                    <a:bodyPr/>
                    <a:lstStyle/>
                    <a:p>
                      <a:endParaRPr lang="hr-H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377737">
                <a:tc gridSpan="3">
                  <a:txBody>
                    <a:bodyPr/>
                    <a:lstStyle/>
                    <a:p>
                      <a:pPr algn="ctr"/>
                      <a:r>
                        <a:rPr lang="hr-HR" b="1" dirty="0" smtClean="0"/>
                        <a:t>KAKO</a:t>
                      </a:r>
                      <a:r>
                        <a:rPr lang="hr-HR" b="1" baseline="0" dirty="0" smtClean="0"/>
                        <a:t> STVARAM RASPOLOŽENJE KOD SEBE I DRUGIH</a:t>
                      </a:r>
                      <a:endParaRPr lang="hr-HR" b="1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651984">
                <a:tc gridSpan="3">
                  <a:txBody>
                    <a:bodyPr/>
                    <a:lstStyle/>
                    <a:p>
                      <a:r>
                        <a:rPr lang="hr-HR" i="1" dirty="0" smtClean="0"/>
                        <a:t>Nekada počinjem sat</a:t>
                      </a:r>
                      <a:r>
                        <a:rPr lang="hr-HR" i="1" baseline="0" dirty="0" smtClean="0"/>
                        <a:t> s pjesmom u brzom ritmu ili ispričam šalu kako bih pridobila pažnji i unijela energiju u učionicu.</a:t>
                      </a:r>
                      <a:endParaRPr lang="hr-HR" i="1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377737">
                <a:tc gridSpan="3">
                  <a:txBody>
                    <a:bodyPr/>
                    <a:lstStyle/>
                    <a:p>
                      <a:endParaRPr lang="hr-H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514677">
                <a:tc>
                  <a:txBody>
                    <a:bodyPr/>
                    <a:lstStyle/>
                    <a:p>
                      <a:pPr algn="ctr"/>
                      <a:r>
                        <a:rPr lang="hr-HR" b="1" dirty="0" smtClean="0"/>
                        <a:t>AKTIVNOST / DOGAĐAJ</a:t>
                      </a:r>
                      <a:endParaRPr lang="hr-HR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b="1" dirty="0" smtClean="0"/>
                        <a:t>ŽELJENO STANJE</a:t>
                      </a:r>
                      <a:endParaRPr lang="hr-HR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b="1" dirty="0" smtClean="0"/>
                        <a:t>KAKO GA STVORITI</a:t>
                      </a:r>
                      <a:endParaRPr lang="hr-HR" b="1" dirty="0"/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1266548">
                <a:tc>
                  <a:txBody>
                    <a:bodyPr/>
                    <a:lstStyle/>
                    <a:p>
                      <a:r>
                        <a:rPr lang="hr-HR" i="1" dirty="0" smtClean="0"/>
                        <a:t>Sastanak sa Suzanom da raspravimo</a:t>
                      </a:r>
                      <a:r>
                        <a:rPr lang="hr-HR" i="1" baseline="0" dirty="0" smtClean="0"/>
                        <a:t> njeno kašnjenje</a:t>
                      </a:r>
                      <a:endParaRPr lang="hr-HR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r-HR" i="1" dirty="0" smtClean="0"/>
                        <a:t>Pažljiva,</a:t>
                      </a:r>
                      <a:r>
                        <a:rPr lang="hr-HR" i="1" baseline="0" dirty="0" smtClean="0"/>
                        <a:t> strpljiva, uviđavna</a:t>
                      </a:r>
                      <a:endParaRPr lang="hr-HR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r-HR" i="1" dirty="0" smtClean="0"/>
                        <a:t>Očistiti</a:t>
                      </a:r>
                      <a:r>
                        <a:rPr lang="hr-HR" i="1" baseline="0" dirty="0" smtClean="0"/>
                        <a:t> misli mentalnom imaginacijom</a:t>
                      </a:r>
                      <a:endParaRPr lang="hr-HR" i="1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377737">
                <a:tc>
                  <a:txBody>
                    <a:bodyPr/>
                    <a:lstStyle/>
                    <a:p>
                      <a:endParaRPr lang="hr-H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r-H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r-HR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  <a:tr h="377737">
                <a:tc>
                  <a:txBody>
                    <a:bodyPr/>
                    <a:lstStyle/>
                    <a:p>
                      <a:endParaRPr lang="hr-H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r-H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r-HR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21308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hr-HR" sz="3600" dirty="0" smtClean="0">
                <a:solidFill>
                  <a:srgbClr val="9244FA"/>
                </a:solidFill>
                <a:latin typeface="Lucida Calligraphy" panose="03010101010101010101" pitchFamily="66" charset="0"/>
              </a:rPr>
              <a:t>Upoznajte male glasove u vlastitoj glavi…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hr-HR" sz="3600" dirty="0">
                <a:latin typeface="Lucida Calligraphy" panose="03010101010101010101" pitchFamily="66" charset="0"/>
              </a:rPr>
              <a:t> </a:t>
            </a:r>
            <a:r>
              <a:rPr lang="hr-HR" sz="3600" dirty="0" smtClean="0">
                <a:latin typeface="Lucida Calligraphy" panose="03010101010101010101" pitchFamily="66" charset="0"/>
              </a:rPr>
              <a:t>                 </a:t>
            </a:r>
            <a:r>
              <a:rPr lang="hr-HR" sz="3600" dirty="0" smtClean="0">
                <a:solidFill>
                  <a:srgbClr val="FF6699"/>
                </a:solidFill>
                <a:latin typeface="Lucida Calligraphy" panose="03010101010101010101" pitchFamily="66" charset="0"/>
              </a:rPr>
              <a:t>… i prihvatite ih!</a:t>
            </a:r>
            <a:endParaRPr lang="hr-HR" sz="3600" dirty="0">
              <a:solidFill>
                <a:srgbClr val="FF6699"/>
              </a:solidFill>
              <a:latin typeface="Lucida Calligraphy" panose="030101010101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318223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323528" y="476672"/>
            <a:ext cx="8229600" cy="1143000"/>
          </a:xfrm>
        </p:spPr>
        <p:txBody>
          <a:bodyPr>
            <a:noAutofit/>
          </a:bodyPr>
          <a:lstStyle/>
          <a:p>
            <a:r>
              <a:rPr lang="pl-PL" sz="3600" dirty="0" smtClean="0">
                <a:solidFill>
                  <a:schemeClr val="accent5">
                    <a:lumMod val="50000"/>
                  </a:schemeClr>
                </a:solidFill>
              </a:rPr>
              <a:t>Tablica 1: Rang emocija u nastavi u srednjim školama (</a:t>
            </a:r>
            <a:r>
              <a:rPr lang="hr-HR" sz="3600" dirty="0" err="1" smtClean="0">
                <a:solidFill>
                  <a:schemeClr val="accent5">
                    <a:lumMod val="50000"/>
                  </a:schemeClr>
                </a:solidFill>
              </a:rPr>
              <a:t>Bognar</a:t>
            </a:r>
            <a:r>
              <a:rPr lang="hr-HR" sz="3600" dirty="0" smtClean="0">
                <a:solidFill>
                  <a:schemeClr val="accent5">
                    <a:lumMod val="50000"/>
                  </a:schemeClr>
                </a:solidFill>
              </a:rPr>
              <a:t>, Hugo… 2004.)</a:t>
            </a:r>
            <a:endParaRPr lang="hr-HR" sz="3600" dirty="0">
              <a:solidFill>
                <a:schemeClr val="accent5">
                  <a:lumMod val="50000"/>
                </a:schemeClr>
              </a:solidFill>
            </a:endParaRPr>
          </a:p>
        </p:txBody>
      </p:sp>
      <p:graphicFrame>
        <p:nvGraphicFramePr>
          <p:cNvPr id="4" name="Rezervirano mjesto sadržaja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30576912"/>
              </p:ext>
            </p:extLst>
          </p:nvPr>
        </p:nvGraphicFramePr>
        <p:xfrm>
          <a:off x="467544" y="1844824"/>
          <a:ext cx="8229600" cy="457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70584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3528392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2530624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hr-HR" sz="3200" dirty="0" smtClean="0"/>
                        <a:t>RANG</a:t>
                      </a:r>
                      <a:endParaRPr lang="hr-HR" sz="3200" dirty="0"/>
                    </a:p>
                  </a:txBody>
                  <a:tcP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z="3200" dirty="0" smtClean="0"/>
                        <a:t>OSJEĆAJ</a:t>
                      </a:r>
                      <a:endParaRPr lang="hr-HR" sz="3200" dirty="0"/>
                    </a:p>
                  </a:txBody>
                  <a:tcP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z="3200" dirty="0" smtClean="0"/>
                        <a:t>FREKVENCIJA</a:t>
                      </a:r>
                      <a:endParaRPr lang="hr-HR" sz="3200" dirty="0"/>
                    </a:p>
                  </a:txBody>
                  <a:tcPr>
                    <a:solidFill>
                      <a:schemeClr val="accent6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hr-HR" sz="3200" dirty="0" smtClean="0"/>
                        <a:t>1.</a:t>
                      </a:r>
                    </a:p>
                    <a:p>
                      <a:pPr algn="ctr"/>
                      <a:r>
                        <a:rPr lang="hr-HR" sz="3200" dirty="0" smtClean="0"/>
                        <a:t>2.</a:t>
                      </a:r>
                    </a:p>
                    <a:p>
                      <a:pPr algn="ctr"/>
                      <a:r>
                        <a:rPr lang="hr-HR" sz="3200" dirty="0" smtClean="0"/>
                        <a:t>3.</a:t>
                      </a:r>
                    </a:p>
                    <a:p>
                      <a:pPr algn="ctr"/>
                      <a:r>
                        <a:rPr lang="hr-HR" sz="3200" dirty="0" smtClean="0"/>
                        <a:t>4.</a:t>
                      </a:r>
                    </a:p>
                    <a:p>
                      <a:pPr algn="ctr"/>
                      <a:r>
                        <a:rPr lang="hr-HR" sz="3200" dirty="0" smtClean="0"/>
                        <a:t>5.</a:t>
                      </a:r>
                    </a:p>
                    <a:p>
                      <a:pPr algn="ctr"/>
                      <a:r>
                        <a:rPr lang="hr-HR" sz="3200" dirty="0" smtClean="0"/>
                        <a:t>6.</a:t>
                      </a:r>
                    </a:p>
                    <a:p>
                      <a:pPr algn="ctr"/>
                      <a:r>
                        <a:rPr lang="hr-HR" sz="3200" dirty="0" smtClean="0"/>
                        <a:t>7.</a:t>
                      </a:r>
                    </a:p>
                    <a:p>
                      <a:pPr algn="ctr"/>
                      <a:r>
                        <a:rPr lang="hr-HR" sz="3200" dirty="0" smtClean="0"/>
                        <a:t>8.</a:t>
                      </a:r>
                      <a:endParaRPr lang="hr-HR" sz="3200" dirty="0"/>
                    </a:p>
                  </a:txBody>
                  <a:tcPr>
                    <a:solidFill>
                      <a:srgbClr val="DDF5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z="3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Dosadno </a:t>
                      </a:r>
                    </a:p>
                    <a:p>
                      <a:pPr algn="ctr"/>
                      <a:r>
                        <a:rPr lang="hr-HR" sz="3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Nervozno </a:t>
                      </a:r>
                    </a:p>
                    <a:p>
                      <a:pPr algn="ctr"/>
                      <a:r>
                        <a:rPr lang="hr-HR" sz="3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Zabrinuto </a:t>
                      </a:r>
                    </a:p>
                    <a:p>
                      <a:pPr algn="ctr"/>
                      <a:r>
                        <a:rPr lang="hr-HR" sz="3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Uplašeno </a:t>
                      </a:r>
                    </a:p>
                    <a:p>
                      <a:pPr algn="ctr"/>
                      <a:r>
                        <a:rPr lang="hr-HR" sz="3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Ugodno </a:t>
                      </a:r>
                    </a:p>
                    <a:p>
                      <a:pPr algn="ctr"/>
                      <a:r>
                        <a:rPr lang="hr-HR" sz="3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Tužno </a:t>
                      </a:r>
                    </a:p>
                    <a:p>
                      <a:pPr algn="ctr"/>
                      <a:r>
                        <a:rPr lang="hr-HR" sz="3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Iritirano </a:t>
                      </a:r>
                    </a:p>
                    <a:p>
                      <a:pPr algn="ctr"/>
                      <a:r>
                        <a:rPr lang="hr-HR" sz="3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Radoznalo</a:t>
                      </a:r>
                      <a:endParaRPr lang="hr-HR" sz="3200" dirty="0"/>
                    </a:p>
                  </a:txBody>
                  <a:tcPr>
                    <a:solidFill>
                      <a:srgbClr val="DDF5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z="3200" dirty="0" smtClean="0"/>
                        <a:t>370</a:t>
                      </a:r>
                    </a:p>
                    <a:p>
                      <a:pPr algn="ctr"/>
                      <a:r>
                        <a:rPr lang="hr-HR" sz="3200" dirty="0" smtClean="0"/>
                        <a:t>297</a:t>
                      </a:r>
                    </a:p>
                    <a:p>
                      <a:pPr algn="ctr"/>
                      <a:r>
                        <a:rPr lang="hr-HR" sz="3200" dirty="0" smtClean="0"/>
                        <a:t>274</a:t>
                      </a:r>
                    </a:p>
                    <a:p>
                      <a:pPr algn="ctr"/>
                      <a:r>
                        <a:rPr lang="hr-HR" sz="3200" dirty="0" smtClean="0"/>
                        <a:t>126</a:t>
                      </a:r>
                    </a:p>
                    <a:p>
                      <a:pPr algn="ctr"/>
                      <a:r>
                        <a:rPr lang="hr-HR" sz="3200" dirty="0" smtClean="0"/>
                        <a:t>111</a:t>
                      </a:r>
                    </a:p>
                    <a:p>
                      <a:pPr algn="ctr"/>
                      <a:r>
                        <a:rPr lang="hr-HR" sz="3200" dirty="0" smtClean="0"/>
                        <a:t>110</a:t>
                      </a:r>
                    </a:p>
                    <a:p>
                      <a:pPr algn="ctr"/>
                      <a:r>
                        <a:rPr lang="hr-HR" sz="3200" dirty="0" smtClean="0"/>
                        <a:t>109</a:t>
                      </a:r>
                    </a:p>
                    <a:p>
                      <a:pPr algn="ctr"/>
                      <a:r>
                        <a:rPr lang="hr-HR" sz="3200" dirty="0" smtClean="0"/>
                        <a:t>103</a:t>
                      </a:r>
                      <a:endParaRPr lang="hr-HR" sz="3200" dirty="0"/>
                    </a:p>
                  </a:txBody>
                  <a:tcPr>
                    <a:solidFill>
                      <a:srgbClr val="DDF5CB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r-HR" dirty="0" smtClean="0"/>
              <a:t>TRODIMENZIONALNA</a:t>
            </a:r>
            <a:br>
              <a:rPr lang="hr-HR" dirty="0" smtClean="0"/>
            </a:br>
            <a:r>
              <a:rPr lang="hr-HR" dirty="0" smtClean="0"/>
              <a:t>TAKSONOMIJA EMOCIJA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45006000"/>
              </p:ext>
            </p:extLst>
          </p:nvPr>
        </p:nvGraphicFramePr>
        <p:xfrm>
          <a:off x="323528" y="1916832"/>
          <a:ext cx="8496943" cy="3558493"/>
        </p:xfrm>
        <a:graphic>
          <a:graphicData uri="http://schemas.openxmlformats.org/drawingml/2006/table">
            <a:tbl>
              <a:tblPr firstRow="1" bandRow="1">
                <a:tableStyleId>{8799B23B-EC83-4686-B30A-512413B5E67A}</a:tableStyleId>
              </a:tblPr>
              <a:tblGrid>
                <a:gridCol w="1400529">
                  <a:extLst>
                    <a:ext uri="{9D8B030D-6E8A-4147-A177-3AD203B41FA5}">
                      <a16:colId xmlns="" xmlns:a16="http://schemas.microsoft.com/office/drawing/2014/main" val="1115207756"/>
                    </a:ext>
                  </a:extLst>
                </a:gridCol>
                <a:gridCol w="1685282">
                  <a:extLst>
                    <a:ext uri="{9D8B030D-6E8A-4147-A177-3AD203B41FA5}">
                      <a16:colId xmlns="" xmlns:a16="http://schemas.microsoft.com/office/drawing/2014/main" val="2725500350"/>
                    </a:ext>
                  </a:extLst>
                </a:gridCol>
                <a:gridCol w="1758441">
                  <a:extLst>
                    <a:ext uri="{9D8B030D-6E8A-4147-A177-3AD203B41FA5}">
                      <a16:colId xmlns="" xmlns:a16="http://schemas.microsoft.com/office/drawing/2014/main" val="1035137197"/>
                    </a:ext>
                  </a:extLst>
                </a:gridCol>
                <a:gridCol w="1758441">
                  <a:extLst>
                    <a:ext uri="{9D8B030D-6E8A-4147-A177-3AD203B41FA5}">
                      <a16:colId xmlns="" xmlns:a16="http://schemas.microsoft.com/office/drawing/2014/main" val="3518444743"/>
                    </a:ext>
                  </a:extLst>
                </a:gridCol>
                <a:gridCol w="1894250">
                  <a:extLst>
                    <a:ext uri="{9D8B030D-6E8A-4147-A177-3AD203B41FA5}">
                      <a16:colId xmlns="" xmlns:a16="http://schemas.microsoft.com/office/drawing/2014/main" val="2835510535"/>
                    </a:ext>
                  </a:extLst>
                </a:gridCol>
              </a:tblGrid>
              <a:tr h="713265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hr-HR" dirty="0" smtClean="0"/>
                        <a:t>UGODNE</a:t>
                      </a:r>
                      <a:r>
                        <a:rPr lang="hr-HR" baseline="0" dirty="0" smtClean="0"/>
                        <a:t> EMOCIJE</a:t>
                      </a:r>
                      <a:endParaRPr lang="en-US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r-HR" dirty="0" smtClean="0"/>
                        <a:t>NEUGODNE</a:t>
                      </a:r>
                      <a:r>
                        <a:rPr lang="hr-HR" baseline="0" dirty="0" smtClean="0"/>
                        <a:t> EMOCIJE</a:t>
                      </a:r>
                      <a:endParaRPr lang="en-US" dirty="0" smtClean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930109012"/>
                  </a:ext>
                </a:extLst>
              </a:tr>
              <a:tr h="834922">
                <a:tc>
                  <a:txBody>
                    <a:bodyPr/>
                    <a:lstStyle/>
                    <a:p>
                      <a:r>
                        <a:rPr lang="hr-HR" b="1" dirty="0" smtClean="0"/>
                        <a:t>OBJEKT</a:t>
                      </a:r>
                    </a:p>
                    <a:p>
                      <a:r>
                        <a:rPr lang="hr-HR" b="1" dirty="0" smtClean="0"/>
                        <a:t>FOKUSA</a:t>
                      </a:r>
                      <a:endParaRPr lang="en-US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hr-HR" dirty="0" smtClean="0"/>
                        <a:t>AKTIVIRAJUĆE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hr-HR" dirty="0" smtClean="0"/>
                        <a:t>DEAKTIVIRAJUĆE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hr-HR" dirty="0" smtClean="0"/>
                        <a:t>AKTIVIRAJUĆE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hr-HR" dirty="0" smtClean="0"/>
                        <a:t>DEAKTIVIRAJUĆE</a:t>
                      </a:r>
                      <a:endParaRPr 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2037871110"/>
                  </a:ext>
                </a:extLst>
              </a:tr>
              <a:tr h="757303">
                <a:tc>
                  <a:txBody>
                    <a:bodyPr/>
                    <a:lstStyle/>
                    <a:p>
                      <a:r>
                        <a:rPr lang="hr-HR" dirty="0" smtClean="0"/>
                        <a:t>AKTIVNOST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hr-HR" dirty="0" smtClean="0"/>
                        <a:t>Uživanje</a:t>
                      </a:r>
                      <a:endParaRPr lang="en-US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r-HR" dirty="0" smtClean="0"/>
                        <a:t>Relaksacija</a:t>
                      </a:r>
                      <a:endParaRPr lang="en-US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r-HR" dirty="0" smtClean="0"/>
                        <a:t>Ljutnja</a:t>
                      </a:r>
                    </a:p>
                    <a:p>
                      <a:r>
                        <a:rPr lang="hr-HR" dirty="0" smtClean="0"/>
                        <a:t>Frustracija</a:t>
                      </a:r>
                      <a:endParaRPr lang="en-US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r-HR" b="1" dirty="0" smtClean="0">
                          <a:solidFill>
                            <a:srgbClr val="FF0000"/>
                          </a:solidFill>
                        </a:rPr>
                        <a:t>Dosada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796118567"/>
                  </a:ext>
                </a:extLst>
              </a:tr>
              <a:tr h="1253003">
                <a:tc>
                  <a:txBody>
                    <a:bodyPr/>
                    <a:lstStyle/>
                    <a:p>
                      <a:r>
                        <a:rPr lang="hr-HR" dirty="0" smtClean="0"/>
                        <a:t>ISHOD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hr-HR" dirty="0" smtClean="0"/>
                        <a:t>Radost</a:t>
                      </a:r>
                    </a:p>
                    <a:p>
                      <a:r>
                        <a:rPr lang="hr-HR" dirty="0" smtClean="0"/>
                        <a:t>Nada</a:t>
                      </a:r>
                    </a:p>
                    <a:p>
                      <a:r>
                        <a:rPr lang="hr-HR" dirty="0" smtClean="0"/>
                        <a:t>Ponos</a:t>
                      </a:r>
                    </a:p>
                    <a:p>
                      <a:r>
                        <a:rPr lang="hr-HR" dirty="0" smtClean="0"/>
                        <a:t>Zahvalnost</a:t>
                      </a:r>
                      <a:endParaRPr lang="en-US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r-HR" dirty="0" smtClean="0"/>
                        <a:t>Zadovoljstvo</a:t>
                      </a:r>
                    </a:p>
                    <a:p>
                      <a:r>
                        <a:rPr lang="hr-HR" dirty="0" smtClean="0"/>
                        <a:t>Olakšanje</a:t>
                      </a:r>
                      <a:endParaRPr lang="hr-HR" dirty="0" smtClean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r-HR" dirty="0" smtClean="0"/>
                        <a:t>Anksioznost</a:t>
                      </a:r>
                    </a:p>
                    <a:p>
                      <a:r>
                        <a:rPr lang="hr-HR" dirty="0" smtClean="0"/>
                        <a:t>Sram</a:t>
                      </a:r>
                    </a:p>
                    <a:p>
                      <a:r>
                        <a:rPr lang="hr-HR" dirty="0" smtClean="0"/>
                        <a:t>Ljutnja</a:t>
                      </a:r>
                      <a:endParaRPr lang="en-US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r-HR" b="1" dirty="0" smtClean="0">
                          <a:solidFill>
                            <a:srgbClr val="FF0000"/>
                          </a:solidFill>
                        </a:rPr>
                        <a:t>Tuga</a:t>
                      </a:r>
                    </a:p>
                    <a:p>
                      <a:r>
                        <a:rPr lang="hr-HR" b="1" dirty="0" smtClean="0">
                          <a:solidFill>
                            <a:srgbClr val="FF0000"/>
                          </a:solidFill>
                        </a:rPr>
                        <a:t>Razočaranost</a:t>
                      </a:r>
                    </a:p>
                    <a:p>
                      <a:r>
                        <a:rPr lang="hr-HR" b="1" dirty="0" smtClean="0">
                          <a:solidFill>
                            <a:srgbClr val="FF0000"/>
                          </a:solidFill>
                        </a:rPr>
                        <a:t>Beznadnost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291640518"/>
                  </a:ext>
                </a:extLst>
              </a:tr>
            </a:tbl>
          </a:graphicData>
        </a:graphic>
      </p:graphicFrame>
      <p:sp>
        <p:nvSpPr>
          <p:cNvPr id="3" name="Pravokutnik 2"/>
          <p:cNvSpPr/>
          <p:nvPr/>
        </p:nvSpPr>
        <p:spPr>
          <a:xfrm>
            <a:off x="1655168" y="5475325"/>
            <a:ext cx="748883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r-HR" sz="1400" dirty="0"/>
              <a:t>Prema: Sorić I. (2014) Samoregulacija učenja: Možemo li naučiti učiti? Jastrebarsko: Naklada Slap</a:t>
            </a:r>
          </a:p>
        </p:txBody>
      </p:sp>
    </p:spTree>
    <p:extLst>
      <p:ext uri="{BB962C8B-B14F-4D97-AF65-F5344CB8AC3E}">
        <p14:creationId xmlns:p14="http://schemas.microsoft.com/office/powerpoint/2010/main" val="16470873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OBRAZOVANJE O EMOCIJAMA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spcAft>
                <a:spcPts val="1200"/>
              </a:spcAft>
            </a:pPr>
            <a:r>
              <a:rPr lang="hr-HR" sz="3200" dirty="0" smtClean="0">
                <a:solidFill>
                  <a:srgbClr val="002060"/>
                </a:solidFill>
              </a:rPr>
              <a:t>emocionalni </a:t>
            </a:r>
            <a:r>
              <a:rPr lang="hr-HR" sz="3200" dirty="0">
                <a:solidFill>
                  <a:srgbClr val="002060"/>
                </a:solidFill>
              </a:rPr>
              <a:t>napredak</a:t>
            </a:r>
          </a:p>
          <a:p>
            <a:pPr>
              <a:spcAft>
                <a:spcPts val="1200"/>
              </a:spcAft>
            </a:pPr>
            <a:r>
              <a:rPr lang="hr-HR" sz="3200" dirty="0">
                <a:solidFill>
                  <a:srgbClr val="002060"/>
                </a:solidFill>
              </a:rPr>
              <a:t>socijalni </a:t>
            </a:r>
            <a:r>
              <a:rPr lang="hr-HR" sz="3200" dirty="0" smtClean="0">
                <a:solidFill>
                  <a:srgbClr val="002060"/>
                </a:solidFill>
              </a:rPr>
              <a:t>napredak</a:t>
            </a:r>
          </a:p>
          <a:p>
            <a:pPr>
              <a:spcAft>
                <a:spcPts val="1200"/>
              </a:spcAft>
            </a:pPr>
            <a:r>
              <a:rPr lang="hr-HR" sz="3200" dirty="0" smtClean="0">
                <a:solidFill>
                  <a:srgbClr val="002060"/>
                </a:solidFill>
              </a:rPr>
              <a:t>poboljšanje </a:t>
            </a:r>
            <a:r>
              <a:rPr lang="hr-HR" sz="3200" dirty="0">
                <a:solidFill>
                  <a:srgbClr val="002060"/>
                </a:solidFill>
              </a:rPr>
              <a:t>razredne klime</a:t>
            </a:r>
            <a:endParaRPr lang="en-US" sz="3200" dirty="0">
              <a:solidFill>
                <a:srgbClr val="002060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half" idx="4294967295"/>
          </p:nvPr>
        </p:nvSpPr>
        <p:spPr>
          <a:xfrm>
            <a:off x="5105400" y="1600200"/>
            <a:ext cx="4038600" cy="4525963"/>
          </a:xfrm>
        </p:spPr>
        <p:txBody>
          <a:bodyPr>
            <a:normAutofit fontScale="92500" lnSpcReduction="10000"/>
          </a:bodyPr>
          <a:lstStyle/>
          <a:p>
            <a:r>
              <a:rPr lang="hr-HR" sz="3200" dirty="0" smtClean="0">
                <a:solidFill>
                  <a:schemeClr val="accent6">
                    <a:lumMod val="75000"/>
                  </a:schemeClr>
                </a:solidFill>
              </a:rPr>
              <a:t>poboljšanje školskog uspjeha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hr-HR" dirty="0" smtClean="0">
                <a:solidFill>
                  <a:srgbClr val="BA79C5"/>
                </a:solidFill>
              </a:rPr>
              <a:t>vještine </a:t>
            </a:r>
            <a:r>
              <a:rPr lang="hr-HR" dirty="0">
                <a:solidFill>
                  <a:srgbClr val="BA79C5"/>
                </a:solidFill>
              </a:rPr>
              <a:t>slušanja i usmjeravanja pažnje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hr-HR" dirty="0">
                <a:solidFill>
                  <a:srgbClr val="BA79C5"/>
                </a:solidFill>
              </a:rPr>
              <a:t>odgovornost i predanost radu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hr-HR" dirty="0">
                <a:solidFill>
                  <a:srgbClr val="BA79C5"/>
                </a:solidFill>
              </a:rPr>
              <a:t>načini kontrole impulsa i nošenja s uznemiravajućim događajima</a:t>
            </a:r>
            <a:endParaRPr lang="en-US" dirty="0">
              <a:solidFill>
                <a:srgbClr val="BA79C5"/>
              </a:solidFill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69802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5" grpId="0" uiExpan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MOGUĆI PROBLEMI?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r-HR" dirty="0" smtClean="0"/>
              <a:t>Gubitak kontrole</a:t>
            </a:r>
          </a:p>
          <a:p>
            <a:pPr marL="0" indent="0">
              <a:buNone/>
            </a:pPr>
            <a:r>
              <a:rPr lang="hr-HR" sz="2400" dirty="0" smtClean="0"/>
              <a:t>(kako se snaći s jakim emcijama </a:t>
            </a:r>
            <a:br>
              <a:rPr lang="hr-HR" sz="2400" dirty="0" smtClean="0"/>
            </a:br>
            <a:r>
              <a:rPr lang="hr-HR" sz="2400" dirty="0" smtClean="0"/>
              <a:t>učenika, što izbjegavati)</a:t>
            </a:r>
          </a:p>
          <a:p>
            <a:pPr marL="0" indent="0">
              <a:buNone/>
            </a:pPr>
            <a:endParaRPr lang="hr-HR" sz="2400" dirty="0"/>
          </a:p>
          <a:p>
            <a:r>
              <a:rPr lang="hr-HR" dirty="0" smtClean="0">
                <a:solidFill>
                  <a:srgbClr val="00B050"/>
                </a:solidFill>
              </a:rPr>
              <a:t>Gubitak individualnosti</a:t>
            </a:r>
            <a:br>
              <a:rPr lang="hr-HR" dirty="0" smtClean="0">
                <a:solidFill>
                  <a:srgbClr val="00B050"/>
                </a:solidFill>
              </a:rPr>
            </a:br>
            <a:r>
              <a:rPr lang="hr-HR" dirty="0" smtClean="0">
                <a:solidFill>
                  <a:srgbClr val="00B050"/>
                </a:solidFill>
              </a:rPr>
              <a:t>u emocionalnom doživljavanju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30593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EMOCIONALNA REGULACIJA</a:t>
            </a:r>
            <a:endParaRPr lang="hr-HR" dirty="0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r-HR" dirty="0" smtClean="0"/>
              <a:t>Uključuje nastojanja kojima pokušavamo utjecati na to koje emocije doživljavamo, kad ih doživljavamo i kako ih doživljavamo i izražavamo (</a:t>
            </a:r>
            <a:r>
              <a:rPr lang="hr-HR" dirty="0" err="1" smtClean="0"/>
              <a:t>Gross</a:t>
            </a:r>
            <a:r>
              <a:rPr lang="hr-HR" dirty="0" smtClean="0"/>
              <a:t>, 2008.)</a:t>
            </a:r>
          </a:p>
          <a:p>
            <a:endParaRPr lang="hr-HR" dirty="0"/>
          </a:p>
        </p:txBody>
      </p:sp>
      <p:sp>
        <p:nvSpPr>
          <p:cNvPr id="4" name="Oblačić sa strelicom gore 3"/>
          <p:cNvSpPr/>
          <p:nvPr/>
        </p:nvSpPr>
        <p:spPr>
          <a:xfrm>
            <a:off x="971600" y="3933056"/>
            <a:ext cx="7632848" cy="2088232"/>
          </a:xfrm>
          <a:prstGeom prst="upArrowCallou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sz="2800" dirty="0"/>
              <a:t>p</a:t>
            </a:r>
            <a:r>
              <a:rPr lang="hr-HR" sz="2800" dirty="0" smtClean="0"/>
              <a:t>romjena oblika, frekvencije, intenziteta i trajanja emocionalnog odgovora ili situacijskih okolnosti koje mu prethode ili slijede nakon njega</a:t>
            </a:r>
            <a:endParaRPr lang="hr-HR" sz="2800" dirty="0"/>
          </a:p>
        </p:txBody>
      </p:sp>
    </p:spTree>
    <p:extLst>
      <p:ext uri="{BB962C8B-B14F-4D97-AF65-F5344CB8AC3E}">
        <p14:creationId xmlns:p14="http://schemas.microsoft.com/office/powerpoint/2010/main" val="9357909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21196" y="332656"/>
            <a:ext cx="8229600" cy="1143000"/>
          </a:xfrm>
        </p:spPr>
        <p:txBody>
          <a:bodyPr>
            <a:noAutofit/>
          </a:bodyPr>
          <a:lstStyle/>
          <a:p>
            <a:r>
              <a:rPr lang="hr-HR" sz="3600" dirty="0" smtClean="0">
                <a:solidFill>
                  <a:srgbClr val="002060"/>
                </a:solidFill>
              </a:rPr>
              <a:t>NEUČINKOVITA EMOCIONALNA REAGULACIJA U RAZREDU</a:t>
            </a:r>
            <a:endParaRPr lang="hr-HR" sz="3600" dirty="0">
              <a:solidFill>
                <a:srgbClr val="002060"/>
              </a:solidFill>
            </a:endParaRPr>
          </a:p>
        </p:txBody>
      </p:sp>
      <p:graphicFrame>
        <p:nvGraphicFramePr>
          <p:cNvPr id="4" name="Rezervirano mjesto sadržaja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13169375"/>
              </p:ext>
            </p:extLst>
          </p:nvPr>
        </p:nvGraphicFramePr>
        <p:xfrm>
          <a:off x="1547664" y="2578205"/>
          <a:ext cx="5688632" cy="37389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0551714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</p:bldLst>
  </p:timing>
</p:sld>
</file>

<file path=ppt/theme/theme1.xml><?xml version="1.0" encoding="utf-8"?>
<a:theme xmlns:a="http://schemas.openxmlformats.org/drawingml/2006/main" name="Office tema">
  <a:themeElements>
    <a:clrScheme name="Prilagođeno 3">
      <a:dk1>
        <a:srgbClr val="365BB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8022</TotalTime>
  <Words>1007</Words>
  <Application>Microsoft Office PowerPoint</Application>
  <PresentationFormat>On-screen Show (4:3)</PresentationFormat>
  <Paragraphs>240</Paragraphs>
  <Slides>35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35</vt:i4>
      </vt:variant>
    </vt:vector>
  </HeadingPairs>
  <TitlesOfParts>
    <vt:vector size="36" baseType="lpstr">
      <vt:lpstr>Office tema</vt:lpstr>
      <vt:lpstr>EMOCIJE U NASTAVI</vt:lpstr>
      <vt:lpstr>EMOCIJE</vt:lpstr>
      <vt:lpstr>UČITELJ</vt:lpstr>
      <vt:lpstr>Tablica 1: Rang emocija u nastavi u srednjim školama (Bognar, Hugo… 2004.)</vt:lpstr>
      <vt:lpstr>TRODIMENZIONALNA TAKSONOMIJA EMOCIJA</vt:lpstr>
      <vt:lpstr>OBRAZOVANJE O EMOCIJAMA</vt:lpstr>
      <vt:lpstr>MOGUĆI PROBLEMI?</vt:lpstr>
      <vt:lpstr>EMOCIONALNA REGULACIJA</vt:lpstr>
      <vt:lpstr>NEUČINKOVITA EMOCIONALNA REAGULACIJA U RAZREDU</vt:lpstr>
      <vt:lpstr>KOJE SU STRATEGIJE EFIKASNIJE?</vt:lpstr>
      <vt:lpstr>KOGNITIVNI MODEL</vt:lpstr>
      <vt:lpstr>Misao - osjećaj - ponašanje</vt:lpstr>
      <vt:lpstr>IDENTIFIKACIJA AUTOMATSKIH MISLI</vt:lpstr>
      <vt:lpstr>AUTOMATSKA MISAO - vježba</vt:lpstr>
      <vt:lpstr>AM IZAZIVA EMOCIONALNU REAKCIJU</vt:lpstr>
      <vt:lpstr>ATRIBUCIJA UZROKA</vt:lpstr>
      <vt:lpstr>ATRIBUCIJA UZROKA</vt:lpstr>
      <vt:lpstr>Atribucija neuspjeha:</vt:lpstr>
      <vt:lpstr>Atribucija neuspjeha:</vt:lpstr>
      <vt:lpstr>OSNOVNA ATRIBUCIJSKA POGREŠKA </vt:lpstr>
      <vt:lpstr>SKLONI SMO</vt:lpstr>
      <vt:lpstr>EMOCIONALNA INTELIGENCIJA</vt:lpstr>
      <vt:lpstr>VISOKI REZULTATI NA TESTOVIMA EI</vt:lpstr>
      <vt:lpstr>NISKI REZULTATI NA TESTOVIMA EI</vt:lpstr>
      <vt:lpstr>KONTEKSTUALNI FAKTORI RAZVOJA</vt:lpstr>
      <vt:lpstr>ŠTO JE MOGUĆE U ŠKOLI?</vt:lpstr>
      <vt:lpstr>NAUČITI NOSITI SE S EMOCIJAMA</vt:lpstr>
      <vt:lpstr>PERCEPCIJA EMOCIJA</vt:lpstr>
      <vt:lpstr>PowerPoint Presentation</vt:lpstr>
      <vt:lpstr>PowerPoint Presentation</vt:lpstr>
      <vt:lpstr>KORISTITI EMOCIJE DA BI SE UNAPRIJEDILO RAZMIŠLJANJE</vt:lpstr>
      <vt:lpstr>UPRAVLJANJE EMOCIJAMA</vt:lpstr>
      <vt:lpstr>UPRAVLJANJE EMOCIJAMA</vt:lpstr>
      <vt:lpstr>KORIŠTENJE EMOCIJA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Slajd 1</dc:title>
  <dc:creator>Korisnik</dc:creator>
  <cp:lastModifiedBy>Home User</cp:lastModifiedBy>
  <cp:revision>248</cp:revision>
  <dcterms:created xsi:type="dcterms:W3CDTF">2010-11-09T10:40:09Z</dcterms:created>
  <dcterms:modified xsi:type="dcterms:W3CDTF">2018-07-01T20:11:09Z</dcterms:modified>
</cp:coreProperties>
</file>