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2" r:id="rId2"/>
    <p:sldId id="256" r:id="rId3"/>
    <p:sldId id="383" r:id="rId4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174" y="-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DB13D27D-29A6-42F0-AAB7-C9C6CD4CA1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xmlns="" id="{83A20368-6F5F-4D63-9903-FDD449F0B9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058B6181-1226-4EF9-A1B9-CEA65AEE9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EEF13-4380-4478-AC58-D9555F0EB80E}" type="datetimeFigureOut">
              <a:rPr lang="hr-HR" smtClean="0"/>
              <a:t>01.07.2018.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18C6706F-74F6-41D6-88A5-1F8926897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FB5102D4-C9C5-4AD3-A9AD-E8ABC5BDD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55280-E9EF-484F-BF01-5428102A0AC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13163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0CF9117C-2900-4DEF-B8A0-FC5AE7A24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xmlns="" id="{5C52942C-283A-461E-A027-669D37286F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86AEF1BA-C1A2-4544-96A4-57D109B65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EEF13-4380-4478-AC58-D9555F0EB80E}" type="datetimeFigureOut">
              <a:rPr lang="hr-HR" smtClean="0"/>
              <a:t>01.07.2018.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0D75C702-219C-467D-85C2-A90112AA8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2ED33B66-5D71-405D-A7FF-7DE0BFD1D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55280-E9EF-484F-BF01-5428102A0AC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23301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xmlns="" id="{B44AD8B1-9174-4B42-BA5E-BE28F3F4AA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xmlns="" id="{4656B8AB-A8FB-48E0-AE9B-1DD39CB483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C0F84A48-CE62-446D-9118-B65D44BBD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EEF13-4380-4478-AC58-D9555F0EB80E}" type="datetimeFigureOut">
              <a:rPr lang="hr-HR" smtClean="0"/>
              <a:t>01.07.2018.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8853A34A-2CA5-4272-9E0E-45DC7705D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9C524CDE-8567-4DE8-BA9B-2C3EF884C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55280-E9EF-484F-BF01-5428102A0AC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99820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kst naslova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Tekst naslova</a:t>
            </a:r>
          </a:p>
        </p:txBody>
      </p:sp>
      <p:sp>
        <p:nvSpPr>
          <p:cNvPr id="26" name="Tijelo razine jedan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Tijelo razine jedan</a:t>
            </a:r>
          </a:p>
          <a:p>
            <a:pPr lvl="1"/>
            <a:r>
              <a:t>Tijelo razine dva</a:t>
            </a:r>
          </a:p>
          <a:p>
            <a:pPr lvl="2"/>
            <a:r>
              <a:t>Tijelo razine tri</a:t>
            </a:r>
          </a:p>
          <a:p>
            <a:pPr lvl="3"/>
            <a:r>
              <a:t>Tijelo razine četiri</a:t>
            </a:r>
          </a:p>
          <a:p>
            <a:pPr lvl="4"/>
            <a:r>
              <a:t>Tijelo razine pet</a:t>
            </a:r>
          </a:p>
        </p:txBody>
      </p:sp>
      <p:sp>
        <p:nvSpPr>
          <p:cNvPr id="27" name="Broj slajd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6336542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E7243AF0-F057-44F5-B333-658347726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9BBC74D1-ABC2-43DE-872E-9EA32D31B9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5509C1AF-EB65-4AEA-A176-EC364A567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EEF13-4380-4478-AC58-D9555F0EB80E}" type="datetimeFigureOut">
              <a:rPr lang="hr-HR" smtClean="0"/>
              <a:t>01.07.2018.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2D977742-254A-4F27-9B06-08F9E6A46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0B55D381-D69D-404F-B115-280251C40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55280-E9EF-484F-BF01-5428102A0AC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59970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5C248DE8-62CE-4756-8626-579B830EC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xmlns="" id="{B00AE8AD-653C-42F5-BDE2-B1C89660BC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B7210955-F5E6-438D-81BD-C3D6C69AA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EEF13-4380-4478-AC58-D9555F0EB80E}" type="datetimeFigureOut">
              <a:rPr lang="hr-HR" smtClean="0"/>
              <a:t>01.07.2018.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41AC691E-9F6E-443C-A055-DE828B19E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D029F06F-3D94-4812-AF3E-104B7878A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55280-E9EF-484F-BF01-5428102A0AC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79059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9FB0D9B4-2AAF-487D-BDAF-F39CE35D4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85C2E7C2-5846-4E8C-971E-24231C4526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xmlns="" id="{99454904-A4E9-4DE8-9FE6-92CC18E73D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xmlns="" id="{EDFEC3B4-7F7A-44F2-99C5-26E7BD10C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EEF13-4380-4478-AC58-D9555F0EB80E}" type="datetimeFigureOut">
              <a:rPr lang="hr-HR" smtClean="0"/>
              <a:t>01.07.2018.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xmlns="" id="{DC514643-15E6-4802-A89B-6E66D224B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xmlns="" id="{64CEB482-D377-4634-AA39-13F5B959E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55280-E9EF-484F-BF01-5428102A0AC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2465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7FFD4786-3FEA-4CF3-AF25-2B06303DC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xmlns="" id="{60A8A278-AF8F-4FD1-B097-33E8DC377C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xmlns="" id="{1D978F56-F428-4CAD-891A-04950AC755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xmlns="" id="{9471FFFD-1935-4DFD-9125-6944414CEC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xmlns="" id="{4A02D319-10F5-4776-877E-65D8D6797B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xmlns="" id="{4524F30A-2369-44C7-95B8-2ABB50A3F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EEF13-4380-4478-AC58-D9555F0EB80E}" type="datetimeFigureOut">
              <a:rPr lang="hr-HR" smtClean="0"/>
              <a:t>01.07.2018.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xmlns="" id="{316DB421-FBEF-4D86-872B-C278E50BE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xmlns="" id="{FB390FBB-6F00-4AB9-B4A8-14BA743D5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55280-E9EF-484F-BF01-5428102A0AC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8518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F3837ADB-35E0-4081-AF15-4B3793457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xmlns="" id="{F633EE23-8754-4453-9E76-2F6B591D8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EEF13-4380-4478-AC58-D9555F0EB80E}" type="datetimeFigureOut">
              <a:rPr lang="hr-HR" smtClean="0"/>
              <a:t>01.07.2018.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xmlns="" id="{37D00822-A350-44D2-AD8A-7D91A684A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xmlns="" id="{08ABD789-DA93-4F38-B48B-3CE7D0BEF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55280-E9EF-484F-BF01-5428102A0AC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93751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xmlns="" id="{7E2D4652-8CD5-4AE7-A05F-9891FE343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EEF13-4380-4478-AC58-D9555F0EB80E}" type="datetimeFigureOut">
              <a:rPr lang="hr-HR" smtClean="0"/>
              <a:t>01.07.2018.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xmlns="" id="{C155E4DD-D613-40EC-B354-6FEC00635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xmlns="" id="{C2C5E35F-DF29-4483-A1E6-197EB7E4F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55280-E9EF-484F-BF01-5428102A0AC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00296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EA458781-1805-4041-ABFD-6994CA33D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A39D120C-9262-4DD5-8BA0-5B3A72EDD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xmlns="" id="{5CD3EDBB-2B44-4AB5-8950-15E133A42C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xmlns="" id="{EF2E7DF8-2B66-4EF6-96B7-C0A94C2AF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EEF13-4380-4478-AC58-D9555F0EB80E}" type="datetimeFigureOut">
              <a:rPr lang="hr-HR" smtClean="0"/>
              <a:t>01.07.2018.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xmlns="" id="{1E526B6D-5654-4F65-87D4-9D2D282E7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xmlns="" id="{770B5D2E-928E-47C6-A963-C560A5F52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55280-E9EF-484F-BF01-5428102A0AC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53390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BE87646F-082D-4AC5-9874-232274F42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xmlns="" id="{97E7A200-9D53-49ED-B327-5CE4C6901C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xmlns="" id="{68C33388-6F3C-4A95-B622-E34AF100DC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xmlns="" id="{AFE57797-1EE1-47BD-B6F9-A09D58BD0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EEF13-4380-4478-AC58-D9555F0EB80E}" type="datetimeFigureOut">
              <a:rPr lang="hr-HR" smtClean="0"/>
              <a:t>01.07.2018.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xmlns="" id="{46AF02F1-6001-429E-8F5A-54C7C352F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xmlns="" id="{7A89C68A-B0A7-435C-9011-E6FD4F8A9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55280-E9EF-484F-BF01-5428102A0AC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33896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xmlns="" id="{8C6BEE1D-2413-470B-8900-2D85B9131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xmlns="" id="{C1A50A7C-B411-499A-8DB1-3EC5EF2AB9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44CF4DB3-9226-4E25-A24E-6C63D2EFA3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EEF13-4380-4478-AC58-D9555F0EB80E}" type="datetimeFigureOut">
              <a:rPr lang="hr-HR" smtClean="0"/>
              <a:t>01.07.2018.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44859E0F-EA58-4721-9E98-6F053BC049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864A5B6F-5151-4BB1-ADBC-9F4072FCDC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55280-E9EF-484F-BF01-5428102A0AC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18922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3-eu-central-1.amazonaws.com/hr-ncvvo-www-s3static/wp-content/uploads/2015/12/21091809/Prirucnik-TIMSS-matematika-FINALE-web.pdf" TargetMode="External"/><Relationship Id="rId2" Type="http://schemas.openxmlformats.org/officeDocument/2006/relationships/hyperlink" Target="https://s3-eu-central-1.amazonaws.com/hr-ncvvo-www-s3static/wp-content/uploads/2015/12/21091916/Prirucnik-TIMSS-prirodoslovlje-FINALE-web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ncvvo.hr/wp-content/uploads/2016/11/TIMSS_15_NOVO_29_11_16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vanjakani@gmail.com" TargetMode="External"/><Relationship Id="rId2" Type="http://schemas.openxmlformats.org/officeDocument/2006/relationships/hyperlink" Target="mailto:skovacic@net.hr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35360" y="1412776"/>
            <a:ext cx="10972800" cy="2592288"/>
          </a:xfrm>
        </p:spPr>
        <p:txBody>
          <a:bodyPr>
            <a:normAutofit/>
          </a:bodyPr>
          <a:lstStyle/>
          <a:p>
            <a:r>
              <a:rPr lang="hr-HR" sz="2700" dirty="0"/>
              <a:t>.</a:t>
            </a:r>
            <a:r>
              <a:rPr lang="hr-HR" dirty="0"/>
              <a:t/>
            </a:r>
            <a:br>
              <a:rPr lang="hr-HR" dirty="0"/>
            </a:br>
            <a:r>
              <a:rPr lang="hr-HR" sz="8000" b="1" dirty="0"/>
              <a:t> </a:t>
            </a:r>
            <a:r>
              <a:rPr lang="hr-HR" b="1" dirty="0"/>
              <a:t/>
            </a:r>
            <a:br>
              <a:rPr lang="hr-HR" b="1" dirty="0"/>
            </a:br>
            <a:endParaRPr lang="hr-HR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335360" y="836712"/>
            <a:ext cx="11521280" cy="6021288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endParaRPr lang="hr-HR" b="1" dirty="0"/>
          </a:p>
          <a:p>
            <a:pPr marL="0" indent="0" algn="ctr">
              <a:buNone/>
            </a:pPr>
            <a:endParaRPr lang="hr-HR" b="1" dirty="0"/>
          </a:p>
          <a:p>
            <a:pPr marL="0" indent="0" algn="ctr">
              <a:buNone/>
            </a:pPr>
            <a:r>
              <a:rPr lang="hr-HR" sz="11200" b="1" i="1" dirty="0"/>
              <a:t>Unapređivanje nastave Matematike i prirodoslovlja s primjerima zadataka iz međunarodnoga  istraživanja TIMSS 2015</a:t>
            </a:r>
            <a:endParaRPr lang="hr-HR" sz="11200" b="1" dirty="0"/>
          </a:p>
          <a:p>
            <a:pPr marL="0" indent="0" algn="ctr">
              <a:buNone/>
            </a:pPr>
            <a:endParaRPr lang="hr-HR" b="1" dirty="0"/>
          </a:p>
          <a:p>
            <a:pPr marL="0" indent="0" algn="ctr">
              <a:buNone/>
            </a:pPr>
            <a:endParaRPr lang="hr-HR" b="1" dirty="0"/>
          </a:p>
          <a:p>
            <a:pPr marL="0" indent="0" algn="ctr">
              <a:buNone/>
            </a:pPr>
            <a:endParaRPr lang="hr-HR" b="1" dirty="0"/>
          </a:p>
          <a:p>
            <a:pPr marL="0" indent="0" algn="ctr">
              <a:buNone/>
            </a:pPr>
            <a:endParaRPr lang="hr-HR" b="1" dirty="0"/>
          </a:p>
          <a:p>
            <a:pPr marL="0" indent="0" algn="ctr">
              <a:buNone/>
            </a:pPr>
            <a:endParaRPr lang="hr-HR" b="1" dirty="0"/>
          </a:p>
          <a:p>
            <a:pPr marL="0" indent="0" algn="ctr">
              <a:buNone/>
            </a:pPr>
            <a:endParaRPr lang="hr-HR" b="1" dirty="0"/>
          </a:p>
          <a:p>
            <a:pPr marL="0" indent="0" algn="ctr">
              <a:buNone/>
            </a:pPr>
            <a:r>
              <a:rPr lang="hr-HR" sz="7200" b="1" dirty="0"/>
              <a:t>Vanja Kani, učiteljica razredne nastave, savjetnica</a:t>
            </a:r>
          </a:p>
          <a:p>
            <a:pPr marL="0" indent="0" algn="ctr">
              <a:buNone/>
            </a:pPr>
            <a:r>
              <a:rPr lang="hr-HR" sz="7200" b="1" dirty="0"/>
              <a:t>Snježana </a:t>
            </a:r>
            <a:r>
              <a:rPr lang="hr-HR" sz="7200" b="1" dirty="0" err="1"/>
              <a:t>Prusec</a:t>
            </a:r>
            <a:r>
              <a:rPr lang="hr-HR" sz="7200" b="1" dirty="0"/>
              <a:t>-Kovačić, </a:t>
            </a:r>
            <a:r>
              <a:rPr lang="hr-HR" sz="7200" b="1" dirty="0" err="1"/>
              <a:t>mag.prim.educ</a:t>
            </a:r>
            <a:r>
              <a:rPr lang="hr-HR" sz="7200" b="1" dirty="0"/>
              <a:t>., mentor</a:t>
            </a:r>
          </a:p>
          <a:p>
            <a:pPr marL="0" indent="0" algn="ctr">
              <a:buNone/>
            </a:pPr>
            <a:endParaRPr lang="hr-HR" b="1" dirty="0"/>
          </a:p>
          <a:p>
            <a:pPr marL="0" indent="0" algn="ctr">
              <a:buNone/>
            </a:pPr>
            <a:r>
              <a:rPr lang="hr-HR" sz="8000" b="1" i="1" dirty="0"/>
              <a:t>DRŽAVNI STRUČNI SKUP ZA UČITELJE RAZREDNE NASTAVE</a:t>
            </a:r>
            <a:endParaRPr lang="hr-HR" sz="8000" i="1" dirty="0"/>
          </a:p>
          <a:p>
            <a:pPr marL="0" indent="0" algn="ctr">
              <a:buNone/>
            </a:pPr>
            <a:r>
              <a:rPr lang="hr-HR" sz="8000" b="1" i="1" dirty="0"/>
              <a:t>            Učitelji pred izazovom promjena</a:t>
            </a:r>
            <a:endParaRPr lang="hr-HR" sz="8000" i="1" dirty="0"/>
          </a:p>
          <a:p>
            <a:pPr marL="0" indent="0">
              <a:buNone/>
            </a:pPr>
            <a:r>
              <a:rPr lang="hr-HR" sz="8000" dirty="0"/>
              <a:t>                                                         </a:t>
            </a:r>
            <a:r>
              <a:rPr lang="hr-HR" sz="6200" dirty="0"/>
              <a:t>Hotel </a:t>
            </a:r>
            <a:r>
              <a:rPr lang="hr-HR" sz="6200" dirty="0" err="1"/>
              <a:t>Olympia</a:t>
            </a:r>
            <a:r>
              <a:rPr lang="hr-HR" sz="6200" dirty="0"/>
              <a:t>,</a:t>
            </a:r>
          </a:p>
          <a:p>
            <a:pPr marL="0" indent="0">
              <a:buNone/>
            </a:pPr>
            <a:r>
              <a:rPr lang="hr-HR" sz="6200" dirty="0"/>
              <a:t>                                                                                 Vodice </a:t>
            </a:r>
          </a:p>
          <a:p>
            <a:pPr marL="0" indent="0">
              <a:buNone/>
            </a:pPr>
            <a:r>
              <a:rPr lang="hr-HR" sz="6200" dirty="0"/>
              <a:t>                                                                        19. – 21. lipnja 2018.</a:t>
            </a:r>
          </a:p>
          <a:p>
            <a:pPr marL="0" indent="0" algn="ctr">
              <a:buNone/>
            </a:pPr>
            <a:endParaRPr lang="hr-HR" sz="2200" b="1" dirty="0"/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endParaRPr lang="hr-HR" sz="2400" dirty="0"/>
          </a:p>
          <a:p>
            <a:pPr marL="0" indent="0" algn="ctr">
              <a:buNone/>
            </a:pPr>
            <a:endParaRPr lang="hr-HR" sz="2400" dirty="0"/>
          </a:p>
          <a:p>
            <a:pPr marL="0" indent="0" algn="ctr">
              <a:buNone/>
            </a:pPr>
            <a:endParaRPr lang="hr-HR" sz="2400" dirty="0"/>
          </a:p>
          <a:p>
            <a:pPr marL="0" indent="0" algn="ctr">
              <a:buNone/>
            </a:pPr>
            <a:endParaRPr lang="hr-HR" sz="2400" dirty="0"/>
          </a:p>
          <a:p>
            <a:pPr marL="0" indent="0" algn="ctr">
              <a:buNone/>
            </a:pPr>
            <a:endParaRPr lang="hr-HR" sz="2400" dirty="0"/>
          </a:p>
          <a:p>
            <a:pPr marL="0" indent="0" algn="ctr">
              <a:buNone/>
            </a:pPr>
            <a:endParaRPr lang="hr-HR" sz="2400" dirty="0"/>
          </a:p>
          <a:p>
            <a:pPr marL="0" indent="0" algn="ctr">
              <a:buNone/>
            </a:pPr>
            <a:endParaRPr lang="hr-HR" sz="2400" dirty="0"/>
          </a:p>
          <a:p>
            <a:pPr marL="0" indent="0" algn="ctr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71153340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slov 2">
            <a:extLst>
              <a:ext uri="{FF2B5EF4-FFF2-40B4-BE49-F238E27FC236}">
                <a16:creationId xmlns:a16="http://schemas.microsoft.com/office/drawing/2014/main" xmlns="" id="{AF1890EE-AE62-4A26-8480-ED90DC4948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10800000" flipV="1">
            <a:off x="344557" y="378447"/>
            <a:ext cx="11648660" cy="6108492"/>
          </a:xfrm>
        </p:spPr>
        <p:txBody>
          <a:bodyPr>
            <a:normAutofit/>
          </a:bodyPr>
          <a:lstStyle/>
          <a:p>
            <a:pPr algn="l"/>
            <a:r>
              <a:rPr lang="hr-HR" b="1" dirty="0">
                <a:hlinkClick r:id="rId2"/>
              </a:rPr>
              <a:t>Sve potrebne informacije vezane uz izlaganje potražite na sljedećim poveznicama:</a:t>
            </a:r>
          </a:p>
          <a:p>
            <a:pPr algn="l"/>
            <a:endParaRPr lang="hr-HR" b="1" dirty="0">
              <a:hlinkClick r:id="rId2"/>
            </a:endParaRPr>
          </a:p>
          <a:p>
            <a:endParaRPr lang="hr-HR" dirty="0">
              <a:hlinkClick r:id="rId2"/>
            </a:endParaRPr>
          </a:p>
          <a:p>
            <a:r>
              <a:rPr lang="hr-HR" dirty="0">
                <a:hlinkClick r:id="rId2"/>
              </a:rPr>
              <a:t>https://s3-eu-central-1.amazonaws.com/hr-ncvvo-www-s3static/wp-content/uploads/2015/12/21091916/Prirucnik-TIMSS-prirodoslovlje-FINALE-web.pdf</a:t>
            </a:r>
            <a:endParaRPr lang="hr-HR" dirty="0"/>
          </a:p>
          <a:p>
            <a:endParaRPr lang="hr-HR" dirty="0"/>
          </a:p>
          <a:p>
            <a:r>
              <a:rPr lang="hr-HR" dirty="0">
                <a:hlinkClick r:id="rId3"/>
              </a:rPr>
              <a:t>https://s3-eu-central-1.amazonaws.com/hr-ncvvo-www-s3static/wp-content/uploads/2015/12/21091809/Prirucnik-TIMSS-matematika-FINALE-web.pdf</a:t>
            </a:r>
            <a:endParaRPr lang="hr-HR" dirty="0"/>
          </a:p>
          <a:p>
            <a:endParaRPr lang="hr-HR" dirty="0"/>
          </a:p>
          <a:p>
            <a:r>
              <a:rPr lang="hr-HR" dirty="0">
                <a:hlinkClick r:id="rId4"/>
              </a:rPr>
              <a:t>https://www.ncvvo.hr/wp-content/uploads/2016/11/TIMSS_15_NOVO_29_11_16.pdf</a:t>
            </a:r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080231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>
            <a:extLst>
              <a:ext uri="{FF2B5EF4-FFF2-40B4-BE49-F238E27FC236}">
                <a16:creationId xmlns:a16="http://schemas.microsoft.com/office/drawing/2014/main" xmlns="" id="{C5B21611-72CC-404D-A700-D0C4661C5C03}"/>
              </a:ext>
            </a:extLst>
          </p:cNvPr>
          <p:cNvSpPr txBox="1"/>
          <p:nvPr/>
        </p:nvSpPr>
        <p:spPr>
          <a:xfrm>
            <a:off x="424070" y="503583"/>
            <a:ext cx="11251095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hr-HR" sz="4400" b="1" dirty="0"/>
          </a:p>
          <a:p>
            <a:pPr algn="ctr"/>
            <a:endParaRPr lang="hr-HR" sz="4400" b="1" dirty="0"/>
          </a:p>
          <a:p>
            <a:pPr algn="ctr"/>
            <a:r>
              <a:rPr lang="hr-HR" sz="4400" b="1" dirty="0"/>
              <a:t>HVALA!</a:t>
            </a:r>
          </a:p>
          <a:p>
            <a:pPr algn="ctr"/>
            <a:endParaRPr lang="hr-HR" sz="4400" b="1" dirty="0"/>
          </a:p>
          <a:p>
            <a:pPr algn="ctr"/>
            <a:endParaRPr lang="hr-HR" sz="4400" b="1" dirty="0"/>
          </a:p>
          <a:p>
            <a:pPr algn="ctr"/>
            <a:r>
              <a:rPr lang="hr-HR" sz="4400" b="1" dirty="0">
                <a:hlinkClick r:id="rId2"/>
              </a:rPr>
              <a:t>skovacic@net.hr</a:t>
            </a:r>
            <a:endParaRPr lang="hr-HR" sz="4400" b="1" dirty="0"/>
          </a:p>
          <a:p>
            <a:pPr algn="ctr"/>
            <a:r>
              <a:rPr lang="hr-HR" sz="4400" b="1" dirty="0">
                <a:hlinkClick r:id="rId3"/>
              </a:rPr>
              <a:t>vanjakani@gmail.com</a:t>
            </a:r>
            <a:endParaRPr lang="hr-HR" sz="4400" b="1" dirty="0"/>
          </a:p>
          <a:p>
            <a:pPr algn="ctr"/>
            <a:endParaRPr lang="hr-HR" b="1" dirty="0"/>
          </a:p>
        </p:txBody>
      </p:sp>
    </p:spTree>
    <p:extLst>
      <p:ext uri="{BB962C8B-B14F-4D97-AF65-F5344CB8AC3E}">
        <p14:creationId xmlns:p14="http://schemas.microsoft.com/office/powerpoint/2010/main" val="255670862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35</Words>
  <Application>Microsoft Office PowerPoint</Application>
  <PresentationFormat>Custom</PresentationFormat>
  <Paragraphs>42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Tema sustava Office</vt:lpstr>
      <vt:lpstr>.  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Snježana</dc:creator>
  <cp:lastModifiedBy>Home User</cp:lastModifiedBy>
  <cp:revision>3</cp:revision>
  <dcterms:created xsi:type="dcterms:W3CDTF">2018-06-26T21:37:54Z</dcterms:created>
  <dcterms:modified xsi:type="dcterms:W3CDTF">2018-07-01T20:13:41Z</dcterms:modified>
</cp:coreProperties>
</file>