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7" r:id="rId11"/>
    <p:sldId id="272" r:id="rId12"/>
    <p:sldId id="266" r:id="rId13"/>
    <p:sldId id="269" r:id="rId14"/>
    <p:sldId id="270" r:id="rId15"/>
    <p:sldId id="271" r:id="rId16"/>
    <p:sldId id="268" r:id="rId17"/>
    <p:sldId id="293" r:id="rId18"/>
    <p:sldId id="294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5" r:id="rId27"/>
    <p:sldId id="286" r:id="rId28"/>
    <p:sldId id="287" r:id="rId29"/>
    <p:sldId id="280" r:id="rId30"/>
    <p:sldId id="281" r:id="rId31"/>
    <p:sldId id="282" r:id="rId32"/>
    <p:sldId id="283" r:id="rId33"/>
    <p:sldId id="284" r:id="rId34"/>
    <p:sldId id="288" r:id="rId35"/>
    <p:sldId id="289" r:id="rId36"/>
    <p:sldId id="290" r:id="rId37"/>
    <p:sldId id="291" r:id="rId38"/>
    <p:sldId id="292" r:id="rId39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utni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slov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25" name="Podnaslov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31" name="Rezervirano mjesto datum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EDE6A7-93AD-4689-A130-2E6814829CF1}" type="datetimeFigureOut">
              <a:rPr lang="sr-Latn-CS" smtClean="0"/>
              <a:pPr/>
              <a:t>9.11.2010</a:t>
            </a:fld>
            <a:endParaRPr lang="hr-HR"/>
          </a:p>
        </p:txBody>
      </p:sp>
      <p:sp>
        <p:nvSpPr>
          <p:cNvPr id="18" name="Rezervirano mjesto podnožja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29" name="Rezervirano mjesto broja slajda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C8AE032-9032-4810-98AE-C72A8BF406F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DE6A7-93AD-4689-A130-2E6814829CF1}" type="datetimeFigureOut">
              <a:rPr lang="sr-Latn-CS" smtClean="0"/>
              <a:pPr/>
              <a:t>9.11.2010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AE032-9032-4810-98AE-C72A8BF406F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CEDE6A7-93AD-4689-A130-2E6814829CF1}" type="datetimeFigureOut">
              <a:rPr lang="sr-Latn-CS" smtClean="0"/>
              <a:pPr/>
              <a:t>9.11.2010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C8AE032-9032-4810-98AE-C72A8BF406F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slov, tekst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270A2-6E5E-42C5-9217-578210005B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Naslov, sadržaj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BBEA6-783F-415D-ACEA-239AF96ED3F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DE6A7-93AD-4689-A130-2E6814829CF1}" type="datetimeFigureOut">
              <a:rPr lang="sr-Latn-CS" smtClean="0"/>
              <a:pPr/>
              <a:t>9.11.2010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AE032-9032-4810-98AE-C72A8BF406F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EDE6A7-93AD-4689-A130-2E6814829CF1}" type="datetimeFigureOut">
              <a:rPr lang="sr-Latn-CS" smtClean="0"/>
              <a:pPr/>
              <a:t>9.11.2010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C8AE032-9032-4810-98AE-C72A8BF406F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DE6A7-93AD-4689-A130-2E6814829CF1}" type="datetimeFigureOut">
              <a:rPr lang="sr-Latn-CS" smtClean="0"/>
              <a:pPr/>
              <a:t>9.11.2010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AE032-9032-4810-98AE-C72A8BF406F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DE6A7-93AD-4689-A130-2E6814829CF1}" type="datetimeFigureOut">
              <a:rPr lang="sr-Latn-CS" smtClean="0"/>
              <a:pPr/>
              <a:t>9.11.2010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AE032-9032-4810-98AE-C72A8BF406F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DE6A7-93AD-4689-A130-2E6814829CF1}" type="datetimeFigureOut">
              <a:rPr lang="sr-Latn-CS" smtClean="0"/>
              <a:pPr/>
              <a:t>9.11.2010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AE032-9032-4810-98AE-C72A8BF406F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EDE6A7-93AD-4689-A130-2E6814829CF1}" type="datetimeFigureOut">
              <a:rPr lang="sr-Latn-CS" smtClean="0"/>
              <a:pPr/>
              <a:t>9.11.2010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AE032-9032-4810-98AE-C72A8BF406F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DE6A7-93AD-4689-A130-2E6814829CF1}" type="datetimeFigureOut">
              <a:rPr lang="sr-Latn-CS" smtClean="0"/>
              <a:pPr/>
              <a:t>9.11.2010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AE032-9032-4810-98AE-C72A8BF406F0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utni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ravokutni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DE6A7-93AD-4689-A130-2E6814829CF1}" type="datetimeFigureOut">
              <a:rPr lang="sr-Latn-CS" smtClean="0"/>
              <a:pPr/>
              <a:t>9.11.2010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AE032-9032-4810-98AE-C72A8BF406F0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zervirano mjesto slik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utni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Rezervirano mjesto naslova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1" name="Rezervirano mjesto teksta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27" name="Rezervirano mjesto datum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CEDE6A7-93AD-4689-A130-2E6814829CF1}" type="datetimeFigureOut">
              <a:rPr lang="sr-Latn-CS" smtClean="0"/>
              <a:pPr/>
              <a:t>9.11.2010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6" name="Rezervirano mjesto broja slajda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C8AE032-9032-4810-98AE-C72A8BF406F0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roda.hr/_upload/tekstovi/2007_rod_sinapse_s3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>
                <a:latin typeface="Arial Narrow" pitchFamily="34" charset="0"/>
              </a:rPr>
              <a:t>UČENJE S RADOŠĆU POKRETA</a:t>
            </a:r>
            <a:endParaRPr lang="hr-HR" dirty="0">
              <a:latin typeface="Arial Narrow" pitchFamily="34" charset="0"/>
            </a:endParaRPr>
          </a:p>
        </p:txBody>
      </p:sp>
      <p:sp>
        <p:nvSpPr>
          <p:cNvPr id="6" name="Rezervirano mjesto teksta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pPr algn="r"/>
            <a:r>
              <a:rPr lang="hr-HR" sz="1200" dirty="0" smtClean="0"/>
              <a:t>MILENA HALER,PSIHOLOGINJA</a:t>
            </a:r>
          </a:p>
          <a:p>
            <a:pPr algn="r"/>
            <a:r>
              <a:rPr lang="hr-HR" sz="1200" dirty="0" smtClean="0"/>
              <a:t>DV VJEVERICA</a:t>
            </a:r>
          </a:p>
          <a:p>
            <a:pPr algn="r"/>
            <a:r>
              <a:rPr lang="hr-HR" sz="1200" dirty="0" smtClean="0"/>
              <a:t>10.11.2010.g.</a:t>
            </a:r>
            <a:endParaRPr lang="hr-HR" sz="1200" dirty="0"/>
          </a:p>
        </p:txBody>
      </p:sp>
      <p:pic>
        <p:nvPicPr>
          <p:cNvPr id="7" name="Rezervirano mjesto slike 6" descr="Slika2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733" r="733"/>
          <a:stretch>
            <a:fillRect/>
          </a:stretch>
        </p:blipFill>
        <p:spPr>
          <a:xfrm>
            <a:off x="785786" y="1214422"/>
            <a:ext cx="4206240" cy="420624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ChangeArrowheads="1"/>
          </p:cNvSpPr>
          <p:nvPr/>
        </p:nvSpPr>
        <p:spPr bwMode="auto">
          <a:xfrm>
            <a:off x="457200" y="1990725"/>
            <a:ext cx="8229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hr-HR" sz="800">
                <a:solidFill>
                  <a:srgbClr val="000000"/>
                </a:solidFill>
                <a:cs typeface="Times New Roman" pitchFamily="18" charset="0"/>
              </a:rPr>
              <a:t>   </a:t>
            </a:r>
            <a:endParaRPr lang="hr-HR">
              <a:latin typeface="Arial" charset="0"/>
            </a:endParaRPr>
          </a:p>
        </p:txBody>
      </p:sp>
      <p:pic>
        <p:nvPicPr>
          <p:cNvPr id="10243" name="Picture 5" descr="http://www.roda.hr/_upload/tekstovi/2007_rod_sinapse_s3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684213" y="1857364"/>
            <a:ext cx="7559675" cy="4740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5798" name="Group 22"/>
          <p:cNvGraphicFramePr>
            <a:graphicFrameLocks noGrp="1"/>
          </p:cNvGraphicFramePr>
          <p:nvPr>
            <p:ph idx="1"/>
          </p:nvPr>
        </p:nvGraphicFramePr>
        <p:xfrm>
          <a:off x="285720" y="1285860"/>
          <a:ext cx="7772400" cy="4114800"/>
        </p:xfrm>
        <a:graphic>
          <a:graphicData uri="http://schemas.openxmlformats.org/drawingml/2006/table">
            <a:tbl>
              <a:tblPr/>
              <a:tblGrid>
                <a:gridCol w="7772400"/>
              </a:tblGrid>
              <a:tr h="825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Slika 3: Povećanje broja sinapsi, potom smanjenje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 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     Novorođenče                                                                   6 godina                                                                     14 godina</a:t>
                      </a: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9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48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2000" dirty="0" smtClean="0"/>
              <a:t>Utjecaj istraživanja razvoja mozga na novi pristup poticanja ranog rasta i razvoja djece- (dr.sc.M.Jovančević,2007.)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Iako veze uspostavljene u djetinjstvu ostaju mentalna platforma na kojoj stojimo i rastemo ostatak života, </a:t>
            </a:r>
            <a:r>
              <a:rPr lang="hr-HR" sz="2400" dirty="0" err="1" smtClean="0">
                <a:latin typeface="Times New Roman" pitchFamily="18" charset="0"/>
                <a:cs typeface="Times New Roman" pitchFamily="18" charset="0"/>
              </a:rPr>
              <a:t>dendriti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imaju sačuvanu doživotnu sposobnost rasta i grananja-doživotna mogućnost učenja i prilagodbe</a:t>
            </a:r>
          </a:p>
          <a:p>
            <a:endParaRPr lang="hr-HR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>
                <a:solidFill>
                  <a:schemeClr val="tx2"/>
                </a:solidFill>
              </a:rPr>
              <a:t>Kritična razdoblja-</a:t>
            </a:r>
            <a:r>
              <a:rPr lang="hr-HR" dirty="0" smtClean="0"/>
              <a:t>vremenski periodi razvoja djeteta u kojima je važno da nastaju veze između stanica inače nastaje čišćenje, </a:t>
            </a:r>
            <a:r>
              <a:rPr lang="hr-HR" i="1" dirty="0" smtClean="0">
                <a:solidFill>
                  <a:schemeClr val="tx2"/>
                </a:solidFill>
              </a:rPr>
              <a:t>bez veće mogućnosti kompenzacije kasnije</a:t>
            </a:r>
            <a:endParaRPr lang="hr-HR" i="1" dirty="0">
              <a:solidFill>
                <a:schemeClr val="tx2"/>
              </a:solidFill>
            </a:endParaRPr>
          </a:p>
        </p:txBody>
      </p:sp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6" name="Picture 6" descr="Brain-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1472" y="214290"/>
            <a:ext cx="1285884" cy="12144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Kritična razdoblja</a:t>
            </a:r>
          </a:p>
        </p:txBody>
      </p:sp>
      <p:graphicFrame>
        <p:nvGraphicFramePr>
          <p:cNvPr id="90127" name="Group 15"/>
          <p:cNvGraphicFramePr>
            <a:graphicFrameLocks noGrp="1"/>
          </p:cNvGraphicFramePr>
          <p:nvPr/>
        </p:nvGraphicFramePr>
        <p:xfrm>
          <a:off x="765175" y="1431925"/>
          <a:ext cx="7613650" cy="3994151"/>
        </p:xfrm>
        <a:graphic>
          <a:graphicData uri="http://schemas.openxmlformats.org/drawingml/2006/table">
            <a:tbl>
              <a:tblPr/>
              <a:tblGrid>
                <a:gridCol w="7613650"/>
              </a:tblGrid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Slika 4: Optimalna razdoblja za učenje i stjecanje važnih životnih vještina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7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  </a:t>
                      </a:r>
                      <a:r>
                        <a:rPr kumimoji="0" lang="hr-HR" sz="2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366" name="Picture 6" descr="2007_rod_optrazdoblja_s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4250" y="1981200"/>
            <a:ext cx="6683375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dirty="0" smtClean="0"/>
              <a:t>Poznato je da mala djeca uče s lakoćom, ona žive učeći,uče živeći. Prema </a:t>
            </a:r>
            <a:r>
              <a:rPr lang="hr-HR" dirty="0" err="1" smtClean="0"/>
              <a:t>Gopnik</a:t>
            </a:r>
            <a:r>
              <a:rPr lang="hr-HR" dirty="0" smtClean="0"/>
              <a:t> ,2003, djeca imaju urođenu dispoziciju „nagon za učenjem“, prirodnu potrebu spoznati što više o sebi i svojoj okolini. Da bi dijete to što uspješnije činilo, potrebno mu je dobro pedagoški osmisliti (i omogućiti) bogato okruženje u kojem slobodno živi i istražuje; pri čemu smo potpuno osviješteni i osiguravamo mu potrebnu stimulaciju na razinama:</a:t>
            </a:r>
          </a:p>
          <a:p>
            <a:pPr lvl="0"/>
            <a:r>
              <a:rPr lang="hr-HR" dirty="0" smtClean="0"/>
              <a:t>osjeta</a:t>
            </a:r>
          </a:p>
          <a:p>
            <a:pPr lvl="0"/>
            <a:r>
              <a:rPr lang="hr-HR" dirty="0" smtClean="0"/>
              <a:t>percepcije</a:t>
            </a:r>
          </a:p>
          <a:p>
            <a:pPr lvl="0"/>
            <a:r>
              <a:rPr lang="hr-HR" dirty="0" smtClean="0"/>
              <a:t>mišljenja,rasuđivanja i rješavanja problema (</a:t>
            </a:r>
            <a:r>
              <a:rPr lang="hr-HR" dirty="0" err="1" smtClean="0"/>
              <a:t>Andrilović</a:t>
            </a:r>
            <a:r>
              <a:rPr lang="hr-HR" dirty="0" smtClean="0"/>
              <a:t>; Čudina – Obradović,1994.)</a:t>
            </a: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DJECA UČE ŽIVEĆI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Već iz ovoga je jasno da je izuzetno važno za učenje malog djeteta </a:t>
            </a:r>
            <a:r>
              <a:rPr lang="hr-HR" b="1" dirty="0" smtClean="0"/>
              <a:t>njegov aktivitet i aktivno </a:t>
            </a:r>
            <a:r>
              <a:rPr lang="hr-HR" dirty="0" smtClean="0"/>
              <a:t>sudjelovanje,istraživanje. Brojni autori naglašavaju da dijete u ranoj dobi uči kroz praksu, čineći i sudjelujući u svakodnevnim aktivnostima, individualnim ili grupnim, prirodnim putem i u poticajnom, pedagoški pripremljenom okruženju pa takvo učenje ne bi smjelo biti napor, nego ugoda, trebalo bi biti sastavni dio življenja.(</a:t>
            </a:r>
            <a:r>
              <a:rPr lang="hr-HR" dirty="0" err="1" smtClean="0"/>
              <a:t>Miljak</a:t>
            </a:r>
            <a:r>
              <a:rPr lang="hr-HR" dirty="0" smtClean="0"/>
              <a:t>,2009)</a:t>
            </a:r>
          </a:p>
          <a:p>
            <a:endParaRPr lang="hr-HR" dirty="0" smtClean="0"/>
          </a:p>
          <a:p>
            <a:endParaRPr lang="hr-HR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DJECA UČE ČINEĆI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4099" name="Picture 6" descr="Brain-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989138"/>
            <a:ext cx="3384550" cy="3671887"/>
          </a:xfrm>
          <a:noFill/>
        </p:spPr>
      </p:pic>
      <p:sp>
        <p:nvSpPr>
          <p:cNvPr id="4100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 eaLnBrk="1" hangingPunct="1"/>
            <a:r>
              <a:rPr lang="hr-HR" sz="2800" dirty="0" smtClean="0">
                <a:latin typeface="Verdana" pitchFamily="34" charset="0"/>
              </a:rPr>
              <a:t>“Učenje je iskustvo. Sve ostalo su informacije” </a:t>
            </a:r>
            <a:r>
              <a:rPr lang="hr-HR" sz="2800" dirty="0" err="1" smtClean="0">
                <a:latin typeface="Verdana" pitchFamily="34" charset="0"/>
              </a:rPr>
              <a:t>A.Einstein</a:t>
            </a:r>
            <a:endParaRPr lang="hr-HR" sz="2800" dirty="0" smtClean="0">
              <a:latin typeface="Verdana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hr-HR" sz="2800" dirty="0" smtClean="0">
              <a:latin typeface="Verdana" pitchFamily="34" charset="0"/>
            </a:endParaRPr>
          </a:p>
          <a:p>
            <a:pPr eaLnBrk="1" hangingPunct="1"/>
            <a:r>
              <a:rPr lang="hr-HR" sz="2800" dirty="0" smtClean="0">
                <a:latin typeface="Verdana" pitchFamily="34" charset="0"/>
              </a:rPr>
              <a:t>“Djeca uče čineći”</a:t>
            </a:r>
          </a:p>
          <a:p>
            <a:pPr eaLnBrk="1" hangingPunct="1"/>
            <a:r>
              <a:rPr lang="hr-HR" sz="2800" dirty="0" smtClean="0">
                <a:latin typeface="Verdana" pitchFamily="34" charset="0"/>
              </a:rPr>
              <a:t>Učenje se zbiva kroz promjene sinaptičke učinkovitosti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dirty="0" smtClean="0"/>
              <a:t>Rezultati:</a:t>
            </a:r>
          </a:p>
          <a:p>
            <a:pPr marL="624078" indent="-514350">
              <a:buAutoNum type="arabicPeriod"/>
            </a:pPr>
            <a:r>
              <a:rPr lang="hr-HR" dirty="0" smtClean="0"/>
              <a:t>Djetetove verbalne sposobnosti i razlike u dječjim IQ su ovisile o količini riječi roditelja djetetu</a:t>
            </a:r>
          </a:p>
          <a:p>
            <a:pPr marL="624078" indent="-514350">
              <a:buAutoNum type="arabicPeriod"/>
            </a:pPr>
            <a:r>
              <a:rPr lang="hr-HR" dirty="0" smtClean="0"/>
              <a:t>Djetetova obrazovna postignuća kada su imali 9-10 godina ovisi o količini govorenja roditelja kad su imali 7-36mjeseci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dirty="0" smtClean="0"/>
              <a:t>3. Roditelji djece koja su dobro napredovala su značajno više govorila svojoj djeci nego roditelji čija djeca nisu toliko dobro napredovala </a:t>
            </a:r>
          </a:p>
          <a:p>
            <a:r>
              <a:rPr lang="hr-HR" dirty="0" smtClean="0"/>
              <a:t>Što su više roditelji govorili sa svojom djecom, to je brže rastao vokabular djece i uspješnost u nekim testovima inteligencije</a:t>
            </a:r>
            <a:endParaRPr lang="hr-HR" dirty="0"/>
          </a:p>
        </p:txBody>
      </p:sp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 smtClean="0"/>
              <a:t>Studija </a:t>
            </a:r>
            <a:r>
              <a:rPr lang="hr-HR" dirty="0" err="1" smtClean="0"/>
              <a:t>Betty</a:t>
            </a:r>
            <a:r>
              <a:rPr lang="hr-HR" dirty="0" smtClean="0"/>
              <a:t> </a:t>
            </a:r>
            <a:r>
              <a:rPr lang="hr-HR" dirty="0" err="1" smtClean="0"/>
              <a:t>Hart</a:t>
            </a:r>
            <a:r>
              <a:rPr lang="hr-HR" dirty="0" smtClean="0"/>
              <a:t> i </a:t>
            </a:r>
            <a:r>
              <a:rPr lang="hr-HR" dirty="0" err="1" smtClean="0"/>
              <a:t>Todd</a:t>
            </a:r>
            <a:r>
              <a:rPr lang="hr-HR" dirty="0" smtClean="0"/>
              <a:t> </a:t>
            </a:r>
            <a:r>
              <a:rPr lang="hr-HR" dirty="0" err="1" smtClean="0"/>
              <a:t>Risleya</a:t>
            </a:r>
            <a:r>
              <a:rPr lang="hr-HR" dirty="0" smtClean="0"/>
              <a:t>,1995.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latin typeface="Arial Narrow" pitchFamily="34" charset="0"/>
              </a:rPr>
              <a:t>Jezik i </a:t>
            </a:r>
            <a:r>
              <a:rPr lang="hr-HR" dirty="0" err="1" smtClean="0">
                <a:latin typeface="Arial Narrow" pitchFamily="34" charset="0"/>
              </a:rPr>
              <a:t>predškolarac</a:t>
            </a:r>
            <a:endParaRPr lang="hr-HR" dirty="0">
              <a:latin typeface="Arial Narrow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r-HR" dirty="0" smtClean="0">
                <a:latin typeface="Candara" pitchFamily="34" charset="0"/>
              </a:rPr>
              <a:t>50 riječi do 15.mj.-kritična masa</a:t>
            </a:r>
          </a:p>
          <a:p>
            <a:r>
              <a:rPr lang="hr-HR" dirty="0" smtClean="0">
                <a:latin typeface="Candara" pitchFamily="34" charset="0"/>
              </a:rPr>
              <a:t>Iza toga pravi proboj usvajanja riječi-50 riječi tjedno</a:t>
            </a:r>
            <a:endParaRPr lang="hr-HR" dirty="0">
              <a:latin typeface="Candara" pitchFamily="34" charset="0"/>
            </a:endParaRP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r-HR" dirty="0" smtClean="0">
                <a:latin typeface="Candara" pitchFamily="34" charset="0"/>
              </a:rPr>
              <a:t>Druga jezična eksplozija-usvajanje gramatike oko </a:t>
            </a:r>
            <a:r>
              <a:rPr lang="hr-HR" smtClean="0">
                <a:latin typeface="Candara" pitchFamily="34" charset="0"/>
              </a:rPr>
              <a:t>treće godine -genetski,urođeno </a:t>
            </a:r>
            <a:r>
              <a:rPr lang="hr-HR" dirty="0" smtClean="0">
                <a:latin typeface="Candara" pitchFamily="34" charset="0"/>
              </a:rPr>
              <a:t>i </a:t>
            </a:r>
            <a:r>
              <a:rPr lang="hr-HR" dirty="0" err="1" smtClean="0">
                <a:latin typeface="Candara" pitchFamily="34" charset="0"/>
              </a:rPr>
              <a:t>pretprogramirano</a:t>
            </a:r>
            <a:endParaRPr lang="hr-HR" dirty="0" smtClean="0">
              <a:latin typeface="Candara" pitchFamily="34" charset="0"/>
            </a:endParaRPr>
          </a:p>
          <a:p>
            <a:pPr>
              <a:buNone/>
            </a:pPr>
            <a:r>
              <a:rPr lang="hr-HR" dirty="0" smtClean="0">
                <a:latin typeface="Candara" pitchFamily="34" charset="0"/>
              </a:rPr>
              <a:t>   (</a:t>
            </a:r>
            <a:r>
              <a:rPr lang="hr-HR" sz="2000" dirty="0" err="1" smtClean="0">
                <a:latin typeface="Candara" pitchFamily="34" charset="0"/>
              </a:rPr>
              <a:t>Steven</a:t>
            </a:r>
            <a:r>
              <a:rPr lang="hr-HR" sz="2000" dirty="0" smtClean="0">
                <a:latin typeface="Candara" pitchFamily="34" charset="0"/>
              </a:rPr>
              <a:t> </a:t>
            </a:r>
            <a:r>
              <a:rPr lang="hr-HR" sz="2000" dirty="0" err="1" smtClean="0">
                <a:latin typeface="Candara" pitchFamily="34" charset="0"/>
              </a:rPr>
              <a:t>Pinker</a:t>
            </a:r>
            <a:r>
              <a:rPr lang="hr-HR" sz="2000" dirty="0" smtClean="0">
                <a:latin typeface="Candara" pitchFamily="34" charset="0"/>
              </a:rPr>
              <a:t>)</a:t>
            </a:r>
            <a:endParaRPr lang="hr-HR" sz="20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latin typeface="Arial Narrow" pitchFamily="34" charset="0"/>
              </a:rPr>
              <a:t>Jezik i </a:t>
            </a:r>
            <a:r>
              <a:rPr lang="hr-HR" dirty="0" err="1" smtClean="0">
                <a:latin typeface="Arial Narrow" pitchFamily="34" charset="0"/>
              </a:rPr>
              <a:t>predškolarac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Bogato jezično okruženje i:- bogate veze </a:t>
            </a:r>
            <a:r>
              <a:rPr lang="hr-HR" dirty="0" err="1" smtClean="0"/>
              <a:t>neuralnih</a:t>
            </a:r>
            <a:r>
              <a:rPr lang="hr-HR" dirty="0" smtClean="0"/>
              <a:t> krugova u većinom (90%) Lijevoj hemisferi, bujno “drveće”</a:t>
            </a:r>
            <a:r>
              <a:rPr lang="hr-HR" dirty="0" err="1" smtClean="0"/>
              <a:t>dendrita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Za obične riječi – stimulacija stražnjeg dijela obih hemisfera</a:t>
            </a:r>
          </a:p>
          <a:p>
            <a:r>
              <a:rPr lang="hr-HR" dirty="0" smtClean="0"/>
              <a:t>Gramatičke riječi (članovi,veznici,</a:t>
            </a:r>
            <a:r>
              <a:rPr lang="hr-HR" dirty="0" err="1" smtClean="0"/>
              <a:t>pomćni</a:t>
            </a:r>
            <a:r>
              <a:rPr lang="hr-HR" dirty="0" smtClean="0"/>
              <a:t> glagoli)-stimulacija prednjeg dijela samo lijeve hemisfere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 smtClean="0"/>
              <a:t>Kako “pripremiti” mladi mozak na učenje?</a:t>
            </a:r>
            <a:endParaRPr lang="hr-HR" dirty="0"/>
          </a:p>
        </p:txBody>
      </p:sp>
      <p:sp>
        <p:nvSpPr>
          <p:cNvPr id="15" name="Rezervirano mjesto teksta 1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Picture 6" descr="Brain-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43504" y="4429132"/>
            <a:ext cx="1785950" cy="16430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j041747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1" y="3143248"/>
            <a:ext cx="1403306" cy="1917944"/>
          </a:xfrm>
          <a:noFill/>
          <a:ln/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Zašto kažemo da je OKRUŽJE djetetu 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294967295"/>
          </p:nvPr>
        </p:nvSpPr>
        <p:spPr>
          <a:xfrm>
            <a:off x="2571735" y="1571611"/>
            <a:ext cx="6572265" cy="3814777"/>
          </a:xfrm>
        </p:spPr>
        <p:txBody>
          <a:bodyPr/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TREĆI ODGOJITELJ?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Brain-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 flipH="1">
            <a:off x="4572000" y="2793419"/>
            <a:ext cx="2643206" cy="28676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 smtClean="0"/>
              <a:t>Kako pripremiti mladi mozak na učenje</a:t>
            </a:r>
            <a:endParaRPr lang="hr-HR" dirty="0"/>
          </a:p>
        </p:txBody>
      </p:sp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r-HR" dirty="0" smtClean="0"/>
          </a:p>
          <a:p>
            <a:r>
              <a:rPr lang="hr-HR" dirty="0" smtClean="0"/>
              <a:t>Osigurati motoričku stimulaciju , osigurati pokret djeteta</a:t>
            </a:r>
          </a:p>
          <a:p>
            <a:r>
              <a:rPr lang="hr-HR" dirty="0" smtClean="0"/>
              <a:t>Od puzanja nadalje</a:t>
            </a:r>
          </a:p>
          <a:p>
            <a:r>
              <a:rPr lang="hr-HR" dirty="0" smtClean="0"/>
              <a:t>Velika vrijednost stimuliranja vestibularnog sustava, posebno do 4.godine</a:t>
            </a:r>
          </a:p>
          <a:p>
            <a:r>
              <a:rPr lang="hr-HR" dirty="0" smtClean="0"/>
              <a:t>Osigurati učenje dodirom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zervirano mjesto sadržaja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 smtClean="0"/>
              <a:t>Pozitivni učinci rane motoričke stimulacije na dugogodišnje učenje (</a:t>
            </a:r>
            <a:r>
              <a:rPr lang="hr-HR" dirty="0" err="1" smtClean="0"/>
              <a:t>istr.Palmer</a:t>
            </a:r>
            <a:r>
              <a:rPr lang="hr-HR" dirty="0" smtClean="0"/>
              <a:t>)</a:t>
            </a:r>
          </a:p>
          <a:p>
            <a:r>
              <a:rPr lang="hr-HR" dirty="0" smtClean="0"/>
              <a:t>Vrtnja, prebacivanje, njihanje, koordinacija oko-ruka, brojanje,skakanje, igre s loptom….</a:t>
            </a:r>
          </a:p>
          <a:p>
            <a:endParaRPr lang="hr-HR" dirty="0"/>
          </a:p>
        </p:txBody>
      </p:sp>
      <p:sp>
        <p:nvSpPr>
          <p:cNvPr id="9" name="Rezervirano mjesto sadržaja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 smtClean="0"/>
              <a:t>David </a:t>
            </a:r>
            <a:r>
              <a:rPr lang="hr-HR" dirty="0" err="1" smtClean="0"/>
              <a:t>Clarke</a:t>
            </a:r>
            <a:r>
              <a:rPr lang="hr-HR" dirty="0" smtClean="0"/>
              <a:t> (1980)ističe da aktivnosti povezane s vrtnjom dovode do budnosti,pozornosti i opuštanja. </a:t>
            </a:r>
          </a:p>
          <a:p>
            <a:endParaRPr lang="hr-HR" dirty="0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sz="3100" dirty="0" smtClean="0"/>
              <a:t/>
            </a:r>
            <a:br>
              <a:rPr lang="hr-HR" sz="3100" dirty="0" smtClean="0"/>
            </a:br>
            <a:r>
              <a:rPr lang="hr-HR" sz="3100" dirty="0" smtClean="0"/>
              <a:t>Osigurati motoričku stimulaciju , osigurati pokret djeteta</a:t>
            </a: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4000" dirty="0" smtClean="0"/>
              <a:t/>
            </a:r>
            <a:br>
              <a:rPr lang="hr-HR" sz="4000" dirty="0" smtClean="0"/>
            </a:br>
            <a:r>
              <a:rPr lang="hr-HR" sz="4000" dirty="0" smtClean="0"/>
              <a:t/>
            </a:r>
            <a:br>
              <a:rPr lang="hr-HR" sz="4000" dirty="0" smtClean="0"/>
            </a:br>
            <a:r>
              <a:rPr lang="hr-HR" sz="4000" dirty="0" smtClean="0"/>
              <a:t/>
            </a:r>
            <a:br>
              <a:rPr lang="hr-HR" sz="4000" dirty="0" smtClean="0"/>
            </a:br>
            <a:r>
              <a:rPr lang="hr-HR" sz="4000" dirty="0" smtClean="0"/>
              <a:t/>
            </a:r>
            <a:br>
              <a:rPr lang="hr-HR" sz="4000" dirty="0" smtClean="0"/>
            </a:br>
            <a:r>
              <a:rPr lang="hr-HR" sz="4000" dirty="0" smtClean="0"/>
              <a:t/>
            </a:r>
            <a:br>
              <a:rPr lang="hr-HR" sz="4000" dirty="0" smtClean="0"/>
            </a:br>
            <a:r>
              <a:rPr lang="hr-HR" sz="4000" dirty="0" smtClean="0"/>
              <a:t/>
            </a:r>
            <a:br>
              <a:rPr lang="hr-HR" sz="4000" dirty="0" smtClean="0"/>
            </a:br>
            <a:r>
              <a:rPr lang="hr-HR" sz="4000" dirty="0" smtClean="0"/>
              <a:t/>
            </a:r>
            <a:br>
              <a:rPr lang="hr-HR" sz="4000" dirty="0" smtClean="0"/>
            </a:br>
            <a:r>
              <a:rPr lang="hr-HR" sz="4000" dirty="0" smtClean="0"/>
              <a:t/>
            </a:r>
            <a:br>
              <a:rPr lang="hr-HR" sz="4000" dirty="0" smtClean="0"/>
            </a:br>
            <a:r>
              <a:rPr lang="hr-HR" sz="4000" dirty="0" smtClean="0"/>
              <a:t/>
            </a:r>
            <a:br>
              <a:rPr lang="hr-HR" sz="4000" dirty="0" smtClean="0"/>
            </a:br>
            <a:r>
              <a:rPr lang="hr-HR" sz="2700" dirty="0" smtClean="0"/>
              <a:t>Osigurati motoričku </a:t>
            </a:r>
            <a:br>
              <a:rPr lang="hr-HR" sz="2700" dirty="0" smtClean="0"/>
            </a:br>
            <a:r>
              <a:rPr lang="hr-HR" sz="2700" dirty="0" smtClean="0"/>
              <a:t>stimulaciju , osigurati pokret djeteta</a:t>
            </a:r>
            <a:br>
              <a:rPr lang="hr-HR" sz="2700" dirty="0" smtClean="0"/>
            </a:br>
            <a:endParaRPr lang="hr-HR" sz="2700" dirty="0"/>
          </a:p>
        </p:txBody>
      </p:sp>
      <p:sp>
        <p:nvSpPr>
          <p:cNvPr id="6" name="Rezervirano mjesto sadržaja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dirty="0" smtClean="0"/>
              <a:t>mali mozak je  „razvodna ploča“ za kognitivne aktivnosti, a ne samo za motoričke funkcije,stav tijela, koordinaciju,ravnotežu i pokret(</a:t>
            </a:r>
            <a:r>
              <a:rPr lang="hr-HR" dirty="0" err="1" smtClean="0"/>
              <a:t>Jensen</a:t>
            </a:r>
            <a:r>
              <a:rPr lang="hr-HR" dirty="0" smtClean="0"/>
              <a:t>,1998). </a:t>
            </a:r>
            <a:endParaRPr lang="hr-HR" dirty="0"/>
          </a:p>
        </p:txBody>
      </p:sp>
      <p:sp>
        <p:nvSpPr>
          <p:cNvPr id="7" name="Rezervirano mjesto sadržaja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dirty="0" smtClean="0"/>
              <a:t>Čitav niz znanstvenika iznosi rezultate istraživanja koji govore tome u prilog. </a:t>
            </a:r>
            <a:r>
              <a:rPr lang="hr-HR" dirty="0" err="1" smtClean="0"/>
              <a:t>Npr</a:t>
            </a:r>
            <a:r>
              <a:rPr lang="hr-HR" dirty="0" smtClean="0"/>
              <a:t>. Konferencija Društva za </a:t>
            </a:r>
            <a:r>
              <a:rPr lang="hr-HR" dirty="0" err="1" smtClean="0"/>
              <a:t>neuroznanost</a:t>
            </a:r>
            <a:r>
              <a:rPr lang="hr-HR" dirty="0" smtClean="0"/>
              <a:t>, 1995.g., objavila je 80 radova koji govore  o postojanju jakih veza između malog mozga i memorije, prostorne percepcije, jezika, pozornosti,emocija,neverbalnog komuniciranja i procesa donošenja odluka.</a:t>
            </a:r>
          </a:p>
          <a:p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Vježbanje djeluje tako kao da formira strukture potrebne za učenje i priprema mozak na pamćenje i </a:t>
            </a:r>
            <a:r>
              <a:rPr lang="hr-HR" dirty="0" err="1" smtClean="0"/>
              <a:t>učenje.Postoje</a:t>
            </a:r>
            <a:r>
              <a:rPr lang="hr-HR" dirty="0" smtClean="0"/>
              <a:t> podaci da vježbanje potiče otpuštanje BDNF-a, </a:t>
            </a:r>
            <a:r>
              <a:rPr lang="hr-HR" dirty="0" err="1" smtClean="0"/>
              <a:t>tj</a:t>
            </a:r>
            <a:r>
              <a:rPr lang="hr-HR" dirty="0" smtClean="0"/>
              <a:t>. </a:t>
            </a:r>
            <a:r>
              <a:rPr lang="hr-HR" dirty="0" err="1" smtClean="0"/>
              <a:t>neurotrofički</a:t>
            </a:r>
            <a:r>
              <a:rPr lang="hr-HR" dirty="0" smtClean="0"/>
              <a:t> faktor koji povećava </a:t>
            </a:r>
            <a:r>
              <a:rPr lang="hr-HR" dirty="0" err="1" smtClean="0"/>
              <a:t>kogniciju</a:t>
            </a:r>
            <a:r>
              <a:rPr lang="hr-HR" dirty="0" smtClean="0"/>
              <a:t> pojačavajući komunikaciju neurona.(</a:t>
            </a:r>
            <a:r>
              <a:rPr lang="hr-HR" dirty="0" err="1" smtClean="0"/>
              <a:t>Kinoshita</a:t>
            </a:r>
            <a:r>
              <a:rPr lang="hr-HR" dirty="0" smtClean="0"/>
              <a:t>,1997)</a:t>
            </a:r>
          </a:p>
          <a:p>
            <a:endParaRPr lang="hr-HR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Kako pripremiti mladi mozak na učenje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hr-HR" sz="1800" dirty="0" smtClean="0"/>
              <a:t>Antonio </a:t>
            </a:r>
            <a:r>
              <a:rPr lang="hr-HR" sz="1800" dirty="0" err="1" smtClean="0"/>
              <a:t>Damasio</a:t>
            </a:r>
            <a:r>
              <a:rPr lang="hr-HR" sz="1800" dirty="0" smtClean="0"/>
              <a:t>  ističe da kada su emocije i tijelo odvojeni od spoznaje, učenje se ne pojavljuje.</a:t>
            </a:r>
          </a:p>
          <a:p>
            <a:endParaRPr lang="hr-HR" sz="1800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endParaRPr lang="hr-HR" dirty="0" smtClean="0"/>
          </a:p>
          <a:p>
            <a:r>
              <a:rPr lang="hr-HR" dirty="0" smtClean="0"/>
              <a:t>Poticati i stimulirati sve senzorne modalitete, osjete-vid,sluh,njuh,okus,dodir</a:t>
            </a:r>
          </a:p>
          <a:p>
            <a:endParaRPr lang="hr-HR" dirty="0" smtClean="0"/>
          </a:p>
          <a:p>
            <a:pPr>
              <a:buNone/>
            </a:pPr>
            <a:r>
              <a:rPr lang="hr-HR" dirty="0" smtClean="0"/>
              <a:t>NE sjedenje ,ne auto, ne TV, ne dvodimenzionalno,nego trodimenzionalno,</a:t>
            </a:r>
          </a:p>
          <a:p>
            <a:pPr>
              <a:buNone/>
            </a:pPr>
            <a:r>
              <a:rPr lang="hr-HR" dirty="0" smtClean="0"/>
              <a:t> DA vježbanje,drama,kazalište,,igranje uloga, razne igre, vježbanje mozga unakrsnim vježbama i istezanjem…istraživanja djece</a:t>
            </a:r>
          </a:p>
          <a:p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sz="2800" dirty="0" smtClean="0"/>
              <a:t>Riječi se mogu razumjeti jedino ako u umu prizovu neku vrstu predodžbe</a:t>
            </a:r>
          </a:p>
          <a:p>
            <a:pPr eaLnBrk="1" hangingPunct="1"/>
            <a:r>
              <a:rPr lang="hr-HR" sz="2800" dirty="0" smtClean="0"/>
              <a:t>Djeca zapamte 30% onoga što čuju,40% onoga što vide,90% onoga što naprave pokretom (Željka Butorac,2007.)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hr-HR" dirty="0" smtClean="0"/>
              <a:t>Pametni pokreti </a:t>
            </a:r>
            <a:br>
              <a:rPr lang="hr-HR" dirty="0" smtClean="0"/>
            </a:br>
            <a:r>
              <a:rPr lang="hr-HR" sz="2200" dirty="0" smtClean="0"/>
              <a:t>(</a:t>
            </a:r>
            <a:r>
              <a:rPr lang="hr-HR" sz="2200" dirty="0" err="1" smtClean="0"/>
              <a:t>carla</a:t>
            </a:r>
            <a:r>
              <a:rPr lang="hr-HR" sz="2200" dirty="0" smtClean="0"/>
              <a:t> </a:t>
            </a:r>
            <a:r>
              <a:rPr lang="hr-HR" sz="2200" dirty="0" err="1" smtClean="0"/>
              <a:t>Hannaford</a:t>
            </a:r>
            <a:r>
              <a:rPr lang="hr-HR" sz="2200" dirty="0" smtClean="0"/>
              <a:t>,2005)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r-HR" sz="2800" dirty="0" smtClean="0"/>
              <a:t>Ne učimo samo glavom</a:t>
            </a:r>
          </a:p>
          <a:p>
            <a:pPr eaLnBrk="1" hangingPunct="1">
              <a:lnSpc>
                <a:spcPct val="80000"/>
              </a:lnSpc>
              <a:buNone/>
            </a:pPr>
            <a:endParaRPr lang="hr-HR" sz="2800" dirty="0" smtClean="0"/>
          </a:p>
          <a:p>
            <a:pPr eaLnBrk="1" hangingPunct="1">
              <a:lnSpc>
                <a:spcPct val="80000"/>
              </a:lnSpc>
            </a:pPr>
            <a:r>
              <a:rPr lang="hr-HR" sz="2800" dirty="0" smtClean="0"/>
              <a:t>Tjelesne vježbe aktiviraju i veliki rast neurona i neuronskih mreža u bazalnom gangliju,malom mozgu i </a:t>
            </a:r>
            <a:r>
              <a:rPr lang="hr-HR" sz="2800" dirty="0" err="1" smtClean="0"/>
              <a:t>cc</a:t>
            </a:r>
            <a:r>
              <a:rPr lang="hr-HR" sz="28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hr-HR" sz="2800" dirty="0" smtClean="0"/>
              <a:t>Koordinirani niz pokreta,izvođen polako i s ravnotežom, uzrokuje povećanje </a:t>
            </a:r>
            <a:r>
              <a:rPr lang="hr-HR" sz="2800" dirty="0" err="1" smtClean="0"/>
              <a:t>neurotrofina</a:t>
            </a:r>
            <a:r>
              <a:rPr lang="hr-HR" sz="2800" dirty="0" smtClean="0"/>
              <a:t>-prirodnog faktora rasta neurona,veći broj veza među neuronima,te rast novih osobito u </a:t>
            </a:r>
            <a:r>
              <a:rPr lang="hr-HR" sz="2800" dirty="0" err="1" smtClean="0"/>
              <a:t>hipokampusu</a:t>
            </a:r>
            <a:r>
              <a:rPr lang="hr-HR" sz="2800" dirty="0" smtClean="0"/>
              <a:t> i </a:t>
            </a:r>
            <a:r>
              <a:rPr lang="hr-HR" sz="2800" dirty="0" err="1" smtClean="0"/>
              <a:t>front.lo</a:t>
            </a:r>
            <a:r>
              <a:rPr lang="hr-HR" sz="28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hr-H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Pomažu ti križno-lateralni i spiralni pokreti povećanjem dopamina važnog za neuronsku podatnost i optimalno učenje</a:t>
            </a:r>
          </a:p>
          <a:p>
            <a:pPr eaLnBrk="1" hangingPunct="1"/>
            <a:r>
              <a:rPr lang="hr-HR" smtClean="0"/>
              <a:t>Igra i pokret potiče proizvodnju oksitocina koji pomaže učenju,usmjerenosti i osjećaju sigurnosti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smtClean="0"/>
              <a:t>“Moždane tipke”-potiče vestibularni sustav i buđenje mozga za osjetilni unos</a:t>
            </a:r>
          </a:p>
          <a:p>
            <a:pPr eaLnBrk="1" hangingPunct="1"/>
            <a:r>
              <a:rPr lang="hr-HR" smtClean="0"/>
              <a:t>“Križno hodanje”-aktivira velika područja u obje hemisfere</a:t>
            </a:r>
          </a:p>
          <a:p>
            <a:pPr eaLnBrk="1" hangingPunct="1"/>
            <a:r>
              <a:rPr lang="hr-HR" smtClean="0"/>
              <a:t>“Kvačenja”-smirenje…..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hr-HR" sz="2400" dirty="0" smtClean="0"/>
              <a:t>Kada osjećamo da nas netko voli i brine za nas otpuštaju se neurotransmiteri ugode-</a:t>
            </a:r>
            <a:r>
              <a:rPr lang="hr-HR" sz="2400" dirty="0" err="1" smtClean="0"/>
              <a:t>endorfin</a:t>
            </a:r>
            <a:r>
              <a:rPr lang="hr-HR" sz="2400" dirty="0" smtClean="0"/>
              <a:t> i </a:t>
            </a:r>
            <a:r>
              <a:rPr lang="hr-HR" sz="2400" dirty="0" err="1" smtClean="0"/>
              <a:t>dopamin</a:t>
            </a:r>
            <a:r>
              <a:rPr lang="hr-HR" sz="2400" dirty="0" smtClean="0"/>
              <a:t> koji olakšavaju učenje </a:t>
            </a:r>
            <a:endParaRPr lang="hr-HR" sz="2400" dirty="0"/>
          </a:p>
        </p:txBody>
      </p:sp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Pružiti osjećaj ljubavi, sigurnosti, zaštićenosti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2273134" y="5715016"/>
            <a:ext cx="61565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800" dirty="0" smtClean="0">
                <a:solidFill>
                  <a:schemeClr val="accent4"/>
                </a:solidFill>
              </a:rPr>
              <a:t>Kako pripremiti mladi mozak na učenje</a:t>
            </a:r>
            <a:endParaRPr lang="hr-HR" sz="2800" dirty="0">
              <a:solidFill>
                <a:schemeClr val="accent4"/>
              </a:solidFill>
            </a:endParaRPr>
          </a:p>
        </p:txBody>
      </p:sp>
      <p:pic>
        <p:nvPicPr>
          <p:cNvPr id="13" name="Rezervirano mjesto slike 12" descr="j043862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6727" b="16727"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Kako dijete najbolje poučiti?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4786322"/>
            <a:ext cx="3520440" cy="1538278"/>
          </a:xfrm>
        </p:spPr>
        <p:txBody>
          <a:bodyPr>
            <a:normAutofit/>
          </a:bodyPr>
          <a:lstStyle/>
          <a:p>
            <a:r>
              <a:rPr lang="hr-HR" dirty="0" smtClean="0"/>
              <a:t>NEKAD-veliko vjerovanje u snagu i moć riječi</a:t>
            </a:r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786314" y="4857760"/>
            <a:ext cx="2912934" cy="1466840"/>
          </a:xfrm>
        </p:spPr>
        <p:txBody>
          <a:bodyPr>
            <a:normAutofit/>
          </a:bodyPr>
          <a:lstStyle/>
          <a:p>
            <a:r>
              <a:rPr lang="hr-HR" dirty="0" smtClean="0"/>
              <a:t>DANAS – spoznaje o velikom značenju iskustva i </a:t>
            </a:r>
            <a:r>
              <a:rPr lang="hr-HR" dirty="0" err="1" smtClean="0"/>
              <a:t>samoaktiviteta</a:t>
            </a:r>
            <a:r>
              <a:rPr lang="hr-HR" dirty="0" smtClean="0"/>
              <a:t> djeteta</a:t>
            </a:r>
            <a:endParaRPr lang="hr-H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28802"/>
            <a:ext cx="285752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286124"/>
            <a:ext cx="1643074" cy="167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2285992"/>
            <a:ext cx="17859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1785926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6" descr="Brain-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001024" y="345080"/>
            <a:ext cx="735464" cy="79790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HR" dirty="0" smtClean="0"/>
              <a:t>Uklanjanje </a:t>
            </a:r>
            <a:r>
              <a:rPr lang="hr-HR" dirty="0" err="1" smtClean="0"/>
              <a:t>amigdale</a:t>
            </a:r>
            <a:r>
              <a:rPr lang="hr-HR" dirty="0" smtClean="0"/>
              <a:t> – velike posljedice- uništena sposobnost kreativne igre, imaginacije, ključnog donošenja odluka i istančanog nijansiranja emocija</a:t>
            </a:r>
            <a:endParaRPr lang="hr-HR" dirty="0"/>
          </a:p>
        </p:txBody>
      </p:sp>
      <p:sp>
        <p:nvSpPr>
          <p:cNvPr id="8" name="Rezervirano mjesto sadržaja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HR" dirty="0" smtClean="0"/>
              <a:t>Otežan smisao za humor, glazbu, altruizam, osjećaj za umjetnost i glazbu</a:t>
            </a:r>
          </a:p>
          <a:p>
            <a:r>
              <a:rPr lang="hr-HR" dirty="0" smtClean="0"/>
              <a:t>Nadahnjuje nas emocionalna, a ne logička aroma</a:t>
            </a:r>
          </a:p>
          <a:p>
            <a:r>
              <a:rPr lang="hr-HR" dirty="0" smtClean="0"/>
              <a:t>Pamćenje reguliraju razine </a:t>
            </a:r>
            <a:r>
              <a:rPr lang="hr-HR" dirty="0" err="1" smtClean="0"/>
              <a:t>acetilkolina</a:t>
            </a:r>
            <a:r>
              <a:rPr lang="hr-HR" dirty="0" smtClean="0"/>
              <a:t>, adrenalina i serotonina(iz </a:t>
            </a:r>
            <a:r>
              <a:rPr lang="hr-HR" dirty="0" err="1" smtClean="0"/>
              <a:t>ponsa</a:t>
            </a:r>
            <a:r>
              <a:rPr lang="hr-HR" dirty="0" smtClean="0"/>
              <a:t>, i nadbubrežne žlijezde)</a:t>
            </a:r>
            <a:endParaRPr lang="hr-HR" dirty="0"/>
          </a:p>
        </p:txBody>
      </p:sp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Važnost  jezgri-AMIGDALE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HR" dirty="0" smtClean="0"/>
              <a:t>Prehrana</a:t>
            </a:r>
            <a:endParaRPr lang="hr-HR" dirty="0"/>
          </a:p>
        </p:txBody>
      </p:sp>
      <p:sp>
        <p:nvSpPr>
          <p:cNvPr id="7" name="Rezervirano mjesto sadržaja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HR" dirty="0" smtClean="0"/>
              <a:t>Izazovi i umjetnost</a:t>
            </a:r>
          </a:p>
          <a:p>
            <a:r>
              <a:rPr lang="hr-HR" dirty="0" smtClean="0"/>
              <a:t>Umjetničko obrazovanje olakšava razvoj jezika, povećava kreativnost, pojačava zrelost za čitanje, pomaže razvoju socijalnih vještina,razvija pozitivnu sklonost prema školi (</a:t>
            </a:r>
            <a:r>
              <a:rPr lang="hr-HR" dirty="0" err="1" smtClean="0"/>
              <a:t>Hanshumacher</a:t>
            </a:r>
            <a:r>
              <a:rPr lang="hr-HR" dirty="0" smtClean="0"/>
              <a:t>, 1980)</a:t>
            </a:r>
            <a:endParaRPr lang="hr-HR" dirty="0"/>
          </a:p>
        </p:txBody>
      </p:sp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 smtClean="0"/>
              <a:t>Kako pripremiti mladi mozak na učenje?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Istraživanja </a:t>
            </a:r>
            <a:r>
              <a:rPr lang="hr-HR" dirty="0" err="1" smtClean="0"/>
              <a:t>Diamond</a:t>
            </a:r>
            <a:r>
              <a:rPr lang="hr-HR" dirty="0" smtClean="0"/>
              <a:t> </a:t>
            </a:r>
            <a:r>
              <a:rPr lang="hr-HR" dirty="0" err="1" smtClean="0"/>
              <a:t>Marian</a:t>
            </a:r>
            <a:r>
              <a:rPr lang="hr-HR" dirty="0" smtClean="0"/>
              <a:t>,još 1967,a kasnija istraživanja potvrđuju –plastičnost mozga – kada obogaćujemo okružje </a:t>
            </a:r>
            <a:r>
              <a:rPr lang="hr-HR" dirty="0" err="1" smtClean="0"/>
              <a:t>dobijamo</a:t>
            </a:r>
            <a:r>
              <a:rPr lang="hr-HR" dirty="0" smtClean="0"/>
              <a:t> mozgove s debljom korom, više </a:t>
            </a:r>
            <a:r>
              <a:rPr lang="hr-HR" dirty="0" err="1" smtClean="0"/>
              <a:t>dendritičkih</a:t>
            </a:r>
            <a:r>
              <a:rPr lang="hr-HR" dirty="0" smtClean="0"/>
              <a:t> ogranaka s većim tijelima stanica(</a:t>
            </a:r>
            <a:r>
              <a:rPr lang="hr-HR" dirty="0" err="1" smtClean="0"/>
              <a:t>Healy</a:t>
            </a:r>
            <a:r>
              <a:rPr lang="hr-HR" dirty="0" smtClean="0"/>
              <a:t>,1990)</a:t>
            </a:r>
          </a:p>
          <a:p>
            <a:r>
              <a:rPr lang="hr-HR" dirty="0" smtClean="0"/>
              <a:t>Nasljeđe omogućuje 30-40%veza, a preostalih 40-70% nastaje kao posljedica utjecaja okoline</a:t>
            </a:r>
          </a:p>
          <a:p>
            <a:r>
              <a:rPr lang="hr-HR" dirty="0" err="1" smtClean="0"/>
              <a:t>Kotulak</a:t>
            </a:r>
            <a:r>
              <a:rPr lang="hr-HR" dirty="0" smtClean="0"/>
              <a:t>,1996.,tvrdi da okružjem možemo povećati inteligenciju za 20 bodova</a:t>
            </a:r>
            <a:endParaRPr lang="hr-HR" dirty="0"/>
          </a:p>
        </p:txBody>
      </p:sp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Ili PRIPREMITI </a:t>
            </a:r>
            <a:r>
              <a:rPr lang="hr-HR" dirty="0" err="1" smtClean="0"/>
              <a:t>OKRUŽJE.</a:t>
            </a:r>
            <a:r>
              <a:rPr lang="hr-HR" dirty="0" smtClean="0"/>
              <a:t>.</a:t>
            </a:r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2800" dirty="0" smtClean="0"/>
              <a:t>KVALITETNO OKRUZJE</a:t>
            </a:r>
            <a:endParaRPr lang="hr-HR" sz="2800" dirty="0"/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dirty="0" smtClean="0"/>
              <a:t>   </a:t>
            </a:r>
            <a:r>
              <a:rPr lang="hr-HR" sz="2800" dirty="0" smtClean="0"/>
              <a:t>IZAZOV     +     </a:t>
            </a:r>
            <a:r>
              <a:rPr lang="hr-HR" sz="2800" dirty="0" smtClean="0">
                <a:latin typeface="+mj-lt"/>
              </a:rPr>
              <a:t>POVRATNA</a:t>
            </a:r>
            <a:r>
              <a:rPr lang="hr-HR" sz="2800" dirty="0" smtClean="0"/>
              <a:t> SPREGA</a:t>
            </a:r>
          </a:p>
          <a:p>
            <a:pPr>
              <a:buNone/>
            </a:pPr>
            <a:r>
              <a:rPr lang="hr-HR" dirty="0" smtClean="0">
                <a:latin typeface="Credit Valley" pitchFamily="2" charset="-18"/>
              </a:rPr>
              <a:t>Rješavanje </a:t>
            </a:r>
            <a:r>
              <a:rPr lang="hr-HR" dirty="0" err="1" smtClean="0">
                <a:latin typeface="Credit Valley" pitchFamily="2" charset="-18"/>
              </a:rPr>
              <a:t>prob</a:t>
            </a:r>
            <a:r>
              <a:rPr lang="hr-HR" dirty="0" smtClean="0">
                <a:latin typeface="Credit Valley" pitchFamily="2" charset="-18"/>
              </a:rPr>
              <a:t>.                 Specifično</a:t>
            </a:r>
          </a:p>
          <a:p>
            <a:pPr>
              <a:buNone/>
            </a:pPr>
            <a:r>
              <a:rPr lang="hr-HR" dirty="0" smtClean="0">
                <a:latin typeface="Credit Valley" pitchFamily="2" charset="-18"/>
              </a:rPr>
              <a:t>Kritičko mišljenje               </a:t>
            </a:r>
            <a:r>
              <a:rPr lang="hr-HR" dirty="0" err="1" smtClean="0">
                <a:latin typeface="Credit Valley" pitchFamily="2" charset="-18"/>
              </a:rPr>
              <a:t>multimodalno</a:t>
            </a:r>
            <a:endParaRPr lang="hr-HR" dirty="0" smtClean="0">
              <a:latin typeface="Credit Valley" pitchFamily="2" charset="-18"/>
            </a:endParaRPr>
          </a:p>
          <a:p>
            <a:pPr>
              <a:buNone/>
            </a:pPr>
            <a:r>
              <a:rPr lang="hr-HR" dirty="0" smtClean="0">
                <a:latin typeface="Credit Valley" pitchFamily="2" charset="-18"/>
              </a:rPr>
              <a:t>Svrsishodni projekti           pravovremeno</a:t>
            </a:r>
          </a:p>
          <a:p>
            <a:pPr>
              <a:buNone/>
            </a:pPr>
            <a:r>
              <a:rPr lang="hr-HR" dirty="0" smtClean="0">
                <a:latin typeface="Credit Valley" pitchFamily="2" charset="-18"/>
              </a:rPr>
              <a:t>Složene aktivnosti               kontrolirano od djece</a:t>
            </a:r>
          </a:p>
          <a:p>
            <a:pPr>
              <a:buNone/>
            </a:pPr>
            <a:r>
              <a:rPr lang="hr-HR" dirty="0" smtClean="0">
                <a:latin typeface="Credit Valley" pitchFamily="2" charset="-18"/>
              </a:rPr>
              <a:t>                                               suradničko</a:t>
            </a:r>
            <a:endParaRPr lang="hr-HR" dirty="0">
              <a:latin typeface="Credit Valley" pitchFamily="2" charset="-18"/>
            </a:endParaRPr>
          </a:p>
        </p:txBody>
      </p:sp>
      <p:pic>
        <p:nvPicPr>
          <p:cNvPr id="8" name="Picture 6" descr="Brain-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286644" y="4357694"/>
            <a:ext cx="1449844" cy="107156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dugoročni i osnovni ciljevi </a:t>
            </a:r>
            <a:r>
              <a:rPr lang="hr-HR" dirty="0" smtClean="0"/>
              <a:t>našeg </a:t>
            </a:r>
            <a:r>
              <a:rPr lang="hr-HR" dirty="0" err="1" smtClean="0"/>
              <a:t>išp</a:t>
            </a:r>
            <a:r>
              <a:rPr lang="hr-HR" smtClean="0"/>
              <a:t> su: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dirty="0" smtClean="0"/>
              <a:t>U atmosferi radosti i igre </a:t>
            </a:r>
          </a:p>
          <a:p>
            <a:pPr lvl="0"/>
            <a:r>
              <a:rPr lang="hr-HR" dirty="0" smtClean="0"/>
              <a:t>RAZVIJATI DIJETE U CJELINI, POTICATI RAZVOJ SVIH RAZVOJNIH PODRUČJA</a:t>
            </a:r>
          </a:p>
          <a:p>
            <a:pPr lvl="0">
              <a:buNone/>
            </a:pPr>
            <a:endParaRPr lang="hr-HR" dirty="0" smtClean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hr-HR" dirty="0" smtClean="0"/>
          </a:p>
          <a:p>
            <a:pPr>
              <a:buNone/>
            </a:pPr>
            <a:r>
              <a:rPr lang="hr-HR" dirty="0" smtClean="0"/>
              <a:t>   </a:t>
            </a:r>
          </a:p>
          <a:p>
            <a:pPr>
              <a:buNone/>
            </a:pPr>
            <a:r>
              <a:rPr lang="hr-HR" dirty="0" smtClean="0"/>
              <a:t>  RAZVIJATI ZDRAVO I SRETNO DIJETE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1800" dirty="0" smtClean="0"/>
              <a:t>Raznim postupcima evaluacije dobili smo potvrdu o realizaciji naših ciljeva, a među mnogim rezultatima istaknuli bismo slijedeće:</a:t>
            </a:r>
            <a:br>
              <a:rPr lang="hr-HR" sz="1800" dirty="0" smtClean="0"/>
            </a:br>
            <a:endParaRPr lang="hr-HR" sz="1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hr-HR" dirty="0" smtClean="0"/>
              <a:t>Naš športski program je stimulativan za cjeloviti razvoj djeteta </a:t>
            </a:r>
          </a:p>
          <a:p>
            <a:pPr lvl="0"/>
            <a:r>
              <a:rPr lang="hr-HR" dirty="0" smtClean="0"/>
              <a:t>Program je posebno poticajan u prvoj godini polaznika (statistički </a:t>
            </a:r>
            <a:r>
              <a:rPr lang="hr-HR" dirty="0" err="1" smtClean="0"/>
              <a:t>znač.razl</a:t>
            </a:r>
            <a:r>
              <a:rPr lang="hr-HR" dirty="0" smtClean="0"/>
              <a:t>.),a u trećoj godini sudjelovanja je jednako poticajan kao i redoviti </a:t>
            </a:r>
          </a:p>
          <a:p>
            <a:pPr lvl="0"/>
            <a:r>
              <a:rPr lang="hr-HR" dirty="0" smtClean="0"/>
              <a:t>Vrlo je poticajan za razvoj pozitivne slike o sebi i osobne kompetentnosti(posebno u prvoj godini sudjelovanja)</a:t>
            </a:r>
          </a:p>
          <a:p>
            <a:pPr lvl="0"/>
            <a:r>
              <a:rPr lang="hr-HR" dirty="0" smtClean="0"/>
              <a:t>Vrlo je poticajan i za kognitivni razvoj-čak u prvoj godini stat.znač.stimulativniji nego redoviti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hr-HR" dirty="0" smtClean="0"/>
              <a:t>Djeca su vrlo kvalitetno pripremljena za školu u svim aspektima spremnosti</a:t>
            </a:r>
          </a:p>
          <a:p>
            <a:pPr lvl="0"/>
            <a:r>
              <a:rPr lang="hr-HR" dirty="0" smtClean="0"/>
              <a:t>Mjerenje TSŠ-om u 3.mj.2007.g. pokazuje da su djeca športskog programa statistički značajno spremnija za školu u odnosu na redoviti u aspektu </a:t>
            </a:r>
            <a:r>
              <a:rPr lang="hr-HR" dirty="0" err="1" smtClean="0"/>
              <a:t>grafomotorike</a:t>
            </a:r>
            <a:r>
              <a:rPr lang="hr-HR" dirty="0" smtClean="0"/>
              <a:t> i poznavanja činjenica </a:t>
            </a:r>
          </a:p>
          <a:p>
            <a:pPr lvl="0"/>
            <a:r>
              <a:rPr lang="hr-HR" dirty="0" smtClean="0"/>
              <a:t>naš športski program povoljno utječe na tjelesni razvoj djeteta, bez naglih promjena morfoloških obilježja koje mogu biti nepoželjne</a:t>
            </a:r>
          </a:p>
          <a:p>
            <a:pPr lvl="0"/>
            <a:r>
              <a:rPr lang="hr-HR" dirty="0" smtClean="0"/>
              <a:t>statistički značajno djeca športskog programa su brža i spretnija u rješavanju dva </a:t>
            </a:r>
            <a:r>
              <a:rPr lang="hr-HR" dirty="0" err="1" smtClean="0"/>
              <a:t>psihomotorička</a:t>
            </a:r>
            <a:r>
              <a:rPr lang="hr-HR" dirty="0" smtClean="0"/>
              <a:t> testa…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Posebno naglašavamo da nam je od samog početka i zbog motivacije djece i zbog stimulativnosti za cjeloviti razvoj djeteta izuzetno važno da se sve odvija u međusobnom prihvaćanju, s puno ljubavi, zabave, igre i veselja, s puno djetetovog aktiviteta i </a:t>
            </a:r>
            <a:r>
              <a:rPr lang="hr-HR" dirty="0" err="1" smtClean="0"/>
              <a:t>samoaktiviteta</a:t>
            </a:r>
            <a:r>
              <a:rPr lang="hr-HR" dirty="0" smtClean="0"/>
              <a:t>. Čini nam se da je to jedan od najvažnijih čimbenika opstanka i uspješnosti našeg IŠP-a već 16 godina.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Hvala na pozornosti, milena h.</a:t>
            </a:r>
            <a:endParaRPr lang="hr-HR" dirty="0"/>
          </a:p>
        </p:txBody>
      </p:sp>
      <p:pic>
        <p:nvPicPr>
          <p:cNvPr id="4" name="Rezervirano mjesto sadržaja 3" descr="srceko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364" y="2967456"/>
            <a:ext cx="2214578" cy="2073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5598504"/>
          </a:xfrm>
        </p:spPr>
        <p:txBody>
          <a:bodyPr>
            <a:normAutofit/>
          </a:bodyPr>
          <a:lstStyle/>
          <a:p>
            <a:r>
              <a:rPr lang="hr-HR" sz="2400" dirty="0" smtClean="0">
                <a:latin typeface="Arial Narrow" pitchFamily="34" charset="0"/>
              </a:rPr>
              <a:t>Od 19.st.,preko skoro cijelog 20.st.</a:t>
            </a:r>
          </a:p>
          <a:p>
            <a:r>
              <a:rPr lang="hr-HR" sz="2400" dirty="0" smtClean="0">
                <a:latin typeface="Arial Narrow" pitchFamily="34" charset="0"/>
              </a:rPr>
              <a:t>“tvornički model”,sve kao na tvorničkoj traci-preuzeto iz područja sociologije, biznisa i religije</a:t>
            </a:r>
          </a:p>
          <a:p>
            <a:r>
              <a:rPr lang="hr-HR" sz="2400" dirty="0" smtClean="0">
                <a:latin typeface="Arial Narrow" pitchFamily="34" charset="0"/>
              </a:rPr>
              <a:t> poželjne osobine</a:t>
            </a:r>
            <a:r>
              <a:rPr lang="hr-HR" dirty="0" smtClean="0"/>
              <a:t>-POSLUŠNOST, UREDNOST, JEDINSTVO I POŠTIVANJE AUTORITETA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4294967295"/>
          </p:nvPr>
        </p:nvSpPr>
        <p:spPr>
          <a:xfrm>
            <a:off x="4643438" y="5643576"/>
            <a:ext cx="4500562" cy="785819"/>
          </a:xfrm>
        </p:spPr>
        <p:txBody>
          <a:bodyPr>
            <a:normAutofit fontScale="62500" lnSpcReduction="20000"/>
          </a:bodyPr>
          <a:lstStyle/>
          <a:p>
            <a:r>
              <a:rPr lang="hr-HR" dirty="0" smtClean="0"/>
              <a:t>PREKO BEHAVIORIZMA SKINNERA I WATSONA, 50. I 60.-tih godina 20.st.</a:t>
            </a:r>
          </a:p>
          <a:p>
            <a:pPr algn="ctr"/>
            <a:r>
              <a:rPr lang="hr-HR" dirty="0" smtClean="0"/>
              <a:t>Do…</a:t>
            </a:r>
            <a:endParaRPr lang="hr-HR" dirty="0"/>
          </a:p>
        </p:txBody>
      </p:sp>
      <p:sp>
        <p:nvSpPr>
          <p:cNvPr id="5" name="Elipsa 4"/>
          <p:cNvSpPr/>
          <p:nvPr/>
        </p:nvSpPr>
        <p:spPr>
          <a:xfrm>
            <a:off x="928662" y="3714752"/>
            <a:ext cx="3143272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NEKAD</a:t>
            </a:r>
            <a:endParaRPr lang="hr-HR" dirty="0"/>
          </a:p>
        </p:txBody>
      </p:sp>
      <p:cxnSp>
        <p:nvCxnSpPr>
          <p:cNvPr id="7" name="Ravni poveznik sa strelicom 6"/>
          <p:cNvCxnSpPr/>
          <p:nvPr/>
        </p:nvCxnSpPr>
        <p:spPr>
          <a:xfrm rot="5400000" flipH="1" flipV="1">
            <a:off x="1893075" y="3821909"/>
            <a:ext cx="207170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Kutni poveznik 9"/>
          <p:cNvCxnSpPr/>
          <p:nvPr/>
        </p:nvCxnSpPr>
        <p:spPr>
          <a:xfrm>
            <a:off x="3714744" y="5143512"/>
            <a:ext cx="1143008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/>
              <a:t>…DANAS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3000364" y="5214950"/>
            <a:ext cx="4429156" cy="642942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hr-HR" dirty="0" smtClean="0"/>
              <a:t>Sposobnost prilagođavanja i stvaranja mogućnosti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7239000" cy="3000396"/>
          </a:xfrm>
        </p:spPr>
        <p:txBody>
          <a:bodyPr>
            <a:normAutofit/>
          </a:bodyPr>
          <a:lstStyle/>
          <a:p>
            <a:r>
              <a:rPr lang="hr-HR" sz="2400" dirty="0" smtClean="0">
                <a:latin typeface="Arial Narrow" pitchFamily="34" charset="0"/>
              </a:rPr>
              <a:t>ZADNJA DVA DESETLJEĆA 20.st. pa nadalje</a:t>
            </a:r>
          </a:p>
          <a:p>
            <a:r>
              <a:rPr lang="hr-HR" sz="2400" dirty="0" smtClean="0">
                <a:latin typeface="Arial Narrow" pitchFamily="34" charset="0"/>
              </a:rPr>
              <a:t>Procvat informatičke ere, procvat tehnologije snimanja unutrašnjosti i rada mozga</a:t>
            </a:r>
          </a:p>
          <a:p>
            <a:r>
              <a:rPr lang="hr-HR" sz="2400" dirty="0" smtClean="0">
                <a:latin typeface="Arial Narrow" pitchFamily="34" charset="0"/>
              </a:rPr>
              <a:t>“…mnoga od naših ustaljenih vjerovanja glede obrazovanja raspršila su se u komadiće poput razbijenog stakla.” (</a:t>
            </a:r>
            <a:r>
              <a:rPr lang="hr-HR" sz="2400" dirty="0" err="1" smtClean="0">
                <a:latin typeface="Arial Narrow" pitchFamily="34" charset="0"/>
              </a:rPr>
              <a:t>Jensen</a:t>
            </a:r>
            <a:r>
              <a:rPr lang="hr-HR" sz="2400" dirty="0" smtClean="0">
                <a:latin typeface="Arial Narrow" pitchFamily="34" charset="0"/>
              </a:rPr>
              <a:t>,2005) </a:t>
            </a:r>
          </a:p>
          <a:p>
            <a:endParaRPr lang="hr-HR" dirty="0">
              <a:latin typeface="Franklin Gothic Demi" pitchFamily="34" charset="0"/>
            </a:endParaRPr>
          </a:p>
        </p:txBody>
      </p:sp>
      <p:sp>
        <p:nvSpPr>
          <p:cNvPr id="5" name="Prostoručno 4"/>
          <p:cNvSpPr/>
          <p:nvPr/>
        </p:nvSpPr>
        <p:spPr>
          <a:xfrm>
            <a:off x="2200275" y="4613516"/>
            <a:ext cx="5586413" cy="2201622"/>
          </a:xfrm>
          <a:custGeom>
            <a:avLst/>
            <a:gdLst>
              <a:gd name="connsiteX0" fmla="*/ 2571750 w 5586413"/>
              <a:gd name="connsiteY0" fmla="*/ 329959 h 2201622"/>
              <a:gd name="connsiteX1" fmla="*/ 2357438 w 5586413"/>
              <a:gd name="connsiteY1" fmla="*/ 201372 h 2201622"/>
              <a:gd name="connsiteX2" fmla="*/ 2243138 w 5586413"/>
              <a:gd name="connsiteY2" fmla="*/ 172797 h 2201622"/>
              <a:gd name="connsiteX3" fmla="*/ 1828800 w 5586413"/>
              <a:gd name="connsiteY3" fmla="*/ 201372 h 2201622"/>
              <a:gd name="connsiteX4" fmla="*/ 1757363 w 5586413"/>
              <a:gd name="connsiteY4" fmla="*/ 215659 h 2201622"/>
              <a:gd name="connsiteX5" fmla="*/ 1643063 w 5586413"/>
              <a:gd name="connsiteY5" fmla="*/ 258522 h 2201622"/>
              <a:gd name="connsiteX6" fmla="*/ 1443038 w 5586413"/>
              <a:gd name="connsiteY6" fmla="*/ 287097 h 2201622"/>
              <a:gd name="connsiteX7" fmla="*/ 1114425 w 5586413"/>
              <a:gd name="connsiteY7" fmla="*/ 344247 h 2201622"/>
              <a:gd name="connsiteX8" fmla="*/ 1028700 w 5586413"/>
              <a:gd name="connsiteY8" fmla="*/ 387109 h 2201622"/>
              <a:gd name="connsiteX9" fmla="*/ 542925 w 5586413"/>
              <a:gd name="connsiteY9" fmla="*/ 558559 h 2201622"/>
              <a:gd name="connsiteX10" fmla="*/ 385763 w 5586413"/>
              <a:gd name="connsiteY10" fmla="*/ 615709 h 2201622"/>
              <a:gd name="connsiteX11" fmla="*/ 242888 w 5586413"/>
              <a:gd name="connsiteY11" fmla="*/ 687147 h 2201622"/>
              <a:gd name="connsiteX12" fmla="*/ 171450 w 5586413"/>
              <a:gd name="connsiteY12" fmla="*/ 758584 h 2201622"/>
              <a:gd name="connsiteX13" fmla="*/ 57150 w 5586413"/>
              <a:gd name="connsiteY13" fmla="*/ 930034 h 2201622"/>
              <a:gd name="connsiteX14" fmla="*/ 0 w 5586413"/>
              <a:gd name="connsiteY14" fmla="*/ 1058622 h 2201622"/>
              <a:gd name="connsiteX15" fmla="*/ 271463 w 5586413"/>
              <a:gd name="connsiteY15" fmla="*/ 1615834 h 2201622"/>
              <a:gd name="connsiteX16" fmla="*/ 328613 w 5586413"/>
              <a:gd name="connsiteY16" fmla="*/ 1658697 h 2201622"/>
              <a:gd name="connsiteX17" fmla="*/ 414338 w 5586413"/>
              <a:gd name="connsiteY17" fmla="*/ 1701559 h 2201622"/>
              <a:gd name="connsiteX18" fmla="*/ 442913 w 5586413"/>
              <a:gd name="connsiteY18" fmla="*/ 1758709 h 2201622"/>
              <a:gd name="connsiteX19" fmla="*/ 714375 w 5586413"/>
              <a:gd name="connsiteY19" fmla="*/ 1858722 h 2201622"/>
              <a:gd name="connsiteX20" fmla="*/ 1185863 w 5586413"/>
              <a:gd name="connsiteY20" fmla="*/ 2030172 h 2201622"/>
              <a:gd name="connsiteX21" fmla="*/ 1843088 w 5586413"/>
              <a:gd name="connsiteY21" fmla="*/ 2158759 h 2201622"/>
              <a:gd name="connsiteX22" fmla="*/ 2257425 w 5586413"/>
              <a:gd name="connsiteY22" fmla="*/ 2201622 h 2201622"/>
              <a:gd name="connsiteX23" fmla="*/ 2671763 w 5586413"/>
              <a:gd name="connsiteY23" fmla="*/ 2173047 h 2201622"/>
              <a:gd name="connsiteX24" fmla="*/ 3671888 w 5586413"/>
              <a:gd name="connsiteY24" fmla="*/ 2130184 h 2201622"/>
              <a:gd name="connsiteX25" fmla="*/ 3829050 w 5586413"/>
              <a:gd name="connsiteY25" fmla="*/ 2087322 h 2201622"/>
              <a:gd name="connsiteX26" fmla="*/ 3957638 w 5586413"/>
              <a:gd name="connsiteY26" fmla="*/ 2073034 h 2201622"/>
              <a:gd name="connsiteX27" fmla="*/ 4043363 w 5586413"/>
              <a:gd name="connsiteY27" fmla="*/ 2058747 h 2201622"/>
              <a:gd name="connsiteX28" fmla="*/ 4443413 w 5586413"/>
              <a:gd name="connsiteY28" fmla="*/ 2030172 h 2201622"/>
              <a:gd name="connsiteX29" fmla="*/ 4872038 w 5586413"/>
              <a:gd name="connsiteY29" fmla="*/ 2001597 h 2201622"/>
              <a:gd name="connsiteX30" fmla="*/ 5086350 w 5586413"/>
              <a:gd name="connsiteY30" fmla="*/ 1944447 h 2201622"/>
              <a:gd name="connsiteX31" fmla="*/ 5372100 w 5586413"/>
              <a:gd name="connsiteY31" fmla="*/ 1801572 h 2201622"/>
              <a:gd name="connsiteX32" fmla="*/ 5457825 w 5586413"/>
              <a:gd name="connsiteY32" fmla="*/ 1701559 h 2201622"/>
              <a:gd name="connsiteX33" fmla="*/ 5500688 w 5586413"/>
              <a:gd name="connsiteY33" fmla="*/ 1644409 h 2201622"/>
              <a:gd name="connsiteX34" fmla="*/ 5543550 w 5586413"/>
              <a:gd name="connsiteY34" fmla="*/ 1458672 h 2201622"/>
              <a:gd name="connsiteX35" fmla="*/ 5586413 w 5586413"/>
              <a:gd name="connsiteY35" fmla="*/ 1130059 h 2201622"/>
              <a:gd name="connsiteX36" fmla="*/ 5514975 w 5586413"/>
              <a:gd name="connsiteY36" fmla="*/ 244234 h 2201622"/>
              <a:gd name="connsiteX37" fmla="*/ 5486400 w 5586413"/>
              <a:gd name="connsiteY37" fmla="*/ 187084 h 2201622"/>
              <a:gd name="connsiteX38" fmla="*/ 5414963 w 5586413"/>
              <a:gd name="connsiteY38" fmla="*/ 115647 h 2201622"/>
              <a:gd name="connsiteX39" fmla="*/ 4529138 w 5586413"/>
              <a:gd name="connsiteY39" fmla="*/ 101359 h 2201622"/>
              <a:gd name="connsiteX40" fmla="*/ 4286250 w 5586413"/>
              <a:gd name="connsiteY40" fmla="*/ 58497 h 2201622"/>
              <a:gd name="connsiteX41" fmla="*/ 4186238 w 5586413"/>
              <a:gd name="connsiteY41" fmla="*/ 29922 h 2201622"/>
              <a:gd name="connsiteX42" fmla="*/ 3228975 w 5586413"/>
              <a:gd name="connsiteY42" fmla="*/ 44209 h 2201622"/>
              <a:gd name="connsiteX43" fmla="*/ 2928938 w 5586413"/>
              <a:gd name="connsiteY43" fmla="*/ 15634 h 2201622"/>
              <a:gd name="connsiteX44" fmla="*/ 2857500 w 5586413"/>
              <a:gd name="connsiteY44" fmla="*/ 1347 h 2201622"/>
              <a:gd name="connsiteX45" fmla="*/ 2671763 w 5586413"/>
              <a:gd name="connsiteY45" fmla="*/ 29922 h 2201622"/>
              <a:gd name="connsiteX46" fmla="*/ 2457450 w 5586413"/>
              <a:gd name="connsiteY46" fmla="*/ 158509 h 2201622"/>
              <a:gd name="connsiteX47" fmla="*/ 2414588 w 5586413"/>
              <a:gd name="connsiteY47" fmla="*/ 187084 h 2201622"/>
              <a:gd name="connsiteX48" fmla="*/ 2357438 w 5586413"/>
              <a:gd name="connsiteY48" fmla="*/ 229947 h 2201622"/>
              <a:gd name="connsiteX49" fmla="*/ 2300288 w 5586413"/>
              <a:gd name="connsiteY49" fmla="*/ 229947 h 2201622"/>
              <a:gd name="connsiteX50" fmla="*/ 2386013 w 5586413"/>
              <a:gd name="connsiteY50" fmla="*/ 215659 h 2201622"/>
              <a:gd name="connsiteX51" fmla="*/ 2328863 w 5586413"/>
              <a:gd name="connsiteY51" fmla="*/ 201372 h 2201622"/>
              <a:gd name="connsiteX52" fmla="*/ 2328863 w 5586413"/>
              <a:gd name="connsiteY52" fmla="*/ 172797 h 220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5586413" h="2201622">
                <a:moveTo>
                  <a:pt x="2571750" y="329959"/>
                </a:moveTo>
                <a:cubicBezTo>
                  <a:pt x="2503587" y="284517"/>
                  <a:pt x="2429091" y="233616"/>
                  <a:pt x="2357438" y="201372"/>
                </a:cubicBezTo>
                <a:cubicBezTo>
                  <a:pt x="2321624" y="185256"/>
                  <a:pt x="2281238" y="182322"/>
                  <a:pt x="2243138" y="172797"/>
                </a:cubicBezTo>
                <a:lnTo>
                  <a:pt x="1828800" y="201372"/>
                </a:lnTo>
                <a:cubicBezTo>
                  <a:pt x="1804610" y="203506"/>
                  <a:pt x="1780623" y="208681"/>
                  <a:pt x="1757363" y="215659"/>
                </a:cubicBezTo>
                <a:cubicBezTo>
                  <a:pt x="1748111" y="218435"/>
                  <a:pt x="1665529" y="254557"/>
                  <a:pt x="1643063" y="258522"/>
                </a:cubicBezTo>
                <a:cubicBezTo>
                  <a:pt x="1576736" y="270227"/>
                  <a:pt x="1509474" y="276024"/>
                  <a:pt x="1443038" y="287097"/>
                </a:cubicBezTo>
                <a:cubicBezTo>
                  <a:pt x="952310" y="368884"/>
                  <a:pt x="1390671" y="304782"/>
                  <a:pt x="1114425" y="344247"/>
                </a:cubicBezTo>
                <a:cubicBezTo>
                  <a:pt x="1085850" y="358534"/>
                  <a:pt x="1058144" y="374711"/>
                  <a:pt x="1028700" y="387109"/>
                </a:cubicBezTo>
                <a:cubicBezTo>
                  <a:pt x="847704" y="463318"/>
                  <a:pt x="741981" y="490134"/>
                  <a:pt x="542925" y="558559"/>
                </a:cubicBezTo>
                <a:cubicBezTo>
                  <a:pt x="490209" y="576680"/>
                  <a:pt x="432144" y="584788"/>
                  <a:pt x="385763" y="615709"/>
                </a:cubicBezTo>
                <a:cubicBezTo>
                  <a:pt x="283700" y="683751"/>
                  <a:pt x="333355" y="664529"/>
                  <a:pt x="242888" y="687147"/>
                </a:cubicBezTo>
                <a:cubicBezTo>
                  <a:pt x="219075" y="710959"/>
                  <a:pt x="193009" y="732713"/>
                  <a:pt x="171450" y="758584"/>
                </a:cubicBezTo>
                <a:cubicBezTo>
                  <a:pt x="145077" y="790232"/>
                  <a:pt x="79605" y="885124"/>
                  <a:pt x="57150" y="930034"/>
                </a:cubicBezTo>
                <a:cubicBezTo>
                  <a:pt x="36173" y="971987"/>
                  <a:pt x="19050" y="1015759"/>
                  <a:pt x="0" y="1058622"/>
                </a:cubicBezTo>
                <a:cubicBezTo>
                  <a:pt x="139580" y="1397602"/>
                  <a:pt x="90289" y="1454791"/>
                  <a:pt x="271463" y="1615834"/>
                </a:cubicBezTo>
                <a:cubicBezTo>
                  <a:pt x="289261" y="1631654"/>
                  <a:pt x="308194" y="1646446"/>
                  <a:pt x="328613" y="1658697"/>
                </a:cubicBezTo>
                <a:cubicBezTo>
                  <a:pt x="356008" y="1675134"/>
                  <a:pt x="385763" y="1687272"/>
                  <a:pt x="414338" y="1701559"/>
                </a:cubicBezTo>
                <a:cubicBezTo>
                  <a:pt x="423863" y="1720609"/>
                  <a:pt x="426884" y="1744684"/>
                  <a:pt x="442913" y="1758709"/>
                </a:cubicBezTo>
                <a:cubicBezTo>
                  <a:pt x="492971" y="1802510"/>
                  <a:pt x="687895" y="1849013"/>
                  <a:pt x="714375" y="1858722"/>
                </a:cubicBezTo>
                <a:cubicBezTo>
                  <a:pt x="984844" y="1957894"/>
                  <a:pt x="915852" y="1961099"/>
                  <a:pt x="1185863" y="2030172"/>
                </a:cubicBezTo>
                <a:cubicBezTo>
                  <a:pt x="1393837" y="2083375"/>
                  <a:pt x="1627350" y="2131792"/>
                  <a:pt x="1843088" y="2158759"/>
                </a:cubicBezTo>
                <a:cubicBezTo>
                  <a:pt x="1980865" y="2175981"/>
                  <a:pt x="2119313" y="2187334"/>
                  <a:pt x="2257425" y="2201622"/>
                </a:cubicBezTo>
                <a:lnTo>
                  <a:pt x="2671763" y="2173047"/>
                </a:lnTo>
                <a:cubicBezTo>
                  <a:pt x="3005019" y="2156216"/>
                  <a:pt x="3339119" y="2154834"/>
                  <a:pt x="3671888" y="2130184"/>
                </a:cubicBezTo>
                <a:cubicBezTo>
                  <a:pt x="3726040" y="2126173"/>
                  <a:pt x="3775804" y="2097971"/>
                  <a:pt x="3829050" y="2087322"/>
                </a:cubicBezTo>
                <a:cubicBezTo>
                  <a:pt x="3871339" y="2078864"/>
                  <a:pt x="3914890" y="2078734"/>
                  <a:pt x="3957638" y="2073034"/>
                </a:cubicBezTo>
                <a:cubicBezTo>
                  <a:pt x="3986353" y="2069205"/>
                  <a:pt x="4014592" y="2062132"/>
                  <a:pt x="4043363" y="2058747"/>
                </a:cubicBezTo>
                <a:cubicBezTo>
                  <a:pt x="4180927" y="2042563"/>
                  <a:pt x="4302756" y="2039150"/>
                  <a:pt x="4443413" y="2030172"/>
                </a:cubicBezTo>
                <a:lnTo>
                  <a:pt x="4872038" y="2001597"/>
                </a:lnTo>
                <a:cubicBezTo>
                  <a:pt x="4943475" y="1982547"/>
                  <a:pt x="5015934" y="1966980"/>
                  <a:pt x="5086350" y="1944447"/>
                </a:cubicBezTo>
                <a:cubicBezTo>
                  <a:pt x="5191319" y="1910857"/>
                  <a:pt x="5282121" y="1865843"/>
                  <a:pt x="5372100" y="1801572"/>
                </a:cubicBezTo>
                <a:cubicBezTo>
                  <a:pt x="5422480" y="1765587"/>
                  <a:pt x="5426361" y="1745609"/>
                  <a:pt x="5457825" y="1701559"/>
                </a:cubicBezTo>
                <a:cubicBezTo>
                  <a:pt x="5471666" y="1682182"/>
                  <a:pt x="5486400" y="1663459"/>
                  <a:pt x="5500688" y="1644409"/>
                </a:cubicBezTo>
                <a:cubicBezTo>
                  <a:pt x="5511447" y="1601373"/>
                  <a:pt x="5536219" y="1509986"/>
                  <a:pt x="5543550" y="1458672"/>
                </a:cubicBezTo>
                <a:cubicBezTo>
                  <a:pt x="5559172" y="1349317"/>
                  <a:pt x="5586413" y="1130059"/>
                  <a:pt x="5586413" y="1130059"/>
                </a:cubicBezTo>
                <a:cubicBezTo>
                  <a:pt x="5583522" y="1079945"/>
                  <a:pt x="5583825" y="485209"/>
                  <a:pt x="5514975" y="244234"/>
                </a:cubicBezTo>
                <a:cubicBezTo>
                  <a:pt x="5509124" y="223755"/>
                  <a:pt x="5495925" y="206134"/>
                  <a:pt x="5486400" y="187084"/>
                </a:cubicBezTo>
                <a:cubicBezTo>
                  <a:pt x="5471568" y="127752"/>
                  <a:pt x="5486946" y="117828"/>
                  <a:pt x="5414963" y="115647"/>
                </a:cubicBezTo>
                <a:cubicBezTo>
                  <a:pt x="5119785" y="106702"/>
                  <a:pt x="4824413" y="106122"/>
                  <a:pt x="4529138" y="101359"/>
                </a:cubicBezTo>
                <a:cubicBezTo>
                  <a:pt x="4448175" y="87072"/>
                  <a:pt x="4366736" y="75265"/>
                  <a:pt x="4286250" y="58497"/>
                </a:cubicBezTo>
                <a:cubicBezTo>
                  <a:pt x="4252307" y="51426"/>
                  <a:pt x="4220906" y="30391"/>
                  <a:pt x="4186238" y="29922"/>
                </a:cubicBezTo>
                <a:lnTo>
                  <a:pt x="3228975" y="44209"/>
                </a:lnTo>
                <a:cubicBezTo>
                  <a:pt x="3128963" y="34684"/>
                  <a:pt x="3028741" y="27150"/>
                  <a:pt x="2928938" y="15634"/>
                </a:cubicBezTo>
                <a:cubicBezTo>
                  <a:pt x="2904814" y="12850"/>
                  <a:pt x="2881747" y="0"/>
                  <a:pt x="2857500" y="1347"/>
                </a:cubicBezTo>
                <a:cubicBezTo>
                  <a:pt x="2794956" y="4822"/>
                  <a:pt x="2733675" y="20397"/>
                  <a:pt x="2671763" y="29922"/>
                </a:cubicBezTo>
                <a:cubicBezTo>
                  <a:pt x="2539963" y="95821"/>
                  <a:pt x="2612618" y="55064"/>
                  <a:pt x="2457450" y="158509"/>
                </a:cubicBezTo>
                <a:cubicBezTo>
                  <a:pt x="2443163" y="168034"/>
                  <a:pt x="2428325" y="176781"/>
                  <a:pt x="2414588" y="187084"/>
                </a:cubicBezTo>
                <a:cubicBezTo>
                  <a:pt x="2395538" y="201372"/>
                  <a:pt x="2379734" y="221586"/>
                  <a:pt x="2357438" y="229947"/>
                </a:cubicBezTo>
                <a:cubicBezTo>
                  <a:pt x="2339601" y="236636"/>
                  <a:pt x="2319338" y="229947"/>
                  <a:pt x="2300288" y="229947"/>
                </a:cubicBezTo>
                <a:lnTo>
                  <a:pt x="2386013" y="215659"/>
                </a:lnTo>
                <a:lnTo>
                  <a:pt x="2328863" y="201372"/>
                </a:lnTo>
                <a:lnTo>
                  <a:pt x="2328863" y="17279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7" name="Ravni poveznik sa strelicom 6"/>
          <p:cNvCxnSpPr/>
          <p:nvPr/>
        </p:nvCxnSpPr>
        <p:spPr>
          <a:xfrm rot="16200000" flipV="1">
            <a:off x="5679289" y="4107661"/>
            <a:ext cx="78581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avni poveznik sa strelicom 8"/>
          <p:cNvCxnSpPr/>
          <p:nvPr/>
        </p:nvCxnSpPr>
        <p:spPr>
          <a:xfrm>
            <a:off x="7858148" y="5715016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>
                <a:latin typeface="Arial Narrow" pitchFamily="34" charset="0"/>
              </a:rPr>
              <a:t>UČENJE JE…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hr-HR" sz="2800" dirty="0" smtClean="0">
                <a:latin typeface="Arial Narrow" pitchFamily="34" charset="0"/>
              </a:rPr>
              <a:t>,</a:t>
            </a:r>
            <a:r>
              <a:rPr lang="hr-HR" sz="2800" dirty="0" err="1" smtClean="0">
                <a:latin typeface="Arial Narrow" pitchFamily="34" charset="0"/>
              </a:rPr>
              <a:t>.</a:t>
            </a:r>
            <a:r>
              <a:rPr lang="hr-HR" sz="2400" dirty="0" err="1" smtClean="0">
                <a:latin typeface="Arial Narrow" pitchFamily="34" charset="0"/>
              </a:rPr>
              <a:t>proces</a:t>
            </a:r>
            <a:r>
              <a:rPr lang="hr-HR" sz="2400" dirty="0" smtClean="0">
                <a:latin typeface="Arial Narrow" pitchFamily="34" charset="0"/>
              </a:rPr>
              <a:t> kojim iskustvo ili vježba proizvode promjene u mogućnostima obavljanja određenih aktivnosti</a:t>
            </a:r>
          </a:p>
          <a:p>
            <a:pPr eaLnBrk="1" hangingPunct="1">
              <a:buFont typeface="Wingdings" pitchFamily="2" charset="2"/>
              <a:buNone/>
            </a:pPr>
            <a:r>
              <a:rPr lang="hr-HR" sz="2400" dirty="0" smtClean="0">
                <a:latin typeface="Arial Narrow" pitchFamily="34" charset="0"/>
              </a:rPr>
              <a:t>    (</a:t>
            </a:r>
            <a:r>
              <a:rPr lang="hr-HR" sz="2400" dirty="0" err="1" smtClean="0">
                <a:latin typeface="Arial Narrow" pitchFamily="34" charset="0"/>
              </a:rPr>
              <a:t>Zarevski</a:t>
            </a:r>
            <a:r>
              <a:rPr lang="hr-HR" sz="2400" dirty="0" smtClean="0">
                <a:latin typeface="Arial Narrow" pitchFamily="34" charset="0"/>
              </a:rPr>
              <a:t>,1994) </a:t>
            </a:r>
          </a:p>
          <a:p>
            <a:pPr eaLnBrk="1" hangingPunct="1"/>
            <a:r>
              <a:rPr lang="hr-HR" sz="2400" dirty="0" smtClean="0">
                <a:latin typeface="Arial Narrow" pitchFamily="34" charset="0"/>
              </a:rPr>
              <a:t>Ima kao prvo funkciju </a:t>
            </a:r>
            <a:r>
              <a:rPr lang="hr-HR" sz="2400" dirty="0" err="1" smtClean="0">
                <a:latin typeface="Arial Narrow" pitchFamily="34" charset="0"/>
              </a:rPr>
              <a:t>preživljavanja..opstanka</a:t>
            </a:r>
            <a:endParaRPr lang="hr-HR" sz="2400" dirty="0" smtClean="0">
              <a:latin typeface="Arial Narrow" pitchFamily="34" charset="0"/>
            </a:endParaRPr>
          </a:p>
        </p:txBody>
      </p:sp>
      <p:pic>
        <p:nvPicPr>
          <p:cNvPr id="6148" name="Picture 5" descr="IM1731~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45088" y="2798763"/>
            <a:ext cx="3810000" cy="2552700"/>
          </a:xfr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Danas </a:t>
            </a:r>
            <a:r>
              <a:rPr lang="hr-HR" dirty="0" err="1" smtClean="0"/>
              <a:t>znamo.</a:t>
            </a:r>
            <a:r>
              <a:rPr lang="hr-HR" dirty="0" smtClean="0"/>
              <a:t>.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Naš mozak je zaista pravo čudo! Znamo  da je sposoban za neprestano stvaranje novih veza, za povećavanje uma učenjem.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Kapacitet mozga za učenje je ogroman i on je stvoren za mnogo zahtjevnije intelektualne aktivnosti od onih u koje je obično uključen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Unos informacija iz okruženja pomaže oblikovanju ljudskog mozga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r-HR" dirty="0" smtClean="0"/>
              <a:t>Djetinjstvo ,</a:t>
            </a:r>
            <a:r>
              <a:rPr lang="hr-HR" dirty="0" err="1" smtClean="0"/>
              <a:t>tj.čak</a:t>
            </a:r>
            <a:r>
              <a:rPr lang="hr-HR" dirty="0" smtClean="0"/>
              <a:t> i vrijeme od začeća do adolescencije-vrijeme bujnog povezivanja i </a:t>
            </a:r>
            <a:r>
              <a:rPr lang="hr-HR" dirty="0" err="1" smtClean="0"/>
              <a:t>neuralnog</a:t>
            </a:r>
            <a:r>
              <a:rPr lang="hr-HR" dirty="0" smtClean="0"/>
              <a:t> čišćenja</a:t>
            </a:r>
          </a:p>
          <a:p>
            <a:r>
              <a:rPr lang="hr-HR" dirty="0" smtClean="0"/>
              <a:t>Mozak odraslog čovjeka teži 1300-1400grama </a:t>
            </a:r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Mozak sadrži 100 milijardi neurona+trilijun potpornih </a:t>
            </a:r>
            <a:r>
              <a:rPr lang="hr-HR" dirty="0" err="1" smtClean="0"/>
              <a:t>glija</a:t>
            </a:r>
            <a:r>
              <a:rPr lang="hr-HR" dirty="0" smtClean="0"/>
              <a:t> stanica</a:t>
            </a:r>
          </a:p>
          <a:p>
            <a:r>
              <a:rPr lang="hr-HR" dirty="0" smtClean="0"/>
              <a:t>1000 trilijuna sinaptičkih veza,što je puno veći broj od broja svih zvijezda i galaksija(</a:t>
            </a:r>
            <a:r>
              <a:rPr lang="hr-HR" dirty="0" err="1" smtClean="0"/>
              <a:t>Diamond</a:t>
            </a:r>
            <a:r>
              <a:rPr lang="hr-HR" dirty="0" smtClean="0"/>
              <a:t>,</a:t>
            </a:r>
            <a:r>
              <a:rPr lang="hr-HR" dirty="0" err="1" smtClean="0"/>
              <a:t>Hopson</a:t>
            </a:r>
            <a:r>
              <a:rPr lang="hr-HR" dirty="0" smtClean="0"/>
              <a:t>,1998)</a:t>
            </a:r>
            <a:endParaRPr lang="hr-HR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/>
              <a:t>Faze povezivanja i </a:t>
            </a:r>
            <a:r>
              <a:rPr lang="hr-HR" dirty="0" err="1" smtClean="0"/>
              <a:t>neuralnog</a:t>
            </a:r>
            <a:r>
              <a:rPr lang="hr-HR" dirty="0" smtClean="0"/>
              <a:t> čišćenja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hr-HR" dirty="0" smtClean="0"/>
              <a:t> proces “</a:t>
            </a:r>
            <a:r>
              <a:rPr lang="hr-HR" b="1" dirty="0" smtClean="0"/>
              <a:t>Povezivanja</a:t>
            </a:r>
            <a:r>
              <a:rPr lang="hr-HR" dirty="0" smtClean="0"/>
              <a:t>”-sinaptičke veze- od 15000 kontakata po stanici do 200000</a:t>
            </a:r>
          </a:p>
          <a:p>
            <a:r>
              <a:rPr lang="hr-HR" dirty="0" smtClean="0"/>
              <a:t>“</a:t>
            </a:r>
            <a:r>
              <a:rPr lang="hr-HR" b="1" dirty="0" err="1" smtClean="0"/>
              <a:t>neuralni</a:t>
            </a:r>
            <a:r>
              <a:rPr lang="hr-HR" b="1" dirty="0" smtClean="0"/>
              <a:t> </a:t>
            </a:r>
            <a:r>
              <a:rPr lang="hr-HR" b="1" dirty="0" err="1" smtClean="0"/>
              <a:t>darwinizam</a:t>
            </a:r>
            <a:r>
              <a:rPr lang="hr-HR" dirty="0" smtClean="0"/>
              <a:t>” (nobelovac </a:t>
            </a:r>
            <a:r>
              <a:rPr lang="hr-HR" dirty="0" err="1" smtClean="0"/>
              <a:t>Gerald</a:t>
            </a:r>
            <a:r>
              <a:rPr lang="hr-HR" dirty="0" smtClean="0"/>
              <a:t> </a:t>
            </a:r>
            <a:r>
              <a:rPr lang="hr-HR" dirty="0" err="1" smtClean="0"/>
              <a:t>Edelman</a:t>
            </a:r>
            <a:r>
              <a:rPr lang="hr-HR" dirty="0" smtClean="0"/>
              <a:t>)-dovoljno podražene sinapse imaju “stisak” za čvrstu povezanost i opstanak</a:t>
            </a:r>
          </a:p>
          <a:p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Inače proces čišćenja-odbacivanje veza koje nisu u funkciji-od 7.mjeseca do 10.g.,a i kasnije</a:t>
            </a:r>
          </a:p>
          <a:p>
            <a:r>
              <a:rPr lang="hr-HR" dirty="0" smtClean="0"/>
              <a:t>U odrasloj dobi dnevno propadne između 10000 i 100000(</a:t>
            </a:r>
            <a:r>
              <a:rPr lang="hr-HR" dirty="0" err="1" smtClean="0"/>
              <a:t>Howard</a:t>
            </a:r>
            <a:r>
              <a:rPr lang="hr-HR" dirty="0" smtClean="0"/>
              <a:t>,1994)</a:t>
            </a:r>
            <a:endParaRPr lang="hr-HR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gatstvo">
  <a:themeElements>
    <a:clrScheme name="Bogatstv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gatstv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gatstv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141</TotalTime>
  <Words>1606</Words>
  <Application>Microsoft Office PowerPoint</Application>
  <PresentationFormat>Prikaz na zaslonu (4:3)</PresentationFormat>
  <Paragraphs>152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38</vt:i4>
      </vt:variant>
    </vt:vector>
  </HeadingPairs>
  <TitlesOfParts>
    <vt:vector size="39" baseType="lpstr">
      <vt:lpstr>Bogatstvo</vt:lpstr>
      <vt:lpstr>UČENJE S RADOŠĆU POKRETA</vt:lpstr>
      <vt:lpstr>Zašto kažemo da je OKRUŽJE djetetu </vt:lpstr>
      <vt:lpstr>Kako dijete najbolje poučiti?</vt:lpstr>
      <vt:lpstr>Slajd 4</vt:lpstr>
      <vt:lpstr>…DANAS</vt:lpstr>
      <vt:lpstr>UČENJE JE…</vt:lpstr>
      <vt:lpstr>Danas znamo..</vt:lpstr>
      <vt:lpstr>Unos informacija iz okruženja pomaže oblikovanju ljudskog mozga</vt:lpstr>
      <vt:lpstr>Faze povezivanja i neuralnog čišćenja</vt:lpstr>
      <vt:lpstr>Utjecaj istraživanja razvoja mozga na novi pristup poticanja ranog rasta i razvoja djece- (dr.sc.M.Jovančević,2007.)</vt:lpstr>
      <vt:lpstr>Slajd 11</vt:lpstr>
      <vt:lpstr>Kritična razdoblja</vt:lpstr>
      <vt:lpstr>DJECA UČE ŽIVEĆI</vt:lpstr>
      <vt:lpstr>DJECA UČE ČINEĆI</vt:lpstr>
      <vt:lpstr>Slajd 15</vt:lpstr>
      <vt:lpstr>Studija Betty Hart i Todd Risleya,1995.</vt:lpstr>
      <vt:lpstr>Jezik i predškolarac</vt:lpstr>
      <vt:lpstr>Jezik i predškolarac</vt:lpstr>
      <vt:lpstr>Kako “pripremiti” mladi mozak na učenje?</vt:lpstr>
      <vt:lpstr>Kako pripremiti mladi mozak na učenje</vt:lpstr>
      <vt:lpstr> Osigurati motoričku stimulaciju , osigurati pokret djeteta </vt:lpstr>
      <vt:lpstr>         Osigurati motoričku  stimulaciju , osigurati pokret djeteta </vt:lpstr>
      <vt:lpstr>Slajd 23</vt:lpstr>
      <vt:lpstr>Kako pripremiti mladi mozak na učenje</vt:lpstr>
      <vt:lpstr>Slajd 25</vt:lpstr>
      <vt:lpstr>Pametni pokreti  (carla Hannaford,2005)</vt:lpstr>
      <vt:lpstr>Slajd 27</vt:lpstr>
      <vt:lpstr>Slajd 28</vt:lpstr>
      <vt:lpstr>Pružiti osjećaj ljubavi, sigurnosti, zaštićenosti</vt:lpstr>
      <vt:lpstr>Važnost  jezgri-AMIGDALE</vt:lpstr>
      <vt:lpstr>Kako pripremiti mladi mozak na učenje?</vt:lpstr>
      <vt:lpstr>Ili PRIPREMITI OKRUŽJE..</vt:lpstr>
      <vt:lpstr>KVALITETNO OKRUZJE</vt:lpstr>
      <vt:lpstr>dugoročni i osnovni ciljevi našeg išp su:</vt:lpstr>
      <vt:lpstr>Raznim postupcima evaluacije dobili smo potvrdu o realizaciji naših ciljeva, a među mnogim rezultatima istaknuli bismo slijedeće: </vt:lpstr>
      <vt:lpstr>Slajd 36</vt:lpstr>
      <vt:lpstr>Slajd 37</vt:lpstr>
      <vt:lpstr>Hvala na pozornosti, milena h.</vt:lpstr>
    </vt:vector>
  </TitlesOfParts>
  <Company>doma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UČENJE S RADOŠĆU POKRETA</dc:title>
  <dc:creator>Milena Haler</dc:creator>
  <cp:lastModifiedBy>Milena Haler</cp:lastModifiedBy>
  <cp:revision>16</cp:revision>
  <dcterms:created xsi:type="dcterms:W3CDTF">2010-11-09T18:42:44Z</dcterms:created>
  <dcterms:modified xsi:type="dcterms:W3CDTF">2010-11-09T21:22:15Z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-331896512</vt:i4>
  </property>
  <property fmtid="{D5CDD505-2E9C-101B-9397-08002B2CF9AE}" pid="3" name="_NewReviewCycle">
    <vt:lpwstr/>
  </property>
  <property fmtid="{D5CDD505-2E9C-101B-9397-08002B2CF9AE}" pid="4" name="_EmailSubject">
    <vt:lpwstr/>
  </property>
  <property fmtid="{D5CDD505-2E9C-101B-9397-08002B2CF9AE}" pid="5" name="_AuthorEmail">
    <vt:lpwstr>andreja.silic@zg.t-com.hr</vt:lpwstr>
  </property>
  <property fmtid="{D5CDD505-2E9C-101B-9397-08002B2CF9AE}" pid="6" name="_AuthorEmailDisplayName">
    <vt:lpwstr>Andreja Silić</vt:lpwstr>
  </property>
</Properties>
</file>