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6" r:id="rId2"/>
    <p:sldId id="289" r:id="rId3"/>
    <p:sldId id="292" r:id="rId4"/>
    <p:sldId id="290" r:id="rId5"/>
    <p:sldId id="291" r:id="rId6"/>
    <p:sldId id="257" r:id="rId7"/>
    <p:sldId id="258" r:id="rId8"/>
    <p:sldId id="259" r:id="rId9"/>
    <p:sldId id="266" r:id="rId10"/>
    <p:sldId id="267" r:id="rId11"/>
    <p:sldId id="260" r:id="rId12"/>
    <p:sldId id="265" r:id="rId13"/>
    <p:sldId id="268" r:id="rId14"/>
    <p:sldId id="269" r:id="rId15"/>
    <p:sldId id="287" r:id="rId16"/>
    <p:sldId id="270" r:id="rId17"/>
    <p:sldId id="288" r:id="rId18"/>
    <p:sldId id="261" r:id="rId19"/>
    <p:sldId id="271" r:id="rId20"/>
    <p:sldId id="272" r:id="rId21"/>
    <p:sldId id="262" r:id="rId22"/>
    <p:sldId id="273" r:id="rId23"/>
    <p:sldId id="274" r:id="rId24"/>
    <p:sldId id="275" r:id="rId25"/>
    <p:sldId id="276" r:id="rId26"/>
    <p:sldId id="263" r:id="rId27"/>
    <p:sldId id="277" r:id="rId28"/>
    <p:sldId id="264" r:id="rId29"/>
    <p:sldId id="280" r:id="rId30"/>
    <p:sldId id="281" r:id="rId31"/>
    <p:sldId id="282" r:id="rId32"/>
    <p:sldId id="283" r:id="rId33"/>
    <p:sldId id="284" r:id="rId34"/>
    <p:sldId id="285" r:id="rId35"/>
    <p:sldId id="279" r:id="rId36"/>
    <p:sldId id="294" r:id="rId37"/>
    <p:sldId id="293" r:id="rId38"/>
    <p:sldId id="278" r:id="rId39"/>
    <p:sldId id="295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78BC8F-A2EF-4124-9C97-B244F39AE3A0}" type="datetimeFigureOut">
              <a:rPr lang="en-US" smtClean="0"/>
              <a:pPr/>
              <a:t>8/27/2010</a:t>
            </a:fld>
            <a:endParaRPr lang="en-US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D79C6A-2A63-46FC-8DEB-1868D9D42BC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Planirano školskim kurikulumom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Pripremni zadaci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Zadaci na nastavi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5 </a:t>
            </a:r>
            <a:r>
              <a:rPr lang="hr-HR" dirty="0" err="1" smtClean="0"/>
              <a:t>kvadrilijardi</a:t>
            </a:r>
            <a:r>
              <a:rPr lang="hr-HR" baseline="0" dirty="0" smtClean="0"/>
              <a:t> 973 kvadrilijuna 600 </a:t>
            </a:r>
            <a:r>
              <a:rPr lang="hr-HR" baseline="0" dirty="0" err="1" smtClean="0"/>
              <a:t>trilijardi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2. Grupa  PROSTI BROJEVI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Pripremni zadaci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Primjer jedenog zadatka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3. Grupa - GEOMETRIJA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Pripremni zadaci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Zadaci na nastavi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Prijedlog učenika   GEOMETRIJSKA INTERPRETACIJA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Obrazac za učenike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4. Grupa - PISMA STARIH CIVILIZACIJA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Pripremni zadaci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err="1" smtClean="0"/>
              <a:t>Realizacijai</a:t>
            </a:r>
            <a:r>
              <a:rPr lang="hr-HR" dirty="0" smtClean="0"/>
              <a:t> TZK i LATINSKI </a:t>
            </a:r>
          </a:p>
          <a:p>
            <a:r>
              <a:rPr lang="hr-HR" dirty="0" smtClean="0"/>
              <a:t>IGROKAZ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Obrazac za profesore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Ciljevi projekta (učenici 5. i 6. razreda)</a:t>
            </a:r>
          </a:p>
          <a:p>
            <a:r>
              <a:rPr lang="hr-HR" dirty="0" smtClean="0"/>
              <a:t>Matematika je uglavnom alat za druge predmete, ovaj puta smo stavili matematiku </a:t>
            </a:r>
            <a:r>
              <a:rPr lang="hr-HR" smtClean="0"/>
              <a:t>kao glavnu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Specifični ciljevi - matematika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Specifični ciljevi TZK i Latinski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Plan rada integrirane nastave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Realizacija - matematika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r-HR" dirty="0" smtClean="0"/>
              <a:t>1. Grupa ASTRONOMIJA</a:t>
            </a:r>
            <a:endParaRPr lang="en-US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D79C6A-2A63-46FC-8DEB-1868D9D42BC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dnaslov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r-HR" smtClean="0"/>
              <a:t>Kliknite da biste uredili stil podnaslova matrice</a:t>
            </a:r>
            <a:endParaRPr kumimoji="0" lang="en-US"/>
          </a:p>
        </p:txBody>
      </p:sp>
      <p:sp>
        <p:nvSpPr>
          <p:cNvPr id="28" name="Naslov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cxnSp>
        <p:nvCxnSpPr>
          <p:cNvPr id="8" name="Ravni poveznik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avni poveznik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ipsa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zervirano mjesto datuma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9917-E47D-4F51-BBA8-F685A6E16881}" type="datetimeFigureOut">
              <a:rPr lang="en-US" smtClean="0"/>
              <a:pPr/>
              <a:t>8/27/2010</a:t>
            </a:fld>
            <a:endParaRPr lang="en-US"/>
          </a:p>
        </p:txBody>
      </p:sp>
      <p:sp>
        <p:nvSpPr>
          <p:cNvPr id="16" name="Rezervirano mjesto broja slajda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87C0D2-B58A-475A-A993-B1DBA480E7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Rezervirano mjesto podnožja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9917-E47D-4F51-BBA8-F685A6E16881}" type="datetimeFigureOut">
              <a:rPr lang="en-US" smtClean="0"/>
              <a:pPr/>
              <a:t>8/27/2010</a:t>
            </a:fld>
            <a:endParaRPr lang="en-US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C0D2-B58A-475A-A993-B1DBA480E7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9917-E47D-4F51-BBA8-F685A6E16881}" type="datetimeFigureOut">
              <a:rPr lang="en-US" smtClean="0"/>
              <a:pPr/>
              <a:t>8/27/2010</a:t>
            </a:fld>
            <a:endParaRPr lang="en-US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C0D2-B58A-475A-A993-B1DBA480E7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14" name="Rezervirano mjesto datuma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0B49917-E47D-4F51-BBA8-F685A6E16881}" type="datetimeFigureOut">
              <a:rPr lang="en-US" smtClean="0"/>
              <a:pPr/>
              <a:t>8/27/2010</a:t>
            </a:fld>
            <a:endParaRPr lang="en-US"/>
          </a:p>
        </p:txBody>
      </p:sp>
      <p:sp>
        <p:nvSpPr>
          <p:cNvPr id="15" name="Rezervirano mjesto broja slajda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787C0D2-B58A-475A-A993-B1DBA480E7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zervirano mjesto podnožja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Naslov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9917-E47D-4F51-BBA8-F685A6E16881}" type="datetimeFigureOut">
              <a:rPr lang="en-US" smtClean="0"/>
              <a:pPr/>
              <a:t>8/27/2010</a:t>
            </a:fld>
            <a:endParaRPr lang="en-US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C0D2-B58A-475A-A993-B1DBA480E7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cxnSp>
        <p:nvCxnSpPr>
          <p:cNvPr id="7" name="Ravni poveznik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9917-E47D-4F51-BBA8-F685A6E16881}" type="datetimeFigureOut">
              <a:rPr lang="en-US" smtClean="0"/>
              <a:pPr/>
              <a:t>8/27/2010</a:t>
            </a:fld>
            <a:endParaRPr lang="en-US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C0D2-B58A-475A-A993-B1DBA480E7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11" name="Rezervirano mjesto sadržaja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13" name="Rezervirano mjesto sadržaja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C0D2-B58A-475A-A993-B1DBA480E7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9917-E47D-4F51-BBA8-F685A6E16881}" type="datetimeFigureOut">
              <a:rPr lang="en-US" smtClean="0"/>
              <a:pPr/>
              <a:t>8/27/2010</a:t>
            </a:fld>
            <a:endParaRPr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32" name="Rezervirano mjesto sadržaja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34" name="Rezervirano mjesto sadržaja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12" name="Rezervirano mjesto teksta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cxnSp>
        <p:nvCxnSpPr>
          <p:cNvPr id="10" name="Ravni poveznik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avni poveznik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9917-E47D-4F51-BBA8-F685A6E16881}" type="datetimeFigureOut">
              <a:rPr lang="en-US" smtClean="0"/>
              <a:pPr/>
              <a:t>8/27/2010</a:t>
            </a:fld>
            <a:endParaRPr lang="en-US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C0D2-B58A-475A-A993-B1DBA480E7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9917-E47D-4F51-BBA8-F685A6E16881}" type="datetimeFigureOut">
              <a:rPr lang="en-US" smtClean="0"/>
              <a:pPr/>
              <a:t>8/27/2010</a:t>
            </a:fld>
            <a:endParaRPr lang="en-US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7C0D2-B58A-475A-A993-B1DBA480E7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zervirano mjesto sadržaja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hr-HR" smtClean="0"/>
              <a:t>Kliknite da biste uredili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31" name="Naslov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8" name="Rezervirano mjesto datuma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0B49917-E47D-4F51-BBA8-F685A6E16881}" type="datetimeFigureOut">
              <a:rPr lang="en-US" smtClean="0"/>
              <a:pPr/>
              <a:t>8/27/2010</a:t>
            </a:fld>
            <a:endParaRPr lang="en-US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787C0D2-B58A-475A-A993-B1DBA480E7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zervirano mjesto podnožja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hr-HR" smtClean="0"/>
              <a:t>Pritisnite ikonu za dodavanje slike</a:t>
            </a:r>
            <a:endParaRPr kumimoji="0" lang="en-US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</p:txBody>
      </p:sp>
      <p:sp>
        <p:nvSpPr>
          <p:cNvPr id="8" name="Rezervirano mjesto datum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49917-E47D-4F51-BBA8-F685A6E16881}" type="datetimeFigureOut">
              <a:rPr lang="en-US" smtClean="0"/>
              <a:pPr/>
              <a:t>8/27/2010</a:t>
            </a:fld>
            <a:endParaRPr lang="en-US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87C0D2-B58A-475A-A993-B1DBA480E7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zervirano mjesto podnožja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teksta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r-HR" smtClean="0"/>
              <a:t>Kliknite da biste uredili stilove teksta matrice</a:t>
            </a:r>
          </a:p>
          <a:p>
            <a:pPr lvl="1" eaLnBrk="1" latinLnBrk="0" hangingPunct="1"/>
            <a:r>
              <a:rPr kumimoji="0" lang="hr-HR" smtClean="0"/>
              <a:t>Druga razina</a:t>
            </a:r>
          </a:p>
          <a:p>
            <a:pPr lvl="2" eaLnBrk="1" latinLnBrk="0" hangingPunct="1"/>
            <a:r>
              <a:rPr kumimoji="0" lang="hr-HR" smtClean="0"/>
              <a:t>Treća razina</a:t>
            </a:r>
          </a:p>
          <a:p>
            <a:pPr lvl="3" eaLnBrk="1" latinLnBrk="0" hangingPunct="1"/>
            <a:r>
              <a:rPr kumimoji="0" lang="hr-HR" smtClean="0"/>
              <a:t>Četvrta razina</a:t>
            </a:r>
          </a:p>
          <a:p>
            <a:pPr lvl="4" eaLnBrk="1" latinLnBrk="0" hangingPunct="1"/>
            <a:r>
              <a:rPr kumimoji="0" lang="hr-HR" smtClean="0"/>
              <a:t>Peta razina</a:t>
            </a:r>
            <a:endParaRPr kumimoji="0" lang="en-US"/>
          </a:p>
        </p:txBody>
      </p:sp>
      <p:sp>
        <p:nvSpPr>
          <p:cNvPr id="24" name="Rezervirano mjesto datuma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0B49917-E47D-4F51-BBA8-F685A6E16881}" type="datetimeFigureOut">
              <a:rPr lang="en-US" smtClean="0"/>
              <a:pPr/>
              <a:t>8/27/2010</a:t>
            </a:fld>
            <a:endParaRPr lang="en-US"/>
          </a:p>
        </p:txBody>
      </p:sp>
      <p:sp>
        <p:nvSpPr>
          <p:cNvPr id="10" name="Rezervirano mjesto podnožja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Rezervirano mjesto broja slajda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787C0D2-B58A-475A-A993-B1DBA480E7B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zervirano mjesto naslova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hr-HR" smtClean="0"/>
              <a:t>Kliknite da biste uredili stil naslova matrice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slov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Integrirana nastava: matematika</a:t>
            </a:r>
            <a:r>
              <a:rPr lang="hr-HR" dirty="0" smtClean="0"/>
              <a:t>, latinski jezik i </a:t>
            </a:r>
            <a:r>
              <a:rPr lang="hr-HR" dirty="0" smtClean="0"/>
              <a:t>TZK</a:t>
            </a:r>
          </a:p>
          <a:p>
            <a:r>
              <a:rPr lang="hr-HR" dirty="0" smtClean="0"/>
              <a:t>u sklopu projekta “Za ljepšu školu”</a:t>
            </a:r>
            <a:endParaRPr lang="en-US" dirty="0"/>
          </a:p>
        </p:txBody>
      </p:sp>
      <p:sp>
        <p:nvSpPr>
          <p:cNvPr id="2" name="Naslov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/>
              <a:t>Nasljeđe antike</a:t>
            </a:r>
            <a:endParaRPr lang="en-US" dirty="0"/>
          </a:p>
        </p:txBody>
      </p:sp>
      <p:pic>
        <p:nvPicPr>
          <p:cNvPr id="4" name="Slika 3" descr="olimpijske_igre.gif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0100" y="785794"/>
            <a:ext cx="1531454" cy="1105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Slika 4" descr="pitagora1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286644" y="1214422"/>
            <a:ext cx="1444090" cy="1500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Slika 5" descr="eratosten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572132" y="4500570"/>
            <a:ext cx="2571768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Slika 6" descr="arhimed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42910" y="4857760"/>
            <a:ext cx="1857388" cy="128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Slika 7" descr="mozaik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786182" y="571480"/>
            <a:ext cx="2428892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67544" y="6071200"/>
            <a:ext cx="27444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Zagreb, 27. kolovoza 2010,</a:t>
            </a:r>
          </a:p>
          <a:p>
            <a:r>
              <a:rPr lang="hr-HR" dirty="0" smtClean="0"/>
              <a:t>Sanja Stilinović, </a:t>
            </a:r>
            <a:r>
              <a:rPr lang="hr-HR" dirty="0" err="1" smtClean="0"/>
              <a:t>prof</a:t>
            </a:r>
            <a:r>
              <a:rPr lang="hr-HR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Rezervirano mjesto sadržaja 4"/>
          <p:cNvGraphicFramePr>
            <a:graphicFrameLocks noGrp="1"/>
          </p:cNvGraphicFramePr>
          <p:nvPr>
            <p:ph idx="1"/>
          </p:nvPr>
        </p:nvGraphicFramePr>
        <p:xfrm>
          <a:off x="500034" y="1285860"/>
          <a:ext cx="7996555" cy="2103120"/>
        </p:xfrm>
        <a:graphic>
          <a:graphicData uri="http://schemas.openxmlformats.org/drawingml/2006/table">
            <a:tbl>
              <a:tblPr/>
              <a:tblGrid>
                <a:gridCol w="2700655"/>
                <a:gridCol w="2700655"/>
                <a:gridCol w="723900"/>
                <a:gridCol w="1170305"/>
                <a:gridCol w="70104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 b="1">
                          <a:latin typeface="Calibri"/>
                          <a:ea typeface="Calibri"/>
                          <a:cs typeface="Times New Roman"/>
                        </a:rPr>
                        <a:t>razred/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 b="1">
                          <a:latin typeface="Calibri"/>
                          <a:ea typeface="Calibri"/>
                          <a:cs typeface="Times New Roman"/>
                        </a:rPr>
                        <a:t>grupa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 b="1">
                          <a:latin typeface="Calibri"/>
                          <a:ea typeface="Calibri"/>
                          <a:cs typeface="Times New Roman"/>
                        </a:rPr>
                        <a:t>sadržaj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 b="1">
                          <a:latin typeface="Calibri"/>
                          <a:ea typeface="Calibri"/>
                          <a:cs typeface="Times New Roman"/>
                        </a:rPr>
                        <a:t>učionica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 b="1">
                          <a:latin typeface="Calibri"/>
                          <a:ea typeface="Calibri"/>
                          <a:cs typeface="Times New Roman"/>
                        </a:rPr>
                        <a:t>voditelji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 b="1">
                          <a:latin typeface="Calibri"/>
                          <a:ea typeface="Calibri"/>
                          <a:cs typeface="Times New Roman"/>
                        </a:rPr>
                        <a:t>vrijeme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5.(a,b) i 6.(a,b)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Klasični jezici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- Igrokaz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igralište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dvorana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Tanja Bakran Lesar, Kale Ivo,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Sanja Stilinović, Jasmina Vlašić, Tin Međugorac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od 8:00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do 10:00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Matematika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- Izvješća grupa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TZK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- Natjecanje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Posjet Hrvatskom školskom muzeju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/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 dirty="0">
                          <a:latin typeface="Calibri"/>
                          <a:ea typeface="Calibri"/>
                          <a:cs typeface="Times New Roman"/>
                        </a:rPr>
                        <a:t>od 10:00 do 12:00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kstniOkvir 3"/>
          <p:cNvSpPr txBox="1"/>
          <p:nvPr/>
        </p:nvSpPr>
        <p:spPr>
          <a:xfrm>
            <a:off x="571472" y="357166"/>
            <a:ext cx="25407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srijeda, 21. travnja 2010</a:t>
            </a:r>
            <a:r>
              <a:rPr lang="hr-HR" b="1" dirty="0" smtClean="0"/>
              <a:t>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595958"/>
          </a:xfrm>
        </p:spPr>
        <p:txBody>
          <a:bodyPr>
            <a:normAutofit/>
          </a:bodyPr>
          <a:lstStyle/>
          <a:p>
            <a:r>
              <a:rPr lang="hr-HR" b="1" i="1" dirty="0"/>
              <a:t>realizacija:</a:t>
            </a:r>
            <a:endParaRPr lang="en-US" dirty="0"/>
          </a:p>
          <a:p>
            <a:r>
              <a:rPr lang="hr-HR" b="1" dirty="0"/>
              <a:t>matematika:</a:t>
            </a:r>
            <a:endParaRPr lang="en-US" dirty="0"/>
          </a:p>
          <a:p>
            <a:r>
              <a:rPr lang="hr-HR" dirty="0"/>
              <a:t>učenici su podijeljeni u 4 grupe</a:t>
            </a:r>
            <a:endParaRPr lang="en-US" dirty="0"/>
          </a:p>
          <a:p>
            <a:r>
              <a:rPr lang="hr-HR" dirty="0"/>
              <a:t>svaka grupa radi zadatke povezane s jednim od starogrčkih matematičara ili nasljeđem starih </a:t>
            </a:r>
            <a:r>
              <a:rPr lang="hr-HR" dirty="0" smtClean="0"/>
              <a:t>civilizacija</a:t>
            </a:r>
          </a:p>
          <a:p>
            <a:r>
              <a:rPr lang="hr-HR" dirty="0"/>
              <a:t>s</a:t>
            </a:r>
            <a:r>
              <a:rPr lang="hr-HR" dirty="0" smtClean="0"/>
              <a:t>vaka grupa učenika ima svog predstavnika koji će prezentirati rad svoje grupe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38834"/>
          </a:xfrm>
        </p:spPr>
        <p:txBody>
          <a:bodyPr>
            <a:normAutofit fontScale="92500" lnSpcReduction="20000"/>
          </a:bodyPr>
          <a:lstStyle/>
          <a:p>
            <a:r>
              <a:rPr lang="hr-HR" b="1" dirty="0" smtClean="0">
                <a:solidFill>
                  <a:srgbClr val="C00000"/>
                </a:solidFill>
              </a:rPr>
              <a:t>1. grupa – astronomija </a:t>
            </a:r>
            <a:endParaRPr lang="en-US" b="1" dirty="0" smtClean="0">
              <a:solidFill>
                <a:srgbClr val="C00000"/>
              </a:solidFill>
            </a:endParaRPr>
          </a:p>
          <a:p>
            <a:r>
              <a:rPr lang="hr-HR" dirty="0" smtClean="0"/>
              <a:t>ključni pojmovi: </a:t>
            </a:r>
            <a:r>
              <a:rPr lang="hr-HR" dirty="0" err="1" smtClean="0"/>
              <a:t>Eratosten</a:t>
            </a:r>
            <a:r>
              <a:rPr lang="hr-HR" dirty="0" smtClean="0"/>
              <a:t>, geografska širina i duljina, opseg Zemlje, Sunčev sustav, planete, vrijeme potrebno da se prirodni satelit okrene oko planeta, vrijeme potrebno da se planet okrene oko svoje osi i oko Sunca, masa pojedinog planeta, svemirske ekspedicije, brojevni pravac, uspoređivanje, veliki brojevi)</a:t>
            </a:r>
            <a:endParaRPr lang="en-US" dirty="0" smtClean="0"/>
          </a:p>
          <a:p>
            <a:r>
              <a:rPr lang="hr-HR" dirty="0" smtClean="0"/>
              <a:t>zadaci za učenike: </a:t>
            </a:r>
            <a:endParaRPr lang="en-US" dirty="0" smtClean="0"/>
          </a:p>
          <a:p>
            <a:pPr lvl="0"/>
            <a:r>
              <a:rPr lang="hr-HR" dirty="0" smtClean="0"/>
              <a:t>prikupiti potrebne podatke (pri čemu se učenici unutar grupe dogovaraju o podjeli posla), zadaci su zadani učenicima prije radionice</a:t>
            </a:r>
            <a:endParaRPr lang="en-US" dirty="0" smtClean="0"/>
          </a:p>
          <a:p>
            <a:pPr lvl="0"/>
            <a:r>
              <a:rPr lang="hr-HR" dirty="0" smtClean="0"/>
              <a:t>sistematiziranje prikupljenih podataka</a:t>
            </a:r>
            <a:endParaRPr lang="en-US" dirty="0" smtClean="0"/>
          </a:p>
          <a:p>
            <a:pPr lvl="0"/>
            <a:r>
              <a:rPr lang="hr-HR" dirty="0" smtClean="0"/>
              <a:t>rješavanje zadanih zadataka u kojima se koriste podaci koje su učenici prikupili i sistematizirali</a:t>
            </a:r>
            <a:endParaRPr lang="en-US" dirty="0" smtClean="0"/>
          </a:p>
          <a:p>
            <a:pPr lvl="0"/>
            <a:r>
              <a:rPr lang="hr-HR" dirty="0" smtClean="0"/>
              <a:t>odabir i crtanje slike vezane za temu koju će u sklopu likovne grupe nacrtati na zidu učionice</a:t>
            </a:r>
            <a:endParaRPr lang="en-US" dirty="0" smtClean="0"/>
          </a:p>
          <a:p>
            <a:pPr lvl="0"/>
            <a:r>
              <a:rPr lang="hr-HR" dirty="0" smtClean="0"/>
              <a:t>ocjenjivanje članova grupe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285720" y="357166"/>
            <a:ext cx="8572560" cy="6215106"/>
          </a:xfrm>
        </p:spPr>
        <p:txBody>
          <a:bodyPr>
            <a:normAutofit fontScale="77500" lnSpcReduction="20000"/>
          </a:bodyPr>
          <a:lstStyle/>
          <a:p>
            <a:r>
              <a:rPr lang="hr-HR" dirty="0" smtClean="0"/>
              <a:t>Pripremni zadaci za učenike:</a:t>
            </a:r>
            <a:endParaRPr lang="en-US" dirty="0"/>
          </a:p>
          <a:p>
            <a:r>
              <a:rPr lang="hr-HR" dirty="0"/>
              <a:t>- što je svemir</a:t>
            </a:r>
            <a:endParaRPr lang="en-US" dirty="0"/>
          </a:p>
          <a:p>
            <a:r>
              <a:rPr lang="hr-HR" dirty="0"/>
              <a:t>- što se sve nalazi u svemiru</a:t>
            </a:r>
            <a:endParaRPr lang="en-US" dirty="0"/>
          </a:p>
          <a:p>
            <a:r>
              <a:rPr lang="hr-HR" dirty="0"/>
              <a:t>- kojoj galaksiji pripada Sunčev sustav</a:t>
            </a:r>
            <a:endParaRPr lang="en-US" dirty="0"/>
          </a:p>
          <a:p>
            <a:r>
              <a:rPr lang="hr-HR" dirty="0"/>
              <a:t>- što čini Sunčev sustav</a:t>
            </a:r>
            <a:endParaRPr lang="en-US" dirty="0"/>
          </a:p>
          <a:p>
            <a:r>
              <a:rPr lang="hr-HR" dirty="0"/>
              <a:t>- pronađi sliku Sunčevog sustava</a:t>
            </a:r>
            <a:endParaRPr lang="en-US" dirty="0"/>
          </a:p>
          <a:p>
            <a:r>
              <a:rPr lang="hr-HR" dirty="0"/>
              <a:t>- koji planeti Sunčevog sustava imaju čvrstu površinu</a:t>
            </a:r>
            <a:endParaRPr lang="en-US" dirty="0"/>
          </a:p>
          <a:p>
            <a:r>
              <a:rPr lang="hr-HR" dirty="0"/>
              <a:t>- koji planeti su plinoviti</a:t>
            </a:r>
            <a:endParaRPr lang="en-US" dirty="0"/>
          </a:p>
          <a:p>
            <a:r>
              <a:rPr lang="hr-HR" dirty="0"/>
              <a:t>- koji planeti Sunčevog sustava nemaju svoje prirodne satelite</a:t>
            </a:r>
            <a:endParaRPr lang="en-US" dirty="0"/>
          </a:p>
          <a:p>
            <a:r>
              <a:rPr lang="hr-HR" dirty="0"/>
              <a:t>- kako se zove Zemljin prirodni satelit</a:t>
            </a:r>
            <a:endParaRPr lang="en-US" dirty="0"/>
          </a:p>
          <a:p>
            <a:r>
              <a:rPr lang="hr-HR" dirty="0"/>
              <a:t>- koliko vremena treba Mjesecu da se okrene oko Zemlje</a:t>
            </a:r>
            <a:endParaRPr lang="en-US" dirty="0"/>
          </a:p>
          <a:p>
            <a:r>
              <a:rPr lang="hr-HR" dirty="0"/>
              <a:t>- koliko prirodnih satelita ima Mars i kako se oni zovu</a:t>
            </a:r>
            <a:endParaRPr lang="en-US" dirty="0"/>
          </a:p>
          <a:p>
            <a:r>
              <a:rPr lang="hr-HR" dirty="0"/>
              <a:t>- je li </a:t>
            </a:r>
            <a:r>
              <a:rPr lang="hr-HR" dirty="0" err="1"/>
              <a:t>Pluton</a:t>
            </a:r>
            <a:r>
              <a:rPr lang="hr-HR" dirty="0"/>
              <a:t> planet</a:t>
            </a:r>
            <a:endParaRPr lang="en-US" dirty="0"/>
          </a:p>
          <a:p>
            <a:r>
              <a:rPr lang="hr-HR" dirty="0"/>
              <a:t>- pronađi slike pojedinih planeta Sunčevog sustava</a:t>
            </a:r>
            <a:endParaRPr lang="en-US" dirty="0"/>
          </a:p>
          <a:p>
            <a:r>
              <a:rPr lang="hr-HR" dirty="0"/>
              <a:t>- koliki je promjer Zemlje</a:t>
            </a:r>
            <a:endParaRPr lang="en-US" dirty="0"/>
          </a:p>
          <a:p>
            <a:r>
              <a:rPr lang="hr-HR" dirty="0"/>
              <a:t>- kolika je masa Zemlje</a:t>
            </a:r>
            <a:endParaRPr lang="en-US" dirty="0"/>
          </a:p>
          <a:p>
            <a:r>
              <a:rPr lang="hr-HR" dirty="0"/>
              <a:t>- koji je najveći vulkan na Zemlji i kolika mu je visina</a:t>
            </a:r>
            <a:endParaRPr lang="en-US" dirty="0"/>
          </a:p>
          <a:p>
            <a:r>
              <a:rPr lang="hr-HR" dirty="0"/>
              <a:t>- koja je najviša planina na Zemlji, kolika joj je visina i kako se zove njen najviši vrh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hr-HR" sz="2000" b="1" dirty="0" err="1"/>
              <a:t>Eratosten</a:t>
            </a:r>
            <a:r>
              <a:rPr lang="hr-HR" sz="2000" b="1" dirty="0"/>
              <a:t> i astronomija</a:t>
            </a:r>
            <a:endParaRPr lang="en-US" sz="2000" dirty="0"/>
          </a:p>
          <a:p>
            <a:r>
              <a:rPr lang="hr-HR" sz="2000" dirty="0"/>
              <a:t>- u 3. st. prije Krista </a:t>
            </a:r>
            <a:r>
              <a:rPr lang="hr-HR" sz="2000" dirty="0" err="1"/>
              <a:t>Eratosten</a:t>
            </a:r>
            <a:r>
              <a:rPr lang="hr-HR" sz="2000" dirty="0"/>
              <a:t> je znao da je Zemlja kugla</a:t>
            </a:r>
            <a:endParaRPr lang="en-US" sz="2000" dirty="0"/>
          </a:p>
          <a:p>
            <a:r>
              <a:rPr lang="hr-HR" sz="2000" dirty="0"/>
              <a:t>- prvi je vrlo točno izračunao opseg Zemlje (njegov je izračun 39 375 km, a stvarni opseg je 40 076 km)</a:t>
            </a:r>
            <a:endParaRPr lang="en-US" sz="2000" dirty="0"/>
          </a:p>
          <a:p>
            <a:r>
              <a:rPr lang="hr-HR" sz="2000" dirty="0"/>
              <a:t>- često ga nazivaju ocem zemljopisa</a:t>
            </a:r>
            <a:endParaRPr lang="en-US" sz="2000" dirty="0"/>
          </a:p>
          <a:p>
            <a:r>
              <a:rPr lang="hr-HR" sz="2000" dirty="0"/>
              <a:t>1. zadatak</a:t>
            </a:r>
            <a:endParaRPr lang="en-US" sz="2000" dirty="0"/>
          </a:p>
          <a:p>
            <a:r>
              <a:rPr lang="hr-HR" sz="2000" dirty="0"/>
              <a:t>Zapiši riječima opseg Zemlje koji je izračunao </a:t>
            </a:r>
            <a:r>
              <a:rPr lang="hr-HR" sz="2000" dirty="0" err="1"/>
              <a:t>Eratosten</a:t>
            </a:r>
            <a:r>
              <a:rPr lang="hr-HR" sz="2000" dirty="0"/>
              <a:t> i stvarni opseg. Izračunaj kolika je pogreška </a:t>
            </a:r>
            <a:r>
              <a:rPr lang="hr-HR" sz="2000" dirty="0" err="1"/>
              <a:t>Eratostenovog</a:t>
            </a:r>
            <a:r>
              <a:rPr lang="hr-HR" sz="2000" dirty="0"/>
              <a:t> računa.</a:t>
            </a:r>
            <a:endParaRPr lang="en-US" sz="2000" dirty="0"/>
          </a:p>
          <a:p>
            <a:r>
              <a:rPr lang="hr-HR" sz="2000" dirty="0"/>
              <a:t>2. zadatak</a:t>
            </a:r>
            <a:endParaRPr lang="en-US" sz="2000" dirty="0"/>
          </a:p>
          <a:p>
            <a:r>
              <a:rPr lang="hr-HR" sz="2000" dirty="0"/>
              <a:t>Merkur je planet najbliži suncu. Promjer Merkura je 4 878 km. Usporedi promjer Merkura s promjerom Zemlje. Izračunaj polumjer Merkura.</a:t>
            </a:r>
            <a:endParaRPr lang="en-US" sz="2000" dirty="0"/>
          </a:p>
          <a:p>
            <a:r>
              <a:rPr lang="hr-HR" sz="2000" dirty="0"/>
              <a:t>3. zadatak</a:t>
            </a:r>
            <a:endParaRPr lang="en-US" sz="2000" dirty="0"/>
          </a:p>
          <a:p>
            <a:r>
              <a:rPr lang="hr-HR" sz="2000" dirty="0"/>
              <a:t>Na svjetlijoj strani Merkurove površine temperatura se penje i do 300°C, dok je na neosvijetljenoj strani, zbog vrlo rijetke atmosfere, Merkur leden, s temperaturom od - 170°C. Izračunajte razliku između temperature na osvijetljenoj i temperature na neosvijetljenoj strani Merkura</a:t>
            </a:r>
            <a:r>
              <a:rPr lang="hr-HR" sz="2000" dirty="0" smtClean="0"/>
              <a:t>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67396"/>
          </a:xfrm>
        </p:spPr>
        <p:txBody>
          <a:bodyPr>
            <a:normAutofit fontScale="92500"/>
          </a:bodyPr>
          <a:lstStyle/>
          <a:p>
            <a:r>
              <a:rPr lang="hr-HR" sz="2800" dirty="0" smtClean="0"/>
              <a:t>4. zadatak</a:t>
            </a:r>
            <a:endParaRPr lang="en-US" sz="2800" dirty="0" smtClean="0"/>
          </a:p>
          <a:p>
            <a:r>
              <a:rPr lang="hr-HR" sz="2800" dirty="0" smtClean="0"/>
              <a:t>Venera je nakon Sunca i Mjeseca, najsjajnije tijelo na nebu. Masa joj je </a:t>
            </a:r>
            <a:r>
              <a:rPr lang="hr-HR" sz="2800" dirty="0" smtClean="0"/>
              <a:t>0.815 zemljine </a:t>
            </a:r>
            <a:r>
              <a:rPr lang="hr-HR" sz="2800" dirty="0" smtClean="0"/>
              <a:t>mase i ima vrlo gustu atmosferu. Izračunaj masu Venere ako je masa Zemlje 5 973 600 000 </a:t>
            </a:r>
            <a:r>
              <a:rPr lang="hr-HR" sz="2800" dirty="0" err="1" smtClean="0"/>
              <a:t>000</a:t>
            </a:r>
            <a:r>
              <a:rPr lang="hr-HR" sz="2800" dirty="0" smtClean="0"/>
              <a:t> </a:t>
            </a:r>
            <a:r>
              <a:rPr lang="hr-HR" sz="2800" dirty="0" err="1" smtClean="0"/>
              <a:t>000</a:t>
            </a:r>
            <a:r>
              <a:rPr lang="hr-HR" sz="2800" dirty="0" smtClean="0"/>
              <a:t> </a:t>
            </a:r>
            <a:r>
              <a:rPr lang="hr-HR" sz="2800" dirty="0" err="1" smtClean="0"/>
              <a:t>000</a:t>
            </a:r>
            <a:r>
              <a:rPr lang="hr-HR" sz="2800" dirty="0" smtClean="0"/>
              <a:t> </a:t>
            </a:r>
            <a:r>
              <a:rPr lang="hr-HR" sz="2800" dirty="0" err="1" smtClean="0"/>
              <a:t>000</a:t>
            </a:r>
            <a:r>
              <a:rPr lang="hr-HR" sz="2800" dirty="0" smtClean="0"/>
              <a:t> </a:t>
            </a:r>
            <a:r>
              <a:rPr lang="hr-HR" sz="2800" dirty="0" err="1" smtClean="0"/>
              <a:t>000</a:t>
            </a:r>
            <a:r>
              <a:rPr lang="hr-HR" sz="2800" dirty="0" smtClean="0"/>
              <a:t> kg.</a:t>
            </a:r>
            <a:endParaRPr lang="en-US" sz="2800" dirty="0" smtClean="0"/>
          </a:p>
          <a:p>
            <a:r>
              <a:rPr lang="hr-HR" sz="2800" i="1" dirty="0" smtClean="0"/>
              <a:t>4. + zadatak</a:t>
            </a:r>
            <a:endParaRPr lang="en-US" sz="2800" dirty="0" smtClean="0"/>
          </a:p>
          <a:p>
            <a:r>
              <a:rPr lang="hr-HR" sz="2800" i="1" dirty="0" smtClean="0"/>
              <a:t>Masu Zemlje i Venere zapiši riječima.</a:t>
            </a:r>
            <a:endParaRPr lang="en-US" sz="2800" dirty="0" smtClean="0"/>
          </a:p>
          <a:p>
            <a:r>
              <a:rPr lang="hr-HR" sz="2800" dirty="0" smtClean="0"/>
              <a:t>5. zadatak</a:t>
            </a:r>
            <a:endParaRPr lang="en-US" sz="2800" dirty="0" smtClean="0"/>
          </a:p>
          <a:p>
            <a:r>
              <a:rPr lang="hr-HR" sz="2800" dirty="0" smtClean="0"/>
              <a:t>Na četvrtom planetu od Sunca, Marsu, nalazi se najveći vulkan u Sunčevom sustavu, </a:t>
            </a:r>
            <a:r>
              <a:rPr lang="hr-HR" sz="2800" dirty="0" err="1" smtClean="0"/>
              <a:t>Olympus</a:t>
            </a:r>
            <a:r>
              <a:rPr lang="hr-HR" sz="2800" dirty="0" smtClean="0"/>
              <a:t> </a:t>
            </a:r>
            <a:r>
              <a:rPr lang="hr-HR" sz="2800" dirty="0" err="1" smtClean="0"/>
              <a:t>Mons</a:t>
            </a:r>
            <a:r>
              <a:rPr lang="hr-HR" sz="2800" dirty="0" smtClean="0"/>
              <a:t>. Njegova je visina 27 km. Usporedi njegovu visinu sa visinom najvećeg vulkana na Zemlji i s najvišom planinom na Zemlji.</a:t>
            </a:r>
            <a:endParaRPr lang="en-US" sz="28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55000" lnSpcReduction="20000"/>
          </a:bodyPr>
          <a:lstStyle/>
          <a:p>
            <a:r>
              <a:rPr lang="hr-HR" sz="4000" dirty="0" smtClean="0"/>
              <a:t>6. zadatak</a:t>
            </a:r>
            <a:endParaRPr lang="en-US" sz="4000" dirty="0" smtClean="0"/>
          </a:p>
          <a:p>
            <a:r>
              <a:rPr lang="hr-HR" sz="4000" dirty="0" smtClean="0"/>
              <a:t>Najveći planet Sunčevog sustava jest Jupiter. Njegova je masa veća od mase preostalih planeta zajedno. Ako je masa Jupitera 318 puta veća od mase Zemlje,izračunajte njegovu masu.</a:t>
            </a:r>
            <a:endParaRPr lang="en-US" sz="4000" dirty="0" smtClean="0"/>
          </a:p>
          <a:p>
            <a:r>
              <a:rPr lang="hr-HR" sz="4000" dirty="0" smtClean="0"/>
              <a:t>7. zadatak</a:t>
            </a:r>
            <a:endParaRPr lang="en-US" sz="4000" dirty="0" smtClean="0"/>
          </a:p>
          <a:p>
            <a:r>
              <a:rPr lang="hr-HR" sz="4000" dirty="0" smtClean="0"/>
              <a:t>Jupiterovi sateliti </a:t>
            </a:r>
            <a:r>
              <a:rPr lang="hr-HR" sz="4000" dirty="0" err="1" smtClean="0"/>
              <a:t>Ganimeda</a:t>
            </a:r>
            <a:r>
              <a:rPr lang="hr-HR" sz="4000" dirty="0" smtClean="0"/>
              <a:t> i Europa okrenu se oko Jupitera za 7.1 odnosno 3.5 dana. </a:t>
            </a:r>
            <a:endParaRPr lang="en-US" sz="4000" dirty="0" smtClean="0"/>
          </a:p>
          <a:p>
            <a:r>
              <a:rPr lang="hr-HR" sz="4000" dirty="0" smtClean="0"/>
              <a:t>a) Zapišite navedene podatke u obliku dekadskih razlomaka te izračunajte vrijeme u minutama koje je potrebno satelitima da se okrenu oko Jupitera</a:t>
            </a:r>
            <a:endParaRPr lang="en-US" sz="4000" dirty="0" smtClean="0"/>
          </a:p>
          <a:p>
            <a:r>
              <a:rPr lang="hr-HR" sz="4000" dirty="0" smtClean="0"/>
              <a:t>b) Procijenite koliko puta manje treba svakom od Jupiterovih satelita da se okrene oko Jupitera od vremena koje je potrebno Mjesecu da se okrene oko Zemlje.</a:t>
            </a:r>
            <a:endParaRPr lang="en-US" sz="4000" dirty="0" smtClean="0"/>
          </a:p>
          <a:p>
            <a:r>
              <a:rPr lang="hr-HR" sz="4000" dirty="0" smtClean="0"/>
              <a:t>8. zadatak</a:t>
            </a:r>
            <a:endParaRPr lang="en-US" sz="4000" dirty="0" smtClean="0"/>
          </a:p>
          <a:p>
            <a:r>
              <a:rPr lang="hr-HR" sz="4000" dirty="0" smtClean="0"/>
              <a:t>Na brojevnom pravcu prikažite posjete letjelica Saturnu, ako je poznato:</a:t>
            </a:r>
            <a:endParaRPr lang="en-US" sz="4000" dirty="0" smtClean="0"/>
          </a:p>
          <a:p>
            <a:endParaRPr lang="hr-HR" dirty="0" smtClean="0"/>
          </a:p>
          <a:p>
            <a:endParaRPr lang="hr-HR" dirty="0"/>
          </a:p>
          <a:p>
            <a:endParaRPr lang="hr-HR" dirty="0" smtClean="0"/>
          </a:p>
          <a:p>
            <a:endParaRPr lang="hr-HR" dirty="0" smtClean="0"/>
          </a:p>
          <a:p>
            <a:endParaRPr lang="hr-HR" dirty="0" smtClean="0"/>
          </a:p>
          <a:p>
            <a:pPr>
              <a:buNone/>
            </a:pPr>
            <a:endParaRPr lang="hr-HR" dirty="0" smtClean="0"/>
          </a:p>
          <a:p>
            <a:endParaRPr lang="en-US" dirty="0"/>
          </a:p>
        </p:txBody>
      </p:sp>
      <p:graphicFrame>
        <p:nvGraphicFramePr>
          <p:cNvPr id="5" name="Tablica 4"/>
          <p:cNvGraphicFramePr>
            <a:graphicFrameLocks noGrp="1"/>
          </p:cNvGraphicFramePr>
          <p:nvPr/>
        </p:nvGraphicFramePr>
        <p:xfrm>
          <a:off x="2071670" y="5000636"/>
          <a:ext cx="3929090" cy="1500200"/>
        </p:xfrm>
        <a:graphic>
          <a:graphicData uri="http://schemas.openxmlformats.org/drawingml/2006/table">
            <a:tbl>
              <a:tblPr/>
              <a:tblGrid>
                <a:gridCol w="1806857"/>
                <a:gridCol w="2122233"/>
              </a:tblGrid>
              <a:tr h="30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latin typeface="Calibri"/>
                          <a:ea typeface="Calibri"/>
                          <a:cs typeface="Times New Roman"/>
                        </a:rPr>
                        <a:t>naziv letjelice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latin typeface="Calibri"/>
                          <a:ea typeface="Calibri"/>
                          <a:cs typeface="Times New Roman"/>
                        </a:rPr>
                        <a:t>godina posjeta Saturnu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 err="1">
                          <a:latin typeface="Calibri"/>
                          <a:ea typeface="Calibri"/>
                          <a:cs typeface="Times New Roman"/>
                        </a:rPr>
                        <a:t>Pioneer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latin typeface="Calibri"/>
                          <a:ea typeface="Calibri"/>
                          <a:cs typeface="Times New Roman"/>
                        </a:rPr>
                        <a:t>1979.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 err="1">
                          <a:latin typeface="Calibri"/>
                          <a:ea typeface="Calibri"/>
                          <a:cs typeface="Times New Roman"/>
                        </a:rPr>
                        <a:t>Voyager</a:t>
                      </a:r>
                      <a:r>
                        <a:rPr lang="hr-HR" sz="1400" dirty="0">
                          <a:latin typeface="Calibri"/>
                          <a:ea typeface="Calibri"/>
                          <a:cs typeface="Times New Roman"/>
                        </a:rPr>
                        <a:t> 1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latin typeface="Calibri"/>
                          <a:ea typeface="Calibri"/>
                          <a:cs typeface="Times New Roman"/>
                        </a:rPr>
                        <a:t>1980.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 err="1">
                          <a:latin typeface="Calibri"/>
                          <a:ea typeface="Calibri"/>
                          <a:cs typeface="Times New Roman"/>
                        </a:rPr>
                        <a:t>Voyager</a:t>
                      </a:r>
                      <a:r>
                        <a:rPr lang="hr-HR" sz="1400" dirty="0">
                          <a:latin typeface="Calibri"/>
                          <a:ea typeface="Calibri"/>
                          <a:cs typeface="Times New Roman"/>
                        </a:rPr>
                        <a:t> 2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latin typeface="Calibri"/>
                          <a:ea typeface="Calibri"/>
                          <a:cs typeface="Times New Roman"/>
                        </a:rPr>
                        <a:t>1981.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00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 err="1">
                          <a:latin typeface="Calibri"/>
                          <a:ea typeface="Calibri"/>
                          <a:cs typeface="Times New Roman"/>
                        </a:rPr>
                        <a:t>Cassini</a:t>
                      </a:r>
                      <a:r>
                        <a:rPr lang="hr-HR" sz="1400" dirty="0">
                          <a:latin typeface="Calibri"/>
                          <a:ea typeface="Calibri"/>
                          <a:cs typeface="Times New Roman"/>
                        </a:rPr>
                        <a:t> - </a:t>
                      </a:r>
                      <a:r>
                        <a:rPr lang="hr-HR" sz="1400" dirty="0" err="1">
                          <a:latin typeface="Calibri"/>
                          <a:ea typeface="Calibri"/>
                          <a:cs typeface="Times New Roman"/>
                        </a:rPr>
                        <a:t>Huygens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latin typeface="Calibri"/>
                          <a:ea typeface="Calibri"/>
                          <a:cs typeface="Times New Roman"/>
                        </a:rPr>
                        <a:t>2004.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sz="2800" dirty="0" smtClean="0"/>
              <a:t>9. zadatak</a:t>
            </a:r>
            <a:endParaRPr lang="en-US" sz="2800" dirty="0" smtClean="0"/>
          </a:p>
          <a:p>
            <a:r>
              <a:rPr lang="hr-HR" sz="2800" dirty="0" smtClean="0"/>
              <a:t>1864. otkriven je sedmi planet, Neptun. On se oko svoje osi okrene za 16 sati i 17 minuta.</a:t>
            </a:r>
            <a:endParaRPr lang="en-US" sz="2800" dirty="0" smtClean="0"/>
          </a:p>
          <a:p>
            <a:r>
              <a:rPr lang="hr-HR" sz="2800" dirty="0" smtClean="0"/>
              <a:t>a) izrazi podatke u minutama</a:t>
            </a:r>
            <a:endParaRPr lang="en-US" sz="2800" dirty="0" smtClean="0"/>
          </a:p>
          <a:p>
            <a:r>
              <a:rPr lang="hr-HR" sz="2800" dirty="0" smtClean="0"/>
              <a:t>b) izrazi u minutama vrijeme potrebno Zemlji da se okrene oko svoje osi</a:t>
            </a:r>
            <a:endParaRPr lang="en-US" sz="2800" dirty="0" smtClean="0"/>
          </a:p>
          <a:p>
            <a:r>
              <a:rPr lang="hr-HR" sz="2800" i="1" dirty="0" smtClean="0"/>
              <a:t>c) + zapiši u obliku razlomka omjer okreta oko svoje osi Neptuna i Zemlje (izraženo u minutama)</a:t>
            </a:r>
            <a:endParaRPr lang="en-US" sz="2800" dirty="0" smtClean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5954723"/>
          </a:xfrm>
        </p:spPr>
        <p:txBody>
          <a:bodyPr>
            <a:normAutofit fontScale="92500" lnSpcReduction="20000"/>
          </a:bodyPr>
          <a:lstStyle/>
          <a:p>
            <a:r>
              <a:rPr lang="hr-HR" b="1" dirty="0">
                <a:solidFill>
                  <a:srgbClr val="C00000"/>
                </a:solidFill>
              </a:rPr>
              <a:t>2. grupa – prosti brojevi</a:t>
            </a:r>
            <a:r>
              <a:rPr lang="hr-HR" dirty="0"/>
              <a:t> </a:t>
            </a:r>
            <a:endParaRPr lang="en-US" dirty="0"/>
          </a:p>
          <a:p>
            <a:r>
              <a:rPr lang="hr-HR" dirty="0"/>
              <a:t>ključni pojmovi: </a:t>
            </a:r>
            <a:r>
              <a:rPr lang="hr-HR" dirty="0" err="1"/>
              <a:t>Eratosten</a:t>
            </a:r>
            <a:r>
              <a:rPr lang="hr-HR" dirty="0"/>
              <a:t>, prost broj, </a:t>
            </a:r>
            <a:r>
              <a:rPr lang="hr-HR" dirty="0" smtClean="0"/>
              <a:t>               </a:t>
            </a:r>
            <a:r>
              <a:rPr lang="hr-HR" dirty="0" err="1" smtClean="0"/>
              <a:t>Eratostenovo</a:t>
            </a:r>
            <a:r>
              <a:rPr lang="hr-HR" dirty="0" smtClean="0"/>
              <a:t> </a:t>
            </a:r>
            <a:r>
              <a:rPr lang="hr-HR" dirty="0"/>
              <a:t>sito, </a:t>
            </a:r>
            <a:r>
              <a:rPr lang="hr-HR" dirty="0" err="1"/>
              <a:t>Goldbahova</a:t>
            </a:r>
            <a:r>
              <a:rPr lang="hr-HR" dirty="0"/>
              <a:t> slutnja, </a:t>
            </a:r>
            <a:r>
              <a:rPr lang="hr-HR" dirty="0" smtClean="0"/>
              <a:t>             matematička </a:t>
            </a:r>
            <a:r>
              <a:rPr lang="hr-HR" dirty="0"/>
              <a:t>ideja, matematički dokaz</a:t>
            </a:r>
            <a:endParaRPr lang="en-US" dirty="0"/>
          </a:p>
          <a:p>
            <a:r>
              <a:rPr lang="hr-HR" dirty="0"/>
              <a:t>zadaci za učenike:</a:t>
            </a:r>
            <a:endParaRPr lang="en-US" dirty="0"/>
          </a:p>
          <a:p>
            <a:pPr lvl="0"/>
            <a:r>
              <a:rPr lang="hr-HR" dirty="0"/>
              <a:t>prikupiti potrebne podatke i pripremiti materijale za rad (pri čemu se učenici unutar grupe dogovaraju o podjeli posla), zadaci su zadani učenicima prije radionice</a:t>
            </a:r>
            <a:endParaRPr lang="en-US" dirty="0"/>
          </a:p>
          <a:p>
            <a:pPr lvl="0"/>
            <a:r>
              <a:rPr lang="hr-HR" dirty="0"/>
              <a:t>sistematiziranje prikupljenih podataka</a:t>
            </a:r>
            <a:endParaRPr lang="en-US" dirty="0"/>
          </a:p>
          <a:p>
            <a:pPr lvl="0"/>
            <a:r>
              <a:rPr lang="hr-HR" dirty="0"/>
              <a:t>rješavanje zadanih zadataka u kojima će učenici istraživati te naučiti kako se dolazi do matematičke ideje i što znači matematički dokaz</a:t>
            </a:r>
            <a:endParaRPr lang="en-US" dirty="0"/>
          </a:p>
          <a:p>
            <a:pPr lvl="0"/>
            <a:r>
              <a:rPr lang="hr-HR" dirty="0"/>
              <a:t>izrada </a:t>
            </a:r>
            <a:r>
              <a:rPr lang="hr-HR" dirty="0" err="1"/>
              <a:t>Eratostenovog</a:t>
            </a:r>
            <a:r>
              <a:rPr lang="hr-HR" dirty="0"/>
              <a:t> sita (materijal potreban za igrokaz)</a:t>
            </a:r>
            <a:endParaRPr lang="en-US" dirty="0"/>
          </a:p>
          <a:p>
            <a:pPr lvl="0"/>
            <a:r>
              <a:rPr lang="hr-HR" dirty="0"/>
              <a:t>odabir i crtanje slike vezane za temu koju će u sklopu likovne grupe nacrtati na zidu učionice</a:t>
            </a:r>
            <a:endParaRPr lang="en-US" dirty="0"/>
          </a:p>
          <a:p>
            <a:pPr lvl="0"/>
            <a:r>
              <a:rPr lang="hr-HR" dirty="0"/>
              <a:t>ocjenjivanje članova grupe</a:t>
            </a:r>
            <a:endParaRPr lang="en-US" dirty="0"/>
          </a:p>
          <a:p>
            <a:endParaRPr lang="en-US" dirty="0"/>
          </a:p>
        </p:txBody>
      </p:sp>
      <p:pic>
        <p:nvPicPr>
          <p:cNvPr id="15362" name="Picture 2" descr="C:\Documents and Settings\Sanja\My Documents\Skola\Projekti-radionice\Za_ljepsu_skolu_2010\slike\eratostenovo si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500042"/>
            <a:ext cx="2000232" cy="1666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67396"/>
          </a:xfrm>
        </p:spPr>
        <p:txBody>
          <a:bodyPr>
            <a:normAutofit/>
          </a:bodyPr>
          <a:lstStyle/>
          <a:p>
            <a:r>
              <a:rPr lang="hr-HR" dirty="0" smtClean="0"/>
              <a:t>Pripremni zadaci za učenike:</a:t>
            </a:r>
            <a:endParaRPr lang="en-US" dirty="0" smtClean="0"/>
          </a:p>
          <a:p>
            <a:r>
              <a:rPr lang="hr-HR" dirty="0" smtClean="0"/>
              <a:t>- </a:t>
            </a:r>
            <a:r>
              <a:rPr lang="hr-HR" dirty="0"/>
              <a:t>pronađi podatke o starogrčkom </a:t>
            </a:r>
            <a:r>
              <a:rPr lang="hr-HR" dirty="0" smtClean="0"/>
              <a:t>                    matematičaru </a:t>
            </a:r>
            <a:r>
              <a:rPr lang="hr-HR" dirty="0" err="1"/>
              <a:t>Eratostenu</a:t>
            </a:r>
            <a:endParaRPr lang="en-US" dirty="0"/>
          </a:p>
          <a:p>
            <a:r>
              <a:rPr lang="hr-HR" dirty="0"/>
              <a:t>- napiši što su to prosti brojevi i ispiši prvih 20 </a:t>
            </a:r>
            <a:endParaRPr lang="en-US" dirty="0"/>
          </a:p>
          <a:p>
            <a:r>
              <a:rPr lang="hr-HR" dirty="0"/>
              <a:t>- pronađi podatke o </a:t>
            </a:r>
            <a:r>
              <a:rPr lang="hr-HR" dirty="0" err="1"/>
              <a:t>Goldbahovoj</a:t>
            </a:r>
            <a:r>
              <a:rPr lang="hr-HR" dirty="0"/>
              <a:t> slutnji</a:t>
            </a:r>
            <a:endParaRPr lang="en-US" dirty="0"/>
          </a:p>
          <a:p>
            <a:r>
              <a:rPr lang="hr-HR" dirty="0"/>
              <a:t>- na kartonu nacrtati krugove i u njih upisati brojeve od 1 do 100 ( u grupi se treba podijeliti tako da svi učenici imaju jednako posla)</a:t>
            </a:r>
            <a:endParaRPr lang="en-US" dirty="0"/>
          </a:p>
          <a:p>
            <a:r>
              <a:rPr lang="hr-HR" dirty="0"/>
              <a:t>- izrezati te brojeve iz kartona tako da svaki broj bude u jednom krugu čiji je radijus 3 cm</a:t>
            </a:r>
            <a:endParaRPr lang="en-US" dirty="0"/>
          </a:p>
        </p:txBody>
      </p:sp>
      <p:pic>
        <p:nvPicPr>
          <p:cNvPr id="4" name="Picture 1" descr="C:\Documents and Settings\Sanja\My Documents\Skola\Projekti-radionice\Za_ljepsu_skolu_2010\slike\eratosten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357166"/>
            <a:ext cx="1635986" cy="161962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38834"/>
          </a:xfrm>
        </p:spPr>
        <p:txBody>
          <a:bodyPr>
            <a:normAutofit fontScale="47500" lnSpcReduction="20000"/>
          </a:bodyPr>
          <a:lstStyle/>
          <a:p>
            <a:r>
              <a:rPr lang="hr-HR" sz="4500" b="1" dirty="0" smtClean="0"/>
              <a:t>Planiranje školskog projekta za učenike</a:t>
            </a:r>
            <a:endParaRPr lang="en-US" sz="4500" dirty="0" smtClean="0"/>
          </a:p>
          <a:p>
            <a:pPr>
              <a:buNone/>
            </a:pPr>
            <a:r>
              <a:rPr lang="hr-HR" sz="4500" dirty="0" smtClean="0"/>
              <a:t> </a:t>
            </a:r>
            <a:endParaRPr lang="en-US" sz="4500" dirty="0" smtClean="0"/>
          </a:p>
          <a:p>
            <a:r>
              <a:rPr lang="hr-HR" sz="4500" dirty="0" smtClean="0"/>
              <a:t> 1. Planiranje rada na projektu</a:t>
            </a:r>
            <a:endParaRPr lang="en-US" sz="4500" dirty="0" smtClean="0"/>
          </a:p>
          <a:p>
            <a:pPr>
              <a:buNone/>
            </a:pPr>
            <a:r>
              <a:rPr lang="hr-HR" sz="4500" dirty="0" smtClean="0"/>
              <a:t>- pitanja koja ću istražiti</a:t>
            </a:r>
            <a:endParaRPr lang="en-US" sz="4500" dirty="0" smtClean="0"/>
          </a:p>
          <a:p>
            <a:pPr>
              <a:buNone/>
            </a:pPr>
            <a:r>
              <a:rPr lang="hr-HR" sz="4500" dirty="0" smtClean="0"/>
              <a:t>- planiranje parcijalnih zadataka </a:t>
            </a:r>
            <a:endParaRPr lang="en-US" sz="4500" dirty="0" smtClean="0"/>
          </a:p>
          <a:p>
            <a:pPr>
              <a:buNone/>
            </a:pPr>
            <a:r>
              <a:rPr lang="hr-HR" sz="4500" dirty="0" smtClean="0"/>
              <a:t>          a) što ću napraviti, koje podatke ću prikupiti</a:t>
            </a:r>
            <a:endParaRPr lang="en-US" sz="4500" dirty="0" smtClean="0"/>
          </a:p>
          <a:p>
            <a:pPr>
              <a:buNone/>
            </a:pPr>
            <a:r>
              <a:rPr lang="hr-HR" sz="4500" dirty="0" smtClean="0"/>
              <a:t>          b) kako ću to ostvariti</a:t>
            </a:r>
            <a:endParaRPr lang="en-US" sz="4500" dirty="0" smtClean="0"/>
          </a:p>
          <a:p>
            <a:pPr>
              <a:buNone/>
            </a:pPr>
            <a:r>
              <a:rPr lang="hr-HR" sz="4500" dirty="0" smtClean="0"/>
              <a:t>          c) datum do kada treba ostvariti parcijalni zadatak</a:t>
            </a:r>
            <a:endParaRPr lang="en-US" sz="4500" dirty="0" smtClean="0"/>
          </a:p>
          <a:p>
            <a:pPr>
              <a:buNone/>
            </a:pPr>
            <a:r>
              <a:rPr lang="hr-HR" sz="4500" dirty="0" smtClean="0"/>
              <a:t>- suradnici</a:t>
            </a:r>
            <a:endParaRPr lang="en-US" sz="4500" dirty="0" smtClean="0"/>
          </a:p>
          <a:p>
            <a:pPr>
              <a:buNone/>
            </a:pPr>
            <a:r>
              <a:rPr lang="hr-HR" sz="4500" dirty="0" smtClean="0"/>
              <a:t>- potrebni resursi</a:t>
            </a:r>
            <a:endParaRPr lang="en-US" sz="4500" dirty="0" smtClean="0"/>
          </a:p>
          <a:p>
            <a:pPr>
              <a:buNone/>
            </a:pPr>
            <a:r>
              <a:rPr lang="hr-HR" sz="4500" dirty="0" smtClean="0"/>
              <a:t> </a:t>
            </a:r>
            <a:endParaRPr lang="en-US" sz="4500" dirty="0" smtClean="0"/>
          </a:p>
          <a:p>
            <a:r>
              <a:rPr lang="hr-HR" sz="4500" dirty="0" smtClean="0"/>
              <a:t>2. Planiranje rezultata</a:t>
            </a:r>
            <a:endParaRPr lang="en-US" sz="4500" dirty="0" smtClean="0"/>
          </a:p>
          <a:p>
            <a:pPr>
              <a:buNone/>
            </a:pPr>
            <a:r>
              <a:rPr lang="hr-HR" sz="4500" dirty="0" smtClean="0"/>
              <a:t>- izgled konačnog proizvoda projekta</a:t>
            </a:r>
            <a:endParaRPr lang="en-US" sz="4500" dirty="0" smtClean="0"/>
          </a:p>
          <a:p>
            <a:pPr>
              <a:buNone/>
            </a:pPr>
            <a:r>
              <a:rPr lang="hr-HR" sz="4500" dirty="0" smtClean="0"/>
              <a:t>- svrha konačnog proizvoda projekta</a:t>
            </a:r>
            <a:endParaRPr lang="en-US" sz="4500" dirty="0" smtClean="0"/>
          </a:p>
          <a:p>
            <a:pPr>
              <a:buNone/>
            </a:pPr>
            <a:r>
              <a:rPr lang="hr-HR" sz="4500" dirty="0" smtClean="0"/>
              <a:t>- istraživanja koje moram provesti</a:t>
            </a:r>
            <a:endParaRPr lang="en-US" sz="4500" dirty="0" smtClean="0"/>
          </a:p>
          <a:p>
            <a:pPr>
              <a:buNone/>
            </a:pPr>
            <a:r>
              <a:rPr lang="hr-HR" sz="4500" dirty="0" smtClean="0"/>
              <a:t>- odgovoran sam za:</a:t>
            </a:r>
            <a:endParaRPr lang="en-US" sz="4500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38834"/>
          </a:xfrm>
        </p:spPr>
        <p:txBody>
          <a:bodyPr>
            <a:normAutofit fontScale="70000" lnSpcReduction="20000"/>
          </a:bodyPr>
          <a:lstStyle/>
          <a:p>
            <a:r>
              <a:rPr lang="hr-HR" dirty="0" err="1"/>
              <a:t>Goldbachova</a:t>
            </a:r>
            <a:r>
              <a:rPr lang="hr-HR" dirty="0"/>
              <a:t> slutnja</a:t>
            </a:r>
            <a:endParaRPr lang="en-US" dirty="0"/>
          </a:p>
          <a:p>
            <a:r>
              <a:rPr lang="hr-HR" dirty="0"/>
              <a:t>Svaki se paran broj veći od 2 može izraziti kao zbroj dva prosta prirodna broja.</a:t>
            </a:r>
            <a:endParaRPr lang="en-US" dirty="0"/>
          </a:p>
          <a:p>
            <a:r>
              <a:rPr lang="hr-HR" dirty="0"/>
              <a:t>(</a:t>
            </a:r>
            <a:r>
              <a:rPr lang="hr-HR" dirty="0" err="1"/>
              <a:t>npr</a:t>
            </a:r>
            <a:r>
              <a:rPr lang="hr-HR" dirty="0"/>
              <a:t>. 4 = 2 + </a:t>
            </a:r>
            <a:r>
              <a:rPr lang="hr-HR" dirty="0" err="1"/>
              <a:t>2</a:t>
            </a:r>
            <a:r>
              <a:rPr lang="hr-HR" dirty="0"/>
              <a:t>, 6 = 3 + </a:t>
            </a:r>
            <a:r>
              <a:rPr lang="hr-HR" dirty="0" err="1"/>
              <a:t>3</a:t>
            </a:r>
            <a:r>
              <a:rPr lang="hr-HR" dirty="0"/>
              <a:t>, 8 = 5 + 3,</a:t>
            </a:r>
            <a:r>
              <a:rPr lang="hr-HR" dirty="0" err="1"/>
              <a:t>..</a:t>
            </a:r>
            <a:r>
              <a:rPr lang="hr-HR" dirty="0"/>
              <a:t>.) </a:t>
            </a:r>
            <a:endParaRPr lang="en-US" dirty="0"/>
          </a:p>
          <a:p>
            <a:endParaRPr lang="en-US" dirty="0"/>
          </a:p>
          <a:p>
            <a:r>
              <a:rPr lang="hr-HR" dirty="0"/>
              <a:t>Zapiši slijedeće parne brojeve kao zbroj dva prosta:</a:t>
            </a:r>
            <a:endParaRPr lang="en-US" dirty="0"/>
          </a:p>
          <a:p>
            <a:r>
              <a:rPr lang="hr-HR" dirty="0"/>
              <a:t>10 =</a:t>
            </a:r>
            <a:endParaRPr lang="en-US" dirty="0"/>
          </a:p>
          <a:p>
            <a:r>
              <a:rPr lang="hr-HR" dirty="0"/>
              <a:t>12 =</a:t>
            </a:r>
            <a:endParaRPr lang="en-US" dirty="0"/>
          </a:p>
          <a:p>
            <a:r>
              <a:rPr lang="hr-HR" dirty="0"/>
              <a:t>16 =</a:t>
            </a:r>
            <a:endParaRPr lang="en-US" dirty="0"/>
          </a:p>
          <a:p>
            <a:r>
              <a:rPr lang="hr-HR" dirty="0"/>
              <a:t>20 =</a:t>
            </a:r>
            <a:endParaRPr lang="en-US" dirty="0"/>
          </a:p>
          <a:p>
            <a:r>
              <a:rPr lang="hr-HR" dirty="0"/>
              <a:t>28 =</a:t>
            </a:r>
            <a:endParaRPr lang="en-US" dirty="0"/>
          </a:p>
          <a:p>
            <a:r>
              <a:rPr lang="hr-HR" dirty="0" smtClean="0"/>
              <a:t>36 =</a:t>
            </a:r>
            <a:endParaRPr lang="en-US" dirty="0" smtClean="0"/>
          </a:p>
          <a:p>
            <a:r>
              <a:rPr lang="hr-HR" dirty="0" smtClean="0"/>
              <a:t>44 </a:t>
            </a:r>
            <a:r>
              <a:rPr lang="hr-HR" dirty="0"/>
              <a:t>=</a:t>
            </a:r>
            <a:endParaRPr lang="en-US" dirty="0"/>
          </a:p>
          <a:p>
            <a:r>
              <a:rPr lang="hr-HR" dirty="0"/>
              <a:t>52 =</a:t>
            </a:r>
            <a:endParaRPr lang="en-US" dirty="0"/>
          </a:p>
          <a:p>
            <a:r>
              <a:rPr lang="hr-HR" dirty="0"/>
              <a:t>60 =</a:t>
            </a:r>
            <a:endParaRPr lang="en-US" dirty="0"/>
          </a:p>
          <a:p>
            <a:r>
              <a:rPr lang="hr-HR" dirty="0"/>
              <a:t>78 =</a:t>
            </a:r>
            <a:endParaRPr lang="en-US" dirty="0"/>
          </a:p>
          <a:p>
            <a:r>
              <a:rPr lang="hr-HR" dirty="0"/>
              <a:t>94 =</a:t>
            </a:r>
            <a:endParaRPr lang="en-US" dirty="0"/>
          </a:p>
          <a:p>
            <a:r>
              <a:rPr lang="hr-HR" dirty="0"/>
              <a:t>122 = </a:t>
            </a:r>
            <a:endParaRPr lang="en-US" dirty="0"/>
          </a:p>
          <a:p>
            <a:r>
              <a:rPr lang="hr-HR" dirty="0"/>
              <a:t>256 =</a:t>
            </a:r>
            <a:endParaRPr lang="en-US" dirty="0"/>
          </a:p>
        </p:txBody>
      </p:sp>
      <p:pic>
        <p:nvPicPr>
          <p:cNvPr id="28674" name="Picture 2" descr="C:\Documents and Settings\Sanja\My Documents\Skola\Projekti-radionice\Za_ljepsu_skolu_2010\slike\goldba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2143116"/>
            <a:ext cx="1683571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kstniOkvir 4"/>
          <p:cNvSpPr txBox="1"/>
          <p:nvPr/>
        </p:nvSpPr>
        <p:spPr>
          <a:xfrm>
            <a:off x="3571868" y="4857760"/>
            <a:ext cx="48646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STRIC PETROS I GOLDBACHOVA SLUTNJA </a:t>
            </a:r>
            <a:br>
              <a:rPr lang="en-US" b="1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autor</a:t>
            </a:r>
            <a:r>
              <a:rPr lang="en-US" dirty="0" smtClean="0"/>
              <a:t>: </a:t>
            </a:r>
            <a:r>
              <a:rPr lang="en-US" b="1" dirty="0" err="1" smtClean="0"/>
              <a:t>Apostolos</a:t>
            </a:r>
            <a:r>
              <a:rPr lang="en-US" b="1" dirty="0" smtClean="0"/>
              <a:t> </a:t>
            </a:r>
            <a:r>
              <a:rPr lang="en-US" b="1" dirty="0" err="1" smtClean="0"/>
              <a:t>Doxiadis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158" y="2071678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hr-HR" b="1" dirty="0">
                <a:solidFill>
                  <a:srgbClr val="C00000"/>
                </a:solidFill>
              </a:rPr>
              <a:t>3. grupa – geometrija</a:t>
            </a:r>
            <a:r>
              <a:rPr lang="hr-HR" dirty="0"/>
              <a:t> </a:t>
            </a:r>
            <a:endParaRPr lang="en-US" dirty="0"/>
          </a:p>
          <a:p>
            <a:r>
              <a:rPr lang="hr-HR" dirty="0"/>
              <a:t>ključni pojmovi: </a:t>
            </a:r>
            <a:r>
              <a:rPr lang="hr-HR" dirty="0" err="1"/>
              <a:t>Tales</a:t>
            </a:r>
            <a:r>
              <a:rPr lang="hr-HR" dirty="0"/>
              <a:t>, Euklid, Pitagora, Euklidovi elementi, teorem, dužina, pravac, </a:t>
            </a:r>
            <a:r>
              <a:rPr lang="hr-HR" dirty="0" err="1"/>
              <a:t>polupravac</a:t>
            </a:r>
            <a:r>
              <a:rPr lang="hr-HR" dirty="0"/>
              <a:t>, segment, paralelnost, promjer, polukrug, vršni kutovi, zbroj kutova u trokutu, </a:t>
            </a:r>
            <a:r>
              <a:rPr lang="hr-HR" dirty="0" err="1"/>
              <a:t>srednjica</a:t>
            </a:r>
            <a:r>
              <a:rPr lang="hr-HR" dirty="0"/>
              <a:t> trokuta, površina, iracionalni brojevi, Pitagorin teorem </a:t>
            </a:r>
            <a:endParaRPr lang="en-US" dirty="0"/>
          </a:p>
          <a:p>
            <a:r>
              <a:rPr lang="hr-HR" dirty="0"/>
              <a:t>zadaci za učenike:</a:t>
            </a:r>
            <a:endParaRPr lang="en-US" dirty="0"/>
          </a:p>
          <a:p>
            <a:pPr lvl="0"/>
            <a:r>
              <a:rPr lang="hr-HR" dirty="0"/>
              <a:t>prikupiti potrebne podatke i pripremiti materijale za rad (pri čemu se učenici unutar grupe dogovaraju o podjeli posla), zadaci su zadani učenicima prije radionice</a:t>
            </a:r>
            <a:endParaRPr lang="en-US" dirty="0"/>
          </a:p>
          <a:p>
            <a:pPr lvl="0"/>
            <a:r>
              <a:rPr lang="hr-HR" dirty="0"/>
              <a:t>sistematiziranje prikupljenih podataka</a:t>
            </a:r>
            <a:endParaRPr lang="en-US" dirty="0"/>
          </a:p>
          <a:p>
            <a:pPr lvl="0"/>
            <a:r>
              <a:rPr lang="hr-HR" dirty="0"/>
              <a:t>rješavanje zadanih zadataka u kojima će učenici istraživati te naučiti kako se dolazi do matematičke ideje i što znači matematički dokaz</a:t>
            </a:r>
            <a:endParaRPr lang="en-US" dirty="0"/>
          </a:p>
          <a:p>
            <a:pPr lvl="0"/>
            <a:r>
              <a:rPr lang="hr-HR" dirty="0"/>
              <a:t>dokazivanje tvrdnji</a:t>
            </a:r>
            <a:endParaRPr lang="en-US" dirty="0"/>
          </a:p>
          <a:p>
            <a:pPr lvl="0"/>
            <a:r>
              <a:rPr lang="hr-HR" dirty="0"/>
              <a:t>izrada materijala potrebnog za igrokaz</a:t>
            </a:r>
            <a:endParaRPr lang="en-US" dirty="0"/>
          </a:p>
          <a:p>
            <a:pPr lvl="0"/>
            <a:r>
              <a:rPr lang="hr-HR" dirty="0"/>
              <a:t>odabir i crtanje slike vezane za temu koju će u sklopu likovne grupe nacrtati na zidu učionice</a:t>
            </a:r>
            <a:endParaRPr lang="en-US" dirty="0"/>
          </a:p>
          <a:p>
            <a:pPr lvl="0"/>
            <a:r>
              <a:rPr lang="hr-HR" dirty="0"/>
              <a:t>ocjenjivanje članova grupe</a:t>
            </a:r>
            <a:endParaRPr lang="en-US" dirty="0"/>
          </a:p>
          <a:p>
            <a:endParaRPr lang="en-US" dirty="0"/>
          </a:p>
        </p:txBody>
      </p:sp>
      <p:pic>
        <p:nvPicPr>
          <p:cNvPr id="14338" name="Picture 2" descr="C:\Documents and Settings\Sanja\My Documents\Skola\Projekti-radionice\Za_ljepsu_skolu_2010\slike\tal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85728"/>
            <a:ext cx="1285884" cy="1747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9" name="Picture 3" descr="C:\Documents and Settings\Sanja\My Documents\Skola\Projekti-radionice\Za_ljepsu_skolu_2010\slike\pitagora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357166"/>
            <a:ext cx="1555542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 descr="C:\Documents and Settings\Sanja\My Documents\Skola\Projekti-radionice\Za_ljepsu_skolu_2010\slike\eukli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714356"/>
            <a:ext cx="1341432" cy="1305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67396"/>
          </a:xfrm>
        </p:spPr>
        <p:txBody>
          <a:bodyPr>
            <a:normAutofit fontScale="92500" lnSpcReduction="10000"/>
          </a:bodyPr>
          <a:lstStyle/>
          <a:p>
            <a:r>
              <a:rPr lang="hr-HR" dirty="0" smtClean="0"/>
              <a:t>Pripremni zadaci za učenike:</a:t>
            </a:r>
            <a:endParaRPr lang="en-US" dirty="0" smtClean="0"/>
          </a:p>
          <a:p>
            <a:r>
              <a:rPr lang="hr-HR" dirty="0" smtClean="0"/>
              <a:t>- </a:t>
            </a:r>
            <a:r>
              <a:rPr lang="hr-HR" dirty="0"/>
              <a:t>pronađi podatke o starogrčkim matematičarima Euklidu, </a:t>
            </a:r>
            <a:r>
              <a:rPr lang="hr-HR" dirty="0" err="1"/>
              <a:t>Talesu</a:t>
            </a:r>
            <a:r>
              <a:rPr lang="hr-HR" dirty="0"/>
              <a:t> i Pitagori</a:t>
            </a:r>
            <a:endParaRPr lang="en-US" dirty="0"/>
          </a:p>
          <a:p>
            <a:r>
              <a:rPr lang="hr-HR" dirty="0"/>
              <a:t>- što je matematički dokaz</a:t>
            </a:r>
            <a:endParaRPr lang="en-US" dirty="0"/>
          </a:p>
          <a:p>
            <a:r>
              <a:rPr lang="hr-HR" dirty="0"/>
              <a:t>- nacrtaj jednakokračan, </a:t>
            </a:r>
            <a:r>
              <a:rPr lang="hr-HR" dirty="0" err="1"/>
              <a:t>jednakostraničan</a:t>
            </a:r>
            <a:r>
              <a:rPr lang="hr-HR" dirty="0"/>
              <a:t> i raznostraničan trokut (svaki trokut na jednom A4 papiru)</a:t>
            </a:r>
            <a:endParaRPr lang="en-US" dirty="0"/>
          </a:p>
          <a:p>
            <a:r>
              <a:rPr lang="hr-HR" dirty="0"/>
              <a:t>- nacrtaj </a:t>
            </a:r>
            <a:r>
              <a:rPr lang="hr-HR" dirty="0" err="1"/>
              <a:t>tupokutan</a:t>
            </a:r>
            <a:r>
              <a:rPr lang="hr-HR" dirty="0"/>
              <a:t>, </a:t>
            </a:r>
            <a:r>
              <a:rPr lang="hr-HR" dirty="0" err="1"/>
              <a:t>šiljastokutan</a:t>
            </a:r>
            <a:r>
              <a:rPr lang="hr-HR" dirty="0"/>
              <a:t> i pravokutan trokut (svaki trokut na jednom A4 papiru)</a:t>
            </a:r>
            <a:endParaRPr lang="en-US" dirty="0"/>
          </a:p>
          <a:p>
            <a:r>
              <a:rPr lang="hr-HR" dirty="0"/>
              <a:t>- nacrtaj pravokutnik, zapiši formulu za njegovu površinu</a:t>
            </a:r>
            <a:endParaRPr lang="en-US" dirty="0"/>
          </a:p>
          <a:p>
            <a:r>
              <a:rPr lang="hr-HR" dirty="0"/>
              <a:t>- na A4 papiru svaki član grupe treba nacrtati jedan trokut po izboru ali članovi ne smiju imati iste trokute </a:t>
            </a:r>
            <a:r>
              <a:rPr lang="hr-HR" dirty="0" smtClean="0"/>
              <a:t> (raznostraničan </a:t>
            </a:r>
            <a:r>
              <a:rPr lang="hr-HR" dirty="0" err="1"/>
              <a:t>tupokutan</a:t>
            </a:r>
            <a:r>
              <a:rPr lang="hr-HR" dirty="0"/>
              <a:t>, , raznostraničan </a:t>
            </a:r>
            <a:r>
              <a:rPr lang="hr-HR" dirty="0" err="1"/>
              <a:t>šiljastokutan</a:t>
            </a:r>
            <a:r>
              <a:rPr lang="hr-HR" dirty="0"/>
              <a:t>, </a:t>
            </a:r>
            <a:r>
              <a:rPr lang="hr-HR" dirty="0" err="1"/>
              <a:t>jednakostraničan</a:t>
            </a:r>
            <a:r>
              <a:rPr lang="hr-HR" dirty="0"/>
              <a:t>, jednakokračan </a:t>
            </a:r>
            <a:r>
              <a:rPr lang="hr-HR" dirty="0" err="1"/>
              <a:t>tupokutan</a:t>
            </a:r>
            <a:r>
              <a:rPr lang="hr-HR" dirty="0"/>
              <a:t>, </a:t>
            </a:r>
            <a:r>
              <a:rPr lang="hr-HR" dirty="0" err="1"/>
              <a:t>jednakokračan</a:t>
            </a:r>
            <a:r>
              <a:rPr lang="hr-HR" dirty="0"/>
              <a:t> </a:t>
            </a:r>
            <a:r>
              <a:rPr lang="hr-HR" dirty="0" err="1"/>
              <a:t>šiljastokutan</a:t>
            </a:r>
            <a:r>
              <a:rPr lang="hr-HR" dirty="0"/>
              <a:t>)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hr-HR" dirty="0"/>
              <a:t>Zadaci:</a:t>
            </a:r>
            <a:endParaRPr lang="en-US" dirty="0"/>
          </a:p>
          <a:p>
            <a:r>
              <a:rPr lang="hr-HR" dirty="0"/>
              <a:t>1. Teorem o </a:t>
            </a:r>
            <a:r>
              <a:rPr lang="hr-HR" dirty="0" err="1"/>
              <a:t>srednjici</a:t>
            </a:r>
            <a:r>
              <a:rPr lang="hr-HR" dirty="0"/>
              <a:t> trokuta</a:t>
            </a:r>
            <a:endParaRPr lang="en-US" dirty="0"/>
          </a:p>
          <a:p>
            <a:r>
              <a:rPr lang="hr-HR" dirty="0"/>
              <a:t>Označi vrhove trokuta.</a:t>
            </a:r>
            <a:endParaRPr lang="en-US" dirty="0"/>
          </a:p>
          <a:p>
            <a:pPr lvl="0"/>
            <a:r>
              <a:rPr lang="hr-HR" dirty="0" smtClean="0"/>
              <a:t>Nacrtaj </a:t>
            </a:r>
            <a:r>
              <a:rPr lang="hr-HR" dirty="0" err="1" smtClean="0"/>
              <a:t>polovišta</a:t>
            </a:r>
            <a:r>
              <a:rPr lang="hr-HR" dirty="0" smtClean="0"/>
              <a:t> dviju stranica. Te dvije točke određuju dužinu. Nacrtaj ju.</a:t>
            </a:r>
          </a:p>
          <a:p>
            <a:pPr lvl="0"/>
            <a:r>
              <a:rPr lang="hr-HR" dirty="0" smtClean="0"/>
              <a:t>Dobivena dužina zove se </a:t>
            </a:r>
            <a:r>
              <a:rPr lang="hr-HR" dirty="0" err="1" smtClean="0"/>
              <a:t>srednjica</a:t>
            </a:r>
            <a:r>
              <a:rPr lang="hr-HR" dirty="0" smtClean="0"/>
              <a:t> trokuta.</a:t>
            </a:r>
            <a:endParaRPr lang="en-US" dirty="0"/>
          </a:p>
          <a:p>
            <a:pPr lvl="0"/>
            <a:r>
              <a:rPr lang="hr-HR" dirty="0"/>
              <a:t>U kakvom su položaju </a:t>
            </a:r>
            <a:r>
              <a:rPr lang="hr-HR" dirty="0" smtClean="0"/>
              <a:t>nacrtana </a:t>
            </a:r>
            <a:r>
              <a:rPr lang="hr-HR" dirty="0" err="1" smtClean="0"/>
              <a:t>srednjica</a:t>
            </a:r>
            <a:r>
              <a:rPr lang="hr-HR" dirty="0" smtClean="0"/>
              <a:t> i treća stranica trokuta?</a:t>
            </a:r>
          </a:p>
          <a:p>
            <a:pPr lvl="0"/>
            <a:r>
              <a:rPr lang="hr-HR" dirty="0" smtClean="0"/>
              <a:t>Izmjeri njihove duljine. Što primjećuješ?</a:t>
            </a:r>
            <a:endParaRPr lang="en-US" dirty="0"/>
          </a:p>
          <a:p>
            <a:pPr>
              <a:buNone/>
            </a:pPr>
            <a:r>
              <a:rPr lang="hr-HR" dirty="0"/>
              <a:t> </a:t>
            </a:r>
            <a:endParaRPr lang="en-US" dirty="0"/>
          </a:p>
          <a:p>
            <a:r>
              <a:rPr lang="hr-HR" dirty="0" smtClean="0"/>
              <a:t>Postupak ponovi za preostale </a:t>
            </a:r>
            <a:r>
              <a:rPr lang="hr-HR" dirty="0" err="1" smtClean="0"/>
              <a:t>srednjice</a:t>
            </a:r>
            <a:r>
              <a:rPr lang="hr-HR" dirty="0" smtClean="0"/>
              <a:t>.</a:t>
            </a:r>
            <a:r>
              <a:rPr lang="hr-HR" dirty="0"/>
              <a:t> </a:t>
            </a:r>
            <a:endParaRPr lang="en-US" dirty="0"/>
          </a:p>
          <a:p>
            <a:r>
              <a:rPr lang="hr-HR" dirty="0"/>
              <a:t>Zapiši svoja zapažanja te probaj izreći teorem o </a:t>
            </a:r>
            <a:r>
              <a:rPr lang="hr-HR" dirty="0" err="1"/>
              <a:t>srednjici</a:t>
            </a:r>
            <a:r>
              <a:rPr lang="hr-HR" dirty="0"/>
              <a:t> </a:t>
            </a:r>
            <a:r>
              <a:rPr lang="hr-HR" dirty="0" smtClean="0"/>
              <a:t>trokuta.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1" descr="C:\Documents and Settings\Sanja\My Documents\Skola\Projekti-radionice\Za_ljepsu_skolu_2010\slike\eukli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274892" y="297216"/>
            <a:ext cx="1647826" cy="1910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595958"/>
          </a:xfrm>
        </p:spPr>
        <p:txBody>
          <a:bodyPr>
            <a:normAutofit/>
          </a:bodyPr>
          <a:lstStyle/>
          <a:p>
            <a:r>
              <a:rPr lang="hr-HR" dirty="0"/>
              <a:t>2. Pitagorin teorem</a:t>
            </a:r>
            <a:endParaRPr lang="en-US" dirty="0"/>
          </a:p>
          <a:p>
            <a:pPr lvl="0"/>
            <a:r>
              <a:rPr lang="hr-HR" dirty="0"/>
              <a:t>Na milimetarskom papiru nacrtaj pravokutan trokut.</a:t>
            </a:r>
            <a:endParaRPr lang="en-US" dirty="0"/>
          </a:p>
          <a:p>
            <a:pPr lvl="0"/>
            <a:r>
              <a:rPr lang="hr-HR" dirty="0"/>
              <a:t>Nad svakom od stranica nacrtaj kvadrat.</a:t>
            </a:r>
            <a:endParaRPr lang="en-US" dirty="0"/>
          </a:p>
          <a:p>
            <a:pPr lvl="0"/>
            <a:r>
              <a:rPr lang="hr-HR" dirty="0"/>
              <a:t>Odredi površinu svakog od tih kvadrata.</a:t>
            </a:r>
            <a:endParaRPr lang="en-US" dirty="0"/>
          </a:p>
          <a:p>
            <a:pPr lvl="0"/>
            <a:r>
              <a:rPr lang="hr-HR" dirty="0"/>
              <a:t>Zbroji površine kvadrata koje si nacrtao nad katetama i dobiveni broj usporedi s površinom kvadrata nacrtanog nad hipotenuzom.</a:t>
            </a:r>
            <a:endParaRPr lang="en-US" dirty="0"/>
          </a:p>
          <a:p>
            <a:pPr lvl="0"/>
            <a:r>
              <a:rPr lang="hr-HR" dirty="0"/>
              <a:t>Što zaključuješ? Izreci Pitagorin teorem.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38834"/>
          </a:xfrm>
        </p:spPr>
        <p:txBody>
          <a:bodyPr>
            <a:normAutofit fontScale="70000" lnSpcReduction="20000"/>
          </a:bodyPr>
          <a:lstStyle/>
          <a:p>
            <a:r>
              <a:rPr lang="hr-HR" dirty="0"/>
              <a:t>3.  Površina trokuta</a:t>
            </a:r>
            <a:endParaRPr lang="en-US" dirty="0"/>
          </a:p>
          <a:p>
            <a:pPr lvl="0"/>
            <a:r>
              <a:rPr lang="hr-HR" dirty="0"/>
              <a:t>Na milimetarskom papiru nacrtaj neki trokut.</a:t>
            </a:r>
            <a:endParaRPr lang="en-US" dirty="0"/>
          </a:p>
          <a:p>
            <a:pPr lvl="0"/>
            <a:r>
              <a:rPr lang="hr-HR" dirty="0"/>
              <a:t>Odredi njegovu površinu.</a:t>
            </a:r>
            <a:endParaRPr lang="en-US" dirty="0"/>
          </a:p>
          <a:p>
            <a:pPr lvl="0"/>
            <a:r>
              <a:rPr lang="hr-HR" dirty="0"/>
              <a:t>Nacrtaj sve tri visine (okomice iz vrha na nasuprotnu stranicu)</a:t>
            </a:r>
            <a:endParaRPr lang="en-US" dirty="0"/>
          </a:p>
          <a:p>
            <a:pPr lvl="0"/>
            <a:r>
              <a:rPr lang="hr-HR" dirty="0"/>
              <a:t>Izmjeri duljinu stranice i duljinu visine na tu stranicu.</a:t>
            </a:r>
            <a:endParaRPr lang="en-US" dirty="0"/>
          </a:p>
          <a:p>
            <a:pPr lvl="0"/>
            <a:r>
              <a:rPr lang="hr-HR" dirty="0"/>
              <a:t>Izračunaj polovicu umnoška duljine te stranice i njene visine.</a:t>
            </a:r>
            <a:endParaRPr lang="en-US" dirty="0"/>
          </a:p>
          <a:p>
            <a:pPr lvl="0"/>
            <a:r>
              <a:rPr lang="hr-HR" dirty="0"/>
              <a:t>Usporedi taj broj s površinom trokuta.</a:t>
            </a:r>
            <a:endParaRPr lang="en-US" dirty="0"/>
          </a:p>
          <a:p>
            <a:pPr lvl="0"/>
            <a:r>
              <a:rPr lang="hr-HR" dirty="0"/>
              <a:t>Postupak ponovi za preostale stranice trokuta.</a:t>
            </a:r>
            <a:endParaRPr lang="en-US" dirty="0"/>
          </a:p>
          <a:p>
            <a:pPr lvl="0"/>
            <a:r>
              <a:rPr lang="hr-HR" dirty="0"/>
              <a:t>Što primjećuješ?</a:t>
            </a:r>
            <a:endParaRPr lang="en-US" dirty="0"/>
          </a:p>
          <a:p>
            <a:pPr lvl="0"/>
            <a:r>
              <a:rPr lang="hr-HR" dirty="0"/>
              <a:t>Kako glasi formula za površinu trokuta?</a:t>
            </a:r>
            <a:endParaRPr lang="en-US" dirty="0"/>
          </a:p>
          <a:p>
            <a:pPr lvl="0"/>
            <a:r>
              <a:rPr lang="hr-HR" dirty="0"/>
              <a:t>Zapiši formulu za površinu koristeći matematičke simbole.</a:t>
            </a:r>
            <a:endParaRPr lang="en-US" dirty="0"/>
          </a:p>
          <a:p>
            <a:pPr>
              <a:buNone/>
            </a:pPr>
            <a:r>
              <a:rPr lang="hr-HR" dirty="0"/>
              <a:t> </a:t>
            </a:r>
            <a:endParaRPr lang="en-US" dirty="0"/>
          </a:p>
          <a:p>
            <a:pPr>
              <a:buNone/>
            </a:pPr>
            <a:r>
              <a:rPr lang="hr-HR" dirty="0"/>
              <a:t> </a:t>
            </a:r>
            <a:endParaRPr lang="en-US" dirty="0"/>
          </a:p>
          <a:p>
            <a:pPr lvl="0"/>
            <a:r>
              <a:rPr lang="hr-HR" dirty="0"/>
              <a:t>Kako glasi formula za površinu pravokutnog trokuta.</a:t>
            </a:r>
            <a:endParaRPr lang="en-US" dirty="0"/>
          </a:p>
          <a:p>
            <a:pPr lvl="0"/>
            <a:r>
              <a:rPr lang="hr-HR" dirty="0"/>
              <a:t>Podijeli </a:t>
            </a:r>
            <a:r>
              <a:rPr lang="hr-HR" dirty="0" err="1"/>
              <a:t>šiljastokutan</a:t>
            </a:r>
            <a:r>
              <a:rPr lang="hr-HR" dirty="0"/>
              <a:t> trokut jednom visinom na dva pravokutna trokuta.</a:t>
            </a:r>
            <a:endParaRPr lang="en-US" dirty="0"/>
          </a:p>
          <a:p>
            <a:pPr lvl="0"/>
            <a:r>
              <a:rPr lang="hr-HR" dirty="0"/>
              <a:t>Zapiši formulu za površinu trokuta kao zbroj površina dobivenih  pravokutnih trokuta.</a:t>
            </a:r>
            <a:endParaRPr lang="en-US" dirty="0"/>
          </a:p>
          <a:p>
            <a:pPr lvl="0"/>
            <a:r>
              <a:rPr lang="hr-HR" dirty="0"/>
              <a:t>Kako bi postupili u slučaju </a:t>
            </a:r>
            <a:r>
              <a:rPr lang="hr-HR" dirty="0" err="1"/>
              <a:t>tupokutnog</a:t>
            </a:r>
            <a:r>
              <a:rPr lang="hr-HR" dirty="0"/>
              <a:t> trokuta ako promatramo visinu na jednu od stranica koja zatvara tupi kut?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67396"/>
          </a:xfrm>
        </p:spPr>
        <p:txBody>
          <a:bodyPr>
            <a:normAutofit fontScale="85000" lnSpcReduction="20000"/>
          </a:bodyPr>
          <a:lstStyle/>
          <a:p>
            <a:r>
              <a:rPr lang="hr-HR" b="1" dirty="0">
                <a:solidFill>
                  <a:srgbClr val="C00000"/>
                </a:solidFill>
              </a:rPr>
              <a:t>4. grupa – kako su računali narodi starih civilizacija </a:t>
            </a:r>
            <a:endParaRPr lang="en-US" b="1" dirty="0">
              <a:solidFill>
                <a:srgbClr val="C00000"/>
              </a:solidFill>
            </a:endParaRPr>
          </a:p>
          <a:p>
            <a:r>
              <a:rPr lang="hr-HR" dirty="0"/>
              <a:t>ključni pojmovi: arapske znamenke, rimske znamenke, egipatski hijeroglifi, brojevni sustav indijanskog plemena </a:t>
            </a:r>
            <a:r>
              <a:rPr lang="hr-HR" dirty="0" err="1"/>
              <a:t>Maya</a:t>
            </a:r>
            <a:r>
              <a:rPr lang="hr-HR" dirty="0"/>
              <a:t>, glagoljica, pravila za zapisivanje brojeva, računanje s brojevima zapisanim različitim pismom</a:t>
            </a:r>
            <a:endParaRPr lang="en-US" dirty="0"/>
          </a:p>
          <a:p>
            <a:r>
              <a:rPr lang="hr-HR" dirty="0"/>
              <a:t>zadaci za učenike:</a:t>
            </a:r>
            <a:endParaRPr lang="en-US" dirty="0"/>
          </a:p>
          <a:p>
            <a:pPr lvl="0"/>
            <a:r>
              <a:rPr lang="hr-HR" dirty="0"/>
              <a:t>prikupiti potrebne podatke i pripremiti materijale za rad (pri čemu se učenici unutar grupe dogovaraju o podjeli posla), zadaci su zadani učenicima prije radionice</a:t>
            </a:r>
            <a:endParaRPr lang="en-US" dirty="0"/>
          </a:p>
          <a:p>
            <a:pPr lvl="0"/>
            <a:r>
              <a:rPr lang="hr-HR" dirty="0"/>
              <a:t>sistematiziranje prikupljenih podataka</a:t>
            </a:r>
            <a:endParaRPr lang="en-US" dirty="0"/>
          </a:p>
          <a:p>
            <a:pPr lvl="0"/>
            <a:r>
              <a:rPr lang="hr-HR" dirty="0"/>
              <a:t>rješavanje zadanih zadataka u kojima će učenici zapisivati brojeve različitim pismima, prevoditi zapise iz pisma u pismo, računske operacije s prirodnim brojevima, zapisivanje datuma rođenja te nekih drugih podataka iz svakodnevnog života</a:t>
            </a:r>
            <a:endParaRPr lang="en-US" dirty="0"/>
          </a:p>
          <a:p>
            <a:pPr lvl="0"/>
            <a:r>
              <a:rPr lang="hr-HR" dirty="0"/>
              <a:t>odabir i crtanje slike vezane za temu koju će u sklopu likovne grupe nacrtati na zidu učionice</a:t>
            </a:r>
            <a:endParaRPr lang="en-US" dirty="0"/>
          </a:p>
          <a:p>
            <a:pPr lvl="0"/>
            <a:r>
              <a:rPr lang="hr-HR" dirty="0"/>
              <a:t>ocjenjivanje članova grupe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572000"/>
          </a:xfrm>
        </p:spPr>
        <p:txBody>
          <a:bodyPr>
            <a:normAutofit fontScale="85000" lnSpcReduction="20000"/>
          </a:bodyPr>
          <a:lstStyle/>
          <a:p>
            <a:r>
              <a:rPr lang="hr-HR" dirty="0" smtClean="0"/>
              <a:t>Pripremni zadaci za učenike:</a:t>
            </a:r>
            <a:endParaRPr lang="en-US" dirty="0" smtClean="0"/>
          </a:p>
          <a:p>
            <a:r>
              <a:rPr lang="hr-HR" dirty="0" smtClean="0"/>
              <a:t>- </a:t>
            </a:r>
            <a:r>
              <a:rPr lang="hr-HR" dirty="0"/>
              <a:t>pronađi podatke o arapskim brojkama te kako smo ih mi naslijedili od Arapa</a:t>
            </a:r>
            <a:endParaRPr lang="en-US" dirty="0"/>
          </a:p>
          <a:p>
            <a:r>
              <a:rPr lang="hr-HR" dirty="0"/>
              <a:t>- pronađi podatke o rimskim brojkama</a:t>
            </a:r>
            <a:endParaRPr lang="en-US" dirty="0"/>
          </a:p>
          <a:p>
            <a:r>
              <a:rPr lang="hr-HR" dirty="0"/>
              <a:t>- pronađi podatke o egipatskim brojkama – hijeroglifima</a:t>
            </a:r>
            <a:endParaRPr lang="en-US" dirty="0"/>
          </a:p>
          <a:p>
            <a:r>
              <a:rPr lang="hr-HR" dirty="0"/>
              <a:t>- pronađi podatke o brojevnom sustavu indijanskog plemena </a:t>
            </a:r>
            <a:r>
              <a:rPr lang="hr-HR" dirty="0" err="1"/>
              <a:t>Maya</a:t>
            </a:r>
            <a:endParaRPr lang="en-US" dirty="0"/>
          </a:p>
          <a:p>
            <a:r>
              <a:rPr lang="hr-HR" dirty="0"/>
              <a:t>- pronađi podatke o zapisivanju brojeva na glagoljici</a:t>
            </a:r>
            <a:endParaRPr lang="en-US" dirty="0"/>
          </a:p>
          <a:p>
            <a:pPr>
              <a:buNone/>
            </a:pPr>
            <a:r>
              <a:rPr lang="hr-HR" dirty="0"/>
              <a:t> </a:t>
            </a:r>
            <a:endParaRPr lang="en-US" dirty="0"/>
          </a:p>
          <a:p>
            <a:r>
              <a:rPr lang="hr-HR" dirty="0"/>
              <a:t>napomena: podaci trebaju sadržavati oznake znamenaka te način zapisivanja broja (pravilo)</a:t>
            </a:r>
            <a:endParaRPr lang="en-US" dirty="0"/>
          </a:p>
          <a:p>
            <a:r>
              <a:rPr lang="hr-HR" dirty="0" err="1"/>
              <a:t>npr</a:t>
            </a:r>
            <a:r>
              <a:rPr lang="hr-HR" dirty="0"/>
              <a:t>. za rimske brojke: I je 1, V je 5, X je 10, a broj 27 piše se XXVII dok se broj 29 piše XIX</a:t>
            </a:r>
            <a:endParaRPr lang="en-US" dirty="0"/>
          </a:p>
        </p:txBody>
      </p:sp>
      <p:pic>
        <p:nvPicPr>
          <p:cNvPr id="29698" name="Picture 2" descr="C:\Documents and Settings\Sanja\My Documents\Skola\Projekti-radionice\Za_ljepsu_skolu_2010\slike\maya_numbe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57166"/>
            <a:ext cx="1571636" cy="1508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9" name="Picture 3" descr="C:\Documents and Settings\Sanja\My Documents\Skola\Projekti-radionice\Za_ljepsu_skolu_2010\slike\glagoljica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357166"/>
            <a:ext cx="1414461" cy="2067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Picture 4" descr="C:\Documents and Settings\Sanja\My Documents\Skola\Projekti-radionice\Za_ljepsu_skolu_2010\slike\sat okrugli rimsk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41208" y="285728"/>
            <a:ext cx="1571636" cy="1601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6739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hr-HR" b="1" dirty="0"/>
              <a:t/>
            </a:r>
            <a:br>
              <a:rPr lang="hr-HR" b="1" dirty="0"/>
            </a:br>
            <a:r>
              <a:rPr lang="hr-HR" b="1" dirty="0"/>
              <a:t> </a:t>
            </a:r>
            <a:endParaRPr lang="en-US" dirty="0"/>
          </a:p>
          <a:p>
            <a:r>
              <a:rPr lang="hr-HR" b="1" dirty="0"/>
              <a:t>TZK</a:t>
            </a:r>
            <a:endParaRPr lang="en-US" dirty="0"/>
          </a:p>
          <a:p>
            <a:r>
              <a:rPr lang="hr-HR" dirty="0"/>
              <a:t>Bacanje </a:t>
            </a:r>
            <a:r>
              <a:rPr lang="hr-HR" dirty="0" err="1"/>
              <a:t>medicinke</a:t>
            </a:r>
            <a:r>
              <a:rPr lang="hr-HR" dirty="0"/>
              <a:t> (analogno bacanju kugle – Olimpijske igre)</a:t>
            </a:r>
            <a:endParaRPr lang="en-US" dirty="0"/>
          </a:p>
          <a:p>
            <a:r>
              <a:rPr lang="hr-HR" dirty="0" err="1"/>
              <a:t>Medicinku</a:t>
            </a:r>
            <a:r>
              <a:rPr lang="hr-HR" dirty="0"/>
              <a:t> mase 1 kg učenici bacaju </a:t>
            </a:r>
            <a:r>
              <a:rPr lang="hr-HR" dirty="0" err="1"/>
              <a:t>suvanjem</a:t>
            </a:r>
            <a:r>
              <a:rPr lang="hr-HR" dirty="0"/>
              <a:t> ali i na druge načine radi razvijanja eksplozivne snage, koordinacije, preciznosti i oblikovanja osnovnih pokreta tehnike bacanja kugle. Sprava se baca u vis, udalj, od grudi, iznad glave naprijed i natrag, iz </a:t>
            </a:r>
            <a:r>
              <a:rPr lang="hr-HR" dirty="0" err="1"/>
              <a:t>počučja</a:t>
            </a:r>
            <a:r>
              <a:rPr lang="hr-HR" dirty="0"/>
              <a:t>, </a:t>
            </a:r>
            <a:r>
              <a:rPr lang="hr-HR" dirty="0" err="1"/>
              <a:t>iz</a:t>
            </a:r>
            <a:r>
              <a:rPr lang="hr-HR" dirty="0"/>
              <a:t> mjesta i kretanja, okrenuti licem, bokom ili leđima prema smjeru bacanja. Učenici su podijeljeni u dvije kolone. Bacanje i polazak po sprave izvodi se samo u jednom smjeru i to na znak profesora. Pri izbačaju treba nastojati da učenici potpuno opruže noge, ruke i tijelo.</a:t>
            </a:r>
            <a:endParaRPr lang="en-US" dirty="0"/>
          </a:p>
          <a:p>
            <a:r>
              <a:rPr lang="hr-HR" dirty="0"/>
              <a:t>U srijedu, 21.travnja izvodi se završno natjecanje. Učenici su podijeljeni u 4 grupe i svaka grupa izabire svog predstavnika na natjecanju.</a:t>
            </a:r>
            <a:endParaRPr lang="en-US" dirty="0"/>
          </a:p>
          <a:p>
            <a:endParaRPr lang="en-US" dirty="0"/>
          </a:p>
          <a:p>
            <a:r>
              <a:rPr lang="hr-HR" b="1" dirty="0"/>
              <a:t>klasični jezici</a:t>
            </a:r>
            <a:endParaRPr lang="en-US" dirty="0"/>
          </a:p>
          <a:p>
            <a:r>
              <a:rPr lang="hr-HR" dirty="0"/>
              <a:t>ključni pojmovi: </a:t>
            </a:r>
            <a:r>
              <a:rPr lang="hr-HR" dirty="0" err="1"/>
              <a:t>Tales</a:t>
            </a:r>
            <a:r>
              <a:rPr lang="hr-HR" dirty="0"/>
              <a:t>, Pitagora, Euklid, Arhimed, </a:t>
            </a:r>
            <a:r>
              <a:rPr lang="hr-HR" dirty="0" err="1"/>
              <a:t>Eratosten</a:t>
            </a:r>
            <a:r>
              <a:rPr lang="hr-HR" dirty="0"/>
              <a:t>, matematika, geometrija, astronomija, geografija, Aleksandrijska knjižnica, matematičke škole</a:t>
            </a:r>
            <a:endParaRPr lang="en-US" dirty="0"/>
          </a:p>
          <a:p>
            <a:r>
              <a:rPr lang="hr-HR" dirty="0"/>
              <a:t>zadaci za učenike: učenici će uvježbati igrokaz u kojem su glavni likovi poznati starogrčki matematičari Arhimed, </a:t>
            </a:r>
            <a:r>
              <a:rPr lang="hr-HR" dirty="0" err="1"/>
              <a:t>Tales</a:t>
            </a:r>
            <a:r>
              <a:rPr lang="hr-HR" dirty="0"/>
              <a:t>, </a:t>
            </a:r>
            <a:r>
              <a:rPr lang="hr-HR" dirty="0" err="1"/>
              <a:t>Eratosten</a:t>
            </a:r>
            <a:r>
              <a:rPr lang="hr-HR" dirty="0"/>
              <a:t>, Euklid i Pitagora, saznati će što povezuje matematiku, astronomiju i geografiju te kako je funkcionirala Aleksandrijska knjižnica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101012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595958"/>
          </a:xfrm>
        </p:spPr>
        <p:txBody>
          <a:bodyPr>
            <a:normAutofit/>
          </a:bodyPr>
          <a:lstStyle/>
          <a:p>
            <a:r>
              <a:rPr lang="hr-HR" dirty="0" smtClean="0"/>
              <a:t>3. Demonstracija rezultata rada na projektu</a:t>
            </a:r>
            <a:endParaRPr lang="en-US" dirty="0" smtClean="0"/>
          </a:p>
          <a:p>
            <a:pPr>
              <a:buNone/>
            </a:pPr>
            <a:r>
              <a:rPr lang="hr-HR" dirty="0" smtClean="0"/>
              <a:t>	- što sam naučio</a:t>
            </a:r>
            <a:endParaRPr lang="en-US" dirty="0" smtClean="0"/>
          </a:p>
          <a:p>
            <a:pPr>
              <a:buNone/>
            </a:pPr>
            <a:r>
              <a:rPr lang="hr-HR" dirty="0" smtClean="0"/>
              <a:t>   - kako sam naučio</a:t>
            </a:r>
            <a:endParaRPr lang="en-US" dirty="0" smtClean="0"/>
          </a:p>
          <a:p>
            <a:pPr>
              <a:buNone/>
            </a:pPr>
            <a:r>
              <a:rPr lang="hr-HR" dirty="0" smtClean="0"/>
              <a:t>	- uloge svakog člana mog tima</a:t>
            </a:r>
            <a:endParaRPr lang="en-US" dirty="0" smtClean="0"/>
          </a:p>
          <a:p>
            <a:pPr>
              <a:buNone/>
            </a:pPr>
            <a:r>
              <a:rPr lang="hr-HR" dirty="0" smtClean="0"/>
              <a:t> </a:t>
            </a:r>
            <a:endParaRPr lang="en-US" dirty="0" smtClean="0"/>
          </a:p>
          <a:p>
            <a:r>
              <a:rPr lang="hr-HR" dirty="0" smtClean="0"/>
              <a:t>4. Evaluacija</a:t>
            </a:r>
            <a:endParaRPr lang="en-US" dirty="0" smtClean="0"/>
          </a:p>
          <a:p>
            <a:pPr>
              <a:buNone/>
            </a:pPr>
            <a:r>
              <a:rPr lang="hr-HR" dirty="0" smtClean="0"/>
              <a:t>- ocjena uspješnosti projekta</a:t>
            </a:r>
            <a:endParaRPr lang="en-US" dirty="0" smtClean="0"/>
          </a:p>
          <a:p>
            <a:pPr>
              <a:buNone/>
            </a:pPr>
            <a:r>
              <a:rPr lang="hr-HR" dirty="0" smtClean="0"/>
              <a:t>- ocjena rada mog tima</a:t>
            </a:r>
            <a:endParaRPr lang="en-US" dirty="0" smtClean="0"/>
          </a:p>
          <a:p>
            <a:pPr>
              <a:buNone/>
            </a:pPr>
            <a:r>
              <a:rPr lang="hr-HR" dirty="0" smtClean="0"/>
              <a:t>- ocjena mog doprinosa u radu tima</a:t>
            </a:r>
            <a:endParaRPr lang="en-US" dirty="0" smtClean="0"/>
          </a:p>
          <a:p>
            <a:pPr>
              <a:buNone/>
            </a:pPr>
            <a:r>
              <a:rPr lang="hr-HR" dirty="0" smtClean="0"/>
              <a:t>- ocjena doprinosa svakog od članova mog tima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10101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10101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10101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10101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101013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101018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101000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10100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 descr="P10100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/>
          <p:cNvSpPr txBox="1"/>
          <p:nvPr/>
        </p:nvSpPr>
        <p:spPr>
          <a:xfrm>
            <a:off x="571472" y="857232"/>
            <a:ext cx="547175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 smtClean="0"/>
              <a:t>Literatura:</a:t>
            </a:r>
          </a:p>
          <a:p>
            <a:r>
              <a:rPr lang="hr-HR" dirty="0" err="1" smtClean="0"/>
              <a:t>Gereš</a:t>
            </a:r>
            <a:r>
              <a:rPr lang="hr-HR" dirty="0" smtClean="0"/>
              <a:t>, </a:t>
            </a:r>
            <a:r>
              <a:rPr lang="hr-HR" dirty="0" err="1" smtClean="0"/>
              <a:t>Isaković</a:t>
            </a:r>
            <a:r>
              <a:rPr lang="hr-HR" dirty="0" smtClean="0"/>
              <a:t>, </a:t>
            </a:r>
            <a:r>
              <a:rPr lang="hr-HR" dirty="0" err="1" smtClean="0"/>
              <a:t>Gleizer</a:t>
            </a:r>
            <a:r>
              <a:rPr lang="hr-HR" dirty="0" smtClean="0"/>
              <a:t>: Povijest matematike za školu</a:t>
            </a:r>
          </a:p>
          <a:p>
            <a:r>
              <a:rPr lang="hr-HR" dirty="0" err="1" smtClean="0"/>
              <a:t>Polya</a:t>
            </a:r>
            <a:r>
              <a:rPr lang="hr-HR" dirty="0" smtClean="0"/>
              <a:t>: Matematičko otkriće</a:t>
            </a:r>
          </a:p>
          <a:p>
            <a:r>
              <a:rPr lang="hr-HR" dirty="0" smtClean="0"/>
              <a:t>Dakić, Glasnović: Matematika 5+</a:t>
            </a:r>
          </a:p>
          <a:p>
            <a:r>
              <a:rPr lang="hr-HR" dirty="0" smtClean="0"/>
              <a:t>Matka</a:t>
            </a:r>
          </a:p>
          <a:p>
            <a:r>
              <a:rPr lang="hr-HR" dirty="0" smtClean="0"/>
              <a:t>Poučak</a:t>
            </a:r>
          </a:p>
          <a:p>
            <a:r>
              <a:rPr lang="hr-HR" dirty="0" smtClean="0"/>
              <a:t>MiŠ</a:t>
            </a:r>
          </a:p>
          <a:p>
            <a:endParaRPr lang="en-US" dirty="0"/>
          </a:p>
        </p:txBody>
      </p:sp>
      <p:sp>
        <p:nvSpPr>
          <p:cNvPr id="3" name="TekstniOkvir 2"/>
          <p:cNvSpPr txBox="1"/>
          <p:nvPr/>
        </p:nvSpPr>
        <p:spPr>
          <a:xfrm>
            <a:off x="2214546" y="4286256"/>
            <a:ext cx="30319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3200" dirty="0" smtClean="0"/>
              <a:t>Hvala na pažnji!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881710"/>
          </a:xfrm>
        </p:spPr>
        <p:txBody>
          <a:bodyPr>
            <a:normAutofit fontScale="25000" lnSpcReduction="20000"/>
          </a:bodyPr>
          <a:lstStyle/>
          <a:p>
            <a:r>
              <a:rPr lang="hr-HR" sz="9600" b="1" dirty="0" smtClean="0"/>
              <a:t>Planiranje školskog projekta za učitelje</a:t>
            </a:r>
            <a:endParaRPr lang="en-US" sz="9600" dirty="0" smtClean="0"/>
          </a:p>
          <a:p>
            <a:r>
              <a:rPr lang="hr-HR" sz="9600" b="1" dirty="0" smtClean="0"/>
              <a:t> </a:t>
            </a:r>
            <a:r>
              <a:rPr lang="hr-HR" sz="9600" dirty="0" smtClean="0"/>
              <a:t>1. Svrha i ciljevi projekta</a:t>
            </a:r>
            <a:endParaRPr lang="en-US" sz="9600" dirty="0" smtClean="0"/>
          </a:p>
          <a:p>
            <a:r>
              <a:rPr lang="hr-HR" sz="9600" dirty="0" smtClean="0"/>
              <a:t>a) Tema projekta</a:t>
            </a:r>
            <a:endParaRPr lang="en-US" sz="9600" dirty="0" smtClean="0"/>
          </a:p>
          <a:p>
            <a:pPr>
              <a:buNone/>
            </a:pPr>
            <a:r>
              <a:rPr lang="hr-HR" sz="9600" dirty="0" smtClean="0"/>
              <a:t>      - Istražit ćemo:</a:t>
            </a:r>
            <a:endParaRPr lang="en-US" sz="9600" dirty="0" smtClean="0"/>
          </a:p>
          <a:p>
            <a:pPr>
              <a:buNone/>
            </a:pPr>
            <a:r>
              <a:rPr lang="hr-HR" sz="9600" dirty="0" smtClean="0"/>
              <a:t>      - Naučit ćemo:</a:t>
            </a:r>
            <a:endParaRPr lang="en-US" sz="9600" dirty="0" smtClean="0"/>
          </a:p>
          <a:p>
            <a:pPr>
              <a:buNone/>
            </a:pPr>
            <a:r>
              <a:rPr lang="hr-HR" sz="9600" dirty="0" smtClean="0"/>
              <a:t>      - Cilj:</a:t>
            </a:r>
            <a:endParaRPr lang="en-US" sz="9600" dirty="0" smtClean="0"/>
          </a:p>
          <a:p>
            <a:r>
              <a:rPr lang="hr-HR" sz="9600" dirty="0" smtClean="0"/>
              <a:t>b) Obrazovni sadržaji projekta</a:t>
            </a:r>
            <a:endParaRPr lang="en-US" sz="9600" dirty="0" smtClean="0"/>
          </a:p>
          <a:p>
            <a:r>
              <a:rPr lang="hr-HR" sz="9600" dirty="0" smtClean="0"/>
              <a:t>c) Stečene vještine</a:t>
            </a:r>
            <a:endParaRPr lang="en-US" sz="9600" dirty="0" smtClean="0"/>
          </a:p>
          <a:p>
            <a:r>
              <a:rPr lang="hr-HR" sz="9600" dirty="0" smtClean="0"/>
              <a:t>d) Navike i stavovi</a:t>
            </a:r>
            <a:endParaRPr lang="en-US" sz="9600" dirty="0" smtClean="0"/>
          </a:p>
          <a:p>
            <a:r>
              <a:rPr lang="hr-HR" sz="9600" dirty="0" smtClean="0"/>
              <a:t>e) Granice projekta</a:t>
            </a:r>
            <a:endParaRPr lang="en-US" sz="9600" dirty="0" smtClean="0"/>
          </a:p>
          <a:p>
            <a:r>
              <a:rPr lang="hr-HR" sz="9600" dirty="0" smtClean="0"/>
              <a:t>2. Ključna pitanja i izvori znanja</a:t>
            </a:r>
            <a:endParaRPr lang="en-US" sz="9600" dirty="0" smtClean="0"/>
          </a:p>
          <a:p>
            <a:endParaRPr lang="en-US" sz="9600" dirty="0" smtClean="0"/>
          </a:p>
          <a:p>
            <a:r>
              <a:rPr lang="hr-HR" sz="9600" dirty="0" smtClean="0"/>
              <a:t>3. Plan ocjenjivanja po etapama izvođenja projekta</a:t>
            </a:r>
            <a:endParaRPr lang="en-US" sz="9600" dirty="0" smtClean="0"/>
          </a:p>
          <a:p>
            <a:pPr>
              <a:buNone/>
            </a:pPr>
            <a:r>
              <a:rPr lang="hr-HR" sz="9600" dirty="0" smtClean="0"/>
              <a:t> </a:t>
            </a:r>
            <a:endParaRPr lang="en-US" sz="9600" dirty="0" smtClean="0"/>
          </a:p>
          <a:p>
            <a:r>
              <a:rPr lang="hr-HR" sz="9600" dirty="0" smtClean="0"/>
              <a:t>4. Definiranje uvjeta za ostvarivanje parcijalnih zadataka</a:t>
            </a:r>
            <a:endParaRPr lang="en-US" sz="9600" dirty="0" smtClean="0"/>
          </a:p>
          <a:p>
            <a:pPr>
              <a:buNone/>
            </a:pPr>
            <a:r>
              <a:rPr lang="hr-HR" sz="8000" dirty="0" smtClean="0"/>
              <a:t> </a:t>
            </a:r>
            <a:endParaRPr lang="en-US" sz="80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4572000"/>
          </a:xfrm>
        </p:spPr>
        <p:txBody>
          <a:bodyPr>
            <a:normAutofit fontScale="92500" lnSpcReduction="20000"/>
          </a:bodyPr>
          <a:lstStyle/>
          <a:p>
            <a:r>
              <a:rPr lang="hr-HR" sz="2800" dirty="0" smtClean="0"/>
              <a:t>5. Plan provedbe parcijalnih zadataka, definiranje potrebnog predznanja i načina prikupljanja informacija</a:t>
            </a:r>
            <a:endParaRPr lang="en-US" sz="2800" dirty="0" smtClean="0"/>
          </a:p>
          <a:p>
            <a:pPr>
              <a:buNone/>
            </a:pPr>
            <a:r>
              <a:rPr lang="hr-HR" sz="2800" dirty="0" smtClean="0"/>
              <a:t> </a:t>
            </a:r>
            <a:endParaRPr lang="en-US" sz="2800" dirty="0" smtClean="0"/>
          </a:p>
          <a:p>
            <a:r>
              <a:rPr lang="hr-HR" sz="2800" dirty="0" smtClean="0"/>
              <a:t>6. Vremenski tijek izvođenja projekta</a:t>
            </a:r>
            <a:endParaRPr lang="en-US" sz="2800" dirty="0" smtClean="0"/>
          </a:p>
          <a:p>
            <a:endParaRPr lang="en-US" sz="2800" dirty="0" smtClean="0"/>
          </a:p>
          <a:p>
            <a:r>
              <a:rPr lang="hr-HR" sz="2800" dirty="0" smtClean="0"/>
              <a:t>7. Plan organizacije učenika u timove</a:t>
            </a:r>
            <a:endParaRPr lang="en-US" sz="2800" dirty="0" smtClean="0"/>
          </a:p>
          <a:p>
            <a:endParaRPr lang="en-US" sz="2800" dirty="0" smtClean="0"/>
          </a:p>
          <a:p>
            <a:r>
              <a:rPr lang="hr-HR" sz="2800" dirty="0" smtClean="0"/>
              <a:t>8. Upute učenicima za rad na projektu</a:t>
            </a:r>
            <a:endParaRPr lang="en-US" sz="2800" dirty="0" smtClean="0"/>
          </a:p>
          <a:p>
            <a:pPr>
              <a:buNone/>
            </a:pPr>
            <a:r>
              <a:rPr lang="hr-HR" sz="2800" dirty="0" smtClean="0"/>
              <a:t> </a:t>
            </a:r>
            <a:endParaRPr lang="en-US" sz="2800" dirty="0" smtClean="0"/>
          </a:p>
          <a:p>
            <a:r>
              <a:rPr lang="hr-HR" sz="2800" dirty="0" smtClean="0"/>
              <a:t>9. Način </a:t>
            </a:r>
            <a:r>
              <a:rPr lang="hr-HR" sz="2800" dirty="0" err="1" smtClean="0"/>
              <a:t>samovrednovanja</a:t>
            </a:r>
            <a:r>
              <a:rPr lang="hr-HR" sz="2800" dirty="0" smtClean="0"/>
              <a:t> učenika</a:t>
            </a:r>
            <a:endParaRPr lang="en-US" sz="28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hr-HR" b="1" dirty="0"/>
              <a:t> </a:t>
            </a:r>
            <a:endParaRPr lang="en-US" dirty="0"/>
          </a:p>
          <a:p>
            <a:r>
              <a:rPr lang="hr-HR" b="1" dirty="0"/>
              <a:t>voditelji</a:t>
            </a:r>
            <a:r>
              <a:rPr lang="hr-HR" dirty="0"/>
              <a:t>: Tanja </a:t>
            </a:r>
            <a:r>
              <a:rPr lang="hr-HR" dirty="0" err="1"/>
              <a:t>Bakran</a:t>
            </a:r>
            <a:r>
              <a:rPr lang="hr-HR" dirty="0"/>
              <a:t> </a:t>
            </a:r>
            <a:r>
              <a:rPr lang="hr-HR" dirty="0" err="1"/>
              <a:t>Lesar</a:t>
            </a:r>
            <a:r>
              <a:rPr lang="hr-HR" dirty="0"/>
              <a:t>, Ivan Kale, Tin Međugorac, Sanja Stilinović, Jasmina Vlašić</a:t>
            </a:r>
            <a:endParaRPr lang="en-US" dirty="0"/>
          </a:p>
          <a:p>
            <a:r>
              <a:rPr lang="hr-HR" b="1" i="1" dirty="0"/>
              <a:t>ciljevi:  </a:t>
            </a:r>
            <a:endParaRPr lang="en-US" dirty="0"/>
          </a:p>
          <a:p>
            <a:pPr lvl="0"/>
            <a:r>
              <a:rPr lang="hr-HR" dirty="0"/>
              <a:t>upoznavanje tekovina antičke te drugih starih civilizacija  kroz nastavu klasičnih jezika, matematike i TZK, poticanje kod učenika potrebu njegovanja kulture svog naroda te čuvanje i brigu za kulturne spomenike počevši od onog najbližeg učenicima, naše škole, koja je spomenik kulture</a:t>
            </a:r>
            <a:endParaRPr lang="en-US" dirty="0"/>
          </a:p>
          <a:p>
            <a:pPr lvl="0"/>
            <a:r>
              <a:rPr lang="hr-HR" dirty="0"/>
              <a:t>kroz posjet Hrvatskom školskom muzeju upoznati učenike s nastavom matematike, jezika i tjelovježbe u Hrvatskoj krajem 18, tijekom 19. i početkom 20. stoljeća </a:t>
            </a:r>
            <a:endParaRPr lang="en-US" dirty="0"/>
          </a:p>
          <a:p>
            <a:pPr lvl="0"/>
            <a:r>
              <a:rPr lang="hr-HR" dirty="0"/>
              <a:t>oslikati  zidove učionice br. 5 i „staklenik“ u kojem će se naslikati logo naše škole, kao klasične osnovne škole, u obliku jonskog stupa te razvijati ekološku svijest kod </a:t>
            </a:r>
            <a:r>
              <a:rPr lang="hr-HR" dirty="0" smtClean="0"/>
              <a:t>učenika</a:t>
            </a:r>
            <a:endParaRPr lang="en-US" dirty="0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Projekt: „Za ljepšu školu – Nasljeđe antike“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428604"/>
            <a:ext cx="8401080" cy="6143668"/>
          </a:xfrm>
        </p:spPr>
        <p:txBody>
          <a:bodyPr>
            <a:normAutofit fontScale="85000" lnSpcReduction="20000"/>
          </a:bodyPr>
          <a:lstStyle/>
          <a:p>
            <a:r>
              <a:rPr lang="hr-HR" b="1" i="1" dirty="0" smtClean="0"/>
              <a:t>specifični ciljevi:</a:t>
            </a:r>
            <a:endParaRPr lang="en-US" dirty="0" smtClean="0"/>
          </a:p>
          <a:p>
            <a:r>
              <a:rPr lang="hr-HR" b="1" i="1" dirty="0" smtClean="0"/>
              <a:t>matematika</a:t>
            </a:r>
            <a:r>
              <a:rPr lang="hr-HR" i="1" dirty="0" smtClean="0"/>
              <a:t>: </a:t>
            </a:r>
          </a:p>
          <a:p>
            <a:r>
              <a:rPr lang="hr-HR" dirty="0" smtClean="0"/>
              <a:t>rješavajući zadatke u grupama učenici će :</a:t>
            </a:r>
          </a:p>
          <a:p>
            <a:r>
              <a:rPr lang="hr-HR" dirty="0" smtClean="0"/>
              <a:t>ponoviti i uvježbati računske operacije s prirodnim, cijelim i racionalnim brojevima, </a:t>
            </a:r>
          </a:p>
          <a:p>
            <a:r>
              <a:rPr lang="hr-HR" dirty="0" smtClean="0"/>
              <a:t>ponoviti će čitanje i zapisivanje velikih brojeva, </a:t>
            </a:r>
          </a:p>
          <a:p>
            <a:r>
              <a:rPr lang="hr-HR" dirty="0" smtClean="0"/>
              <a:t>proste brojeve, </a:t>
            </a:r>
          </a:p>
          <a:p>
            <a:r>
              <a:rPr lang="hr-HR" dirty="0" smtClean="0"/>
              <a:t>trokut, kut, kvadrat, krug, površinu i opseg, </a:t>
            </a:r>
          </a:p>
          <a:p>
            <a:r>
              <a:rPr lang="hr-HR" dirty="0" smtClean="0"/>
              <a:t>povezivati će algebarske i geometrijske sadržaje, </a:t>
            </a:r>
          </a:p>
          <a:p>
            <a:r>
              <a:rPr lang="hr-HR" dirty="0" smtClean="0"/>
              <a:t>povezivati će matematiku sa sadržajima drugih nastavnih predmeta, </a:t>
            </a:r>
          </a:p>
          <a:p>
            <a:r>
              <a:rPr lang="hr-HR" dirty="0" smtClean="0"/>
              <a:t>primjenjivati će matematičke koncepte u rješavanju raznih životnih problema, </a:t>
            </a:r>
          </a:p>
          <a:p>
            <a:r>
              <a:rPr lang="hr-HR" dirty="0" smtClean="0"/>
              <a:t>upoznati se sa povijesti matematike, pojmovima teorem i dokaz,</a:t>
            </a:r>
          </a:p>
          <a:p>
            <a:r>
              <a:rPr lang="hr-HR" dirty="0" smtClean="0"/>
              <a:t> učenici će razvijati sposobnost rada u grupi, uvažavanje tuđeg mišljenja, kritički odnos prema vlastitom i tuđem radu te </a:t>
            </a:r>
          </a:p>
          <a:p>
            <a:r>
              <a:rPr lang="hr-HR" dirty="0" smtClean="0"/>
              <a:t>razvijati sposobnost matematičkog načina razmišljanja i zaključivanja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38834"/>
          </a:xfrm>
        </p:spPr>
        <p:txBody>
          <a:bodyPr>
            <a:normAutofit fontScale="77500" lnSpcReduction="20000"/>
          </a:bodyPr>
          <a:lstStyle/>
          <a:p>
            <a:r>
              <a:rPr lang="hr-HR" b="1" i="1" dirty="0" smtClean="0"/>
              <a:t>TZK:</a:t>
            </a:r>
            <a:r>
              <a:rPr lang="hr-HR" b="1" dirty="0" smtClean="0"/>
              <a:t> </a:t>
            </a:r>
            <a:r>
              <a:rPr lang="hr-HR" dirty="0" smtClean="0"/>
              <a:t>sa antropološkog aspekta cilj je utjecati na pravilan rast i razvoj, pravilan </a:t>
            </a:r>
            <a:r>
              <a:rPr lang="hr-HR" dirty="0" err="1" smtClean="0"/>
              <a:t>srazmjer</a:t>
            </a:r>
            <a:r>
              <a:rPr lang="hr-HR" dirty="0" smtClean="0"/>
              <a:t> mišića i smanjenje masnog tkiva te labavljenje svih mišićnih skupina,                                                      motoričke sposobnosti: razvoj opće motorike, povećanje spretnosti, koordinacija, eksplozivna snaga                                                                                                                                                                   funkcionalne sposobnosti: povećanje krvožilnog sustava, dišnog sustava, utjecaj na rad srca za regulaciju procesa za vrijeme napora                                                                                                   obrazovno i odgojno: ponoviti i uvježbati motorička gibanja, razvijanje osjećaja potrebe za kretanjem i formiranje karakternih crta kao što su upornost i istrajnost, poštivanje pravila igre, utjecati na razvoj navika za vježbanjem samostalno, u paru ili nekoj skupini, razvoj svijesti o potrebi suradnje i međusobnog pomaganja </a:t>
            </a:r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r>
              <a:rPr lang="hr-HR" dirty="0" smtClean="0"/>
              <a:t>                                      </a:t>
            </a:r>
            <a:endParaRPr lang="en-US" dirty="0" smtClean="0"/>
          </a:p>
          <a:p>
            <a:r>
              <a:rPr lang="hr-HR" b="1" i="1" dirty="0" smtClean="0"/>
              <a:t>klasični jezici:</a:t>
            </a:r>
            <a:r>
              <a:rPr lang="hr-HR" dirty="0" smtClean="0"/>
              <a:t> uvježbavajući igrokaz u kojem su glavni likovi grčki matematičari učenici će saznati da su stari znanstvenici bili višestruko obrazovani (istovremeno filozofi, astronomi, geografi, matematičari), upoznati će se s vremenom u kojem su oni djelovali, povezati će sadržaj grčkog jezika sa sadržajima TZK i matematike, te povijesti i geografije, razvijati će sposobnost rada u grupi, kritički odnos prema tuđem i vlastitom radu te toleranciju prema tuđem razmišljanju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</p:nvPr>
        </p:nvGraphicFramePr>
        <p:xfrm>
          <a:off x="1000100" y="642918"/>
          <a:ext cx="5948152" cy="5888736"/>
        </p:xfrm>
        <a:graphic>
          <a:graphicData uri="http://schemas.openxmlformats.org/drawingml/2006/table">
            <a:tbl>
              <a:tblPr/>
              <a:tblGrid>
                <a:gridCol w="771471"/>
                <a:gridCol w="2641760"/>
                <a:gridCol w="708113"/>
                <a:gridCol w="1052853"/>
                <a:gridCol w="773955"/>
              </a:tblGrid>
              <a:tr h="4114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 b="1" dirty="0">
                          <a:latin typeface="Calibri"/>
                          <a:ea typeface="Calibri"/>
                          <a:cs typeface="Times New Roman"/>
                        </a:rPr>
                        <a:t>razred/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 b="1" dirty="0">
                          <a:latin typeface="Calibri"/>
                          <a:ea typeface="Calibri"/>
                          <a:cs typeface="Times New Roman"/>
                        </a:rPr>
                        <a:t>grupa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 b="1">
                          <a:latin typeface="Calibri"/>
                          <a:ea typeface="Calibri"/>
                          <a:cs typeface="Times New Roman"/>
                        </a:rPr>
                        <a:t>sadržaj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 b="1">
                          <a:latin typeface="Calibri"/>
                          <a:ea typeface="Calibri"/>
                          <a:cs typeface="Times New Roman"/>
                        </a:rPr>
                        <a:t>učionica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 b="1">
                          <a:latin typeface="Calibri"/>
                          <a:ea typeface="Calibri"/>
                          <a:cs typeface="Times New Roman"/>
                        </a:rPr>
                        <a:t>voditelji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 b="1">
                          <a:latin typeface="Calibri"/>
                          <a:ea typeface="Calibri"/>
                          <a:cs typeface="Times New Roman"/>
                        </a:rPr>
                        <a:t>vrijeme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5.(a,b)/1.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Matematika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- Astronomija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vjeronauk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Kale Ivo,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Sanja Stilinović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od 8:00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do 10:00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5.(a,b)/2.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Matematika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- Prosti brojevi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14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5.(a,b)/3.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Matematika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- Kako su računali narodi starih civilizacija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14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5.(a,b)/4.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Matematika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- Geometrija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14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6.(a,b)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TZK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dvorana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igralište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Jasmina Vlašić,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Tin Međugorac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14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6.(a,b)/1.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Matematika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- Astronomija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vjeronauk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Kale Ivo,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Sanja Stilinović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od 10:00 do 12:00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6.(a,b)/2.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Matematika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- Prosti brojevi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14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6.(a,b)/3.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Matematika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- Kako su računali narodi starih civilizacija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14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6.(a,b)/4.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Matematika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- Geometrija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14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 dirty="0">
                          <a:latin typeface="Calibri"/>
                          <a:ea typeface="Calibri"/>
                          <a:cs typeface="Times New Roman"/>
                        </a:rPr>
                        <a:t>5.(a,b)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TZK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dvorana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>
                          <a:latin typeface="Calibri"/>
                          <a:ea typeface="Calibri"/>
                          <a:cs typeface="Times New Roman"/>
                        </a:rPr>
                        <a:t>igralište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 dirty="0">
                          <a:latin typeface="Calibri"/>
                          <a:ea typeface="Calibri"/>
                          <a:cs typeface="Times New Roman"/>
                        </a:rPr>
                        <a:t>Jasmina Vlašić,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200" dirty="0">
                          <a:latin typeface="Calibri"/>
                          <a:ea typeface="Calibri"/>
                          <a:cs typeface="Times New Roman"/>
                        </a:rPr>
                        <a:t>Tin Međugorac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kstniOkvir 4"/>
          <p:cNvSpPr txBox="1"/>
          <p:nvPr/>
        </p:nvSpPr>
        <p:spPr>
          <a:xfrm>
            <a:off x="714348" y="285728"/>
            <a:ext cx="2525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utorak, 20. travnja 2010.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r">
  <a:themeElements>
    <a:clrScheme name="Papi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i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i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220</TotalTime>
  <Words>2334</Words>
  <Application>Microsoft Office PowerPoint</Application>
  <PresentationFormat>On-screen Show (4:3)</PresentationFormat>
  <Paragraphs>394</Paragraphs>
  <Slides>39</Slides>
  <Notes>22</Notes>
  <HiddenSlides>7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Papir</vt:lpstr>
      <vt:lpstr>Nasljeđe antike</vt:lpstr>
      <vt:lpstr>Slide 2</vt:lpstr>
      <vt:lpstr>Slide 3</vt:lpstr>
      <vt:lpstr>Slide 4</vt:lpstr>
      <vt:lpstr>Slide 5</vt:lpstr>
      <vt:lpstr>Projekt: „Za ljepšu školu – Nasljeđe antike“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Integrirana nastava</dc:title>
  <dc:creator> </dc:creator>
  <cp:lastModifiedBy>Sanja Stilinović</cp:lastModifiedBy>
  <cp:revision>27</cp:revision>
  <dcterms:created xsi:type="dcterms:W3CDTF">2010-06-08T20:04:23Z</dcterms:created>
  <dcterms:modified xsi:type="dcterms:W3CDTF">2010-08-27T08:47:15Z</dcterms:modified>
</cp:coreProperties>
</file>