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7"/>
  </p:notesMasterIdLst>
  <p:sldIdLst>
    <p:sldId id="331" r:id="rId2"/>
    <p:sldId id="471" r:id="rId3"/>
    <p:sldId id="472" r:id="rId4"/>
    <p:sldId id="473" r:id="rId5"/>
    <p:sldId id="492" r:id="rId6"/>
    <p:sldId id="491" r:id="rId7"/>
    <p:sldId id="475" r:id="rId8"/>
    <p:sldId id="474" r:id="rId9"/>
    <p:sldId id="476" r:id="rId10"/>
    <p:sldId id="477" r:id="rId11"/>
    <p:sldId id="478" r:id="rId12"/>
    <p:sldId id="479" r:id="rId13"/>
    <p:sldId id="480" r:id="rId14"/>
    <p:sldId id="493" r:id="rId15"/>
    <p:sldId id="481" r:id="rId16"/>
    <p:sldId id="482" r:id="rId17"/>
    <p:sldId id="483" r:id="rId18"/>
    <p:sldId id="484" r:id="rId19"/>
    <p:sldId id="488" r:id="rId20"/>
    <p:sldId id="487" r:id="rId21"/>
    <p:sldId id="485" r:id="rId22"/>
    <p:sldId id="486" r:id="rId23"/>
    <p:sldId id="489" r:id="rId24"/>
    <p:sldId id="490" r:id="rId25"/>
    <p:sldId id="494" r:id="rId26"/>
  </p:sldIdLst>
  <p:sldSz cx="9144000" cy="6858000" type="screen4x3"/>
  <p:notesSz cx="7099300" cy="10234613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DF125"/>
    <a:srgbClr val="F8F8F8"/>
    <a:srgbClr val="FFFF66"/>
    <a:srgbClr val="663300"/>
    <a:srgbClr val="FFFF99"/>
    <a:srgbClr val="FFFF00"/>
    <a:srgbClr val="0099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Tamni stil 1 - Isticanj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Tamni stil 2 - Isticanje 1/Isticanj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08" autoAdjust="0"/>
    <p:restoredTop sz="72333" autoAdjust="0"/>
  </p:normalViewPr>
  <p:slideViewPr>
    <p:cSldViewPr>
      <p:cViewPr varScale="1">
        <p:scale>
          <a:sx n="56" d="100"/>
          <a:sy n="56" d="100"/>
        </p:scale>
        <p:origin x="-32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F33A8-FE96-4822-8A14-85C89E67C857}" type="doc">
      <dgm:prSet loTypeId="urn:microsoft.com/office/officeart/2005/8/layout/hList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40B26F9F-2EDE-4CF8-8A78-2D7B83414D9D}">
      <dgm:prSet phldrT="[Tekst]"/>
      <dgm:spPr/>
      <dgm:t>
        <a:bodyPr/>
        <a:lstStyle/>
        <a:p>
          <a:r>
            <a:rPr lang="hr-HR" dirty="0" smtClean="0"/>
            <a:t>ISHODI UČENJA</a:t>
          </a:r>
          <a:endParaRPr lang="hr-HR" dirty="0"/>
        </a:p>
      </dgm:t>
    </dgm:pt>
    <dgm:pt modelId="{E4149ACC-11AC-45F0-8D3F-1ECE65A83B66}" type="parTrans" cxnId="{6E8A9A94-17B7-4A84-BF72-461FBE952121}">
      <dgm:prSet/>
      <dgm:spPr/>
      <dgm:t>
        <a:bodyPr/>
        <a:lstStyle/>
        <a:p>
          <a:endParaRPr lang="hr-HR"/>
        </a:p>
      </dgm:t>
    </dgm:pt>
    <dgm:pt modelId="{D1741B64-328C-4FF7-A82C-DE86417A72BE}" type="sibTrans" cxnId="{6E8A9A94-17B7-4A84-BF72-461FBE952121}">
      <dgm:prSet/>
      <dgm:spPr/>
      <dgm:t>
        <a:bodyPr/>
        <a:lstStyle/>
        <a:p>
          <a:endParaRPr lang="hr-HR"/>
        </a:p>
      </dgm:t>
    </dgm:pt>
    <dgm:pt modelId="{2361FE9F-E580-4B26-AEFD-D0A29415327A}">
      <dgm:prSet phldrT="[Tekst]" custT="1"/>
      <dgm:spPr/>
      <dgm:t>
        <a:bodyPr/>
        <a:lstStyle/>
        <a:p>
          <a:r>
            <a:rPr lang="hr-HR" sz="2400" dirty="0" smtClean="0"/>
            <a:t>konkretni</a:t>
          </a:r>
          <a:endParaRPr lang="hr-HR" sz="2400" dirty="0"/>
        </a:p>
      </dgm:t>
    </dgm:pt>
    <dgm:pt modelId="{0BBB77A0-E3AD-4E75-9470-AF7235693A18}" type="parTrans" cxnId="{405427F3-E3E2-43DE-9E35-675FE198D443}">
      <dgm:prSet/>
      <dgm:spPr/>
      <dgm:t>
        <a:bodyPr/>
        <a:lstStyle/>
        <a:p>
          <a:endParaRPr lang="hr-HR"/>
        </a:p>
      </dgm:t>
    </dgm:pt>
    <dgm:pt modelId="{509EC27E-4870-43D4-A6E2-6A0253C5B9C0}" type="sibTrans" cxnId="{405427F3-E3E2-43DE-9E35-675FE198D443}">
      <dgm:prSet/>
      <dgm:spPr/>
      <dgm:t>
        <a:bodyPr/>
        <a:lstStyle/>
        <a:p>
          <a:endParaRPr lang="hr-HR"/>
        </a:p>
      </dgm:t>
    </dgm:pt>
    <dgm:pt modelId="{33499FA0-0332-48BD-A1E3-EBBBDED4EEC4}">
      <dgm:prSet phldrT="[Tekst]" custT="1"/>
      <dgm:spPr/>
      <dgm:t>
        <a:bodyPr/>
        <a:lstStyle/>
        <a:p>
          <a:r>
            <a:rPr lang="hr-HR" sz="2400" dirty="0" smtClean="0"/>
            <a:t>svrsishodni</a:t>
          </a:r>
          <a:endParaRPr lang="hr-HR" sz="2400" dirty="0"/>
        </a:p>
      </dgm:t>
    </dgm:pt>
    <dgm:pt modelId="{F77B03FF-3B45-4E7D-82A8-EB47A9A5C986}" type="parTrans" cxnId="{220646D2-4F6D-4CEB-A089-32DC9303E2D3}">
      <dgm:prSet/>
      <dgm:spPr/>
      <dgm:t>
        <a:bodyPr/>
        <a:lstStyle/>
        <a:p>
          <a:endParaRPr lang="hr-HR"/>
        </a:p>
      </dgm:t>
    </dgm:pt>
    <dgm:pt modelId="{5C144F02-D2F2-47DE-B22F-3BCCF65B4EA3}" type="sibTrans" cxnId="{220646D2-4F6D-4CEB-A089-32DC9303E2D3}">
      <dgm:prSet/>
      <dgm:spPr/>
      <dgm:t>
        <a:bodyPr/>
        <a:lstStyle/>
        <a:p>
          <a:endParaRPr lang="hr-HR"/>
        </a:p>
      </dgm:t>
    </dgm:pt>
    <dgm:pt modelId="{0867807C-0367-48BE-BE9F-DE85AE2A1AF4}">
      <dgm:prSet phldrT="[Tekst]" custT="1"/>
      <dgm:spPr/>
      <dgm:t>
        <a:bodyPr/>
        <a:lstStyle/>
        <a:p>
          <a:r>
            <a:rPr lang="hr-HR" sz="2200" dirty="0" smtClean="0"/>
            <a:t>pravovremeni</a:t>
          </a:r>
          <a:endParaRPr lang="hr-HR" sz="2200" dirty="0"/>
        </a:p>
      </dgm:t>
    </dgm:pt>
    <dgm:pt modelId="{171B0FDB-A349-4296-A623-CB2F112888D4}" type="parTrans" cxnId="{80919826-A66B-4AD3-84F6-48CD7BE55709}">
      <dgm:prSet/>
      <dgm:spPr/>
      <dgm:t>
        <a:bodyPr/>
        <a:lstStyle/>
        <a:p>
          <a:endParaRPr lang="hr-HR"/>
        </a:p>
      </dgm:t>
    </dgm:pt>
    <dgm:pt modelId="{7A10ECE4-2107-465E-AD89-E49CB8BF20A7}" type="sibTrans" cxnId="{80919826-A66B-4AD3-84F6-48CD7BE55709}">
      <dgm:prSet/>
      <dgm:spPr/>
      <dgm:t>
        <a:bodyPr/>
        <a:lstStyle/>
        <a:p>
          <a:endParaRPr lang="hr-HR"/>
        </a:p>
      </dgm:t>
    </dgm:pt>
    <dgm:pt modelId="{8FF27BEA-491D-4DCA-9BAB-78AE97448572}">
      <dgm:prSet custT="1"/>
      <dgm:spPr/>
      <dgm:t>
        <a:bodyPr/>
        <a:lstStyle/>
        <a:p>
          <a:r>
            <a:rPr lang="hr-HR" sz="2400" dirty="0" smtClean="0"/>
            <a:t>mjerljivi</a:t>
          </a:r>
          <a:endParaRPr lang="hr-HR" sz="2400" dirty="0"/>
        </a:p>
      </dgm:t>
    </dgm:pt>
    <dgm:pt modelId="{8400AB10-9FE0-4744-87A9-1D7C0805E66B}" type="parTrans" cxnId="{CE9495CD-9A0B-405D-9A21-EA33FF26E08A}">
      <dgm:prSet/>
      <dgm:spPr/>
      <dgm:t>
        <a:bodyPr/>
        <a:lstStyle/>
        <a:p>
          <a:endParaRPr lang="hr-HR"/>
        </a:p>
      </dgm:t>
    </dgm:pt>
    <dgm:pt modelId="{3107D088-EB1B-468F-B8A7-FAD49CFC09A9}" type="sibTrans" cxnId="{CE9495CD-9A0B-405D-9A21-EA33FF26E08A}">
      <dgm:prSet/>
      <dgm:spPr/>
      <dgm:t>
        <a:bodyPr/>
        <a:lstStyle/>
        <a:p>
          <a:endParaRPr lang="hr-HR"/>
        </a:p>
      </dgm:t>
    </dgm:pt>
    <dgm:pt modelId="{53BFE1DD-8305-4C4E-BDE6-8755577F2A29}">
      <dgm:prSet custT="1"/>
      <dgm:spPr/>
      <dgm:t>
        <a:bodyPr/>
        <a:lstStyle/>
        <a:p>
          <a:r>
            <a:rPr lang="hr-HR" sz="2400" dirty="0" smtClean="0"/>
            <a:t>dogovoreni</a:t>
          </a:r>
          <a:endParaRPr lang="hr-HR" sz="2400" dirty="0"/>
        </a:p>
      </dgm:t>
    </dgm:pt>
    <dgm:pt modelId="{A0A4F461-9BD7-46F1-B25E-7245EA479EE6}" type="parTrans" cxnId="{E5544E79-484B-4471-9063-1415D6798B3D}">
      <dgm:prSet/>
      <dgm:spPr/>
      <dgm:t>
        <a:bodyPr/>
        <a:lstStyle/>
        <a:p>
          <a:endParaRPr lang="hr-HR"/>
        </a:p>
      </dgm:t>
    </dgm:pt>
    <dgm:pt modelId="{289FF444-6453-4426-80AF-ABD9B570D0DF}" type="sibTrans" cxnId="{E5544E79-484B-4471-9063-1415D6798B3D}">
      <dgm:prSet/>
      <dgm:spPr/>
      <dgm:t>
        <a:bodyPr/>
        <a:lstStyle/>
        <a:p>
          <a:endParaRPr lang="hr-HR"/>
        </a:p>
      </dgm:t>
    </dgm:pt>
    <dgm:pt modelId="{BC1DC335-8D6F-4033-814C-5D8D233DF494}" type="pres">
      <dgm:prSet presAssocID="{DF5F33A8-FE96-4822-8A14-85C89E67C85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F27CA4B8-03B6-4294-B1A3-364E6EA7777F}" type="pres">
      <dgm:prSet presAssocID="{40B26F9F-2EDE-4CF8-8A78-2D7B83414D9D}" presName="roof" presStyleLbl="dkBgShp" presStyleIdx="0" presStyleCnt="2"/>
      <dgm:spPr/>
      <dgm:t>
        <a:bodyPr/>
        <a:lstStyle/>
        <a:p>
          <a:endParaRPr lang="hr-HR"/>
        </a:p>
      </dgm:t>
    </dgm:pt>
    <dgm:pt modelId="{747F50DA-210E-4C44-87B0-0EE693972764}" type="pres">
      <dgm:prSet presAssocID="{40B26F9F-2EDE-4CF8-8A78-2D7B83414D9D}" presName="pillars" presStyleCnt="0"/>
      <dgm:spPr/>
    </dgm:pt>
    <dgm:pt modelId="{60AFBD5E-B157-4D1B-A5F3-56CF85C14940}" type="pres">
      <dgm:prSet presAssocID="{40B26F9F-2EDE-4CF8-8A78-2D7B83414D9D}" presName="pillar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3EEC83B-F63B-4B5F-83BE-352FB6A38C29}" type="pres">
      <dgm:prSet presAssocID="{8FF27BEA-491D-4DCA-9BAB-78AE97448572}" presName="pillar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2FB7F3F-0FA2-402E-BD6E-B6B1380A278E}" type="pres">
      <dgm:prSet presAssocID="{53BFE1DD-8305-4C4E-BDE6-8755577F2A29}" presName="pillar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0F1B9C0-B125-436B-9922-231D961ED9D8}" type="pres">
      <dgm:prSet presAssocID="{33499FA0-0332-48BD-A1E3-EBBBDED4EEC4}" presName="pillar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C59F8AC-997E-44F5-BB58-21C4476D1DC4}" type="pres">
      <dgm:prSet presAssocID="{0867807C-0367-48BE-BE9F-DE85AE2A1AF4}" presName="pillarX" presStyleLbl="node1" presStyleIdx="4" presStyleCnt="5" custLinFactNeighborX="25663" custLinFactNeighborY="105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5F890E8-F33D-4ACB-B156-90AE07D4B7C4}" type="pres">
      <dgm:prSet presAssocID="{40B26F9F-2EDE-4CF8-8A78-2D7B83414D9D}" presName="base" presStyleLbl="dkBgShp" presStyleIdx="1" presStyleCnt="2"/>
      <dgm:spPr/>
    </dgm:pt>
  </dgm:ptLst>
  <dgm:cxnLst>
    <dgm:cxn modelId="{30D14CB7-39F3-4CD7-86BC-4C29650EB4DE}" type="presOf" srcId="{40B26F9F-2EDE-4CF8-8A78-2D7B83414D9D}" destId="{F27CA4B8-03B6-4294-B1A3-364E6EA7777F}" srcOrd="0" destOrd="0" presId="urn:microsoft.com/office/officeart/2005/8/layout/hList3"/>
    <dgm:cxn modelId="{CE9495CD-9A0B-405D-9A21-EA33FF26E08A}" srcId="{40B26F9F-2EDE-4CF8-8A78-2D7B83414D9D}" destId="{8FF27BEA-491D-4DCA-9BAB-78AE97448572}" srcOrd="1" destOrd="0" parTransId="{8400AB10-9FE0-4744-87A9-1D7C0805E66B}" sibTransId="{3107D088-EB1B-468F-B8A7-FAD49CFC09A9}"/>
    <dgm:cxn modelId="{E5544E79-484B-4471-9063-1415D6798B3D}" srcId="{40B26F9F-2EDE-4CF8-8A78-2D7B83414D9D}" destId="{53BFE1DD-8305-4C4E-BDE6-8755577F2A29}" srcOrd="2" destOrd="0" parTransId="{A0A4F461-9BD7-46F1-B25E-7245EA479EE6}" sibTransId="{289FF444-6453-4426-80AF-ABD9B570D0DF}"/>
    <dgm:cxn modelId="{2263E94D-FA2A-49C6-91EE-5B518B77A332}" type="presOf" srcId="{2361FE9F-E580-4B26-AEFD-D0A29415327A}" destId="{60AFBD5E-B157-4D1B-A5F3-56CF85C14940}" srcOrd="0" destOrd="0" presId="urn:microsoft.com/office/officeart/2005/8/layout/hList3"/>
    <dgm:cxn modelId="{A0B4192B-1F12-46DD-8B77-9AD96CA73531}" type="presOf" srcId="{DF5F33A8-FE96-4822-8A14-85C89E67C857}" destId="{BC1DC335-8D6F-4033-814C-5D8D233DF494}" srcOrd="0" destOrd="0" presId="urn:microsoft.com/office/officeart/2005/8/layout/hList3"/>
    <dgm:cxn modelId="{80919826-A66B-4AD3-84F6-48CD7BE55709}" srcId="{40B26F9F-2EDE-4CF8-8A78-2D7B83414D9D}" destId="{0867807C-0367-48BE-BE9F-DE85AE2A1AF4}" srcOrd="4" destOrd="0" parTransId="{171B0FDB-A349-4296-A623-CB2F112888D4}" sibTransId="{7A10ECE4-2107-465E-AD89-E49CB8BF20A7}"/>
    <dgm:cxn modelId="{DDDFDAEF-E028-488F-B935-AD559C64A1C1}" type="presOf" srcId="{0867807C-0367-48BE-BE9F-DE85AE2A1AF4}" destId="{EC59F8AC-997E-44F5-BB58-21C4476D1DC4}" srcOrd="0" destOrd="0" presId="urn:microsoft.com/office/officeart/2005/8/layout/hList3"/>
    <dgm:cxn modelId="{220646D2-4F6D-4CEB-A089-32DC9303E2D3}" srcId="{40B26F9F-2EDE-4CF8-8A78-2D7B83414D9D}" destId="{33499FA0-0332-48BD-A1E3-EBBBDED4EEC4}" srcOrd="3" destOrd="0" parTransId="{F77B03FF-3B45-4E7D-82A8-EB47A9A5C986}" sibTransId="{5C144F02-D2F2-47DE-B22F-3BCCF65B4EA3}"/>
    <dgm:cxn modelId="{405427F3-E3E2-43DE-9E35-675FE198D443}" srcId="{40B26F9F-2EDE-4CF8-8A78-2D7B83414D9D}" destId="{2361FE9F-E580-4B26-AEFD-D0A29415327A}" srcOrd="0" destOrd="0" parTransId="{0BBB77A0-E3AD-4E75-9470-AF7235693A18}" sibTransId="{509EC27E-4870-43D4-A6E2-6A0253C5B9C0}"/>
    <dgm:cxn modelId="{6E8A9A94-17B7-4A84-BF72-461FBE952121}" srcId="{DF5F33A8-FE96-4822-8A14-85C89E67C857}" destId="{40B26F9F-2EDE-4CF8-8A78-2D7B83414D9D}" srcOrd="0" destOrd="0" parTransId="{E4149ACC-11AC-45F0-8D3F-1ECE65A83B66}" sibTransId="{D1741B64-328C-4FF7-A82C-DE86417A72BE}"/>
    <dgm:cxn modelId="{F5D02EF6-6350-498B-8535-EB950360FD96}" type="presOf" srcId="{53BFE1DD-8305-4C4E-BDE6-8755577F2A29}" destId="{82FB7F3F-0FA2-402E-BD6E-B6B1380A278E}" srcOrd="0" destOrd="0" presId="urn:microsoft.com/office/officeart/2005/8/layout/hList3"/>
    <dgm:cxn modelId="{2474362F-10F2-4E67-8768-4A1CFF13C8F2}" type="presOf" srcId="{33499FA0-0332-48BD-A1E3-EBBBDED4EEC4}" destId="{70F1B9C0-B125-436B-9922-231D961ED9D8}" srcOrd="0" destOrd="0" presId="urn:microsoft.com/office/officeart/2005/8/layout/hList3"/>
    <dgm:cxn modelId="{02E276CA-BC9F-4849-8741-DEE515B8FEE0}" type="presOf" srcId="{8FF27BEA-491D-4DCA-9BAB-78AE97448572}" destId="{D3EEC83B-F63B-4B5F-83BE-352FB6A38C29}" srcOrd="0" destOrd="0" presId="urn:microsoft.com/office/officeart/2005/8/layout/hList3"/>
    <dgm:cxn modelId="{5C832442-C763-4C12-97AF-69B0EEFFBFE6}" type="presParOf" srcId="{BC1DC335-8D6F-4033-814C-5D8D233DF494}" destId="{F27CA4B8-03B6-4294-B1A3-364E6EA7777F}" srcOrd="0" destOrd="0" presId="urn:microsoft.com/office/officeart/2005/8/layout/hList3"/>
    <dgm:cxn modelId="{3AA57922-6281-4A96-8EC8-F91E64C36908}" type="presParOf" srcId="{BC1DC335-8D6F-4033-814C-5D8D233DF494}" destId="{747F50DA-210E-4C44-87B0-0EE693972764}" srcOrd="1" destOrd="0" presId="urn:microsoft.com/office/officeart/2005/8/layout/hList3"/>
    <dgm:cxn modelId="{6B0F9034-FD1F-407B-8B27-FA16245C82D8}" type="presParOf" srcId="{747F50DA-210E-4C44-87B0-0EE693972764}" destId="{60AFBD5E-B157-4D1B-A5F3-56CF85C14940}" srcOrd="0" destOrd="0" presId="urn:microsoft.com/office/officeart/2005/8/layout/hList3"/>
    <dgm:cxn modelId="{F2BD6844-1B8C-4A18-861D-8B4892C9A89D}" type="presParOf" srcId="{747F50DA-210E-4C44-87B0-0EE693972764}" destId="{D3EEC83B-F63B-4B5F-83BE-352FB6A38C29}" srcOrd="1" destOrd="0" presId="urn:microsoft.com/office/officeart/2005/8/layout/hList3"/>
    <dgm:cxn modelId="{F12E371B-C733-4E64-AD6E-8B13EB18D5A6}" type="presParOf" srcId="{747F50DA-210E-4C44-87B0-0EE693972764}" destId="{82FB7F3F-0FA2-402E-BD6E-B6B1380A278E}" srcOrd="2" destOrd="0" presId="urn:microsoft.com/office/officeart/2005/8/layout/hList3"/>
    <dgm:cxn modelId="{AD4C4A63-2569-475F-9C22-2CB2AA512166}" type="presParOf" srcId="{747F50DA-210E-4C44-87B0-0EE693972764}" destId="{70F1B9C0-B125-436B-9922-231D961ED9D8}" srcOrd="3" destOrd="0" presId="urn:microsoft.com/office/officeart/2005/8/layout/hList3"/>
    <dgm:cxn modelId="{E5135F04-4D6B-442C-9F2D-4742715390C4}" type="presParOf" srcId="{747F50DA-210E-4C44-87B0-0EE693972764}" destId="{EC59F8AC-997E-44F5-BB58-21C4476D1DC4}" srcOrd="4" destOrd="0" presId="urn:microsoft.com/office/officeart/2005/8/layout/hList3"/>
    <dgm:cxn modelId="{0C29674D-64C7-43A3-8AA1-402F68010767}" type="presParOf" srcId="{BC1DC335-8D6F-4033-814C-5D8D233DF494}" destId="{C5F890E8-F33D-4ACB-B156-90AE07D4B7C4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DC2C7F-E57C-4A64-8EF3-F0BE94B31DC7}" type="doc">
      <dgm:prSet loTypeId="urn:microsoft.com/office/officeart/2005/8/layout/pyramid2" loCatId="pyramid" qsTypeId="urn:microsoft.com/office/officeart/2005/8/quickstyle/3d2" qsCatId="3D" csTypeId="urn:microsoft.com/office/officeart/2005/8/colors/accent1_2" csCatId="accent1" phldr="1"/>
      <dgm:spPr/>
    </dgm:pt>
    <dgm:pt modelId="{FFA26371-DD10-420B-8245-FFFD674833F3}">
      <dgm:prSet phldrT="[Tekst]" custT="1"/>
      <dgm:spPr/>
      <dgm:t>
        <a:bodyPr/>
        <a:lstStyle/>
        <a:p>
          <a:r>
            <a:rPr lang="hr-HR" sz="1800" b="1" dirty="0" smtClean="0"/>
            <a:t>Kreiranje:</a:t>
          </a:r>
          <a:r>
            <a:rPr lang="hr-HR" sz="1800" b="0" dirty="0" smtClean="0"/>
            <a:t> sintetiziranje plus izumiti i stvoriti</a:t>
          </a:r>
          <a:endParaRPr lang="hr-HR" sz="1800" b="1" dirty="0"/>
        </a:p>
      </dgm:t>
    </dgm:pt>
    <dgm:pt modelId="{E57265FF-6C7D-4F67-AD4E-0C644F94E3C9}" type="parTrans" cxnId="{7079CC83-B99C-4C55-8E5C-A941F5F62131}">
      <dgm:prSet/>
      <dgm:spPr/>
      <dgm:t>
        <a:bodyPr/>
        <a:lstStyle/>
        <a:p>
          <a:endParaRPr lang="hr-HR"/>
        </a:p>
      </dgm:t>
    </dgm:pt>
    <dgm:pt modelId="{5396C06F-231F-4552-AC2A-7A5816EDD121}" type="sibTrans" cxnId="{7079CC83-B99C-4C55-8E5C-A941F5F62131}">
      <dgm:prSet/>
      <dgm:spPr/>
      <dgm:t>
        <a:bodyPr/>
        <a:lstStyle/>
        <a:p>
          <a:endParaRPr lang="hr-HR"/>
        </a:p>
      </dgm:t>
    </dgm:pt>
    <dgm:pt modelId="{45D34988-EFFD-4131-9522-EE39350A4FAF}">
      <dgm:prSet phldrT="[Tekst]" custT="1"/>
      <dgm:spPr/>
      <dgm:t>
        <a:bodyPr/>
        <a:lstStyle/>
        <a:p>
          <a:r>
            <a:rPr lang="hr-HR" sz="1800" b="1" dirty="0" smtClean="0"/>
            <a:t>Vrjednovanje:</a:t>
          </a:r>
          <a:r>
            <a:rPr lang="hr-HR" sz="1800" b="0" dirty="0" smtClean="0"/>
            <a:t> argumentirati mišljenje, izmjeriti, obraniti stav, ocijeniti, opravdati …</a:t>
          </a:r>
          <a:endParaRPr lang="hr-HR" sz="1800" b="1" dirty="0"/>
        </a:p>
      </dgm:t>
    </dgm:pt>
    <dgm:pt modelId="{3066AC57-20E6-41B0-8A2D-F2D99653409D}" type="parTrans" cxnId="{AF23614F-3E8C-4798-BE8D-525760308DAA}">
      <dgm:prSet/>
      <dgm:spPr/>
      <dgm:t>
        <a:bodyPr/>
        <a:lstStyle/>
        <a:p>
          <a:endParaRPr lang="hr-HR"/>
        </a:p>
      </dgm:t>
    </dgm:pt>
    <dgm:pt modelId="{678E1490-2FAB-4F3B-BF4F-AA2DA2C4ED7C}" type="sibTrans" cxnId="{AF23614F-3E8C-4798-BE8D-525760308DAA}">
      <dgm:prSet/>
      <dgm:spPr/>
      <dgm:t>
        <a:bodyPr/>
        <a:lstStyle/>
        <a:p>
          <a:endParaRPr lang="hr-HR"/>
        </a:p>
      </dgm:t>
    </dgm:pt>
    <dgm:pt modelId="{C59A3CB7-B3F0-417A-84E6-F19E1E40CB18}">
      <dgm:prSet phldrT="[Tekst]" custT="1"/>
      <dgm:spPr/>
      <dgm:t>
        <a:bodyPr/>
        <a:lstStyle/>
        <a:p>
          <a:r>
            <a:rPr lang="hr-HR" sz="1800" b="1" dirty="0" smtClean="0"/>
            <a:t>Sintetiziranje:</a:t>
          </a:r>
          <a:r>
            <a:rPr lang="hr-HR" sz="1800" b="0" dirty="0" smtClean="0"/>
            <a:t> dizajnirati, formulirati, generalizirati,  generirati, integrirati …</a:t>
          </a:r>
          <a:endParaRPr lang="hr-HR" sz="1800" b="1" dirty="0"/>
        </a:p>
      </dgm:t>
    </dgm:pt>
    <dgm:pt modelId="{A55CA6F9-B31A-4B97-80D7-E6FEE67DE824}" type="parTrans" cxnId="{C58CF395-19ED-45F5-AF67-FA92ABD844AC}">
      <dgm:prSet/>
      <dgm:spPr/>
      <dgm:t>
        <a:bodyPr/>
        <a:lstStyle/>
        <a:p>
          <a:endParaRPr lang="hr-HR"/>
        </a:p>
      </dgm:t>
    </dgm:pt>
    <dgm:pt modelId="{68B295A8-D388-450C-A379-CF153FB992E2}" type="sibTrans" cxnId="{C58CF395-19ED-45F5-AF67-FA92ABD844AC}">
      <dgm:prSet/>
      <dgm:spPr/>
      <dgm:t>
        <a:bodyPr/>
        <a:lstStyle/>
        <a:p>
          <a:endParaRPr lang="hr-HR"/>
        </a:p>
      </dgm:t>
    </dgm:pt>
    <dgm:pt modelId="{86CC9CFC-34D8-4E97-84FD-6A73FCCD825F}">
      <dgm:prSet phldrT="[Tekst]" custT="1"/>
      <dgm:spPr/>
      <dgm:t>
        <a:bodyPr/>
        <a:lstStyle/>
        <a:p>
          <a:r>
            <a:rPr lang="hr-HR" sz="1800" b="1" dirty="0" smtClean="0"/>
            <a:t>Analiziranje:</a:t>
          </a:r>
          <a:r>
            <a:rPr lang="hr-HR" sz="1800" b="0" dirty="0" smtClean="0"/>
            <a:t> analizirati, identificirati, ispitati, izdvojiti,  kategorizirati,  komentirati ..</a:t>
          </a:r>
          <a:endParaRPr lang="hr-HR" sz="1800" b="1" dirty="0"/>
        </a:p>
      </dgm:t>
    </dgm:pt>
    <dgm:pt modelId="{2D1C6CBE-89DD-43D8-BD3E-7C702C9DBE94}" type="parTrans" cxnId="{DAF2253F-BB75-41EA-91FC-1DE665D5283C}">
      <dgm:prSet/>
      <dgm:spPr/>
      <dgm:t>
        <a:bodyPr/>
        <a:lstStyle/>
        <a:p>
          <a:endParaRPr lang="hr-HR"/>
        </a:p>
      </dgm:t>
    </dgm:pt>
    <dgm:pt modelId="{1FC0E449-0166-440E-BD0A-8BB4D4D7B9E3}" type="sibTrans" cxnId="{DAF2253F-BB75-41EA-91FC-1DE665D5283C}">
      <dgm:prSet/>
      <dgm:spPr/>
      <dgm:t>
        <a:bodyPr/>
        <a:lstStyle/>
        <a:p>
          <a:endParaRPr lang="hr-HR"/>
        </a:p>
      </dgm:t>
    </dgm:pt>
    <dgm:pt modelId="{E442A35E-ECA1-443D-8CDE-4CB721D20E5D}">
      <dgm:prSet phldrT="[Tekst]" custT="1"/>
      <dgm:spPr/>
      <dgm:t>
        <a:bodyPr/>
        <a:lstStyle/>
        <a:p>
          <a:r>
            <a:rPr lang="hr-HR" sz="1800" b="1" dirty="0" smtClean="0"/>
            <a:t>Primjenjivanje: </a:t>
          </a:r>
          <a:r>
            <a:rPr lang="hr-HR" sz="1800" b="0" dirty="0" smtClean="0"/>
            <a:t> demonstrirati, ilustrirati, isplanirati, istražiti, izabrati, izložiti, izvesti …</a:t>
          </a:r>
          <a:endParaRPr lang="hr-HR" sz="1800" b="1" dirty="0"/>
        </a:p>
      </dgm:t>
    </dgm:pt>
    <dgm:pt modelId="{C485C17B-6CD2-4D48-BB57-9E85741A763B}" type="parTrans" cxnId="{64E7336F-0A30-4756-B72B-E51E6AE63073}">
      <dgm:prSet/>
      <dgm:spPr/>
      <dgm:t>
        <a:bodyPr/>
        <a:lstStyle/>
        <a:p>
          <a:endParaRPr lang="hr-HR"/>
        </a:p>
      </dgm:t>
    </dgm:pt>
    <dgm:pt modelId="{0B1CAA32-2387-491C-A009-A1AEFD7BDFF5}" type="sibTrans" cxnId="{64E7336F-0A30-4756-B72B-E51E6AE63073}">
      <dgm:prSet/>
      <dgm:spPr/>
      <dgm:t>
        <a:bodyPr/>
        <a:lstStyle/>
        <a:p>
          <a:endParaRPr lang="hr-HR"/>
        </a:p>
      </dgm:t>
    </dgm:pt>
    <dgm:pt modelId="{7F761550-DC3D-4A23-8E69-B78C8E85DF27}">
      <dgm:prSet phldrT="[Tekst]" custT="1"/>
      <dgm:spPr/>
      <dgm:t>
        <a:bodyPr/>
        <a:lstStyle/>
        <a:p>
          <a:r>
            <a:rPr lang="hr-HR" sz="1800" b="1" dirty="0" smtClean="0"/>
            <a:t>Razumijevanje</a:t>
          </a:r>
          <a:r>
            <a:rPr lang="hr-HR" sz="1600" b="1" dirty="0" smtClean="0"/>
            <a:t>: </a:t>
          </a:r>
          <a:r>
            <a:rPr lang="hr-HR" sz="1800" b="0" dirty="0" smtClean="0"/>
            <a:t>diskutirati, dati primjer, grupirati, izdvojiti, izračunati, izraziti, izvijestiti…</a:t>
          </a:r>
          <a:endParaRPr lang="hr-HR" sz="1800" b="1" dirty="0"/>
        </a:p>
      </dgm:t>
    </dgm:pt>
    <dgm:pt modelId="{7E0F1B2C-A1CD-4482-BEE6-C5ACA783F320}" type="parTrans" cxnId="{EDC74853-28F0-401F-81CD-1EC2F3E318A1}">
      <dgm:prSet/>
      <dgm:spPr/>
      <dgm:t>
        <a:bodyPr/>
        <a:lstStyle/>
        <a:p>
          <a:endParaRPr lang="hr-HR"/>
        </a:p>
      </dgm:t>
    </dgm:pt>
    <dgm:pt modelId="{DA2B3A4E-FC1E-42F1-8A70-2D86706619FC}" type="sibTrans" cxnId="{EDC74853-28F0-401F-81CD-1EC2F3E318A1}">
      <dgm:prSet/>
      <dgm:spPr/>
      <dgm:t>
        <a:bodyPr/>
        <a:lstStyle/>
        <a:p>
          <a:endParaRPr lang="hr-HR"/>
        </a:p>
      </dgm:t>
    </dgm:pt>
    <dgm:pt modelId="{42BE83AF-B8BA-4E97-8FDD-FC7E5E4B1BCC}">
      <dgm:prSet phldrT="[Tekst]" custT="1"/>
      <dgm:spPr/>
      <dgm:t>
        <a:bodyPr/>
        <a:lstStyle/>
        <a:p>
          <a:r>
            <a:rPr lang="hr-HR" sz="1800" b="1" dirty="0" smtClean="0"/>
            <a:t>Pamćenje: </a:t>
          </a:r>
          <a:r>
            <a:rPr lang="hr-HR" sz="1800" b="0" dirty="0" smtClean="0"/>
            <a:t>identificirati, imenovati, iskazati, ispisati, ispričati, izdvojiti, izvijestiti,  nabrojiti…</a:t>
          </a:r>
          <a:endParaRPr lang="hr-HR" sz="1800" b="1" dirty="0"/>
        </a:p>
      </dgm:t>
    </dgm:pt>
    <dgm:pt modelId="{7C8659B6-5D2E-4513-B84C-6FBCB9F91713}" type="parTrans" cxnId="{96FB5536-006F-4F7C-B52E-43BCBBB6436A}">
      <dgm:prSet/>
      <dgm:spPr/>
      <dgm:t>
        <a:bodyPr/>
        <a:lstStyle/>
        <a:p>
          <a:endParaRPr lang="hr-HR"/>
        </a:p>
      </dgm:t>
    </dgm:pt>
    <dgm:pt modelId="{1BDF2CA4-6086-4751-97F9-3504819FDDB2}" type="sibTrans" cxnId="{96FB5536-006F-4F7C-B52E-43BCBBB6436A}">
      <dgm:prSet/>
      <dgm:spPr/>
      <dgm:t>
        <a:bodyPr/>
        <a:lstStyle/>
        <a:p>
          <a:endParaRPr lang="hr-HR"/>
        </a:p>
      </dgm:t>
    </dgm:pt>
    <dgm:pt modelId="{1781B1A0-0EB8-465E-8FF7-039EEBB4AE59}" type="pres">
      <dgm:prSet presAssocID="{3BDC2C7F-E57C-4A64-8EF3-F0BE94B31DC7}" presName="compositeShape" presStyleCnt="0">
        <dgm:presLayoutVars>
          <dgm:dir/>
          <dgm:resizeHandles/>
        </dgm:presLayoutVars>
      </dgm:prSet>
      <dgm:spPr/>
    </dgm:pt>
    <dgm:pt modelId="{153FEB2B-30CE-4AA1-BC08-AA4DB575494A}" type="pres">
      <dgm:prSet presAssocID="{3BDC2C7F-E57C-4A64-8EF3-F0BE94B31DC7}" presName="pyramid" presStyleLbl="node1" presStyleIdx="0" presStyleCnt="1"/>
      <dgm:spPr/>
    </dgm:pt>
    <dgm:pt modelId="{71974E50-87CA-4A4A-9402-E39182A37E93}" type="pres">
      <dgm:prSet presAssocID="{3BDC2C7F-E57C-4A64-8EF3-F0BE94B31DC7}" presName="theList" presStyleCnt="0"/>
      <dgm:spPr/>
    </dgm:pt>
    <dgm:pt modelId="{67D35882-B04D-4D13-9EA8-DE45135CB8C5}" type="pres">
      <dgm:prSet presAssocID="{FFA26371-DD10-420B-8245-FFFD674833F3}" presName="aNode" presStyleLbl="fgAcc1" presStyleIdx="0" presStyleCnt="7" custScaleX="11804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14DCC03-AE1F-48B0-A382-1C6A355D6205}" type="pres">
      <dgm:prSet presAssocID="{FFA26371-DD10-420B-8245-FFFD674833F3}" presName="aSpace" presStyleCnt="0"/>
      <dgm:spPr/>
    </dgm:pt>
    <dgm:pt modelId="{F2891E24-3A95-4EAF-99F6-642076799FED}" type="pres">
      <dgm:prSet presAssocID="{45D34988-EFFD-4131-9522-EE39350A4FAF}" presName="aNode" presStyleLbl="fgAcc1" presStyleIdx="1" presStyleCnt="7" custScaleX="11804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1B500F2-BB69-4850-8E28-BF5D063400A1}" type="pres">
      <dgm:prSet presAssocID="{45D34988-EFFD-4131-9522-EE39350A4FAF}" presName="aSpace" presStyleCnt="0"/>
      <dgm:spPr/>
    </dgm:pt>
    <dgm:pt modelId="{97B84047-1218-44C7-AB36-2CDACC7E410E}" type="pres">
      <dgm:prSet presAssocID="{C59A3CB7-B3F0-417A-84E6-F19E1E40CB18}" presName="aNode" presStyleLbl="fgAcc1" presStyleIdx="2" presStyleCnt="7" custScaleX="11804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86A13FC-B3DA-4349-99E7-859ABD3D815C}" type="pres">
      <dgm:prSet presAssocID="{C59A3CB7-B3F0-417A-84E6-F19E1E40CB18}" presName="aSpace" presStyleCnt="0"/>
      <dgm:spPr/>
    </dgm:pt>
    <dgm:pt modelId="{F97D98A4-B578-4B9E-AC47-38AD5797C595}" type="pres">
      <dgm:prSet presAssocID="{86CC9CFC-34D8-4E97-84FD-6A73FCCD825F}" presName="aNode" presStyleLbl="fgAcc1" presStyleIdx="3" presStyleCnt="7" custScaleX="12204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6196F3D-3A74-4507-B6B9-B0F77D7AB60E}" type="pres">
      <dgm:prSet presAssocID="{86CC9CFC-34D8-4E97-84FD-6A73FCCD825F}" presName="aSpace" presStyleCnt="0"/>
      <dgm:spPr/>
    </dgm:pt>
    <dgm:pt modelId="{EF6FD972-6D02-46E0-8CE8-59079850A1C0}" type="pres">
      <dgm:prSet presAssocID="{E442A35E-ECA1-443D-8CDE-4CB721D20E5D}" presName="aNode" presStyleLbl="fgAcc1" presStyleIdx="4" presStyleCnt="7" custScaleX="12603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2BEAF6A-9EFC-4DF9-940D-F4100E45AC33}" type="pres">
      <dgm:prSet presAssocID="{E442A35E-ECA1-443D-8CDE-4CB721D20E5D}" presName="aSpace" presStyleCnt="0"/>
      <dgm:spPr/>
    </dgm:pt>
    <dgm:pt modelId="{08B130DE-E333-4631-A040-BF70E40EB051}" type="pres">
      <dgm:prSet presAssocID="{7F761550-DC3D-4A23-8E69-B78C8E85DF27}" presName="aNode" presStyleLbl="fgAcc1" presStyleIdx="5" presStyleCnt="7" custScaleX="13042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5126883-A03E-44A5-B8FE-EFF2F0CDAA7F}" type="pres">
      <dgm:prSet presAssocID="{7F761550-DC3D-4A23-8E69-B78C8E85DF27}" presName="aSpace" presStyleCnt="0"/>
      <dgm:spPr/>
    </dgm:pt>
    <dgm:pt modelId="{EA0C7CE8-8EE4-4E43-8FE2-F3D89E0D75F5}" type="pres">
      <dgm:prSet presAssocID="{42BE83AF-B8BA-4E97-8FDD-FC7E5E4B1BCC}" presName="aNode" presStyleLbl="fgAcc1" presStyleIdx="6" presStyleCnt="7" custScaleX="13042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4D8DD72-5318-42D2-ABB6-3178B300A60A}" type="pres">
      <dgm:prSet presAssocID="{42BE83AF-B8BA-4E97-8FDD-FC7E5E4B1BCC}" presName="aSpace" presStyleCnt="0"/>
      <dgm:spPr/>
    </dgm:pt>
  </dgm:ptLst>
  <dgm:cxnLst>
    <dgm:cxn modelId="{7DDAA653-8610-4285-8277-55BAA39A1A37}" type="presOf" srcId="{C59A3CB7-B3F0-417A-84E6-F19E1E40CB18}" destId="{97B84047-1218-44C7-AB36-2CDACC7E410E}" srcOrd="0" destOrd="0" presId="urn:microsoft.com/office/officeart/2005/8/layout/pyramid2"/>
    <dgm:cxn modelId="{2FB30312-D058-47F9-A0FB-82D05211028A}" type="presOf" srcId="{45D34988-EFFD-4131-9522-EE39350A4FAF}" destId="{F2891E24-3A95-4EAF-99F6-642076799FED}" srcOrd="0" destOrd="0" presId="urn:microsoft.com/office/officeart/2005/8/layout/pyramid2"/>
    <dgm:cxn modelId="{9F9A988B-0AA6-470F-A21C-1929E3B04EC2}" type="presOf" srcId="{86CC9CFC-34D8-4E97-84FD-6A73FCCD825F}" destId="{F97D98A4-B578-4B9E-AC47-38AD5797C595}" srcOrd="0" destOrd="0" presId="urn:microsoft.com/office/officeart/2005/8/layout/pyramid2"/>
    <dgm:cxn modelId="{C58CF395-19ED-45F5-AF67-FA92ABD844AC}" srcId="{3BDC2C7F-E57C-4A64-8EF3-F0BE94B31DC7}" destId="{C59A3CB7-B3F0-417A-84E6-F19E1E40CB18}" srcOrd="2" destOrd="0" parTransId="{A55CA6F9-B31A-4B97-80D7-E6FEE67DE824}" sibTransId="{68B295A8-D388-450C-A379-CF153FB992E2}"/>
    <dgm:cxn modelId="{F727D63F-9EC8-4A16-BA62-21615EF711DF}" type="presOf" srcId="{7F761550-DC3D-4A23-8E69-B78C8E85DF27}" destId="{08B130DE-E333-4631-A040-BF70E40EB051}" srcOrd="0" destOrd="0" presId="urn:microsoft.com/office/officeart/2005/8/layout/pyramid2"/>
    <dgm:cxn modelId="{AF23614F-3E8C-4798-BE8D-525760308DAA}" srcId="{3BDC2C7F-E57C-4A64-8EF3-F0BE94B31DC7}" destId="{45D34988-EFFD-4131-9522-EE39350A4FAF}" srcOrd="1" destOrd="0" parTransId="{3066AC57-20E6-41B0-8A2D-F2D99653409D}" sibTransId="{678E1490-2FAB-4F3B-BF4F-AA2DA2C4ED7C}"/>
    <dgm:cxn modelId="{3BF17D2C-8A2F-4848-B46C-167AA9EE256A}" type="presOf" srcId="{FFA26371-DD10-420B-8245-FFFD674833F3}" destId="{67D35882-B04D-4D13-9EA8-DE45135CB8C5}" srcOrd="0" destOrd="0" presId="urn:microsoft.com/office/officeart/2005/8/layout/pyramid2"/>
    <dgm:cxn modelId="{EDC74853-28F0-401F-81CD-1EC2F3E318A1}" srcId="{3BDC2C7F-E57C-4A64-8EF3-F0BE94B31DC7}" destId="{7F761550-DC3D-4A23-8E69-B78C8E85DF27}" srcOrd="5" destOrd="0" parTransId="{7E0F1B2C-A1CD-4482-BEE6-C5ACA783F320}" sibTransId="{DA2B3A4E-FC1E-42F1-8A70-2D86706619FC}"/>
    <dgm:cxn modelId="{BAD85C93-F19D-406C-AC31-FA2E27B6165D}" type="presOf" srcId="{E442A35E-ECA1-443D-8CDE-4CB721D20E5D}" destId="{EF6FD972-6D02-46E0-8CE8-59079850A1C0}" srcOrd="0" destOrd="0" presId="urn:microsoft.com/office/officeart/2005/8/layout/pyramid2"/>
    <dgm:cxn modelId="{64E7336F-0A30-4756-B72B-E51E6AE63073}" srcId="{3BDC2C7F-E57C-4A64-8EF3-F0BE94B31DC7}" destId="{E442A35E-ECA1-443D-8CDE-4CB721D20E5D}" srcOrd="4" destOrd="0" parTransId="{C485C17B-6CD2-4D48-BB57-9E85741A763B}" sibTransId="{0B1CAA32-2387-491C-A009-A1AEFD7BDFF5}"/>
    <dgm:cxn modelId="{2D1D4E38-3780-420B-974A-EF426E2BF0ED}" type="presOf" srcId="{3BDC2C7F-E57C-4A64-8EF3-F0BE94B31DC7}" destId="{1781B1A0-0EB8-465E-8FF7-039EEBB4AE59}" srcOrd="0" destOrd="0" presId="urn:microsoft.com/office/officeart/2005/8/layout/pyramid2"/>
    <dgm:cxn modelId="{7079CC83-B99C-4C55-8E5C-A941F5F62131}" srcId="{3BDC2C7F-E57C-4A64-8EF3-F0BE94B31DC7}" destId="{FFA26371-DD10-420B-8245-FFFD674833F3}" srcOrd="0" destOrd="0" parTransId="{E57265FF-6C7D-4F67-AD4E-0C644F94E3C9}" sibTransId="{5396C06F-231F-4552-AC2A-7A5816EDD121}"/>
    <dgm:cxn modelId="{96FB5536-006F-4F7C-B52E-43BCBBB6436A}" srcId="{3BDC2C7F-E57C-4A64-8EF3-F0BE94B31DC7}" destId="{42BE83AF-B8BA-4E97-8FDD-FC7E5E4B1BCC}" srcOrd="6" destOrd="0" parTransId="{7C8659B6-5D2E-4513-B84C-6FBCB9F91713}" sibTransId="{1BDF2CA4-6086-4751-97F9-3504819FDDB2}"/>
    <dgm:cxn modelId="{DAF2253F-BB75-41EA-91FC-1DE665D5283C}" srcId="{3BDC2C7F-E57C-4A64-8EF3-F0BE94B31DC7}" destId="{86CC9CFC-34D8-4E97-84FD-6A73FCCD825F}" srcOrd="3" destOrd="0" parTransId="{2D1C6CBE-89DD-43D8-BD3E-7C702C9DBE94}" sibTransId="{1FC0E449-0166-440E-BD0A-8BB4D4D7B9E3}"/>
    <dgm:cxn modelId="{97D0FF91-B243-43CB-B24C-901E218BB52B}" type="presOf" srcId="{42BE83AF-B8BA-4E97-8FDD-FC7E5E4B1BCC}" destId="{EA0C7CE8-8EE4-4E43-8FE2-F3D89E0D75F5}" srcOrd="0" destOrd="0" presId="urn:microsoft.com/office/officeart/2005/8/layout/pyramid2"/>
    <dgm:cxn modelId="{A7F94946-0C3F-41F4-A617-A6A2DFA6A5A9}" type="presParOf" srcId="{1781B1A0-0EB8-465E-8FF7-039EEBB4AE59}" destId="{153FEB2B-30CE-4AA1-BC08-AA4DB575494A}" srcOrd="0" destOrd="0" presId="urn:microsoft.com/office/officeart/2005/8/layout/pyramid2"/>
    <dgm:cxn modelId="{69E67B98-FAEB-4557-A0F7-63CB80D1EF61}" type="presParOf" srcId="{1781B1A0-0EB8-465E-8FF7-039EEBB4AE59}" destId="{71974E50-87CA-4A4A-9402-E39182A37E93}" srcOrd="1" destOrd="0" presId="urn:microsoft.com/office/officeart/2005/8/layout/pyramid2"/>
    <dgm:cxn modelId="{6753C5C5-8C39-467D-B066-DDCEF317CD6B}" type="presParOf" srcId="{71974E50-87CA-4A4A-9402-E39182A37E93}" destId="{67D35882-B04D-4D13-9EA8-DE45135CB8C5}" srcOrd="0" destOrd="0" presId="urn:microsoft.com/office/officeart/2005/8/layout/pyramid2"/>
    <dgm:cxn modelId="{A46DA133-3D74-4AD3-8C25-33DCE21977B4}" type="presParOf" srcId="{71974E50-87CA-4A4A-9402-E39182A37E93}" destId="{E14DCC03-AE1F-48B0-A382-1C6A355D6205}" srcOrd="1" destOrd="0" presId="urn:microsoft.com/office/officeart/2005/8/layout/pyramid2"/>
    <dgm:cxn modelId="{9B21B0E0-1FD0-41F8-A3FE-04C6060E854F}" type="presParOf" srcId="{71974E50-87CA-4A4A-9402-E39182A37E93}" destId="{F2891E24-3A95-4EAF-99F6-642076799FED}" srcOrd="2" destOrd="0" presId="urn:microsoft.com/office/officeart/2005/8/layout/pyramid2"/>
    <dgm:cxn modelId="{A6578C05-C63B-474C-A038-CA1173409224}" type="presParOf" srcId="{71974E50-87CA-4A4A-9402-E39182A37E93}" destId="{01B500F2-BB69-4850-8E28-BF5D063400A1}" srcOrd="3" destOrd="0" presId="urn:microsoft.com/office/officeart/2005/8/layout/pyramid2"/>
    <dgm:cxn modelId="{CA9DED33-B502-43A9-A8C8-E11A34C70DC1}" type="presParOf" srcId="{71974E50-87CA-4A4A-9402-E39182A37E93}" destId="{97B84047-1218-44C7-AB36-2CDACC7E410E}" srcOrd="4" destOrd="0" presId="urn:microsoft.com/office/officeart/2005/8/layout/pyramid2"/>
    <dgm:cxn modelId="{AB8F2548-2EF2-4B7E-8551-0CFF18C93C44}" type="presParOf" srcId="{71974E50-87CA-4A4A-9402-E39182A37E93}" destId="{686A13FC-B3DA-4349-99E7-859ABD3D815C}" srcOrd="5" destOrd="0" presId="urn:microsoft.com/office/officeart/2005/8/layout/pyramid2"/>
    <dgm:cxn modelId="{F0DC8447-32CB-4B82-A0AC-A06CAF97D570}" type="presParOf" srcId="{71974E50-87CA-4A4A-9402-E39182A37E93}" destId="{F97D98A4-B578-4B9E-AC47-38AD5797C595}" srcOrd="6" destOrd="0" presId="urn:microsoft.com/office/officeart/2005/8/layout/pyramid2"/>
    <dgm:cxn modelId="{8B7DD156-73E1-460A-AD15-7F3AC5BCC24D}" type="presParOf" srcId="{71974E50-87CA-4A4A-9402-E39182A37E93}" destId="{76196F3D-3A74-4507-B6B9-B0F77D7AB60E}" srcOrd="7" destOrd="0" presId="urn:microsoft.com/office/officeart/2005/8/layout/pyramid2"/>
    <dgm:cxn modelId="{53D2D88D-1A57-49AC-9223-5BC0F46EE931}" type="presParOf" srcId="{71974E50-87CA-4A4A-9402-E39182A37E93}" destId="{EF6FD972-6D02-46E0-8CE8-59079850A1C0}" srcOrd="8" destOrd="0" presId="urn:microsoft.com/office/officeart/2005/8/layout/pyramid2"/>
    <dgm:cxn modelId="{C9BA0D1F-A6E1-450A-B700-EDBBC93624BE}" type="presParOf" srcId="{71974E50-87CA-4A4A-9402-E39182A37E93}" destId="{42BEAF6A-9EFC-4DF9-940D-F4100E45AC33}" srcOrd="9" destOrd="0" presId="urn:microsoft.com/office/officeart/2005/8/layout/pyramid2"/>
    <dgm:cxn modelId="{224D9FEA-33C6-464A-B769-151F418A2BBA}" type="presParOf" srcId="{71974E50-87CA-4A4A-9402-E39182A37E93}" destId="{08B130DE-E333-4631-A040-BF70E40EB051}" srcOrd="10" destOrd="0" presId="urn:microsoft.com/office/officeart/2005/8/layout/pyramid2"/>
    <dgm:cxn modelId="{CD5F4091-C797-4E3E-8CB5-D292C73C75E8}" type="presParOf" srcId="{71974E50-87CA-4A4A-9402-E39182A37E93}" destId="{F5126883-A03E-44A5-B8FE-EFF2F0CDAA7F}" srcOrd="11" destOrd="0" presId="urn:microsoft.com/office/officeart/2005/8/layout/pyramid2"/>
    <dgm:cxn modelId="{72137118-DF0A-4998-840E-FFA066811C17}" type="presParOf" srcId="{71974E50-87CA-4A4A-9402-E39182A37E93}" destId="{EA0C7CE8-8EE4-4E43-8FE2-F3D89E0D75F5}" srcOrd="12" destOrd="0" presId="urn:microsoft.com/office/officeart/2005/8/layout/pyramid2"/>
    <dgm:cxn modelId="{B218CAA1-6EEE-49A5-BBEF-A5037D5BDAD4}" type="presParOf" srcId="{71974E50-87CA-4A4A-9402-E39182A37E93}" destId="{94D8DD72-5318-42D2-ABB6-3178B300A60A}" srcOrd="13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CA4B8-03B6-4294-B1A3-364E6EA7777F}">
      <dsp:nvSpPr>
        <dsp:cNvPr id="0" name=""/>
        <dsp:cNvSpPr/>
      </dsp:nvSpPr>
      <dsp:spPr>
        <a:xfrm>
          <a:off x="0" y="0"/>
          <a:ext cx="8643998" cy="12192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shade val="8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5800" kern="1200" dirty="0" smtClean="0"/>
            <a:t>ISHODI UČENJA</a:t>
          </a:r>
          <a:endParaRPr lang="hr-HR" sz="5800" kern="1200" dirty="0"/>
        </a:p>
      </dsp:txBody>
      <dsp:txXfrm>
        <a:off x="0" y="0"/>
        <a:ext cx="8643998" cy="1219200"/>
      </dsp:txXfrm>
    </dsp:sp>
    <dsp:sp modelId="{60AFBD5E-B157-4D1B-A5F3-56CF85C14940}">
      <dsp:nvSpPr>
        <dsp:cNvPr id="0" name=""/>
        <dsp:cNvSpPr/>
      </dsp:nvSpPr>
      <dsp:spPr>
        <a:xfrm>
          <a:off x="1055" y="1219200"/>
          <a:ext cx="1728377" cy="25603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konkretni</a:t>
          </a:r>
          <a:endParaRPr lang="hr-HR" sz="2400" kern="1200" dirty="0"/>
        </a:p>
      </dsp:txBody>
      <dsp:txXfrm>
        <a:off x="1055" y="1219200"/>
        <a:ext cx="1728377" cy="2560320"/>
      </dsp:txXfrm>
    </dsp:sp>
    <dsp:sp modelId="{D3EEC83B-F63B-4B5F-83BE-352FB6A38C29}">
      <dsp:nvSpPr>
        <dsp:cNvPr id="0" name=""/>
        <dsp:cNvSpPr/>
      </dsp:nvSpPr>
      <dsp:spPr>
        <a:xfrm>
          <a:off x="1729432" y="1219200"/>
          <a:ext cx="1728377" cy="25603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mjerljivi</a:t>
          </a:r>
          <a:endParaRPr lang="hr-HR" sz="2400" kern="1200" dirty="0"/>
        </a:p>
      </dsp:txBody>
      <dsp:txXfrm>
        <a:off x="1729432" y="1219200"/>
        <a:ext cx="1728377" cy="2560320"/>
      </dsp:txXfrm>
    </dsp:sp>
    <dsp:sp modelId="{82FB7F3F-0FA2-402E-BD6E-B6B1380A278E}">
      <dsp:nvSpPr>
        <dsp:cNvPr id="0" name=""/>
        <dsp:cNvSpPr/>
      </dsp:nvSpPr>
      <dsp:spPr>
        <a:xfrm>
          <a:off x="3457810" y="1219200"/>
          <a:ext cx="1728377" cy="25603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dogovoreni</a:t>
          </a:r>
          <a:endParaRPr lang="hr-HR" sz="2400" kern="1200" dirty="0"/>
        </a:p>
      </dsp:txBody>
      <dsp:txXfrm>
        <a:off x="3457810" y="1219200"/>
        <a:ext cx="1728377" cy="2560320"/>
      </dsp:txXfrm>
    </dsp:sp>
    <dsp:sp modelId="{70F1B9C0-B125-436B-9922-231D961ED9D8}">
      <dsp:nvSpPr>
        <dsp:cNvPr id="0" name=""/>
        <dsp:cNvSpPr/>
      </dsp:nvSpPr>
      <dsp:spPr>
        <a:xfrm>
          <a:off x="5186187" y="1219200"/>
          <a:ext cx="1728377" cy="25603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svrsishodni</a:t>
          </a:r>
          <a:endParaRPr lang="hr-HR" sz="2400" kern="1200" dirty="0"/>
        </a:p>
      </dsp:txBody>
      <dsp:txXfrm>
        <a:off x="5186187" y="1219200"/>
        <a:ext cx="1728377" cy="2560320"/>
      </dsp:txXfrm>
    </dsp:sp>
    <dsp:sp modelId="{EC59F8AC-997E-44F5-BB58-21C4476D1DC4}">
      <dsp:nvSpPr>
        <dsp:cNvPr id="0" name=""/>
        <dsp:cNvSpPr/>
      </dsp:nvSpPr>
      <dsp:spPr>
        <a:xfrm>
          <a:off x="6915620" y="1246185"/>
          <a:ext cx="1728377" cy="25603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pravovremeni</a:t>
          </a:r>
          <a:endParaRPr lang="hr-HR" sz="2200" kern="1200" dirty="0"/>
        </a:p>
      </dsp:txBody>
      <dsp:txXfrm>
        <a:off x="6915620" y="1246185"/>
        <a:ext cx="1728377" cy="2560320"/>
      </dsp:txXfrm>
    </dsp:sp>
    <dsp:sp modelId="{C5F890E8-F33D-4ACB-B156-90AE07D4B7C4}">
      <dsp:nvSpPr>
        <dsp:cNvPr id="0" name=""/>
        <dsp:cNvSpPr/>
      </dsp:nvSpPr>
      <dsp:spPr>
        <a:xfrm>
          <a:off x="0" y="3779520"/>
          <a:ext cx="8643998" cy="28448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shade val="8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3FEB2B-30CE-4AA1-BC08-AA4DB575494A}">
      <dsp:nvSpPr>
        <dsp:cNvPr id="0" name=""/>
        <dsp:cNvSpPr/>
      </dsp:nvSpPr>
      <dsp:spPr>
        <a:xfrm>
          <a:off x="1137167" y="0"/>
          <a:ext cx="5500726" cy="5500726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D35882-B04D-4D13-9EA8-DE45135CB8C5}">
      <dsp:nvSpPr>
        <dsp:cNvPr id="0" name=""/>
        <dsp:cNvSpPr/>
      </dsp:nvSpPr>
      <dsp:spPr>
        <a:xfrm>
          <a:off x="3564933" y="550609"/>
          <a:ext cx="4220665" cy="5586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Kreiranje:</a:t>
          </a:r>
          <a:r>
            <a:rPr lang="hr-HR" sz="1800" b="0" kern="1200" dirty="0" smtClean="0"/>
            <a:t> sintetiziranje plus izumiti i stvoriti</a:t>
          </a:r>
          <a:endParaRPr lang="hr-HR" sz="1800" b="1" kern="1200" dirty="0"/>
        </a:p>
      </dsp:txBody>
      <dsp:txXfrm>
        <a:off x="3564933" y="550609"/>
        <a:ext cx="4220665" cy="558667"/>
      </dsp:txXfrm>
    </dsp:sp>
    <dsp:sp modelId="{F2891E24-3A95-4EAF-99F6-642076799FED}">
      <dsp:nvSpPr>
        <dsp:cNvPr id="0" name=""/>
        <dsp:cNvSpPr/>
      </dsp:nvSpPr>
      <dsp:spPr>
        <a:xfrm>
          <a:off x="3564933" y="1179110"/>
          <a:ext cx="4220665" cy="5586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Vrjednovanje:</a:t>
          </a:r>
          <a:r>
            <a:rPr lang="hr-HR" sz="1800" b="0" kern="1200" dirty="0" smtClean="0"/>
            <a:t> argumentirati mišljenje, izmjeriti, obraniti stav, ocijeniti, opravdati …</a:t>
          </a:r>
          <a:endParaRPr lang="hr-HR" sz="1800" b="1" kern="1200" dirty="0"/>
        </a:p>
      </dsp:txBody>
      <dsp:txXfrm>
        <a:off x="3564933" y="1179110"/>
        <a:ext cx="4220665" cy="558667"/>
      </dsp:txXfrm>
    </dsp:sp>
    <dsp:sp modelId="{97B84047-1218-44C7-AB36-2CDACC7E410E}">
      <dsp:nvSpPr>
        <dsp:cNvPr id="0" name=""/>
        <dsp:cNvSpPr/>
      </dsp:nvSpPr>
      <dsp:spPr>
        <a:xfrm>
          <a:off x="3564933" y="1807611"/>
          <a:ext cx="4220665" cy="5586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Sintetiziranje:</a:t>
          </a:r>
          <a:r>
            <a:rPr lang="hr-HR" sz="1800" b="0" kern="1200" dirty="0" smtClean="0"/>
            <a:t> dizajnirati, formulirati, generalizirati,  generirati, integrirati …</a:t>
          </a:r>
          <a:endParaRPr lang="hr-HR" sz="1800" b="1" kern="1200" dirty="0"/>
        </a:p>
      </dsp:txBody>
      <dsp:txXfrm>
        <a:off x="3564933" y="1807611"/>
        <a:ext cx="4220665" cy="558667"/>
      </dsp:txXfrm>
    </dsp:sp>
    <dsp:sp modelId="{F97D98A4-B578-4B9E-AC47-38AD5797C595}">
      <dsp:nvSpPr>
        <dsp:cNvPr id="0" name=""/>
        <dsp:cNvSpPr/>
      </dsp:nvSpPr>
      <dsp:spPr>
        <a:xfrm>
          <a:off x="3493496" y="2436112"/>
          <a:ext cx="4363541" cy="5586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Analiziranje:</a:t>
          </a:r>
          <a:r>
            <a:rPr lang="hr-HR" sz="1800" b="0" kern="1200" dirty="0" smtClean="0"/>
            <a:t> analizirati, identificirati, ispitati, izdvojiti,  kategorizirati,  komentirati ..</a:t>
          </a:r>
          <a:endParaRPr lang="hr-HR" sz="1800" b="1" kern="1200" dirty="0"/>
        </a:p>
      </dsp:txBody>
      <dsp:txXfrm>
        <a:off x="3493496" y="2436112"/>
        <a:ext cx="4363541" cy="558667"/>
      </dsp:txXfrm>
    </dsp:sp>
    <dsp:sp modelId="{EF6FD972-6D02-46E0-8CE8-59079850A1C0}">
      <dsp:nvSpPr>
        <dsp:cNvPr id="0" name=""/>
        <dsp:cNvSpPr/>
      </dsp:nvSpPr>
      <dsp:spPr>
        <a:xfrm>
          <a:off x="3422058" y="3064613"/>
          <a:ext cx="4506417" cy="5586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Primjenjivanje: </a:t>
          </a:r>
          <a:r>
            <a:rPr lang="hr-HR" sz="1800" b="0" kern="1200" dirty="0" smtClean="0"/>
            <a:t> demonstrirati, ilustrirati, isplanirati, istražiti, izabrati, izložiti, izvesti …</a:t>
          </a:r>
          <a:endParaRPr lang="hr-HR" sz="1800" b="1" kern="1200" dirty="0"/>
        </a:p>
      </dsp:txBody>
      <dsp:txXfrm>
        <a:off x="3422058" y="3064613"/>
        <a:ext cx="4506417" cy="558667"/>
      </dsp:txXfrm>
    </dsp:sp>
    <dsp:sp modelId="{08B130DE-E333-4631-A040-BF70E40EB051}">
      <dsp:nvSpPr>
        <dsp:cNvPr id="0" name=""/>
        <dsp:cNvSpPr/>
      </dsp:nvSpPr>
      <dsp:spPr>
        <a:xfrm>
          <a:off x="3343701" y="3693114"/>
          <a:ext cx="4663130" cy="5586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Razumijevanje</a:t>
          </a:r>
          <a:r>
            <a:rPr lang="hr-HR" sz="1600" b="1" kern="1200" dirty="0" smtClean="0"/>
            <a:t>: </a:t>
          </a:r>
          <a:r>
            <a:rPr lang="hr-HR" sz="1800" b="0" kern="1200" dirty="0" smtClean="0"/>
            <a:t>diskutirati, dati primjer, grupirati, izdvojiti, izračunati, izraziti, izvijestiti…</a:t>
          </a:r>
          <a:endParaRPr lang="hr-HR" sz="1800" b="1" kern="1200" dirty="0"/>
        </a:p>
      </dsp:txBody>
      <dsp:txXfrm>
        <a:off x="3343701" y="3693114"/>
        <a:ext cx="4663130" cy="558667"/>
      </dsp:txXfrm>
    </dsp:sp>
    <dsp:sp modelId="{EA0C7CE8-8EE4-4E43-8FE2-F3D89E0D75F5}">
      <dsp:nvSpPr>
        <dsp:cNvPr id="0" name=""/>
        <dsp:cNvSpPr/>
      </dsp:nvSpPr>
      <dsp:spPr>
        <a:xfrm>
          <a:off x="3343701" y="4321615"/>
          <a:ext cx="4663130" cy="5586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Pamćenje: </a:t>
          </a:r>
          <a:r>
            <a:rPr lang="hr-HR" sz="1800" b="0" kern="1200" dirty="0" smtClean="0"/>
            <a:t>identificirati, imenovati, iskazati, ispisati, ispričati, izdvojiti, izvijestiti,  nabrojiti…</a:t>
          </a:r>
          <a:endParaRPr lang="hr-HR" sz="1800" b="1" kern="1200" dirty="0"/>
        </a:p>
      </dsp:txBody>
      <dsp:txXfrm>
        <a:off x="3343701" y="4321615"/>
        <a:ext cx="4663130" cy="558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3327379D-A9AF-4185-AB07-93DC36BFCEB5}" type="datetimeFigureOut">
              <a:rPr lang="en-US"/>
              <a:pPr>
                <a:defRPr/>
              </a:pPr>
              <a:t>6/14/2010</a:t>
            </a:fld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77B323B2-3B79-4B88-B20E-291609E9F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hr-HR" dirty="0" smtClean="0"/>
              <a:t>Definicije</a:t>
            </a:r>
            <a:r>
              <a:rPr lang="hr-HR" baseline="0" dirty="0" smtClean="0"/>
              <a:t> i objašnjenje</a:t>
            </a:r>
            <a:endParaRPr lang="hr-H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traight Connector 3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CCCA91-A1C0-43D8-BCFF-7EEB00054568}" type="datetimeFigureOut">
              <a:rPr lang="sr-Latn-CS"/>
              <a:pPr>
                <a:defRPr/>
              </a:pPr>
              <a:t>14.6.2010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6199A4-EE98-45A4-A5CF-AE7BBE8552E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2168E0-DA61-4A01-82D6-DAFDC6D33CFB}" type="datetimeFigureOut">
              <a:rPr lang="sr-Latn-CS"/>
              <a:pPr>
                <a:defRPr/>
              </a:pPr>
              <a:t>14.6.2010</a:t>
            </a:fld>
            <a:endParaRPr lang="hr-H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6EA8D4-2468-4187-86B7-3E18BC703D2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Straight Connector 2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Isosceles Triangle 3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A6D4B7-0609-476B-8325-4573761133ED}" type="datetimeFigureOut">
              <a:rPr lang="sr-Latn-CS"/>
              <a:pPr>
                <a:defRPr/>
              </a:pPr>
              <a:t>14.6.2010</a:t>
            </a:fld>
            <a:endParaRPr lang="hr-HR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EB3027-8A75-40FE-9594-880BEA15F81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A5D1F5-75BC-487D-B648-A3FCECADBD1E}" type="datetimeFigureOut">
              <a:rPr lang="sr-Latn-CS"/>
              <a:pPr>
                <a:defRPr/>
              </a:pPr>
              <a:t>14.6.2010</a:t>
            </a:fld>
            <a:endParaRPr lang="hr-H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8CF9B1-B650-47E2-92C3-8652274D92E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Straight Connector 2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Isosceles Triangle 3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3ADFC8-2327-43CC-895D-3C0332E1AD2A}" type="datetimeFigureOut">
              <a:rPr lang="sr-Latn-CS"/>
              <a:pPr>
                <a:defRPr/>
              </a:pPr>
              <a:t>14.6.2010</a:t>
            </a:fld>
            <a:endParaRPr lang="hr-H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EF36F0-B021-48D2-9CAA-4C30C4243AE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3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1E7D62-C215-4330-8553-5B55618CF67F}" type="datetimeFigureOut">
              <a:rPr lang="sr-Latn-CS"/>
              <a:pPr>
                <a:defRPr/>
              </a:pPr>
              <a:t>14.6.2010</a:t>
            </a:fld>
            <a:endParaRPr lang="hr-HR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4A78D2-22A2-4F2C-B981-80CAC01C2EB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9" r:id="rId2"/>
    <p:sldLayoutId id="2147483884" r:id="rId3"/>
    <p:sldLayoutId id="2147483885" r:id="rId4"/>
    <p:sldLayoutId id="2147483890" r:id="rId5"/>
    <p:sldLayoutId id="2147483891" r:id="rId6"/>
    <p:sldLayoutId id="2147483892" r:id="rId7"/>
    <p:sldLayoutId id="2147483893" r:id="rId8"/>
    <p:sldLayoutId id="2147483886" r:id="rId9"/>
    <p:sldLayoutId id="2147483894" r:id="rId10"/>
    <p:sldLayoutId id="2147483887" r:id="rId11"/>
    <p:sldLayoutId id="214748388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slide" Target="slide24.xml"/><Relationship Id="rId4" Type="http://schemas.openxmlformats.org/officeDocument/2006/relationships/slide" Target="slide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4" Type="http://schemas.openxmlformats.org/officeDocument/2006/relationships/hyperlink" Target="mailto:obrazovanje@hok.hr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4" Type="http://schemas.openxmlformats.org/officeDocument/2006/relationships/slide" Target="slid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4" Type="http://schemas.openxmlformats.org/officeDocument/2006/relationships/slide" Target="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971550" y="3429000"/>
            <a:ext cx="7993063" cy="1447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hr-HR" sz="2800" b="1" dirty="0" smtClean="0">
                <a:solidFill>
                  <a:srgbClr val="002060"/>
                </a:solidFill>
                <a:latin typeface="Arial" charset="0"/>
              </a:rPr>
              <a:t>ISHODI UČENJA – </a:t>
            </a:r>
            <a:br>
              <a:rPr lang="hr-HR" sz="2800" b="1" dirty="0" smtClean="0">
                <a:solidFill>
                  <a:srgbClr val="002060"/>
                </a:solidFill>
                <a:latin typeface="Arial" charset="0"/>
              </a:rPr>
            </a:br>
            <a:r>
              <a:rPr lang="hr-HR" sz="2800" b="1" dirty="0" smtClean="0">
                <a:solidFill>
                  <a:srgbClr val="002060"/>
                </a:solidFill>
                <a:latin typeface="Arial" charset="0"/>
              </a:rPr>
              <a:t>osnovna svojstva i način zapisivanja</a:t>
            </a:r>
            <a:br>
              <a:rPr lang="hr-HR" sz="2800" b="1" dirty="0" smtClean="0">
                <a:solidFill>
                  <a:srgbClr val="002060"/>
                </a:solidFill>
                <a:latin typeface="Arial" charset="0"/>
              </a:rPr>
            </a:br>
            <a:r>
              <a:rPr lang="hr-HR" sz="1800" dirty="0" smtClean="0">
                <a:solidFill>
                  <a:srgbClr val="002060"/>
                </a:solidFill>
                <a:latin typeface="Arial" charset="0"/>
              </a:rPr>
              <a:t>Mirela Lekić, </a:t>
            </a:r>
            <a:r>
              <a:rPr lang="hr-HR" sz="1800" dirty="0" err="1" smtClean="0">
                <a:solidFill>
                  <a:srgbClr val="002060"/>
                </a:solidFill>
                <a:latin typeface="Arial" charset="0"/>
              </a:rPr>
              <a:t>dipl</a:t>
            </a:r>
            <a:r>
              <a:rPr lang="hr-HR" sz="1800" dirty="0" smtClean="0">
                <a:solidFill>
                  <a:srgbClr val="002060"/>
                </a:solidFill>
                <a:latin typeface="Arial" charset="0"/>
              </a:rPr>
              <a:t>. pedagog </a:t>
            </a:r>
            <a:br>
              <a:rPr lang="hr-HR" sz="1800" dirty="0" smtClean="0">
                <a:solidFill>
                  <a:srgbClr val="002060"/>
                </a:solidFill>
                <a:latin typeface="Arial" charset="0"/>
              </a:rPr>
            </a:br>
            <a:r>
              <a:rPr lang="hr-HR" sz="1800" dirty="0" smtClean="0">
                <a:solidFill>
                  <a:srgbClr val="002060"/>
                </a:solidFill>
                <a:latin typeface="Arial" charset="0"/>
              </a:rPr>
              <a:t>Hrvatska obrtnička komora</a:t>
            </a:r>
            <a:endParaRPr lang="hr-HR" sz="2800" dirty="0" smtClean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7171" name="Subtitle 6"/>
          <p:cNvSpPr>
            <a:spLocks noGrp="1"/>
          </p:cNvSpPr>
          <p:nvPr>
            <p:ph type="subTitle" idx="4294967295"/>
          </p:nvPr>
        </p:nvSpPr>
        <p:spPr bwMode="auto">
          <a:xfrm>
            <a:off x="971550" y="5013325"/>
            <a:ext cx="7993063" cy="6477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None/>
            </a:pPr>
            <a:r>
              <a:rPr lang="hr-HR" sz="1800" dirty="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Agencija za odgoj i obrazovanje</a:t>
            </a:r>
          </a:p>
          <a:p>
            <a:pPr marL="0" indent="0" algn="r" eaLnBrk="1" hangingPunct="1">
              <a:lnSpc>
                <a:spcPct val="80000"/>
              </a:lnSpc>
              <a:buNone/>
            </a:pPr>
            <a:r>
              <a:rPr lang="hr-HR" sz="1800" dirty="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Zagreb, 12. ožujka 2010.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5650" y="3429000"/>
            <a:ext cx="8208963" cy="1498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5650" y="5013325"/>
            <a:ext cx="8208963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55650" y="3429000"/>
            <a:ext cx="215900" cy="14986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5650" y="501332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6" name="Rectangle 6"/>
          <p:cNvSpPr>
            <a:spLocks noChangeArrowheads="1"/>
          </p:cNvSpPr>
          <p:nvPr/>
        </p:nvSpPr>
        <p:spPr bwMode="auto">
          <a:xfrm>
            <a:off x="1285852" y="428604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 dirty="0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 dirty="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7177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63525"/>
            <a:ext cx="100012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285720" y="1285860"/>
            <a:ext cx="8501122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Samostalno provesti i analizirati različite didaktičko metodičke odluke u praktičnim situacijama niza odgojno – obrazovnih procesa: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Ø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  izraditi i analizirati nastavni plan i program matematike za 1. razred </a:t>
            </a:r>
            <a:r>
              <a:rPr lang="hr-HR" sz="2400" dirty="0" err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o.š</a:t>
            </a: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. koristeći okvirni plan i program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Ø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osmisliti i izvesti nastavni sat likovnog odgoja u trećem razredu </a:t>
            </a:r>
            <a:r>
              <a:rPr lang="hr-HR" sz="2400" dirty="0" err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o.š</a:t>
            </a: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. primjenom adekvatne metode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Ø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samostalno izraditi materijal za samostalno učenje učenika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Ø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koristiti i obrazložiti izbor nastavne tehnologije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endParaRPr lang="hr-HR" sz="2400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endParaRPr lang="hr-HR" sz="28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285720" y="1071546"/>
            <a:ext cx="850112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800" b="1" u="sng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Magistar pedagogije – </a:t>
            </a:r>
            <a:r>
              <a:rPr lang="hr-HR" sz="2800" u="sng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nastavnički smjer 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800" b="1" i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(360 ECTS)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8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7.2.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endParaRPr lang="hr-HR" sz="28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endParaRPr lang="hr-HR" sz="24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4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Opća didaktika      (5 ECTS)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4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7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Nakon učenja student će: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pravilno interpretirati temeljne pojmove didaktike uz povremeno korištenje udžbenika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opisati i interpretirati različite didaktičke teorije, škole, pravce i modele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endParaRPr lang="hr-HR" sz="2400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endParaRPr lang="hr-HR" sz="2400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endParaRPr lang="hr-HR" sz="28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endParaRPr lang="hr-HR" dirty="0"/>
          </a:p>
        </p:txBody>
      </p:sp>
      <p:sp>
        <p:nvSpPr>
          <p:cNvPr id="7" name="Oblačić s crtom 2 6"/>
          <p:cNvSpPr/>
          <p:nvPr/>
        </p:nvSpPr>
        <p:spPr>
          <a:xfrm>
            <a:off x="5572132" y="357166"/>
            <a:ext cx="3000396" cy="642942"/>
          </a:xfrm>
          <a:prstGeom prst="borderCallout2">
            <a:avLst>
              <a:gd name="adj1" fmla="val 29524"/>
              <a:gd name="adj2" fmla="val -4383"/>
              <a:gd name="adj3" fmla="val 18750"/>
              <a:gd name="adj4" fmla="val -16667"/>
              <a:gd name="adj5" fmla="val 140753"/>
              <a:gd name="adj6" fmla="val -401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5857884" y="500042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profil /naziv</a:t>
            </a:r>
            <a:endParaRPr lang="hr-HR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Ravni poveznik sa strelicom 10"/>
          <p:cNvCxnSpPr/>
          <p:nvPr/>
        </p:nvCxnSpPr>
        <p:spPr>
          <a:xfrm>
            <a:off x="2428860" y="2000240"/>
            <a:ext cx="235745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ijagram toka: Memorija s izravnim pristupom 12"/>
          <p:cNvSpPr/>
          <p:nvPr/>
        </p:nvSpPr>
        <p:spPr>
          <a:xfrm>
            <a:off x="4786314" y="1928802"/>
            <a:ext cx="2286016" cy="714380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4929190" y="2000240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F8F8F8"/>
                </a:solidFill>
                <a:latin typeface="Arial" pitchFamily="34" charset="0"/>
                <a:cs typeface="Arial" pitchFamily="34" charset="0"/>
              </a:rPr>
              <a:t>obujam / </a:t>
            </a:r>
            <a:r>
              <a:rPr lang="hr-HR" sz="2000" dirty="0" smtClean="0">
                <a:solidFill>
                  <a:srgbClr val="F8F8F8"/>
                </a:solidFill>
                <a:latin typeface="Arial" pitchFamily="34" charset="0"/>
                <a:cs typeface="Arial" pitchFamily="34" charset="0"/>
              </a:rPr>
              <a:t>bodovi</a:t>
            </a:r>
            <a:endParaRPr lang="hr-HR" sz="2000" dirty="0">
              <a:solidFill>
                <a:srgbClr val="F8F8F8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Kutni poveznik 16"/>
          <p:cNvCxnSpPr/>
          <p:nvPr/>
        </p:nvCxnSpPr>
        <p:spPr>
          <a:xfrm>
            <a:off x="1357290" y="2357430"/>
            <a:ext cx="857256" cy="3571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aobljeni pravokutnik 19"/>
          <p:cNvSpPr/>
          <p:nvPr/>
        </p:nvSpPr>
        <p:spPr>
          <a:xfrm>
            <a:off x="2285984" y="2571744"/>
            <a:ext cx="242889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TekstniOkvir 20"/>
          <p:cNvSpPr txBox="1"/>
          <p:nvPr/>
        </p:nvSpPr>
        <p:spPr>
          <a:xfrm>
            <a:off x="2357422" y="2571744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rgbClr val="F8F8F8"/>
                </a:solidFill>
                <a:latin typeface="Arial" pitchFamily="34" charset="0"/>
                <a:cs typeface="Arial" pitchFamily="34" charset="0"/>
              </a:rPr>
              <a:t>razina/ mjerljivi pokazatelji </a:t>
            </a:r>
            <a:endParaRPr lang="hr-HR" sz="2000" dirty="0">
              <a:solidFill>
                <a:srgbClr val="F8F8F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komiti svitak 21"/>
          <p:cNvSpPr/>
          <p:nvPr/>
        </p:nvSpPr>
        <p:spPr>
          <a:xfrm>
            <a:off x="6357950" y="2857496"/>
            <a:ext cx="2500330" cy="150019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23" name="TekstniOkvir 22"/>
          <p:cNvSpPr txBox="1"/>
          <p:nvPr/>
        </p:nvSpPr>
        <p:spPr>
          <a:xfrm>
            <a:off x="6715140" y="3286124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Kvaliteta </a:t>
            </a:r>
          </a:p>
          <a:p>
            <a:r>
              <a:rPr lang="hr-H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?</a:t>
            </a:r>
            <a:endParaRPr lang="hr-HR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ravokutnik 15"/>
          <p:cNvSpPr/>
          <p:nvPr/>
        </p:nvSpPr>
        <p:spPr>
          <a:xfrm>
            <a:off x="571472" y="3357562"/>
            <a:ext cx="228601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Dijagram toka: Memorija s izravnim pristupom 18"/>
          <p:cNvSpPr/>
          <p:nvPr/>
        </p:nvSpPr>
        <p:spPr>
          <a:xfrm>
            <a:off x="3143240" y="3500438"/>
            <a:ext cx="1500198" cy="571504"/>
          </a:xfrm>
          <a:prstGeom prst="flowChartMagneticDru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Zaobljeni pravokutnik 24"/>
          <p:cNvSpPr/>
          <p:nvPr/>
        </p:nvSpPr>
        <p:spPr>
          <a:xfrm>
            <a:off x="500034" y="3929066"/>
            <a:ext cx="500066" cy="4286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20" grpId="0" animBg="1"/>
      <p:bldP spid="22" grpId="0" animBg="1"/>
      <p:bldP spid="16" grpId="0" animBg="1"/>
      <p:bldP spid="16" grpId="1" animBg="1"/>
      <p:bldP spid="19" grpId="0" animBg="1"/>
      <p:bldP spid="19" grpId="1" animBg="1"/>
      <p:bldP spid="25" grpId="0" animBg="1"/>
      <p:bldP spid="2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571472" y="1714488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Svojstva ishoda učenja?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1214414" y="2786058"/>
            <a:ext cx="700092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osnovna ili potpuna</a:t>
            </a: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4">
              <a:buFont typeface="Wingdings" pitchFamily="2" charset="2"/>
              <a:buChar char="v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profil</a:t>
            </a:r>
          </a:p>
          <a:p>
            <a:pPr lvl="4">
              <a:buFont typeface="Wingdings" pitchFamily="2" charset="2"/>
              <a:buChar char="v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razina</a:t>
            </a:r>
          </a:p>
          <a:p>
            <a:pPr lvl="4">
              <a:buFont typeface="Wingdings" pitchFamily="2" charset="2"/>
              <a:buChar char="v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obujam</a:t>
            </a:r>
          </a:p>
          <a:p>
            <a:pPr lvl="2">
              <a:buFont typeface="Wingdings" pitchFamily="2" charset="2"/>
              <a:buChar char="ü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kvaliteta</a:t>
            </a:r>
          </a:p>
          <a:p>
            <a:pPr lvl="2"/>
            <a:endParaRPr lang="hr-HR" dirty="0" smtClean="0"/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ostala svojstva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1214422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Pravila jasnog načina zapisivanja ishoda učenja:</a:t>
            </a:r>
          </a:p>
          <a:p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Vodoravni svitak 6"/>
          <p:cNvSpPr/>
          <p:nvPr/>
        </p:nvSpPr>
        <p:spPr>
          <a:xfrm>
            <a:off x="428596" y="1571612"/>
            <a:ext cx="8072494" cy="55721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kstniOkvir 7"/>
          <p:cNvSpPr txBox="1"/>
          <p:nvPr/>
        </p:nvSpPr>
        <p:spPr>
          <a:xfrm>
            <a:off x="1071538" y="2428868"/>
            <a:ext cx="78581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Tx/>
              <a:buChar char="-"/>
            </a:pPr>
            <a:r>
              <a:rPr lang="hr-HR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hr-H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zapis: “Nakon učenja učenik/student će….” – ne ponavljati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hr-H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aktivni i precizni glagoli uz sadržaj 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hr-H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uvjeti u kojima se ostvaruje aktivnost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hr-H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jedan glagol za jedan ishod učenja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hr-H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iskazi koji uključuju glagole iz više razine složenosti podrazumijevaju ishode odgovarajućih glagola niže razine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hr-H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iskaz jasan široj javnosti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hr-H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izbjegavati duge i složene iskaze kao i komparaciju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hr-H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jedinični skup – pet do deset iskaza</a:t>
            </a:r>
            <a:endParaRPr lang="hr-HR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kcijski gumb: Naprijed ili dalje 8">
            <a:hlinkClick r:id="rId4" action="ppaction://hlinksldjump" highlightClick="1"/>
          </p:cNvPr>
          <p:cNvSpPr/>
          <p:nvPr/>
        </p:nvSpPr>
        <p:spPr>
          <a:xfrm>
            <a:off x="5786446" y="2928934"/>
            <a:ext cx="857256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Akcijski gumb: Naprijed ili dalje 9">
            <a:hlinkClick r:id="rId5" action="ppaction://hlinksldjump" highlightClick="1"/>
          </p:cNvPr>
          <p:cNvSpPr/>
          <p:nvPr/>
        </p:nvSpPr>
        <p:spPr>
          <a:xfrm>
            <a:off x="6072198" y="3429000"/>
            <a:ext cx="642942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571472" y="1714488"/>
            <a:ext cx="79296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Ovakav način zapisivanja pokazat će:</a:t>
            </a:r>
          </a:p>
          <a:p>
            <a:endParaRPr lang="hr-HR" sz="28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što i kako će demonstrirati stečene kompetencije</a:t>
            </a:r>
          </a:p>
          <a:p>
            <a:pPr>
              <a:buFont typeface="Wingdings" pitchFamily="2" charset="2"/>
              <a:buChar char="v"/>
            </a:pPr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u kojim uvjetima (na provjeri i ocjenjivanju)</a:t>
            </a:r>
          </a:p>
          <a:p>
            <a:pPr>
              <a:buFont typeface="Wingdings" pitchFamily="2" charset="2"/>
              <a:buChar char="v"/>
            </a:pPr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ubuduće izvršavati na radnom mjestu, nastavku obrazovanja i </a:t>
            </a:r>
            <a:r>
              <a:rPr lang="hr-HR" sz="24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sl</a:t>
            </a:r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Kakvi su zadaci za provjeru?</a:t>
            </a:r>
          </a:p>
          <a:p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graphicFrame>
        <p:nvGraphicFramePr>
          <p:cNvPr id="7" name="Dijagram 6"/>
          <p:cNvGraphicFramePr/>
          <p:nvPr/>
        </p:nvGraphicFramePr>
        <p:xfrm>
          <a:off x="285720" y="1397000"/>
          <a:ext cx="864399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kstniOkvir 7"/>
          <p:cNvSpPr txBox="1"/>
          <p:nvPr/>
        </p:nvSpPr>
        <p:spPr>
          <a:xfrm>
            <a:off x="571472" y="485776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specific</a:t>
            </a:r>
            <a:endParaRPr lang="hr-HR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2071670" y="492919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measeurable</a:t>
            </a:r>
            <a:endParaRPr lang="hr-HR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niOkvir 9"/>
          <p:cNvSpPr txBox="1"/>
          <p:nvPr/>
        </p:nvSpPr>
        <p:spPr>
          <a:xfrm>
            <a:off x="4000496" y="485776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agreed</a:t>
            </a:r>
            <a:endParaRPr lang="hr-HR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niOkvir 11"/>
          <p:cNvSpPr txBox="1"/>
          <p:nvPr/>
        </p:nvSpPr>
        <p:spPr>
          <a:xfrm>
            <a:off x="5643570" y="4857760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relevant</a:t>
            </a:r>
            <a:endParaRPr lang="hr-HR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niOkvir 13"/>
          <p:cNvSpPr txBox="1"/>
          <p:nvPr/>
        </p:nvSpPr>
        <p:spPr>
          <a:xfrm>
            <a:off x="7429520" y="4857760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timely</a:t>
            </a:r>
            <a:endParaRPr lang="hr-HR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ravokutnik 15"/>
          <p:cNvSpPr/>
          <p:nvPr/>
        </p:nvSpPr>
        <p:spPr>
          <a:xfrm>
            <a:off x="2643174" y="2714620"/>
            <a:ext cx="3711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S M A R T</a:t>
            </a:r>
            <a:endParaRPr lang="hr-H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4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graphicFrame>
        <p:nvGraphicFramePr>
          <p:cNvPr id="8" name="Dijagram 7"/>
          <p:cNvGraphicFramePr/>
          <p:nvPr/>
        </p:nvGraphicFramePr>
        <p:xfrm>
          <a:off x="0" y="1071546"/>
          <a:ext cx="914400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Pravokutnik 9"/>
          <p:cNvSpPr/>
          <p:nvPr/>
        </p:nvSpPr>
        <p:spPr>
          <a:xfrm rot="18080997">
            <a:off x="-625653" y="2788672"/>
            <a:ext cx="50161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hr-H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AKTIVNI GLAGOLI</a:t>
            </a:r>
            <a:endParaRPr lang="hr-HR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1214422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NE SMIJEMO UPOTREBLJAVATI !!!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214282" y="2285992"/>
            <a:ext cx="835824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sz="2800" b="1" i="1" u="sng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nemjerljivi: </a:t>
            </a:r>
          </a:p>
          <a:p>
            <a:endParaRPr lang="hr-HR" sz="2800" b="1" i="1" u="sng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hr-HR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biti osposobljen; biti sposoban; imati znanje; imati osnovna znanja;imati snažan smisao za; naučiti; ovladati; osposobljavati se za; osvijestiti; postići; poznavati; primjenjivati znanje; rabiti činjenično znanje; razumjeti; razviti potrebe;upoznati; usvojiti; shvatiti da se isti događaj i pojave mogu različito tumačiti; spoznati osnovna načela; steći znanja / sposobnost / stav; zapamtiti; znati, te slične nemjerljive glagole</a:t>
            </a:r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1214422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PRIMJER: “Nakon učenja student će…” 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ica 6"/>
          <p:cNvGraphicFramePr>
            <a:graphicFrameLocks noGrp="1"/>
          </p:cNvGraphicFramePr>
          <p:nvPr/>
        </p:nvGraphicFramePr>
        <p:xfrm>
          <a:off x="428596" y="2285992"/>
          <a:ext cx="7929618" cy="3831048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964809"/>
                <a:gridCol w="3964809"/>
              </a:tblGrid>
              <a:tr h="676368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?</a:t>
                      </a:r>
                      <a:endParaRPr lang="hr-H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?</a:t>
                      </a:r>
                      <a:endParaRPr lang="hr-H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/>
                        <a:t>ovladati temeljnim pojmovima didaktike, razumjeti, usvojiti temeljne pojmove</a:t>
                      </a:r>
                      <a:endParaRPr lang="hr-H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/>
                        <a:t>interpretirati (objasniti, klasificirati, komentirati ili </a:t>
                      </a:r>
                      <a:r>
                        <a:rPr lang="hr-HR" sz="2000" dirty="0" err="1"/>
                        <a:t>sl</a:t>
                      </a:r>
                      <a:r>
                        <a:rPr lang="hr-HR" sz="2000" dirty="0" smtClean="0"/>
                        <a:t>.) temeljne </a:t>
                      </a:r>
                      <a:r>
                        <a:rPr lang="hr-HR" sz="2000" dirty="0"/>
                        <a:t>pojmove didaktike</a:t>
                      </a:r>
                      <a:endParaRPr lang="hr-H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/>
                        <a:t>znati nastavni plan i program, osposobiti se za nastavni plan i program</a:t>
                      </a:r>
                      <a:endParaRPr lang="hr-H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 smtClean="0"/>
                        <a:t>izraditi  </a:t>
                      </a:r>
                      <a:r>
                        <a:rPr lang="hr-HR" sz="2000" dirty="0"/>
                        <a:t>nastavni plan i program</a:t>
                      </a:r>
                      <a:endParaRPr lang="hr-H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 smtClean="0"/>
                        <a:t>osposobljavati </a:t>
                      </a:r>
                      <a:r>
                        <a:rPr lang="hr-HR" sz="2000" dirty="0"/>
                        <a:t>se, imati snažan smisao za različite didaktičko – metodičke odluke</a:t>
                      </a:r>
                      <a:endParaRPr lang="hr-H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/>
                        <a:t>samostalno </a:t>
                      </a:r>
                      <a:r>
                        <a:rPr lang="hr-HR" sz="2000"/>
                        <a:t>provesti </a:t>
                      </a:r>
                      <a:r>
                        <a:rPr lang="hr-HR" sz="2000" smtClean="0"/>
                        <a:t>različite </a:t>
                      </a:r>
                      <a:r>
                        <a:rPr lang="hr-HR" sz="2000" dirty="0"/>
                        <a:t>didaktičko – metodičke odluke</a:t>
                      </a:r>
                      <a:endParaRPr lang="hr-H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kstniOkvir 5"/>
          <p:cNvSpPr txBox="1"/>
          <p:nvPr/>
        </p:nvSpPr>
        <p:spPr>
          <a:xfrm>
            <a:off x="1071538" y="171448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       </a:t>
            </a:r>
            <a:r>
              <a:rPr lang="hr-H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LOŠE                                                         </a:t>
            </a:r>
            <a:endParaRPr lang="hr-H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4714876" y="178592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DOBRO</a:t>
            </a:r>
            <a:endParaRPr lang="hr-H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214282" y="1214422"/>
            <a:ext cx="89297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OPĆE I SPECIFIČNE KOMPETENCIJE:</a:t>
            </a:r>
          </a:p>
          <a:p>
            <a:endParaRPr lang="hr-HR" sz="2800" dirty="0" smtClean="0">
              <a:solidFill>
                <a:srgbClr val="000099"/>
              </a:solidFill>
            </a:endParaRPr>
          </a:p>
          <a:p>
            <a:pPr>
              <a:spcAft>
                <a:spcPts val="1200"/>
              </a:spcAft>
            </a:pPr>
            <a:r>
              <a:rPr lang="hr-HR" sz="2800" dirty="0" smtClean="0">
                <a:solidFill>
                  <a:srgbClr val="000099"/>
                </a:solidFill>
              </a:rPr>
              <a:t>1. studenti će se upoznati s predmetom Opće didaktike i praktičnim pitanjima pripreme, realizacije i (samo)evaluacije nastave koje tematizira didaktika,</a:t>
            </a:r>
          </a:p>
          <a:p>
            <a:pPr>
              <a:spcAft>
                <a:spcPts val="1200"/>
              </a:spcAft>
            </a:pPr>
            <a:r>
              <a:rPr lang="hr-HR" sz="2800" dirty="0" smtClean="0">
                <a:solidFill>
                  <a:srgbClr val="000099"/>
                </a:solidFill>
              </a:rPr>
              <a:t>2. steći elementarna umijeća u ophođenju s didaktičkim teorijama i/ili modelima i</a:t>
            </a:r>
          </a:p>
          <a:p>
            <a:pPr>
              <a:spcAft>
                <a:spcPts val="1200"/>
              </a:spcAft>
            </a:pPr>
            <a:r>
              <a:rPr lang="hr-HR" sz="2800" dirty="0" smtClean="0">
                <a:solidFill>
                  <a:srgbClr val="000099"/>
                </a:solidFill>
              </a:rPr>
              <a:t>3. razviti umijeća glede (reflektiranog) planiranja, izvođenja i evaluacije nastave.</a:t>
            </a:r>
          </a:p>
          <a:p>
            <a:pPr>
              <a:spcAft>
                <a:spcPts val="1200"/>
              </a:spcAft>
            </a:pPr>
            <a:r>
              <a:rPr lang="hr-HR" sz="2800" dirty="0" smtClean="0"/>
              <a:t> </a:t>
            </a:r>
          </a:p>
          <a:p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714348" y="1785926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642910" y="1714488"/>
            <a:ext cx="6858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Sadržaj:</a:t>
            </a:r>
          </a:p>
          <a:p>
            <a:endParaRPr lang="hr-HR" sz="28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pojam i značaj ishoda učenja </a:t>
            </a:r>
          </a:p>
          <a:p>
            <a:pPr>
              <a:buFont typeface="Arial" pitchFamily="34" charset="0"/>
              <a:buChar char="•"/>
            </a:pPr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način zapisivanja ishoda učenja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2500306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8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hr-HR" sz="28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214282" y="1571612"/>
            <a:ext cx="835824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Izdvojite ispravan zapis učenja:</a:t>
            </a:r>
          </a:p>
          <a:p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>
              <a:spcAft>
                <a:spcPts val="1200"/>
              </a:spcAft>
              <a:buFont typeface="+mj-lt"/>
              <a:buAutoNum type="alphaLcParenR"/>
            </a:pPr>
            <a:r>
              <a:rPr lang="hr-HR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Pojedinac će biti osposobljen za prikupljanje podataka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lphaLcParenR"/>
            </a:pPr>
            <a:r>
              <a:rPr lang="hr-HR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Pojedinac će množiti i zbrajati do 1000, korištenjem pomoćnih tablica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lphaLcParenR"/>
            </a:pPr>
            <a:r>
              <a:rPr lang="hr-HR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Pojedinac će shvatiti silu težu i njeno djelovanje na sva tijela u blizini površine Zemlje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lphaLcParenR"/>
            </a:pPr>
            <a:r>
              <a:rPr lang="hr-HR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Pojedinac će imati vrijednosti koje su važne za rad u grupama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lphaLcParenR"/>
            </a:pPr>
            <a:r>
              <a:rPr lang="hr-HR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Pojedinac će primjenjivati znanje o toplinskim strojevima</a:t>
            </a:r>
          </a:p>
          <a:p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642910" y="2857496"/>
            <a:ext cx="6858048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2500306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8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hr-HR" sz="28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214282" y="2285992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214282" y="1643050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Zadatak za vježbu</a:t>
            </a:r>
          </a:p>
          <a:p>
            <a:endParaRPr lang="hr-HR" sz="28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hr-HR" sz="2800" b="1" dirty="0" smtClean="0">
                <a:solidFill>
                  <a:srgbClr val="000099"/>
                </a:solidFill>
              </a:rPr>
              <a:t>Kvalifikacija: Odgajatelj u učeničkom domu</a:t>
            </a:r>
            <a:br>
              <a:rPr lang="hr-HR" sz="2800" b="1" dirty="0" smtClean="0">
                <a:solidFill>
                  <a:srgbClr val="000099"/>
                </a:solidFill>
              </a:rPr>
            </a:br>
            <a:endParaRPr lang="hr-HR" sz="2800" b="1" dirty="0" smtClean="0">
              <a:solidFill>
                <a:srgbClr val="000099"/>
              </a:solidFill>
            </a:endParaRPr>
          </a:p>
          <a:p>
            <a:r>
              <a:rPr lang="hr-HR" sz="2800" b="1" dirty="0" smtClean="0">
                <a:solidFill>
                  <a:srgbClr val="000099"/>
                </a:solidFill>
              </a:rPr>
              <a:t>Razina: 7.1</a:t>
            </a:r>
            <a:br>
              <a:rPr lang="hr-HR" sz="2800" b="1" dirty="0" smtClean="0">
                <a:solidFill>
                  <a:srgbClr val="000099"/>
                </a:solidFill>
              </a:rPr>
            </a:br>
            <a:endParaRPr lang="hr-HR" sz="2800" b="1" dirty="0" smtClean="0">
              <a:solidFill>
                <a:srgbClr val="000099"/>
              </a:solidFill>
            </a:endParaRPr>
          </a:p>
          <a:p>
            <a:r>
              <a:rPr lang="hr-HR" sz="2800" b="1" dirty="0" smtClean="0">
                <a:solidFill>
                  <a:srgbClr val="000099"/>
                </a:solidFill>
              </a:rPr>
              <a:t>Jedinični skup ishoda učenja: Pedagogija adolescencije</a:t>
            </a:r>
          </a:p>
          <a:p>
            <a:r>
              <a:rPr lang="hr-HR" sz="2800" b="1" dirty="0" smtClean="0">
                <a:solidFill>
                  <a:srgbClr val="000099"/>
                </a:solidFill>
              </a:rPr>
              <a:t>6  </a:t>
            </a:r>
          </a:p>
          <a:p>
            <a:r>
              <a:rPr lang="hr-HR" sz="2800" b="1" dirty="0" smtClean="0">
                <a:solidFill>
                  <a:srgbClr val="000099"/>
                </a:solidFill>
              </a:rPr>
              <a:t>5 ECTS </a:t>
            </a:r>
            <a:endParaRPr lang="hr-HR" sz="2800" dirty="0" smtClean="0">
              <a:solidFill>
                <a:srgbClr val="000099"/>
              </a:solidFill>
            </a:endParaRPr>
          </a:p>
          <a:p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1214382" y="2571744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Zahvaljujem na pozornosti!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214282" y="2285992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niOkvir 6"/>
          <p:cNvSpPr txBox="1"/>
          <p:nvPr/>
        </p:nvSpPr>
        <p:spPr>
          <a:xfrm>
            <a:off x="2143108" y="4714884"/>
            <a:ext cx="6000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Mirela Lekić, </a:t>
            </a:r>
            <a:r>
              <a:rPr lang="hr-HR" sz="24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dipl</a:t>
            </a:r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 pedagog</a:t>
            </a:r>
          </a:p>
          <a:p>
            <a:pPr algn="ctr"/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e- mail: </a:t>
            </a:r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  <a:hlinkClick r:id="rId4"/>
              </a:rPr>
              <a:t>obrazovanje@</a:t>
            </a:r>
            <a:r>
              <a:rPr lang="hr-HR" sz="24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  <a:hlinkClick r:id="rId4"/>
              </a:rPr>
              <a:t>hok.hr</a:t>
            </a:r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hr-HR" sz="24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tel</a:t>
            </a:r>
            <a:r>
              <a:rPr lang="hr-HR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: 01/4806 665</a:t>
            </a:r>
            <a:endParaRPr lang="hr-HR" sz="24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214282" y="2285992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785786" y="1857364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Student će koristiti i obrazložiti izbor nastavne tehnologije….</a:t>
            </a:r>
            <a:endParaRPr lang="hr-HR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kcijski gumb: Povratak 8">
            <a:hlinkClick r:id="rId4" action="ppaction://hlinksldjump" highlightClick="1"/>
          </p:cNvPr>
          <p:cNvSpPr/>
          <p:nvPr/>
        </p:nvSpPr>
        <p:spPr>
          <a:xfrm>
            <a:off x="5429256" y="2643182"/>
            <a:ext cx="1071570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214282" y="2285992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24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785786" y="1857364"/>
            <a:ext cx="73581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Student će samostalno koristiti i obrazložiti izbor nastavne tehnologije za planirani sat matematike u prvom razredu </a:t>
            </a:r>
            <a:r>
              <a:rPr lang="hr-HR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o.š</a:t>
            </a:r>
            <a:r>
              <a:rPr lang="hr-H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, preuzimajući odgovornost za izvršenje izvedbenim planom planiranih zadaća.</a:t>
            </a:r>
            <a:endParaRPr lang="hr-HR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kcijski gumb: Povratak 6">
            <a:hlinkClick r:id="rId4" action="ppaction://hlinksldjump" highlightClick="1"/>
          </p:cNvPr>
          <p:cNvSpPr/>
          <p:nvPr/>
        </p:nvSpPr>
        <p:spPr>
          <a:xfrm>
            <a:off x="7286644" y="4286256"/>
            <a:ext cx="642942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1000100" y="1000108"/>
            <a:ext cx="74295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/>
              <a:t>Pojam i razvojne karakteristike. Genetski i vanjski činitelji razvoja u djetinjstvu i mladenaštvu. Razvojne osobine i funkcije: tjelesne, kognitivne, emocionalne i socijalne. Tipologija i diferencijacija u formiranju identiteta: zrenje, razvoj, socijalizacija, odgoj. Odgojno-obrazovno značenje, mogućnosti i načini pedagoške intervencije. Dijete i djetinjstvo; mladi i mladenaštvo: </a:t>
            </a:r>
            <a:r>
              <a:rPr lang="hr-HR" sz="2000" dirty="0" err="1" smtClean="0"/>
              <a:t>okolinski</a:t>
            </a:r>
            <a:r>
              <a:rPr lang="hr-HR" sz="2000" dirty="0" smtClean="0"/>
              <a:t> i životni svijet. </a:t>
            </a:r>
            <a:r>
              <a:rPr lang="hr-HR" sz="2000" dirty="0" err="1" smtClean="0"/>
              <a:t>Socijalnoekološki</a:t>
            </a:r>
            <a:r>
              <a:rPr lang="hr-HR" sz="2000" dirty="0" smtClean="0"/>
              <a:t> činitelji i odgojni utjecaji u kasnom djetinjstvu i mladenaštvu: obitelj, škola, crkva, slobodno</a:t>
            </a:r>
          </a:p>
          <a:p>
            <a:r>
              <a:rPr lang="hr-HR" sz="2000" dirty="0" smtClean="0"/>
              <a:t>vrijeme, mediji, vršnjačke skupine. Kultura, supkultura, </a:t>
            </a:r>
            <a:r>
              <a:rPr lang="hr-HR" sz="2000" dirty="0" err="1" smtClean="0"/>
              <a:t>kontrakultura</a:t>
            </a:r>
            <a:r>
              <a:rPr lang="hr-HR" sz="2000" dirty="0" smtClean="0"/>
              <a:t>, alternativna kultura i životni stilovi mladih kao polje pedagoškog djelovanja. Razvojne-pedagoške teškoće, smetnje i intervencije.</a:t>
            </a:r>
          </a:p>
          <a:p>
            <a:r>
              <a:rPr lang="hr-HR" sz="2000" dirty="0" smtClean="0"/>
              <a:t>Pedagoška povijest djetinjstva i mladenaštva. Pedagogija djetinjstva i mladenaštva: predmet, sadržaj, istraživanje i polje praktičnog djelovanja.</a:t>
            </a:r>
            <a:endParaRPr lang="hr-HR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214282" y="1285860"/>
            <a:ext cx="864399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r>
              <a:rPr lang="hr-HR" sz="24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Ishodi učenja </a:t>
            </a:r>
            <a:r>
              <a:rPr lang="en-GB" sz="24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: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endParaRPr lang="hr-HR" sz="24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6000"/>
              <a:buFont typeface="Wingdings 3" pitchFamily="18" charset="2"/>
              <a:buNone/>
            </a:pPr>
            <a:r>
              <a:rPr lang="hr-HR" sz="24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Nakon prezentacije svi ćete:</a:t>
            </a:r>
            <a:endParaRPr lang="en-GB" sz="24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Arial" charset="0"/>
              <a:buChar char="•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navesti i prepoznati osnovna svojstva ishoda učenja na primjeru </a:t>
            </a:r>
          </a:p>
          <a:p>
            <a:pPr marL="547688" lvl="1" indent="-27305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Arial" charset="0"/>
              <a:buChar char="•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objasniti način zapisivanja ishoda učenja</a:t>
            </a:r>
          </a:p>
          <a:p>
            <a:pPr marL="547688" lvl="1" indent="-27305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Arial" charset="0"/>
              <a:buChar char="•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navesti pravila ispravnog zapisivanja ishoda učenja</a:t>
            </a:r>
          </a:p>
          <a:p>
            <a:pPr marL="547688" lvl="1" indent="-27305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Arial" charset="0"/>
              <a:buChar char="•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prepoznati primjer dobrog i lošeg načina zapisivanja ishoda učenja</a:t>
            </a:r>
          </a:p>
          <a:p>
            <a:pPr marL="547688" lvl="1" indent="-27305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Arial" charset="0"/>
              <a:buChar char="•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zapisati ishode učenja zadanog jediničnog skupa </a:t>
            </a:r>
          </a:p>
          <a:p>
            <a:pPr marL="547688" lvl="1" indent="-27305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Arial" charset="0"/>
              <a:buChar char="•"/>
            </a:pPr>
            <a:endParaRPr lang="hr-HR" sz="28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1214422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Zašto baš naglasak na ishodima učenja?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kvir 4"/>
          <p:cNvSpPr/>
          <p:nvPr/>
        </p:nvSpPr>
        <p:spPr>
          <a:xfrm>
            <a:off x="357158" y="2143116"/>
            <a:ext cx="8358246" cy="4143404"/>
          </a:xfrm>
          <a:prstGeom prst="frame">
            <a:avLst>
              <a:gd name="adj1" fmla="val 12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1000100" y="2786058"/>
            <a:ext cx="700092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kompetencijski pristup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novi pristup obrazovnom</a:t>
            </a:r>
          </a:p>
          <a:p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programiranju</a:t>
            </a:r>
            <a:endParaRPr lang="hr-HR" sz="2800" dirty="0" smtClean="0"/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bolje razumijevanje kompetencija koje</a:t>
            </a:r>
          </a:p>
          <a:p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će se razviti nakon učenja</a:t>
            </a:r>
          </a:p>
          <a:p>
            <a:pPr>
              <a:buFont typeface="Arial" pitchFamily="34" charset="0"/>
              <a:buChar char="•"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1214422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Jasno opisani ishodi učenja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kvir 4"/>
          <p:cNvSpPr/>
          <p:nvPr/>
        </p:nvSpPr>
        <p:spPr>
          <a:xfrm>
            <a:off x="357158" y="2143116"/>
            <a:ext cx="8358246" cy="4143404"/>
          </a:xfrm>
          <a:prstGeom prst="frame">
            <a:avLst>
              <a:gd name="adj1" fmla="val 12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1000100" y="2786058"/>
            <a:ext cx="700092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jasno i određeno koje kompetencije mora</a:t>
            </a:r>
          </a:p>
          <a:p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imati osoba 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aktivnosti – kojima će ih razviti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vrijeme potrebno za stjecanje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način vrednovanja (metode postignuća)</a:t>
            </a:r>
          </a:p>
          <a:p>
            <a:pPr>
              <a:buFontTx/>
              <a:buChar char="-"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1214422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Pristup temeljen na ishodima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kvir 4"/>
          <p:cNvSpPr/>
          <p:nvPr/>
        </p:nvSpPr>
        <p:spPr>
          <a:xfrm>
            <a:off x="357158" y="2143116"/>
            <a:ext cx="8358246" cy="4143404"/>
          </a:xfrm>
          <a:prstGeom prst="frame">
            <a:avLst>
              <a:gd name="adj1" fmla="val 12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1000100" y="2786058"/>
            <a:ext cx="70009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tradicionalan način – temeljen na sadržaju, usmjeren na nastavnika i sadržaj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ishodi – orijentiran na ciljeve (mjerljivi rezultati učenja)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učenik/student – integralni dio obrazovnog procesa  </a:t>
            </a:r>
            <a:r>
              <a:rPr lang="hr-HR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(sudionik)</a:t>
            </a:r>
            <a:endParaRPr lang="hr-HR" sz="2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42910" y="1214422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Kome sve pomažu ishodi učenja?</a:t>
            </a:r>
            <a:endParaRPr lang="hr-HR" sz="2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kvir 4"/>
          <p:cNvSpPr/>
          <p:nvPr/>
        </p:nvSpPr>
        <p:spPr>
          <a:xfrm>
            <a:off x="357158" y="2143116"/>
            <a:ext cx="8358246" cy="4143404"/>
          </a:xfrm>
          <a:prstGeom prst="frame">
            <a:avLst>
              <a:gd name="adj1" fmla="val 12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1000100" y="2786058"/>
            <a:ext cx="700092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pojedincima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nastavnicima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ustanovama koje će provjeravati kvalitetu</a:t>
            </a:r>
          </a:p>
          <a:p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i koje će vrednovati ishode učenja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poslodavcima (tržištu rada)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roditeljima</a:t>
            </a:r>
          </a:p>
          <a:p>
            <a:pPr>
              <a:buFontTx/>
              <a:buChar char="-"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7" name="Obični oblačić 6"/>
          <p:cNvSpPr/>
          <p:nvPr/>
        </p:nvSpPr>
        <p:spPr>
          <a:xfrm>
            <a:off x="1214414" y="1142984"/>
            <a:ext cx="5286412" cy="25717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TekstniOkvir 8"/>
          <p:cNvSpPr txBox="1"/>
          <p:nvPr/>
        </p:nvSpPr>
        <p:spPr>
          <a:xfrm>
            <a:off x="2071670" y="1785926"/>
            <a:ext cx="4000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Ishodi učenja – osnovni element svake kvalifikacije</a:t>
            </a:r>
            <a:endParaRPr lang="hr-HR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bični oblačić 9"/>
          <p:cNvSpPr/>
          <p:nvPr/>
        </p:nvSpPr>
        <p:spPr>
          <a:xfrm>
            <a:off x="5214942" y="3429000"/>
            <a:ext cx="3643338" cy="2571768"/>
          </a:xfrm>
          <a:prstGeom prst="cloudCallout">
            <a:avLst/>
          </a:prstGeom>
          <a:solidFill>
            <a:srgbClr val="3DF12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kstniOkvir 10"/>
          <p:cNvSpPr txBox="1"/>
          <p:nvPr/>
        </p:nvSpPr>
        <p:spPr>
          <a:xfrm>
            <a:off x="5786446" y="4143380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Jedinični skup ishoda učenja</a:t>
            </a:r>
            <a:endParaRPr lang="hr-HR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bični oblačić 11"/>
          <p:cNvSpPr/>
          <p:nvPr/>
        </p:nvSpPr>
        <p:spPr>
          <a:xfrm>
            <a:off x="785786" y="4572008"/>
            <a:ext cx="3429024" cy="1928826"/>
          </a:xfrm>
          <a:prstGeom prst="cloud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TekstniOkvir 12"/>
          <p:cNvSpPr txBox="1"/>
          <p:nvPr/>
        </p:nvSpPr>
        <p:spPr>
          <a:xfrm>
            <a:off x="1643042" y="5072074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Modul ishoda učenja</a:t>
            </a:r>
            <a:endParaRPr lang="hr-HR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KO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285875" y="428625"/>
            <a:ext cx="3786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BCABA5"/>
                </a:solidFill>
                <a:latin typeface="Arial" charset="0"/>
                <a:cs typeface="Times New Roman" pitchFamily="18" charset="0"/>
              </a:rPr>
              <a:t>Hrvatski kvalifikacijski okvir</a:t>
            </a:r>
            <a:endParaRPr lang="hr-HR" sz="1600">
              <a:solidFill>
                <a:srgbClr val="BCABA5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285720" y="1285860"/>
            <a:ext cx="8501122" cy="6488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8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Magistar pedagogije – </a:t>
            </a:r>
            <a:r>
              <a:rPr lang="hr-HR" sz="28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nastavnički smjer (360 ECTS)</a:t>
            </a:r>
            <a:endParaRPr lang="hr-HR" sz="28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8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    7.2.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endParaRPr lang="hr-HR" sz="28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4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Opća didaktika (5 ECTS)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400" b="1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   7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Nakon učenja student će: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pravilno interpretirati temeljne pojmove didaktike uz povremeno korištenje udžbenika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r>
              <a:rPr lang="hr-HR" sz="2400" dirty="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opisati i interpretirati različite didaktičke teorije, škole, pravce i modele</a:t>
            </a: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endParaRPr lang="hr-HR" sz="2400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" pitchFamily="2" charset="2"/>
              <a:buChar char="§"/>
            </a:pPr>
            <a:endParaRPr lang="hr-HR" sz="2400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547688" lvl="1" indent="-273050">
              <a:spcBef>
                <a:spcPts val="500"/>
              </a:spcBef>
              <a:buClr>
                <a:schemeClr val="accent2"/>
              </a:buClr>
              <a:buSzPct val="76000"/>
            </a:pPr>
            <a:endParaRPr lang="hr-HR" sz="2800" b="1" dirty="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34402</TotalTime>
  <Words>1178</Words>
  <Application>Microsoft Office PowerPoint</Application>
  <PresentationFormat>On-screen Show (4:3)</PresentationFormat>
  <Paragraphs>189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Origin</vt:lpstr>
      <vt:lpstr>ISHODI UČENJA –  osnovna svojstva i način zapisivanja Mirela Lekić, dipl. pedagog  Hrvatska obrtnička komora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Mile Dzelalija</dc:creator>
  <cp:lastModifiedBy>Andreja Marcetić</cp:lastModifiedBy>
  <cp:revision>517</cp:revision>
  <dcterms:created xsi:type="dcterms:W3CDTF">2008-12-02T16:18:42Z</dcterms:created>
  <dcterms:modified xsi:type="dcterms:W3CDTF">2010-06-14T15:46:50Z</dcterms:modified>
</cp:coreProperties>
</file>