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60" r:id="rId2"/>
    <p:sldId id="261" r:id="rId3"/>
    <p:sldId id="292" r:id="rId4"/>
    <p:sldId id="293" r:id="rId5"/>
    <p:sldId id="357" r:id="rId6"/>
    <p:sldId id="358" r:id="rId7"/>
    <p:sldId id="359" r:id="rId8"/>
    <p:sldId id="371" r:id="rId9"/>
    <p:sldId id="372" r:id="rId10"/>
    <p:sldId id="373" r:id="rId11"/>
    <p:sldId id="374" r:id="rId12"/>
    <p:sldId id="375" r:id="rId13"/>
    <p:sldId id="382" r:id="rId14"/>
    <p:sldId id="383" r:id="rId15"/>
    <p:sldId id="366" r:id="rId16"/>
    <p:sldId id="367" r:id="rId17"/>
    <p:sldId id="368" r:id="rId18"/>
    <p:sldId id="369" r:id="rId19"/>
    <p:sldId id="370" r:id="rId20"/>
    <p:sldId id="360" r:id="rId21"/>
    <p:sldId id="361" r:id="rId22"/>
    <p:sldId id="362" r:id="rId23"/>
    <p:sldId id="363" r:id="rId24"/>
    <p:sldId id="364" r:id="rId25"/>
    <p:sldId id="377" r:id="rId26"/>
    <p:sldId id="378" r:id="rId27"/>
    <p:sldId id="384" r:id="rId28"/>
    <p:sldId id="385" r:id="rId29"/>
    <p:sldId id="386" r:id="rId30"/>
    <p:sldId id="387" r:id="rId31"/>
    <p:sldId id="388" r:id="rId32"/>
    <p:sldId id="389" r:id="rId33"/>
    <p:sldId id="394" r:id="rId34"/>
    <p:sldId id="395" r:id="rId35"/>
    <p:sldId id="396" r:id="rId36"/>
    <p:sldId id="397" r:id="rId37"/>
    <p:sldId id="398" r:id="rId38"/>
    <p:sldId id="399" r:id="rId39"/>
    <p:sldId id="390" r:id="rId40"/>
    <p:sldId id="391" r:id="rId41"/>
    <p:sldId id="392" r:id="rId42"/>
    <p:sldId id="393" r:id="rId43"/>
    <p:sldId id="400" r:id="rId44"/>
    <p:sldId id="401" r:id="rId45"/>
    <p:sldId id="329" r:id="rId46"/>
  </p:sldIdLst>
  <p:sldSz cx="9144000" cy="6858000" type="screen4x3"/>
  <p:notesSz cx="6858000" cy="9144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178" y="-48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554"/>
    </p:cViewPr>
  </p:sorterViewPr>
  <p:notesViewPr>
    <p:cSldViewPr>
      <p:cViewPr varScale="1">
        <p:scale>
          <a:sx n="60" d="100"/>
          <a:sy n="60" d="100"/>
        </p:scale>
        <p:origin x="-240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28F1A5-9239-4095-A5FE-B1CEDDB3CED8}" type="datetimeFigureOut">
              <a:rPr lang="sr-Latn-CS" smtClean="0"/>
              <a:pPr/>
              <a:t>14.6.2010</a:t>
            </a:fld>
            <a:endParaRPr lang="hr-H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1F0F19-AD98-4D49-A81C-2C1FC340ECAE}" type="slidenum">
              <a:rPr lang="hr-HR" smtClean="0"/>
              <a:pPr/>
              <a:t>‹#›</a:t>
            </a:fld>
            <a:endParaRPr lang="hr-H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061D9D9-D1CF-46CE-BAA8-AE0AD11AEECD}" type="slidenum">
              <a:rPr lang="hr-HR" smtClean="0"/>
              <a:pPr/>
              <a:t>5</a:t>
            </a:fld>
            <a:endParaRPr lang="hr-HR"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r>
              <a:rPr lang="hr-HR" dirty="0" smtClean="0"/>
              <a:t>UPUTA: Prikazat ću vam kartu s brojevima od 1-54. Vaš zadatak je pronaći svaki broj na karti, počevši od broja 1, potom broj 2, 3,4… pa sve do broja 54. Imate minutu i pol. Svi su brojevi tu i nema trikova. Spremni? </a:t>
            </a:r>
            <a:r>
              <a:rPr lang="hr-HR" smtClean="0"/>
              <a:t>Priprema, pozor, sad! </a:t>
            </a:r>
          </a:p>
          <a:p>
            <a:pPr eaLnBrk="1" hangingPunct="1"/>
            <a:r>
              <a:rPr lang="hr-HR" dirty="0" smtClean="0"/>
              <a:t>Do kojeg ste broja stigli? Većina ljudi stigne otprilike do broja 30. Ponovno ćete tražiti brojeve, ali ovoga puta ću vam reći METODU koja će vam pomoći da ih uspijete sve naći u zadanom roku.</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9EFB0384-B7DB-4FE9-8BD1-2E7610E217D5}" type="slidenum">
              <a:rPr lang="hr-HR" smtClean="0"/>
              <a:pPr/>
              <a:t>7</a:t>
            </a:fld>
            <a:endParaRPr lang="hr-HR"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hr-HR" smtClean="0"/>
              <a:t>Do kojeg ste broja stigli ovoga puta? U čemu je bila razlika? Jedina razlika je bila u tome što sam vam ovaj put dala smjernice za razmišljanje – kao okvir – kako bi lakše pronašli brojeve. </a:t>
            </a:r>
            <a:r>
              <a:rPr lang="hr-HR" b="1" smtClean="0"/>
              <a:t>Kad ste jednom doznali gdje tražiti, bili ste u stanju napredovati trostruko većom brzinom!</a:t>
            </a:r>
          </a:p>
          <a:p>
            <a:pPr eaLnBrk="1" hangingPunct="1"/>
            <a:endParaRPr lang="hr-H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hr-HR"/>
          </a:p>
        </p:txBody>
      </p:sp>
      <p:sp>
        <p:nvSpPr>
          <p:cNvPr id="4" name="Slide Number Placeholder 3"/>
          <p:cNvSpPr>
            <a:spLocks noGrp="1"/>
          </p:cNvSpPr>
          <p:nvPr>
            <p:ph type="sldNum" sz="quarter" idx="10"/>
          </p:nvPr>
        </p:nvSpPr>
        <p:spPr/>
        <p:txBody>
          <a:bodyPr/>
          <a:lstStyle/>
          <a:p>
            <a:fld id="{0D1F0F19-AD98-4D49-A81C-2C1FC340ECAE}" type="slidenum">
              <a:rPr lang="hr-HR" smtClean="0"/>
              <a:pPr/>
              <a:t>10</a:t>
            </a:fld>
            <a:endParaRPr lang="hr-H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hr-HR"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00599F-4125-44AD-9CBC-D5D2D4958A62}" type="slidenum">
              <a:rPr lang="hr-HR" smtClean="0">
                <a:latin typeface="Arial" pitchFamily="34" charset="0"/>
                <a:cs typeface="Arial" pitchFamily="34" charset="0"/>
              </a:rPr>
              <a:pPr/>
              <a:t>12</a:t>
            </a:fld>
            <a:endParaRPr lang="hr-HR" smtClean="0">
              <a:latin typeface="Arial" pitchFamily="34" charset="0"/>
              <a:cs typeface="Arial" pitchFamily="34" charset="0"/>
            </a:endParaRPr>
          </a:p>
        </p:txBody>
      </p:sp>
      <p:sp>
        <p:nvSpPr>
          <p:cNvPr id="49157"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endParaRPr lang="hr-H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hr-HR"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94EEFD-108E-4E71-9978-55206AC69F0E}" type="slidenum">
              <a:rPr lang="hr-HR" smtClean="0">
                <a:latin typeface="Arial" pitchFamily="34" charset="0"/>
                <a:cs typeface="Arial" pitchFamily="34" charset="0"/>
              </a:rPr>
              <a:pPr/>
              <a:t>37</a:t>
            </a:fld>
            <a:endParaRPr lang="hr-HR" smtClean="0">
              <a:latin typeface="Arial" pitchFamily="34" charset="0"/>
              <a:cs typeface="Arial" pitchFamily="34" charset="0"/>
            </a:endParaRPr>
          </a:p>
        </p:txBody>
      </p:sp>
      <p:sp>
        <p:nvSpPr>
          <p:cNvPr id="50181"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endParaRPr lang="hr-H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a:fld id="{26D5EEA7-9130-45EC-B127-F45455D344FA}" type="slidenum">
              <a:rPr lang="en-US" sz="1200"/>
              <a:pPr algn="r"/>
              <a:t>43</a:t>
            </a:fld>
            <a:endParaRPr lang="en-US" sz="1200"/>
          </a:p>
        </p:txBody>
      </p:sp>
      <p:sp>
        <p:nvSpPr>
          <p:cNvPr id="67587"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p:spPr>
      </p:sp>
      <p:sp>
        <p:nvSpPr>
          <p:cNvPr id="6758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3" name="Notes Placeholder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sr-Latn-CS" smtClean="0"/>
          </a:p>
        </p:txBody>
      </p:sp>
      <p:sp>
        <p:nvSpPr>
          <p:cNvPr id="134148" name="Slide Number Placeholder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20A369CC-F5D5-4601-B7D6-D0E55A2C8973}" type="slidenum">
              <a:rPr lang="hr-HR" smtClean="0"/>
              <a:pPr fontAlgn="base">
                <a:spcBef>
                  <a:spcPct val="0"/>
                </a:spcBef>
                <a:spcAft>
                  <a:spcPct val="0"/>
                </a:spcAft>
                <a:defRPr/>
              </a:pPr>
              <a:t>44</a:t>
            </a:fld>
            <a:endParaRPr lang="hr-H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hr-H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hr-H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8" name="Rectangle 7"/>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8" name="Rectangle 7"/>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hr-HR"/>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Rectangle 5"/>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0013" y="301625"/>
            <a:ext cx="7313612" cy="1143000"/>
          </a:xfrm>
        </p:spPr>
        <p:txBody>
          <a:bodyPr/>
          <a:lstStyle/>
          <a:p>
            <a:r>
              <a:rPr lang="en-US" smtClean="0"/>
              <a:t>Click to edit Master title style</a:t>
            </a:r>
            <a:endParaRPr lang="hr-HR"/>
          </a:p>
        </p:txBody>
      </p:sp>
      <p:sp>
        <p:nvSpPr>
          <p:cNvPr id="3" name="Table Placeholder 2"/>
          <p:cNvSpPr>
            <a:spLocks noGrp="1"/>
          </p:cNvSpPr>
          <p:nvPr>
            <p:ph type="tbl" idx="1"/>
          </p:nvPr>
        </p:nvSpPr>
        <p:spPr>
          <a:xfrm>
            <a:off x="1370013" y="1827213"/>
            <a:ext cx="7313612" cy="4114800"/>
          </a:xfrm>
        </p:spPr>
        <p:txBody>
          <a:bodyPr/>
          <a:lstStyle/>
          <a:p>
            <a:r>
              <a:rPr lang="en-US" smtClean="0"/>
              <a:t>Click icon to add table</a:t>
            </a:r>
            <a:endParaRPr lang="hr-HR"/>
          </a:p>
        </p:txBody>
      </p:sp>
      <p:sp>
        <p:nvSpPr>
          <p:cNvPr id="8" name="Rectangle 7"/>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pic>
        <p:nvPicPr>
          <p:cNvPr id="6" name="Picture 23" descr="Soft Skills logo - finalni - krivulje-CMYK.gif"/>
          <p:cNvPicPr>
            <a:picLocks noChangeAspect="1"/>
          </p:cNvPicPr>
          <p:nvPr userDrawn="1"/>
        </p:nvPicPr>
        <p:blipFill>
          <a:blip r:embed="rId2" cstate="print">
            <a:lum bright="30000" contrast="-40000"/>
          </a:blip>
          <a:srcRect/>
          <a:stretch>
            <a:fillRect/>
          </a:stretch>
        </p:blipFill>
        <p:spPr bwMode="auto">
          <a:xfrm>
            <a:off x="7786688" y="6286500"/>
            <a:ext cx="1125537" cy="346075"/>
          </a:xfrm>
          <a:prstGeom prst="rect">
            <a:avLst/>
          </a:prstGeom>
          <a:noFill/>
          <a:ln w="9525">
            <a:noFill/>
            <a:miter lim="800000"/>
            <a:headEnd/>
            <a:tailEnd/>
          </a:ln>
        </p:spPr>
      </p:pic>
      <p:sp>
        <p:nvSpPr>
          <p:cNvPr id="7" name="Rectangle 6"/>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pic>
        <p:nvPicPr>
          <p:cNvPr id="6" name="Picture 23" descr="Soft Skills logo - finalni - krivulje-CMYK.gif"/>
          <p:cNvPicPr>
            <a:picLocks noChangeAspect="1"/>
          </p:cNvPicPr>
          <p:nvPr userDrawn="1"/>
        </p:nvPicPr>
        <p:blipFill>
          <a:blip r:embed="rId2" cstate="print">
            <a:lum bright="30000" contrast="-40000"/>
          </a:blip>
          <a:srcRect/>
          <a:stretch>
            <a:fillRect/>
          </a:stretch>
        </p:blipFill>
        <p:spPr bwMode="auto">
          <a:xfrm>
            <a:off x="7786688" y="6286500"/>
            <a:ext cx="1125537" cy="346075"/>
          </a:xfrm>
          <a:prstGeom prst="rect">
            <a:avLst/>
          </a:prstGeom>
          <a:noFill/>
          <a:ln w="9525">
            <a:noFill/>
            <a:miter lim="800000"/>
            <a:headEnd/>
            <a:tailEnd/>
          </a:ln>
        </p:spPr>
      </p:pic>
      <p:sp>
        <p:nvSpPr>
          <p:cNvPr id="7" name="Rectangle 6"/>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8" name="Rectangle 7"/>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Rectangle 8"/>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9" name="Rectangle 8"/>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11" name="Rectangle 10"/>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7" name="Rectangle 6"/>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Picture1.jpg"/>
          <p:cNvPicPr>
            <a:picLocks noChangeAspect="1"/>
          </p:cNvPicPr>
          <p:nvPr/>
        </p:nvPicPr>
        <p:blipFill>
          <a:blip r:embed="rId17"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hr-HR"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hr-HR" dirty="0"/>
          </a:p>
        </p:txBody>
      </p:sp>
      <p:sp>
        <p:nvSpPr>
          <p:cNvPr id="6" name="Rectangle 5"/>
          <p:cNvSpPr/>
          <p:nvPr userDrawn="1"/>
        </p:nvSpPr>
        <p:spPr>
          <a:xfrm>
            <a:off x="0" y="1142984"/>
            <a:ext cx="2928926"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6" r:id="rId14"/>
    <p:sldLayoutId id="2147483677"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images.google.hr/imgres?imgurl=http://zena.hr/images/clanci/2130_big.jpg&amp;imgrefurl=http://zena.hr/clanak/ostalo/jednostavni_trikovi_koji_ce_vas_oraspoloziti/2130&amp;usg=__BqYAQECo9vX11rfJjQwN_Ec6vYo=&amp;h=187&amp;w=250&amp;sz=8&amp;hl=hr&amp;start=84&amp;tbnid=EuWVNZhhBZYbJM:&amp;tbnh=83&amp;tbnw=111&amp;prev=/images?q=lo%C5%A1e+usluge&amp;gbv=2&amp;ndsp=18&amp;hl=hr&amp;sa=N&amp;start=72" TargetMode="External"/><Relationship Id="rId2" Type="http://schemas.openxmlformats.org/officeDocument/2006/relationships/image" Target="../media/image9.gif"/><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hr/imgres?imgurl=http://www.os-mperesa-kapela.skole.hr/upload/os-mperesa-kapela/images/multistatic/10/Image/1_%20skola%20naprijed2.jpg&amp;imgrefurl=http://www.os-mperesa-kapela.skole.hr/skola&amp;usg=__UMVRfL-IYc7bDCmn3dyVU6QhiPU=&amp;h=1728&amp;w=2304&amp;sz=217&amp;hl=hr&amp;start=45&amp;itbs=1&amp;tbnid=itDjhDyFMgpm2M:&amp;tbnh=113&amp;tbnw=150&amp;prev=/images?q=%C5%A1kole&amp;start=40&amp;hl=hr&amp;sa=N&amp;gbv=2&amp;ndsp=20&amp;tbs=isch:1"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2000250" y="785813"/>
            <a:ext cx="6786563" cy="646112"/>
          </a:xfrm>
          <a:prstGeom prst="rect">
            <a:avLst/>
          </a:prstGeom>
          <a:noFill/>
          <a:ln w="9525">
            <a:noFill/>
            <a:miter lim="800000"/>
            <a:headEnd/>
            <a:tailEnd/>
          </a:ln>
        </p:spPr>
        <p:txBody>
          <a:bodyPr>
            <a:spAutoFit/>
          </a:bodyPr>
          <a:lstStyle/>
          <a:p>
            <a:pPr algn="ctr"/>
            <a:r>
              <a:rPr lang="hr-HR" sz="1800" dirty="0"/>
              <a:t>EQF i razvijanje ključnih kompetencija </a:t>
            </a:r>
          </a:p>
          <a:p>
            <a:pPr algn="ctr"/>
            <a:r>
              <a:rPr lang="hr-HR" sz="1800" dirty="0"/>
              <a:t>za cjeloživotno učenje </a:t>
            </a:r>
          </a:p>
        </p:txBody>
      </p:sp>
      <p:sp>
        <p:nvSpPr>
          <p:cNvPr id="10" name="Rectangle 5"/>
          <p:cNvSpPr>
            <a:spLocks noChangeArrowheads="1"/>
          </p:cNvSpPr>
          <p:nvPr/>
        </p:nvSpPr>
        <p:spPr bwMode="auto">
          <a:xfrm>
            <a:off x="1254155" y="1987543"/>
            <a:ext cx="7532687" cy="369887"/>
          </a:xfrm>
          <a:prstGeom prst="rect">
            <a:avLst/>
          </a:prstGeom>
          <a:noFill/>
          <a:ln w="9525">
            <a:noFill/>
            <a:miter lim="800000"/>
            <a:headEnd/>
            <a:tailEnd/>
          </a:ln>
        </p:spPr>
        <p:txBody>
          <a:bodyPr>
            <a:spAutoFit/>
          </a:bodyPr>
          <a:lstStyle/>
          <a:p>
            <a:r>
              <a:rPr lang="hr-HR" sz="1800" b="1" dirty="0"/>
              <a:t> Stručni skup AZOO: </a:t>
            </a:r>
            <a:r>
              <a:rPr lang="hr-HR" sz="1800" dirty="0"/>
              <a:t>predmetno područje: Opći stručni skupovi:</a:t>
            </a:r>
          </a:p>
        </p:txBody>
      </p:sp>
      <p:sp>
        <p:nvSpPr>
          <p:cNvPr id="11" name="Rectangle 8"/>
          <p:cNvSpPr>
            <a:spLocks noChangeArrowheads="1"/>
          </p:cNvSpPr>
          <p:nvPr/>
        </p:nvSpPr>
        <p:spPr bwMode="auto">
          <a:xfrm>
            <a:off x="714348" y="2641610"/>
            <a:ext cx="7715250" cy="2215991"/>
          </a:xfrm>
          <a:prstGeom prst="rect">
            <a:avLst/>
          </a:prstGeom>
          <a:noFill/>
          <a:ln w="9525">
            <a:noFill/>
            <a:miter lim="800000"/>
            <a:headEnd/>
            <a:tailEnd/>
          </a:ln>
        </p:spPr>
        <p:txBody>
          <a:bodyPr>
            <a:spAutoFit/>
          </a:bodyPr>
          <a:lstStyle/>
          <a:p>
            <a:pPr algn="ctr"/>
            <a:endParaRPr lang="hr-HR" sz="2200" dirty="0"/>
          </a:p>
          <a:p>
            <a:pPr algn="ctr"/>
            <a:r>
              <a:rPr lang="hr-HR" sz="2800" b="1" dirty="0"/>
              <a:t>Projekt</a:t>
            </a:r>
            <a:r>
              <a:rPr lang="hr-HR" sz="2800" dirty="0"/>
              <a:t>:</a:t>
            </a:r>
          </a:p>
          <a:p>
            <a:pPr algn="ctr"/>
            <a:endParaRPr lang="hr-HR" sz="2200" dirty="0"/>
          </a:p>
          <a:p>
            <a:pPr algn="ctr"/>
            <a:r>
              <a:rPr lang="hr-HR" sz="2200" b="1" dirty="0"/>
              <a:t>Provedba hrvatskog kvalifikacijskog okvira (HKO) i razvoj kompetencija za cjeloživotno učenje </a:t>
            </a:r>
          </a:p>
          <a:p>
            <a:pPr algn="ctr"/>
            <a:r>
              <a:rPr lang="hr-HR" sz="2200" b="1" dirty="0"/>
              <a:t>stručnih djelatnika odgojno – obrazovnih ustanova </a:t>
            </a:r>
          </a:p>
        </p:txBody>
      </p:sp>
      <p:sp>
        <p:nvSpPr>
          <p:cNvPr id="12" name="AutoShape 32"/>
          <p:cNvSpPr>
            <a:spLocks noChangeArrowheads="1"/>
          </p:cNvSpPr>
          <p:nvPr/>
        </p:nvSpPr>
        <p:spPr bwMode="auto">
          <a:xfrm>
            <a:off x="1857356" y="5715016"/>
            <a:ext cx="5715000" cy="561856"/>
          </a:xfrm>
          <a:prstGeom prst="roundRect">
            <a:avLst>
              <a:gd name="adj" fmla="val 16667"/>
            </a:avLst>
          </a:prstGeom>
          <a:noFill/>
          <a:ln w="9525">
            <a:noFill/>
            <a:miter lim="800000"/>
            <a:headEnd/>
            <a:tailEnd/>
          </a:ln>
        </p:spPr>
        <p:txBody>
          <a:bodyPr>
            <a:spAutoFit/>
          </a:bodyPr>
          <a:lstStyle/>
          <a:p>
            <a:pPr algn="ctr">
              <a:lnSpc>
                <a:spcPct val="150000"/>
              </a:lnSpc>
            </a:pPr>
            <a:r>
              <a:rPr lang="hr-HR" sz="1800" dirty="0"/>
              <a:t>Zagreb, </a:t>
            </a:r>
            <a:r>
              <a:rPr lang="hr-HR" sz="1800" dirty="0" smtClean="0"/>
              <a:t>lipanj </a:t>
            </a:r>
            <a:r>
              <a:rPr lang="hr-HR" sz="1800" dirty="0"/>
              <a:t>2010.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1000100" y="490523"/>
            <a:ext cx="5715040"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Glavne</a:t>
            </a:r>
            <a:r>
              <a:rPr lang="hr-HR" sz="4000" spc="-150" dirty="0">
                <a:solidFill>
                  <a:srgbClr val="C00000"/>
                </a:solidFill>
                <a:latin typeface="+mj-lt"/>
                <a:ea typeface="+mj-ea"/>
                <a:cs typeface="+mj-cs"/>
              </a:rPr>
              <a:t> unutarnje </a:t>
            </a:r>
            <a:r>
              <a:rPr lang="hr-HR" sz="4000" spc="-150" dirty="0" smtClean="0">
                <a:solidFill>
                  <a:srgbClr val="C00000"/>
                </a:solidFill>
                <a:latin typeface="+mj-lt"/>
                <a:ea typeface="+mj-ea"/>
                <a:cs typeface="+mj-cs"/>
              </a:rPr>
              <a:t>prepreke?</a:t>
            </a:r>
            <a:endParaRPr lang="en-US" sz="4000" spc="-150" dirty="0">
              <a:solidFill>
                <a:schemeClr val="bg1">
                  <a:lumMod val="50000"/>
                </a:schemeClr>
              </a:solidFill>
              <a:latin typeface="+mj-lt"/>
              <a:ea typeface="+mj-ea"/>
              <a:cs typeface="+mj-cs"/>
            </a:endParaRPr>
          </a:p>
        </p:txBody>
      </p:sp>
      <p:sp>
        <p:nvSpPr>
          <p:cNvPr id="3" name="Rectangle 2"/>
          <p:cNvSpPr>
            <a:spLocks noChangeArrowheads="1"/>
          </p:cNvSpPr>
          <p:nvPr/>
        </p:nvSpPr>
        <p:spPr bwMode="auto">
          <a:xfrm>
            <a:off x="1357290" y="1571612"/>
            <a:ext cx="5500688" cy="5021055"/>
          </a:xfrm>
          <a:prstGeom prst="rect">
            <a:avLst/>
          </a:prstGeom>
          <a:noFill/>
          <a:ln w="9525">
            <a:noFill/>
            <a:miter lim="800000"/>
            <a:headEnd/>
            <a:tailEnd/>
          </a:ln>
        </p:spPr>
        <p:txBody>
          <a:bodyPr>
            <a:spAutoFit/>
          </a:bodyPr>
          <a:lstStyle/>
          <a:p>
            <a:pPr marL="355600" indent="-355600" eaLnBrk="0" hangingPunct="0">
              <a:lnSpc>
                <a:spcPct val="150000"/>
              </a:lnSpc>
              <a:buFontTx/>
              <a:buBlip>
                <a:blip r:embed="rId3"/>
              </a:buBlip>
              <a:tabLst>
                <a:tab pos="5221288" algn="l"/>
              </a:tabLst>
            </a:pPr>
            <a:r>
              <a:rPr lang="hr-HR" sz="2400" dirty="0">
                <a:cs typeface="Times New Roman" pitchFamily="18" charset="0"/>
              </a:rPr>
              <a:t>pad motivacije i pasivnost</a:t>
            </a:r>
          </a:p>
          <a:p>
            <a:pPr marL="355600" indent="-355600" eaLnBrk="0" hangingPunct="0">
              <a:lnSpc>
                <a:spcPct val="150000"/>
              </a:lnSpc>
              <a:buFontTx/>
              <a:buBlip>
                <a:blip r:embed="rId3"/>
              </a:buBlip>
              <a:tabLst>
                <a:tab pos="5221288" algn="l"/>
              </a:tabLst>
            </a:pPr>
            <a:r>
              <a:rPr lang="hr-HR" sz="2400" dirty="0"/>
              <a:t>problemi u odnosima i radu s ljudima</a:t>
            </a:r>
          </a:p>
          <a:p>
            <a:pPr marL="355600" indent="-355600" eaLnBrk="0" hangingPunct="0">
              <a:lnSpc>
                <a:spcPct val="150000"/>
              </a:lnSpc>
              <a:buFontTx/>
              <a:buBlip>
                <a:blip r:embed="rId3"/>
              </a:buBlip>
              <a:tabLst>
                <a:tab pos="5221288" algn="l"/>
              </a:tabLst>
            </a:pPr>
            <a:r>
              <a:rPr lang="hr-HR" sz="2400" dirty="0"/>
              <a:t>nejasnoće i probleme u komunikaciji</a:t>
            </a:r>
          </a:p>
          <a:p>
            <a:pPr marL="355600" indent="-355600" eaLnBrk="0" hangingPunct="0">
              <a:lnSpc>
                <a:spcPct val="150000"/>
              </a:lnSpc>
              <a:buFontTx/>
              <a:buBlip>
                <a:blip r:embed="rId3"/>
              </a:buBlip>
              <a:tabLst>
                <a:tab pos="5221288" algn="l"/>
              </a:tabLst>
            </a:pPr>
            <a:r>
              <a:rPr lang="hr-HR" sz="2400" dirty="0"/>
              <a:t>napeti odnosi, konflikti i sukobi</a:t>
            </a:r>
          </a:p>
          <a:p>
            <a:pPr marL="355600" indent="-355600" eaLnBrk="0" hangingPunct="0">
              <a:lnSpc>
                <a:spcPct val="150000"/>
              </a:lnSpc>
              <a:buFontTx/>
              <a:buBlip>
                <a:blip r:embed="rId3"/>
              </a:buBlip>
              <a:tabLst>
                <a:tab pos="5221288" algn="l"/>
              </a:tabLst>
            </a:pPr>
            <a:r>
              <a:rPr lang="hr-HR" sz="2400" dirty="0"/>
              <a:t>stalna utrka s vremenom</a:t>
            </a:r>
          </a:p>
          <a:p>
            <a:pPr marL="355600" indent="-355600" eaLnBrk="0" hangingPunct="0">
              <a:lnSpc>
                <a:spcPct val="150000"/>
              </a:lnSpc>
              <a:buFontTx/>
              <a:buBlip>
                <a:blip r:embed="rId3"/>
              </a:buBlip>
              <a:tabLst>
                <a:tab pos="5221288" algn="l"/>
              </a:tabLst>
            </a:pPr>
            <a:r>
              <a:rPr lang="hr-HR" sz="2400" dirty="0"/>
              <a:t>manjak autoriteta i utjecaja</a:t>
            </a:r>
          </a:p>
          <a:p>
            <a:pPr marL="355600" indent="-355600" eaLnBrk="0" hangingPunct="0">
              <a:lnSpc>
                <a:spcPct val="150000"/>
              </a:lnSpc>
              <a:buFontTx/>
              <a:buBlip>
                <a:blip r:embed="rId3"/>
              </a:buBlip>
              <a:tabLst>
                <a:tab pos="5221288" algn="l"/>
              </a:tabLst>
            </a:pPr>
            <a:r>
              <a:rPr lang="hr-HR" sz="2400" dirty="0"/>
              <a:t>loše odluke, razočarenje i krivnja</a:t>
            </a:r>
          </a:p>
          <a:p>
            <a:pPr marL="355600" indent="-355600" eaLnBrk="0" hangingPunct="0">
              <a:lnSpc>
                <a:spcPct val="150000"/>
              </a:lnSpc>
              <a:buFontTx/>
              <a:buBlip>
                <a:blip r:embed="rId3"/>
              </a:buBlip>
              <a:tabLst>
                <a:tab pos="5221288" algn="l"/>
              </a:tabLst>
            </a:pPr>
            <a:r>
              <a:rPr lang="hr-HR" sz="2400" dirty="0" smtClean="0"/>
              <a:t>niska  </a:t>
            </a:r>
            <a:r>
              <a:rPr lang="hr-HR" sz="2400" dirty="0"/>
              <a:t>samokontrola i samosvjesnost </a:t>
            </a:r>
          </a:p>
          <a:p>
            <a:pPr marL="355600" indent="-355600" eaLnBrk="0" hangingPunct="0">
              <a:lnSpc>
                <a:spcPct val="150000"/>
              </a:lnSpc>
              <a:buFontTx/>
              <a:buBlip>
                <a:blip r:embed="rId3"/>
              </a:buBlip>
              <a:tabLst>
                <a:tab pos="5221288" algn="l"/>
              </a:tabLst>
            </a:pPr>
            <a:r>
              <a:rPr lang="hr-HR" sz="2400" dirty="0"/>
              <a:t>psihička i fizička iscrpljenost – stres …</a:t>
            </a:r>
            <a:endParaRPr lang="hr-HR" sz="2400" dirty="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left)">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eer.jpg"/>
          <p:cNvPicPr>
            <a:picLocks noChangeAspect="1"/>
          </p:cNvPicPr>
          <p:nvPr/>
        </p:nvPicPr>
        <p:blipFill>
          <a:blip r:embed="rId2" cstate="print"/>
          <a:stretch>
            <a:fillRect/>
          </a:stretch>
        </p:blipFill>
        <p:spPr>
          <a:xfrm>
            <a:off x="2143108" y="1357298"/>
            <a:ext cx="6210670" cy="4626130"/>
          </a:xfrm>
          <a:prstGeom prst="rect">
            <a:avLst/>
          </a:prstGeom>
          <a:effectLst>
            <a:softEdge rad="635000"/>
          </a:effectLst>
        </p:spPr>
      </p:pic>
      <p:sp>
        <p:nvSpPr>
          <p:cNvPr id="6" name="WordArt 5"/>
          <p:cNvSpPr>
            <a:spLocks noChangeArrowheads="1" noChangeShapeType="1" noTextEdit="1"/>
          </p:cNvSpPr>
          <p:nvPr/>
        </p:nvSpPr>
        <p:spPr bwMode="auto">
          <a:xfrm>
            <a:off x="2928938" y="3929063"/>
            <a:ext cx="4727575" cy="714375"/>
          </a:xfrm>
          <a:prstGeom prst="rect">
            <a:avLst/>
          </a:prstGeom>
        </p:spPr>
        <p:txBody>
          <a:bodyPr wrap="none" fromWordArt="1">
            <a:prstTxWarp prst="textPlain">
              <a:avLst>
                <a:gd name="adj" fmla="val 50000"/>
              </a:avLst>
            </a:prstTxWarp>
          </a:bodyPr>
          <a:lstStyle/>
          <a:p>
            <a:r>
              <a:rPr lang="hr-HR" sz="3600" kern="10">
                <a:ln w="18415">
                  <a:solidFill>
                    <a:schemeClr val="tx1"/>
                  </a:solidFill>
                  <a:round/>
                  <a:headEnd/>
                  <a:tailEnd/>
                </a:ln>
                <a:solidFill>
                  <a:srgbClr val="FFFFFF"/>
                </a:solidFill>
                <a:effectLst>
                  <a:outerShdw algn="tl" rotWithShape="0">
                    <a:srgbClr val="000000">
                      <a:alpha val="70000"/>
                    </a:srgbClr>
                  </a:outerShdw>
                </a:effectLst>
                <a:latin typeface="Arial Black"/>
              </a:rPr>
              <a:t>MINDWARE</a:t>
            </a:r>
          </a:p>
        </p:txBody>
      </p:sp>
      <p:sp>
        <p:nvSpPr>
          <p:cNvPr id="7" name="Rectangle 1"/>
          <p:cNvSpPr txBox="1">
            <a:spLocks/>
          </p:cNvSpPr>
          <p:nvPr/>
        </p:nvSpPr>
        <p:spPr>
          <a:xfrm>
            <a:off x="1071538" y="490523"/>
            <a:ext cx="4357687"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Hardware i software? </a:t>
            </a:r>
            <a:endParaRPr lang="en-US" sz="4000" spc="-150" dirty="0">
              <a:solidFill>
                <a:schemeClr val="tx1">
                  <a:lumMod val="50000"/>
                  <a:lumOff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2686836" y="3286124"/>
            <a:ext cx="2986033" cy="2857528"/>
          </a:xfrm>
          <a:prstGeom prst="ellipse">
            <a:avLst/>
          </a:prstGeom>
          <a:solidFill>
            <a:srgbClr val="C00000"/>
          </a:solidFill>
          <a:ln w="9525">
            <a:solidFill>
              <a:schemeClr val="tx1"/>
            </a:solidFill>
            <a:round/>
            <a:headEnd/>
            <a:tailEnd/>
          </a:ln>
          <a:effectLst/>
          <a:scene3d>
            <a:camera prst="orthographicFront">
              <a:rot lat="0" lon="0" rev="0"/>
            </a:camera>
            <a:lightRig rig="contrasting" dir="t">
              <a:rot lat="0" lon="0" rev="7800000"/>
            </a:lightRig>
          </a:scene3d>
          <a:sp3d>
            <a:bevelT w="139700" h="139700"/>
          </a:sp3d>
        </p:spPr>
        <p:txBody>
          <a:bodyPr>
            <a:flatTx/>
          </a:bodyPr>
          <a:lstStyle/>
          <a:p>
            <a:pPr>
              <a:defRPr/>
            </a:pPr>
            <a:endParaRPr lang="hr-HR">
              <a:ea typeface="ＭＳ Ｐゴシック" pitchFamily="-80" charset="-128"/>
              <a:cs typeface="+mn-cs"/>
            </a:endParaRPr>
          </a:p>
        </p:txBody>
      </p:sp>
      <p:sp>
        <p:nvSpPr>
          <p:cNvPr id="3" name="AutoShape 3"/>
          <p:cNvSpPr>
            <a:spLocks noChangeArrowheads="1"/>
          </p:cNvSpPr>
          <p:nvPr/>
        </p:nvSpPr>
        <p:spPr bwMode="auto">
          <a:xfrm>
            <a:off x="3028823" y="2356674"/>
            <a:ext cx="2508250" cy="863600"/>
          </a:xfrm>
          <a:prstGeom prst="curvedDownArrow">
            <a:avLst>
              <a:gd name="adj1" fmla="val 63373"/>
              <a:gd name="adj2" fmla="val 126759"/>
              <a:gd name="adj3" fmla="val 33333"/>
            </a:avLst>
          </a:prstGeom>
          <a:solidFill>
            <a:srgbClr val="C00000"/>
          </a:solidFill>
          <a:ln w="9525">
            <a:solidFill>
              <a:srgbClr val="000000"/>
            </a:solidFill>
            <a:miter lim="800000"/>
            <a:headEnd/>
            <a:tailEnd/>
          </a:ln>
        </p:spPr>
        <p:txBody>
          <a:bodyPr/>
          <a:lstStyle/>
          <a:p>
            <a:endParaRPr lang="en-US"/>
          </a:p>
        </p:txBody>
      </p:sp>
      <p:grpSp>
        <p:nvGrpSpPr>
          <p:cNvPr id="4" name="Group 22"/>
          <p:cNvGrpSpPr>
            <a:grpSpLocks/>
          </p:cNvGrpSpPr>
          <p:nvPr/>
        </p:nvGrpSpPr>
        <p:grpSpPr bwMode="auto">
          <a:xfrm>
            <a:off x="1356777" y="5783255"/>
            <a:ext cx="2480023" cy="860455"/>
            <a:chOff x="594" y="3203"/>
            <a:chExt cx="1396" cy="498"/>
          </a:xfrm>
          <a:solidFill>
            <a:srgbClr val="FF0000">
              <a:alpha val="0"/>
            </a:srgbClr>
          </a:solidFill>
          <a:effectLst/>
          <a:scene3d>
            <a:camera prst="orthographicFront">
              <a:rot lat="0" lon="0" rev="0"/>
            </a:camera>
            <a:lightRig rig="contrasting" dir="t">
              <a:rot lat="0" lon="0" rev="1500000"/>
            </a:lightRig>
          </a:scene3d>
        </p:grpSpPr>
        <p:sp>
          <p:nvSpPr>
            <p:cNvPr id="5" name="Text Box 6"/>
            <p:cNvSpPr txBox="1">
              <a:spLocks noChangeArrowheads="1"/>
            </p:cNvSpPr>
            <p:nvPr/>
          </p:nvSpPr>
          <p:spPr bwMode="auto">
            <a:xfrm>
              <a:off x="675" y="3203"/>
              <a:ext cx="1315" cy="498"/>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lgn="ctr">
                <a:defRPr/>
              </a:pPr>
              <a:endParaRPr lang="en-GB" sz="1000" dirty="0">
                <a:ea typeface="ＭＳ Ｐゴシック" pitchFamily="-80" charset="-128"/>
              </a:endParaRPr>
            </a:p>
          </p:txBody>
        </p:sp>
        <p:sp>
          <p:nvSpPr>
            <p:cNvPr id="6" name="WordArt 7"/>
            <p:cNvSpPr>
              <a:spLocks noChangeArrowheads="1" noChangeShapeType="1" noTextEdit="1"/>
            </p:cNvSpPr>
            <p:nvPr/>
          </p:nvSpPr>
          <p:spPr bwMode="auto">
            <a:xfrm>
              <a:off x="594" y="3279"/>
              <a:ext cx="1290" cy="323"/>
            </a:xfrm>
            <a:prstGeom prst="rect">
              <a:avLst/>
            </a:prstGeom>
            <a:grpFill/>
            <a:ln>
              <a:noFill/>
            </a:ln>
            <a:effectLst/>
            <a:sp3d prstMaterial="metal">
              <a:bevelT w="88900" h="88900"/>
            </a:sp3d>
          </p:spPr>
          <p:txBody>
            <a:bodyPr wrap="none" fromWordArt="1">
              <a:prstTxWarp prst="textPlain">
                <a:avLst>
                  <a:gd name="adj" fmla="val 50000"/>
                </a:avLst>
              </a:prstTxWarp>
            </a:bodyPr>
            <a:lstStyle/>
            <a:p>
              <a:pPr algn="ctr">
                <a:defRPr/>
              </a:pPr>
              <a:r>
                <a:rPr lang="hr-HR" sz="3600" kern="10" dirty="0">
                  <a:ln w="9525">
                    <a:noFill/>
                    <a:round/>
                    <a:headEnd/>
                    <a:tailEnd/>
                  </a:ln>
                  <a:ea typeface="ＭＳ Ｐゴシック" pitchFamily="-80" charset="-128"/>
                </a:rPr>
                <a:t>NESVJESNA </a:t>
              </a:r>
            </a:p>
            <a:p>
              <a:pPr algn="ctr">
                <a:defRPr/>
              </a:pPr>
              <a:r>
                <a:rPr lang="hr-HR" sz="3600" kern="10" dirty="0">
                  <a:ln w="9525">
                    <a:noFill/>
                    <a:round/>
                    <a:headEnd/>
                    <a:tailEnd/>
                  </a:ln>
                  <a:ea typeface="ＭＳ Ｐゴシック" pitchFamily="-80" charset="-128"/>
                </a:rPr>
                <a:t>NEKOMPETENCIJA</a:t>
              </a:r>
            </a:p>
          </p:txBody>
        </p:sp>
      </p:grpSp>
      <p:grpSp>
        <p:nvGrpSpPr>
          <p:cNvPr id="7" name="Group 26"/>
          <p:cNvGrpSpPr>
            <a:grpSpLocks/>
          </p:cNvGrpSpPr>
          <p:nvPr/>
        </p:nvGrpSpPr>
        <p:grpSpPr bwMode="auto">
          <a:xfrm>
            <a:off x="5125184" y="5783255"/>
            <a:ext cx="2305030" cy="860455"/>
            <a:chOff x="3469" y="3203"/>
            <a:chExt cx="1180" cy="544"/>
          </a:xfrm>
          <a:solidFill>
            <a:srgbClr val="FF0000">
              <a:alpha val="0"/>
            </a:srgbClr>
          </a:solidFill>
          <a:effectLst/>
          <a:scene3d>
            <a:camera prst="orthographicFront">
              <a:rot lat="0" lon="0" rev="0"/>
            </a:camera>
            <a:lightRig rig="contrasting" dir="t">
              <a:rot lat="0" lon="0" rev="1500000"/>
            </a:lightRig>
          </a:scene3d>
        </p:grpSpPr>
        <p:sp>
          <p:nvSpPr>
            <p:cNvPr id="8" name="Text Box 9"/>
            <p:cNvSpPr txBox="1">
              <a:spLocks noChangeArrowheads="1"/>
            </p:cNvSpPr>
            <p:nvPr/>
          </p:nvSpPr>
          <p:spPr bwMode="auto">
            <a:xfrm>
              <a:off x="3469" y="3203"/>
              <a:ext cx="1180" cy="544"/>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defRPr/>
              </a:pPr>
              <a:endParaRPr lang="en-GB" sz="1000" dirty="0">
                <a:ea typeface="ＭＳ Ｐゴシック" pitchFamily="-80" charset="-128"/>
              </a:endParaRPr>
            </a:p>
          </p:txBody>
        </p:sp>
        <p:sp>
          <p:nvSpPr>
            <p:cNvPr id="9" name="WordArt 10"/>
            <p:cNvSpPr>
              <a:spLocks noChangeArrowheads="1" noChangeShapeType="1" noTextEdit="1"/>
            </p:cNvSpPr>
            <p:nvPr/>
          </p:nvSpPr>
          <p:spPr bwMode="auto">
            <a:xfrm>
              <a:off x="3560" y="3339"/>
              <a:ext cx="1027" cy="318"/>
            </a:xfrm>
            <a:prstGeom prst="rect">
              <a:avLst/>
            </a:prstGeom>
            <a:grpFill/>
            <a:ln>
              <a:noFill/>
            </a:ln>
            <a:effectLst/>
            <a:sp3d prstMaterial="metal">
              <a:bevelT w="88900" h="88900"/>
            </a:sp3d>
          </p:spPr>
          <p:txBody>
            <a:bodyPr wrap="none" fromWordArt="1">
              <a:prstTxWarp prst="textPlain">
                <a:avLst>
                  <a:gd name="adj" fmla="val 50000"/>
                </a:avLst>
              </a:prstTxWarp>
            </a:bodyPr>
            <a:lstStyle/>
            <a:p>
              <a:pPr algn="ctr">
                <a:defRPr/>
              </a:pPr>
              <a:r>
                <a:rPr lang="hr-HR" sz="3600" kern="10" dirty="0">
                  <a:ln w="9525">
                    <a:noFill/>
                    <a:round/>
                    <a:headEnd/>
                    <a:tailEnd/>
                  </a:ln>
                  <a:ea typeface="ＭＳ Ｐゴシック" pitchFamily="-80" charset="-128"/>
                </a:rPr>
                <a:t> NESVJESNA </a:t>
              </a:r>
            </a:p>
            <a:p>
              <a:pPr algn="ctr">
                <a:defRPr/>
              </a:pPr>
              <a:r>
                <a:rPr lang="hr-HR" sz="3600" kern="10" dirty="0">
                  <a:ln w="9525">
                    <a:noFill/>
                    <a:round/>
                    <a:headEnd/>
                    <a:tailEnd/>
                  </a:ln>
                  <a:ea typeface="ＭＳ Ｐゴシック" pitchFamily="-80" charset="-128"/>
                </a:rPr>
                <a:t>KOMPETENCIJA</a:t>
              </a:r>
            </a:p>
          </p:txBody>
        </p:sp>
      </p:grpSp>
      <p:grpSp>
        <p:nvGrpSpPr>
          <p:cNvPr id="10" name="Group 23"/>
          <p:cNvGrpSpPr>
            <a:grpSpLocks/>
          </p:cNvGrpSpPr>
          <p:nvPr/>
        </p:nvGrpSpPr>
        <p:grpSpPr bwMode="auto">
          <a:xfrm>
            <a:off x="500034" y="2891999"/>
            <a:ext cx="2672505" cy="922336"/>
            <a:chOff x="675" y="2114"/>
            <a:chExt cx="1361" cy="544"/>
          </a:xfrm>
          <a:solidFill>
            <a:srgbClr val="FF0000">
              <a:alpha val="0"/>
            </a:srgbClr>
          </a:solidFill>
          <a:effectLst/>
          <a:scene3d>
            <a:camera prst="orthographicFront">
              <a:rot lat="0" lon="0" rev="0"/>
            </a:camera>
            <a:lightRig rig="contrasting" dir="t">
              <a:rot lat="0" lon="0" rev="1500000"/>
            </a:lightRig>
          </a:scene3d>
        </p:grpSpPr>
        <p:sp>
          <p:nvSpPr>
            <p:cNvPr id="11" name="Text Box 12"/>
            <p:cNvSpPr txBox="1">
              <a:spLocks noChangeArrowheads="1"/>
            </p:cNvSpPr>
            <p:nvPr/>
          </p:nvSpPr>
          <p:spPr bwMode="auto">
            <a:xfrm>
              <a:off x="675" y="2114"/>
              <a:ext cx="1361" cy="544"/>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lgn="ctr">
                <a:defRPr/>
              </a:pPr>
              <a:endParaRPr lang="en-GB" sz="900" dirty="0">
                <a:ea typeface="ＭＳ Ｐゴシック" pitchFamily="-80" charset="-128"/>
              </a:endParaRPr>
            </a:p>
          </p:txBody>
        </p:sp>
        <p:sp>
          <p:nvSpPr>
            <p:cNvPr id="12" name="WordArt 13"/>
            <p:cNvSpPr>
              <a:spLocks noChangeArrowheads="1" noChangeShapeType="1" noTextEdit="1"/>
            </p:cNvSpPr>
            <p:nvPr/>
          </p:nvSpPr>
          <p:spPr bwMode="auto">
            <a:xfrm>
              <a:off x="748" y="2203"/>
              <a:ext cx="1163" cy="317"/>
            </a:xfrm>
            <a:prstGeom prst="rect">
              <a:avLst/>
            </a:prstGeom>
            <a:grpFill/>
            <a:ln>
              <a:noFill/>
            </a:ln>
            <a:effectLst/>
            <a:sp3d prstMaterial="metal">
              <a:bevelT w="88900" h="88900"/>
            </a:sp3d>
          </p:spPr>
          <p:txBody>
            <a:bodyPr wrap="none" fromWordArt="1">
              <a:prstTxWarp prst="textPlain">
                <a:avLst>
                  <a:gd name="adj" fmla="val 50000"/>
                </a:avLst>
              </a:prstTxWarp>
            </a:bodyPr>
            <a:lstStyle/>
            <a:p>
              <a:pPr algn="ctr">
                <a:defRPr/>
              </a:pPr>
              <a:r>
                <a:rPr lang="hr-HR" sz="3600" kern="10" dirty="0">
                  <a:ln w="9525">
                    <a:noFill/>
                    <a:round/>
                    <a:headEnd/>
                    <a:tailEnd/>
                  </a:ln>
                  <a:ea typeface="ＭＳ Ｐゴシック" pitchFamily="-80" charset="-128"/>
                </a:rPr>
                <a:t>SVJESNA </a:t>
              </a:r>
            </a:p>
            <a:p>
              <a:pPr algn="ctr">
                <a:defRPr/>
              </a:pPr>
              <a:r>
                <a:rPr lang="hr-HR" sz="3600" kern="10" dirty="0">
                  <a:ln w="9525">
                    <a:noFill/>
                    <a:round/>
                    <a:headEnd/>
                    <a:tailEnd/>
                  </a:ln>
                  <a:ea typeface="ＭＳ Ｐゴシック" pitchFamily="-80" charset="-128"/>
                </a:rPr>
                <a:t>NEKOMPETENCIJA</a:t>
              </a:r>
            </a:p>
          </p:txBody>
        </p:sp>
      </p:grpSp>
      <p:grpSp>
        <p:nvGrpSpPr>
          <p:cNvPr id="13" name="Group 25"/>
          <p:cNvGrpSpPr>
            <a:grpSpLocks/>
          </p:cNvGrpSpPr>
          <p:nvPr/>
        </p:nvGrpSpPr>
        <p:grpSpPr bwMode="auto">
          <a:xfrm>
            <a:off x="5750282" y="2886866"/>
            <a:ext cx="2245857" cy="856033"/>
            <a:chOff x="3442" y="2114"/>
            <a:chExt cx="1252" cy="544"/>
          </a:xfrm>
          <a:solidFill>
            <a:srgbClr val="FF0000">
              <a:alpha val="0"/>
            </a:srgbClr>
          </a:solidFill>
          <a:effectLst/>
          <a:scene3d>
            <a:camera prst="orthographicFront">
              <a:rot lat="0" lon="0" rev="0"/>
            </a:camera>
            <a:lightRig rig="contrasting" dir="t">
              <a:rot lat="0" lon="0" rev="1500000"/>
            </a:lightRig>
          </a:scene3d>
        </p:grpSpPr>
        <p:sp>
          <p:nvSpPr>
            <p:cNvPr id="14" name="Text Box 15"/>
            <p:cNvSpPr txBox="1">
              <a:spLocks noChangeArrowheads="1"/>
            </p:cNvSpPr>
            <p:nvPr/>
          </p:nvSpPr>
          <p:spPr bwMode="auto">
            <a:xfrm>
              <a:off x="3442" y="2114"/>
              <a:ext cx="1252" cy="544"/>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defRPr/>
              </a:pPr>
              <a:endParaRPr lang="en-GB" sz="1000" dirty="0">
                <a:ea typeface="ＭＳ Ｐゴシック" pitchFamily="-80" charset="-128"/>
              </a:endParaRPr>
            </a:p>
          </p:txBody>
        </p:sp>
        <p:sp>
          <p:nvSpPr>
            <p:cNvPr id="15" name="WordArt 16"/>
            <p:cNvSpPr>
              <a:spLocks noChangeArrowheads="1" noChangeShapeType="1" noTextEdit="1"/>
            </p:cNvSpPr>
            <p:nvPr/>
          </p:nvSpPr>
          <p:spPr bwMode="auto">
            <a:xfrm>
              <a:off x="3515" y="2205"/>
              <a:ext cx="1099" cy="363"/>
            </a:xfrm>
            <a:prstGeom prst="rect">
              <a:avLst/>
            </a:prstGeom>
            <a:grpFill/>
            <a:ln>
              <a:noFill/>
            </a:ln>
            <a:effectLst/>
            <a:sp3d prstMaterial="metal">
              <a:bevelT w="88900" h="88900"/>
            </a:sp3d>
          </p:spPr>
          <p:txBody>
            <a:bodyPr wrap="none" fromWordArt="1">
              <a:prstTxWarp prst="textPlain">
                <a:avLst>
                  <a:gd name="adj" fmla="val 50000"/>
                </a:avLst>
              </a:prstTxWarp>
            </a:bodyPr>
            <a:lstStyle/>
            <a:p>
              <a:pPr algn="ctr">
                <a:defRPr/>
              </a:pPr>
              <a:r>
                <a:rPr lang="hr-HR" sz="3600" kern="10" dirty="0">
                  <a:ln w="9525">
                    <a:noFill/>
                    <a:round/>
                    <a:headEnd/>
                    <a:tailEnd/>
                  </a:ln>
                  <a:ea typeface="ＭＳ Ｐゴシック" pitchFamily="-80" charset="-128"/>
                </a:rPr>
                <a:t> SVJESNA </a:t>
              </a:r>
            </a:p>
            <a:p>
              <a:pPr algn="ctr">
                <a:defRPr/>
              </a:pPr>
              <a:r>
                <a:rPr lang="hr-HR" sz="3600" kern="10" dirty="0">
                  <a:ln w="9525">
                    <a:noFill/>
                    <a:round/>
                    <a:headEnd/>
                    <a:tailEnd/>
                  </a:ln>
                  <a:ea typeface="ＭＳ Ｐゴシック" pitchFamily="-80" charset="-128"/>
                </a:rPr>
                <a:t>KOMPETENCIJA</a:t>
              </a:r>
            </a:p>
          </p:txBody>
        </p:sp>
      </p:grpSp>
      <p:grpSp>
        <p:nvGrpSpPr>
          <p:cNvPr id="16" name="Group 24"/>
          <p:cNvGrpSpPr>
            <a:grpSpLocks/>
          </p:cNvGrpSpPr>
          <p:nvPr/>
        </p:nvGrpSpPr>
        <p:grpSpPr bwMode="auto">
          <a:xfrm>
            <a:off x="2714612" y="1220007"/>
            <a:ext cx="3414700" cy="994547"/>
            <a:chOff x="1618" y="632"/>
            <a:chExt cx="2351" cy="635"/>
          </a:xfrm>
          <a:solidFill>
            <a:srgbClr val="FF0000">
              <a:alpha val="0"/>
            </a:srgbClr>
          </a:solidFill>
          <a:scene3d>
            <a:camera prst="orthographicFront">
              <a:rot lat="0" lon="0" rev="0"/>
            </a:camera>
            <a:lightRig rig="contrasting" dir="t">
              <a:rot lat="0" lon="0" rev="1500000"/>
            </a:lightRig>
          </a:scene3d>
        </p:grpSpPr>
        <p:sp>
          <p:nvSpPr>
            <p:cNvPr id="17" name="Text Box 18"/>
            <p:cNvSpPr txBox="1">
              <a:spLocks noChangeArrowheads="1"/>
            </p:cNvSpPr>
            <p:nvPr/>
          </p:nvSpPr>
          <p:spPr bwMode="auto">
            <a:xfrm>
              <a:off x="1836" y="632"/>
              <a:ext cx="2133" cy="635"/>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defRPr/>
              </a:pPr>
              <a:endParaRPr lang="en-GB" sz="1000" dirty="0">
                <a:ea typeface="ＭＳ Ｐゴシック" pitchFamily="-80" charset="-128"/>
              </a:endParaRPr>
            </a:p>
          </p:txBody>
        </p:sp>
        <p:sp>
          <p:nvSpPr>
            <p:cNvPr id="18" name="WordArt 19"/>
            <p:cNvSpPr>
              <a:spLocks noChangeArrowheads="1" noChangeShapeType="1" noTextEdit="1"/>
            </p:cNvSpPr>
            <p:nvPr/>
          </p:nvSpPr>
          <p:spPr bwMode="auto">
            <a:xfrm>
              <a:off x="1618" y="970"/>
              <a:ext cx="2068" cy="170"/>
            </a:xfrm>
            <a:prstGeom prst="rect">
              <a:avLst/>
            </a:prstGeom>
            <a:grpFill/>
            <a:ln>
              <a:noFill/>
            </a:ln>
            <a:effectLst/>
            <a:sp3d prstMaterial="metal">
              <a:bevelT w="88900" h="88900"/>
            </a:sp3d>
          </p:spPr>
          <p:txBody>
            <a:bodyPr wrap="none" fromWordArt="1">
              <a:prstTxWarp prst="textPlain">
                <a:avLst>
                  <a:gd name="adj" fmla="val 50000"/>
                </a:avLst>
              </a:prstTxWarp>
            </a:bodyPr>
            <a:lstStyle/>
            <a:p>
              <a:pPr algn="ctr">
                <a:defRPr/>
              </a:pPr>
              <a:r>
                <a:rPr lang="hr-HR" sz="3600" kern="10" dirty="0">
                  <a:ln w="9525">
                    <a:noFill/>
                    <a:round/>
                    <a:headEnd/>
                    <a:tailEnd/>
                  </a:ln>
                  <a:ea typeface="ＭＳ Ｐゴシック" pitchFamily="-80" charset="-128"/>
                </a:rPr>
                <a:t>RAZVOJ I USAVRŠAVANJE</a:t>
              </a:r>
            </a:p>
          </p:txBody>
        </p:sp>
      </p:grpSp>
      <p:grpSp>
        <p:nvGrpSpPr>
          <p:cNvPr id="19" name="Group 26"/>
          <p:cNvGrpSpPr>
            <a:grpSpLocks/>
          </p:cNvGrpSpPr>
          <p:nvPr/>
        </p:nvGrpSpPr>
        <p:grpSpPr bwMode="auto">
          <a:xfrm>
            <a:off x="3193686" y="4500578"/>
            <a:ext cx="2016368" cy="505643"/>
            <a:chOff x="3469" y="3203"/>
            <a:chExt cx="1281" cy="544"/>
          </a:xfrm>
          <a:solidFill>
            <a:srgbClr val="FF0000">
              <a:alpha val="0"/>
            </a:srgbClr>
          </a:solidFill>
          <a:scene3d>
            <a:camera prst="orthographicFront">
              <a:rot lat="0" lon="0" rev="0"/>
            </a:camera>
            <a:lightRig rig="contrasting" dir="t">
              <a:rot lat="0" lon="0" rev="1500000"/>
            </a:lightRig>
          </a:scene3d>
        </p:grpSpPr>
        <p:sp>
          <p:nvSpPr>
            <p:cNvPr id="23" name="Text Box 9"/>
            <p:cNvSpPr txBox="1">
              <a:spLocks noChangeArrowheads="1"/>
            </p:cNvSpPr>
            <p:nvPr/>
          </p:nvSpPr>
          <p:spPr bwMode="auto">
            <a:xfrm>
              <a:off x="3469" y="3203"/>
              <a:ext cx="1180" cy="544"/>
            </a:xfrm>
            <a:prstGeom prst="rect">
              <a:avLst/>
            </a:prstGeom>
            <a:grpFill/>
            <a:ln w="9525">
              <a:noFill/>
              <a:miter lim="800000"/>
              <a:headEnd/>
              <a:tailEnd/>
            </a:ln>
            <a:effectLst>
              <a:outerShdw blurRad="149987" dist="250190" dir="8460000" algn="ctr">
                <a:srgbClr val="000000">
                  <a:alpha val="28000"/>
                </a:srgbClr>
              </a:outerShdw>
            </a:effectLst>
            <a:sp3d prstMaterial="metal">
              <a:bevelT w="88900" h="88900"/>
            </a:sp3d>
          </p:spPr>
          <p:txBody>
            <a:bodyPr>
              <a:flatTx/>
            </a:bodyPr>
            <a:lstStyle/>
            <a:p>
              <a:pPr>
                <a:defRPr/>
              </a:pPr>
              <a:endParaRPr lang="en-GB" sz="1000" dirty="0">
                <a:solidFill>
                  <a:srgbClr val="000032"/>
                </a:solidFill>
                <a:latin typeface="Arial Black" pitchFamily="34" charset="0"/>
                <a:ea typeface="ＭＳ Ｐゴシック" pitchFamily="-80" charset="-128"/>
                <a:cs typeface="+mn-cs"/>
              </a:endParaRPr>
            </a:p>
          </p:txBody>
        </p:sp>
        <p:sp>
          <p:nvSpPr>
            <p:cNvPr id="24" name="WordArt 10"/>
            <p:cNvSpPr>
              <a:spLocks noChangeArrowheads="1" noChangeShapeType="1" noTextEdit="1"/>
            </p:cNvSpPr>
            <p:nvPr/>
          </p:nvSpPr>
          <p:spPr bwMode="auto">
            <a:xfrm>
              <a:off x="3474" y="3339"/>
              <a:ext cx="1276" cy="318"/>
            </a:xfrm>
            <a:prstGeom prst="rect">
              <a:avLst/>
            </a:prstGeom>
            <a:grpFill/>
            <a:ln>
              <a:noFill/>
            </a:ln>
            <a:effectLst>
              <a:outerShdw blurRad="149987" dist="250190" dir="8460000" algn="ctr">
                <a:srgbClr val="000000">
                  <a:alpha val="28000"/>
                </a:srgbClr>
              </a:outerShdw>
            </a:effectLst>
            <a:sp3d prstMaterial="metal">
              <a:bevelT w="88900" h="88900"/>
            </a:sp3d>
          </p:spPr>
          <p:txBody>
            <a:bodyPr wrap="none" fromWordArt="1">
              <a:prstTxWarp prst="textPlain">
                <a:avLst>
                  <a:gd name="adj" fmla="val 50000"/>
                </a:avLst>
              </a:prstTxWarp>
            </a:bodyPr>
            <a:lstStyle/>
            <a:p>
              <a:pPr>
                <a:defRPr/>
              </a:pPr>
              <a:r>
                <a:rPr lang="hr-HR" sz="3600" kern="10" dirty="0">
                  <a:ln w="9525">
                    <a:solidFill>
                      <a:srgbClr val="000000"/>
                    </a:solidFill>
                    <a:round/>
                    <a:headEnd/>
                    <a:tailEnd/>
                  </a:ln>
                  <a:solidFill>
                    <a:srgbClr val="FFFFFF"/>
                  </a:solidFill>
                  <a:effectLst>
                    <a:outerShdw dist="35921" dir="2700000" algn="ctr" rotWithShape="0">
                      <a:srgbClr val="000032">
                        <a:alpha val="50000"/>
                      </a:srgbClr>
                    </a:outerShdw>
                  </a:effectLst>
                  <a:latin typeface="Arial Black"/>
                  <a:ea typeface="ＭＳ Ｐゴシック" pitchFamily="-80" charset="-128"/>
                  <a:cs typeface="+mn-cs"/>
                </a:rPr>
                <a:t>IZVRSNOST</a:t>
              </a:r>
            </a:p>
          </p:txBody>
        </p:sp>
      </p:grpSp>
      <p:sp>
        <p:nvSpPr>
          <p:cNvPr id="25" name="AutoShape 3"/>
          <p:cNvSpPr>
            <a:spLocks noChangeArrowheads="1"/>
          </p:cNvSpPr>
          <p:nvPr/>
        </p:nvSpPr>
        <p:spPr bwMode="auto">
          <a:xfrm rot="-5400000">
            <a:off x="1111123" y="4274374"/>
            <a:ext cx="2127250" cy="863600"/>
          </a:xfrm>
          <a:prstGeom prst="curvedDownArrow">
            <a:avLst>
              <a:gd name="adj1" fmla="val 63383"/>
              <a:gd name="adj2" fmla="val 126765"/>
              <a:gd name="adj3" fmla="val 33333"/>
            </a:avLst>
          </a:prstGeom>
          <a:solidFill>
            <a:srgbClr val="C00000"/>
          </a:solidFill>
          <a:ln w="9525">
            <a:solidFill>
              <a:srgbClr val="000000"/>
            </a:solidFill>
            <a:miter lim="800000"/>
            <a:headEnd/>
            <a:tailEnd/>
          </a:ln>
        </p:spPr>
        <p:txBody>
          <a:bodyPr/>
          <a:lstStyle/>
          <a:p>
            <a:endParaRPr lang="en-US"/>
          </a:p>
        </p:txBody>
      </p:sp>
      <p:sp>
        <p:nvSpPr>
          <p:cNvPr id="26" name="AutoShape 3"/>
          <p:cNvSpPr>
            <a:spLocks noChangeArrowheads="1"/>
          </p:cNvSpPr>
          <p:nvPr/>
        </p:nvSpPr>
        <p:spPr bwMode="auto">
          <a:xfrm rot="5400000">
            <a:off x="5353716" y="4460906"/>
            <a:ext cx="1928813" cy="863600"/>
          </a:xfrm>
          <a:prstGeom prst="curvedDownArrow">
            <a:avLst>
              <a:gd name="adj1" fmla="val 63385"/>
              <a:gd name="adj2" fmla="val 126769"/>
              <a:gd name="adj3" fmla="val 33333"/>
            </a:avLst>
          </a:prstGeom>
          <a:solidFill>
            <a:srgbClr val="C00000"/>
          </a:solidFill>
          <a:ln w="9525">
            <a:solidFill>
              <a:srgbClr val="000000"/>
            </a:solidFill>
            <a:miter lim="800000"/>
            <a:headEnd/>
            <a:tailEnd/>
          </a:ln>
        </p:spPr>
        <p:txBody>
          <a:bodyPr/>
          <a:lstStyle/>
          <a:p>
            <a:endParaRPr lang="en-US"/>
          </a:p>
        </p:txBody>
      </p:sp>
      <p:sp>
        <p:nvSpPr>
          <p:cNvPr id="28" name="Rectangle 1"/>
          <p:cNvSpPr txBox="1">
            <a:spLocks/>
          </p:cNvSpPr>
          <p:nvPr/>
        </p:nvSpPr>
        <p:spPr>
          <a:xfrm>
            <a:off x="1071538" y="490523"/>
            <a:ext cx="4900613"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Mentalne </a:t>
            </a:r>
            <a:r>
              <a:rPr lang="hr-HR" sz="4000" spc="-150" dirty="0" smtClean="0">
                <a:solidFill>
                  <a:schemeClr val="bg1">
                    <a:lumMod val="50000"/>
                  </a:schemeClr>
                </a:solidFill>
                <a:latin typeface="+mj-lt"/>
                <a:ea typeface="+mj-ea"/>
                <a:cs typeface="+mj-cs"/>
              </a:rPr>
              <a:t>blokade?</a:t>
            </a:r>
            <a:endParaRPr lang="en-US" sz="4000" spc="-150" dirty="0">
              <a:solidFill>
                <a:schemeClr val="bg1">
                  <a:lumMod val="50000"/>
                </a:schemeClr>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ssolv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500"/>
                            </p:stCondLst>
                            <p:childTnLst>
                              <p:par>
                                <p:cTn id="35" presetID="9"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ssolv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dissolve">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2"/>
          <p:cNvSpPr>
            <a:spLocks noChangeArrowheads="1"/>
          </p:cNvSpPr>
          <p:nvPr/>
        </p:nvSpPr>
        <p:spPr bwMode="auto">
          <a:xfrm>
            <a:off x="1785918" y="1285860"/>
            <a:ext cx="6275418" cy="4586303"/>
          </a:xfrm>
          <a:prstGeom prst="triangle">
            <a:avLst>
              <a:gd name="adj" fmla="val 49348"/>
            </a:avLst>
          </a:prstGeom>
          <a:solidFill>
            <a:srgbClr val="C00000"/>
          </a:solidFill>
          <a:ln w="88900">
            <a:noFill/>
            <a:miter lim="800000"/>
            <a:headEnd/>
            <a:tailEnd/>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p:spPr>
        <p:txBody>
          <a:bodyPr/>
          <a:lstStyle/>
          <a:p>
            <a:pPr>
              <a:defRPr/>
            </a:pPr>
            <a:endParaRPr lang="en-US">
              <a:latin typeface="Arial" charset="0"/>
            </a:endParaRPr>
          </a:p>
        </p:txBody>
      </p:sp>
      <p:sp>
        <p:nvSpPr>
          <p:cNvPr id="2" name="Rectangle 1"/>
          <p:cNvSpPr txBox="1">
            <a:spLocks/>
          </p:cNvSpPr>
          <p:nvPr/>
        </p:nvSpPr>
        <p:spPr>
          <a:xfrm>
            <a:off x="885846" y="490538"/>
            <a:ext cx="4400534" cy="795337"/>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Škole </a:t>
            </a:r>
            <a:r>
              <a:rPr lang="hr-HR" sz="4000" spc="-150" dirty="0" smtClean="0">
                <a:solidFill>
                  <a:schemeClr val="bg1">
                    <a:lumMod val="50000"/>
                  </a:schemeClr>
                </a:solidFill>
                <a:latin typeface="+mj-lt"/>
                <a:ea typeface="+mj-ea"/>
                <a:cs typeface="+mj-cs"/>
              </a:rPr>
              <a:t>okrenute </a:t>
            </a:r>
            <a:r>
              <a:rPr lang="hr-HR" sz="4000" spc="-150" dirty="0">
                <a:solidFill>
                  <a:schemeClr val="bg1">
                    <a:lumMod val="50000"/>
                  </a:schemeClr>
                </a:solidFill>
                <a:latin typeface="+mj-lt"/>
                <a:ea typeface="+mj-ea"/>
                <a:cs typeface="+mj-cs"/>
              </a:rPr>
              <a:t>sebi</a:t>
            </a:r>
            <a:endParaRPr lang="en-US" sz="4000" spc="-150" dirty="0">
              <a:solidFill>
                <a:schemeClr val="bg1">
                  <a:lumMod val="50000"/>
                </a:schemeClr>
              </a:solidFill>
              <a:latin typeface="+mj-lt"/>
              <a:ea typeface="+mj-ea"/>
              <a:cs typeface="+mj-cs"/>
            </a:endParaRPr>
          </a:p>
        </p:txBody>
      </p:sp>
      <p:grpSp>
        <p:nvGrpSpPr>
          <p:cNvPr id="3" name="Group 14"/>
          <p:cNvGrpSpPr>
            <a:grpSpLocks/>
          </p:cNvGrpSpPr>
          <p:nvPr/>
        </p:nvGrpSpPr>
        <p:grpSpPr bwMode="auto">
          <a:xfrm>
            <a:off x="1928813" y="1657331"/>
            <a:ext cx="6072187" cy="3857625"/>
            <a:chOff x="1928794" y="1785926"/>
            <a:chExt cx="6072230" cy="3857652"/>
          </a:xfrm>
        </p:grpSpPr>
        <p:sp>
          <p:nvSpPr>
            <p:cNvPr id="4" name="Text Box 4"/>
            <p:cNvSpPr txBox="1">
              <a:spLocks noChangeArrowheads="1"/>
            </p:cNvSpPr>
            <p:nvPr/>
          </p:nvSpPr>
          <p:spPr bwMode="auto">
            <a:xfrm>
              <a:off x="3571868" y="2909051"/>
              <a:ext cx="2714644" cy="448511"/>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STRUČNI SURADNICI</a:t>
              </a:r>
              <a:endParaRPr lang="sr-Latn-CS" dirty="0">
                <a:latin typeface="Calibri" pitchFamily="34" charset="0"/>
              </a:endParaRPr>
            </a:p>
          </p:txBody>
        </p:sp>
        <p:sp>
          <p:nvSpPr>
            <p:cNvPr id="5" name="Text Box 7"/>
            <p:cNvSpPr txBox="1">
              <a:spLocks noChangeArrowheads="1"/>
            </p:cNvSpPr>
            <p:nvPr/>
          </p:nvSpPr>
          <p:spPr bwMode="auto">
            <a:xfrm>
              <a:off x="4143372" y="1785926"/>
              <a:ext cx="1500198" cy="393264"/>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RAVNATELJ</a:t>
              </a:r>
              <a:endParaRPr lang="sr-Latn-CS" dirty="0">
                <a:latin typeface="Calibri" pitchFamily="34" charset="0"/>
              </a:endParaRPr>
            </a:p>
          </p:txBody>
        </p:sp>
        <p:sp>
          <p:nvSpPr>
            <p:cNvPr id="6" name="Text Box 6"/>
            <p:cNvSpPr txBox="1">
              <a:spLocks noChangeArrowheads="1"/>
            </p:cNvSpPr>
            <p:nvPr/>
          </p:nvSpPr>
          <p:spPr bwMode="auto">
            <a:xfrm>
              <a:off x="2786050" y="4109235"/>
              <a:ext cx="4286280" cy="377073"/>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VODITELJI SMJENA</a:t>
              </a:r>
              <a:r>
                <a:rPr lang="hr-HR" dirty="0" smtClean="0">
                  <a:latin typeface="Calibri" pitchFamily="34" charset="0"/>
                </a:rPr>
                <a:t> </a:t>
              </a:r>
              <a:endParaRPr lang="sr-Latn-CS" dirty="0">
                <a:latin typeface="Calibri" pitchFamily="34" charset="0"/>
              </a:endParaRPr>
            </a:p>
          </p:txBody>
        </p:sp>
        <p:sp>
          <p:nvSpPr>
            <p:cNvPr id="7" name="Text Box 6"/>
            <p:cNvSpPr txBox="1">
              <a:spLocks noChangeArrowheads="1"/>
            </p:cNvSpPr>
            <p:nvPr/>
          </p:nvSpPr>
          <p:spPr bwMode="auto">
            <a:xfrm>
              <a:off x="1928794" y="5195067"/>
              <a:ext cx="6072230" cy="448511"/>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NASTAVNICI I TEHNIČKO OSOBLJE</a:t>
              </a:r>
              <a:r>
                <a:rPr lang="hr-HR" dirty="0" smtClean="0">
                  <a:latin typeface="Calibri" pitchFamily="34" charset="0"/>
                </a:rPr>
                <a:t> </a:t>
              </a:r>
              <a:endParaRPr lang="sr-Latn-CS" dirty="0">
                <a:latin typeface="Calibri" pitchFamily="34" charset="0"/>
              </a:endParaRPr>
            </a:p>
          </p:txBody>
        </p:sp>
        <p:sp>
          <p:nvSpPr>
            <p:cNvPr id="8" name="Up Arrow 7"/>
            <p:cNvSpPr/>
            <p:nvPr/>
          </p:nvSpPr>
          <p:spPr>
            <a:xfrm>
              <a:off x="6143636" y="4572007"/>
              <a:ext cx="484191"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9" name="Up Arrow 8"/>
            <p:cNvSpPr/>
            <p:nvPr/>
          </p:nvSpPr>
          <p:spPr>
            <a:xfrm>
              <a:off x="4643438" y="4572007"/>
              <a:ext cx="484190"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0" name="Up Arrow 9"/>
            <p:cNvSpPr/>
            <p:nvPr/>
          </p:nvSpPr>
          <p:spPr>
            <a:xfrm>
              <a:off x="3214678" y="4572007"/>
              <a:ext cx="484190"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1" name="Up Arrow 10"/>
            <p:cNvSpPr/>
            <p:nvPr/>
          </p:nvSpPr>
          <p:spPr>
            <a:xfrm>
              <a:off x="5357818" y="3428999"/>
              <a:ext cx="484190"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2" name="Up Arrow 11"/>
            <p:cNvSpPr/>
            <p:nvPr/>
          </p:nvSpPr>
          <p:spPr>
            <a:xfrm>
              <a:off x="3857620" y="3428999"/>
              <a:ext cx="484191"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3" name="Up Arrow 12"/>
            <p:cNvSpPr/>
            <p:nvPr/>
          </p:nvSpPr>
          <p:spPr>
            <a:xfrm>
              <a:off x="4643438" y="2285991"/>
              <a:ext cx="484190" cy="571504"/>
            </a:xfrm>
            <a:prstGeom prst="upArrow">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grpSp>
      <p:sp>
        <p:nvSpPr>
          <p:cNvPr id="15" name="Rectangle 27"/>
          <p:cNvSpPr>
            <a:spLocks noChangeArrowheads="1"/>
          </p:cNvSpPr>
          <p:nvPr/>
        </p:nvSpPr>
        <p:spPr bwMode="auto">
          <a:xfrm>
            <a:off x="2357449" y="6202940"/>
            <a:ext cx="5214947" cy="369332"/>
          </a:xfrm>
          <a:prstGeom prst="rect">
            <a:avLst/>
          </a:prstGeom>
          <a:noFill/>
          <a:ln w="9525">
            <a:solidFill>
              <a:schemeClr val="bg1"/>
            </a:solidFill>
            <a:miter lim="800000"/>
            <a:headEnd/>
            <a:tailEnd/>
          </a:ln>
        </p:spPr>
        <p:txBody>
          <a:bodyPr wrap="square" anchor="ctr">
            <a:spAutoFit/>
          </a:bodyPr>
          <a:lstStyle/>
          <a:p>
            <a:pPr>
              <a:lnSpc>
                <a:spcPct val="90000"/>
              </a:lnSpc>
              <a:defRPr/>
            </a:pPr>
            <a:r>
              <a:rPr lang="hr-HR" sz="2000" dirty="0" smtClean="0">
                <a:solidFill>
                  <a:schemeClr val="tx1">
                    <a:lumMod val="75000"/>
                    <a:lumOff val="25000"/>
                  </a:schemeClr>
                </a:solidFill>
                <a:latin typeface="Arial" charset="0"/>
              </a:rPr>
              <a:t>UČENICI ,  RODITELJI I GOSPODARSTVO</a:t>
            </a:r>
            <a:endParaRPr lang="en-GB" sz="2000" dirty="0">
              <a:solidFill>
                <a:schemeClr val="tx1">
                  <a:lumMod val="75000"/>
                  <a:lumOff val="25000"/>
                </a:schemeClr>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885846" y="490538"/>
            <a:ext cx="6186484" cy="795337"/>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Škole </a:t>
            </a:r>
            <a:r>
              <a:rPr lang="hr-HR" sz="4000" spc="-150" dirty="0" smtClean="0">
                <a:solidFill>
                  <a:schemeClr val="bg1">
                    <a:lumMod val="50000"/>
                  </a:schemeClr>
                </a:solidFill>
                <a:latin typeface="+mj-lt"/>
                <a:ea typeface="+mj-ea"/>
                <a:cs typeface="+mj-cs"/>
              </a:rPr>
              <a:t>okrenute  učenicima</a:t>
            </a:r>
            <a:endParaRPr lang="en-US" sz="4000" spc="-150" dirty="0">
              <a:solidFill>
                <a:schemeClr val="bg1">
                  <a:lumMod val="50000"/>
                </a:schemeClr>
              </a:solidFill>
              <a:latin typeface="+mj-lt"/>
              <a:ea typeface="+mj-ea"/>
              <a:cs typeface="+mj-cs"/>
            </a:endParaRPr>
          </a:p>
        </p:txBody>
      </p:sp>
      <p:sp>
        <p:nvSpPr>
          <p:cNvPr id="3" name="Rectangle 2"/>
          <p:cNvSpPr/>
          <p:nvPr/>
        </p:nvSpPr>
        <p:spPr bwMode="auto">
          <a:xfrm>
            <a:off x="1928813" y="1714503"/>
            <a:ext cx="5143500" cy="4071952"/>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grpSp>
        <p:nvGrpSpPr>
          <p:cNvPr id="4" name="Group 4"/>
          <p:cNvGrpSpPr>
            <a:grpSpLocks/>
          </p:cNvGrpSpPr>
          <p:nvPr/>
        </p:nvGrpSpPr>
        <p:grpSpPr bwMode="auto">
          <a:xfrm>
            <a:off x="2000232" y="1916113"/>
            <a:ext cx="5214948" cy="4584721"/>
            <a:chOff x="2285963" y="1928802"/>
            <a:chExt cx="5215000" cy="4584469"/>
          </a:xfrm>
        </p:grpSpPr>
        <p:sp>
          <p:nvSpPr>
            <p:cNvPr id="6" name="Text Box 6"/>
            <p:cNvSpPr txBox="1">
              <a:spLocks noChangeArrowheads="1"/>
            </p:cNvSpPr>
            <p:nvPr/>
          </p:nvSpPr>
          <p:spPr bwMode="auto">
            <a:xfrm>
              <a:off x="2643174" y="4500570"/>
              <a:ext cx="4286280" cy="448511"/>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NASTAVNICI I TEHNIČKO OSOBLJE</a:t>
              </a:r>
              <a:endParaRPr lang="sr-Latn-CS" dirty="0">
                <a:latin typeface="Calibri" pitchFamily="34" charset="0"/>
              </a:endParaRPr>
            </a:p>
          </p:txBody>
        </p:sp>
        <p:sp>
          <p:nvSpPr>
            <p:cNvPr id="7" name="Text Box 6"/>
            <p:cNvSpPr txBox="1">
              <a:spLocks noChangeArrowheads="1"/>
            </p:cNvSpPr>
            <p:nvPr/>
          </p:nvSpPr>
          <p:spPr bwMode="auto">
            <a:xfrm>
              <a:off x="2643174" y="3143248"/>
              <a:ext cx="4286280" cy="448511"/>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dirty="0" smtClean="0">
                  <a:latin typeface="Calibri" pitchFamily="34" charset="0"/>
                </a:rPr>
                <a:t>VODITELJI SMJENA </a:t>
              </a:r>
              <a:endParaRPr lang="sr-Latn-CS" dirty="0">
                <a:latin typeface="Calibri" pitchFamily="34" charset="0"/>
              </a:endParaRPr>
            </a:p>
          </p:txBody>
        </p:sp>
        <p:sp>
          <p:nvSpPr>
            <p:cNvPr id="8" name="Text Box 6"/>
            <p:cNvSpPr txBox="1">
              <a:spLocks noChangeArrowheads="1"/>
            </p:cNvSpPr>
            <p:nvPr/>
          </p:nvSpPr>
          <p:spPr bwMode="auto">
            <a:xfrm>
              <a:off x="2643174" y="1928802"/>
              <a:ext cx="4286280" cy="448511"/>
            </a:xfrm>
            <a:prstGeom prst="rect">
              <a:avLst/>
            </a:prstGeom>
            <a:solidFill>
              <a:schemeClr val="bg1"/>
            </a:solidFill>
            <a:ln w="38100" cmpd="dbl">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spcAft>
                  <a:spcPts val="1000"/>
                </a:spcAft>
                <a:defRPr/>
              </a:pPr>
              <a:r>
                <a:rPr lang="hr-HR" sz="2000" dirty="0" smtClean="0">
                  <a:latin typeface="Calibri" pitchFamily="34" charset="0"/>
                </a:rPr>
                <a:t>RAVNATELJ I STRUČNI SURADNICI</a:t>
              </a:r>
              <a:endParaRPr lang="sr-Latn-CS" dirty="0">
                <a:latin typeface="Calibri" pitchFamily="34" charset="0"/>
              </a:endParaRPr>
            </a:p>
          </p:txBody>
        </p:sp>
        <p:sp>
          <p:nvSpPr>
            <p:cNvPr id="9" name="Up Arrow 8"/>
            <p:cNvSpPr/>
            <p:nvPr/>
          </p:nvSpPr>
          <p:spPr>
            <a:xfrm rot="10800000">
              <a:off x="3087679" y="2500271"/>
              <a:ext cx="484192"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0" name="Up Arrow 9"/>
            <p:cNvSpPr/>
            <p:nvPr/>
          </p:nvSpPr>
          <p:spPr>
            <a:xfrm rot="10800000">
              <a:off x="4445004" y="2500271"/>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1" name="Up Arrow 10"/>
            <p:cNvSpPr/>
            <p:nvPr/>
          </p:nvSpPr>
          <p:spPr>
            <a:xfrm rot="10800000">
              <a:off x="5873769" y="2500271"/>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2" name="Up Arrow 11"/>
            <p:cNvSpPr/>
            <p:nvPr/>
          </p:nvSpPr>
          <p:spPr>
            <a:xfrm rot="10800000">
              <a:off x="4445004" y="3786075"/>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3" name="Up Arrow 12"/>
            <p:cNvSpPr/>
            <p:nvPr/>
          </p:nvSpPr>
          <p:spPr>
            <a:xfrm rot="10800000">
              <a:off x="3087679" y="3786075"/>
              <a:ext cx="484192"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4" name="Up Arrow 13"/>
            <p:cNvSpPr/>
            <p:nvPr/>
          </p:nvSpPr>
          <p:spPr>
            <a:xfrm rot="10800000">
              <a:off x="5857894" y="3786075"/>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5" name="Up Arrow 14"/>
            <p:cNvSpPr/>
            <p:nvPr/>
          </p:nvSpPr>
          <p:spPr>
            <a:xfrm rot="10800000">
              <a:off x="5857894" y="5071879"/>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6" name="Up Arrow 15"/>
            <p:cNvSpPr/>
            <p:nvPr/>
          </p:nvSpPr>
          <p:spPr>
            <a:xfrm rot="10800000">
              <a:off x="3087679" y="5071879"/>
              <a:ext cx="484192"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7" name="Up Arrow 16"/>
            <p:cNvSpPr/>
            <p:nvPr/>
          </p:nvSpPr>
          <p:spPr>
            <a:xfrm rot="10800000">
              <a:off x="4429129" y="5071879"/>
              <a:ext cx="484193" cy="571469"/>
            </a:xfrm>
            <a:prstGeom prst="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18" name="Rectangle 27"/>
            <p:cNvSpPr>
              <a:spLocks noChangeArrowheads="1"/>
            </p:cNvSpPr>
            <p:nvPr/>
          </p:nvSpPr>
          <p:spPr bwMode="auto">
            <a:xfrm>
              <a:off x="2285963" y="6143959"/>
              <a:ext cx="5215000" cy="369312"/>
            </a:xfrm>
            <a:prstGeom prst="rect">
              <a:avLst/>
            </a:prstGeom>
            <a:noFill/>
            <a:ln w="9525">
              <a:noFill/>
              <a:miter lim="800000"/>
              <a:headEnd/>
              <a:tailEnd/>
            </a:ln>
          </p:spPr>
          <p:txBody>
            <a:bodyPr wrap="square" anchor="ctr">
              <a:spAutoFit/>
            </a:bodyPr>
            <a:lstStyle/>
            <a:p>
              <a:pPr>
                <a:lnSpc>
                  <a:spcPct val="90000"/>
                </a:lnSpc>
                <a:defRPr/>
              </a:pPr>
              <a:r>
                <a:rPr lang="hr-HR" sz="2000" dirty="0" smtClean="0">
                  <a:latin typeface="Arial" charset="0"/>
                </a:rPr>
                <a:t>UČENICI, RODITELJI I GOSPODARSTVO</a:t>
              </a:r>
              <a:endParaRPr lang="en-GB" sz="2000" dirty="0">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29"/>
          <p:cNvSpPr>
            <a:spLocks noChangeArrowheads="1"/>
          </p:cNvSpPr>
          <p:nvPr/>
        </p:nvSpPr>
        <p:spPr bwMode="auto">
          <a:xfrm>
            <a:off x="553796" y="3000372"/>
            <a:ext cx="5375526" cy="1214446"/>
          </a:xfrm>
          <a:prstGeom prst="rect">
            <a:avLst/>
          </a:prstGeom>
          <a:noFill/>
          <a:ln w="3175">
            <a:noFill/>
            <a:miter lim="800000"/>
            <a:headEnd/>
            <a:tailEnd/>
          </a:ln>
          <a:effectLst/>
        </p:spPr>
        <p:txBody>
          <a:bodyPr lIns="91432" tIns="45716" rIns="91432" bIns="45716"/>
          <a:lstStyle/>
          <a:p>
            <a:pPr marL="342900" indent="-342900" algn="ctr">
              <a:spcBef>
                <a:spcPct val="20000"/>
              </a:spcBef>
              <a:buClr>
                <a:schemeClr val="tx2"/>
              </a:buClr>
              <a:buSzPct val="115000"/>
              <a:defRPr/>
            </a:pPr>
            <a:r>
              <a:rPr lang="hr-HR" sz="2800" dirty="0">
                <a:effectLst>
                  <a:innerShdw blurRad="114300">
                    <a:prstClr val="black"/>
                  </a:innerShdw>
                </a:effectLst>
                <a:latin typeface="Arial" charset="0"/>
              </a:rPr>
              <a:t>Tko je </a:t>
            </a:r>
            <a:r>
              <a:rPr lang="hr-HR" sz="2800" dirty="0" smtClean="0">
                <a:solidFill>
                  <a:srgbClr val="C00000"/>
                </a:solidFill>
                <a:effectLst>
                  <a:innerShdw blurRad="114300">
                    <a:prstClr val="black"/>
                  </a:innerShdw>
                </a:effectLst>
                <a:latin typeface="Arial" charset="0"/>
              </a:rPr>
              <a:t>korisnik </a:t>
            </a:r>
          </a:p>
          <a:p>
            <a:pPr marL="342900" indent="-342900" algn="ctr">
              <a:spcBef>
                <a:spcPct val="20000"/>
              </a:spcBef>
              <a:buClr>
                <a:schemeClr val="tx2"/>
              </a:buClr>
              <a:buSzPct val="115000"/>
              <a:defRPr/>
            </a:pPr>
            <a:r>
              <a:rPr lang="hr-HR" sz="2800" dirty="0" smtClean="0">
                <a:effectLst>
                  <a:innerShdw blurRad="114300">
                    <a:prstClr val="black"/>
                  </a:innerShdw>
                </a:effectLst>
                <a:latin typeface="Arial" charset="0"/>
              </a:rPr>
              <a:t>odgojno –obrazovne ustanove</a:t>
            </a:r>
            <a:endParaRPr lang="en-US" sz="2800" dirty="0">
              <a:effectLst>
                <a:innerShdw blurRad="114300">
                  <a:prstClr val="black"/>
                </a:innerShdw>
              </a:effectLst>
              <a:latin typeface="Arial" charset="0"/>
            </a:endParaRPr>
          </a:p>
        </p:txBody>
      </p:sp>
      <p:sp>
        <p:nvSpPr>
          <p:cNvPr id="3" name="Rectangle 5"/>
          <p:cNvSpPr>
            <a:spLocks noChangeArrowheads="1"/>
          </p:cNvSpPr>
          <p:nvPr/>
        </p:nvSpPr>
        <p:spPr bwMode="auto">
          <a:xfrm>
            <a:off x="5214941" y="-571529"/>
            <a:ext cx="4384675" cy="7725192"/>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threePt" dir="t"/>
            </a:scene3d>
            <a:sp3d extrusionH="57150">
              <a:bevelT w="38100" h="38100"/>
            </a:sp3d>
          </a:bodyPr>
          <a:lstStyle/>
          <a:p>
            <a:pPr>
              <a:defRPr/>
            </a:pPr>
            <a:r>
              <a:rPr lang="hr-HR" sz="49600" dirty="0">
                <a:ln>
                  <a:solidFill>
                    <a:schemeClr val="bg1"/>
                  </a:solidFill>
                </a:ln>
                <a:solidFill>
                  <a:srgbClr val="FF0000"/>
                </a:solidFill>
                <a:latin typeface="Bookman Old Style" pitchFamily="18" charset="0"/>
              </a:rPr>
              <a:t>?</a:t>
            </a:r>
            <a:endParaRPr lang="en-GB" sz="13800" dirty="0">
              <a:ln>
                <a:solidFill>
                  <a:schemeClr val="bg1"/>
                </a:solidFill>
              </a:ln>
              <a:solidFill>
                <a:srgbClr val="FF0000"/>
              </a:solidFill>
              <a:latin typeface="Bookman Old Style" pitchFamily="18" charset="0"/>
            </a:endParaRPr>
          </a:p>
        </p:txBody>
      </p:sp>
      <p:sp>
        <p:nvSpPr>
          <p:cNvPr id="4" name="Rectangle 1"/>
          <p:cNvSpPr txBox="1">
            <a:spLocks/>
          </p:cNvSpPr>
          <p:nvPr/>
        </p:nvSpPr>
        <p:spPr>
          <a:xfrm>
            <a:off x="1100141" y="490522"/>
            <a:ext cx="5686437" cy="795338"/>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Zašto </a:t>
            </a:r>
            <a:r>
              <a:rPr lang="hr-HR" sz="4000" spc="-150" dirty="0" smtClean="0">
                <a:solidFill>
                  <a:schemeClr val="bg1">
                    <a:lumMod val="50000"/>
                  </a:schemeClr>
                </a:solidFill>
                <a:latin typeface="+mj-lt"/>
                <a:ea typeface="+mj-ea"/>
                <a:cs typeface="+mj-cs"/>
              </a:rPr>
              <a:t>uopće sve to radimo? </a:t>
            </a:r>
            <a:endParaRPr lang="en-US" sz="4000" spc="-150" dirty="0">
              <a:solidFill>
                <a:schemeClr val="bg1">
                  <a:lumMod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26"/>
          <p:cNvSpPr>
            <a:spLocks noChangeArrowheads="1"/>
          </p:cNvSpPr>
          <p:nvPr/>
        </p:nvSpPr>
        <p:spPr bwMode="auto">
          <a:xfrm>
            <a:off x="642910" y="2738446"/>
            <a:ext cx="6096000" cy="1905000"/>
          </a:xfrm>
          <a:prstGeom prst="rect">
            <a:avLst/>
          </a:prstGeom>
          <a:noFill/>
          <a:ln w="3175">
            <a:noFill/>
            <a:miter lim="800000"/>
            <a:headEnd/>
            <a:tailEnd/>
          </a:ln>
          <a:effectLst/>
        </p:spPr>
        <p:txBody>
          <a:bodyPr lIns="91432" tIns="45716" rIns="91432" bIns="45716"/>
          <a:lstStyle/>
          <a:p>
            <a:pPr marL="342900" indent="-342900" algn="ctr">
              <a:lnSpc>
                <a:spcPct val="150000"/>
              </a:lnSpc>
              <a:spcBef>
                <a:spcPct val="20000"/>
              </a:spcBef>
              <a:buClr>
                <a:schemeClr val="tx2"/>
              </a:buClr>
              <a:buSzPct val="115000"/>
              <a:buFont typeface="Wingdings" pitchFamily="2" charset="2"/>
              <a:buNone/>
              <a:defRPr/>
            </a:pPr>
            <a:r>
              <a:rPr lang="hr-HR" sz="3600" dirty="0" smtClean="0">
                <a:solidFill>
                  <a:srgbClr val="C00000"/>
                </a:solidFill>
                <a:effectLst>
                  <a:innerShdw blurRad="114300">
                    <a:prstClr val="black"/>
                  </a:innerShdw>
                </a:effectLst>
                <a:latin typeface="Arial" charset="0"/>
              </a:rPr>
              <a:t>Svi </a:t>
            </a:r>
            <a:r>
              <a:rPr lang="hr-HR" sz="3600" dirty="0" smtClean="0">
                <a:effectLst>
                  <a:innerShdw blurRad="114300">
                    <a:prstClr val="black"/>
                  </a:innerShdw>
                </a:effectLst>
                <a:latin typeface="Arial" charset="0"/>
              </a:rPr>
              <a:t>koji su uključeni u odgojno-obrazovni proces</a:t>
            </a:r>
            <a:endParaRPr lang="en-US" sz="3600" dirty="0">
              <a:effectLst>
                <a:innerShdw blurRad="114300">
                  <a:prstClr val="black"/>
                </a:innerShdw>
              </a:effectLst>
              <a:latin typeface="Arial" charset="0"/>
            </a:endParaRPr>
          </a:p>
        </p:txBody>
      </p:sp>
      <p:sp>
        <p:nvSpPr>
          <p:cNvPr id="3" name="Rectangle 2"/>
          <p:cNvSpPr>
            <a:spLocks noChangeArrowheads="1"/>
          </p:cNvSpPr>
          <p:nvPr/>
        </p:nvSpPr>
        <p:spPr bwMode="auto">
          <a:xfrm>
            <a:off x="6670710" y="-1000124"/>
            <a:ext cx="2092239" cy="7725192"/>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none">
            <a:spAutoFit/>
            <a:scene3d>
              <a:camera prst="orthographicFront"/>
              <a:lightRig rig="threePt" dir="t"/>
            </a:scene3d>
            <a:sp3d extrusionH="57150">
              <a:bevelT w="38100" h="38100"/>
            </a:sp3d>
          </a:bodyPr>
          <a:lstStyle/>
          <a:p>
            <a:pPr>
              <a:defRPr/>
            </a:pPr>
            <a:r>
              <a:rPr lang="hr-HR" sz="49600" dirty="0">
                <a:ln>
                  <a:solidFill>
                    <a:schemeClr val="bg1"/>
                  </a:solidFill>
                </a:ln>
                <a:solidFill>
                  <a:srgbClr val="FF0000"/>
                </a:solidFill>
                <a:latin typeface="Bookman Old Style" pitchFamily="18" charset="0"/>
              </a:rPr>
              <a:t>!</a:t>
            </a:r>
            <a:endParaRPr lang="en-GB" sz="49600" dirty="0">
              <a:ln>
                <a:solidFill>
                  <a:schemeClr val="bg1"/>
                </a:solidFill>
              </a:ln>
              <a:solidFill>
                <a:srgbClr val="FF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6"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80">
                                          <p:stCondLst>
                                            <p:cond delay="0"/>
                                          </p:stCondLst>
                                        </p:cTn>
                                        <p:tgtEl>
                                          <p:spTgt spid="3"/>
                                        </p:tgtEl>
                                      </p:cBhvr>
                                    </p:animEffect>
                                    <p:anim calcmode="lin" valueType="num">
                                      <p:cBhvr>
                                        <p:cTn id="1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6" dur="26">
                                          <p:stCondLst>
                                            <p:cond delay="650"/>
                                          </p:stCondLst>
                                        </p:cTn>
                                        <p:tgtEl>
                                          <p:spTgt spid="3"/>
                                        </p:tgtEl>
                                      </p:cBhvr>
                                      <p:to x="100000" y="60000"/>
                                    </p:animScale>
                                    <p:animScale>
                                      <p:cBhvr>
                                        <p:cTn id="17" dur="166" decel="50000">
                                          <p:stCondLst>
                                            <p:cond delay="676"/>
                                          </p:stCondLst>
                                        </p:cTn>
                                        <p:tgtEl>
                                          <p:spTgt spid="3"/>
                                        </p:tgtEl>
                                      </p:cBhvr>
                                      <p:to x="100000" y="100000"/>
                                    </p:animScale>
                                    <p:animScale>
                                      <p:cBhvr>
                                        <p:cTn id="18" dur="26">
                                          <p:stCondLst>
                                            <p:cond delay="1312"/>
                                          </p:stCondLst>
                                        </p:cTn>
                                        <p:tgtEl>
                                          <p:spTgt spid="3"/>
                                        </p:tgtEl>
                                      </p:cBhvr>
                                      <p:to x="100000" y="80000"/>
                                    </p:animScale>
                                    <p:animScale>
                                      <p:cBhvr>
                                        <p:cTn id="19" dur="166" decel="50000">
                                          <p:stCondLst>
                                            <p:cond delay="1338"/>
                                          </p:stCondLst>
                                        </p:cTn>
                                        <p:tgtEl>
                                          <p:spTgt spid="3"/>
                                        </p:tgtEl>
                                      </p:cBhvr>
                                      <p:to x="100000" y="100000"/>
                                    </p:animScale>
                                    <p:animScale>
                                      <p:cBhvr>
                                        <p:cTn id="20" dur="26">
                                          <p:stCondLst>
                                            <p:cond delay="1642"/>
                                          </p:stCondLst>
                                        </p:cTn>
                                        <p:tgtEl>
                                          <p:spTgt spid="3"/>
                                        </p:tgtEl>
                                      </p:cBhvr>
                                      <p:to x="100000" y="90000"/>
                                    </p:animScale>
                                    <p:animScale>
                                      <p:cBhvr>
                                        <p:cTn id="21" dur="166" decel="50000">
                                          <p:stCondLst>
                                            <p:cond delay="1668"/>
                                          </p:stCondLst>
                                        </p:cTn>
                                        <p:tgtEl>
                                          <p:spTgt spid="3"/>
                                        </p:tgtEl>
                                      </p:cBhvr>
                                      <p:to x="100000" y="100000"/>
                                    </p:animScale>
                                    <p:animScale>
                                      <p:cBhvr>
                                        <p:cTn id="22" dur="26">
                                          <p:stCondLst>
                                            <p:cond delay="1808"/>
                                          </p:stCondLst>
                                        </p:cTn>
                                        <p:tgtEl>
                                          <p:spTgt spid="3"/>
                                        </p:tgtEl>
                                      </p:cBhvr>
                                      <p:to x="100000" y="95000"/>
                                    </p:animScale>
                                    <p:animScale>
                                      <p:cBhvr>
                                        <p:cTn id="23"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957273" y="490538"/>
            <a:ext cx="6972313"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Što je </a:t>
            </a:r>
            <a:r>
              <a:rPr lang="hr-HR" sz="4000" spc="-150" dirty="0" smtClean="0">
                <a:solidFill>
                  <a:schemeClr val="bg1">
                    <a:lumMod val="50000"/>
                  </a:schemeClr>
                </a:solidFill>
                <a:latin typeface="+mj-lt"/>
                <a:ea typeface="+mj-ea"/>
                <a:cs typeface="+mj-cs"/>
              </a:rPr>
              <a:t>odgojno-obrazovna </a:t>
            </a:r>
            <a:r>
              <a:rPr lang="hr-HR" sz="4000" spc="-150" dirty="0">
                <a:solidFill>
                  <a:srgbClr val="C00000"/>
                </a:solidFill>
                <a:latin typeface="+mj-lt"/>
                <a:ea typeface="+mj-ea"/>
                <a:cs typeface="+mj-cs"/>
              </a:rPr>
              <a:t>usluga?</a:t>
            </a:r>
            <a:endParaRPr lang="en-US" sz="4000" spc="-150" dirty="0">
              <a:solidFill>
                <a:srgbClr val="C00000"/>
              </a:solidFill>
              <a:latin typeface="+mj-lt"/>
              <a:ea typeface="+mj-ea"/>
              <a:cs typeface="+mj-cs"/>
            </a:endParaRPr>
          </a:p>
        </p:txBody>
      </p:sp>
      <p:pic>
        <p:nvPicPr>
          <p:cNvPr id="3" name="Picture 6" descr="2426"/>
          <p:cNvPicPr>
            <a:picLocks noChangeAspect="1" noChangeArrowheads="1"/>
          </p:cNvPicPr>
          <p:nvPr/>
        </p:nvPicPr>
        <p:blipFill>
          <a:blip r:embed="rId2" cstate="print">
            <a:lum bright="6000" contrast="-14000"/>
          </a:blip>
          <a:srcRect/>
          <a:stretch>
            <a:fillRect/>
          </a:stretch>
        </p:blipFill>
        <p:spPr bwMode="auto">
          <a:xfrm>
            <a:off x="642911" y="2000240"/>
            <a:ext cx="3787925" cy="2563188"/>
          </a:xfrm>
          <a:prstGeom prst="rect">
            <a:avLst/>
          </a:prstGeom>
          <a:ln>
            <a:noFill/>
          </a:ln>
          <a:effectLst>
            <a:softEdge rad="317500"/>
          </a:effectLst>
        </p:spPr>
      </p:pic>
      <p:sp>
        <p:nvSpPr>
          <p:cNvPr id="4" name="AutoShape 7"/>
          <p:cNvSpPr>
            <a:spLocks noChangeArrowheads="1"/>
          </p:cNvSpPr>
          <p:nvPr/>
        </p:nvSpPr>
        <p:spPr bwMode="auto">
          <a:xfrm>
            <a:off x="4929190" y="1928802"/>
            <a:ext cx="3714753" cy="2286016"/>
          </a:xfrm>
          <a:prstGeom prst="wedgeRoundRectCallout">
            <a:avLst>
              <a:gd name="adj1" fmla="val -65488"/>
              <a:gd name="adj2" fmla="val 19755"/>
              <a:gd name="adj3" fmla="val 16667"/>
            </a:avLst>
          </a:prstGeom>
          <a:solidFill>
            <a:schemeClr val="bg1"/>
          </a:solidFill>
          <a:ln w="3175">
            <a:solidFill>
              <a:schemeClr val="tx1"/>
            </a:solid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91432" tIns="45716" rIns="91432" bIns="45716"/>
          <a:lstStyle/>
          <a:p>
            <a:pPr algn="ctr" defTabSz="960438">
              <a:lnSpc>
                <a:spcPct val="130000"/>
              </a:lnSpc>
              <a:defRPr/>
            </a:pPr>
            <a:r>
              <a:rPr lang="hr-HR" sz="2000" dirty="0">
                <a:solidFill>
                  <a:srgbClr val="C00000"/>
                </a:solidFill>
                <a:latin typeface="Arial" charset="0"/>
                <a:cs typeface="Arial" charset="0"/>
              </a:rPr>
              <a:t> </a:t>
            </a:r>
            <a:r>
              <a:rPr lang="hr-HR" sz="2400" dirty="0">
                <a:solidFill>
                  <a:srgbClr val="C00000"/>
                </a:solidFill>
                <a:latin typeface="Arial" charset="0"/>
                <a:cs typeface="Arial" charset="0"/>
              </a:rPr>
              <a:t>Usluga = stručnost</a:t>
            </a:r>
            <a:r>
              <a:rPr lang="hr-HR" dirty="0">
                <a:latin typeface="Arial" charset="0"/>
                <a:cs typeface="Arial" charset="0"/>
              </a:rPr>
              <a:t> (</a:t>
            </a:r>
            <a:r>
              <a:rPr lang="hr-HR" sz="2000" dirty="0">
                <a:latin typeface="Arial" charset="0"/>
                <a:cs typeface="Arial" charset="0"/>
              </a:rPr>
              <a:t>dobro poznavanje svog posla ) </a:t>
            </a:r>
            <a:r>
              <a:rPr lang="hr-HR" sz="2400" dirty="0">
                <a:solidFill>
                  <a:srgbClr val="C00000"/>
                </a:solidFill>
                <a:latin typeface="Arial" charset="0"/>
                <a:cs typeface="Arial" charset="0"/>
              </a:rPr>
              <a:t>+</a:t>
            </a:r>
            <a:r>
              <a:rPr lang="hr-HR" sz="2000" dirty="0">
                <a:solidFill>
                  <a:srgbClr val="FF3300"/>
                </a:solidFill>
                <a:latin typeface="Arial" charset="0"/>
                <a:cs typeface="Arial" charset="0"/>
              </a:rPr>
              <a:t> </a:t>
            </a:r>
            <a:r>
              <a:rPr lang="hr-HR" sz="2400" dirty="0">
                <a:solidFill>
                  <a:srgbClr val="C00000"/>
                </a:solidFill>
                <a:latin typeface="Arial" charset="0"/>
                <a:cs typeface="Arial" charset="0"/>
              </a:rPr>
              <a:t>odnos</a:t>
            </a:r>
            <a:r>
              <a:rPr lang="hr-HR" sz="2000" dirty="0">
                <a:solidFill>
                  <a:srgbClr val="FF3300"/>
                </a:solidFill>
                <a:latin typeface="Arial" charset="0"/>
                <a:cs typeface="Arial" charset="0"/>
              </a:rPr>
              <a:t> </a:t>
            </a:r>
            <a:r>
              <a:rPr lang="hr-HR" sz="2000" dirty="0">
                <a:latin typeface="Arial" charset="0"/>
                <a:cs typeface="Arial" charset="0"/>
              </a:rPr>
              <a:t>(tretiranje </a:t>
            </a:r>
            <a:r>
              <a:rPr lang="hr-HR" sz="2000" dirty="0" smtClean="0">
                <a:latin typeface="Arial" charset="0"/>
                <a:cs typeface="Arial" charset="0"/>
              </a:rPr>
              <a:t>svake osobe </a:t>
            </a:r>
            <a:r>
              <a:rPr lang="hr-HR" sz="2000" dirty="0">
                <a:latin typeface="Arial" charset="0"/>
                <a:cs typeface="Arial" charset="0"/>
              </a:rPr>
              <a:t>kao posebne.)</a:t>
            </a:r>
          </a:p>
        </p:txBody>
      </p:sp>
      <p:sp>
        <p:nvSpPr>
          <p:cNvPr id="5" name="Rectangle 8"/>
          <p:cNvSpPr>
            <a:spLocks noChangeArrowheads="1"/>
          </p:cNvSpPr>
          <p:nvPr/>
        </p:nvSpPr>
        <p:spPr bwMode="auto">
          <a:xfrm>
            <a:off x="428625" y="5000625"/>
            <a:ext cx="8429625" cy="1108075"/>
          </a:xfrm>
          <a:prstGeom prst="rect">
            <a:avLst/>
          </a:prstGeom>
          <a:noFill/>
          <a:ln w="9525">
            <a:solidFill>
              <a:srgbClr val="C00000"/>
            </a:solidFill>
            <a:miter lim="800000"/>
            <a:headEnd/>
            <a:tailEnd/>
          </a:ln>
          <a:effectLst/>
        </p:spPr>
        <p:txBody>
          <a:bodyPr lIns="92067" tIns="46033" rIns="92067" bIns="46033" anchor="ctr">
            <a:spAutoFit/>
          </a:bodyPr>
          <a:lstStyle/>
          <a:p>
            <a:pPr algn="ctr" defTabSz="852488" eaLnBrk="0" hangingPunct="0">
              <a:tabLst>
                <a:tab pos="107950" algn="l"/>
                <a:tab pos="425450" algn="l"/>
              </a:tabLst>
              <a:defRPr/>
            </a:pPr>
            <a:endParaRPr lang="hr-HR" sz="2200" dirty="0">
              <a:latin typeface="Arial" charset="0"/>
            </a:endParaRPr>
          </a:p>
          <a:p>
            <a:pPr algn="ctr" defTabSz="852488" eaLnBrk="0" hangingPunct="0">
              <a:tabLst>
                <a:tab pos="107950" algn="l"/>
                <a:tab pos="425450" algn="l"/>
              </a:tabLst>
              <a:defRPr/>
            </a:pPr>
            <a:r>
              <a:rPr lang="hr-HR" sz="2200" dirty="0">
                <a:latin typeface="Arial" charset="0"/>
              </a:rPr>
              <a:t>K</a:t>
            </a:r>
            <a:r>
              <a:rPr lang="hr-HR" sz="2200" dirty="0">
                <a:latin typeface="Arial" charset="0"/>
                <a:cs typeface="Arial" charset="0"/>
              </a:rPr>
              <a:t>valiteta usluge je</a:t>
            </a:r>
            <a:r>
              <a:rPr lang="hr-HR" sz="2200" dirty="0">
                <a:solidFill>
                  <a:srgbClr val="FF3300"/>
                </a:solidFill>
                <a:effectLst>
                  <a:outerShdw blurRad="38100" dist="38100" dir="2700000" algn="tl">
                    <a:srgbClr val="000000"/>
                  </a:outerShdw>
                </a:effectLst>
                <a:latin typeface="Arial" charset="0"/>
                <a:cs typeface="Arial" charset="0"/>
              </a:rPr>
              <a:t> </a:t>
            </a:r>
            <a:r>
              <a:rPr lang="hr-HR" sz="2200" dirty="0">
                <a:solidFill>
                  <a:srgbClr val="C00000"/>
                </a:solidFill>
                <a:latin typeface="Arial" charset="0"/>
                <a:cs typeface="Arial" charset="0"/>
              </a:rPr>
              <a:t>definirana percepcijom </a:t>
            </a:r>
            <a:r>
              <a:rPr lang="hr-HR" sz="2200" dirty="0" smtClean="0">
                <a:solidFill>
                  <a:srgbClr val="C00000"/>
                </a:solidFill>
                <a:latin typeface="Arial" charset="0"/>
                <a:cs typeface="Arial" charset="0"/>
              </a:rPr>
              <a:t>korisnika i javnosti!</a:t>
            </a:r>
            <a:endParaRPr lang="hr-HR" sz="2200" dirty="0">
              <a:solidFill>
                <a:srgbClr val="C00000"/>
              </a:solidFill>
              <a:latin typeface="Arial" charset="0"/>
              <a:cs typeface="Arial" charset="0"/>
            </a:endParaRPr>
          </a:p>
          <a:p>
            <a:pPr algn="ctr" defTabSz="852488" eaLnBrk="0" hangingPunct="0">
              <a:tabLst>
                <a:tab pos="107950" algn="l"/>
                <a:tab pos="425450" algn="l"/>
              </a:tabLst>
              <a:defRPr/>
            </a:pPr>
            <a:r>
              <a:rPr lang="hr-HR" sz="2200" dirty="0">
                <a:effectLst>
                  <a:outerShdw blurRad="38100" dist="38100" dir="2700000" algn="tl">
                    <a:srgbClr val="000000"/>
                  </a:outerShdw>
                </a:effectLst>
                <a:latin typeface="Arial" charset="0"/>
                <a:cs typeface="Arial"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885818" y="490538"/>
            <a:ext cx="2686050"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CRM </a:t>
            </a:r>
            <a:r>
              <a:rPr lang="hr-HR" sz="4000" spc="-150" dirty="0">
                <a:solidFill>
                  <a:schemeClr val="bg1">
                    <a:lumMod val="50000"/>
                  </a:schemeClr>
                </a:solidFill>
                <a:latin typeface="+mj-lt"/>
                <a:ea typeface="+mj-ea"/>
                <a:cs typeface="+mj-cs"/>
              </a:rPr>
              <a:t>mitovi</a:t>
            </a:r>
            <a:endParaRPr lang="en-US" sz="4000" spc="-150" dirty="0">
              <a:solidFill>
                <a:schemeClr val="bg1">
                  <a:lumMod val="50000"/>
                </a:schemeClr>
              </a:solidFill>
              <a:latin typeface="+mj-lt"/>
              <a:ea typeface="+mj-ea"/>
              <a:cs typeface="+mj-cs"/>
            </a:endParaRPr>
          </a:p>
        </p:txBody>
      </p:sp>
      <p:sp>
        <p:nvSpPr>
          <p:cNvPr id="3" name="Rectangle 2"/>
          <p:cNvSpPr>
            <a:spLocks noChangeArrowheads="1"/>
          </p:cNvSpPr>
          <p:nvPr/>
        </p:nvSpPr>
        <p:spPr bwMode="auto">
          <a:xfrm>
            <a:off x="571472" y="1857384"/>
            <a:ext cx="7858148" cy="1857374"/>
          </a:xfrm>
          <a:prstGeom prst="rect">
            <a:avLst/>
          </a:prstGeom>
          <a:noFill/>
          <a:ln w="3175">
            <a:noFill/>
            <a:miter lim="800000"/>
            <a:headEnd/>
            <a:tailEnd/>
          </a:ln>
          <a:effectLst/>
          <a:scene3d>
            <a:camera prst="orthographicFront">
              <a:rot lat="0" lon="0" rev="0"/>
            </a:camera>
            <a:lightRig rig="contrasting" dir="t">
              <a:rot lat="0" lon="0" rev="1500000"/>
            </a:lightRig>
          </a:scene3d>
          <a:sp3d prstMaterial="metal">
            <a:bevelT w="88900" h="88900"/>
          </a:sp3d>
        </p:spPr>
        <p:txBody>
          <a:bodyPr lIns="91432" tIns="45716" rIns="91432" bIns="45716"/>
          <a:lstStyle/>
          <a:p>
            <a:pPr marL="342900" indent="-342900">
              <a:spcBef>
                <a:spcPct val="20000"/>
              </a:spcBef>
              <a:buClr>
                <a:schemeClr val="tx2"/>
              </a:buClr>
              <a:buSzPct val="115000"/>
              <a:buFontTx/>
              <a:buBlip>
                <a:blip r:embed="rId2"/>
              </a:buBlip>
              <a:tabLst>
                <a:tab pos="2095500" algn="l"/>
              </a:tabLst>
              <a:defRPr/>
            </a:pPr>
            <a:r>
              <a:rPr lang="hr-HR" sz="2200" b="1" dirty="0">
                <a:latin typeface="Arial" charset="0"/>
                <a:cs typeface="Arial" charset="0"/>
              </a:rPr>
              <a:t>Mi pružamo dobru uslugu, ali postoji percepcija da ne.   </a:t>
            </a:r>
          </a:p>
          <a:p>
            <a:pPr marL="342900" indent="-342900">
              <a:spcBef>
                <a:spcPct val="20000"/>
              </a:spcBef>
              <a:buClr>
                <a:schemeClr val="tx2"/>
              </a:buClr>
              <a:buSzPct val="115000"/>
              <a:tabLst>
                <a:tab pos="2095500" algn="l"/>
              </a:tabLst>
              <a:defRPr/>
            </a:pPr>
            <a:r>
              <a:rPr lang="hr-HR" sz="2200" dirty="0">
                <a:latin typeface="Arial" charset="0"/>
                <a:cs typeface="Arial" charset="0"/>
              </a:rPr>
              <a:t>    </a:t>
            </a:r>
          </a:p>
          <a:p>
            <a:pPr marL="82550">
              <a:lnSpc>
                <a:spcPct val="150000"/>
              </a:lnSpc>
              <a:spcBef>
                <a:spcPct val="20000"/>
              </a:spcBef>
              <a:buClr>
                <a:schemeClr val="tx2"/>
              </a:buClr>
              <a:buSzPct val="115000"/>
              <a:tabLst>
                <a:tab pos="2095500" algn="l"/>
              </a:tabLst>
              <a:defRPr/>
            </a:pPr>
            <a:r>
              <a:rPr lang="hr-HR" sz="2000" b="1" dirty="0">
                <a:latin typeface="Arial" charset="0"/>
                <a:cs typeface="Arial" charset="0"/>
              </a:rPr>
              <a:t>Činjenica:</a:t>
            </a:r>
            <a:r>
              <a:rPr lang="hr-HR" sz="2000" dirty="0">
                <a:latin typeface="Arial" charset="0"/>
                <a:cs typeface="Arial" charset="0"/>
              </a:rPr>
              <a:t> možda pružate dobru uslugu, ali to                              </a:t>
            </a:r>
            <a:br>
              <a:rPr lang="hr-HR" sz="2000" dirty="0">
                <a:latin typeface="Arial" charset="0"/>
                <a:cs typeface="Arial" charset="0"/>
              </a:rPr>
            </a:br>
            <a:r>
              <a:rPr lang="hr-HR" sz="2000" dirty="0">
                <a:latin typeface="Arial" charset="0"/>
                <a:cs typeface="Arial" charset="0"/>
              </a:rPr>
              <a:t>nije dovoljno jer </a:t>
            </a:r>
            <a:r>
              <a:rPr lang="hr-HR" sz="2000" dirty="0" smtClean="0">
                <a:latin typeface="Arial" charset="0"/>
                <a:cs typeface="Arial" charset="0"/>
              </a:rPr>
              <a:t>je percepcija </a:t>
            </a:r>
            <a:r>
              <a:rPr lang="hr-HR" sz="2000" dirty="0">
                <a:latin typeface="Arial" charset="0"/>
                <a:cs typeface="Arial" charset="0"/>
              </a:rPr>
              <a:t>korisnika </a:t>
            </a:r>
            <a:r>
              <a:rPr lang="hr-HR" sz="2000" dirty="0" smtClean="0">
                <a:latin typeface="Arial" charset="0"/>
                <a:cs typeface="Arial" charset="0"/>
              </a:rPr>
              <a:t>realnost</a:t>
            </a:r>
            <a:r>
              <a:rPr lang="hr-HR" sz="2000" dirty="0">
                <a:latin typeface="Arial" charset="0"/>
                <a:cs typeface="Arial" charset="0"/>
              </a:rPr>
              <a:t>.</a:t>
            </a:r>
            <a:endParaRPr lang="en-GB" sz="2000" dirty="0">
              <a:latin typeface="Arial" charset="0"/>
              <a:cs typeface="Arial" charset="0"/>
            </a:endParaRPr>
          </a:p>
        </p:txBody>
      </p:sp>
      <p:pic>
        <p:nvPicPr>
          <p:cNvPr id="4" name="Picture 6" descr="http://t1.gstatic.com/images?q=tbn:EuWVNZhhBZYbJM:http://zena.hr/images/clanci/2130_big.jpg">
            <a:hlinkClick r:id="rId3"/>
          </p:cNvPr>
          <p:cNvPicPr>
            <a:picLocks noChangeAspect="1" noChangeArrowheads="1"/>
          </p:cNvPicPr>
          <p:nvPr/>
        </p:nvPicPr>
        <p:blipFill>
          <a:blip r:embed="rId4" cstate="print"/>
          <a:srcRect/>
          <a:stretch>
            <a:fillRect/>
          </a:stretch>
        </p:blipFill>
        <p:spPr bwMode="auto">
          <a:xfrm>
            <a:off x="6932464" y="2428869"/>
            <a:ext cx="1711505" cy="1643075"/>
          </a:xfrm>
          <a:prstGeom prst="ellipse">
            <a:avLst/>
          </a:prstGeom>
          <a:ln>
            <a:noFill/>
          </a:ln>
          <a:effectLst>
            <a:softEdge rad="112500"/>
          </a:effectLst>
        </p:spPr>
      </p:pic>
      <p:sp>
        <p:nvSpPr>
          <p:cNvPr id="5" name="Rectangle 4"/>
          <p:cNvSpPr>
            <a:spLocks noChangeArrowheads="1"/>
          </p:cNvSpPr>
          <p:nvPr/>
        </p:nvSpPr>
        <p:spPr bwMode="auto">
          <a:xfrm>
            <a:off x="714348" y="4214818"/>
            <a:ext cx="7786688" cy="1871663"/>
          </a:xfrm>
          <a:prstGeom prst="rect">
            <a:avLst/>
          </a:prstGeom>
          <a:noFill/>
          <a:ln w="3175">
            <a:noFill/>
            <a:miter lim="800000"/>
            <a:headEnd/>
            <a:tailEnd/>
          </a:ln>
          <a:effectLst/>
          <a:scene3d>
            <a:camera prst="orthographicFront">
              <a:rot lat="0" lon="0" rev="0"/>
            </a:camera>
            <a:lightRig rig="contrasting" dir="t">
              <a:rot lat="0" lon="0" rev="1500000"/>
            </a:lightRig>
          </a:scene3d>
          <a:sp3d prstMaterial="metal">
            <a:bevelT w="88900" h="88900"/>
          </a:sp3d>
        </p:spPr>
        <p:txBody>
          <a:bodyPr lIns="91432" tIns="45716" rIns="91432" bIns="45716"/>
          <a:lstStyle/>
          <a:p>
            <a:pPr marL="342900" indent="-342900">
              <a:spcBef>
                <a:spcPct val="20000"/>
              </a:spcBef>
              <a:buClr>
                <a:schemeClr val="tx2"/>
              </a:buClr>
              <a:buSzPct val="115000"/>
              <a:buFontTx/>
              <a:buBlip>
                <a:blip r:embed="rId2"/>
              </a:buBlip>
              <a:tabLst>
                <a:tab pos="2095500" algn="l"/>
              </a:tabLst>
              <a:defRPr/>
            </a:pPr>
            <a:r>
              <a:rPr lang="hr-HR" sz="2200" b="1" dirty="0">
                <a:latin typeface="Arial" charset="0"/>
                <a:cs typeface="Arial" charset="0"/>
              </a:rPr>
              <a:t>Ne može se unaprijediti usluga bez više ljudi i novca.</a:t>
            </a:r>
          </a:p>
          <a:p>
            <a:pPr marL="342900" indent="-342900">
              <a:spcBef>
                <a:spcPct val="20000"/>
              </a:spcBef>
              <a:buClr>
                <a:schemeClr val="tx2"/>
              </a:buClr>
              <a:buSzPct val="115000"/>
              <a:buFont typeface="Wingdings" pitchFamily="2" charset="2"/>
              <a:buNone/>
              <a:tabLst>
                <a:tab pos="2095500" algn="l"/>
              </a:tabLst>
              <a:defRPr/>
            </a:pPr>
            <a:endParaRPr lang="hr-HR" sz="2200" dirty="0">
              <a:latin typeface="Arial" charset="0"/>
              <a:cs typeface="Arial" charset="0"/>
            </a:endParaRPr>
          </a:p>
          <a:p>
            <a:pPr>
              <a:lnSpc>
                <a:spcPct val="150000"/>
              </a:lnSpc>
              <a:spcBef>
                <a:spcPct val="20000"/>
              </a:spcBef>
              <a:buClr>
                <a:schemeClr val="tx2"/>
              </a:buClr>
              <a:buSzPct val="115000"/>
              <a:buFont typeface="Wingdings" pitchFamily="2" charset="2"/>
              <a:buNone/>
              <a:tabLst>
                <a:tab pos="2095500" algn="l"/>
              </a:tabLst>
              <a:defRPr/>
            </a:pPr>
            <a:r>
              <a:rPr lang="hr-HR" sz="2000" b="1" dirty="0">
                <a:latin typeface="Arial" charset="0"/>
                <a:cs typeface="Arial" charset="0"/>
              </a:rPr>
              <a:t>Činjenica:</a:t>
            </a:r>
            <a:r>
              <a:rPr lang="hr-HR" sz="2000" dirty="0">
                <a:latin typeface="Arial" charset="0"/>
                <a:cs typeface="Arial" charset="0"/>
              </a:rPr>
              <a:t> puno je skuplje pružati lošu uslugu.</a:t>
            </a:r>
            <a:br>
              <a:rPr lang="hr-HR" sz="2000" dirty="0">
                <a:latin typeface="Arial" charset="0"/>
                <a:cs typeface="Arial" charset="0"/>
              </a:rPr>
            </a:br>
            <a:r>
              <a:rPr lang="hr-HR" sz="2000" dirty="0" smtClean="0">
                <a:latin typeface="Arial" charset="0"/>
                <a:cs typeface="Arial" charset="0"/>
              </a:rPr>
              <a:t>Štetne posljedice su neprocjenjive.</a:t>
            </a:r>
            <a:endParaRPr lang="hr-HR" sz="2000" dirty="0">
              <a:latin typeface="Arial" charset="0"/>
              <a:cs typeface="Arial" charset="0"/>
            </a:endParaRPr>
          </a:p>
        </p:txBody>
      </p:sp>
      <p:pic>
        <p:nvPicPr>
          <p:cNvPr id="6" name="Picture 9" descr="money.jpg"/>
          <p:cNvPicPr>
            <a:picLocks noChangeAspect="1"/>
          </p:cNvPicPr>
          <p:nvPr/>
        </p:nvPicPr>
        <p:blipFill>
          <a:blip r:embed="rId5" cstate="print">
            <a:lum contrast="-4000"/>
          </a:blip>
          <a:srcRect/>
          <a:stretch>
            <a:fillRect/>
          </a:stretch>
        </p:blipFill>
        <p:spPr bwMode="auto">
          <a:xfrm>
            <a:off x="7215206" y="5000636"/>
            <a:ext cx="1214437" cy="1214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wipe(left)">
                                      <p:cBhvr>
                                        <p:cTn id="21" dur="5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left)">
                                      <p:cBhvr>
                                        <p:cTn id="26" dur="500"/>
                                        <p:tgtEl>
                                          <p:spTgt spid="5">
                                            <p:txEl>
                                              <p:pRg st="2" end="2"/>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957256" y="490538"/>
            <a:ext cx="2686050"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CRM </a:t>
            </a:r>
            <a:r>
              <a:rPr lang="hr-HR" sz="4000" spc="-150" dirty="0">
                <a:solidFill>
                  <a:schemeClr val="bg1">
                    <a:lumMod val="50000"/>
                  </a:schemeClr>
                </a:solidFill>
                <a:latin typeface="+mj-lt"/>
                <a:ea typeface="+mj-ea"/>
                <a:cs typeface="+mj-cs"/>
              </a:rPr>
              <a:t>mitovi</a:t>
            </a:r>
            <a:endParaRPr lang="en-US" sz="4000" spc="-150" dirty="0">
              <a:solidFill>
                <a:schemeClr val="bg1">
                  <a:lumMod val="50000"/>
                </a:schemeClr>
              </a:solidFill>
              <a:latin typeface="+mj-lt"/>
              <a:ea typeface="+mj-ea"/>
              <a:cs typeface="+mj-cs"/>
            </a:endParaRPr>
          </a:p>
        </p:txBody>
      </p:sp>
      <p:pic>
        <p:nvPicPr>
          <p:cNvPr id="3" name="Picture 8" descr="22211903.jpg"/>
          <p:cNvPicPr>
            <a:picLocks noChangeAspect="1"/>
          </p:cNvPicPr>
          <p:nvPr/>
        </p:nvPicPr>
        <p:blipFill>
          <a:blip r:embed="rId2" cstate="print"/>
          <a:srcRect t="16280"/>
          <a:stretch>
            <a:fillRect/>
          </a:stretch>
        </p:blipFill>
        <p:spPr bwMode="auto">
          <a:xfrm>
            <a:off x="7443755" y="4429125"/>
            <a:ext cx="1271587" cy="1593850"/>
          </a:xfrm>
          <a:prstGeom prst="rect">
            <a:avLst/>
          </a:prstGeom>
          <a:ln>
            <a:noFill/>
          </a:ln>
          <a:effectLst>
            <a:softEdge rad="112500"/>
          </a:effectLst>
        </p:spPr>
      </p:pic>
      <p:pic>
        <p:nvPicPr>
          <p:cNvPr id="4" name="Picture 3" descr="angry%20guy_preview.jpg"/>
          <p:cNvPicPr>
            <a:picLocks noChangeAspect="1"/>
          </p:cNvPicPr>
          <p:nvPr/>
        </p:nvPicPr>
        <p:blipFill>
          <a:blip r:embed="rId3" cstate="print"/>
          <a:stretch>
            <a:fillRect/>
          </a:stretch>
        </p:blipFill>
        <p:spPr>
          <a:xfrm>
            <a:off x="7286644" y="1725228"/>
            <a:ext cx="1643042" cy="1446596"/>
          </a:xfrm>
          <a:prstGeom prst="ellipse">
            <a:avLst/>
          </a:prstGeom>
          <a:ln>
            <a:noFill/>
          </a:ln>
          <a:effectLst>
            <a:softEdge rad="112500"/>
          </a:effectLst>
        </p:spPr>
      </p:pic>
      <p:sp>
        <p:nvSpPr>
          <p:cNvPr id="5" name="Rectangle 6"/>
          <p:cNvSpPr>
            <a:spLocks noChangeArrowheads="1"/>
          </p:cNvSpPr>
          <p:nvPr/>
        </p:nvSpPr>
        <p:spPr bwMode="auto">
          <a:xfrm>
            <a:off x="285742" y="1614475"/>
            <a:ext cx="7715282" cy="2500331"/>
          </a:xfrm>
          <a:prstGeom prst="rect">
            <a:avLst/>
          </a:prstGeom>
          <a:noFill/>
          <a:ln w="3175">
            <a:noFill/>
            <a:miter lim="800000"/>
            <a:headEnd/>
            <a:tailEnd/>
          </a:ln>
          <a:effectLst/>
          <a:scene3d>
            <a:camera prst="orthographicFront">
              <a:rot lat="0" lon="0" rev="0"/>
            </a:camera>
            <a:lightRig rig="contrasting" dir="t">
              <a:rot lat="0" lon="0" rev="1500000"/>
            </a:lightRig>
          </a:scene3d>
          <a:sp3d prstMaterial="metal">
            <a:bevelT w="88900" h="88900"/>
          </a:sp3d>
        </p:spPr>
        <p:txBody>
          <a:bodyPr lIns="91432" tIns="45716" rIns="91432" bIns="45716"/>
          <a:lstStyle/>
          <a:p>
            <a:pPr>
              <a:spcBef>
                <a:spcPct val="20000"/>
              </a:spcBef>
              <a:buClr>
                <a:schemeClr val="tx2"/>
              </a:buClr>
              <a:buSzPct val="115000"/>
              <a:buFontTx/>
              <a:buBlip>
                <a:blip r:embed="rId4"/>
              </a:buBlip>
              <a:tabLst>
                <a:tab pos="2095500" algn="l"/>
              </a:tabLst>
              <a:defRPr/>
            </a:pPr>
            <a:r>
              <a:rPr lang="hr-HR" sz="1900" dirty="0">
                <a:latin typeface="Arial" charset="0"/>
                <a:cs typeface="Arial" charset="0"/>
              </a:rPr>
              <a:t>  </a:t>
            </a:r>
            <a:r>
              <a:rPr lang="hr-HR" sz="1900" b="1" dirty="0">
                <a:latin typeface="Arial" charset="0"/>
                <a:cs typeface="Arial" charset="0"/>
              </a:rPr>
              <a:t>Zašto toliko brige </a:t>
            </a:r>
            <a:r>
              <a:rPr lang="hr-HR" sz="1900" b="1" dirty="0" smtClean="0">
                <a:latin typeface="Arial" charset="0"/>
                <a:cs typeface="Arial" charset="0"/>
              </a:rPr>
              <a:t>oko korisnika, </a:t>
            </a:r>
            <a:r>
              <a:rPr lang="hr-HR" sz="1900" b="1" dirty="0">
                <a:latin typeface="Arial" charset="0"/>
                <a:cs typeface="Arial" charset="0"/>
              </a:rPr>
              <a:t>ako im se ne sviđa    </a:t>
            </a:r>
          </a:p>
          <a:p>
            <a:pPr>
              <a:spcBef>
                <a:spcPct val="20000"/>
              </a:spcBef>
              <a:buClr>
                <a:schemeClr val="tx2"/>
              </a:buClr>
              <a:buSzPct val="115000"/>
              <a:tabLst>
                <a:tab pos="2095500" algn="l"/>
              </a:tabLst>
              <a:defRPr/>
            </a:pPr>
            <a:r>
              <a:rPr lang="hr-HR" sz="1900" b="1" dirty="0">
                <a:latin typeface="Arial" charset="0"/>
                <a:cs typeface="Arial" charset="0"/>
              </a:rPr>
              <a:t>     </a:t>
            </a:r>
            <a:r>
              <a:rPr lang="hr-HR" sz="1900" b="1" dirty="0" smtClean="0">
                <a:latin typeface="Arial" charset="0"/>
                <a:cs typeface="Arial" charset="0"/>
              </a:rPr>
              <a:t>neka </a:t>
            </a:r>
            <a:r>
              <a:rPr lang="hr-HR" sz="1900" b="1" dirty="0">
                <a:latin typeface="Arial" charset="0"/>
                <a:cs typeface="Arial" charset="0"/>
              </a:rPr>
              <a:t>vide kako je </a:t>
            </a:r>
            <a:r>
              <a:rPr lang="hr-HR" sz="1900" b="1" dirty="0" smtClean="0">
                <a:latin typeface="Arial" charset="0"/>
                <a:cs typeface="Arial" charset="0"/>
              </a:rPr>
              <a:t>u drugim školama!</a:t>
            </a:r>
            <a:endParaRPr lang="hr-HR" sz="1900" b="1" dirty="0">
              <a:latin typeface="Arial" charset="0"/>
              <a:cs typeface="Arial" charset="0"/>
            </a:endParaRPr>
          </a:p>
          <a:p>
            <a:pPr>
              <a:spcBef>
                <a:spcPct val="20000"/>
              </a:spcBef>
              <a:buClr>
                <a:schemeClr val="tx2"/>
              </a:buClr>
              <a:buSzPct val="115000"/>
              <a:tabLst>
                <a:tab pos="2095500" algn="l"/>
              </a:tabLst>
              <a:defRPr/>
            </a:pPr>
            <a:endParaRPr lang="hr-HR" sz="1900" dirty="0">
              <a:latin typeface="Arial" charset="0"/>
              <a:cs typeface="Arial" charset="0"/>
            </a:endParaRPr>
          </a:p>
          <a:p>
            <a:pPr>
              <a:lnSpc>
                <a:spcPct val="150000"/>
              </a:lnSpc>
              <a:spcBef>
                <a:spcPct val="20000"/>
              </a:spcBef>
              <a:buClr>
                <a:schemeClr val="tx2"/>
              </a:buClr>
              <a:buSzPct val="115000"/>
              <a:tabLst>
                <a:tab pos="2095500" algn="l"/>
              </a:tabLst>
              <a:defRPr/>
            </a:pPr>
            <a:r>
              <a:rPr lang="hr-HR" sz="1900" b="1" dirty="0">
                <a:latin typeface="Arial" charset="0"/>
                <a:cs typeface="Arial" charset="0"/>
              </a:rPr>
              <a:t>Činjenica:</a:t>
            </a:r>
            <a:r>
              <a:rPr lang="hr-HR" sz="1900" dirty="0">
                <a:latin typeface="Arial" charset="0"/>
                <a:cs typeface="Arial" charset="0"/>
              </a:rPr>
              <a:t>  stav  “uzmi ili ostavi” ima kratkoročni fokus. Dugoročno   slaba usluga </a:t>
            </a:r>
            <a:r>
              <a:rPr lang="hr-HR" sz="1900" dirty="0" smtClean="0">
                <a:latin typeface="Arial" charset="0"/>
                <a:cs typeface="Arial" charset="0"/>
              </a:rPr>
              <a:t>vodi do gubitka pozicije </a:t>
            </a:r>
            <a:r>
              <a:rPr lang="hr-HR" sz="1900" dirty="0">
                <a:latin typeface="Arial" charset="0"/>
                <a:cs typeface="Arial" charset="0"/>
              </a:rPr>
              <a:t>na </a:t>
            </a:r>
            <a:r>
              <a:rPr lang="hr-HR" sz="1900" dirty="0" smtClean="0">
                <a:latin typeface="Arial" charset="0"/>
                <a:cs typeface="Arial" charset="0"/>
              </a:rPr>
              <a:t>konkurentnom </a:t>
            </a:r>
            <a:r>
              <a:rPr lang="hr-HR" sz="1900" dirty="0">
                <a:latin typeface="Arial" charset="0"/>
                <a:cs typeface="Arial" charset="0"/>
              </a:rPr>
              <a:t>tržištu. </a:t>
            </a:r>
            <a:br>
              <a:rPr lang="hr-HR" sz="1900" dirty="0">
                <a:latin typeface="Arial" charset="0"/>
                <a:cs typeface="Arial" charset="0"/>
              </a:rPr>
            </a:br>
            <a:r>
              <a:rPr lang="hr-HR" sz="1900" dirty="0">
                <a:latin typeface="Arial" charset="0"/>
                <a:cs typeface="Arial" charset="0"/>
              </a:rPr>
              <a:t> </a:t>
            </a:r>
            <a:endParaRPr lang="en-GB" sz="1900" dirty="0">
              <a:latin typeface="Arial" charset="0"/>
              <a:cs typeface="Arial" charset="0"/>
            </a:endParaRPr>
          </a:p>
        </p:txBody>
      </p:sp>
      <p:sp>
        <p:nvSpPr>
          <p:cNvPr id="6" name="Rectangle 1"/>
          <p:cNvSpPr>
            <a:spLocks noChangeArrowheads="1"/>
          </p:cNvSpPr>
          <p:nvPr/>
        </p:nvSpPr>
        <p:spPr bwMode="auto">
          <a:xfrm>
            <a:off x="357158" y="4143380"/>
            <a:ext cx="7715304" cy="2080570"/>
          </a:xfrm>
          <a:prstGeom prst="rect">
            <a:avLst/>
          </a:prstGeom>
          <a:noFill/>
          <a:ln w="9525">
            <a:noFill/>
            <a:miter lim="800000"/>
            <a:headEnd/>
            <a:tailEnd/>
          </a:ln>
          <a:effectLst/>
          <a:scene3d>
            <a:camera prst="orthographicFront">
              <a:rot lat="0" lon="0" rev="0"/>
            </a:camera>
            <a:lightRig rig="contrasting" dir="t">
              <a:rot lat="0" lon="0" rev="1500000"/>
            </a:lightRig>
          </a:scene3d>
          <a:sp3d prstMaterial="metal">
            <a:bevelT w="88900" h="88900"/>
          </a:sp3d>
        </p:spPr>
        <p:txBody>
          <a:bodyPr>
            <a:spAutoFit/>
          </a:bodyPr>
          <a:lstStyle/>
          <a:p>
            <a:pPr>
              <a:spcBef>
                <a:spcPct val="20000"/>
              </a:spcBef>
              <a:buClr>
                <a:schemeClr val="tx2"/>
              </a:buClr>
              <a:buSzPct val="115000"/>
              <a:buFontTx/>
              <a:buBlip>
                <a:blip r:embed="rId4"/>
              </a:buBlip>
              <a:tabLst>
                <a:tab pos="2095500" algn="l"/>
              </a:tabLst>
              <a:defRPr/>
            </a:pPr>
            <a:r>
              <a:rPr lang="hr-HR" sz="1900" dirty="0">
                <a:latin typeface="Arial" charset="0"/>
                <a:cs typeface="Arial" charset="0"/>
              </a:rPr>
              <a:t> </a:t>
            </a:r>
            <a:r>
              <a:rPr lang="hr-HR" sz="1900" b="1" dirty="0">
                <a:latin typeface="Arial" charset="0"/>
                <a:cs typeface="Arial" charset="0"/>
              </a:rPr>
              <a:t>Ne može se </a:t>
            </a:r>
            <a:r>
              <a:rPr lang="hr-HR" sz="1900" b="1" dirty="0" smtClean="0">
                <a:latin typeface="Arial" charset="0"/>
                <a:cs typeface="Arial" charset="0"/>
              </a:rPr>
              <a:t>razviti kvaliteta kada okolnosti nalažu </a:t>
            </a:r>
          </a:p>
          <a:p>
            <a:pPr>
              <a:spcBef>
                <a:spcPct val="20000"/>
              </a:spcBef>
              <a:buClr>
                <a:schemeClr val="tx2"/>
              </a:buClr>
              <a:buSzPct val="115000"/>
              <a:tabLst>
                <a:tab pos="2095500" algn="l"/>
              </a:tabLst>
              <a:defRPr/>
            </a:pPr>
            <a:r>
              <a:rPr lang="hr-HR" sz="1900" b="1" dirty="0" smtClean="0">
                <a:latin typeface="Arial" charset="0"/>
                <a:cs typeface="Arial" charset="0"/>
              </a:rPr>
              <a:t>    da često kažemo “</a:t>
            </a:r>
            <a:r>
              <a:rPr lang="hr-HR" sz="1900" b="1" dirty="0">
                <a:latin typeface="Arial" charset="0"/>
                <a:cs typeface="Arial" charset="0"/>
              </a:rPr>
              <a:t>ne”. </a:t>
            </a:r>
          </a:p>
          <a:p>
            <a:pPr>
              <a:spcBef>
                <a:spcPct val="20000"/>
              </a:spcBef>
              <a:buClr>
                <a:schemeClr val="tx2"/>
              </a:buClr>
              <a:buSzPct val="115000"/>
              <a:tabLst>
                <a:tab pos="2095500" algn="l"/>
              </a:tabLst>
              <a:defRPr/>
            </a:pPr>
            <a:endParaRPr lang="hr-HR" sz="1900" dirty="0">
              <a:latin typeface="Arial" charset="0"/>
              <a:cs typeface="Arial" charset="0"/>
            </a:endParaRPr>
          </a:p>
          <a:p>
            <a:pPr>
              <a:lnSpc>
                <a:spcPct val="150000"/>
              </a:lnSpc>
              <a:spcBef>
                <a:spcPct val="20000"/>
              </a:spcBef>
              <a:buClr>
                <a:schemeClr val="tx2"/>
              </a:buClr>
              <a:buSzPct val="115000"/>
              <a:tabLst>
                <a:tab pos="2095500" algn="l"/>
              </a:tabLst>
              <a:defRPr/>
            </a:pPr>
            <a:r>
              <a:rPr lang="hr-HR" sz="1900" b="1" dirty="0">
                <a:latin typeface="Arial" charset="0"/>
                <a:cs typeface="Arial" charset="0"/>
              </a:rPr>
              <a:t>Činjenica:</a:t>
            </a:r>
            <a:r>
              <a:rPr lang="hr-HR" sz="1900" dirty="0">
                <a:latin typeface="Arial" charset="0"/>
                <a:cs typeface="Arial" charset="0"/>
              </a:rPr>
              <a:t> samo reći “da” nije kvaliteta. </a:t>
            </a:r>
            <a:r>
              <a:rPr lang="hr-HR" sz="1900" dirty="0" smtClean="0">
                <a:latin typeface="Arial" charset="0"/>
                <a:cs typeface="Arial" charset="0"/>
              </a:rPr>
              <a:t>“Ne” će se prihvatiti </a:t>
            </a:r>
            <a:endParaRPr lang="hr-HR" sz="1900" dirty="0">
              <a:latin typeface="Arial" charset="0"/>
              <a:cs typeface="Arial" charset="0"/>
            </a:endParaRPr>
          </a:p>
          <a:p>
            <a:pPr>
              <a:lnSpc>
                <a:spcPct val="150000"/>
              </a:lnSpc>
              <a:spcBef>
                <a:spcPct val="20000"/>
              </a:spcBef>
              <a:buClr>
                <a:schemeClr val="tx2"/>
              </a:buClr>
              <a:buSzPct val="115000"/>
              <a:tabLst>
                <a:tab pos="2095500" algn="l"/>
              </a:tabLst>
              <a:defRPr/>
            </a:pPr>
            <a:r>
              <a:rPr lang="hr-HR" sz="1900" dirty="0" smtClean="0">
                <a:latin typeface="Arial" charset="0"/>
                <a:cs typeface="Arial" charset="0"/>
              </a:rPr>
              <a:t>ako </a:t>
            </a:r>
            <a:r>
              <a:rPr lang="hr-HR" sz="1900" dirty="0">
                <a:latin typeface="Arial" charset="0"/>
                <a:cs typeface="Arial" charset="0"/>
              </a:rPr>
              <a:t>je prezentirano na pravi način.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left)">
                                      <p:cBhvr>
                                        <p:cTn id="15" dur="500"/>
                                        <p:tgtEl>
                                          <p:spTgt spid="5">
                                            <p:txEl>
                                              <p:pRg st="3" end="3"/>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wipe(left)">
                                      <p:cBhvr>
                                        <p:cTn id="29" dur="500"/>
                                        <p:tgtEl>
                                          <p:spTgt spid="6">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wipe(left)">
                                      <p:cBhvr>
                                        <p:cTn id="37" dur="500"/>
                                        <p:tgtEl>
                                          <p:spTgt spid="6">
                                            <p:txEl>
                                              <p:pRg st="4" end="4"/>
                                            </p:txEl>
                                          </p:spTgt>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2"/>
          <p:cNvSpPr>
            <a:spLocks noChangeArrowheads="1"/>
          </p:cNvSpPr>
          <p:nvPr/>
        </p:nvSpPr>
        <p:spPr bwMode="auto">
          <a:xfrm>
            <a:off x="1857356" y="4857760"/>
            <a:ext cx="5715039" cy="857256"/>
          </a:xfrm>
          <a:prstGeom prst="roundRect">
            <a:avLst>
              <a:gd name="adj" fmla="val 16667"/>
            </a:avLst>
          </a:prstGeom>
          <a:noFill/>
          <a:ln w="9525" algn="ctr">
            <a:noFill/>
            <a:round/>
            <a:headEnd/>
            <a:tailEnd/>
          </a:ln>
          <a:effectLst/>
        </p:spPr>
        <p:txBody>
          <a:bodyPr/>
          <a:lstStyle/>
          <a:p>
            <a:pPr algn="ctr">
              <a:lnSpc>
                <a:spcPct val="150000"/>
              </a:lnSpc>
              <a:defRPr/>
            </a:pPr>
            <a:r>
              <a:rPr lang="hr-HR" sz="2400" dirty="0">
                <a:latin typeface="Arial" pitchFamily="34" charset="0"/>
                <a:ea typeface="ＭＳ Ｐゴシック" pitchFamily="-80" charset="-128"/>
              </a:rPr>
              <a:t>Boris Blažinić, prof. </a:t>
            </a:r>
            <a:r>
              <a:rPr lang="hr-HR" sz="2400" dirty="0" smtClean="0">
                <a:latin typeface="Arial" pitchFamily="34" charset="0"/>
                <a:ea typeface="ＭＳ Ｐゴシック" pitchFamily="-80" charset="-128"/>
              </a:rPr>
              <a:t>psihologije</a:t>
            </a:r>
          </a:p>
          <a:p>
            <a:pPr algn="ctr">
              <a:lnSpc>
                <a:spcPct val="150000"/>
              </a:lnSpc>
              <a:defRPr/>
            </a:pPr>
            <a:r>
              <a:rPr lang="hr-HR" dirty="0" smtClean="0">
                <a:latin typeface="Arial" pitchFamily="34" charset="0"/>
                <a:ea typeface="ＭＳ Ｐゴシック" pitchFamily="-80" charset="-128"/>
              </a:rPr>
              <a:t>Ravnatelj Instituta za kvalitetu i </a:t>
            </a:r>
            <a:br>
              <a:rPr lang="hr-HR" dirty="0" smtClean="0">
                <a:latin typeface="Arial" pitchFamily="34" charset="0"/>
                <a:ea typeface="ＭＳ Ｐゴシック" pitchFamily="-80" charset="-128"/>
              </a:rPr>
            </a:br>
            <a:r>
              <a:rPr lang="hr-HR" dirty="0" smtClean="0">
                <a:latin typeface="Arial" pitchFamily="34" charset="0"/>
                <a:ea typeface="ＭＳ Ｐゴシック" pitchFamily="-80" charset="-128"/>
              </a:rPr>
              <a:t>razvoj ljudskih potencijala</a:t>
            </a:r>
            <a:endParaRPr lang="hr-HR" dirty="0">
              <a:latin typeface="Arial" pitchFamily="34" charset="0"/>
              <a:ea typeface="ＭＳ Ｐゴシック" pitchFamily="-80" charset="-128"/>
            </a:endParaRPr>
          </a:p>
        </p:txBody>
      </p:sp>
      <p:sp>
        <p:nvSpPr>
          <p:cNvPr id="3" name="Rectangle 7"/>
          <p:cNvSpPr>
            <a:spLocks noChangeArrowheads="1"/>
          </p:cNvSpPr>
          <p:nvPr/>
        </p:nvSpPr>
        <p:spPr bwMode="auto">
          <a:xfrm>
            <a:off x="1000151" y="785794"/>
            <a:ext cx="7215187" cy="646331"/>
          </a:xfrm>
          <a:prstGeom prst="rect">
            <a:avLst/>
          </a:prstGeom>
          <a:noFill/>
          <a:ln w="9525">
            <a:noFill/>
            <a:miter lim="800000"/>
            <a:headEnd/>
            <a:tailEnd/>
          </a:ln>
        </p:spPr>
        <p:txBody>
          <a:bodyPr>
            <a:spAutoFit/>
          </a:bodyPr>
          <a:lstStyle/>
          <a:p>
            <a:pPr algn="ctr"/>
            <a:r>
              <a:rPr lang="hr-HR" sz="1800" dirty="0" smtClean="0"/>
              <a:t>EQF</a:t>
            </a:r>
          </a:p>
          <a:p>
            <a:pPr algn="ctr"/>
            <a:r>
              <a:rPr lang="hr-HR" sz="1800" dirty="0" smtClean="0"/>
              <a:t> </a:t>
            </a:r>
            <a:r>
              <a:rPr lang="hr-HR" sz="1800" dirty="0"/>
              <a:t>i razvijanje ključnih kompetencija za cjeloživotno učenje</a:t>
            </a:r>
            <a:endParaRPr lang="hr-HR" sz="1800" b="1" dirty="0"/>
          </a:p>
        </p:txBody>
      </p:sp>
      <p:sp>
        <p:nvSpPr>
          <p:cNvPr id="4" name="Rectangle 7"/>
          <p:cNvSpPr>
            <a:spLocks noChangeArrowheads="1"/>
          </p:cNvSpPr>
          <p:nvPr/>
        </p:nvSpPr>
        <p:spPr bwMode="auto">
          <a:xfrm>
            <a:off x="785786" y="3286125"/>
            <a:ext cx="7572375" cy="1846659"/>
          </a:xfrm>
          <a:prstGeom prst="rect">
            <a:avLst/>
          </a:prstGeom>
          <a:noFill/>
          <a:ln w="9525">
            <a:noFill/>
            <a:miter lim="800000"/>
            <a:headEnd/>
            <a:tailEnd/>
          </a:ln>
        </p:spPr>
        <p:txBody>
          <a:bodyPr>
            <a:spAutoFit/>
          </a:bodyPr>
          <a:lstStyle/>
          <a:p>
            <a:pPr algn="ctr"/>
            <a:endParaRPr lang="hr-HR" b="1" dirty="0"/>
          </a:p>
          <a:p>
            <a:pPr algn="ctr"/>
            <a:r>
              <a:rPr lang="hr-HR" sz="3200" b="1" smtClean="0"/>
              <a:t>EQF i IZBOR</a:t>
            </a:r>
            <a:r>
              <a:rPr lang="hr-HR" sz="3200" b="1" dirty="0" smtClean="0"/>
              <a:t>, OBLIKOVANJE I IMPLEMENTACIJA POSLOVNE STRATEGIJE U OBRAZOVANJU</a:t>
            </a:r>
            <a:endParaRPr lang="hr-HR" sz="3200" dirty="0"/>
          </a:p>
        </p:txBody>
      </p:sp>
      <p:sp>
        <p:nvSpPr>
          <p:cNvPr id="5" name="Rectangle 7"/>
          <p:cNvSpPr>
            <a:spLocks noChangeArrowheads="1"/>
          </p:cNvSpPr>
          <p:nvPr/>
        </p:nvSpPr>
        <p:spPr bwMode="auto">
          <a:xfrm>
            <a:off x="928713" y="1928802"/>
            <a:ext cx="7286625" cy="1200329"/>
          </a:xfrm>
          <a:prstGeom prst="rect">
            <a:avLst/>
          </a:prstGeom>
          <a:noFill/>
          <a:ln w="9525">
            <a:noFill/>
            <a:miter lim="800000"/>
            <a:headEnd/>
            <a:tailEnd/>
          </a:ln>
        </p:spPr>
        <p:txBody>
          <a:bodyPr>
            <a:spAutoFit/>
          </a:bodyPr>
          <a:lstStyle/>
          <a:p>
            <a:pPr algn="ctr"/>
            <a:r>
              <a:rPr lang="hr-HR" sz="1800" b="1" dirty="0" smtClean="0"/>
              <a:t>IV </a:t>
            </a:r>
            <a:r>
              <a:rPr lang="hr-HR" sz="1800" b="1" dirty="0"/>
              <a:t>MODUL: </a:t>
            </a:r>
          </a:p>
          <a:p>
            <a:pPr algn="ctr"/>
            <a:r>
              <a:rPr lang="hr-HR" sz="1800" dirty="0" smtClean="0"/>
              <a:t>Hrvatski kvalifikacijski okvir </a:t>
            </a:r>
            <a:r>
              <a:rPr lang="hr-HR" sz="1800" dirty="0"/>
              <a:t>(HKO</a:t>
            </a:r>
            <a:r>
              <a:rPr lang="hr-HR" sz="1800" dirty="0" smtClean="0"/>
              <a:t>), Europski kvalifikacijski okvir </a:t>
            </a:r>
            <a:r>
              <a:rPr lang="hr-HR" sz="1800" dirty="0"/>
              <a:t>(</a:t>
            </a:r>
            <a:r>
              <a:rPr lang="hr-HR" sz="1800" dirty="0" smtClean="0"/>
              <a:t>EQF), strategijsko planiranje i osiguranje sustava kvalitete u odgojno-obrazovnim ustanovama</a:t>
            </a:r>
            <a:endParaRPr lang="hr-H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t3.gstatic.com/images?q=tbn:itDjhDyFMgpm2M:http://www.os-mperesa-kapela.skole.hr/upload/os-mperesa-kapela/images/multistatic/10/Image/1_%2520skola%2520naprijed2.jpg">
            <a:hlinkClick r:id="rId2"/>
          </p:cNvPr>
          <p:cNvPicPr>
            <a:picLocks noChangeAspect="1" noChangeArrowheads="1"/>
          </p:cNvPicPr>
          <p:nvPr/>
        </p:nvPicPr>
        <p:blipFill>
          <a:blip r:embed="rId3" cstate="print"/>
          <a:srcRect/>
          <a:stretch>
            <a:fillRect/>
          </a:stretch>
        </p:blipFill>
        <p:spPr bwMode="auto">
          <a:xfrm>
            <a:off x="0" y="1636239"/>
            <a:ext cx="3630575" cy="3083401"/>
          </a:xfrm>
          <a:prstGeom prst="rect">
            <a:avLst/>
          </a:prstGeom>
          <a:noFill/>
          <a:effectLst>
            <a:softEdge rad="317500"/>
          </a:effectLst>
        </p:spPr>
      </p:pic>
      <p:sp>
        <p:nvSpPr>
          <p:cNvPr id="2" name="Rectangle 1"/>
          <p:cNvSpPr txBox="1">
            <a:spLocks/>
          </p:cNvSpPr>
          <p:nvPr/>
        </p:nvSpPr>
        <p:spPr>
          <a:xfrm>
            <a:off x="885818" y="490538"/>
            <a:ext cx="2686050"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CRM </a:t>
            </a:r>
            <a:r>
              <a:rPr lang="hr-HR" sz="4000" spc="-150" dirty="0">
                <a:solidFill>
                  <a:schemeClr val="bg1">
                    <a:lumMod val="50000"/>
                  </a:schemeClr>
                </a:solidFill>
                <a:latin typeface="+mj-lt"/>
                <a:ea typeface="+mj-ea"/>
                <a:cs typeface="+mj-cs"/>
              </a:rPr>
              <a:t>mitovi</a:t>
            </a:r>
            <a:endParaRPr lang="en-US" sz="4000" spc="-150" dirty="0">
              <a:solidFill>
                <a:schemeClr val="bg1">
                  <a:lumMod val="50000"/>
                </a:schemeClr>
              </a:solidFill>
              <a:latin typeface="+mj-lt"/>
              <a:ea typeface="+mj-ea"/>
              <a:cs typeface="+mj-cs"/>
            </a:endParaRPr>
          </a:p>
        </p:txBody>
      </p:sp>
      <p:sp>
        <p:nvSpPr>
          <p:cNvPr id="3" name="Rectangle 20"/>
          <p:cNvSpPr>
            <a:spLocks noChangeArrowheads="1"/>
          </p:cNvSpPr>
          <p:nvPr/>
        </p:nvSpPr>
        <p:spPr bwMode="auto">
          <a:xfrm>
            <a:off x="2571736" y="2143116"/>
            <a:ext cx="6357982" cy="2286016"/>
          </a:xfrm>
          <a:prstGeom prst="rect">
            <a:avLst/>
          </a:prstGeom>
          <a:noFill/>
          <a:ln w="9525">
            <a:noFill/>
            <a:miter lim="800000"/>
            <a:headEnd/>
            <a:tailEnd/>
          </a:ln>
          <a:effectLst/>
        </p:spPr>
        <p:txBody>
          <a:bodyPr/>
          <a:lstStyle/>
          <a:p>
            <a:pPr marL="9525" indent="-9525" algn="ctr">
              <a:lnSpc>
                <a:spcPct val="150000"/>
              </a:lnSpc>
              <a:defRPr/>
            </a:pPr>
            <a:r>
              <a:rPr lang="hr-HR" sz="3600" dirty="0" smtClean="0"/>
              <a:t>ustanove </a:t>
            </a:r>
            <a:r>
              <a:rPr lang="hr-HR" sz="3600" dirty="0"/>
              <a:t>koje imaju </a:t>
            </a:r>
            <a:endParaRPr lang="hr-HR" sz="3600" dirty="0" smtClean="0"/>
          </a:p>
          <a:p>
            <a:pPr marL="9525" indent="-9525" algn="ctr">
              <a:lnSpc>
                <a:spcPct val="150000"/>
              </a:lnSpc>
              <a:defRPr/>
            </a:pPr>
            <a:r>
              <a:rPr lang="hr-HR" sz="3600" dirty="0" smtClean="0"/>
              <a:t>definiran </a:t>
            </a:r>
            <a:endParaRPr lang="hr-HR" sz="3600" dirty="0"/>
          </a:p>
          <a:p>
            <a:pPr marL="9525" indent="-9525" algn="ctr">
              <a:lnSpc>
                <a:spcPct val="150000"/>
              </a:lnSpc>
              <a:defRPr/>
            </a:pPr>
            <a:r>
              <a:rPr lang="hr-HR" altLang="en-US" sz="3600" dirty="0" smtClean="0">
                <a:solidFill>
                  <a:srgbClr val="FF0000"/>
                </a:solidFill>
                <a:effectLst>
                  <a:innerShdw blurRad="63500" dist="50800">
                    <a:prstClr val="black">
                      <a:alpha val="50000"/>
                    </a:prstClr>
                  </a:innerShdw>
                </a:effectLst>
              </a:rPr>
              <a:t>sustav </a:t>
            </a:r>
            <a:r>
              <a:rPr lang="hr-HR" altLang="en-US" sz="3600" dirty="0" smtClean="0">
                <a:solidFill>
                  <a:schemeClr val="tx1">
                    <a:lumMod val="95000"/>
                    <a:lumOff val="5000"/>
                  </a:schemeClr>
                </a:solidFill>
              </a:rPr>
              <a:t>imaju </a:t>
            </a:r>
            <a:r>
              <a:rPr lang="hr-HR" altLang="en-US" sz="3600" dirty="0">
                <a:solidFill>
                  <a:schemeClr val="tx1">
                    <a:lumMod val="95000"/>
                    <a:lumOff val="5000"/>
                  </a:schemeClr>
                </a:solidFill>
              </a:rPr>
              <a:t>...</a:t>
            </a:r>
          </a:p>
        </p:txBody>
      </p:sp>
      <p:sp>
        <p:nvSpPr>
          <p:cNvPr id="6" name="TextBox 5"/>
          <p:cNvSpPr txBox="1"/>
          <p:nvPr/>
        </p:nvSpPr>
        <p:spPr>
          <a:xfrm rot="934611">
            <a:off x="637571" y="2775742"/>
            <a:ext cx="2136079" cy="4508927"/>
          </a:xfrm>
          <a:prstGeom prst="rect">
            <a:avLst/>
          </a:prstGeom>
          <a:noFill/>
        </p:spPr>
        <p:txBody>
          <a:bodyPr wrap="square">
            <a:spAutoFit/>
          </a:bodyPr>
          <a:lstStyle/>
          <a:p>
            <a:pPr>
              <a:defRPr/>
            </a:pPr>
            <a:r>
              <a:rPr lang="hr-HR" sz="28700" dirty="0">
                <a:solidFill>
                  <a:srgbClr val="FF0000"/>
                </a:solidFill>
                <a:effectLst>
                  <a:innerShdw blurRad="114300">
                    <a:prstClr val="black"/>
                  </a:innerShdw>
                </a:effectLst>
                <a:latin typeface="Arial Black" pitchFamily="34" charset="0"/>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38" presetClass="entr" presetSubtype="0" accel="50000" fill="hold" nodeType="afterEffect">
                                  <p:stCondLst>
                                    <p:cond delay="0"/>
                                  </p:stCondLst>
                                  <p:iterate type="lt">
                                    <p:tmPct val="50000"/>
                                  </p:iterate>
                                  <p:childTnLst>
                                    <p:set>
                                      <p:cBhvr>
                                        <p:cTn id="10" dur="1" fill="hold">
                                          <p:stCondLst>
                                            <p:cond delay="0"/>
                                          </p:stCondLst>
                                        </p:cTn>
                                        <p:tgtEl>
                                          <p:spTgt spid="6"/>
                                        </p:tgtEl>
                                        <p:attrNameLst>
                                          <p:attrName>style.visibility</p:attrName>
                                        </p:attrNameLst>
                                      </p:cBhvr>
                                      <p:to>
                                        <p:strVal val="visible"/>
                                      </p:to>
                                    </p:set>
                                    <p:set>
                                      <p:cBhvr>
                                        <p:cTn id="11" dur="455" fill="hold">
                                          <p:stCondLst>
                                            <p:cond delay="0"/>
                                          </p:stCondLst>
                                        </p:cTn>
                                        <p:tgtEl>
                                          <p:spTgt spid="6"/>
                                        </p:tgtEl>
                                        <p:attrNameLst>
                                          <p:attrName>style.rotation</p:attrName>
                                        </p:attrNameLst>
                                      </p:cBhvr>
                                      <p:to>
                                        <p:strVal val="-45.0"/>
                                      </p:to>
                                    </p:set>
                                    <p:anim calcmode="lin" valueType="num">
                                      <p:cBhvr>
                                        <p:cTn id="12"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a:spLocks noChangeArrowheads="1"/>
          </p:cNvSpPr>
          <p:nvPr/>
        </p:nvSpPr>
        <p:spPr bwMode="auto">
          <a:xfrm>
            <a:off x="1214414" y="2285992"/>
            <a:ext cx="7500990" cy="1857388"/>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9525" indent="-9525" algn="ctr">
              <a:defRPr/>
            </a:pPr>
            <a:r>
              <a:rPr lang="hr-HR" sz="3600" b="1" dirty="0">
                <a:ln w="18415" cmpd="sng">
                  <a:noFill/>
                  <a:prstDash val="solid"/>
                </a:ln>
              </a:rPr>
              <a:t>ZADOVOLJNE  </a:t>
            </a:r>
            <a:r>
              <a:rPr lang="hr-HR" sz="3600" b="1" dirty="0" smtClean="0">
                <a:ln w="18415" cmpd="sng">
                  <a:noFill/>
                  <a:prstDash val="solid"/>
                </a:ln>
              </a:rPr>
              <a:t>UČENIKE I DJELATNIKE </a:t>
            </a:r>
          </a:p>
          <a:p>
            <a:pPr marL="9525" indent="-9525" algn="ctr">
              <a:defRPr/>
            </a:pPr>
            <a:r>
              <a:rPr lang="hr-HR" sz="3600" b="1" dirty="0" smtClean="0">
                <a:ln w="18415" cmpd="sng">
                  <a:noFill/>
                  <a:prstDash val="solid"/>
                </a:ln>
              </a:rPr>
              <a:t>I POSTIŽU </a:t>
            </a:r>
            <a:endParaRPr lang="hr-HR" sz="3600" b="1" dirty="0">
              <a:ln w="18415" cmpd="sng">
                <a:noFill/>
                <a:prstDash val="solid"/>
              </a:ln>
            </a:endParaRPr>
          </a:p>
          <a:p>
            <a:pPr marL="9525" indent="-9525" algn="ctr">
              <a:defRPr/>
            </a:pPr>
            <a:r>
              <a:rPr lang="hr-HR" sz="3600" b="1" dirty="0">
                <a:ln w="18415" cmpd="sng">
                  <a:noFill/>
                  <a:prstDash val="solid"/>
                </a:ln>
              </a:rPr>
              <a:t> VEĆU UČINKOVITOST</a:t>
            </a:r>
          </a:p>
        </p:txBody>
      </p:sp>
      <p:grpSp>
        <p:nvGrpSpPr>
          <p:cNvPr id="3" name="Group 5"/>
          <p:cNvGrpSpPr>
            <a:grpSpLocks/>
          </p:cNvGrpSpPr>
          <p:nvPr/>
        </p:nvGrpSpPr>
        <p:grpSpPr bwMode="auto">
          <a:xfrm>
            <a:off x="2857488" y="4214818"/>
            <a:ext cx="5929313" cy="1060450"/>
            <a:chOff x="3035300" y="4237038"/>
            <a:chExt cx="5929313" cy="1060450"/>
          </a:xfrm>
        </p:grpSpPr>
        <p:sp>
          <p:nvSpPr>
            <p:cNvPr id="4" name="AutoShape 20"/>
            <p:cNvSpPr>
              <a:spLocks noChangeArrowheads="1"/>
            </p:cNvSpPr>
            <p:nvPr/>
          </p:nvSpPr>
          <p:spPr bwMode="auto">
            <a:xfrm rot="20894060">
              <a:off x="3035300" y="4237038"/>
              <a:ext cx="5929313" cy="1060450"/>
            </a:xfrm>
            <a:prstGeom prst="flowChartAlternateProcess">
              <a:avLst/>
            </a:prstGeom>
            <a:noFill/>
            <a:ln w="76200">
              <a:solidFill>
                <a:srgbClr val="FF0000"/>
              </a:solidFill>
              <a:miter lim="800000"/>
              <a:headEnd/>
              <a:tailEnd/>
            </a:ln>
            <a:effectLst>
              <a:outerShdw dist="17961" dir="2700000" algn="ctr" rotWithShape="0">
                <a:srgbClr val="777777"/>
              </a:outerShdw>
            </a:effectLst>
          </p:spPr>
          <p:txBody>
            <a:bodyPr/>
            <a:lstStyle/>
            <a:p>
              <a:pPr>
                <a:defRPr/>
              </a:pPr>
              <a:endParaRPr lang="hr-HR">
                <a:latin typeface="Arial" charset="0"/>
                <a:cs typeface="+mn-cs"/>
              </a:endParaRPr>
            </a:p>
          </p:txBody>
        </p:sp>
        <p:sp>
          <p:nvSpPr>
            <p:cNvPr id="5" name="WordArt 21"/>
            <p:cNvSpPr>
              <a:spLocks noChangeArrowheads="1" noChangeShapeType="1" noTextEdit="1"/>
            </p:cNvSpPr>
            <p:nvPr/>
          </p:nvSpPr>
          <p:spPr bwMode="auto">
            <a:xfrm rot="-666870">
              <a:off x="3241675" y="4425950"/>
              <a:ext cx="5530850" cy="720725"/>
            </a:xfrm>
            <a:prstGeom prst="rect">
              <a:avLst/>
            </a:prstGeom>
          </p:spPr>
          <p:txBody>
            <a:bodyPr wrap="none" fromWordArt="1">
              <a:prstTxWarp prst="textPlain">
                <a:avLst>
                  <a:gd name="adj" fmla="val 50000"/>
                </a:avLst>
              </a:prstTxWarp>
            </a:bodyPr>
            <a:lstStyle/>
            <a:p>
              <a:r>
                <a:rPr lang="hr-HR" sz="3600" kern="10" dirty="0">
                  <a:ln w="9525">
                    <a:solidFill>
                      <a:srgbClr val="000000"/>
                    </a:solidFill>
                    <a:round/>
                    <a:headEnd/>
                    <a:tailEnd/>
                  </a:ln>
                  <a:solidFill>
                    <a:srgbClr val="FF0000"/>
                  </a:solidFill>
                  <a:latin typeface="Arial Black"/>
                </a:rPr>
                <a:t>MOŠ´ SI MISLIT!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ppt_w*2.5"/>
                                          </p:val>
                                        </p:tav>
                                        <p:tav tm="100000">
                                          <p:val>
                                            <p:strVal val="#ppt_w"/>
                                          </p:val>
                                        </p:tav>
                                      </p:tavLst>
                                    </p:anim>
                                    <p:anim calcmode="lin" valueType="num">
                                      <p:cBhvr>
                                        <p:cTn id="16" dur="500" fill="hold"/>
                                        <p:tgtEl>
                                          <p:spTgt spid="3"/>
                                        </p:tgtEl>
                                        <p:attrNameLst>
                                          <p:attrName>ppt_h</p:attrName>
                                        </p:attrNameLst>
                                      </p:cBhvr>
                                      <p:tavLst>
                                        <p:tav tm="0">
                                          <p:val>
                                            <p:strVal val="#ppt_h*0.01"/>
                                          </p:val>
                                        </p:tav>
                                        <p:tav tm="100000">
                                          <p:val>
                                            <p:strVal val="#ppt_h"/>
                                          </p:val>
                                        </p:tav>
                                      </p:tavLst>
                                    </p:anim>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h+1"/>
                                          </p:val>
                                        </p:tav>
                                        <p:tav tm="100000">
                                          <p:val>
                                            <p:strVal val="#ppt_y"/>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928662" y="490538"/>
            <a:ext cx="5757863"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Kad bi to </a:t>
            </a:r>
            <a:r>
              <a:rPr lang="hr-HR" sz="4000" spc="-150" dirty="0">
                <a:solidFill>
                  <a:schemeClr val="bg1">
                    <a:lumMod val="50000"/>
                  </a:schemeClr>
                </a:solidFill>
                <a:latin typeface="+mj-lt"/>
                <a:ea typeface="+mj-ea"/>
                <a:cs typeface="+mj-cs"/>
              </a:rPr>
              <a:t>bila istina...</a:t>
            </a:r>
            <a:endParaRPr lang="en-US" sz="4000" spc="-150" dirty="0">
              <a:solidFill>
                <a:schemeClr val="bg1">
                  <a:lumMod val="50000"/>
                </a:schemeClr>
              </a:solidFill>
              <a:latin typeface="+mj-lt"/>
              <a:ea typeface="+mj-ea"/>
              <a:cs typeface="+mj-cs"/>
            </a:endParaRPr>
          </a:p>
        </p:txBody>
      </p:sp>
      <p:sp>
        <p:nvSpPr>
          <p:cNvPr id="3" name="Rectangle 20"/>
          <p:cNvSpPr>
            <a:spLocks noChangeArrowheads="1"/>
          </p:cNvSpPr>
          <p:nvPr/>
        </p:nvSpPr>
        <p:spPr bwMode="auto">
          <a:xfrm>
            <a:off x="4786317" y="1285877"/>
            <a:ext cx="3786211" cy="2428877"/>
          </a:xfrm>
          <a:prstGeom prst="rect">
            <a:avLst/>
          </a:prstGeom>
          <a:noFill/>
          <a:ln w="9525">
            <a:noFill/>
            <a:miter lim="800000"/>
            <a:headEnd/>
            <a:tailEnd/>
          </a:ln>
          <a:effectLst/>
        </p:spPr>
        <p:txBody>
          <a:bodyPr/>
          <a:lstStyle/>
          <a:p>
            <a:pPr marL="292100" indent="-292100">
              <a:lnSpc>
                <a:spcPct val="150000"/>
              </a:lnSpc>
              <a:buFontTx/>
              <a:buBlip>
                <a:blip r:embed="rId2"/>
              </a:buBlip>
              <a:defRPr/>
            </a:pPr>
            <a:r>
              <a:rPr lang="hr-HR" altLang="en-US" sz="2400" dirty="0" smtClean="0">
                <a:effectLst>
                  <a:innerShdw blurRad="63500" dist="50800">
                    <a:prstClr val="black">
                      <a:alpha val="50000"/>
                    </a:prstClr>
                  </a:innerShdw>
                </a:effectLst>
              </a:rPr>
              <a:t>nemotiviranih</a:t>
            </a:r>
            <a:r>
              <a:rPr lang="hr-HR" sz="2400" dirty="0" smtClean="0">
                <a:latin typeface="Arial" charset="0"/>
                <a:cs typeface="Arial" charset="0"/>
              </a:rPr>
              <a:t> </a:t>
            </a:r>
            <a:endParaRPr lang="hr-HR" sz="2400" dirty="0">
              <a:latin typeface="Arial" charset="0"/>
              <a:cs typeface="Arial" charset="0"/>
            </a:endParaRPr>
          </a:p>
          <a:p>
            <a:pPr marL="292100" indent="-292100">
              <a:lnSpc>
                <a:spcPct val="150000"/>
              </a:lnSpc>
              <a:buFontTx/>
              <a:buBlip>
                <a:blip r:embed="rId2"/>
              </a:buBlip>
              <a:defRPr/>
            </a:pPr>
            <a:r>
              <a:rPr lang="hr-HR" altLang="en-US" sz="2400" dirty="0" smtClean="0">
                <a:effectLst>
                  <a:innerShdw blurRad="63500" dist="50800">
                    <a:prstClr val="black">
                      <a:alpha val="50000"/>
                    </a:prstClr>
                  </a:innerShdw>
                </a:effectLst>
              </a:rPr>
              <a:t>prigovora</a:t>
            </a:r>
            <a:endParaRPr lang="hr-HR" sz="2400" dirty="0">
              <a:latin typeface="Arial" charset="0"/>
              <a:cs typeface="Arial" charset="0"/>
            </a:endParaRPr>
          </a:p>
          <a:p>
            <a:pPr marL="292100" indent="-292100">
              <a:lnSpc>
                <a:spcPct val="150000"/>
              </a:lnSpc>
              <a:buFontTx/>
              <a:buBlip>
                <a:blip r:embed="rId2"/>
              </a:buBlip>
              <a:defRPr/>
            </a:pPr>
            <a:r>
              <a:rPr lang="hr-HR" altLang="en-US" sz="2400" dirty="0">
                <a:effectLst>
                  <a:innerShdw blurRad="63500" dist="50800">
                    <a:prstClr val="black">
                      <a:alpha val="50000"/>
                    </a:prstClr>
                  </a:innerShdw>
                </a:effectLst>
              </a:rPr>
              <a:t>nesporazuma i sukoba</a:t>
            </a:r>
          </a:p>
          <a:p>
            <a:pPr marL="292100" indent="-292100">
              <a:lnSpc>
                <a:spcPct val="150000"/>
              </a:lnSpc>
              <a:buFontTx/>
              <a:buBlip>
                <a:blip r:embed="rId2"/>
              </a:buBlip>
              <a:defRPr/>
            </a:pPr>
            <a:r>
              <a:rPr lang="hr-HR" altLang="en-US" sz="2400" dirty="0">
                <a:effectLst>
                  <a:innerShdw blurRad="63500" dist="50800">
                    <a:prstClr val="black">
                      <a:alpha val="50000"/>
                    </a:prstClr>
                  </a:innerShdw>
                </a:effectLst>
              </a:rPr>
              <a:t>problema i stresa</a:t>
            </a:r>
          </a:p>
          <a:p>
            <a:pPr marL="292100" indent="-292100">
              <a:lnSpc>
                <a:spcPct val="150000"/>
              </a:lnSpc>
              <a:buFontTx/>
              <a:buBlip>
                <a:blip r:embed="rId2"/>
              </a:buBlip>
              <a:defRPr/>
            </a:pPr>
            <a:endParaRPr lang="hr-HR" altLang="en-US" sz="2400" dirty="0">
              <a:effectLst>
                <a:innerShdw blurRad="63500" dist="50800">
                  <a:prstClr val="black">
                    <a:alpha val="50000"/>
                  </a:prstClr>
                </a:innerShdw>
              </a:effectLst>
            </a:endParaRPr>
          </a:p>
          <a:p>
            <a:pPr marL="292100" indent="-292100">
              <a:lnSpc>
                <a:spcPct val="150000"/>
              </a:lnSpc>
              <a:buFontTx/>
              <a:buBlip>
                <a:blip r:embed="rId2"/>
              </a:buBlip>
              <a:defRPr/>
            </a:pPr>
            <a:endParaRPr lang="hr-HR" sz="2400" dirty="0"/>
          </a:p>
        </p:txBody>
      </p:sp>
      <p:pic>
        <p:nvPicPr>
          <p:cNvPr id="4" name="Picture 9" descr="distressz.jpg"/>
          <p:cNvPicPr>
            <a:picLocks noChangeAspect="1"/>
          </p:cNvPicPr>
          <p:nvPr/>
        </p:nvPicPr>
        <p:blipFill>
          <a:blip r:embed="rId3" cstate="print">
            <a:lum bright="50000" contrast="-66000"/>
          </a:blip>
          <a:srcRect/>
          <a:stretch>
            <a:fillRect/>
          </a:stretch>
        </p:blipFill>
        <p:spPr bwMode="auto">
          <a:xfrm>
            <a:off x="1000100" y="1357298"/>
            <a:ext cx="2214562" cy="3105150"/>
          </a:xfrm>
          <a:prstGeom prst="rect">
            <a:avLst/>
          </a:prstGeom>
          <a:noFill/>
          <a:ln w="9525">
            <a:noFill/>
            <a:miter lim="800000"/>
            <a:headEnd/>
            <a:tailEnd/>
          </a:ln>
        </p:spPr>
      </p:pic>
      <p:sp>
        <p:nvSpPr>
          <p:cNvPr id="5" name="Rectangle 4"/>
          <p:cNvSpPr>
            <a:spLocks noChangeArrowheads="1"/>
          </p:cNvSpPr>
          <p:nvPr/>
        </p:nvSpPr>
        <p:spPr bwMode="auto">
          <a:xfrm>
            <a:off x="1142976" y="2357430"/>
            <a:ext cx="3286125" cy="461963"/>
          </a:xfrm>
          <a:prstGeom prst="rect">
            <a:avLst/>
          </a:prstGeom>
          <a:noFill/>
          <a:ln w="9525">
            <a:noFill/>
            <a:miter lim="800000"/>
            <a:headEnd/>
            <a:tailEnd/>
          </a:ln>
        </p:spPr>
        <p:txBody>
          <a:bodyPr>
            <a:spAutoFit/>
          </a:bodyPr>
          <a:lstStyle/>
          <a:p>
            <a:pPr algn="ctr"/>
            <a:r>
              <a:rPr lang="hr-HR" altLang="en-US" sz="2400" dirty="0"/>
              <a:t>bilo bi znatno manje: </a:t>
            </a:r>
            <a:endParaRPr lang="hr-HR" dirty="0"/>
          </a:p>
        </p:txBody>
      </p:sp>
      <p:sp>
        <p:nvSpPr>
          <p:cNvPr id="6" name="Rectangle 5"/>
          <p:cNvSpPr>
            <a:spLocks noChangeArrowheads="1"/>
          </p:cNvSpPr>
          <p:nvPr/>
        </p:nvSpPr>
        <p:spPr bwMode="auto">
          <a:xfrm>
            <a:off x="571472" y="5049766"/>
            <a:ext cx="1285875" cy="461962"/>
          </a:xfrm>
          <a:prstGeom prst="rect">
            <a:avLst/>
          </a:prstGeom>
          <a:noFill/>
          <a:ln w="9525">
            <a:noFill/>
            <a:miter lim="800000"/>
            <a:headEnd/>
            <a:tailEnd/>
          </a:ln>
        </p:spPr>
        <p:txBody>
          <a:bodyPr>
            <a:spAutoFit/>
          </a:bodyPr>
          <a:lstStyle/>
          <a:p>
            <a:r>
              <a:rPr lang="hr-HR" altLang="en-US" sz="2400" dirty="0"/>
              <a:t>bilo bi:</a:t>
            </a:r>
            <a:endParaRPr lang="hr-HR" dirty="0"/>
          </a:p>
        </p:txBody>
      </p:sp>
      <p:sp>
        <p:nvSpPr>
          <p:cNvPr id="7" name="Rectangle 6"/>
          <p:cNvSpPr/>
          <p:nvPr/>
        </p:nvSpPr>
        <p:spPr>
          <a:xfrm>
            <a:off x="1857356" y="4121072"/>
            <a:ext cx="7072362" cy="2308324"/>
          </a:xfrm>
          <a:prstGeom prst="rect">
            <a:avLst/>
          </a:prstGeom>
        </p:spPr>
        <p:txBody>
          <a:bodyPr>
            <a:spAutoFit/>
          </a:bodyPr>
          <a:lstStyle/>
          <a:p>
            <a:pPr marL="292100" indent="-292100">
              <a:lnSpc>
                <a:spcPct val="150000"/>
              </a:lnSpc>
              <a:buFontTx/>
              <a:buBlip>
                <a:blip r:embed="rId2"/>
              </a:buBlip>
              <a:defRPr/>
            </a:pPr>
            <a:r>
              <a:rPr lang="hr-HR" sz="2400" dirty="0">
                <a:latin typeface="Arial" charset="0"/>
                <a:cs typeface="Arial" charset="0"/>
              </a:rPr>
              <a:t>većeg</a:t>
            </a:r>
            <a:r>
              <a:rPr lang="hr-HR" sz="2400" dirty="0">
                <a:solidFill>
                  <a:schemeClr val="accent6">
                    <a:lumMod val="50000"/>
                  </a:schemeClr>
                </a:solidFill>
                <a:latin typeface="Arial" charset="0"/>
                <a:cs typeface="Arial" charset="0"/>
              </a:rPr>
              <a:t> </a:t>
            </a:r>
            <a:r>
              <a:rPr lang="hr-HR" altLang="en-US" sz="2400" dirty="0">
                <a:solidFill>
                  <a:srgbClr val="FF0000"/>
                </a:solidFill>
                <a:effectLst>
                  <a:innerShdw blurRad="63500" dist="50800">
                    <a:prstClr val="black">
                      <a:alpha val="50000"/>
                    </a:prstClr>
                  </a:innerShdw>
                </a:effectLst>
              </a:rPr>
              <a:t>zajedništva i suradnje</a:t>
            </a:r>
          </a:p>
          <a:p>
            <a:pPr marL="292100" indent="-292100">
              <a:lnSpc>
                <a:spcPct val="150000"/>
              </a:lnSpc>
              <a:buFontTx/>
              <a:buBlip>
                <a:blip r:embed="rId2"/>
              </a:buBlip>
              <a:defRPr/>
            </a:pPr>
            <a:r>
              <a:rPr lang="hr-HR" sz="2400" dirty="0">
                <a:latin typeface="Arial" charset="0"/>
                <a:cs typeface="Arial" charset="0"/>
              </a:rPr>
              <a:t>svima jasno koje se </a:t>
            </a:r>
            <a:r>
              <a:rPr lang="hr-HR" altLang="en-US" sz="2400" dirty="0">
                <a:solidFill>
                  <a:srgbClr val="FF0000"/>
                </a:solidFill>
                <a:effectLst>
                  <a:innerShdw blurRad="63500" dist="50800">
                    <a:prstClr val="black">
                      <a:alpha val="50000"/>
                    </a:prstClr>
                  </a:innerShdw>
                </a:effectLst>
              </a:rPr>
              <a:t>vrijednosti</a:t>
            </a:r>
            <a:r>
              <a:rPr lang="hr-HR" sz="2400" dirty="0">
                <a:solidFill>
                  <a:schemeClr val="accent6">
                    <a:lumMod val="50000"/>
                  </a:schemeClr>
                </a:solidFill>
                <a:latin typeface="Arial" charset="0"/>
                <a:cs typeface="Arial" charset="0"/>
              </a:rPr>
              <a:t> </a:t>
            </a:r>
            <a:r>
              <a:rPr lang="hr-HR" sz="2400" dirty="0">
                <a:latin typeface="Arial" charset="0"/>
                <a:cs typeface="Arial" charset="0"/>
              </a:rPr>
              <a:t>cijene</a:t>
            </a:r>
          </a:p>
          <a:p>
            <a:pPr marL="292100" indent="-292100">
              <a:lnSpc>
                <a:spcPct val="150000"/>
              </a:lnSpc>
              <a:buFontTx/>
              <a:buBlip>
                <a:blip r:embed="rId2"/>
              </a:buBlip>
              <a:defRPr/>
            </a:pPr>
            <a:r>
              <a:rPr lang="hr-HR" sz="2400" dirty="0">
                <a:latin typeface="Arial" charset="0"/>
                <a:cs typeface="Arial" charset="0"/>
              </a:rPr>
              <a:t>svima jasno </a:t>
            </a:r>
            <a:r>
              <a:rPr lang="hr-HR" altLang="en-US" sz="2400" dirty="0">
                <a:solidFill>
                  <a:srgbClr val="FF0000"/>
                </a:solidFill>
                <a:effectLst>
                  <a:innerShdw blurRad="63500" dist="50800">
                    <a:prstClr val="black">
                      <a:alpha val="50000"/>
                    </a:prstClr>
                  </a:innerShdw>
                </a:effectLst>
              </a:rPr>
              <a:t>kako se </a:t>
            </a:r>
            <a:r>
              <a:rPr lang="hr-HR" sz="2400" dirty="0">
                <a:latin typeface="Arial" charset="0"/>
                <a:cs typeface="Arial" charset="0"/>
              </a:rPr>
              <a:t>u skladu s njima </a:t>
            </a:r>
            <a:r>
              <a:rPr lang="hr-HR" altLang="en-US" sz="2400" dirty="0">
                <a:solidFill>
                  <a:srgbClr val="FF0000"/>
                </a:solidFill>
                <a:effectLst>
                  <a:innerShdw blurRad="63500" dist="50800">
                    <a:prstClr val="black">
                      <a:alpha val="50000"/>
                    </a:prstClr>
                  </a:innerShdw>
                </a:effectLst>
              </a:rPr>
              <a:t>ponašati</a:t>
            </a:r>
          </a:p>
          <a:p>
            <a:pPr marL="292100" indent="-292100">
              <a:lnSpc>
                <a:spcPct val="150000"/>
              </a:lnSpc>
              <a:buFontTx/>
              <a:buBlip>
                <a:blip r:embed="rId2"/>
              </a:buBlip>
              <a:defRPr/>
            </a:pPr>
            <a:r>
              <a:rPr lang="hr-HR" sz="2400" dirty="0">
                <a:latin typeface="Arial" charset="0"/>
                <a:cs typeface="Arial" charset="0"/>
              </a:rPr>
              <a:t>svima jasno </a:t>
            </a:r>
            <a:r>
              <a:rPr lang="hr-HR" altLang="en-US" sz="2400" dirty="0">
                <a:solidFill>
                  <a:srgbClr val="FF0000"/>
                </a:solidFill>
                <a:effectLst>
                  <a:innerShdw blurRad="63500" dist="50800">
                    <a:prstClr val="black">
                      <a:alpha val="50000"/>
                    </a:prstClr>
                  </a:innerShdw>
                </a:effectLst>
              </a:rPr>
              <a:t>što je, a što</a:t>
            </a:r>
            <a:r>
              <a:rPr lang="hr-HR" sz="2400" dirty="0">
                <a:solidFill>
                  <a:schemeClr val="accent6">
                    <a:lumMod val="50000"/>
                  </a:schemeClr>
                </a:solidFill>
              </a:rPr>
              <a:t> </a:t>
            </a:r>
            <a:r>
              <a:rPr lang="hr-HR" altLang="en-US" sz="2400" dirty="0">
                <a:solidFill>
                  <a:srgbClr val="FF0000"/>
                </a:solidFill>
                <a:effectLst>
                  <a:innerShdw blurRad="63500" dist="50800">
                    <a:prstClr val="black">
                      <a:alpha val="50000"/>
                    </a:prstClr>
                  </a:innerShdw>
                </a:effectLst>
              </a:rPr>
              <a:t>nije </a:t>
            </a:r>
            <a:r>
              <a:rPr lang="hr-HR" altLang="en-US" sz="2400" dirty="0">
                <a:latin typeface="Arial" charset="0"/>
                <a:cs typeface="Arial" charset="0"/>
              </a:rPr>
              <a:t>prihvatljivo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left)">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left)">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left)">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left)">
                                      <p:cBhvr>
                                        <p:cTn id="37" dur="500"/>
                                        <p:tgtEl>
                                          <p:spTgt spid="6">
                                            <p:txEl>
                                              <p:pRg st="0" end="0"/>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wipe(left)">
                                      <p:cBhvr>
                                        <p:cTn id="45" dur="500"/>
                                        <p:tgtEl>
                                          <p:spTgt spid="7">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
                                            <p:txEl>
                                              <p:pRg st="1" end="1"/>
                                            </p:txEl>
                                          </p:spTgt>
                                        </p:tgtEl>
                                        <p:attrNameLst>
                                          <p:attrName>style.visibility</p:attrName>
                                        </p:attrNameLst>
                                      </p:cBhvr>
                                      <p:to>
                                        <p:strVal val="visible"/>
                                      </p:to>
                                    </p:set>
                                    <p:animEffect transition="in" filter="wipe(left)">
                                      <p:cBhvr>
                                        <p:cTn id="50" dur="500"/>
                                        <p:tgtEl>
                                          <p:spTgt spid="7">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
                                            <p:txEl>
                                              <p:pRg st="2" end="2"/>
                                            </p:txEl>
                                          </p:spTgt>
                                        </p:tgtEl>
                                        <p:attrNameLst>
                                          <p:attrName>style.visibility</p:attrName>
                                        </p:attrNameLst>
                                      </p:cBhvr>
                                      <p:to>
                                        <p:strVal val="visible"/>
                                      </p:to>
                                    </p:set>
                                    <p:animEffect transition="in" filter="wipe(left)">
                                      <p:cBhvr>
                                        <p:cTn id="55" dur="500"/>
                                        <p:tgtEl>
                                          <p:spTgt spid="7">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7">
                                            <p:txEl>
                                              <p:pRg st="3" end="3"/>
                                            </p:txEl>
                                          </p:spTgt>
                                        </p:tgtEl>
                                        <p:attrNameLst>
                                          <p:attrName>style.visibility</p:attrName>
                                        </p:attrNameLst>
                                      </p:cBhvr>
                                      <p:to>
                                        <p:strVal val="visible"/>
                                      </p:to>
                                    </p:set>
                                    <p:animEffect transition="in" filter="wipe(left)">
                                      <p:cBhvr>
                                        <p:cTn id="60"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957277" y="490538"/>
            <a:ext cx="5757863"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A zašto </a:t>
            </a:r>
            <a:r>
              <a:rPr lang="hr-HR" sz="4000" spc="-150" dirty="0">
                <a:solidFill>
                  <a:schemeClr val="bg1">
                    <a:lumMod val="50000"/>
                  </a:schemeClr>
                </a:solidFill>
                <a:latin typeface="+mj-lt"/>
                <a:ea typeface="+mj-ea"/>
                <a:cs typeface="+mj-cs"/>
              </a:rPr>
              <a:t>to nije istina?</a:t>
            </a:r>
            <a:endParaRPr lang="en-US" sz="4000" spc="-150" dirty="0">
              <a:solidFill>
                <a:schemeClr val="bg1">
                  <a:lumMod val="50000"/>
                </a:schemeClr>
              </a:solidFill>
              <a:latin typeface="+mj-lt"/>
              <a:ea typeface="+mj-ea"/>
              <a:cs typeface="+mj-cs"/>
            </a:endParaRPr>
          </a:p>
        </p:txBody>
      </p:sp>
      <p:pic>
        <p:nvPicPr>
          <p:cNvPr id="3" name="Picture 8"/>
          <p:cNvPicPr>
            <a:picLocks noChangeAspect="1" noChangeArrowheads="1"/>
          </p:cNvPicPr>
          <p:nvPr/>
        </p:nvPicPr>
        <p:blipFill>
          <a:blip r:embed="rId2" cstate="print"/>
          <a:srcRect/>
          <a:stretch>
            <a:fillRect/>
          </a:stretch>
        </p:blipFill>
        <p:spPr bwMode="auto">
          <a:xfrm>
            <a:off x="6143625" y="642918"/>
            <a:ext cx="2557463" cy="2568575"/>
          </a:xfrm>
          <a:prstGeom prst="ellipse">
            <a:avLst/>
          </a:prstGeom>
          <a:ln>
            <a:noFill/>
          </a:ln>
          <a:effectLst>
            <a:softEdge rad="112500"/>
          </a:effectLst>
        </p:spPr>
      </p:pic>
      <p:sp>
        <p:nvSpPr>
          <p:cNvPr id="4" name="Rectangle 20"/>
          <p:cNvSpPr>
            <a:spLocks noChangeArrowheads="1"/>
          </p:cNvSpPr>
          <p:nvPr/>
        </p:nvSpPr>
        <p:spPr bwMode="auto">
          <a:xfrm>
            <a:off x="500034" y="1785932"/>
            <a:ext cx="6643734" cy="785812"/>
          </a:xfrm>
          <a:prstGeom prst="rect">
            <a:avLst/>
          </a:prstGeom>
          <a:noFill/>
          <a:ln w="9525">
            <a:noFill/>
            <a:miter lim="800000"/>
            <a:headEnd/>
            <a:tailEnd/>
          </a:ln>
          <a:effectLst/>
        </p:spPr>
        <p:txBody>
          <a:bodyPr/>
          <a:lstStyle/>
          <a:p>
            <a:pPr marL="292100" indent="-292100">
              <a:lnSpc>
                <a:spcPct val="150000"/>
              </a:lnSpc>
              <a:defRPr/>
            </a:pPr>
            <a:r>
              <a:rPr lang="hr-HR" sz="2400" dirty="0">
                <a:latin typeface="Arial" pitchFamily="34" charset="0"/>
                <a:cs typeface="Arial" pitchFamily="34" charset="0"/>
              </a:rPr>
              <a:t>j</a:t>
            </a:r>
            <a:r>
              <a:rPr lang="hr-HR" sz="2400" dirty="0" smtClean="0">
                <a:latin typeface="Arial" pitchFamily="34" charset="0"/>
                <a:cs typeface="Arial" pitchFamily="34" charset="0"/>
              </a:rPr>
              <a:t>er nije implementiranja timska kultura i  </a:t>
            </a:r>
            <a:r>
              <a:rPr lang="hr-HR" altLang="en-US" sz="2400" dirty="0">
                <a:solidFill>
                  <a:srgbClr val="FF0000"/>
                </a:solidFill>
                <a:effectLst>
                  <a:innerShdw blurRad="63500" dist="50800">
                    <a:prstClr val="black">
                      <a:alpha val="50000"/>
                    </a:prstClr>
                  </a:innerShdw>
                </a:effectLst>
                <a:latin typeface="Arial" pitchFamily="34" charset="0"/>
                <a:cs typeface="Arial" pitchFamily="34" charset="0"/>
              </a:rPr>
              <a:t>organizacijske vrijednosti </a:t>
            </a:r>
            <a:r>
              <a:rPr lang="hr-HR" altLang="en-US" sz="2400" dirty="0" smtClean="0">
                <a:solidFill>
                  <a:srgbClr val="FF0000"/>
                </a:solidFill>
                <a:effectLst>
                  <a:innerShdw blurRad="63500" dist="50800">
                    <a:prstClr val="black">
                      <a:alpha val="50000"/>
                    </a:prstClr>
                  </a:innerShdw>
                </a:effectLst>
                <a:latin typeface="Arial" pitchFamily="34" charset="0"/>
                <a:cs typeface="Arial" pitchFamily="34" charset="0"/>
              </a:rPr>
              <a:t>su </a:t>
            </a:r>
            <a:r>
              <a:rPr lang="hr-HR" sz="2400" dirty="0" err="1" smtClean="0">
                <a:latin typeface="Arial" pitchFamily="34" charset="0"/>
                <a:cs typeface="Arial" pitchFamily="34" charset="0"/>
              </a:rPr>
              <a:t>najčešće</a:t>
            </a:r>
            <a:r>
              <a:rPr lang="hr-HR" sz="2400" dirty="0" err="1">
                <a:latin typeface="Arial" pitchFamily="34" charset="0"/>
                <a:cs typeface="Arial" pitchFamily="34" charset="0"/>
              </a:rPr>
              <a:t>..</a:t>
            </a:r>
            <a:r>
              <a:rPr lang="hr-HR" sz="2400" dirty="0">
                <a:latin typeface="Arial" pitchFamily="34" charset="0"/>
                <a:cs typeface="Arial" pitchFamily="34" charset="0"/>
              </a:rPr>
              <a:t>.</a:t>
            </a:r>
          </a:p>
        </p:txBody>
      </p:sp>
      <p:sp>
        <p:nvSpPr>
          <p:cNvPr id="5" name="Rectangle 4"/>
          <p:cNvSpPr>
            <a:spLocks noChangeArrowheads="1"/>
          </p:cNvSpPr>
          <p:nvPr/>
        </p:nvSpPr>
        <p:spPr bwMode="auto">
          <a:xfrm>
            <a:off x="1214414" y="3200081"/>
            <a:ext cx="5429250" cy="2943563"/>
          </a:xfrm>
          <a:prstGeom prst="rect">
            <a:avLst/>
          </a:prstGeom>
          <a:noFill/>
          <a:ln w="9525">
            <a:noFill/>
            <a:miter lim="800000"/>
            <a:headEnd/>
            <a:tailEnd/>
          </a:ln>
        </p:spPr>
        <p:txBody>
          <a:bodyPr>
            <a:spAutoFit/>
          </a:bodyPr>
          <a:lstStyle/>
          <a:p>
            <a:pPr marL="292100" indent="-292100">
              <a:lnSpc>
                <a:spcPct val="200000"/>
              </a:lnSpc>
              <a:buFontTx/>
              <a:buBlip>
                <a:blip r:embed="rId3"/>
              </a:buBlip>
            </a:pPr>
            <a:r>
              <a:rPr lang="hr-HR" sz="2400" b="1" dirty="0"/>
              <a:t> DEKLARATIVNE</a:t>
            </a:r>
          </a:p>
          <a:p>
            <a:pPr marL="292100" indent="-292100">
              <a:lnSpc>
                <a:spcPct val="200000"/>
              </a:lnSpc>
              <a:buFontTx/>
              <a:buBlip>
                <a:blip r:embed="rId3"/>
              </a:buBlip>
            </a:pPr>
            <a:r>
              <a:rPr lang="hr-HR" sz="2400" b="1" dirty="0"/>
              <a:t> NAMETNUTE</a:t>
            </a:r>
          </a:p>
          <a:p>
            <a:pPr marL="292100" indent="-292100">
              <a:lnSpc>
                <a:spcPct val="200000"/>
              </a:lnSpc>
              <a:buFontTx/>
              <a:buBlip>
                <a:blip r:embed="rId3"/>
              </a:buBlip>
            </a:pPr>
            <a:r>
              <a:rPr lang="hr-HR" sz="2400" b="1" dirty="0"/>
              <a:t> NERAZUMLJIVE</a:t>
            </a:r>
          </a:p>
          <a:p>
            <a:pPr marL="292100" indent="-292100">
              <a:lnSpc>
                <a:spcPct val="200000"/>
              </a:lnSpc>
              <a:buFontTx/>
              <a:buBlip>
                <a:blip r:embed="rId3"/>
              </a:buBlip>
            </a:pPr>
            <a:r>
              <a:rPr lang="hr-HR" sz="2400" b="1" dirty="0"/>
              <a:t> NEPROVEDIVE i kao takve ...</a:t>
            </a:r>
          </a:p>
        </p:txBody>
      </p:sp>
      <p:grpSp>
        <p:nvGrpSpPr>
          <p:cNvPr id="6" name="Group 7"/>
          <p:cNvGrpSpPr>
            <a:grpSpLocks/>
          </p:cNvGrpSpPr>
          <p:nvPr/>
        </p:nvGrpSpPr>
        <p:grpSpPr bwMode="auto">
          <a:xfrm>
            <a:off x="3635404" y="4714884"/>
            <a:ext cx="5080000" cy="954088"/>
            <a:chOff x="3890963" y="5338763"/>
            <a:chExt cx="5080000" cy="954087"/>
          </a:xfrm>
        </p:grpSpPr>
        <p:sp>
          <p:nvSpPr>
            <p:cNvPr id="7" name="AutoShape 20"/>
            <p:cNvSpPr>
              <a:spLocks noChangeArrowheads="1"/>
            </p:cNvSpPr>
            <p:nvPr/>
          </p:nvSpPr>
          <p:spPr bwMode="auto">
            <a:xfrm rot="20914103">
              <a:off x="3890963" y="5338763"/>
              <a:ext cx="5080000" cy="954087"/>
            </a:xfrm>
            <a:prstGeom prst="flowChartAlternateProcess">
              <a:avLst/>
            </a:prstGeom>
            <a:noFill/>
            <a:ln w="76200">
              <a:solidFill>
                <a:srgbClr val="FF0000"/>
              </a:solidFill>
              <a:miter lim="800000"/>
              <a:headEnd/>
              <a:tailEnd/>
            </a:ln>
            <a:effectLst>
              <a:outerShdw dist="17961" dir="2700000" algn="ctr" rotWithShape="0">
                <a:srgbClr val="777777"/>
              </a:outerShdw>
            </a:effectLst>
          </p:spPr>
          <p:txBody>
            <a:bodyPr/>
            <a:lstStyle/>
            <a:p>
              <a:pPr>
                <a:defRPr/>
              </a:pPr>
              <a:endParaRPr lang="hr-HR">
                <a:latin typeface="Arial" charset="0"/>
                <a:cs typeface="+mn-cs"/>
              </a:endParaRPr>
            </a:p>
          </p:txBody>
        </p:sp>
        <p:sp>
          <p:nvSpPr>
            <p:cNvPr id="8" name="WordArt 21"/>
            <p:cNvSpPr>
              <a:spLocks noChangeArrowheads="1" noChangeShapeType="1" noTextEdit="1"/>
            </p:cNvSpPr>
            <p:nvPr/>
          </p:nvSpPr>
          <p:spPr bwMode="auto">
            <a:xfrm rot="-735439">
              <a:off x="4092575" y="5518150"/>
              <a:ext cx="4687888" cy="609600"/>
            </a:xfrm>
            <a:prstGeom prst="rect">
              <a:avLst/>
            </a:prstGeom>
          </p:spPr>
          <p:txBody>
            <a:bodyPr wrap="none" fromWordArt="1">
              <a:prstTxWarp prst="textPlain">
                <a:avLst>
                  <a:gd name="adj" fmla="val 50000"/>
                </a:avLst>
              </a:prstTxWarp>
            </a:bodyPr>
            <a:lstStyle/>
            <a:p>
              <a:r>
                <a:rPr lang="hr-HR" sz="3600" kern="10" dirty="0">
                  <a:ln w="9525">
                    <a:solidFill>
                      <a:srgbClr val="000000"/>
                    </a:solidFill>
                    <a:round/>
                    <a:headEnd/>
                    <a:tailEnd/>
                  </a:ln>
                  <a:solidFill>
                    <a:srgbClr val="FF0000"/>
                  </a:solidFill>
                  <a:latin typeface="Arial Black"/>
                </a:rPr>
                <a:t>NEKORISNE!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left)">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left)">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left)">
                                      <p:cBhvr>
                                        <p:cTn id="31" dur="500"/>
                                        <p:tgtEl>
                                          <p:spTgt spid="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8" presetClass="entr" presetSubtype="0" accel="10000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strVal val="#ppt_w*2.5"/>
                                          </p:val>
                                        </p:tav>
                                        <p:tav tm="100000">
                                          <p:val>
                                            <p:strVal val="#ppt_w"/>
                                          </p:val>
                                        </p:tav>
                                      </p:tavLst>
                                    </p:anim>
                                    <p:anim calcmode="lin" valueType="num">
                                      <p:cBhvr>
                                        <p:cTn id="37" dur="500" fill="hold"/>
                                        <p:tgtEl>
                                          <p:spTgt spid="6"/>
                                        </p:tgtEl>
                                        <p:attrNameLst>
                                          <p:attrName>ppt_h</p:attrName>
                                        </p:attrNameLst>
                                      </p:cBhvr>
                                      <p:tavLst>
                                        <p:tav tm="0">
                                          <p:val>
                                            <p:strVal val="#ppt_h*0.01"/>
                                          </p:val>
                                        </p:tav>
                                        <p:tav tm="100000">
                                          <p:val>
                                            <p:strVal val="#ppt_h"/>
                                          </p:val>
                                        </p:tav>
                                      </p:tavLst>
                                    </p:anim>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h+1"/>
                                          </p:val>
                                        </p:tav>
                                        <p:tav tm="100000">
                                          <p:val>
                                            <p:strVal val="#ppt_y"/>
                                          </p:val>
                                        </p:tav>
                                      </p:tavLst>
                                    </p:anim>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29"/>
          <p:cNvSpPr>
            <a:spLocks noChangeArrowheads="1"/>
          </p:cNvSpPr>
          <p:nvPr/>
        </p:nvSpPr>
        <p:spPr bwMode="auto">
          <a:xfrm>
            <a:off x="1196738" y="3000372"/>
            <a:ext cx="4804022" cy="714380"/>
          </a:xfrm>
          <a:prstGeom prst="rect">
            <a:avLst/>
          </a:prstGeom>
          <a:noFill/>
          <a:ln w="3175">
            <a:noFill/>
            <a:miter lim="800000"/>
            <a:headEnd/>
            <a:tailEnd/>
          </a:ln>
          <a:effectLst/>
        </p:spPr>
        <p:txBody>
          <a:bodyPr lIns="91432" tIns="45716" rIns="91432" bIns="45716"/>
          <a:lstStyle/>
          <a:p>
            <a:pPr marL="342900" indent="-342900" algn="ctr">
              <a:spcBef>
                <a:spcPct val="20000"/>
              </a:spcBef>
              <a:buClr>
                <a:schemeClr val="tx2"/>
              </a:buClr>
              <a:buSzPct val="115000"/>
              <a:defRPr/>
            </a:pPr>
            <a:r>
              <a:rPr lang="hr-HR" sz="3200" dirty="0" smtClean="0">
                <a:effectLst>
                  <a:innerShdw blurRad="114300">
                    <a:prstClr val="black"/>
                  </a:innerShdw>
                </a:effectLst>
                <a:latin typeface="Arial" charset="0"/>
              </a:rPr>
              <a:t>Što napraviti</a:t>
            </a:r>
            <a:endParaRPr lang="en-US" sz="3200" dirty="0">
              <a:effectLst>
                <a:innerShdw blurRad="114300">
                  <a:prstClr val="black"/>
                </a:innerShdw>
              </a:effectLst>
              <a:latin typeface="Arial" charset="0"/>
            </a:endParaRPr>
          </a:p>
        </p:txBody>
      </p:sp>
      <p:sp>
        <p:nvSpPr>
          <p:cNvPr id="3" name="Rectangle 5"/>
          <p:cNvSpPr>
            <a:spLocks noChangeArrowheads="1"/>
          </p:cNvSpPr>
          <p:nvPr/>
        </p:nvSpPr>
        <p:spPr bwMode="auto">
          <a:xfrm>
            <a:off x="5214941" y="-571529"/>
            <a:ext cx="4384675" cy="7725192"/>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threePt" dir="t"/>
            </a:scene3d>
            <a:sp3d extrusionH="57150">
              <a:bevelT w="38100" h="38100"/>
            </a:sp3d>
          </a:bodyPr>
          <a:lstStyle/>
          <a:p>
            <a:pPr>
              <a:defRPr/>
            </a:pPr>
            <a:r>
              <a:rPr lang="hr-HR" sz="49600" dirty="0">
                <a:ln>
                  <a:solidFill>
                    <a:schemeClr val="bg1"/>
                  </a:solidFill>
                </a:ln>
                <a:solidFill>
                  <a:srgbClr val="FF0000"/>
                </a:solidFill>
                <a:latin typeface="Bookman Old Style" pitchFamily="18" charset="0"/>
              </a:rPr>
              <a:t>?</a:t>
            </a:r>
            <a:endParaRPr lang="en-GB" sz="13800" dirty="0">
              <a:ln>
                <a:solidFill>
                  <a:schemeClr val="bg1"/>
                </a:solidFill>
              </a:ln>
              <a:solidFill>
                <a:srgbClr val="FF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p:nvPr/>
        </p:nvGrpSpPr>
        <p:grpSpPr>
          <a:xfrm>
            <a:off x="398450" y="3429000"/>
            <a:ext cx="2225700" cy="2143140"/>
            <a:chOff x="1000100" y="3214686"/>
            <a:chExt cx="2225700" cy="2143140"/>
          </a:xfrm>
          <a:scene3d>
            <a:camera prst="orthographicFront">
              <a:rot lat="0" lon="0" rev="0"/>
            </a:camera>
            <a:lightRig rig="balanced" dir="t">
              <a:rot lat="0" lon="0" rev="8700000"/>
            </a:lightRig>
          </a:scene3d>
        </p:grpSpPr>
        <p:sp>
          <p:nvSpPr>
            <p:cNvPr id="21" name="Rounded Rectangle 20"/>
            <p:cNvSpPr/>
            <p:nvPr/>
          </p:nvSpPr>
          <p:spPr bwMode="auto">
            <a:xfrm>
              <a:off x="1000100" y="3214686"/>
              <a:ext cx="2000264" cy="2143140"/>
            </a:xfrm>
            <a:prstGeom prst="roundRect">
              <a:avLst/>
            </a:prstGeom>
            <a:solidFill>
              <a:srgbClr val="C0000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ln w="18415" cmpd="sng">
                  <a:solidFill>
                    <a:srgbClr val="FFFFFF"/>
                  </a:solidFill>
                  <a:prstDash val="solid"/>
                </a:ln>
                <a:solidFill>
                  <a:srgbClr val="FFFFFF"/>
                </a:solidFill>
                <a:effectLst>
                  <a:outerShdw blurRad="63500" dir="3600000" algn="tl" rotWithShape="0">
                    <a:srgbClr val="000000">
                      <a:alpha val="70000"/>
                    </a:srgbClr>
                  </a:outerShdw>
                </a:effectLst>
                <a:ea typeface="ＭＳ Ｐゴシック"/>
              </a:endParaRPr>
            </a:p>
          </p:txBody>
        </p:sp>
        <p:sp>
          <p:nvSpPr>
            <p:cNvPr id="435207" name="Rectangle 7"/>
            <p:cNvSpPr>
              <a:spLocks noChangeArrowheads="1"/>
            </p:cNvSpPr>
            <p:nvPr/>
          </p:nvSpPr>
          <p:spPr bwMode="auto">
            <a:xfrm>
              <a:off x="1082675" y="3349638"/>
              <a:ext cx="2143125" cy="1936750"/>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ea typeface="ＭＳ Ｐゴシック"/>
                </a:rPr>
                <a:t>SUSTAV</a:t>
              </a:r>
              <a:endParaRPr lang="en-US" sz="2000" b="1" dirty="0">
                <a:solidFill>
                  <a:schemeClr val="bg1"/>
                </a:solidFill>
                <a:ea typeface="ＭＳ Ｐゴシック"/>
              </a:endParaRPr>
            </a:p>
            <a:p>
              <a:pPr>
                <a:defRPr/>
              </a:pPr>
              <a:r>
                <a:rPr lang="hr-HR" sz="2000" dirty="0">
                  <a:solidFill>
                    <a:schemeClr val="bg1"/>
                  </a:solidFill>
                  <a:ea typeface="ＭＳ Ｐゴシック"/>
                </a:rPr>
                <a:t>spor</a:t>
              </a:r>
            </a:p>
            <a:p>
              <a:pPr>
                <a:defRPr/>
              </a:pPr>
              <a:r>
                <a:rPr lang="hr-HR" sz="2000" dirty="0">
                  <a:solidFill>
                    <a:schemeClr val="bg1"/>
                  </a:solidFill>
                  <a:ea typeface="ＭＳ Ｐゴシック"/>
                </a:rPr>
                <a:t>kaotičan</a:t>
              </a:r>
              <a:endParaRPr lang="en-US" sz="2000" dirty="0">
                <a:solidFill>
                  <a:schemeClr val="bg1"/>
                </a:solidFill>
                <a:ea typeface="ＭＳ Ｐゴシック"/>
              </a:endParaRPr>
            </a:p>
            <a:p>
              <a:pPr>
                <a:defRPr/>
              </a:pPr>
              <a:r>
                <a:rPr lang="hr-HR" sz="2000" dirty="0">
                  <a:solidFill>
                    <a:schemeClr val="bg1"/>
                  </a:solidFill>
                  <a:ea typeface="ＭＳ Ｐゴシック"/>
                </a:rPr>
                <a:t>nepouzdan</a:t>
              </a:r>
            </a:p>
            <a:p>
              <a:pPr>
                <a:defRPr/>
              </a:pPr>
              <a:r>
                <a:rPr lang="hr-HR" sz="2000" dirty="0">
                  <a:solidFill>
                    <a:schemeClr val="bg1"/>
                  </a:solidFill>
                  <a:ea typeface="ＭＳ Ｐゴシック"/>
                </a:rPr>
                <a:t>neučinkovit</a:t>
              </a:r>
              <a:endParaRPr lang="en-US" sz="2000" dirty="0">
                <a:solidFill>
                  <a:schemeClr val="bg1"/>
                </a:solidFill>
                <a:ea typeface="ＭＳ Ｐゴシック"/>
              </a:endParaRPr>
            </a:p>
            <a:p>
              <a:pPr>
                <a:defRPr/>
              </a:pPr>
              <a:r>
                <a:rPr lang="hr-HR" sz="2000" dirty="0">
                  <a:solidFill>
                    <a:schemeClr val="bg1"/>
                  </a:solidFill>
                  <a:ea typeface="ＭＳ Ｐゴシック"/>
                </a:rPr>
                <a:t>nekonzistentan</a:t>
              </a:r>
              <a:endParaRPr lang="en-US" sz="2000" dirty="0">
                <a:solidFill>
                  <a:schemeClr val="bg1"/>
                </a:solidFill>
                <a:ea typeface="ＭＳ Ｐゴシック"/>
              </a:endParaRPr>
            </a:p>
          </p:txBody>
        </p:sp>
      </p:grpSp>
      <p:grpSp>
        <p:nvGrpSpPr>
          <p:cNvPr id="3" name="Group 26"/>
          <p:cNvGrpSpPr/>
          <p:nvPr/>
        </p:nvGrpSpPr>
        <p:grpSpPr>
          <a:xfrm>
            <a:off x="2613028" y="3429000"/>
            <a:ext cx="2459038" cy="2143140"/>
            <a:chOff x="3000364" y="3214686"/>
            <a:chExt cx="2459038" cy="2143140"/>
          </a:xfrm>
          <a:scene3d>
            <a:camera prst="orthographicFront">
              <a:rot lat="0" lon="0" rev="0"/>
            </a:camera>
            <a:lightRig rig="balanced" dir="t">
              <a:rot lat="0" lon="0" rev="8700000"/>
            </a:lightRig>
          </a:scene3d>
        </p:grpSpPr>
        <p:sp>
          <p:nvSpPr>
            <p:cNvPr id="22" name="Rounded Rectangle 21"/>
            <p:cNvSpPr/>
            <p:nvPr/>
          </p:nvSpPr>
          <p:spPr bwMode="auto">
            <a:xfrm>
              <a:off x="3000364" y="3214686"/>
              <a:ext cx="1816096" cy="2143140"/>
            </a:xfrm>
            <a:prstGeom prst="roundRect">
              <a:avLst/>
            </a:prstGeom>
            <a:solidFill>
              <a:srgbClr val="C0000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sp>
          <p:nvSpPr>
            <p:cNvPr id="435208" name="Rectangle 8"/>
            <p:cNvSpPr>
              <a:spLocks noChangeArrowheads="1"/>
            </p:cNvSpPr>
            <p:nvPr/>
          </p:nvSpPr>
          <p:spPr bwMode="auto">
            <a:xfrm>
              <a:off x="3071802" y="3341700"/>
              <a:ext cx="2387600" cy="1936371"/>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ea typeface="ＭＳ Ｐゴシック"/>
                </a:rPr>
                <a:t>LJUDI</a:t>
              </a:r>
              <a:endParaRPr lang="en-US" sz="2000" b="1" dirty="0">
                <a:solidFill>
                  <a:schemeClr val="bg1"/>
                </a:solidFill>
                <a:ea typeface="ＭＳ Ｐゴシック"/>
              </a:endParaRPr>
            </a:p>
            <a:p>
              <a:pPr>
                <a:defRPr/>
              </a:pPr>
              <a:r>
                <a:rPr lang="hr-HR" sz="2000" dirty="0">
                  <a:solidFill>
                    <a:schemeClr val="bg1"/>
                  </a:solidFill>
                  <a:ea typeface="ＭＳ Ｐゴシック"/>
                </a:rPr>
                <a:t>nestručni</a:t>
              </a:r>
            </a:p>
            <a:p>
              <a:pPr>
                <a:defRPr/>
              </a:pPr>
              <a:r>
                <a:rPr lang="hr-HR" sz="2000" dirty="0">
                  <a:solidFill>
                    <a:schemeClr val="bg1"/>
                  </a:solidFill>
                  <a:ea typeface="ＭＳ Ｐゴシック"/>
                </a:rPr>
                <a:t>nemotivirani</a:t>
              </a:r>
            </a:p>
            <a:p>
              <a:pPr>
                <a:defRPr/>
              </a:pPr>
              <a:r>
                <a:rPr lang="hr-HR" sz="2000" dirty="0">
                  <a:solidFill>
                    <a:schemeClr val="bg1"/>
                  </a:solidFill>
                  <a:ea typeface="ＭＳ Ｐゴシック"/>
                </a:rPr>
                <a:t>pasivni</a:t>
              </a:r>
            </a:p>
            <a:p>
              <a:pPr>
                <a:defRPr/>
              </a:pPr>
              <a:r>
                <a:rPr lang="hr-HR" sz="2000" dirty="0">
                  <a:solidFill>
                    <a:schemeClr val="bg1"/>
                  </a:solidFill>
                  <a:ea typeface="ＭＳ Ｐゴシック"/>
                </a:rPr>
                <a:t>neodgovorni</a:t>
              </a:r>
            </a:p>
            <a:p>
              <a:pPr>
                <a:defRPr/>
              </a:pPr>
              <a:r>
                <a:rPr lang="hr-HR" sz="2000" dirty="0">
                  <a:solidFill>
                    <a:schemeClr val="bg1"/>
                  </a:solidFill>
                  <a:ea typeface="ＭＳ Ｐゴシック"/>
                </a:rPr>
                <a:t>nesamostalni</a:t>
              </a:r>
              <a:endParaRPr lang="en-US" sz="2000" dirty="0">
                <a:solidFill>
                  <a:schemeClr val="bg1"/>
                </a:solidFill>
                <a:ea typeface="ＭＳ Ｐゴシック"/>
              </a:endParaRPr>
            </a:p>
          </p:txBody>
        </p:sp>
      </p:grpSp>
      <p:sp>
        <p:nvSpPr>
          <p:cNvPr id="435214" name="Text Box 14"/>
          <p:cNvSpPr txBox="1">
            <a:spLocks noChangeArrowheads="1"/>
          </p:cNvSpPr>
          <p:nvPr/>
        </p:nvSpPr>
        <p:spPr bwMode="auto">
          <a:xfrm>
            <a:off x="1541463" y="5792788"/>
            <a:ext cx="1979612" cy="708025"/>
          </a:xfrm>
          <a:prstGeom prst="rect">
            <a:avLst/>
          </a:prstGeom>
          <a:noFill/>
          <a:ln w="9525">
            <a:noFill/>
            <a:miter lim="800000"/>
            <a:headEnd/>
            <a:tailEnd/>
          </a:ln>
          <a:effectLst/>
        </p:spPr>
        <p:txBody>
          <a:bodyPr wrap="none" lIns="91383" tIns="45692" rIns="91383" bIns="45692">
            <a:spAutoFit/>
          </a:bodyPr>
          <a:lstStyle/>
          <a:p>
            <a:pPr algn="ctr">
              <a:defRPr/>
            </a:pPr>
            <a:r>
              <a:rPr lang="hr-HR" sz="2000" dirty="0"/>
              <a:t>Poruka </a:t>
            </a:r>
            <a:r>
              <a:rPr lang="en-US" sz="2000" dirty="0"/>
              <a:t>:  </a:t>
            </a:r>
            <a:endParaRPr lang="hr-HR" sz="2000" dirty="0"/>
          </a:p>
          <a:p>
            <a:pPr algn="ctr">
              <a:defRPr/>
            </a:pPr>
            <a:r>
              <a:rPr lang="en-US" sz="2000" dirty="0">
                <a:solidFill>
                  <a:srgbClr val="FF0000"/>
                </a:solidFill>
                <a:effectLst>
                  <a:outerShdw blurRad="38100" dist="38100" dir="2700000" algn="tl">
                    <a:srgbClr val="000000"/>
                  </a:outerShdw>
                </a:effectLst>
              </a:rPr>
              <a:t>“</a:t>
            </a:r>
            <a:r>
              <a:rPr lang="hr-HR" sz="2000" dirty="0">
                <a:solidFill>
                  <a:srgbClr val="FF0000"/>
                </a:solidFill>
                <a:effectLst>
                  <a:outerShdw blurRad="38100" dist="38100" dir="2700000" algn="tl">
                    <a:srgbClr val="000000"/>
                  </a:outerShdw>
                </a:effectLst>
              </a:rPr>
              <a:t>Nije nas briga</a:t>
            </a:r>
            <a:r>
              <a:rPr lang="en-US" sz="2000" dirty="0">
                <a:solidFill>
                  <a:srgbClr val="FF0000"/>
                </a:solidFill>
                <a:effectLst>
                  <a:outerShdw blurRad="38100" dist="38100" dir="2700000" algn="tl">
                    <a:srgbClr val="000000"/>
                  </a:outerShdw>
                </a:effectLst>
              </a:rPr>
              <a:t>.</a:t>
            </a:r>
            <a:r>
              <a:rPr lang="hr-HR" sz="2000" dirty="0">
                <a:solidFill>
                  <a:srgbClr val="FF0000"/>
                </a:solidFill>
                <a:effectLst>
                  <a:outerShdw blurRad="38100" dist="38100" dir="2700000" algn="tl">
                    <a:srgbClr val="000000"/>
                  </a:outerShdw>
                </a:effectLst>
              </a:rPr>
              <a:t> </a:t>
            </a:r>
          </a:p>
        </p:txBody>
      </p:sp>
      <p:grpSp>
        <p:nvGrpSpPr>
          <p:cNvPr id="4" name="Group 28"/>
          <p:cNvGrpSpPr/>
          <p:nvPr/>
        </p:nvGrpSpPr>
        <p:grpSpPr>
          <a:xfrm>
            <a:off x="5286380" y="3429000"/>
            <a:ext cx="2000250" cy="2143140"/>
            <a:chOff x="5357818" y="3214686"/>
            <a:chExt cx="2000250" cy="2143140"/>
          </a:xfrm>
          <a:scene3d>
            <a:camera prst="orthographicFront">
              <a:rot lat="0" lon="0" rev="0"/>
            </a:camera>
            <a:lightRig rig="balanced" dir="t">
              <a:rot lat="0" lon="0" rev="8700000"/>
            </a:lightRig>
          </a:scene3d>
        </p:grpSpPr>
        <p:sp>
          <p:nvSpPr>
            <p:cNvPr id="23" name="Rounded Rectangle 22"/>
            <p:cNvSpPr/>
            <p:nvPr/>
          </p:nvSpPr>
          <p:spPr bwMode="auto">
            <a:xfrm>
              <a:off x="5357818" y="3214686"/>
              <a:ext cx="1857388" cy="2143140"/>
            </a:xfrm>
            <a:prstGeom prst="roundRect">
              <a:avLst/>
            </a:prstGeom>
            <a:solidFill>
              <a:srgbClr val="92D05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sp>
          <p:nvSpPr>
            <p:cNvPr id="435215" name="Rectangle 15"/>
            <p:cNvSpPr>
              <a:spLocks noChangeArrowheads="1"/>
            </p:cNvSpPr>
            <p:nvPr/>
          </p:nvSpPr>
          <p:spPr bwMode="auto">
            <a:xfrm>
              <a:off x="5357818" y="3298838"/>
              <a:ext cx="2000250" cy="1936371"/>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en-US" sz="2000" b="1" dirty="0">
                  <a:solidFill>
                    <a:schemeClr val="bg1"/>
                  </a:solidFill>
                </a:rPr>
                <a:t>S</a:t>
              </a:r>
              <a:r>
                <a:rPr lang="hr-HR" sz="2000" b="1" dirty="0">
                  <a:solidFill>
                    <a:schemeClr val="bg1"/>
                  </a:solidFill>
                </a:rPr>
                <a:t>USTAV</a:t>
              </a:r>
              <a:endParaRPr lang="en-US" sz="2000" b="1" dirty="0">
                <a:solidFill>
                  <a:schemeClr val="bg1"/>
                </a:solidFill>
              </a:endParaRPr>
            </a:p>
            <a:p>
              <a:pPr>
                <a:defRPr/>
              </a:pPr>
              <a:r>
                <a:rPr lang="hr-HR" sz="2000" dirty="0">
                  <a:solidFill>
                    <a:schemeClr val="bg1"/>
                  </a:solidFill>
                </a:rPr>
                <a:t>brz</a:t>
              </a:r>
              <a:endParaRPr lang="en-US" sz="2000" dirty="0">
                <a:solidFill>
                  <a:schemeClr val="bg1"/>
                </a:solidFill>
              </a:endParaRPr>
            </a:p>
            <a:p>
              <a:pPr>
                <a:defRPr/>
              </a:pPr>
              <a:r>
                <a:rPr lang="hr-HR" sz="2000" dirty="0">
                  <a:solidFill>
                    <a:schemeClr val="bg1"/>
                  </a:solidFill>
                </a:rPr>
                <a:t>pouzdan</a:t>
              </a:r>
            </a:p>
            <a:p>
              <a:pPr>
                <a:defRPr/>
              </a:pPr>
              <a:r>
                <a:rPr lang="hr-HR" sz="2000" dirty="0">
                  <a:solidFill>
                    <a:schemeClr val="bg1"/>
                  </a:solidFill>
                </a:rPr>
                <a:t>učinkovit</a:t>
              </a:r>
            </a:p>
            <a:p>
              <a:pPr>
                <a:defRPr/>
              </a:pPr>
              <a:r>
                <a:rPr lang="hr-HR" sz="2000" dirty="0">
                  <a:solidFill>
                    <a:schemeClr val="bg1"/>
                  </a:solidFill>
                </a:rPr>
                <a:t>konzistentan</a:t>
              </a:r>
            </a:p>
            <a:p>
              <a:pPr>
                <a:defRPr/>
              </a:pPr>
              <a:r>
                <a:rPr lang="hr-HR" sz="2000" dirty="0">
                  <a:solidFill>
                    <a:schemeClr val="bg1"/>
                  </a:solidFill>
                </a:rPr>
                <a:t>standardiziran</a:t>
              </a:r>
              <a:endParaRPr lang="en-US" sz="2000" dirty="0">
                <a:solidFill>
                  <a:schemeClr val="bg1"/>
                </a:solidFill>
              </a:endParaRPr>
            </a:p>
          </p:txBody>
        </p:sp>
      </p:grpSp>
      <p:grpSp>
        <p:nvGrpSpPr>
          <p:cNvPr id="5" name="Group 30"/>
          <p:cNvGrpSpPr>
            <a:grpSpLocks/>
          </p:cNvGrpSpPr>
          <p:nvPr/>
        </p:nvGrpSpPr>
        <p:grpSpPr bwMode="auto">
          <a:xfrm>
            <a:off x="5986463" y="1414463"/>
            <a:ext cx="2228850" cy="1800225"/>
            <a:chOff x="3546" y="1305"/>
            <a:chExt cx="1404" cy="1134"/>
          </a:xfrm>
        </p:grpSpPr>
        <p:sp>
          <p:nvSpPr>
            <p:cNvPr id="27663" name="Rectangle 18"/>
            <p:cNvSpPr>
              <a:spLocks noChangeArrowheads="1"/>
            </p:cNvSpPr>
            <p:nvPr/>
          </p:nvSpPr>
          <p:spPr bwMode="auto">
            <a:xfrm>
              <a:off x="3877" y="1346"/>
              <a:ext cx="807" cy="825"/>
            </a:xfrm>
            <a:prstGeom prst="rect">
              <a:avLst/>
            </a:prstGeom>
            <a:noFill/>
            <a:ln w="12700">
              <a:solidFill>
                <a:srgbClr val="000000"/>
              </a:solidFill>
              <a:miter lim="800000"/>
              <a:headEnd/>
              <a:tailEnd/>
            </a:ln>
          </p:spPr>
          <p:txBody>
            <a:bodyPr wrap="none" anchor="ctr"/>
            <a:lstStyle/>
            <a:p>
              <a:endParaRPr lang="sr-Latn-CS"/>
            </a:p>
          </p:txBody>
        </p:sp>
        <p:sp>
          <p:nvSpPr>
            <p:cNvPr id="27664" name="Rectangle 19" descr="Wide downward diagonal"/>
            <p:cNvSpPr>
              <a:spLocks noChangeArrowheads="1"/>
            </p:cNvSpPr>
            <p:nvPr/>
          </p:nvSpPr>
          <p:spPr bwMode="auto">
            <a:xfrm>
              <a:off x="3877" y="1442"/>
              <a:ext cx="284" cy="729"/>
            </a:xfrm>
            <a:prstGeom prst="rect">
              <a:avLst/>
            </a:prstGeom>
            <a:pattFill prst="wdDnDiag">
              <a:fgClr>
                <a:srgbClr val="008080"/>
              </a:fgClr>
              <a:bgClr>
                <a:srgbClr val="FFFFFF"/>
              </a:bgClr>
            </a:pattFill>
            <a:ln w="12700">
              <a:solidFill>
                <a:srgbClr val="000000"/>
              </a:solidFill>
              <a:miter lim="800000"/>
              <a:headEnd/>
              <a:tailEnd/>
            </a:ln>
          </p:spPr>
          <p:txBody>
            <a:bodyPr wrap="none" anchor="ctr"/>
            <a:lstStyle/>
            <a:p>
              <a:endParaRPr lang="sr-Latn-CS"/>
            </a:p>
          </p:txBody>
        </p:sp>
        <p:sp>
          <p:nvSpPr>
            <p:cNvPr id="435220" name="Rectangle 20"/>
            <p:cNvSpPr>
              <a:spLocks noChangeArrowheads="1"/>
            </p:cNvSpPr>
            <p:nvPr/>
          </p:nvSpPr>
          <p:spPr bwMode="auto">
            <a:xfrm>
              <a:off x="4014" y="2189"/>
              <a:ext cx="936" cy="250"/>
            </a:xfrm>
            <a:prstGeom prst="rect">
              <a:avLst/>
            </a:prstGeom>
            <a:noFill/>
            <a:ln w="12700">
              <a:noFill/>
              <a:miter lim="800000"/>
              <a:headEnd/>
              <a:tailEnd/>
            </a:ln>
            <a:effectLst/>
          </p:spPr>
          <p:txBody>
            <a:bodyPr lIns="90432" tIns="44422" rIns="90432" bIns="44422">
              <a:spAutoFit/>
            </a:bodyPr>
            <a:lstStyle/>
            <a:p>
              <a:pPr>
                <a:defRPr/>
              </a:pPr>
              <a:r>
                <a:rPr lang="hr-HR" sz="2000" dirty="0">
                  <a:solidFill>
                    <a:srgbClr val="FF0000"/>
                  </a:solidFill>
                  <a:effectLst>
                    <a:outerShdw blurRad="38100" dist="38100" dir="2700000" algn="tl">
                      <a:srgbClr val="000000"/>
                    </a:outerShdw>
                  </a:effectLst>
                </a:rPr>
                <a:t>LJUDI</a:t>
              </a:r>
              <a:endParaRPr lang="en-US" dirty="0">
                <a:solidFill>
                  <a:srgbClr val="FF0000"/>
                </a:solidFill>
                <a:effectLst>
                  <a:outerShdw blurRad="38100" dist="38100" dir="2700000" algn="tl">
                    <a:srgbClr val="000000"/>
                  </a:outerShdw>
                </a:effectLst>
              </a:endParaRPr>
            </a:p>
          </p:txBody>
        </p:sp>
        <p:sp>
          <p:nvSpPr>
            <p:cNvPr id="435221" name="Rectangle 21"/>
            <p:cNvSpPr>
              <a:spLocks noChangeArrowheads="1"/>
            </p:cNvSpPr>
            <p:nvPr/>
          </p:nvSpPr>
          <p:spPr bwMode="auto">
            <a:xfrm rot="16200000">
              <a:off x="3217" y="1629"/>
              <a:ext cx="929" cy="270"/>
            </a:xfrm>
            <a:prstGeom prst="rect">
              <a:avLst/>
            </a:prstGeom>
            <a:noFill/>
            <a:ln w="12700">
              <a:noFill/>
              <a:miter lim="800000"/>
              <a:headEnd/>
              <a:tailEnd/>
            </a:ln>
            <a:effectLst/>
          </p:spPr>
          <p:txBody>
            <a:bodyPr lIns="90432" tIns="44422" rIns="90432" bIns="44422">
              <a:spAutoFit/>
            </a:bodyPr>
            <a:lstStyle/>
            <a:p>
              <a:pPr>
                <a:defRPr/>
              </a:pPr>
              <a:r>
                <a:rPr lang="hr-HR" sz="2200" dirty="0">
                  <a:solidFill>
                    <a:srgbClr val="55FE00"/>
                  </a:solidFill>
                  <a:effectLst>
                    <a:outerShdw blurRad="38100" dist="38100" dir="2700000" algn="tl">
                      <a:srgbClr val="000000"/>
                    </a:outerShdw>
                  </a:effectLst>
                </a:rPr>
                <a:t>SUSTAV</a:t>
              </a:r>
              <a:endParaRPr lang="en-US" sz="2200" dirty="0">
                <a:solidFill>
                  <a:srgbClr val="55FE00"/>
                </a:solidFill>
                <a:effectLst>
                  <a:outerShdw blurRad="38100" dist="38100" dir="2700000" algn="tl">
                    <a:srgbClr val="000000"/>
                  </a:outerShdw>
                </a:effectLst>
              </a:endParaRPr>
            </a:p>
          </p:txBody>
        </p:sp>
      </p:grpSp>
      <p:grpSp>
        <p:nvGrpSpPr>
          <p:cNvPr id="6" name="Group 29"/>
          <p:cNvGrpSpPr>
            <a:grpSpLocks/>
          </p:cNvGrpSpPr>
          <p:nvPr/>
        </p:nvGrpSpPr>
        <p:grpSpPr bwMode="auto">
          <a:xfrm>
            <a:off x="1327150" y="1490663"/>
            <a:ext cx="1955800" cy="1724025"/>
            <a:chOff x="1018" y="1344"/>
            <a:chExt cx="1232" cy="1086"/>
          </a:xfrm>
        </p:grpSpPr>
        <p:sp>
          <p:nvSpPr>
            <p:cNvPr id="27659" name="Rectangle 10"/>
            <p:cNvSpPr>
              <a:spLocks noChangeArrowheads="1"/>
            </p:cNvSpPr>
            <p:nvPr/>
          </p:nvSpPr>
          <p:spPr bwMode="auto">
            <a:xfrm>
              <a:off x="1335" y="1344"/>
              <a:ext cx="870" cy="816"/>
            </a:xfrm>
            <a:prstGeom prst="rect">
              <a:avLst/>
            </a:prstGeom>
            <a:noFill/>
            <a:ln w="12700">
              <a:solidFill>
                <a:srgbClr val="000000"/>
              </a:solidFill>
              <a:miter lim="800000"/>
              <a:headEnd/>
              <a:tailEnd/>
            </a:ln>
          </p:spPr>
          <p:txBody>
            <a:bodyPr wrap="none" anchor="ctr"/>
            <a:lstStyle/>
            <a:p>
              <a:endParaRPr lang="sr-Latn-CS"/>
            </a:p>
          </p:txBody>
        </p:sp>
        <p:sp>
          <p:nvSpPr>
            <p:cNvPr id="27660" name="Rectangle 11" descr="Wide downward diagonal"/>
            <p:cNvSpPr>
              <a:spLocks noChangeArrowheads="1"/>
            </p:cNvSpPr>
            <p:nvPr/>
          </p:nvSpPr>
          <p:spPr bwMode="auto">
            <a:xfrm>
              <a:off x="1326" y="1847"/>
              <a:ext cx="391" cy="313"/>
            </a:xfrm>
            <a:prstGeom prst="rect">
              <a:avLst/>
            </a:prstGeom>
            <a:pattFill prst="wdDnDiag">
              <a:fgClr>
                <a:srgbClr val="008080"/>
              </a:fgClr>
              <a:bgClr>
                <a:srgbClr val="FFFFFF"/>
              </a:bgClr>
            </a:pattFill>
            <a:ln w="12700">
              <a:solidFill>
                <a:srgbClr val="000000"/>
              </a:solidFill>
              <a:miter lim="800000"/>
              <a:headEnd/>
              <a:tailEnd/>
            </a:ln>
          </p:spPr>
          <p:txBody>
            <a:bodyPr wrap="none" anchor="ctr"/>
            <a:lstStyle/>
            <a:p>
              <a:endParaRPr lang="sr-Latn-CS">
                <a:solidFill>
                  <a:srgbClr val="FF0000"/>
                </a:solidFill>
              </a:endParaRPr>
            </a:p>
          </p:txBody>
        </p:sp>
        <p:sp>
          <p:nvSpPr>
            <p:cNvPr id="435223" name="Rectangle 23"/>
            <p:cNvSpPr>
              <a:spLocks noChangeArrowheads="1"/>
            </p:cNvSpPr>
            <p:nvPr/>
          </p:nvSpPr>
          <p:spPr bwMode="auto">
            <a:xfrm>
              <a:off x="1350" y="2180"/>
              <a:ext cx="900" cy="250"/>
            </a:xfrm>
            <a:prstGeom prst="rect">
              <a:avLst/>
            </a:prstGeom>
            <a:noFill/>
            <a:ln w="12700">
              <a:noFill/>
              <a:miter lim="800000"/>
              <a:headEnd/>
              <a:tailEnd/>
            </a:ln>
            <a:effectLst/>
          </p:spPr>
          <p:txBody>
            <a:bodyPr lIns="90432" tIns="44422" rIns="90432" bIns="44422">
              <a:spAutoFit/>
            </a:bodyPr>
            <a:lstStyle/>
            <a:p>
              <a:pPr>
                <a:defRPr/>
              </a:pPr>
              <a:r>
                <a:rPr lang="hr-HR" sz="2000" dirty="0">
                  <a:solidFill>
                    <a:srgbClr val="FF0000"/>
                  </a:solidFill>
                  <a:effectLst>
                    <a:outerShdw blurRad="38100" dist="38100" dir="2700000" algn="tl">
                      <a:srgbClr val="000000"/>
                    </a:outerShdw>
                  </a:effectLst>
                </a:rPr>
                <a:t>LJUDI</a:t>
              </a:r>
              <a:endParaRPr lang="en-US" dirty="0">
                <a:solidFill>
                  <a:srgbClr val="FF0000"/>
                </a:solidFill>
                <a:effectLst>
                  <a:outerShdw blurRad="38100" dist="38100" dir="2700000" algn="tl">
                    <a:srgbClr val="000000"/>
                  </a:outerShdw>
                </a:effectLst>
              </a:endParaRPr>
            </a:p>
          </p:txBody>
        </p:sp>
        <p:sp>
          <p:nvSpPr>
            <p:cNvPr id="435224" name="Rectangle 24"/>
            <p:cNvSpPr>
              <a:spLocks noChangeArrowheads="1"/>
            </p:cNvSpPr>
            <p:nvPr/>
          </p:nvSpPr>
          <p:spPr bwMode="auto">
            <a:xfrm rot="16200000">
              <a:off x="703" y="1665"/>
              <a:ext cx="900" cy="270"/>
            </a:xfrm>
            <a:prstGeom prst="rect">
              <a:avLst/>
            </a:prstGeom>
            <a:noFill/>
            <a:ln w="12700">
              <a:noFill/>
              <a:miter lim="800000"/>
              <a:headEnd/>
              <a:tailEnd/>
            </a:ln>
            <a:effectLst/>
          </p:spPr>
          <p:txBody>
            <a:bodyPr lIns="90432" tIns="44422" rIns="90432" bIns="44422">
              <a:spAutoFit/>
            </a:bodyPr>
            <a:lstStyle/>
            <a:p>
              <a:pPr>
                <a:defRPr/>
              </a:pPr>
              <a:r>
                <a:rPr lang="hr-HR" sz="2200" dirty="0">
                  <a:solidFill>
                    <a:srgbClr val="FF0000"/>
                  </a:solidFill>
                  <a:effectLst>
                    <a:outerShdw blurRad="38100" dist="38100" dir="2700000" algn="tl">
                      <a:srgbClr val="000000"/>
                    </a:outerShdw>
                  </a:effectLst>
                </a:rPr>
                <a:t>  SUSTAV</a:t>
              </a:r>
              <a:endParaRPr lang="en-US" sz="2200" dirty="0">
                <a:solidFill>
                  <a:srgbClr val="FF0000"/>
                </a:solidFill>
                <a:effectLst>
                  <a:outerShdw blurRad="38100" dist="38100" dir="2700000" algn="tl">
                    <a:srgbClr val="000000"/>
                  </a:outerShdw>
                </a:effectLst>
              </a:endParaRPr>
            </a:p>
          </p:txBody>
        </p:sp>
      </p:grpSp>
      <p:grpSp>
        <p:nvGrpSpPr>
          <p:cNvPr id="7" name="Group 29"/>
          <p:cNvGrpSpPr/>
          <p:nvPr/>
        </p:nvGrpSpPr>
        <p:grpSpPr>
          <a:xfrm>
            <a:off x="7256498" y="3429000"/>
            <a:ext cx="2459038" cy="2143140"/>
            <a:chOff x="7215206" y="3214686"/>
            <a:chExt cx="2459038" cy="2143140"/>
          </a:xfrm>
          <a:scene3d>
            <a:camera prst="orthographicFront">
              <a:rot lat="0" lon="0" rev="0"/>
            </a:camera>
            <a:lightRig rig="balanced" dir="t">
              <a:rot lat="0" lon="0" rev="8700000"/>
            </a:lightRig>
          </a:scene3d>
        </p:grpSpPr>
        <p:sp>
          <p:nvSpPr>
            <p:cNvPr id="24" name="Rounded Rectangle 23"/>
            <p:cNvSpPr/>
            <p:nvPr/>
          </p:nvSpPr>
          <p:spPr bwMode="auto">
            <a:xfrm>
              <a:off x="7215206" y="3214686"/>
              <a:ext cx="1714512" cy="2143140"/>
            </a:xfrm>
            <a:prstGeom prst="roundRect">
              <a:avLst/>
            </a:prstGeom>
            <a:solidFill>
              <a:srgbClr val="C0000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sp>
          <p:nvSpPr>
            <p:cNvPr id="435226" name="Rectangle 26"/>
            <p:cNvSpPr>
              <a:spLocks noChangeArrowheads="1"/>
            </p:cNvSpPr>
            <p:nvPr/>
          </p:nvSpPr>
          <p:spPr bwMode="auto">
            <a:xfrm>
              <a:off x="7286644" y="3297250"/>
              <a:ext cx="2387600" cy="1936750"/>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ea typeface="ＭＳ Ｐゴシック"/>
                </a:rPr>
                <a:t>LJUDI</a:t>
              </a:r>
              <a:endParaRPr lang="en-US" sz="2000" b="1" dirty="0">
                <a:solidFill>
                  <a:schemeClr val="bg1"/>
                </a:solidFill>
                <a:ea typeface="ＭＳ Ｐゴシック"/>
              </a:endParaRPr>
            </a:p>
            <a:p>
              <a:pPr>
                <a:defRPr/>
              </a:pPr>
              <a:r>
                <a:rPr lang="hr-HR" sz="2000" dirty="0">
                  <a:solidFill>
                    <a:schemeClr val="bg1"/>
                  </a:solidFill>
                  <a:ea typeface="ＭＳ Ｐゴシック"/>
                </a:rPr>
                <a:t>nestručni</a:t>
              </a:r>
            </a:p>
            <a:p>
              <a:pPr>
                <a:defRPr/>
              </a:pPr>
              <a:r>
                <a:rPr lang="hr-HR" sz="2000" dirty="0">
                  <a:solidFill>
                    <a:schemeClr val="bg1"/>
                  </a:solidFill>
                  <a:ea typeface="ＭＳ Ｐゴシック"/>
                </a:rPr>
                <a:t>nemotivirani</a:t>
              </a:r>
            </a:p>
            <a:p>
              <a:pPr>
                <a:defRPr/>
              </a:pPr>
              <a:r>
                <a:rPr lang="hr-HR" sz="2000" dirty="0">
                  <a:solidFill>
                    <a:schemeClr val="bg1"/>
                  </a:solidFill>
                  <a:ea typeface="ＭＳ Ｐゴシック"/>
                </a:rPr>
                <a:t>pasivni</a:t>
              </a:r>
            </a:p>
            <a:p>
              <a:pPr>
                <a:defRPr/>
              </a:pPr>
              <a:r>
                <a:rPr lang="hr-HR" sz="2000" dirty="0">
                  <a:solidFill>
                    <a:schemeClr val="bg1"/>
                  </a:solidFill>
                  <a:ea typeface="ＭＳ Ｐゴシック"/>
                </a:rPr>
                <a:t>neodgovorni</a:t>
              </a:r>
            </a:p>
            <a:p>
              <a:pPr>
                <a:defRPr/>
              </a:pPr>
              <a:r>
                <a:rPr lang="hr-HR" sz="2000" dirty="0">
                  <a:solidFill>
                    <a:schemeClr val="bg1"/>
                  </a:solidFill>
                  <a:ea typeface="ＭＳ Ｐゴシック"/>
                </a:rPr>
                <a:t>nesamostalni</a:t>
              </a:r>
              <a:endParaRPr lang="en-US" sz="2000" dirty="0">
                <a:solidFill>
                  <a:schemeClr val="bg1"/>
                </a:solidFill>
                <a:ea typeface="ＭＳ Ｐゴシック"/>
              </a:endParaRPr>
            </a:p>
          </p:txBody>
        </p:sp>
      </p:grpSp>
      <p:sp>
        <p:nvSpPr>
          <p:cNvPr id="435227" name="Text Box 27"/>
          <p:cNvSpPr txBox="1">
            <a:spLocks noChangeArrowheads="1"/>
          </p:cNvSpPr>
          <p:nvPr/>
        </p:nvSpPr>
        <p:spPr bwMode="auto">
          <a:xfrm>
            <a:off x="4643438" y="5729288"/>
            <a:ext cx="4857750" cy="1016000"/>
          </a:xfrm>
          <a:prstGeom prst="rect">
            <a:avLst/>
          </a:prstGeom>
          <a:noFill/>
          <a:ln w="9525">
            <a:noFill/>
            <a:miter lim="800000"/>
            <a:headEnd/>
            <a:tailEnd/>
          </a:ln>
          <a:effectLst/>
        </p:spPr>
        <p:txBody>
          <a:bodyPr lIns="91383" tIns="45692" rIns="91383" bIns="45692">
            <a:spAutoFit/>
          </a:bodyPr>
          <a:lstStyle/>
          <a:p>
            <a:pPr algn="ctr">
              <a:defRPr/>
            </a:pPr>
            <a:r>
              <a:rPr lang="hr-HR" sz="2000" dirty="0"/>
              <a:t>Poruka </a:t>
            </a:r>
            <a:r>
              <a:rPr lang="en-US" sz="2000" dirty="0"/>
              <a:t>: </a:t>
            </a:r>
            <a:endParaRPr lang="hr-HR" sz="2000" dirty="0"/>
          </a:p>
          <a:p>
            <a:pPr algn="ctr">
              <a:defRPr/>
            </a:pPr>
            <a:r>
              <a:rPr lang="en-US" sz="2000" dirty="0">
                <a:solidFill>
                  <a:srgbClr val="FF0000"/>
                </a:solidFill>
                <a:effectLst>
                  <a:outerShdw blurRad="38100" dist="38100" dir="2700000" algn="tl">
                    <a:srgbClr val="000000"/>
                  </a:outerShdw>
                </a:effectLst>
              </a:rPr>
              <a:t>“</a:t>
            </a:r>
            <a:r>
              <a:rPr lang="hr-HR" sz="2000" dirty="0">
                <a:solidFill>
                  <a:srgbClr val="FF0000"/>
                </a:solidFill>
                <a:effectLst>
                  <a:outerShdw blurRad="38100" dist="38100" dir="2700000" algn="tl">
                    <a:srgbClr val="000000"/>
                  </a:outerShdw>
                </a:effectLst>
              </a:rPr>
              <a:t>Vi ste broj. Mi smo tu </a:t>
            </a:r>
          </a:p>
          <a:p>
            <a:pPr algn="ctr">
              <a:defRPr/>
            </a:pPr>
            <a:r>
              <a:rPr lang="hr-HR" sz="2000" dirty="0">
                <a:solidFill>
                  <a:srgbClr val="FF0000"/>
                </a:solidFill>
                <a:effectLst>
                  <a:outerShdw blurRad="38100" dist="38100" dir="2700000" algn="tl">
                    <a:srgbClr val="000000"/>
                  </a:outerShdw>
                </a:effectLst>
              </a:rPr>
              <a:t>da vas procesuiramo</a:t>
            </a:r>
            <a:r>
              <a:rPr lang="en-US" sz="2000" dirty="0">
                <a:solidFill>
                  <a:srgbClr val="FF0000"/>
                </a:solidFill>
                <a:effectLst>
                  <a:outerShdw blurRad="38100" dist="38100" dir="2700000" algn="tl">
                    <a:srgbClr val="000000"/>
                  </a:outerShdw>
                </a:effectLst>
              </a:rPr>
              <a:t>.”</a:t>
            </a:r>
          </a:p>
        </p:txBody>
      </p:sp>
      <p:sp>
        <p:nvSpPr>
          <p:cNvPr id="30" name="Rectangle 1"/>
          <p:cNvSpPr txBox="1">
            <a:spLocks/>
          </p:cNvSpPr>
          <p:nvPr/>
        </p:nvSpPr>
        <p:spPr>
          <a:xfrm>
            <a:off x="1100171" y="428625"/>
            <a:ext cx="4114771" cy="795338"/>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2 dimenzije </a:t>
            </a:r>
            <a:r>
              <a:rPr lang="hr-HR" sz="4000" spc="-150" dirty="0">
                <a:solidFill>
                  <a:schemeClr val="bg1">
                    <a:lumMod val="50000"/>
                  </a:schemeClr>
                </a:solidFill>
                <a:latin typeface="+mj-lt"/>
                <a:ea typeface="+mj-ea"/>
                <a:cs typeface="+mj-cs"/>
              </a:rPr>
              <a:t>razvoja</a:t>
            </a:r>
            <a:endParaRPr lang="en-US" sz="4000" spc="-150" dirty="0">
              <a:solidFill>
                <a:schemeClr val="bg1">
                  <a:lumMod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435214"/>
                                        </p:tgtEl>
                                        <p:attrNameLst>
                                          <p:attrName>style.visibility</p:attrName>
                                        </p:attrNameLst>
                                      </p:cBhvr>
                                      <p:to>
                                        <p:strVal val="visible"/>
                                      </p:to>
                                    </p:set>
                                    <p:anim calcmode="lin" valueType="num">
                                      <p:cBhvr>
                                        <p:cTn id="23" dur="500" fill="hold"/>
                                        <p:tgtEl>
                                          <p:spTgt spid="435214"/>
                                        </p:tgtEl>
                                        <p:attrNameLst>
                                          <p:attrName>ppt_w</p:attrName>
                                        </p:attrNameLst>
                                      </p:cBhvr>
                                      <p:tavLst>
                                        <p:tav tm="0">
                                          <p:val>
                                            <p:fltVal val="0"/>
                                          </p:val>
                                        </p:tav>
                                        <p:tav tm="100000">
                                          <p:val>
                                            <p:strVal val="#ppt_w"/>
                                          </p:val>
                                        </p:tav>
                                      </p:tavLst>
                                    </p:anim>
                                    <p:anim calcmode="lin" valueType="num">
                                      <p:cBhvr>
                                        <p:cTn id="24" dur="500" fill="hold"/>
                                        <p:tgtEl>
                                          <p:spTgt spid="435214"/>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435227"/>
                                        </p:tgtEl>
                                        <p:attrNameLst>
                                          <p:attrName>style.visibility</p:attrName>
                                        </p:attrNameLst>
                                      </p:cBhvr>
                                      <p:to>
                                        <p:strVal val="visible"/>
                                      </p:to>
                                    </p:set>
                                    <p:anim calcmode="lin" valueType="num">
                                      <p:cBhvr>
                                        <p:cTn id="45" dur="500" fill="hold"/>
                                        <p:tgtEl>
                                          <p:spTgt spid="435227"/>
                                        </p:tgtEl>
                                        <p:attrNameLst>
                                          <p:attrName>ppt_w</p:attrName>
                                        </p:attrNameLst>
                                      </p:cBhvr>
                                      <p:tavLst>
                                        <p:tav tm="0">
                                          <p:val>
                                            <p:fltVal val="0"/>
                                          </p:val>
                                        </p:tav>
                                        <p:tav tm="100000">
                                          <p:val>
                                            <p:strVal val="#ppt_w"/>
                                          </p:val>
                                        </p:tav>
                                      </p:tavLst>
                                    </p:anim>
                                    <p:anim calcmode="lin" valueType="num">
                                      <p:cBhvr>
                                        <p:cTn id="46" dur="500" fill="hold"/>
                                        <p:tgtEl>
                                          <p:spTgt spid="4352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14" grpId="0"/>
      <p:bldP spid="4352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34" name="Text Box 10"/>
          <p:cNvSpPr txBox="1">
            <a:spLocks noChangeArrowheads="1"/>
          </p:cNvSpPr>
          <p:nvPr/>
        </p:nvSpPr>
        <p:spPr bwMode="auto">
          <a:xfrm>
            <a:off x="0" y="5759450"/>
            <a:ext cx="4572000" cy="1016000"/>
          </a:xfrm>
          <a:prstGeom prst="rect">
            <a:avLst/>
          </a:prstGeom>
          <a:noFill/>
          <a:ln w="9525">
            <a:noFill/>
            <a:miter lim="800000"/>
            <a:headEnd/>
            <a:tailEnd/>
          </a:ln>
          <a:effectLst/>
        </p:spPr>
        <p:txBody>
          <a:bodyPr lIns="91383" tIns="45692" rIns="91383" bIns="45692">
            <a:spAutoFit/>
          </a:bodyPr>
          <a:lstStyle/>
          <a:p>
            <a:pPr algn="ctr">
              <a:tabLst>
                <a:tab pos="2159000" algn="l"/>
              </a:tabLst>
              <a:defRPr/>
            </a:pPr>
            <a:r>
              <a:rPr lang="hr-HR" sz="2000" dirty="0">
                <a:latin typeface="Arial" charset="0"/>
                <a:cs typeface="Arial" charset="0"/>
              </a:rPr>
              <a:t>Poruka </a:t>
            </a:r>
            <a:r>
              <a:rPr lang="en-US" sz="2000" dirty="0">
                <a:latin typeface="Arial" charset="0"/>
                <a:cs typeface="Arial" charset="0"/>
              </a:rPr>
              <a:t>:</a:t>
            </a:r>
            <a:endParaRPr lang="hr-HR" sz="2000" dirty="0">
              <a:latin typeface="Arial" charset="0"/>
              <a:cs typeface="Arial" charset="0"/>
            </a:endParaRPr>
          </a:p>
          <a:p>
            <a:pPr algn="ctr">
              <a:tabLst>
                <a:tab pos="2159000" algn="l"/>
              </a:tabLst>
              <a:defRPr/>
            </a:pPr>
            <a:r>
              <a:rPr lang="en-US" sz="2000" dirty="0">
                <a:latin typeface="Arial" charset="0"/>
                <a:cs typeface="Arial" charset="0"/>
              </a:rPr>
              <a:t> “</a:t>
            </a:r>
            <a:r>
              <a:rPr lang="hr-HR" sz="2000" dirty="0">
                <a:solidFill>
                  <a:srgbClr val="FF0000"/>
                </a:solidFill>
                <a:effectLst>
                  <a:outerShdw blurRad="38100" dist="38100" dir="2700000" algn="tl">
                    <a:srgbClr val="000000"/>
                  </a:outerShdw>
                </a:effectLst>
              </a:rPr>
              <a:t>Mi se jako trudimo, ali zapravo       </a:t>
            </a:r>
            <a:br>
              <a:rPr lang="hr-HR" sz="2000" dirty="0">
                <a:solidFill>
                  <a:srgbClr val="FF0000"/>
                </a:solidFill>
                <a:effectLst>
                  <a:outerShdw blurRad="38100" dist="38100" dir="2700000" algn="tl">
                    <a:srgbClr val="000000"/>
                  </a:outerShdw>
                </a:effectLst>
              </a:rPr>
            </a:br>
            <a:r>
              <a:rPr lang="hr-HR" sz="2000" dirty="0">
                <a:solidFill>
                  <a:srgbClr val="FF0000"/>
                </a:solidFill>
                <a:effectLst>
                  <a:outerShdw blurRad="38100" dist="38100" dir="2700000" algn="tl">
                    <a:srgbClr val="000000"/>
                  </a:outerShdw>
                </a:effectLst>
              </a:rPr>
              <a:t>  ne znamo što radimo</a:t>
            </a:r>
            <a:r>
              <a:rPr lang="en-US" sz="2000" dirty="0">
                <a:solidFill>
                  <a:srgbClr val="FF0000"/>
                </a:solidFill>
                <a:effectLst>
                  <a:outerShdw blurRad="38100" dist="38100" dir="2700000" algn="tl">
                    <a:srgbClr val="000000"/>
                  </a:outerShdw>
                </a:effectLst>
              </a:rPr>
              <a:t>.”</a:t>
            </a:r>
          </a:p>
        </p:txBody>
      </p:sp>
      <p:grpSp>
        <p:nvGrpSpPr>
          <p:cNvPr id="2" name="Group 26"/>
          <p:cNvGrpSpPr>
            <a:grpSpLocks/>
          </p:cNvGrpSpPr>
          <p:nvPr/>
        </p:nvGrpSpPr>
        <p:grpSpPr bwMode="auto">
          <a:xfrm>
            <a:off x="5822950" y="1500188"/>
            <a:ext cx="2035175" cy="1728787"/>
            <a:chOff x="3683" y="1027"/>
            <a:chExt cx="1282" cy="1089"/>
          </a:xfrm>
        </p:grpSpPr>
        <p:sp>
          <p:nvSpPr>
            <p:cNvPr id="28685" name="Rectangle 13"/>
            <p:cNvSpPr>
              <a:spLocks noChangeArrowheads="1"/>
            </p:cNvSpPr>
            <p:nvPr/>
          </p:nvSpPr>
          <p:spPr bwMode="auto">
            <a:xfrm>
              <a:off x="3960" y="1027"/>
              <a:ext cx="807" cy="825"/>
            </a:xfrm>
            <a:prstGeom prst="rect">
              <a:avLst/>
            </a:prstGeom>
            <a:noFill/>
            <a:ln w="12700">
              <a:solidFill>
                <a:srgbClr val="000000"/>
              </a:solidFill>
              <a:miter lim="800000"/>
              <a:headEnd/>
              <a:tailEnd/>
            </a:ln>
          </p:spPr>
          <p:txBody>
            <a:bodyPr wrap="none" anchor="ctr"/>
            <a:lstStyle/>
            <a:p>
              <a:endParaRPr lang="sr-Latn-CS"/>
            </a:p>
          </p:txBody>
        </p:sp>
        <p:sp>
          <p:nvSpPr>
            <p:cNvPr id="28686" name="Rectangle 14" descr="Wide downward diagonal"/>
            <p:cNvSpPr>
              <a:spLocks noChangeArrowheads="1"/>
            </p:cNvSpPr>
            <p:nvPr/>
          </p:nvSpPr>
          <p:spPr bwMode="auto">
            <a:xfrm>
              <a:off x="3960" y="1123"/>
              <a:ext cx="630" cy="729"/>
            </a:xfrm>
            <a:prstGeom prst="rect">
              <a:avLst/>
            </a:prstGeom>
            <a:pattFill prst="wdDnDiag">
              <a:fgClr>
                <a:srgbClr val="008080"/>
              </a:fgClr>
              <a:bgClr>
                <a:srgbClr val="FFFFFF"/>
              </a:bgClr>
            </a:pattFill>
            <a:ln w="12700">
              <a:solidFill>
                <a:srgbClr val="000000"/>
              </a:solidFill>
              <a:miter lim="800000"/>
              <a:headEnd/>
              <a:tailEnd/>
            </a:ln>
          </p:spPr>
          <p:txBody>
            <a:bodyPr wrap="none" anchor="ctr"/>
            <a:lstStyle/>
            <a:p>
              <a:endParaRPr lang="sr-Latn-CS"/>
            </a:p>
          </p:txBody>
        </p:sp>
        <p:sp>
          <p:nvSpPr>
            <p:cNvPr id="436239" name="Rectangle 15"/>
            <p:cNvSpPr>
              <a:spLocks noChangeArrowheads="1"/>
            </p:cNvSpPr>
            <p:nvPr/>
          </p:nvSpPr>
          <p:spPr bwMode="auto">
            <a:xfrm>
              <a:off x="4050" y="1866"/>
              <a:ext cx="915" cy="250"/>
            </a:xfrm>
            <a:prstGeom prst="rect">
              <a:avLst/>
            </a:prstGeom>
            <a:noFill/>
            <a:ln w="12700" algn="ctr">
              <a:noFill/>
              <a:miter lim="800000"/>
              <a:headEnd/>
              <a:tailEnd/>
            </a:ln>
            <a:effectLst/>
          </p:spPr>
          <p:txBody>
            <a:bodyPr lIns="90432" tIns="44422" rIns="90432" bIns="44422">
              <a:spAutoFit/>
              <a:scene3d>
                <a:camera prst="orthographicFront"/>
                <a:lightRig rig="threePt" dir="t"/>
              </a:scene3d>
              <a:sp3d extrusionH="57150">
                <a:bevelT w="38100" h="38100"/>
              </a:sp3d>
            </a:bodyPr>
            <a:lstStyle/>
            <a:p>
              <a:pPr>
                <a:defRPr/>
              </a:pPr>
              <a:r>
                <a:rPr lang="hr-HR" sz="2000" dirty="0">
                  <a:solidFill>
                    <a:srgbClr val="55FE00"/>
                  </a:solidFill>
                  <a:effectLst>
                    <a:outerShdw blurRad="38100" dist="38100" dir="2700000" algn="tl">
                      <a:srgbClr val="000000"/>
                    </a:outerShdw>
                  </a:effectLst>
                </a:rPr>
                <a:t>LJUDI</a:t>
              </a:r>
              <a:endParaRPr lang="en-US" sz="2000" dirty="0">
                <a:solidFill>
                  <a:srgbClr val="55FE00"/>
                </a:solidFill>
                <a:effectLst>
                  <a:outerShdw blurRad="38100" dist="38100" dir="2700000" algn="tl">
                    <a:srgbClr val="000000"/>
                  </a:outerShdw>
                </a:effectLst>
              </a:endParaRPr>
            </a:p>
          </p:txBody>
        </p:sp>
        <p:sp>
          <p:nvSpPr>
            <p:cNvPr id="436240" name="Rectangle 16"/>
            <p:cNvSpPr>
              <a:spLocks noChangeArrowheads="1"/>
            </p:cNvSpPr>
            <p:nvPr/>
          </p:nvSpPr>
          <p:spPr bwMode="auto">
            <a:xfrm rot="16200000">
              <a:off x="3392" y="1343"/>
              <a:ext cx="851" cy="270"/>
            </a:xfrm>
            <a:prstGeom prst="rect">
              <a:avLst/>
            </a:prstGeom>
            <a:noFill/>
            <a:ln w="12700">
              <a:noFill/>
              <a:miter lim="800000"/>
              <a:headEnd/>
              <a:tailEnd/>
            </a:ln>
            <a:effectLst/>
          </p:spPr>
          <p:txBody>
            <a:bodyPr lIns="90432" tIns="44422" rIns="90432" bIns="44422">
              <a:spAutoFit/>
              <a:scene3d>
                <a:camera prst="orthographicFront"/>
                <a:lightRig rig="threePt" dir="t"/>
              </a:scene3d>
              <a:sp3d extrusionH="57150">
                <a:bevelT w="38100" h="38100"/>
              </a:sp3d>
            </a:bodyPr>
            <a:lstStyle/>
            <a:p>
              <a:pPr>
                <a:defRPr/>
              </a:pPr>
              <a:r>
                <a:rPr lang="hr-HR" sz="2200" dirty="0">
                  <a:solidFill>
                    <a:srgbClr val="55FE00"/>
                  </a:solidFill>
                  <a:effectLst>
                    <a:outerShdw blurRad="38100" dist="38100" dir="2700000" algn="tl">
                      <a:srgbClr val="000000"/>
                    </a:outerShdw>
                  </a:effectLst>
                </a:rPr>
                <a:t>SUSTAV</a:t>
              </a:r>
              <a:endParaRPr lang="en-US" sz="2200" dirty="0">
                <a:solidFill>
                  <a:srgbClr val="55FE00"/>
                </a:solidFill>
                <a:effectLst>
                  <a:outerShdw blurRad="38100" dist="38100" dir="2700000" algn="tl">
                    <a:srgbClr val="000000"/>
                  </a:outerShdw>
                </a:effectLst>
              </a:endParaRPr>
            </a:p>
          </p:txBody>
        </p:sp>
      </p:grpSp>
      <p:grpSp>
        <p:nvGrpSpPr>
          <p:cNvPr id="3" name="Group 25"/>
          <p:cNvGrpSpPr>
            <a:grpSpLocks/>
          </p:cNvGrpSpPr>
          <p:nvPr/>
        </p:nvGrpSpPr>
        <p:grpSpPr bwMode="auto">
          <a:xfrm>
            <a:off x="1357313" y="1500188"/>
            <a:ext cx="2000250" cy="1692275"/>
            <a:chOff x="712" y="1044"/>
            <a:chExt cx="1260" cy="1066"/>
          </a:xfrm>
        </p:grpSpPr>
        <p:sp>
          <p:nvSpPr>
            <p:cNvPr id="28681" name="Rectangle 8"/>
            <p:cNvSpPr>
              <a:spLocks noChangeArrowheads="1"/>
            </p:cNvSpPr>
            <p:nvPr/>
          </p:nvSpPr>
          <p:spPr bwMode="auto">
            <a:xfrm>
              <a:off x="1011" y="1044"/>
              <a:ext cx="870" cy="816"/>
            </a:xfrm>
            <a:prstGeom prst="rect">
              <a:avLst/>
            </a:prstGeom>
            <a:noFill/>
            <a:ln w="12700">
              <a:solidFill>
                <a:srgbClr val="000000"/>
              </a:solidFill>
              <a:miter lim="800000"/>
              <a:headEnd/>
              <a:tailEnd/>
            </a:ln>
          </p:spPr>
          <p:txBody>
            <a:bodyPr wrap="none" anchor="ctr"/>
            <a:lstStyle/>
            <a:p>
              <a:endParaRPr lang="sr-Latn-CS"/>
            </a:p>
          </p:txBody>
        </p:sp>
        <p:sp>
          <p:nvSpPr>
            <p:cNvPr id="28682" name="Rectangle 9" descr="Wide downward diagonal"/>
            <p:cNvSpPr>
              <a:spLocks noChangeArrowheads="1"/>
            </p:cNvSpPr>
            <p:nvPr/>
          </p:nvSpPr>
          <p:spPr bwMode="auto">
            <a:xfrm>
              <a:off x="1011" y="1547"/>
              <a:ext cx="734" cy="313"/>
            </a:xfrm>
            <a:prstGeom prst="rect">
              <a:avLst/>
            </a:prstGeom>
            <a:pattFill prst="wdDnDiag">
              <a:fgClr>
                <a:srgbClr val="008080"/>
              </a:fgClr>
              <a:bgClr>
                <a:srgbClr val="FFFFFF"/>
              </a:bgClr>
            </a:pattFill>
            <a:ln w="12700">
              <a:solidFill>
                <a:srgbClr val="000000"/>
              </a:solidFill>
              <a:miter lim="800000"/>
              <a:headEnd/>
              <a:tailEnd/>
            </a:ln>
          </p:spPr>
          <p:txBody>
            <a:bodyPr wrap="none" anchor="ctr"/>
            <a:lstStyle/>
            <a:p>
              <a:endParaRPr lang="sr-Latn-CS"/>
            </a:p>
          </p:txBody>
        </p:sp>
        <p:sp>
          <p:nvSpPr>
            <p:cNvPr id="436241" name="Rectangle 17"/>
            <p:cNvSpPr>
              <a:spLocks noChangeArrowheads="1"/>
            </p:cNvSpPr>
            <p:nvPr/>
          </p:nvSpPr>
          <p:spPr bwMode="auto">
            <a:xfrm>
              <a:off x="1080" y="1860"/>
              <a:ext cx="892" cy="250"/>
            </a:xfrm>
            <a:prstGeom prst="rect">
              <a:avLst/>
            </a:prstGeom>
            <a:noFill/>
            <a:ln w="12700" algn="ctr">
              <a:noFill/>
              <a:miter lim="800000"/>
              <a:headEnd/>
              <a:tailEnd/>
            </a:ln>
            <a:effectLst/>
          </p:spPr>
          <p:txBody>
            <a:bodyPr lIns="90432" tIns="44422" rIns="90432" bIns="44422">
              <a:spAutoFit/>
              <a:scene3d>
                <a:camera prst="orthographicFront"/>
                <a:lightRig rig="threePt" dir="t"/>
              </a:scene3d>
              <a:sp3d extrusionH="57150">
                <a:bevelT w="38100" h="38100"/>
              </a:sp3d>
            </a:bodyPr>
            <a:lstStyle/>
            <a:p>
              <a:pPr>
                <a:defRPr/>
              </a:pPr>
              <a:r>
                <a:rPr lang="hr-HR" sz="2000" dirty="0">
                  <a:solidFill>
                    <a:srgbClr val="55FE00"/>
                  </a:solidFill>
                  <a:effectLst>
                    <a:outerShdw blurRad="38100" dist="38100" dir="2700000" algn="tl">
                      <a:srgbClr val="000000"/>
                    </a:outerShdw>
                  </a:effectLst>
                </a:rPr>
                <a:t>LJUDI</a:t>
              </a:r>
              <a:endParaRPr lang="en-US" sz="2000" dirty="0">
                <a:solidFill>
                  <a:srgbClr val="55FE00"/>
                </a:solidFill>
                <a:effectLst>
                  <a:outerShdw blurRad="38100" dist="38100" dir="2700000" algn="tl">
                    <a:srgbClr val="000000"/>
                  </a:outerShdw>
                </a:effectLst>
              </a:endParaRPr>
            </a:p>
          </p:txBody>
        </p:sp>
        <p:sp>
          <p:nvSpPr>
            <p:cNvPr id="436242" name="Rectangle 18"/>
            <p:cNvSpPr>
              <a:spLocks noChangeArrowheads="1"/>
            </p:cNvSpPr>
            <p:nvPr/>
          </p:nvSpPr>
          <p:spPr bwMode="auto">
            <a:xfrm rot="16200000">
              <a:off x="435" y="1383"/>
              <a:ext cx="824" cy="270"/>
            </a:xfrm>
            <a:prstGeom prst="rect">
              <a:avLst/>
            </a:prstGeom>
            <a:noFill/>
            <a:ln w="12700">
              <a:noFill/>
              <a:miter lim="800000"/>
              <a:headEnd/>
              <a:tailEnd/>
            </a:ln>
            <a:effectLst/>
          </p:spPr>
          <p:txBody>
            <a:bodyPr lIns="90432" tIns="44422" rIns="90432" bIns="44422">
              <a:spAutoFit/>
            </a:bodyPr>
            <a:lstStyle/>
            <a:p>
              <a:pPr>
                <a:defRPr/>
              </a:pPr>
              <a:r>
                <a:rPr lang="hr-HR" sz="2200" dirty="0">
                  <a:solidFill>
                    <a:srgbClr val="FF0000"/>
                  </a:solidFill>
                  <a:effectLst>
                    <a:outerShdw blurRad="38100" dist="38100" dir="2700000" algn="tl">
                      <a:srgbClr val="000000"/>
                    </a:outerShdw>
                  </a:effectLst>
                </a:rPr>
                <a:t>SUSTAV</a:t>
              </a:r>
              <a:endParaRPr lang="en-US" sz="2200" dirty="0">
                <a:solidFill>
                  <a:srgbClr val="FF0000"/>
                </a:solidFill>
                <a:effectLst>
                  <a:outerShdw blurRad="38100" dist="38100" dir="2700000" algn="tl">
                    <a:srgbClr val="000000"/>
                  </a:outerShdw>
                </a:effectLst>
              </a:endParaRPr>
            </a:p>
          </p:txBody>
        </p:sp>
      </p:grpSp>
      <p:sp>
        <p:nvSpPr>
          <p:cNvPr id="436244" name="Text Box 20"/>
          <p:cNvSpPr txBox="1">
            <a:spLocks noChangeArrowheads="1"/>
          </p:cNvSpPr>
          <p:nvPr/>
        </p:nvSpPr>
        <p:spPr bwMode="auto">
          <a:xfrm>
            <a:off x="4929188" y="5803900"/>
            <a:ext cx="3929062" cy="708025"/>
          </a:xfrm>
          <a:prstGeom prst="rect">
            <a:avLst/>
          </a:prstGeom>
          <a:noFill/>
          <a:ln w="9525">
            <a:noFill/>
            <a:miter lim="800000"/>
            <a:headEnd/>
            <a:tailEnd/>
          </a:ln>
          <a:effectLst/>
        </p:spPr>
        <p:txBody>
          <a:bodyPr lIns="91383" tIns="45692" rIns="91383" bIns="45692">
            <a:spAutoFit/>
          </a:bodyPr>
          <a:lstStyle/>
          <a:p>
            <a:pPr algn="ctr">
              <a:defRPr/>
            </a:pPr>
            <a:r>
              <a:rPr lang="hr-HR" sz="2000" dirty="0">
                <a:latin typeface="Arial" charset="0"/>
                <a:cs typeface="Arial" charset="0"/>
              </a:rPr>
              <a:t>Poruka </a:t>
            </a:r>
            <a:r>
              <a:rPr lang="en-US" sz="2000" dirty="0">
                <a:latin typeface="Arial" charset="0"/>
                <a:cs typeface="Arial" charset="0"/>
              </a:rPr>
              <a:t>:  </a:t>
            </a:r>
            <a:endParaRPr lang="hr-HR" sz="2000" dirty="0">
              <a:latin typeface="Arial" charset="0"/>
              <a:cs typeface="Arial" charset="0"/>
            </a:endParaRPr>
          </a:p>
          <a:p>
            <a:pPr algn="ctr">
              <a:defRPr/>
            </a:pPr>
            <a:r>
              <a:rPr lang="en-US" sz="2000" dirty="0">
                <a:solidFill>
                  <a:srgbClr val="FF0000"/>
                </a:solidFill>
                <a:effectLst>
                  <a:outerShdw blurRad="38100" dist="38100" dir="2700000" algn="tl">
                    <a:srgbClr val="000000"/>
                  </a:outerShdw>
                </a:effectLst>
              </a:rPr>
              <a:t>“</a:t>
            </a:r>
            <a:r>
              <a:rPr lang="hr-HR" sz="2000" dirty="0">
                <a:solidFill>
                  <a:srgbClr val="FF0000"/>
                </a:solidFill>
                <a:effectLst>
                  <a:outerShdw blurRad="38100" dist="38100" dir="2700000" algn="tl">
                    <a:srgbClr val="000000"/>
                  </a:outerShdw>
                </a:effectLst>
              </a:rPr>
              <a:t>Mi brinemo i znamo kako</a:t>
            </a:r>
            <a:r>
              <a:rPr lang="en-US" sz="2000" dirty="0">
                <a:solidFill>
                  <a:srgbClr val="FF0000"/>
                </a:solidFill>
                <a:effectLst>
                  <a:outerShdw blurRad="38100" dist="38100" dir="2700000" algn="tl">
                    <a:srgbClr val="000000"/>
                  </a:outerShdw>
                </a:effectLst>
              </a:rPr>
              <a:t>.”</a:t>
            </a:r>
          </a:p>
        </p:txBody>
      </p:sp>
      <p:grpSp>
        <p:nvGrpSpPr>
          <p:cNvPr id="4" name="Group 36"/>
          <p:cNvGrpSpPr>
            <a:grpSpLocks/>
          </p:cNvGrpSpPr>
          <p:nvPr/>
        </p:nvGrpSpPr>
        <p:grpSpPr bwMode="auto">
          <a:xfrm>
            <a:off x="5000654" y="3330599"/>
            <a:ext cx="3786248" cy="2143125"/>
            <a:chOff x="5286380" y="3143248"/>
            <a:chExt cx="3786275" cy="2143140"/>
          </a:xfrm>
          <a:scene3d>
            <a:camera prst="orthographicFront">
              <a:rot lat="0" lon="0" rev="0"/>
            </a:camera>
            <a:lightRig rig="balanced" dir="t">
              <a:rot lat="0" lon="0" rev="8700000"/>
            </a:lightRig>
          </a:scene3d>
        </p:grpSpPr>
        <p:grpSp>
          <p:nvGrpSpPr>
            <p:cNvPr id="5" name="Group 35"/>
            <p:cNvGrpSpPr>
              <a:grpSpLocks/>
            </p:cNvGrpSpPr>
            <p:nvPr/>
          </p:nvGrpSpPr>
          <p:grpSpPr bwMode="auto">
            <a:xfrm>
              <a:off x="5286380" y="3143248"/>
              <a:ext cx="3786275" cy="2143140"/>
              <a:chOff x="5286380" y="3143248"/>
              <a:chExt cx="3786275" cy="2143140"/>
            </a:xfrm>
          </p:grpSpPr>
          <p:sp>
            <p:nvSpPr>
              <p:cNvPr id="32" name="Rounded Rectangle 31"/>
              <p:cNvSpPr/>
              <p:nvPr/>
            </p:nvSpPr>
            <p:spPr bwMode="auto">
              <a:xfrm>
                <a:off x="5286380" y="3143248"/>
                <a:ext cx="1928826" cy="2143140"/>
              </a:xfrm>
              <a:prstGeom prst="roundRect">
                <a:avLst/>
              </a:prstGeom>
              <a:solidFill>
                <a:srgbClr val="92D05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sp>
            <p:nvSpPr>
              <p:cNvPr id="33" name="Rounded Rectangle 32"/>
              <p:cNvSpPr/>
              <p:nvPr/>
            </p:nvSpPr>
            <p:spPr bwMode="auto">
              <a:xfrm>
                <a:off x="7358083" y="3143248"/>
                <a:ext cx="1714572" cy="2143140"/>
              </a:xfrm>
              <a:prstGeom prst="roundRect">
                <a:avLst/>
              </a:prstGeom>
              <a:solidFill>
                <a:srgbClr val="92D05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grpSp>
        <p:grpSp>
          <p:nvGrpSpPr>
            <p:cNvPr id="6" name="Group 28"/>
            <p:cNvGrpSpPr>
              <a:grpSpLocks/>
            </p:cNvGrpSpPr>
            <p:nvPr/>
          </p:nvGrpSpPr>
          <p:grpSpPr bwMode="auto">
            <a:xfrm>
              <a:off x="5357818" y="3278189"/>
              <a:ext cx="3571900" cy="1936750"/>
              <a:chOff x="5072066" y="3135313"/>
              <a:chExt cx="3571900" cy="1936750"/>
            </a:xfrm>
          </p:grpSpPr>
          <p:sp>
            <p:nvSpPr>
              <p:cNvPr id="24" name="Rectangle 15"/>
              <p:cNvSpPr>
                <a:spLocks noChangeArrowheads="1"/>
              </p:cNvSpPr>
              <p:nvPr/>
            </p:nvSpPr>
            <p:spPr bwMode="auto">
              <a:xfrm>
                <a:off x="5072066" y="3135313"/>
                <a:ext cx="2000250" cy="1936750"/>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en-US" sz="2000" b="1" dirty="0">
                    <a:solidFill>
                      <a:schemeClr val="bg1"/>
                    </a:solidFill>
                  </a:rPr>
                  <a:t>S</a:t>
                </a:r>
                <a:r>
                  <a:rPr lang="hr-HR" sz="2000" b="1" dirty="0">
                    <a:solidFill>
                      <a:schemeClr val="bg1"/>
                    </a:solidFill>
                  </a:rPr>
                  <a:t>USTAV</a:t>
                </a:r>
                <a:endParaRPr lang="en-US" sz="2000" b="1" dirty="0">
                  <a:solidFill>
                    <a:schemeClr val="bg1"/>
                  </a:solidFill>
                </a:endParaRPr>
              </a:p>
              <a:p>
                <a:pPr>
                  <a:defRPr/>
                </a:pPr>
                <a:r>
                  <a:rPr lang="hr-HR" sz="2000" dirty="0">
                    <a:solidFill>
                      <a:schemeClr val="bg1"/>
                    </a:solidFill>
                  </a:rPr>
                  <a:t>brz</a:t>
                </a:r>
                <a:endParaRPr lang="en-US" sz="2000" dirty="0">
                  <a:solidFill>
                    <a:schemeClr val="bg1"/>
                  </a:solidFill>
                </a:endParaRPr>
              </a:p>
              <a:p>
                <a:pPr>
                  <a:defRPr/>
                </a:pPr>
                <a:r>
                  <a:rPr lang="hr-HR" sz="2000" dirty="0">
                    <a:solidFill>
                      <a:schemeClr val="bg1"/>
                    </a:solidFill>
                  </a:rPr>
                  <a:t>pouzdan</a:t>
                </a:r>
              </a:p>
              <a:p>
                <a:pPr>
                  <a:defRPr/>
                </a:pPr>
                <a:r>
                  <a:rPr lang="hr-HR" sz="2000" dirty="0">
                    <a:solidFill>
                      <a:schemeClr val="bg1"/>
                    </a:solidFill>
                  </a:rPr>
                  <a:t>učinkovit</a:t>
                </a:r>
              </a:p>
              <a:p>
                <a:pPr>
                  <a:defRPr/>
                </a:pPr>
                <a:r>
                  <a:rPr lang="hr-HR" sz="2000" dirty="0">
                    <a:solidFill>
                      <a:schemeClr val="bg1"/>
                    </a:solidFill>
                  </a:rPr>
                  <a:t>konzistentan</a:t>
                </a:r>
              </a:p>
              <a:p>
                <a:pPr>
                  <a:defRPr/>
                </a:pPr>
                <a:r>
                  <a:rPr lang="hr-HR" sz="2000" dirty="0">
                    <a:solidFill>
                      <a:schemeClr val="bg1"/>
                    </a:solidFill>
                  </a:rPr>
                  <a:t>standardiziran</a:t>
                </a:r>
                <a:endParaRPr lang="en-US" sz="2000" dirty="0">
                  <a:solidFill>
                    <a:schemeClr val="bg1"/>
                  </a:solidFill>
                </a:endParaRPr>
              </a:p>
            </p:txBody>
          </p:sp>
          <p:sp>
            <p:nvSpPr>
              <p:cNvPr id="25" name="Rectangle 8"/>
              <p:cNvSpPr>
                <a:spLocks noChangeArrowheads="1"/>
              </p:cNvSpPr>
              <p:nvPr/>
            </p:nvSpPr>
            <p:spPr bwMode="auto">
              <a:xfrm>
                <a:off x="7215216" y="3135337"/>
                <a:ext cx="1428750" cy="1936385"/>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rPr>
                  <a:t>LJUDI</a:t>
                </a:r>
                <a:endParaRPr lang="en-US" sz="2000" b="1" dirty="0">
                  <a:solidFill>
                    <a:schemeClr val="bg1"/>
                  </a:solidFill>
                </a:endParaRPr>
              </a:p>
              <a:p>
                <a:pPr>
                  <a:defRPr/>
                </a:pPr>
                <a:r>
                  <a:rPr lang="hr-HR" sz="2000" dirty="0">
                    <a:solidFill>
                      <a:schemeClr val="bg1"/>
                    </a:solidFill>
                  </a:rPr>
                  <a:t>stručni</a:t>
                </a:r>
              </a:p>
              <a:p>
                <a:pPr>
                  <a:defRPr/>
                </a:pPr>
                <a:r>
                  <a:rPr lang="hr-HR" sz="2000" dirty="0">
                    <a:solidFill>
                      <a:schemeClr val="bg1"/>
                    </a:solidFill>
                  </a:rPr>
                  <a:t>motivirani</a:t>
                </a:r>
              </a:p>
              <a:p>
                <a:pPr>
                  <a:defRPr/>
                </a:pPr>
                <a:r>
                  <a:rPr lang="hr-HR" sz="2000" dirty="0">
                    <a:solidFill>
                      <a:schemeClr val="bg1"/>
                    </a:solidFill>
                  </a:rPr>
                  <a:t>proaktivni</a:t>
                </a:r>
              </a:p>
              <a:p>
                <a:pPr>
                  <a:defRPr/>
                </a:pPr>
                <a:r>
                  <a:rPr lang="hr-HR" sz="2000" dirty="0">
                    <a:solidFill>
                      <a:schemeClr val="bg1"/>
                    </a:solidFill>
                  </a:rPr>
                  <a:t>odgovorni</a:t>
                </a:r>
              </a:p>
              <a:p>
                <a:pPr>
                  <a:defRPr/>
                </a:pPr>
                <a:r>
                  <a:rPr lang="hr-HR" sz="2000" dirty="0">
                    <a:solidFill>
                      <a:schemeClr val="bg1"/>
                    </a:solidFill>
                  </a:rPr>
                  <a:t>samostalni</a:t>
                </a:r>
                <a:endParaRPr lang="en-US" sz="2000" dirty="0">
                  <a:solidFill>
                    <a:schemeClr val="bg1"/>
                  </a:solidFill>
                </a:endParaRPr>
              </a:p>
            </p:txBody>
          </p:sp>
        </p:grpSp>
      </p:grpSp>
      <p:grpSp>
        <p:nvGrpSpPr>
          <p:cNvPr id="7" name="Group 34"/>
          <p:cNvGrpSpPr>
            <a:grpSpLocks/>
          </p:cNvGrpSpPr>
          <p:nvPr/>
        </p:nvGrpSpPr>
        <p:grpSpPr bwMode="auto">
          <a:xfrm>
            <a:off x="357155" y="3357577"/>
            <a:ext cx="4000531" cy="2143125"/>
            <a:chOff x="857224" y="3143248"/>
            <a:chExt cx="4000559" cy="2143140"/>
          </a:xfrm>
          <a:scene3d>
            <a:camera prst="orthographicFront">
              <a:rot lat="0" lon="0" rev="0"/>
            </a:camera>
            <a:lightRig rig="balanced" dir="t">
              <a:rot lat="0" lon="0" rev="8700000"/>
            </a:lightRig>
          </a:scene3d>
        </p:grpSpPr>
        <p:grpSp>
          <p:nvGrpSpPr>
            <p:cNvPr id="8" name="Group 33"/>
            <p:cNvGrpSpPr>
              <a:grpSpLocks/>
            </p:cNvGrpSpPr>
            <p:nvPr/>
          </p:nvGrpSpPr>
          <p:grpSpPr bwMode="auto">
            <a:xfrm>
              <a:off x="857224" y="3143248"/>
              <a:ext cx="4000559" cy="2143140"/>
              <a:chOff x="857224" y="3143248"/>
              <a:chExt cx="4000559" cy="2143140"/>
            </a:xfrm>
          </p:grpSpPr>
          <p:sp>
            <p:nvSpPr>
              <p:cNvPr id="30" name="Rounded Rectangle 29"/>
              <p:cNvSpPr/>
              <p:nvPr/>
            </p:nvSpPr>
            <p:spPr bwMode="auto">
              <a:xfrm>
                <a:off x="857224" y="3143248"/>
                <a:ext cx="2071702" cy="2143140"/>
              </a:xfrm>
              <a:prstGeom prst="roundRect">
                <a:avLst/>
              </a:prstGeom>
              <a:solidFill>
                <a:srgbClr val="C0000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sp>
            <p:nvSpPr>
              <p:cNvPr id="31" name="Rounded Rectangle 30"/>
              <p:cNvSpPr/>
              <p:nvPr/>
            </p:nvSpPr>
            <p:spPr bwMode="auto">
              <a:xfrm>
                <a:off x="3071801" y="3143248"/>
                <a:ext cx="1785982" cy="2143140"/>
              </a:xfrm>
              <a:prstGeom prst="roundRect">
                <a:avLst/>
              </a:prstGeom>
              <a:solidFill>
                <a:srgbClr val="92D050"/>
              </a:solidFill>
              <a:ln w="9525" cap="flat" cmpd="sng" algn="ctr">
                <a:noFill/>
                <a:prstDash val="solid"/>
                <a:round/>
                <a:headEnd type="none" w="med" len="med"/>
                <a:tailEnd type="none" w="med" len="med"/>
              </a:ln>
              <a:effectLst>
                <a:outerShdw blurRad="44450" dist="27940" dir="5400000" algn="ctr">
                  <a:srgbClr val="000000">
                    <a:alpha val="32000"/>
                  </a:srgbClr>
                </a:outerShdw>
              </a:effectLst>
              <a:sp3d>
                <a:bevelT w="190500" h="38100"/>
              </a:sp3d>
            </p:spPr>
            <p:txBody>
              <a:bodyPr/>
              <a:lstStyle/>
              <a:p>
                <a:pPr>
                  <a:defRPr/>
                </a:pPr>
                <a:endParaRPr lang="hr-HR">
                  <a:solidFill>
                    <a:schemeClr val="bg1"/>
                  </a:solidFill>
                  <a:ea typeface="ＭＳ Ｐゴシック"/>
                </a:endParaRPr>
              </a:p>
            </p:txBody>
          </p:sp>
        </p:grpSp>
        <p:grpSp>
          <p:nvGrpSpPr>
            <p:cNvPr id="9" name="Group 21"/>
            <p:cNvGrpSpPr>
              <a:grpSpLocks/>
            </p:cNvGrpSpPr>
            <p:nvPr/>
          </p:nvGrpSpPr>
          <p:grpSpPr bwMode="auto">
            <a:xfrm>
              <a:off x="928662" y="3278200"/>
              <a:ext cx="3643367" cy="1936750"/>
              <a:chOff x="928662" y="2643185"/>
              <a:chExt cx="3643367" cy="1936750"/>
            </a:xfrm>
          </p:grpSpPr>
          <p:sp>
            <p:nvSpPr>
              <p:cNvPr id="23" name="Rectangle 7"/>
              <p:cNvSpPr>
                <a:spLocks noChangeArrowheads="1"/>
              </p:cNvSpPr>
              <p:nvPr/>
            </p:nvSpPr>
            <p:spPr bwMode="auto">
              <a:xfrm>
                <a:off x="928662" y="2643185"/>
                <a:ext cx="2143125" cy="1936750"/>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ea typeface="ＭＳ Ｐゴシック"/>
                  </a:rPr>
                  <a:t>SUSTAV</a:t>
                </a:r>
                <a:endParaRPr lang="en-US" sz="2000" b="1" dirty="0">
                  <a:solidFill>
                    <a:schemeClr val="bg1"/>
                  </a:solidFill>
                  <a:ea typeface="ＭＳ Ｐゴシック"/>
                </a:endParaRPr>
              </a:p>
              <a:p>
                <a:pPr>
                  <a:defRPr/>
                </a:pPr>
                <a:r>
                  <a:rPr lang="hr-HR" sz="2000" dirty="0">
                    <a:solidFill>
                      <a:schemeClr val="bg1"/>
                    </a:solidFill>
                    <a:ea typeface="ＭＳ Ｐゴシック"/>
                  </a:rPr>
                  <a:t>spor</a:t>
                </a:r>
              </a:p>
              <a:p>
                <a:pPr>
                  <a:defRPr/>
                </a:pPr>
                <a:r>
                  <a:rPr lang="hr-HR" sz="2000" dirty="0">
                    <a:solidFill>
                      <a:schemeClr val="bg1"/>
                    </a:solidFill>
                    <a:ea typeface="ＭＳ Ｐゴシック"/>
                  </a:rPr>
                  <a:t>kaotičan</a:t>
                </a:r>
                <a:endParaRPr lang="en-US" sz="2000" dirty="0">
                  <a:solidFill>
                    <a:schemeClr val="bg1"/>
                  </a:solidFill>
                  <a:ea typeface="ＭＳ Ｐゴシック"/>
                </a:endParaRPr>
              </a:p>
              <a:p>
                <a:pPr>
                  <a:defRPr/>
                </a:pPr>
                <a:r>
                  <a:rPr lang="hr-HR" sz="2000" dirty="0">
                    <a:solidFill>
                      <a:schemeClr val="bg1"/>
                    </a:solidFill>
                    <a:ea typeface="ＭＳ Ｐゴシック"/>
                  </a:rPr>
                  <a:t>nepouzdan</a:t>
                </a:r>
              </a:p>
              <a:p>
                <a:pPr>
                  <a:defRPr/>
                </a:pPr>
                <a:r>
                  <a:rPr lang="hr-HR" sz="2000" dirty="0">
                    <a:solidFill>
                      <a:schemeClr val="bg1"/>
                    </a:solidFill>
                    <a:ea typeface="ＭＳ Ｐゴシック"/>
                  </a:rPr>
                  <a:t>neučinkovit</a:t>
                </a:r>
                <a:endParaRPr lang="en-US" sz="2000" dirty="0">
                  <a:solidFill>
                    <a:schemeClr val="bg1"/>
                  </a:solidFill>
                  <a:ea typeface="ＭＳ Ｐゴシック"/>
                </a:endParaRPr>
              </a:p>
              <a:p>
                <a:pPr>
                  <a:defRPr/>
                </a:pPr>
                <a:r>
                  <a:rPr lang="hr-HR" sz="2000" dirty="0">
                    <a:solidFill>
                      <a:schemeClr val="bg1"/>
                    </a:solidFill>
                    <a:ea typeface="ＭＳ Ｐゴシック"/>
                  </a:rPr>
                  <a:t>nekonzistentan</a:t>
                </a:r>
                <a:endParaRPr lang="en-US" sz="2000" dirty="0">
                  <a:solidFill>
                    <a:schemeClr val="bg1"/>
                  </a:solidFill>
                  <a:ea typeface="ＭＳ Ｐゴシック"/>
                </a:endParaRPr>
              </a:p>
            </p:txBody>
          </p:sp>
          <p:sp>
            <p:nvSpPr>
              <p:cNvPr id="28" name="Rectangle 8"/>
              <p:cNvSpPr>
                <a:spLocks noChangeArrowheads="1"/>
              </p:cNvSpPr>
              <p:nvPr/>
            </p:nvSpPr>
            <p:spPr bwMode="auto">
              <a:xfrm>
                <a:off x="3143279" y="2643185"/>
                <a:ext cx="1428750" cy="1936385"/>
              </a:xfrm>
              <a:prstGeom prst="rect">
                <a:avLst/>
              </a:prstGeom>
              <a:noFill/>
              <a:ln w="12700">
                <a:noFill/>
                <a:miter lim="800000"/>
                <a:headEnd/>
                <a:tailEnd/>
              </a:ln>
              <a:effectLst>
                <a:outerShdw blurRad="44450" dist="27940" dir="5400000" algn="ctr">
                  <a:srgbClr val="000000">
                    <a:alpha val="32000"/>
                  </a:srgbClr>
                </a:outerShdw>
              </a:effectLst>
              <a:sp3d>
                <a:bevelT w="190500" h="38100"/>
              </a:sp3d>
            </p:spPr>
            <p:txBody>
              <a:bodyPr lIns="90432" tIns="44422" rIns="90432" bIns="44422">
                <a:spAutoFit/>
              </a:bodyPr>
              <a:lstStyle/>
              <a:p>
                <a:pPr>
                  <a:defRPr/>
                </a:pPr>
                <a:r>
                  <a:rPr lang="hr-HR" sz="2000" b="1" dirty="0">
                    <a:solidFill>
                      <a:schemeClr val="bg1"/>
                    </a:solidFill>
                  </a:rPr>
                  <a:t>LJUDI</a:t>
                </a:r>
                <a:endParaRPr lang="en-US" sz="2000" b="1" dirty="0">
                  <a:solidFill>
                    <a:schemeClr val="bg1"/>
                  </a:solidFill>
                </a:endParaRPr>
              </a:p>
              <a:p>
                <a:pPr>
                  <a:defRPr/>
                </a:pPr>
                <a:r>
                  <a:rPr lang="hr-HR" sz="2000" dirty="0">
                    <a:solidFill>
                      <a:schemeClr val="bg1"/>
                    </a:solidFill>
                  </a:rPr>
                  <a:t>stručni</a:t>
                </a:r>
              </a:p>
              <a:p>
                <a:pPr>
                  <a:defRPr/>
                </a:pPr>
                <a:r>
                  <a:rPr lang="hr-HR" sz="2000" dirty="0">
                    <a:solidFill>
                      <a:schemeClr val="bg1"/>
                    </a:solidFill>
                  </a:rPr>
                  <a:t>motivirani</a:t>
                </a:r>
              </a:p>
              <a:p>
                <a:pPr>
                  <a:defRPr/>
                </a:pPr>
                <a:r>
                  <a:rPr lang="hr-HR" sz="2000" dirty="0">
                    <a:solidFill>
                      <a:schemeClr val="bg1"/>
                    </a:solidFill>
                  </a:rPr>
                  <a:t>proaktivni</a:t>
                </a:r>
              </a:p>
              <a:p>
                <a:pPr>
                  <a:defRPr/>
                </a:pPr>
                <a:r>
                  <a:rPr lang="hr-HR" sz="2000" dirty="0">
                    <a:solidFill>
                      <a:schemeClr val="bg1"/>
                    </a:solidFill>
                  </a:rPr>
                  <a:t>odgovorni</a:t>
                </a:r>
              </a:p>
              <a:p>
                <a:pPr>
                  <a:defRPr/>
                </a:pPr>
                <a:r>
                  <a:rPr lang="hr-HR" sz="2000" dirty="0">
                    <a:solidFill>
                      <a:schemeClr val="bg1"/>
                    </a:solidFill>
                  </a:rPr>
                  <a:t>samostalni</a:t>
                </a:r>
                <a:endParaRPr lang="en-US" sz="2000" dirty="0">
                  <a:solidFill>
                    <a:schemeClr val="bg1"/>
                  </a:solidFill>
                </a:endParaRPr>
              </a:p>
            </p:txBody>
          </p:sp>
        </p:grpSp>
      </p:grpSp>
      <p:sp>
        <p:nvSpPr>
          <p:cNvPr id="34" name="Rectangle 1"/>
          <p:cNvSpPr txBox="1">
            <a:spLocks/>
          </p:cNvSpPr>
          <p:nvPr/>
        </p:nvSpPr>
        <p:spPr>
          <a:xfrm>
            <a:off x="1100141" y="490522"/>
            <a:ext cx="3971925" cy="795338"/>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2 dimenzije </a:t>
            </a:r>
            <a:r>
              <a:rPr lang="hr-HR" sz="4000" spc="-150" dirty="0">
                <a:solidFill>
                  <a:schemeClr val="bg1">
                    <a:lumMod val="50000"/>
                  </a:schemeClr>
                </a:solidFill>
                <a:latin typeface="+mj-lt"/>
                <a:ea typeface="+mj-ea"/>
                <a:cs typeface="+mj-cs"/>
              </a:rPr>
              <a:t>razvoja</a:t>
            </a:r>
            <a:endParaRPr lang="en-US" sz="4000" spc="-150" dirty="0">
              <a:solidFill>
                <a:schemeClr val="bg1">
                  <a:lumMod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36234"/>
                                        </p:tgtEl>
                                        <p:attrNameLst>
                                          <p:attrName>style.visibility</p:attrName>
                                        </p:attrNameLst>
                                      </p:cBhvr>
                                      <p:to>
                                        <p:strVal val="visible"/>
                                      </p:to>
                                    </p:set>
                                    <p:anim calcmode="lin" valueType="num">
                                      <p:cBhvr>
                                        <p:cTn id="18" dur="500" fill="hold"/>
                                        <p:tgtEl>
                                          <p:spTgt spid="436234"/>
                                        </p:tgtEl>
                                        <p:attrNameLst>
                                          <p:attrName>ppt_w</p:attrName>
                                        </p:attrNameLst>
                                      </p:cBhvr>
                                      <p:tavLst>
                                        <p:tav tm="0">
                                          <p:val>
                                            <p:fltVal val="0"/>
                                          </p:val>
                                        </p:tav>
                                        <p:tav tm="100000">
                                          <p:val>
                                            <p:strVal val="#ppt_w"/>
                                          </p:val>
                                        </p:tav>
                                      </p:tavLst>
                                    </p:anim>
                                    <p:anim calcmode="lin" valueType="num">
                                      <p:cBhvr>
                                        <p:cTn id="19" dur="500" fill="hold"/>
                                        <p:tgtEl>
                                          <p:spTgt spid="436234"/>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436244"/>
                                        </p:tgtEl>
                                        <p:attrNameLst>
                                          <p:attrName>style.visibility</p:attrName>
                                        </p:attrNameLst>
                                      </p:cBhvr>
                                      <p:to>
                                        <p:strVal val="visible"/>
                                      </p:to>
                                    </p:set>
                                    <p:anim calcmode="lin" valueType="num">
                                      <p:cBhvr>
                                        <p:cTn id="35" dur="500" fill="hold"/>
                                        <p:tgtEl>
                                          <p:spTgt spid="436244"/>
                                        </p:tgtEl>
                                        <p:attrNameLst>
                                          <p:attrName>ppt_w</p:attrName>
                                        </p:attrNameLst>
                                      </p:cBhvr>
                                      <p:tavLst>
                                        <p:tav tm="0">
                                          <p:val>
                                            <p:fltVal val="0"/>
                                          </p:val>
                                        </p:tav>
                                        <p:tav tm="100000">
                                          <p:val>
                                            <p:strVal val="#ppt_w"/>
                                          </p:val>
                                        </p:tav>
                                      </p:tavLst>
                                    </p:anim>
                                    <p:anim calcmode="lin" valueType="num">
                                      <p:cBhvr>
                                        <p:cTn id="36" dur="500" fill="hold"/>
                                        <p:tgtEl>
                                          <p:spTgt spid="4362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928662" y="428604"/>
            <a:ext cx="3429024"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smtClean="0">
                <a:solidFill>
                  <a:schemeClr val="bg1">
                    <a:lumMod val="50000"/>
                  </a:schemeClr>
                </a:solidFill>
                <a:latin typeface="+mj-lt"/>
                <a:ea typeface="+mj-ea"/>
                <a:cs typeface="+mj-cs"/>
              </a:rPr>
              <a:t>Što</a:t>
            </a:r>
            <a:r>
              <a:rPr lang="hr-HR" sz="4000" spc="-150" dirty="0" smtClean="0">
                <a:solidFill>
                  <a:srgbClr val="C00000"/>
                </a:solidFill>
                <a:latin typeface="+mj-lt"/>
                <a:ea typeface="+mj-ea"/>
                <a:cs typeface="+mj-cs"/>
              </a:rPr>
              <a:t> napraviti?</a:t>
            </a:r>
            <a:endParaRPr lang="en-US" sz="4000" spc="-150" dirty="0">
              <a:solidFill>
                <a:schemeClr val="bg1">
                  <a:lumMod val="50000"/>
                </a:schemeClr>
              </a:solidFill>
              <a:latin typeface="+mj-lt"/>
              <a:ea typeface="+mj-ea"/>
              <a:cs typeface="+mj-cs"/>
            </a:endParaRPr>
          </a:p>
        </p:txBody>
      </p:sp>
      <p:sp>
        <p:nvSpPr>
          <p:cNvPr id="3" name="Down Arrow 2"/>
          <p:cNvSpPr/>
          <p:nvPr/>
        </p:nvSpPr>
        <p:spPr bwMode="auto">
          <a:xfrm>
            <a:off x="4786314" y="3614762"/>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4" name="Down Arrow 3"/>
          <p:cNvSpPr/>
          <p:nvPr/>
        </p:nvSpPr>
        <p:spPr bwMode="auto">
          <a:xfrm>
            <a:off x="4786314" y="4500570"/>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5" name="Down Arrow 4"/>
          <p:cNvSpPr/>
          <p:nvPr/>
        </p:nvSpPr>
        <p:spPr bwMode="auto">
          <a:xfrm>
            <a:off x="4786314" y="5429264"/>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6" name="AutoShape 8"/>
          <p:cNvSpPr>
            <a:spLocks noChangeArrowheads="1"/>
          </p:cNvSpPr>
          <p:nvPr/>
        </p:nvSpPr>
        <p:spPr bwMode="auto">
          <a:xfrm>
            <a:off x="2732124" y="5786454"/>
            <a:ext cx="4340209" cy="457200"/>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KONTROLA I REVIZIJA</a:t>
            </a:r>
          </a:p>
        </p:txBody>
      </p:sp>
      <p:sp>
        <p:nvSpPr>
          <p:cNvPr id="7" name="AutoShape 5"/>
          <p:cNvSpPr>
            <a:spLocks noChangeArrowheads="1"/>
          </p:cNvSpPr>
          <p:nvPr/>
        </p:nvSpPr>
        <p:spPr bwMode="auto">
          <a:xfrm>
            <a:off x="3786185" y="1185842"/>
            <a:ext cx="2491455" cy="4570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VIZIJA I MISIJA</a:t>
            </a:r>
          </a:p>
        </p:txBody>
      </p:sp>
      <p:sp>
        <p:nvSpPr>
          <p:cNvPr id="8" name="AutoShape 13"/>
          <p:cNvSpPr>
            <a:spLocks noChangeArrowheads="1"/>
          </p:cNvSpPr>
          <p:nvPr/>
        </p:nvSpPr>
        <p:spPr bwMode="auto">
          <a:xfrm>
            <a:off x="2571739" y="4000504"/>
            <a:ext cx="4840917" cy="457198"/>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OBLIKOVANJE POSLOVNE STRATEGIJE</a:t>
            </a:r>
          </a:p>
        </p:txBody>
      </p:sp>
      <p:sp>
        <p:nvSpPr>
          <p:cNvPr id="9" name="AutoShape 6"/>
          <p:cNvSpPr>
            <a:spLocks noChangeArrowheads="1"/>
          </p:cNvSpPr>
          <p:nvPr/>
        </p:nvSpPr>
        <p:spPr bwMode="auto">
          <a:xfrm>
            <a:off x="1071541" y="2043098"/>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ANALIZA </a:t>
            </a:r>
          </a:p>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OKRUŽENJA</a:t>
            </a:r>
          </a:p>
        </p:txBody>
      </p:sp>
      <p:sp>
        <p:nvSpPr>
          <p:cNvPr id="10" name="AutoShape 8"/>
          <p:cNvSpPr>
            <a:spLocks noChangeArrowheads="1"/>
          </p:cNvSpPr>
          <p:nvPr/>
        </p:nvSpPr>
        <p:spPr bwMode="auto">
          <a:xfrm>
            <a:off x="2714612" y="4900625"/>
            <a:ext cx="4340216" cy="457200"/>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IMPLEMENTACIJA STRATEGIJE</a:t>
            </a:r>
          </a:p>
        </p:txBody>
      </p:sp>
      <p:sp>
        <p:nvSpPr>
          <p:cNvPr id="11" name="AutoShape 7"/>
          <p:cNvSpPr>
            <a:spLocks noChangeArrowheads="1"/>
          </p:cNvSpPr>
          <p:nvPr/>
        </p:nvSpPr>
        <p:spPr bwMode="auto">
          <a:xfrm>
            <a:off x="2571736" y="3144855"/>
            <a:ext cx="4840268" cy="4571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IZBOR KONKURENTSKE PREDNOSTI</a:t>
            </a:r>
          </a:p>
        </p:txBody>
      </p:sp>
      <p:sp>
        <p:nvSpPr>
          <p:cNvPr id="12" name="AutoShape 6"/>
          <p:cNvSpPr>
            <a:spLocks noChangeArrowheads="1"/>
          </p:cNvSpPr>
          <p:nvPr/>
        </p:nvSpPr>
        <p:spPr bwMode="auto">
          <a:xfrm>
            <a:off x="6215077" y="1971661"/>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INTERNA</a:t>
            </a:r>
          </a:p>
          <a:p>
            <a:pPr algn="ctr">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rPr>
              <a:t>ANALIZA </a:t>
            </a:r>
          </a:p>
        </p:txBody>
      </p:sp>
      <p:grpSp>
        <p:nvGrpSpPr>
          <p:cNvPr id="13" name="Group 15"/>
          <p:cNvGrpSpPr>
            <a:grpSpLocks/>
          </p:cNvGrpSpPr>
          <p:nvPr/>
        </p:nvGrpSpPr>
        <p:grpSpPr bwMode="auto">
          <a:xfrm>
            <a:off x="3571875" y="1828796"/>
            <a:ext cx="2571750" cy="1143000"/>
            <a:chOff x="3571875" y="1428740"/>
            <a:chExt cx="2571752" cy="952512"/>
          </a:xfrm>
        </p:grpSpPr>
        <p:sp>
          <p:nvSpPr>
            <p:cNvPr id="14" name="Down Arrow 13"/>
            <p:cNvSpPr/>
            <p:nvPr/>
          </p:nvSpPr>
          <p:spPr bwMode="auto">
            <a:xfrm>
              <a:off x="4786314" y="1428740"/>
              <a:ext cx="357190" cy="892976"/>
            </a:xfrm>
            <a:prstGeom prst="down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cxnSp>
          <p:nvCxnSpPr>
            <p:cNvPr id="15" name="Straight Arrow Connector 14"/>
            <p:cNvCxnSpPr/>
            <p:nvPr/>
          </p:nvCxnSpPr>
          <p:spPr>
            <a:xfrm>
              <a:off x="3571875" y="2024060"/>
              <a:ext cx="985839" cy="345286"/>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5214939" y="2024060"/>
              <a:ext cx="928688" cy="357192"/>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par>
                                <p:cTn id="43" presetID="10"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1000123" y="428604"/>
            <a:ext cx="3286125"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a:solidFill>
                  <a:srgbClr val="C00000"/>
                </a:solidFill>
                <a:latin typeface="+mj-lt"/>
                <a:ea typeface="+mj-ea"/>
                <a:cs typeface="+mj-cs"/>
              </a:rPr>
              <a:t>Interna </a:t>
            </a:r>
            <a:r>
              <a:rPr lang="hr-HR" sz="4000" spc="-150" dirty="0">
                <a:solidFill>
                  <a:schemeClr val="bg1">
                    <a:lumMod val="50000"/>
                  </a:schemeClr>
                </a:solidFill>
                <a:latin typeface="+mj-lt"/>
                <a:ea typeface="+mj-ea"/>
                <a:cs typeface="+mj-cs"/>
              </a:rPr>
              <a:t>analiza </a:t>
            </a:r>
            <a:endParaRPr lang="en-US" sz="4000" spc="-150" dirty="0">
              <a:solidFill>
                <a:schemeClr val="bg1">
                  <a:lumMod val="50000"/>
                </a:schemeClr>
              </a:solidFill>
              <a:latin typeface="+mj-lt"/>
              <a:ea typeface="+mj-ea"/>
              <a:cs typeface="+mj-cs"/>
            </a:endParaRPr>
          </a:p>
        </p:txBody>
      </p:sp>
      <p:sp>
        <p:nvSpPr>
          <p:cNvPr id="3" name="Text Box 21"/>
          <p:cNvSpPr txBox="1">
            <a:spLocks noChangeArrowheads="1"/>
          </p:cNvSpPr>
          <p:nvPr/>
        </p:nvSpPr>
        <p:spPr bwMode="auto">
          <a:xfrm>
            <a:off x="5429281" y="1903398"/>
            <a:ext cx="3500437" cy="1954213"/>
          </a:xfrm>
          <a:prstGeom prst="rect">
            <a:avLst/>
          </a:prstGeom>
          <a:noFill/>
          <a:ln w="12700" cap="sq">
            <a:noFill/>
            <a:miter lim="800000"/>
            <a:headEnd type="none" w="sm" len="sm"/>
            <a:tailEnd type="none" w="sm" len="sm"/>
          </a:ln>
        </p:spPr>
        <p:txBody>
          <a:bodyPr>
            <a:spAutoFit/>
          </a:bodyPr>
          <a:lstStyle/>
          <a:p>
            <a:pPr>
              <a:spcBef>
                <a:spcPct val="50000"/>
              </a:spcBef>
              <a:buFontTx/>
              <a:buBlip>
                <a:blip r:embed="rId2"/>
              </a:buBlip>
            </a:pPr>
            <a:r>
              <a:rPr lang="hr-BA" sz="2200" dirty="0"/>
              <a:t> resurse </a:t>
            </a:r>
          </a:p>
          <a:p>
            <a:pPr>
              <a:spcBef>
                <a:spcPct val="50000"/>
              </a:spcBef>
              <a:buFontTx/>
              <a:buBlip>
                <a:blip r:embed="rId2"/>
              </a:buBlip>
            </a:pPr>
            <a:r>
              <a:rPr lang="hr-BA" sz="2200" dirty="0"/>
              <a:t> sposobnosti</a:t>
            </a:r>
          </a:p>
          <a:p>
            <a:pPr>
              <a:spcBef>
                <a:spcPct val="50000"/>
              </a:spcBef>
              <a:buFontTx/>
              <a:buBlip>
                <a:blip r:embed="rId2"/>
              </a:buBlip>
            </a:pPr>
            <a:r>
              <a:rPr lang="hr-BA" sz="2200" dirty="0"/>
              <a:t> ključne kompetencije</a:t>
            </a:r>
          </a:p>
          <a:p>
            <a:pPr>
              <a:spcBef>
                <a:spcPct val="50000"/>
              </a:spcBef>
              <a:buFontTx/>
              <a:buBlip>
                <a:blip r:embed="rId2"/>
              </a:buBlip>
            </a:pPr>
            <a:r>
              <a:rPr lang="hr-BA" sz="2200" dirty="0"/>
              <a:t> konkurentsku prednost</a:t>
            </a:r>
            <a:endParaRPr lang="en-US" sz="2200" dirty="0"/>
          </a:p>
        </p:txBody>
      </p:sp>
      <p:sp>
        <p:nvSpPr>
          <p:cNvPr id="4" name="Text Box 18"/>
          <p:cNvSpPr txBox="1">
            <a:spLocks noChangeArrowheads="1"/>
          </p:cNvSpPr>
          <p:nvPr/>
        </p:nvSpPr>
        <p:spPr bwMode="auto">
          <a:xfrm>
            <a:off x="5500718" y="1357298"/>
            <a:ext cx="1785938" cy="430213"/>
          </a:xfrm>
          <a:prstGeom prst="rect">
            <a:avLst/>
          </a:prstGeom>
          <a:noFill/>
          <a:ln w="12700" cap="sq">
            <a:noFill/>
            <a:miter lim="800000"/>
            <a:headEnd type="none" w="sm" len="sm"/>
            <a:tailEnd type="none" w="sm" len="sm"/>
          </a:ln>
        </p:spPr>
        <p:txBody>
          <a:bodyPr>
            <a:spAutoFit/>
          </a:bodyPr>
          <a:lstStyle/>
          <a:p>
            <a:pPr>
              <a:spcBef>
                <a:spcPct val="50000"/>
              </a:spcBef>
            </a:pPr>
            <a:r>
              <a:rPr lang="hr-BA" sz="2200" b="1" dirty="0"/>
              <a:t>Procijenite:</a:t>
            </a:r>
            <a:endParaRPr lang="en-US" sz="2200" b="1" dirty="0"/>
          </a:p>
        </p:txBody>
      </p:sp>
      <p:sp>
        <p:nvSpPr>
          <p:cNvPr id="5" name="Text Box 18"/>
          <p:cNvSpPr txBox="1">
            <a:spLocks noChangeArrowheads="1"/>
          </p:cNvSpPr>
          <p:nvPr/>
        </p:nvSpPr>
        <p:spPr bwMode="auto">
          <a:xfrm>
            <a:off x="5572156" y="4486261"/>
            <a:ext cx="1785937" cy="430212"/>
          </a:xfrm>
          <a:prstGeom prst="rect">
            <a:avLst/>
          </a:prstGeom>
          <a:noFill/>
          <a:ln w="12700" cap="sq">
            <a:noFill/>
            <a:miter lim="800000"/>
            <a:headEnd type="none" w="sm" len="sm"/>
            <a:tailEnd type="none" w="sm" len="sm"/>
          </a:ln>
        </p:spPr>
        <p:txBody>
          <a:bodyPr>
            <a:spAutoFit/>
          </a:bodyPr>
          <a:lstStyle/>
          <a:p>
            <a:pPr>
              <a:spcBef>
                <a:spcPct val="50000"/>
              </a:spcBef>
            </a:pPr>
            <a:r>
              <a:rPr lang="hr-BA" sz="2200" b="1" dirty="0"/>
              <a:t>Koristite:</a:t>
            </a:r>
            <a:endParaRPr lang="en-US" sz="2200" b="1" dirty="0"/>
          </a:p>
        </p:txBody>
      </p:sp>
      <p:sp>
        <p:nvSpPr>
          <p:cNvPr id="6" name="Text Box 21"/>
          <p:cNvSpPr txBox="1">
            <a:spLocks noChangeArrowheads="1"/>
          </p:cNvSpPr>
          <p:nvPr/>
        </p:nvSpPr>
        <p:spPr bwMode="auto">
          <a:xfrm>
            <a:off x="5429281" y="4976798"/>
            <a:ext cx="2428875" cy="938213"/>
          </a:xfrm>
          <a:prstGeom prst="rect">
            <a:avLst/>
          </a:prstGeom>
          <a:noFill/>
          <a:ln w="12700" cap="sq">
            <a:noFill/>
            <a:miter lim="800000"/>
            <a:headEnd type="none" w="sm" len="sm"/>
            <a:tailEnd type="none" w="sm" len="sm"/>
          </a:ln>
        </p:spPr>
        <p:txBody>
          <a:bodyPr>
            <a:spAutoFit/>
          </a:bodyPr>
          <a:lstStyle/>
          <a:p>
            <a:pPr>
              <a:spcBef>
                <a:spcPct val="50000"/>
              </a:spcBef>
              <a:buFontTx/>
              <a:buBlip>
                <a:blip r:embed="rId2"/>
              </a:buBlip>
            </a:pPr>
            <a:r>
              <a:rPr lang="hr-BA" sz="2200" dirty="0"/>
              <a:t> SWOT analizu</a:t>
            </a:r>
          </a:p>
          <a:p>
            <a:pPr>
              <a:spcBef>
                <a:spcPct val="50000"/>
              </a:spcBef>
              <a:buFontTx/>
              <a:buBlip>
                <a:blip r:embed="rId2"/>
              </a:buBlip>
            </a:pPr>
            <a:r>
              <a:rPr lang="hr-BA" sz="2200" dirty="0"/>
              <a:t> VRIO okvir</a:t>
            </a:r>
            <a:endParaRPr lang="en-US" sz="2200" dirty="0"/>
          </a:p>
        </p:txBody>
      </p:sp>
      <p:grpSp>
        <p:nvGrpSpPr>
          <p:cNvPr id="7" name="Group 6"/>
          <p:cNvGrpSpPr>
            <a:grpSpLocks/>
          </p:cNvGrpSpPr>
          <p:nvPr/>
        </p:nvGrpSpPr>
        <p:grpSpPr bwMode="auto">
          <a:xfrm>
            <a:off x="642910" y="3286118"/>
            <a:ext cx="3086100" cy="1643063"/>
            <a:chOff x="3197" y="1998"/>
            <a:chExt cx="1944" cy="1035"/>
          </a:xfrm>
          <a:solidFill>
            <a:srgbClr val="C00000"/>
          </a:solidFill>
        </p:grpSpPr>
        <p:sp>
          <p:nvSpPr>
            <p:cNvPr id="8" name="Rectangle 7"/>
            <p:cNvSpPr>
              <a:spLocks noChangeArrowheads="1"/>
            </p:cNvSpPr>
            <p:nvPr/>
          </p:nvSpPr>
          <p:spPr bwMode="auto">
            <a:xfrm>
              <a:off x="3985" y="1998"/>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9" name="Rectangle 8"/>
            <p:cNvSpPr>
              <a:spLocks noChangeArrowheads="1"/>
            </p:cNvSpPr>
            <p:nvPr/>
          </p:nvSpPr>
          <p:spPr bwMode="auto">
            <a:xfrm>
              <a:off x="3682" y="2405"/>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10" name="Rectangle 9"/>
            <p:cNvSpPr>
              <a:spLocks noChangeArrowheads="1"/>
            </p:cNvSpPr>
            <p:nvPr/>
          </p:nvSpPr>
          <p:spPr bwMode="auto">
            <a:xfrm>
              <a:off x="4287" y="2405"/>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11" name="Rectangle 10"/>
            <p:cNvSpPr>
              <a:spLocks noChangeArrowheads="1"/>
            </p:cNvSpPr>
            <p:nvPr/>
          </p:nvSpPr>
          <p:spPr bwMode="auto">
            <a:xfrm>
              <a:off x="3197" y="2813"/>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12" name="Rectangle 11"/>
            <p:cNvSpPr>
              <a:spLocks noChangeArrowheads="1"/>
            </p:cNvSpPr>
            <p:nvPr/>
          </p:nvSpPr>
          <p:spPr bwMode="auto">
            <a:xfrm>
              <a:off x="3722" y="2812"/>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13" name="Rectangle 12"/>
            <p:cNvSpPr>
              <a:spLocks noChangeArrowheads="1"/>
            </p:cNvSpPr>
            <p:nvPr/>
          </p:nvSpPr>
          <p:spPr bwMode="auto">
            <a:xfrm>
              <a:off x="4773" y="2812"/>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sp>
          <p:nvSpPr>
            <p:cNvPr id="14" name="Rectangle 13"/>
            <p:cNvSpPr>
              <a:spLocks noChangeArrowheads="1"/>
            </p:cNvSpPr>
            <p:nvPr/>
          </p:nvSpPr>
          <p:spPr bwMode="auto">
            <a:xfrm>
              <a:off x="4247" y="2812"/>
              <a:ext cx="368" cy="220"/>
            </a:xfrm>
            <a:prstGeom prst="rect">
              <a:avLst/>
            </a:prstGeom>
            <a:grpFill/>
            <a:ln w="12700" cap="sq">
              <a:noFill/>
              <a:miter lim="800000"/>
              <a:headEnd type="none" w="sm" len="sm"/>
              <a:tailEnd type="none" w="sm" len="sm"/>
            </a:ln>
            <a:effectLst/>
          </p:spPr>
          <p:txBody>
            <a:bodyPr wrap="none" anchor="ctr"/>
            <a:lstStyle/>
            <a:p>
              <a:pPr>
                <a:defRPr/>
              </a:pPr>
              <a:endParaRPr lang="hr-HR"/>
            </a:p>
          </p:txBody>
        </p:sp>
        <p:cxnSp>
          <p:nvCxnSpPr>
            <p:cNvPr id="15" name="AutoShape 11"/>
            <p:cNvCxnSpPr>
              <a:cxnSpLocks noChangeShapeType="1"/>
              <a:stCxn id="8" idx="2"/>
              <a:endCxn id="9" idx="0"/>
            </p:cNvCxnSpPr>
            <p:nvPr/>
          </p:nvCxnSpPr>
          <p:spPr bwMode="auto">
            <a:xfrm rot="5400000">
              <a:off x="3924" y="2160"/>
              <a:ext cx="187" cy="303"/>
            </a:xfrm>
            <a:prstGeom prst="bentConnector3">
              <a:avLst>
                <a:gd name="adj1" fmla="val 49731"/>
              </a:avLst>
            </a:prstGeom>
            <a:grpFill/>
            <a:ln w="28575" cap="sq">
              <a:solidFill>
                <a:schemeClr val="tx1"/>
              </a:solidFill>
              <a:miter lim="800000"/>
              <a:headEnd type="none" w="sm" len="sm"/>
              <a:tailEnd type="none" w="sm" len="sm"/>
            </a:ln>
          </p:spPr>
        </p:cxnSp>
        <p:cxnSp>
          <p:nvCxnSpPr>
            <p:cNvPr id="16" name="AutoShape 12"/>
            <p:cNvCxnSpPr>
              <a:cxnSpLocks noChangeShapeType="1"/>
              <a:stCxn id="8" idx="2"/>
              <a:endCxn id="10" idx="0"/>
            </p:cNvCxnSpPr>
            <p:nvPr/>
          </p:nvCxnSpPr>
          <p:spPr bwMode="auto">
            <a:xfrm rot="16200000" flipH="1">
              <a:off x="4226" y="2161"/>
              <a:ext cx="187" cy="302"/>
            </a:xfrm>
            <a:prstGeom prst="bentConnector3">
              <a:avLst>
                <a:gd name="adj1" fmla="val 49731"/>
              </a:avLst>
            </a:prstGeom>
            <a:grpFill/>
            <a:ln w="28575" cap="sq">
              <a:solidFill>
                <a:schemeClr val="tx1"/>
              </a:solidFill>
              <a:miter lim="800000"/>
              <a:headEnd type="none" w="sm" len="sm"/>
              <a:tailEnd type="none" w="sm" len="sm"/>
            </a:ln>
          </p:spPr>
        </p:cxnSp>
        <p:cxnSp>
          <p:nvCxnSpPr>
            <p:cNvPr id="17" name="AutoShape 13"/>
            <p:cNvCxnSpPr>
              <a:cxnSpLocks noChangeShapeType="1"/>
              <a:stCxn id="9" idx="2"/>
              <a:endCxn id="11" idx="0"/>
            </p:cNvCxnSpPr>
            <p:nvPr/>
          </p:nvCxnSpPr>
          <p:spPr bwMode="auto">
            <a:xfrm rot="5400000">
              <a:off x="3530" y="2476"/>
              <a:ext cx="188" cy="485"/>
            </a:xfrm>
            <a:prstGeom prst="bentConnector3">
              <a:avLst>
                <a:gd name="adj1" fmla="val 50000"/>
              </a:avLst>
            </a:prstGeom>
            <a:grpFill/>
            <a:ln w="28575" cap="sq">
              <a:solidFill>
                <a:schemeClr val="tx1"/>
              </a:solidFill>
              <a:miter lim="800000"/>
              <a:headEnd type="none" w="sm" len="sm"/>
              <a:tailEnd type="none" w="sm" len="sm"/>
            </a:ln>
          </p:spPr>
        </p:cxnSp>
        <p:cxnSp>
          <p:nvCxnSpPr>
            <p:cNvPr id="18" name="AutoShape 14"/>
            <p:cNvCxnSpPr>
              <a:cxnSpLocks noChangeShapeType="1"/>
              <a:stCxn id="9" idx="2"/>
              <a:endCxn id="12" idx="0"/>
            </p:cNvCxnSpPr>
            <p:nvPr/>
          </p:nvCxnSpPr>
          <p:spPr bwMode="auto">
            <a:xfrm rot="16200000" flipH="1">
              <a:off x="3792" y="2699"/>
              <a:ext cx="187" cy="40"/>
            </a:xfrm>
            <a:prstGeom prst="bentConnector3">
              <a:avLst>
                <a:gd name="adj1" fmla="val 49731"/>
              </a:avLst>
            </a:prstGeom>
            <a:grpFill/>
            <a:ln w="28575" cap="sq">
              <a:solidFill>
                <a:schemeClr val="tx1"/>
              </a:solidFill>
              <a:miter lim="800000"/>
              <a:headEnd type="none" w="sm" len="sm"/>
              <a:tailEnd type="none" w="sm" len="sm"/>
            </a:ln>
          </p:spPr>
        </p:cxnSp>
        <p:cxnSp>
          <p:nvCxnSpPr>
            <p:cNvPr id="19" name="AutoShape 15"/>
            <p:cNvCxnSpPr>
              <a:cxnSpLocks noChangeShapeType="1"/>
              <a:stCxn id="10" idx="2"/>
              <a:endCxn id="14" idx="0"/>
            </p:cNvCxnSpPr>
            <p:nvPr/>
          </p:nvCxnSpPr>
          <p:spPr bwMode="auto">
            <a:xfrm rot="5400000">
              <a:off x="4357" y="2699"/>
              <a:ext cx="187" cy="40"/>
            </a:xfrm>
            <a:prstGeom prst="bentConnector3">
              <a:avLst>
                <a:gd name="adj1" fmla="val 49731"/>
              </a:avLst>
            </a:prstGeom>
            <a:grpFill/>
            <a:ln w="28575" cap="sq">
              <a:solidFill>
                <a:schemeClr val="tx1"/>
              </a:solidFill>
              <a:miter lim="800000"/>
              <a:headEnd type="none" w="sm" len="sm"/>
              <a:tailEnd type="none" w="sm" len="sm"/>
            </a:ln>
          </p:spPr>
        </p:cxnSp>
        <p:cxnSp>
          <p:nvCxnSpPr>
            <p:cNvPr id="20" name="AutoShape 16"/>
            <p:cNvCxnSpPr>
              <a:cxnSpLocks noChangeShapeType="1"/>
              <a:stCxn id="10" idx="2"/>
              <a:endCxn id="13" idx="0"/>
            </p:cNvCxnSpPr>
            <p:nvPr/>
          </p:nvCxnSpPr>
          <p:spPr bwMode="auto">
            <a:xfrm rot="16200000" flipH="1">
              <a:off x="4620" y="2476"/>
              <a:ext cx="187" cy="486"/>
            </a:xfrm>
            <a:prstGeom prst="bentConnector3">
              <a:avLst>
                <a:gd name="adj1" fmla="val 49731"/>
              </a:avLst>
            </a:prstGeom>
            <a:grpFill/>
            <a:ln w="28575" cap="sq">
              <a:solidFill>
                <a:schemeClr val="tx1"/>
              </a:solidFill>
              <a:miter lim="800000"/>
              <a:headEnd type="none" w="sm" len="sm"/>
              <a:tailEnd type="none" w="sm" len="sm"/>
            </a:ln>
          </p:spPr>
        </p:cxnSp>
      </p:grpSp>
      <p:sp>
        <p:nvSpPr>
          <p:cNvPr id="21" name="Right Brace 20"/>
          <p:cNvSpPr/>
          <p:nvPr/>
        </p:nvSpPr>
        <p:spPr>
          <a:xfrm>
            <a:off x="4143375" y="2428868"/>
            <a:ext cx="500063" cy="3071813"/>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hr-HR"/>
          </a:p>
        </p:txBody>
      </p:sp>
      <p:sp>
        <p:nvSpPr>
          <p:cNvPr id="22" name="Text Box 18"/>
          <p:cNvSpPr txBox="1">
            <a:spLocks noChangeArrowheads="1"/>
          </p:cNvSpPr>
          <p:nvPr/>
        </p:nvSpPr>
        <p:spPr bwMode="auto">
          <a:xfrm>
            <a:off x="571504" y="1681154"/>
            <a:ext cx="4500562" cy="461962"/>
          </a:xfrm>
          <a:prstGeom prst="rect">
            <a:avLst/>
          </a:prstGeom>
          <a:noFill/>
          <a:ln w="12700" cap="sq">
            <a:noFill/>
            <a:miter lim="800000"/>
            <a:headEnd type="none" w="sm" len="sm"/>
            <a:tailEnd type="none" w="sm" len="sm"/>
          </a:ln>
        </p:spPr>
        <p:txBody>
          <a:bodyPr>
            <a:spAutoFit/>
          </a:bodyPr>
          <a:lstStyle/>
          <a:p>
            <a:pPr>
              <a:spcBef>
                <a:spcPct val="50000"/>
              </a:spcBef>
            </a:pPr>
            <a:r>
              <a:rPr lang="hr-BA" sz="2400" b="1" dirty="0"/>
              <a:t>Što možete napraviti ... sada?</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1" grpId="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928683" y="428604"/>
            <a:ext cx="3000375"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a:solidFill>
                  <a:srgbClr val="C00000"/>
                </a:solidFill>
                <a:latin typeface="+mj-lt"/>
                <a:ea typeface="+mj-ea"/>
                <a:cs typeface="+mj-cs"/>
              </a:rPr>
              <a:t>SWOT </a:t>
            </a:r>
            <a:r>
              <a:rPr lang="hr-HR" sz="4000" spc="-150" dirty="0">
                <a:solidFill>
                  <a:schemeClr val="bg1">
                    <a:lumMod val="50000"/>
                  </a:schemeClr>
                </a:solidFill>
                <a:latin typeface="+mj-lt"/>
                <a:ea typeface="+mj-ea"/>
                <a:cs typeface="+mj-cs"/>
              </a:rPr>
              <a:t>analiza</a:t>
            </a:r>
            <a:endParaRPr lang="en-US" sz="4000" spc="-150" dirty="0">
              <a:solidFill>
                <a:schemeClr val="bg1">
                  <a:lumMod val="50000"/>
                </a:schemeClr>
              </a:solidFill>
              <a:latin typeface="+mj-lt"/>
              <a:ea typeface="+mj-ea"/>
              <a:cs typeface="+mj-cs"/>
            </a:endParaRPr>
          </a:p>
        </p:txBody>
      </p:sp>
      <p:graphicFrame>
        <p:nvGraphicFramePr>
          <p:cNvPr id="3" name="Table 2"/>
          <p:cNvGraphicFramePr>
            <a:graphicFrameLocks noGrp="1"/>
          </p:cNvGraphicFramePr>
          <p:nvPr/>
        </p:nvGraphicFramePr>
        <p:xfrm>
          <a:off x="1071538" y="1643050"/>
          <a:ext cx="7572428" cy="4960494"/>
        </p:xfrm>
        <a:graphic>
          <a:graphicData uri="http://schemas.openxmlformats.org/drawingml/2006/table">
            <a:tbl>
              <a:tblPr firstRow="1" bandRow="1">
                <a:tableStyleId>{5C22544A-7EE6-4342-B048-85BDC9FD1C3A}</a:tableStyleId>
              </a:tblPr>
              <a:tblGrid>
                <a:gridCol w="3786214"/>
                <a:gridCol w="3786214"/>
              </a:tblGrid>
              <a:tr h="715101">
                <a:tc>
                  <a:txBody>
                    <a:bodyPr/>
                    <a:lstStyle/>
                    <a:p>
                      <a:pPr algn="ctr">
                        <a:lnSpc>
                          <a:spcPct val="100000"/>
                        </a:lnSpc>
                      </a:pPr>
                      <a:r>
                        <a:rPr lang="hr-HR" sz="2000" b="1" cap="none" spc="0" dirty="0" smtClean="0">
                          <a:ln w="1905"/>
                          <a:solidFill>
                            <a:schemeClr val="bg1"/>
                          </a:solidFill>
                          <a:effectLst>
                            <a:innerShdw blurRad="69850" dist="43180" dir="5400000">
                              <a:srgbClr val="000000">
                                <a:alpha val="65000"/>
                              </a:srgbClr>
                            </a:innerShdw>
                          </a:effectLst>
                          <a:latin typeface="Arial" pitchFamily="34" charset="0"/>
                          <a:cs typeface="Arial" pitchFamily="34" charset="0"/>
                        </a:rPr>
                        <a:t>KORISNO</a:t>
                      </a:r>
                      <a:r>
                        <a:rPr lang="hr-HR" sz="2000" b="1" cap="none" spc="0" baseline="0" dirty="0" smtClean="0">
                          <a:ln w="1905"/>
                          <a:solidFill>
                            <a:schemeClr val="bg1"/>
                          </a:solidFill>
                          <a:effectLst>
                            <a:innerShdw blurRad="69850" dist="43180" dir="5400000">
                              <a:srgbClr val="000000">
                                <a:alpha val="65000"/>
                              </a:srgbClr>
                            </a:innerShdw>
                          </a:effectLst>
                          <a:latin typeface="Arial" pitchFamily="34" charset="0"/>
                          <a:cs typeface="Arial" pitchFamily="34" charset="0"/>
                        </a:rPr>
                        <a:t> </a:t>
                      </a:r>
                    </a:p>
                    <a:p>
                      <a:pPr algn="ctr">
                        <a:lnSpc>
                          <a:spcPct val="100000"/>
                        </a:lnSpc>
                      </a:pPr>
                      <a:r>
                        <a:rPr lang="hr-HR" sz="2000" b="1" cap="none" spc="0" baseline="0" dirty="0" smtClean="0">
                          <a:ln w="1905"/>
                          <a:solidFill>
                            <a:schemeClr val="bg1"/>
                          </a:solidFill>
                          <a:effectLst>
                            <a:innerShdw blurRad="69850" dist="43180" dir="5400000">
                              <a:srgbClr val="000000">
                                <a:alpha val="65000"/>
                              </a:srgbClr>
                            </a:innerShdw>
                          </a:effectLst>
                          <a:latin typeface="Arial" pitchFamily="34" charset="0"/>
                          <a:cs typeface="Arial" pitchFamily="34" charset="0"/>
                        </a:rPr>
                        <a:t>za postizanje cilja</a:t>
                      </a:r>
                      <a:endParaRPr lang="hr-HR" sz="2000" b="1" dirty="0">
                        <a:solidFill>
                          <a:schemeClr val="bg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lnSpc>
                          <a:spcPct val="100000"/>
                        </a:lnSpc>
                      </a:pPr>
                      <a:r>
                        <a:rPr lang="hr-HR" sz="2000" b="1" kern="1200" cap="none" spc="0" baseline="0" dirty="0" smtClean="0">
                          <a:ln w="1905"/>
                          <a:solidFill>
                            <a:schemeClr val="bg1"/>
                          </a:solidFill>
                          <a:effectLst>
                            <a:innerShdw blurRad="69850" dist="43180" dir="5400000">
                              <a:srgbClr val="000000">
                                <a:alpha val="65000"/>
                              </a:srgbClr>
                            </a:innerShdw>
                          </a:effectLst>
                          <a:latin typeface="Arial" pitchFamily="34" charset="0"/>
                          <a:ea typeface="+mn-ea"/>
                          <a:cs typeface="Arial" pitchFamily="34" charset="0"/>
                        </a:rPr>
                        <a:t>ŠTETNO </a:t>
                      </a:r>
                    </a:p>
                    <a:p>
                      <a:pPr algn="ctr">
                        <a:lnSpc>
                          <a:spcPct val="100000"/>
                        </a:lnSpc>
                      </a:pPr>
                      <a:r>
                        <a:rPr lang="hr-HR" sz="2000" b="1" kern="1200" cap="none" spc="0" baseline="0" dirty="0" smtClean="0">
                          <a:ln w="1905"/>
                          <a:solidFill>
                            <a:schemeClr val="bg1"/>
                          </a:solidFill>
                          <a:effectLst>
                            <a:innerShdw blurRad="69850" dist="43180" dir="5400000">
                              <a:srgbClr val="000000">
                                <a:alpha val="65000"/>
                              </a:srgbClr>
                            </a:innerShdw>
                          </a:effectLst>
                          <a:latin typeface="Arial" pitchFamily="34" charset="0"/>
                          <a:ea typeface="+mn-ea"/>
                          <a:cs typeface="Arial" pitchFamily="34" charset="0"/>
                        </a:rPr>
                        <a:t>za postizanje cilja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1856667">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cap="none" normalizeH="0" baseline="0" dirty="0" smtClean="0">
                          <a:ln>
                            <a:noFill/>
                          </a:ln>
                          <a:solidFill>
                            <a:schemeClr val="tx1"/>
                          </a:solidFill>
                          <a:effectLst/>
                          <a:latin typeface="Arial" pitchFamily="34" charset="0"/>
                        </a:rPr>
                        <a:t>   </a:t>
                      </a:r>
                      <a:br>
                        <a:rPr kumimoji="0" lang="hr-HR" sz="1900" b="1" i="0" u="none" strike="noStrike" cap="none" normalizeH="0" baseline="0" dirty="0" smtClean="0">
                          <a:ln>
                            <a:noFill/>
                          </a:ln>
                          <a:solidFill>
                            <a:schemeClr val="tx1"/>
                          </a:solidFill>
                          <a:effectLst/>
                          <a:latin typeface="Arial" pitchFamily="34" charset="0"/>
                        </a:rPr>
                      </a:br>
                      <a:r>
                        <a:rPr kumimoji="0" lang="hr-HR" sz="1900" b="1" i="0" u="none" strike="noStrike" cap="none" normalizeH="0" baseline="0" dirty="0" smtClean="0">
                          <a:ln>
                            <a:noFill/>
                          </a:ln>
                          <a:solidFill>
                            <a:schemeClr val="tx1"/>
                          </a:solidFill>
                          <a:effectLst/>
                          <a:latin typeface="Arial" pitchFamily="34" charset="0"/>
                        </a:rPr>
                        <a:t>  Unutrašnje snage -Strenght</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cap="none" normalizeH="0" baseline="0" dirty="0" smtClean="0">
                          <a:ln>
                            <a:noFill/>
                          </a:ln>
                          <a:solidFill>
                            <a:schemeClr val="tx1"/>
                          </a:solidFill>
                          <a:effectLst/>
                          <a:latin typeface="Arial" pitchFamily="34" charset="0"/>
                        </a:rPr>
                        <a:t> u upravljanju, kadrovima,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cap="none" normalizeH="0" baseline="0" dirty="0" smtClean="0">
                          <a:ln>
                            <a:noFill/>
                          </a:ln>
                          <a:solidFill>
                            <a:schemeClr val="tx1"/>
                          </a:solidFill>
                          <a:effectLst/>
                          <a:latin typeface="Arial" pitchFamily="34" charset="0"/>
                        </a:rPr>
                        <a:t> prostoru, opremljenosti,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cap="none" normalizeH="0" baseline="0" dirty="0" smtClean="0">
                          <a:ln>
                            <a:noFill/>
                          </a:ln>
                          <a:solidFill>
                            <a:schemeClr val="tx1"/>
                          </a:solidFill>
                          <a:effectLst/>
                          <a:latin typeface="Arial" pitchFamily="34" charset="0"/>
                        </a:rPr>
                        <a:t> financijama itd.</a:t>
                      </a:r>
                      <a:endParaRPr kumimoji="0" lang="en-US" sz="1900" b="0" i="0" u="none" strike="noStrike" cap="none" normalizeH="0" baseline="0" dirty="0" smtClean="0">
                        <a:ln>
                          <a:noFill/>
                        </a:ln>
                        <a:solidFill>
                          <a:schemeClr val="tx1"/>
                        </a:solidFill>
                        <a:effectLst/>
                        <a:latin typeface="Arial" pitchFamily="34" charset="0"/>
                      </a:endParaRPr>
                    </a:p>
                    <a:p>
                      <a:endParaRPr lang="hr-HR"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kern="1200" cap="none" normalizeH="0" baseline="0" dirty="0" smtClean="0">
                          <a:ln>
                            <a:noFill/>
                          </a:ln>
                          <a:solidFill>
                            <a:schemeClr val="tx1"/>
                          </a:solidFill>
                          <a:effectLst/>
                          <a:latin typeface="Arial" pitchFamily="34" charset="0"/>
                          <a:ea typeface="+mn-ea"/>
                          <a:cs typeface="+mn-cs"/>
                        </a:rPr>
                        <a:t> </a:t>
                      </a:r>
                      <a:br>
                        <a:rPr kumimoji="0" lang="hr-HR" sz="1900" b="1" i="0" u="none" strike="noStrike" kern="1200" cap="none" normalizeH="0" baseline="0" dirty="0" smtClean="0">
                          <a:ln>
                            <a:noFill/>
                          </a:ln>
                          <a:solidFill>
                            <a:schemeClr val="tx1"/>
                          </a:solidFill>
                          <a:effectLst/>
                          <a:latin typeface="Arial" pitchFamily="34" charset="0"/>
                          <a:ea typeface="+mn-ea"/>
                          <a:cs typeface="+mn-cs"/>
                        </a:rPr>
                      </a:br>
                      <a:r>
                        <a:rPr kumimoji="0" lang="hr-HR" sz="1900" b="1" i="0" u="none" strike="noStrike" kern="1200" cap="none" normalizeH="0" baseline="0" dirty="0" smtClean="0">
                          <a:ln>
                            <a:noFill/>
                          </a:ln>
                          <a:solidFill>
                            <a:schemeClr val="tx1"/>
                          </a:solidFill>
                          <a:effectLst/>
                          <a:latin typeface="Arial" pitchFamily="34" charset="0"/>
                          <a:ea typeface="+mn-ea"/>
                          <a:cs typeface="+mn-cs"/>
                        </a:rPr>
                        <a:t>Unutrašnje slabosti- Weakness</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u upravljanju, kadrovima,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prostoru, opremljenosti,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financijama itd.</a:t>
                      </a:r>
                      <a:endParaRPr lang="hr-HR"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42857">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kern="1200" cap="none" normalizeH="0" baseline="0" dirty="0" smtClean="0">
                          <a:ln>
                            <a:noFill/>
                          </a:ln>
                          <a:solidFill>
                            <a:schemeClr val="tx1"/>
                          </a:solidFill>
                          <a:effectLst/>
                          <a:latin typeface="Arial" pitchFamily="34" charset="0"/>
                          <a:ea typeface="+mn-ea"/>
                          <a:cs typeface="+mn-cs"/>
                        </a:rPr>
                        <a:t>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kern="1200" cap="none" normalizeH="0" baseline="0" dirty="0" smtClean="0">
                          <a:ln>
                            <a:noFill/>
                          </a:ln>
                          <a:solidFill>
                            <a:schemeClr val="tx1"/>
                          </a:solidFill>
                          <a:effectLst/>
                          <a:latin typeface="Arial" pitchFamily="34" charset="0"/>
                          <a:ea typeface="+mn-ea"/>
                          <a:cs typeface="+mn-cs"/>
                        </a:rPr>
                        <a:t> Vanjske prilike - Opportunities</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sadašnji i budući uvjeti, politika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i društvene promjene, novi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programi, usluge i tehnologije</a:t>
                      </a:r>
                      <a:endParaRPr kumimoji="0" lang="en-US" sz="1900" b="0" i="0" u="none" strike="noStrike" kern="1200" cap="none" normalizeH="0" baseline="0" dirty="0" smtClean="0">
                        <a:ln>
                          <a:noFill/>
                        </a:ln>
                        <a:solidFill>
                          <a:schemeClr val="tx1"/>
                        </a:solidFill>
                        <a:effectLst/>
                        <a:latin typeface="Arial" pitchFamily="34" charset="0"/>
                        <a:ea typeface="+mn-ea"/>
                        <a:cs typeface="+mn-cs"/>
                      </a:endParaRPr>
                    </a:p>
                    <a:p>
                      <a:endParaRPr lang="hr-HR"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kern="1200" cap="none" normalizeH="0" baseline="0" dirty="0" smtClean="0">
                          <a:ln>
                            <a:noFill/>
                          </a:ln>
                          <a:solidFill>
                            <a:schemeClr val="tx1"/>
                          </a:solidFill>
                          <a:effectLst/>
                          <a:latin typeface="Arial" pitchFamily="34" charset="0"/>
                          <a:ea typeface="+mn-ea"/>
                          <a:cs typeface="+mn-cs"/>
                        </a:rPr>
                        <a:t>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1" i="0" u="none" strike="noStrike" kern="1200" cap="none" normalizeH="0" baseline="0" dirty="0" smtClean="0">
                          <a:ln>
                            <a:noFill/>
                          </a:ln>
                          <a:solidFill>
                            <a:schemeClr val="tx1"/>
                          </a:solidFill>
                          <a:effectLst/>
                          <a:latin typeface="Arial" pitchFamily="34" charset="0"/>
                          <a:ea typeface="+mn-ea"/>
                          <a:cs typeface="+mn-cs"/>
                        </a:rPr>
                        <a:t>    Vanjske prijetnje -Threats</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konkurencija, sadašnji i budući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uvjeti, politika i društvene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promjene, novi programi, usluge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hr-HR" sz="1900" b="0" i="0" u="none" strike="noStrike" kern="1200" cap="none" normalizeH="0" baseline="0" dirty="0" smtClean="0">
                          <a:ln>
                            <a:noFill/>
                          </a:ln>
                          <a:solidFill>
                            <a:schemeClr val="tx1"/>
                          </a:solidFill>
                          <a:effectLst/>
                          <a:latin typeface="Arial" pitchFamily="34" charset="0"/>
                          <a:ea typeface="+mn-ea"/>
                          <a:cs typeface="+mn-cs"/>
                        </a:rPr>
                        <a:t>  i tehnologije</a:t>
                      </a:r>
                      <a:endParaRPr lang="hr-HR"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business_people_jumping.jpg"/>
          <p:cNvPicPr>
            <a:picLocks noChangeAspect="1"/>
          </p:cNvPicPr>
          <p:nvPr/>
        </p:nvPicPr>
        <p:blipFill>
          <a:blip r:embed="rId2" cstate="print">
            <a:lum bright="52000" contrast="-66000"/>
          </a:blip>
          <a:srcRect b="7692"/>
          <a:stretch>
            <a:fillRect/>
          </a:stretch>
        </p:blipFill>
        <p:spPr bwMode="auto">
          <a:xfrm>
            <a:off x="2524147" y="1142984"/>
            <a:ext cx="5262563" cy="4857750"/>
          </a:xfrm>
          <a:prstGeom prst="rect">
            <a:avLst/>
          </a:prstGeom>
          <a:ln>
            <a:noFill/>
          </a:ln>
          <a:effectLst>
            <a:softEdge rad="112500"/>
          </a:effectLst>
        </p:spPr>
      </p:pic>
      <p:sp>
        <p:nvSpPr>
          <p:cNvPr id="2" name="Rectangle 1"/>
          <p:cNvSpPr/>
          <p:nvPr/>
        </p:nvSpPr>
        <p:spPr>
          <a:xfrm rot="21175598">
            <a:off x="1493780" y="2857496"/>
            <a:ext cx="6507244" cy="2862322"/>
          </a:xfrm>
          <a:prstGeom prst="rect">
            <a:avLst/>
          </a:prstGeom>
          <a:solidFill>
            <a:srgbClr val="FFFFFF">
              <a:alpha val="63137"/>
            </a:srgbClr>
          </a:solidFill>
          <a:ln>
            <a:solidFill>
              <a:schemeClr val="bg1">
                <a:lumMod val="65000"/>
                <a:lumOff val="3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marL="292100" indent="-292100" algn="ctr">
              <a:lnSpc>
                <a:spcPct val="150000"/>
              </a:lnSpc>
              <a:defRPr/>
            </a:pPr>
            <a:r>
              <a:rPr lang="hr-HR" sz="3000" dirty="0">
                <a:latin typeface="+mj-lt"/>
                <a:ea typeface="+mj-ea"/>
                <a:cs typeface="+mj-cs"/>
              </a:rPr>
              <a:t>Potaknuti promjene koje </a:t>
            </a:r>
            <a:r>
              <a:rPr lang="hr-HR" sz="3000" dirty="0" smtClean="0">
                <a:latin typeface="+mj-lt"/>
                <a:ea typeface="+mj-ea"/>
                <a:cs typeface="+mj-cs"/>
              </a:rPr>
              <a:t>dovode do poboljšanja </a:t>
            </a:r>
            <a:r>
              <a:rPr lang="hr-HR" sz="3000" dirty="0" smtClean="0">
                <a:solidFill>
                  <a:srgbClr val="C00000"/>
                </a:solidFill>
                <a:latin typeface="+mj-lt"/>
                <a:ea typeface="+mj-ea"/>
                <a:cs typeface="+mj-cs"/>
              </a:rPr>
              <a:t>kvalitete odgojno-obrazovnog procesa </a:t>
            </a:r>
            <a:r>
              <a:rPr lang="hr-HR" sz="3000" dirty="0" smtClean="0">
                <a:latin typeface="+mj-lt"/>
                <a:ea typeface="+mj-ea"/>
                <a:cs typeface="+mj-cs"/>
              </a:rPr>
              <a:t>kako u školama tako i u učeničkim domovima.</a:t>
            </a:r>
            <a:endParaRPr lang="hr-HR" sz="3000" dirty="0">
              <a:latin typeface="+mj-lt"/>
              <a:ea typeface="+mj-ea"/>
              <a:cs typeface="+mj-cs"/>
            </a:endParaRPr>
          </a:p>
        </p:txBody>
      </p:sp>
      <p:sp>
        <p:nvSpPr>
          <p:cNvPr id="4" name="Rectangle 1"/>
          <p:cNvSpPr txBox="1">
            <a:spLocks/>
          </p:cNvSpPr>
          <p:nvPr/>
        </p:nvSpPr>
        <p:spPr>
          <a:xfrm>
            <a:off x="1028708" y="490538"/>
            <a:ext cx="4757738" cy="795337"/>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Svrha </a:t>
            </a:r>
            <a:r>
              <a:rPr lang="hr-HR" sz="4000" spc="-150" dirty="0" smtClean="0">
                <a:solidFill>
                  <a:schemeClr val="tx1">
                    <a:lumMod val="50000"/>
                    <a:lumOff val="50000"/>
                  </a:schemeClr>
                </a:solidFill>
                <a:latin typeface="+mj-lt"/>
                <a:ea typeface="+mj-ea"/>
                <a:cs typeface="+mj-cs"/>
              </a:rPr>
              <a:t>predavanja</a:t>
            </a:r>
            <a:endParaRPr lang="en-US" sz="4000" spc="-150" dirty="0">
              <a:solidFill>
                <a:schemeClr val="tx1">
                  <a:lumMod val="50000"/>
                  <a:lumOff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857272" y="428604"/>
            <a:ext cx="6929438"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a:solidFill>
                  <a:srgbClr val="C00000"/>
                </a:solidFill>
                <a:latin typeface="+mj-lt"/>
                <a:ea typeface="+mj-ea"/>
                <a:cs typeface="+mj-cs"/>
              </a:rPr>
              <a:t>VRIO </a:t>
            </a:r>
            <a:r>
              <a:rPr lang="hr-HR" sz="4000" spc="-150" dirty="0">
                <a:solidFill>
                  <a:schemeClr val="bg1">
                    <a:lumMod val="50000"/>
                  </a:schemeClr>
                </a:solidFill>
                <a:latin typeface="+mj-lt"/>
                <a:ea typeface="+mj-ea"/>
                <a:cs typeface="+mj-cs"/>
              </a:rPr>
              <a:t>okvir za ključne kompetencije</a:t>
            </a:r>
            <a:endParaRPr lang="en-US" sz="4000" spc="-150" dirty="0">
              <a:solidFill>
                <a:schemeClr val="bg1">
                  <a:lumMod val="50000"/>
                </a:schemeClr>
              </a:solidFill>
              <a:latin typeface="+mj-lt"/>
              <a:ea typeface="+mj-ea"/>
              <a:cs typeface="+mj-cs"/>
            </a:endParaRPr>
          </a:p>
        </p:txBody>
      </p:sp>
      <p:sp>
        <p:nvSpPr>
          <p:cNvPr id="3" name="Text Box 21"/>
          <p:cNvSpPr txBox="1">
            <a:spLocks noChangeArrowheads="1"/>
          </p:cNvSpPr>
          <p:nvPr/>
        </p:nvSpPr>
        <p:spPr bwMode="auto">
          <a:xfrm>
            <a:off x="214282" y="2117561"/>
            <a:ext cx="6572267" cy="1954381"/>
          </a:xfrm>
          <a:prstGeom prst="rect">
            <a:avLst/>
          </a:prstGeom>
          <a:noFill/>
          <a:ln w="12700" cap="sq">
            <a:noFill/>
            <a:miter lim="800000"/>
            <a:headEnd type="none" w="sm" len="sm"/>
            <a:tailEnd type="none" w="sm" len="sm"/>
          </a:ln>
        </p:spPr>
        <p:txBody>
          <a:bodyPr wrap="square">
            <a:spAutoFit/>
          </a:bodyPr>
          <a:lstStyle/>
          <a:p>
            <a:pPr>
              <a:spcBef>
                <a:spcPct val="50000"/>
              </a:spcBef>
              <a:buFontTx/>
              <a:buBlip>
                <a:blip r:embed="rId2"/>
              </a:buBlip>
            </a:pPr>
            <a:r>
              <a:rPr lang="hr-BA" sz="2200" dirty="0"/>
              <a:t> vrijedni (valuable)</a:t>
            </a:r>
          </a:p>
          <a:p>
            <a:pPr>
              <a:spcBef>
                <a:spcPct val="50000"/>
              </a:spcBef>
              <a:buFontTx/>
              <a:buBlip>
                <a:blip r:embed="rId2"/>
              </a:buBlip>
            </a:pPr>
            <a:r>
              <a:rPr lang="hr-BA" sz="2200" dirty="0"/>
              <a:t> rijetki (rare)</a:t>
            </a:r>
          </a:p>
          <a:p>
            <a:pPr>
              <a:spcBef>
                <a:spcPct val="50000"/>
              </a:spcBef>
              <a:buFontTx/>
              <a:buBlip>
                <a:blip r:embed="rId2"/>
              </a:buBlip>
            </a:pPr>
            <a:r>
              <a:rPr lang="hr-BA" sz="2200" dirty="0"/>
              <a:t> skupi za imitiranje (costly to imitate)</a:t>
            </a:r>
          </a:p>
          <a:p>
            <a:pPr>
              <a:spcBef>
                <a:spcPct val="50000"/>
              </a:spcBef>
              <a:buFontTx/>
              <a:buBlip>
                <a:blip r:embed="rId2"/>
              </a:buBlip>
            </a:pPr>
            <a:r>
              <a:rPr lang="hr-BA" sz="2200" dirty="0"/>
              <a:t>  </a:t>
            </a:r>
            <a:r>
              <a:rPr lang="hr-BA" sz="2200" dirty="0" smtClean="0"/>
              <a:t>ustanova ih </a:t>
            </a:r>
            <a:r>
              <a:rPr lang="hr-BA" sz="2200" dirty="0"/>
              <a:t>koristi (exploited </a:t>
            </a:r>
            <a:r>
              <a:rPr lang="hr-BA" sz="2200" dirty="0" smtClean="0"/>
              <a:t>by organization</a:t>
            </a:r>
            <a:r>
              <a:rPr lang="hr-BA" sz="2200" dirty="0"/>
              <a:t>)</a:t>
            </a:r>
            <a:endParaRPr lang="en-US" sz="2200" dirty="0"/>
          </a:p>
        </p:txBody>
      </p:sp>
      <p:sp>
        <p:nvSpPr>
          <p:cNvPr id="4" name="Text Box 18"/>
          <p:cNvSpPr txBox="1">
            <a:spLocks noChangeArrowheads="1"/>
          </p:cNvSpPr>
          <p:nvPr/>
        </p:nvSpPr>
        <p:spPr bwMode="auto">
          <a:xfrm>
            <a:off x="428625" y="1571625"/>
            <a:ext cx="4572000" cy="430213"/>
          </a:xfrm>
          <a:prstGeom prst="rect">
            <a:avLst/>
          </a:prstGeom>
          <a:noFill/>
          <a:ln w="12700" cap="sq">
            <a:noFill/>
            <a:miter lim="800000"/>
            <a:headEnd type="none" w="sm" len="sm"/>
            <a:tailEnd type="none" w="sm" len="sm"/>
          </a:ln>
        </p:spPr>
        <p:txBody>
          <a:bodyPr>
            <a:spAutoFit/>
          </a:bodyPr>
          <a:lstStyle/>
          <a:p>
            <a:pPr>
              <a:spcBef>
                <a:spcPct val="50000"/>
              </a:spcBef>
            </a:pPr>
            <a:r>
              <a:rPr lang="hr-BA" sz="2200" b="1" dirty="0"/>
              <a:t>Ako posjedujete resurse koji su:</a:t>
            </a:r>
            <a:endParaRPr lang="en-US" sz="2200" b="1" dirty="0"/>
          </a:p>
        </p:txBody>
      </p:sp>
      <p:grpSp>
        <p:nvGrpSpPr>
          <p:cNvPr id="5" name="Group 20"/>
          <p:cNvGrpSpPr>
            <a:grpSpLocks/>
          </p:cNvGrpSpPr>
          <p:nvPr/>
        </p:nvGrpSpPr>
        <p:grpSpPr bwMode="auto">
          <a:xfrm>
            <a:off x="571472" y="3357562"/>
            <a:ext cx="8392414" cy="3286126"/>
            <a:chOff x="-37299" y="3143250"/>
            <a:chExt cx="8392419" cy="3286125"/>
          </a:xfrm>
          <a:solidFill>
            <a:srgbClr val="C00000"/>
          </a:solidFill>
        </p:grpSpPr>
        <p:sp>
          <p:nvSpPr>
            <p:cNvPr id="6" name="Text Box 17"/>
            <p:cNvSpPr txBox="1">
              <a:spLocks noChangeArrowheads="1"/>
            </p:cNvSpPr>
            <p:nvPr/>
          </p:nvSpPr>
          <p:spPr bwMode="auto">
            <a:xfrm>
              <a:off x="5249116" y="4714885"/>
              <a:ext cx="3106004" cy="584775"/>
            </a:xfrm>
            <a:prstGeom prst="rect">
              <a:avLst/>
            </a:prstGeom>
            <a:noFill/>
            <a:ln w="9525" algn="ctr">
              <a:noFill/>
              <a:miter lim="800000"/>
              <a:headEnd/>
              <a:tailEnd/>
            </a:ln>
          </p:spPr>
          <p:txBody>
            <a:bodyPr wrap="square">
              <a:spAutoFit/>
            </a:bodyPr>
            <a:lstStyle/>
            <a:p>
              <a:pPr algn="ctr">
                <a:defRPr/>
              </a:pPr>
              <a:r>
                <a:rPr lang="bs-Latn-BA" sz="1600" b="1" dirty="0"/>
                <a:t>Zadovoljava li kriterije održive </a:t>
              </a:r>
            </a:p>
            <a:p>
              <a:pPr algn="ctr">
                <a:defRPr/>
              </a:pPr>
              <a:r>
                <a:rPr lang="bs-Latn-BA" sz="1600" b="1" dirty="0"/>
                <a:t>konkurentske prednosti?</a:t>
              </a:r>
            </a:p>
          </p:txBody>
        </p:sp>
        <p:sp>
          <p:nvSpPr>
            <p:cNvPr id="7" name="Line 14"/>
            <p:cNvSpPr>
              <a:spLocks noChangeShapeType="1"/>
            </p:cNvSpPr>
            <p:nvPr/>
          </p:nvSpPr>
          <p:spPr bwMode="auto">
            <a:xfrm>
              <a:off x="5130815" y="5286375"/>
              <a:ext cx="1512887" cy="0"/>
            </a:xfrm>
            <a:prstGeom prst="line">
              <a:avLst/>
            </a:prstGeom>
            <a:grpFill/>
            <a:ln w="9525">
              <a:solidFill>
                <a:srgbClr val="000000"/>
              </a:solidFill>
              <a:round/>
              <a:headEnd/>
              <a:tailEnd/>
            </a:ln>
          </p:spPr>
          <p:txBody>
            <a:bodyPr/>
            <a:lstStyle/>
            <a:p>
              <a:pPr>
                <a:defRPr/>
              </a:pPr>
              <a:endParaRPr lang="hr-HR"/>
            </a:p>
          </p:txBody>
        </p:sp>
        <p:sp>
          <p:nvSpPr>
            <p:cNvPr id="8" name="Rectangle 6"/>
            <p:cNvSpPr>
              <a:spLocks noChangeArrowheads="1"/>
            </p:cNvSpPr>
            <p:nvPr/>
          </p:nvSpPr>
          <p:spPr bwMode="auto">
            <a:xfrm>
              <a:off x="2713862" y="4506920"/>
              <a:ext cx="2249502" cy="984243"/>
            </a:xfrm>
            <a:prstGeom prst="rect">
              <a:avLst/>
            </a:prstGeom>
            <a:grp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bs-Latn-BA" b="1" dirty="0">
                  <a:solidFill>
                    <a:schemeClr val="bg1"/>
                  </a:solidFill>
                </a:rPr>
                <a:t>Sposobnosti</a:t>
              </a:r>
            </a:p>
            <a:p>
              <a:pPr algn="ctr">
                <a:defRPr/>
              </a:pPr>
              <a:r>
                <a:rPr lang="bs-Latn-BA" b="1" dirty="0">
                  <a:solidFill>
                    <a:schemeClr val="bg1"/>
                  </a:solidFill>
                </a:rPr>
                <a:t>integriranja resursa</a:t>
              </a:r>
              <a:br>
                <a:rPr lang="bs-Latn-BA" b="1" dirty="0">
                  <a:solidFill>
                    <a:schemeClr val="bg1"/>
                  </a:solidFill>
                </a:rPr>
              </a:br>
              <a:r>
                <a:rPr lang="bs-Latn-BA" b="1" dirty="0">
                  <a:solidFill>
                    <a:schemeClr val="bg1"/>
                  </a:solidFill>
                </a:rPr>
                <a:t> i aktivnosti</a:t>
              </a:r>
              <a:endParaRPr lang="en-US" b="1" dirty="0">
                <a:solidFill>
                  <a:schemeClr val="bg1"/>
                </a:solidFill>
              </a:endParaRPr>
            </a:p>
          </p:txBody>
        </p:sp>
        <p:sp>
          <p:nvSpPr>
            <p:cNvPr id="9" name="Rectangle 7"/>
            <p:cNvSpPr>
              <a:spLocks noChangeArrowheads="1"/>
            </p:cNvSpPr>
            <p:nvPr/>
          </p:nvSpPr>
          <p:spPr bwMode="auto">
            <a:xfrm>
              <a:off x="-37299" y="4500570"/>
              <a:ext cx="2106624" cy="984243"/>
            </a:xfrm>
            <a:prstGeom prst="rect">
              <a:avLst/>
            </a:prstGeom>
            <a:grp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endParaRPr lang="bs-Latn-BA" b="1" dirty="0">
                <a:solidFill>
                  <a:schemeClr val="bg1"/>
                </a:solidFill>
              </a:endParaRPr>
            </a:p>
            <a:p>
              <a:pPr algn="ctr">
                <a:defRPr/>
              </a:pPr>
              <a:r>
                <a:rPr lang="bs-Latn-BA" b="1" dirty="0">
                  <a:solidFill>
                    <a:schemeClr val="bg1"/>
                  </a:solidFill>
                </a:rPr>
                <a:t>Resursi</a:t>
              </a:r>
            </a:p>
            <a:p>
              <a:pPr algn="ctr">
                <a:defRPr/>
              </a:pPr>
              <a:endParaRPr lang="en-US" sz="1400" b="1" dirty="0">
                <a:solidFill>
                  <a:srgbClr val="003399"/>
                </a:solidFill>
              </a:endParaRPr>
            </a:p>
          </p:txBody>
        </p:sp>
        <p:sp>
          <p:nvSpPr>
            <p:cNvPr id="10" name="Rectangle 9"/>
            <p:cNvSpPr>
              <a:spLocks noChangeArrowheads="1"/>
            </p:cNvSpPr>
            <p:nvPr/>
          </p:nvSpPr>
          <p:spPr bwMode="auto">
            <a:xfrm>
              <a:off x="5611787" y="5637213"/>
              <a:ext cx="2160588" cy="792162"/>
            </a:xfrm>
            <a:prstGeom prst="rect">
              <a:avLst/>
            </a:prstGeom>
            <a:grp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bs-Latn-BA" b="1" dirty="0">
                  <a:solidFill>
                    <a:schemeClr val="bg1"/>
                  </a:solidFill>
                </a:rPr>
                <a:t>neključna </a:t>
              </a:r>
            </a:p>
            <a:p>
              <a:pPr algn="ctr">
                <a:defRPr/>
              </a:pPr>
              <a:r>
                <a:rPr lang="bs-Latn-BA" b="1" dirty="0">
                  <a:solidFill>
                    <a:schemeClr val="bg1"/>
                  </a:solidFill>
                </a:rPr>
                <a:t>kompetencija</a:t>
              </a:r>
            </a:p>
          </p:txBody>
        </p:sp>
        <p:sp>
          <p:nvSpPr>
            <p:cNvPr id="11" name="Line 11"/>
            <p:cNvSpPr>
              <a:spLocks noChangeShapeType="1"/>
            </p:cNvSpPr>
            <p:nvPr/>
          </p:nvSpPr>
          <p:spPr bwMode="auto">
            <a:xfrm>
              <a:off x="2137607" y="5072062"/>
              <a:ext cx="468301" cy="11"/>
            </a:xfrm>
            <a:prstGeom prst="line">
              <a:avLst/>
            </a:prstGeom>
            <a:grpFill/>
            <a:ln w="9525">
              <a:solidFill>
                <a:srgbClr val="000000"/>
              </a:solidFill>
              <a:round/>
              <a:headEnd/>
              <a:tailEnd type="triangle" w="med" len="med"/>
            </a:ln>
          </p:spPr>
          <p:txBody>
            <a:bodyPr/>
            <a:lstStyle/>
            <a:p>
              <a:pPr>
                <a:defRPr/>
              </a:pPr>
              <a:endParaRPr lang="hr-HR"/>
            </a:p>
          </p:txBody>
        </p:sp>
        <p:sp>
          <p:nvSpPr>
            <p:cNvPr id="12" name="Line 12"/>
            <p:cNvSpPr>
              <a:spLocks noChangeShapeType="1"/>
            </p:cNvSpPr>
            <p:nvPr/>
          </p:nvSpPr>
          <p:spPr bwMode="auto">
            <a:xfrm>
              <a:off x="5162522" y="4714875"/>
              <a:ext cx="1512887" cy="0"/>
            </a:xfrm>
            <a:prstGeom prst="line">
              <a:avLst/>
            </a:prstGeom>
            <a:grpFill/>
            <a:ln w="9525">
              <a:solidFill>
                <a:srgbClr val="000000"/>
              </a:solidFill>
              <a:round/>
              <a:headEnd/>
              <a:tailEnd/>
            </a:ln>
          </p:spPr>
          <p:txBody>
            <a:bodyPr/>
            <a:lstStyle/>
            <a:p>
              <a:pPr>
                <a:defRPr/>
              </a:pPr>
              <a:endParaRPr lang="hr-HR"/>
            </a:p>
          </p:txBody>
        </p:sp>
        <p:sp>
          <p:nvSpPr>
            <p:cNvPr id="13" name="Line 13"/>
            <p:cNvSpPr>
              <a:spLocks noChangeShapeType="1"/>
            </p:cNvSpPr>
            <p:nvPr/>
          </p:nvSpPr>
          <p:spPr bwMode="auto">
            <a:xfrm flipV="1">
              <a:off x="6675409" y="3922713"/>
              <a:ext cx="0" cy="792162"/>
            </a:xfrm>
            <a:prstGeom prst="line">
              <a:avLst/>
            </a:prstGeom>
            <a:grpFill/>
            <a:ln w="9525">
              <a:solidFill>
                <a:srgbClr val="000000"/>
              </a:solidFill>
              <a:round/>
              <a:headEnd/>
              <a:tailEnd type="triangle" w="med" len="med"/>
            </a:ln>
          </p:spPr>
          <p:txBody>
            <a:bodyPr/>
            <a:lstStyle/>
            <a:p>
              <a:pPr>
                <a:defRPr/>
              </a:pPr>
              <a:endParaRPr lang="hr-HR"/>
            </a:p>
          </p:txBody>
        </p:sp>
        <p:sp>
          <p:nvSpPr>
            <p:cNvPr id="14" name="Line 15"/>
            <p:cNvSpPr>
              <a:spLocks noChangeShapeType="1"/>
            </p:cNvSpPr>
            <p:nvPr/>
          </p:nvSpPr>
          <p:spPr bwMode="auto">
            <a:xfrm>
              <a:off x="6675409" y="5286375"/>
              <a:ext cx="0" cy="357188"/>
            </a:xfrm>
            <a:prstGeom prst="line">
              <a:avLst/>
            </a:prstGeom>
            <a:grpFill/>
            <a:ln w="9525">
              <a:solidFill>
                <a:srgbClr val="000000"/>
              </a:solidFill>
              <a:round/>
              <a:headEnd/>
              <a:tailEnd type="triangle" w="med" len="med"/>
            </a:ln>
          </p:spPr>
          <p:txBody>
            <a:bodyPr/>
            <a:lstStyle/>
            <a:p>
              <a:pPr>
                <a:defRPr/>
              </a:pPr>
              <a:endParaRPr lang="hr-HR"/>
            </a:p>
          </p:txBody>
        </p:sp>
        <p:sp>
          <p:nvSpPr>
            <p:cNvPr id="15" name="Text Box 18"/>
            <p:cNvSpPr txBox="1">
              <a:spLocks noChangeArrowheads="1"/>
            </p:cNvSpPr>
            <p:nvPr/>
          </p:nvSpPr>
          <p:spPr bwMode="auto">
            <a:xfrm>
              <a:off x="6778597" y="4071938"/>
              <a:ext cx="488950" cy="307777"/>
            </a:xfrm>
            <a:prstGeom prst="rect">
              <a:avLst/>
            </a:prstGeom>
            <a:noFill/>
            <a:ln w="9525" algn="ctr">
              <a:noFill/>
              <a:miter lim="800000"/>
              <a:headEnd/>
              <a:tailEnd/>
            </a:ln>
          </p:spPr>
          <p:txBody>
            <a:bodyPr>
              <a:spAutoFit/>
            </a:bodyPr>
            <a:lstStyle/>
            <a:p>
              <a:pPr algn="ctr">
                <a:spcBef>
                  <a:spcPct val="50000"/>
                </a:spcBef>
                <a:defRPr/>
              </a:pPr>
              <a:r>
                <a:rPr lang="bs-Latn-BA" sz="1400" b="1" dirty="0"/>
                <a:t>Da</a:t>
              </a:r>
            </a:p>
          </p:txBody>
        </p:sp>
        <p:sp>
          <p:nvSpPr>
            <p:cNvPr id="16" name="Text Box 19"/>
            <p:cNvSpPr txBox="1">
              <a:spLocks noChangeArrowheads="1"/>
            </p:cNvSpPr>
            <p:nvPr/>
          </p:nvSpPr>
          <p:spPr bwMode="auto">
            <a:xfrm>
              <a:off x="6816918" y="5286375"/>
              <a:ext cx="413895" cy="307777"/>
            </a:xfrm>
            <a:prstGeom prst="rect">
              <a:avLst/>
            </a:prstGeom>
            <a:solidFill>
              <a:schemeClr val="bg1"/>
            </a:solidFill>
            <a:ln w="9525" algn="ctr">
              <a:noFill/>
              <a:miter lim="800000"/>
              <a:headEnd/>
              <a:tailEnd/>
            </a:ln>
          </p:spPr>
          <p:txBody>
            <a:bodyPr wrap="none">
              <a:spAutoFit/>
            </a:bodyPr>
            <a:lstStyle/>
            <a:p>
              <a:pPr algn="ctr">
                <a:defRPr/>
              </a:pPr>
              <a:r>
                <a:rPr lang="bs-Latn-BA" sz="1400" b="1"/>
                <a:t>Ne</a:t>
              </a:r>
            </a:p>
          </p:txBody>
        </p:sp>
        <p:sp>
          <p:nvSpPr>
            <p:cNvPr id="17" name="Rectangle 9"/>
            <p:cNvSpPr>
              <a:spLocks noChangeArrowheads="1"/>
            </p:cNvSpPr>
            <p:nvPr/>
          </p:nvSpPr>
          <p:spPr bwMode="auto">
            <a:xfrm>
              <a:off x="5603849" y="3143250"/>
              <a:ext cx="2160589" cy="792163"/>
            </a:xfrm>
            <a:prstGeom prst="rect">
              <a:avLst/>
            </a:prstGeom>
            <a:grp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bs-Latn-BA" b="1" dirty="0">
                  <a:solidFill>
                    <a:schemeClr val="bg1"/>
                  </a:solidFill>
                </a:rPr>
                <a:t>ključna </a:t>
              </a:r>
            </a:p>
            <a:p>
              <a:pPr algn="ctr">
                <a:defRPr/>
              </a:pPr>
              <a:r>
                <a:rPr lang="bs-Latn-BA" b="1" dirty="0">
                  <a:solidFill>
                    <a:schemeClr val="bg1"/>
                  </a:solidFill>
                </a:rPr>
                <a:t>kompetencija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928662" y="428604"/>
            <a:ext cx="3429024"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smtClean="0">
                <a:solidFill>
                  <a:schemeClr val="bg1">
                    <a:lumMod val="50000"/>
                  </a:schemeClr>
                </a:solidFill>
                <a:latin typeface="+mj-lt"/>
                <a:ea typeface="+mj-ea"/>
                <a:cs typeface="+mj-cs"/>
              </a:rPr>
              <a:t>Što</a:t>
            </a:r>
            <a:r>
              <a:rPr lang="hr-HR" sz="4000" spc="-150" dirty="0" smtClean="0">
                <a:solidFill>
                  <a:srgbClr val="C00000"/>
                </a:solidFill>
                <a:latin typeface="+mj-lt"/>
                <a:ea typeface="+mj-ea"/>
                <a:cs typeface="+mj-cs"/>
              </a:rPr>
              <a:t> napraviti?</a:t>
            </a:r>
            <a:endParaRPr lang="en-US" sz="4000" spc="-150" dirty="0">
              <a:solidFill>
                <a:schemeClr val="bg1">
                  <a:lumMod val="50000"/>
                </a:schemeClr>
              </a:solidFill>
              <a:latin typeface="+mj-lt"/>
              <a:ea typeface="+mj-ea"/>
              <a:cs typeface="+mj-cs"/>
            </a:endParaRPr>
          </a:p>
        </p:txBody>
      </p:sp>
      <p:sp>
        <p:nvSpPr>
          <p:cNvPr id="3" name="Down Arrow 2"/>
          <p:cNvSpPr/>
          <p:nvPr/>
        </p:nvSpPr>
        <p:spPr bwMode="auto">
          <a:xfrm>
            <a:off x="4786314" y="3614762"/>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4" name="Down Arrow 3"/>
          <p:cNvSpPr/>
          <p:nvPr/>
        </p:nvSpPr>
        <p:spPr bwMode="auto">
          <a:xfrm>
            <a:off x="4786314" y="4500570"/>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5" name="Down Arrow 4"/>
          <p:cNvSpPr/>
          <p:nvPr/>
        </p:nvSpPr>
        <p:spPr bwMode="auto">
          <a:xfrm>
            <a:off x="4786314" y="5429264"/>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6" name="AutoShape 8"/>
          <p:cNvSpPr>
            <a:spLocks noChangeArrowheads="1"/>
          </p:cNvSpPr>
          <p:nvPr/>
        </p:nvSpPr>
        <p:spPr bwMode="auto">
          <a:xfrm>
            <a:off x="2732124" y="5786454"/>
            <a:ext cx="4340209" cy="457200"/>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KONTROLA I REVIZIJA</a:t>
            </a:r>
          </a:p>
        </p:txBody>
      </p:sp>
      <p:sp>
        <p:nvSpPr>
          <p:cNvPr id="7" name="AutoShape 5"/>
          <p:cNvSpPr>
            <a:spLocks noChangeArrowheads="1"/>
          </p:cNvSpPr>
          <p:nvPr/>
        </p:nvSpPr>
        <p:spPr bwMode="auto">
          <a:xfrm>
            <a:off x="3786185" y="1185842"/>
            <a:ext cx="2491455" cy="4570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VIZIJA I MISIJA</a:t>
            </a:r>
          </a:p>
        </p:txBody>
      </p:sp>
      <p:sp>
        <p:nvSpPr>
          <p:cNvPr id="8" name="AutoShape 13"/>
          <p:cNvSpPr>
            <a:spLocks noChangeArrowheads="1"/>
          </p:cNvSpPr>
          <p:nvPr/>
        </p:nvSpPr>
        <p:spPr bwMode="auto">
          <a:xfrm>
            <a:off x="2571739" y="4000504"/>
            <a:ext cx="4840917" cy="457198"/>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OBLIKOVANJE POSLOVNE STRATEGIJE</a:t>
            </a:r>
          </a:p>
        </p:txBody>
      </p:sp>
      <p:sp>
        <p:nvSpPr>
          <p:cNvPr id="9" name="AutoShape 6"/>
          <p:cNvSpPr>
            <a:spLocks noChangeArrowheads="1"/>
          </p:cNvSpPr>
          <p:nvPr/>
        </p:nvSpPr>
        <p:spPr bwMode="auto">
          <a:xfrm>
            <a:off x="1071541" y="2043098"/>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OKRUŽENJA</a:t>
            </a:r>
          </a:p>
        </p:txBody>
      </p:sp>
      <p:sp>
        <p:nvSpPr>
          <p:cNvPr id="10" name="AutoShape 8"/>
          <p:cNvSpPr>
            <a:spLocks noChangeArrowheads="1"/>
          </p:cNvSpPr>
          <p:nvPr/>
        </p:nvSpPr>
        <p:spPr bwMode="auto">
          <a:xfrm>
            <a:off x="2714612" y="4900625"/>
            <a:ext cx="4340216" cy="457200"/>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IMPLEMENTACIJA STRATEGIJE</a:t>
            </a:r>
          </a:p>
        </p:txBody>
      </p:sp>
      <p:sp>
        <p:nvSpPr>
          <p:cNvPr id="11" name="AutoShape 7"/>
          <p:cNvSpPr>
            <a:spLocks noChangeArrowheads="1"/>
          </p:cNvSpPr>
          <p:nvPr/>
        </p:nvSpPr>
        <p:spPr bwMode="auto">
          <a:xfrm>
            <a:off x="2571736" y="3144855"/>
            <a:ext cx="4840268" cy="4571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IZBOR KONKURENTSKE PREDNOSTI</a:t>
            </a:r>
          </a:p>
        </p:txBody>
      </p:sp>
      <p:sp>
        <p:nvSpPr>
          <p:cNvPr id="12" name="AutoShape 6"/>
          <p:cNvSpPr>
            <a:spLocks noChangeArrowheads="1"/>
          </p:cNvSpPr>
          <p:nvPr/>
        </p:nvSpPr>
        <p:spPr bwMode="auto">
          <a:xfrm>
            <a:off x="6215077" y="1971661"/>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INTERNA</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p:txBody>
      </p:sp>
      <p:grpSp>
        <p:nvGrpSpPr>
          <p:cNvPr id="13" name="Group 15"/>
          <p:cNvGrpSpPr>
            <a:grpSpLocks/>
          </p:cNvGrpSpPr>
          <p:nvPr/>
        </p:nvGrpSpPr>
        <p:grpSpPr bwMode="auto">
          <a:xfrm>
            <a:off x="3571875" y="1828796"/>
            <a:ext cx="2571750" cy="1143000"/>
            <a:chOff x="3571875" y="1428740"/>
            <a:chExt cx="2571752" cy="952512"/>
          </a:xfrm>
        </p:grpSpPr>
        <p:sp>
          <p:nvSpPr>
            <p:cNvPr id="14" name="Down Arrow 13"/>
            <p:cNvSpPr/>
            <p:nvPr/>
          </p:nvSpPr>
          <p:spPr bwMode="auto">
            <a:xfrm>
              <a:off x="4786314" y="1428740"/>
              <a:ext cx="357190" cy="892976"/>
            </a:xfrm>
            <a:prstGeom prst="down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cxnSp>
          <p:nvCxnSpPr>
            <p:cNvPr id="15" name="Straight Arrow Connector 14"/>
            <p:cNvCxnSpPr/>
            <p:nvPr/>
          </p:nvCxnSpPr>
          <p:spPr>
            <a:xfrm>
              <a:off x="3571875" y="2024060"/>
              <a:ext cx="985839" cy="345286"/>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5214939" y="2024060"/>
              <a:ext cx="928688" cy="357192"/>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885850" y="490538"/>
            <a:ext cx="7258050"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Oblikovanje </a:t>
            </a:r>
            <a:r>
              <a:rPr lang="hr-HR" sz="4000" spc="-150" dirty="0">
                <a:solidFill>
                  <a:schemeClr val="bg1">
                    <a:lumMod val="65000"/>
                  </a:schemeClr>
                </a:solidFill>
                <a:latin typeface="+mj-lt"/>
                <a:ea typeface="+mj-ea"/>
                <a:cs typeface="+mj-cs"/>
              </a:rPr>
              <a:t>poslovne  strategije</a:t>
            </a:r>
            <a:endParaRPr lang="en-US" sz="4000" spc="-150" dirty="0">
              <a:solidFill>
                <a:schemeClr val="bg1">
                  <a:lumMod val="65000"/>
                </a:schemeClr>
              </a:solidFill>
              <a:latin typeface="+mj-lt"/>
              <a:ea typeface="+mj-ea"/>
              <a:cs typeface="+mj-cs"/>
            </a:endParaRPr>
          </a:p>
        </p:txBody>
      </p:sp>
      <p:pic>
        <p:nvPicPr>
          <p:cNvPr id="3" name="Picture 3" descr="Graphic2"/>
          <p:cNvPicPr>
            <a:picLocks noChangeAspect="1" noChangeArrowheads="1"/>
          </p:cNvPicPr>
          <p:nvPr/>
        </p:nvPicPr>
        <p:blipFill>
          <a:blip r:embed="rId2" cstate="print"/>
          <a:srcRect/>
          <a:stretch>
            <a:fillRect/>
          </a:stretch>
        </p:blipFill>
        <p:spPr>
          <a:xfrm>
            <a:off x="2214587" y="1500210"/>
            <a:ext cx="5929313" cy="5143500"/>
          </a:xfrm>
          <a:prstGeom prst="rect">
            <a:avLst/>
          </a:prstGeom>
          <a:noFill/>
        </p:spPr>
      </p:pic>
      <p:sp>
        <p:nvSpPr>
          <p:cNvPr id="4" name="Footer Placeholder 4"/>
          <p:cNvSpPr>
            <a:spLocks noGrp="1"/>
          </p:cNvSpPr>
          <p:nvPr>
            <p:ph type="ftr" sz="quarter" idx="4294967295"/>
          </p:nvPr>
        </p:nvSpPr>
        <p:spPr>
          <a:xfrm>
            <a:off x="176202" y="5572140"/>
            <a:ext cx="2895600" cy="365125"/>
          </a:xfrm>
          <a:prstGeom prst="rect">
            <a:avLst/>
          </a:prstGeom>
        </p:spPr>
        <p:txBody>
          <a:bodyPr/>
          <a:lstStyle/>
          <a:p>
            <a:pPr>
              <a:defRPr/>
            </a:pPr>
            <a:r>
              <a:rPr lang="hr-BA" dirty="0"/>
              <a:t>Prof. dr Aziz Šunje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txBox="1">
            <a:spLocks/>
          </p:cNvSpPr>
          <p:nvPr/>
        </p:nvSpPr>
        <p:spPr>
          <a:xfrm>
            <a:off x="1071538" y="490522"/>
            <a:ext cx="4757738" cy="795338"/>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Kako?  </a:t>
            </a:r>
            <a:endParaRPr lang="en-US" sz="4000" spc="-150" dirty="0">
              <a:solidFill>
                <a:schemeClr val="bg1">
                  <a:lumMod val="50000"/>
                </a:schemeClr>
              </a:solidFill>
              <a:latin typeface="+mj-lt"/>
              <a:ea typeface="+mj-ea"/>
              <a:cs typeface="+mj-cs"/>
            </a:endParaRPr>
          </a:p>
        </p:txBody>
      </p:sp>
      <p:sp>
        <p:nvSpPr>
          <p:cNvPr id="6" name="Rectangle 20"/>
          <p:cNvSpPr>
            <a:spLocks noChangeArrowheads="1"/>
          </p:cNvSpPr>
          <p:nvPr/>
        </p:nvSpPr>
        <p:spPr bwMode="auto">
          <a:xfrm>
            <a:off x="642910" y="2071692"/>
            <a:ext cx="8786842" cy="2000250"/>
          </a:xfrm>
          <a:prstGeom prst="rect">
            <a:avLst/>
          </a:prstGeom>
          <a:noFill/>
          <a:ln w="9525">
            <a:noFill/>
            <a:miter lim="800000"/>
            <a:headEnd/>
            <a:tailEnd/>
          </a:ln>
        </p:spPr>
        <p:txBody>
          <a:bodyPr/>
          <a:lstStyle/>
          <a:p>
            <a:pPr marL="457200" indent="-457200">
              <a:lnSpc>
                <a:spcPct val="200000"/>
              </a:lnSpc>
              <a:buFont typeface="+mj-lt"/>
              <a:buAutoNum type="arabicPeriod"/>
            </a:pPr>
            <a:r>
              <a:rPr lang="hr-HR" sz="2800" dirty="0" smtClean="0">
                <a:solidFill>
                  <a:srgbClr val="000000"/>
                </a:solidFill>
              </a:rPr>
              <a:t>Uvođenje sustava upravljanja kvalitetom </a:t>
            </a:r>
          </a:p>
          <a:p>
            <a:pPr marL="457200" indent="-457200">
              <a:lnSpc>
                <a:spcPct val="200000"/>
              </a:lnSpc>
              <a:buFont typeface="+mj-lt"/>
              <a:buAutoNum type="arabicPeriod"/>
            </a:pPr>
            <a:r>
              <a:rPr lang="hr-HR" sz="2800" dirty="0" smtClean="0"/>
              <a:t>Procjena </a:t>
            </a:r>
            <a:r>
              <a:rPr lang="hr-HR" sz="2800" dirty="0"/>
              <a:t>i priprema rukovoditelja na promjene</a:t>
            </a:r>
          </a:p>
          <a:p>
            <a:pPr marL="457200" indent="-457200">
              <a:lnSpc>
                <a:spcPct val="200000"/>
              </a:lnSpc>
              <a:buFont typeface="+mj-lt"/>
              <a:buAutoNum type="arabicPeriod"/>
            </a:pPr>
            <a:r>
              <a:rPr lang="hr-HR" sz="2800" dirty="0"/>
              <a:t>Osnaživanje organizacijske i uvođenje timske kulture</a:t>
            </a:r>
          </a:p>
          <a:p>
            <a:pPr marL="457200" indent="-457200">
              <a:lnSpc>
                <a:spcPct val="200000"/>
              </a:lnSpc>
              <a:buFont typeface="+mj-lt"/>
              <a:buAutoNum type="arabicPeriod"/>
            </a:pPr>
            <a:r>
              <a:rPr lang="hr-HR" sz="2800" dirty="0"/>
              <a:t>Kontinuirani razvoj ljudskih potencijala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844" y="2257982"/>
            <a:ext cx="8929750" cy="4600042"/>
          </a:xfrm>
          <a:prstGeom prst="rect">
            <a:avLst/>
          </a:prstGeom>
        </p:spPr>
        <p:txBody>
          <a:bodyPr wrap="square">
            <a:spAutoFit/>
          </a:bodyPr>
          <a:lstStyle/>
          <a:p>
            <a:pPr>
              <a:lnSpc>
                <a:spcPct val="150000"/>
              </a:lnSpc>
              <a:buBlip>
                <a:blip r:embed="rId2"/>
              </a:buBlip>
            </a:pPr>
            <a:r>
              <a:rPr lang="hr-HR" sz="2200" dirty="0" smtClean="0">
                <a:latin typeface="Arial" pitchFamily="34" charset="0"/>
                <a:cs typeface="Arial" pitchFamily="34" charset="0"/>
              </a:rPr>
              <a:t>  </a:t>
            </a:r>
            <a:r>
              <a:rPr lang="hr-HR" sz="2200" dirty="0" err="1" smtClean="0">
                <a:latin typeface="Arial" pitchFamily="34" charset="0"/>
                <a:cs typeface="Arial" pitchFamily="34" charset="0"/>
              </a:rPr>
              <a:t>samoanaliza</a:t>
            </a:r>
            <a:endParaRPr lang="hr-HR" sz="2200" dirty="0" smtClean="0">
              <a:latin typeface="Arial" pitchFamily="34" charset="0"/>
              <a:cs typeface="Arial" pitchFamily="34" charset="0"/>
            </a:endParaRPr>
          </a:p>
          <a:p>
            <a:pPr>
              <a:lnSpc>
                <a:spcPct val="150000"/>
              </a:lnSpc>
              <a:buBlip>
                <a:blip r:embed="rId2"/>
              </a:buBlip>
            </a:pPr>
            <a:r>
              <a:rPr lang="hr-HR" sz="2200" dirty="0" smtClean="0">
                <a:latin typeface="Arial" pitchFamily="34" charset="0"/>
                <a:cs typeface="Arial" pitchFamily="34" charset="0"/>
              </a:rPr>
              <a:t>  definiranje indikatora kvalitete</a:t>
            </a:r>
          </a:p>
          <a:p>
            <a:pPr>
              <a:lnSpc>
                <a:spcPct val="150000"/>
              </a:lnSpc>
              <a:buBlip>
                <a:blip r:embed="rId2"/>
              </a:buBlip>
            </a:pPr>
            <a:r>
              <a:rPr lang="hr-HR" sz="2200" dirty="0" smtClean="0">
                <a:latin typeface="Arial" pitchFamily="34" charset="0"/>
                <a:cs typeface="Arial" pitchFamily="34" charset="0"/>
              </a:rPr>
              <a:t>  istraživanje uspješnosti procesa obrazovanja </a:t>
            </a:r>
          </a:p>
          <a:p>
            <a:pPr>
              <a:lnSpc>
                <a:spcPct val="150000"/>
              </a:lnSpc>
              <a:buBlip>
                <a:blip r:embed="rId2"/>
              </a:buBlip>
            </a:pPr>
            <a:r>
              <a:rPr lang="hr-HR" sz="2200" dirty="0" smtClean="0">
                <a:latin typeface="Arial" pitchFamily="34" charset="0"/>
                <a:cs typeface="Arial" pitchFamily="34" charset="0"/>
              </a:rPr>
              <a:t>  istraživanje uzroka nekvalitetnog i neefikasnog gradiva</a:t>
            </a:r>
          </a:p>
          <a:p>
            <a:pPr>
              <a:lnSpc>
                <a:spcPct val="150000"/>
              </a:lnSpc>
              <a:buBlip>
                <a:blip r:embed="rId2"/>
              </a:buBlip>
            </a:pPr>
            <a:r>
              <a:rPr lang="hr-HR" sz="2200" dirty="0" smtClean="0">
                <a:latin typeface="Arial" pitchFamily="34" charset="0"/>
                <a:cs typeface="Arial" pitchFamily="34" charset="0"/>
              </a:rPr>
              <a:t>  istraživanje kompetencije nastavnog osoblja</a:t>
            </a:r>
          </a:p>
          <a:p>
            <a:pPr>
              <a:lnSpc>
                <a:spcPct val="150000"/>
              </a:lnSpc>
              <a:buBlip>
                <a:blip r:embed="rId2"/>
              </a:buBlip>
            </a:pPr>
            <a:r>
              <a:rPr lang="hr-HR" sz="2200" dirty="0" smtClean="0">
                <a:latin typeface="Arial" pitchFamily="34" charset="0"/>
                <a:cs typeface="Arial" pitchFamily="34" charset="0"/>
              </a:rPr>
              <a:t>  usavršavanje nastavnog, administrativnog i tehničkog osoblja</a:t>
            </a:r>
          </a:p>
          <a:p>
            <a:pPr>
              <a:lnSpc>
                <a:spcPct val="150000"/>
              </a:lnSpc>
              <a:buBlip>
                <a:blip r:embed="rId2"/>
              </a:buBlip>
            </a:pPr>
            <a:r>
              <a:rPr lang="hr-HR" sz="2200" dirty="0" smtClean="0">
                <a:latin typeface="Arial" pitchFamily="34" charset="0"/>
                <a:cs typeface="Arial" pitchFamily="34" charset="0"/>
              </a:rPr>
              <a:t>  praćenje kompetencija učenika ostvarenih obrazovnim  programom</a:t>
            </a:r>
          </a:p>
          <a:p>
            <a:pPr>
              <a:lnSpc>
                <a:spcPct val="150000"/>
              </a:lnSpc>
              <a:buBlip>
                <a:blip r:embed="rId2"/>
              </a:buBlip>
            </a:pPr>
            <a:r>
              <a:rPr lang="hr-HR" sz="2200" dirty="0" smtClean="0">
                <a:latin typeface="Arial" pitchFamily="34" charset="0"/>
                <a:cs typeface="Arial" pitchFamily="34" charset="0"/>
              </a:rPr>
              <a:t>  sudjelovanje učenika u praćenju kvalitete provedbe </a:t>
            </a:r>
          </a:p>
          <a:p>
            <a:pPr>
              <a:lnSpc>
                <a:spcPct val="150000"/>
              </a:lnSpc>
              <a:buBlip>
                <a:blip r:embed="rId2"/>
              </a:buBlip>
            </a:pPr>
            <a:r>
              <a:rPr lang="hr-HR" sz="2200" dirty="0" smtClean="0">
                <a:latin typeface="Arial" pitchFamily="34" charset="0"/>
                <a:cs typeface="Arial" pitchFamily="34" charset="0"/>
              </a:rPr>
              <a:t>  </a:t>
            </a:r>
            <a:r>
              <a:rPr lang="vi-VN" sz="2200" dirty="0" smtClean="0">
                <a:latin typeface="Arial" pitchFamily="34" charset="0"/>
                <a:cs typeface="Arial" pitchFamily="34" charset="0"/>
              </a:rPr>
              <a:t>definiranje</a:t>
            </a:r>
            <a:r>
              <a:rPr lang="hr-HR" sz="2200" dirty="0" smtClean="0">
                <a:latin typeface="Arial" pitchFamily="34" charset="0"/>
                <a:cs typeface="Arial" pitchFamily="34" charset="0"/>
              </a:rPr>
              <a:t>m</a:t>
            </a:r>
            <a:r>
              <a:rPr lang="vi-VN" sz="2200" dirty="0" smtClean="0">
                <a:latin typeface="Arial" pitchFamily="34" charset="0"/>
                <a:cs typeface="Arial" pitchFamily="34" charset="0"/>
              </a:rPr>
              <a:t> i uvođenje</a:t>
            </a:r>
            <a:r>
              <a:rPr lang="hr-HR" sz="2200" dirty="0" smtClean="0">
                <a:latin typeface="Arial" pitchFamily="34" charset="0"/>
                <a:cs typeface="Arial" pitchFamily="34" charset="0"/>
              </a:rPr>
              <a:t>m</a:t>
            </a:r>
            <a:r>
              <a:rPr lang="vi-VN" sz="2200" dirty="0" smtClean="0">
                <a:latin typeface="Arial" pitchFamily="34" charset="0"/>
                <a:cs typeface="Arial" pitchFamily="34" charset="0"/>
              </a:rPr>
              <a:t> standardizacije u </a:t>
            </a:r>
            <a:r>
              <a:rPr lang="hr-HR" sz="2200" dirty="0" smtClean="0">
                <a:latin typeface="Arial" pitchFamily="34" charset="0"/>
                <a:cs typeface="Arial" pitchFamily="34" charset="0"/>
              </a:rPr>
              <a:t>obrazovni proces </a:t>
            </a:r>
            <a:endParaRPr lang="hr-HR" sz="2200" dirty="0">
              <a:latin typeface="Arial" pitchFamily="34" charset="0"/>
              <a:cs typeface="Arial" pitchFamily="34" charset="0"/>
            </a:endParaRPr>
          </a:p>
        </p:txBody>
      </p:sp>
      <p:sp>
        <p:nvSpPr>
          <p:cNvPr id="5" name="Rectangle 1"/>
          <p:cNvSpPr txBox="1">
            <a:spLocks/>
          </p:cNvSpPr>
          <p:nvPr/>
        </p:nvSpPr>
        <p:spPr>
          <a:xfrm>
            <a:off x="1028734" y="490523"/>
            <a:ext cx="8401050"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Uvođenje </a:t>
            </a:r>
            <a:r>
              <a:rPr lang="hr-HR" sz="4000" spc="-150" dirty="0">
                <a:solidFill>
                  <a:schemeClr val="bg1">
                    <a:lumMod val="50000"/>
                  </a:schemeClr>
                </a:solidFill>
                <a:latin typeface="+mj-lt"/>
                <a:ea typeface="+mj-ea"/>
                <a:cs typeface="+mj-cs"/>
              </a:rPr>
              <a:t>sustava upravljanja kvalitetom</a:t>
            </a:r>
            <a:endParaRPr lang="en-US" sz="4000" spc="-150" dirty="0">
              <a:solidFill>
                <a:schemeClr val="bg1">
                  <a:lumMod val="50000"/>
                </a:schemeClr>
              </a:solidFill>
              <a:latin typeface="+mj-lt"/>
              <a:ea typeface="+mj-ea"/>
              <a:cs typeface="+mj-cs"/>
            </a:endParaRPr>
          </a:p>
        </p:txBody>
      </p:sp>
      <p:sp>
        <p:nvSpPr>
          <p:cNvPr id="6" name="Rectangle 5"/>
          <p:cNvSpPr/>
          <p:nvPr/>
        </p:nvSpPr>
        <p:spPr>
          <a:xfrm>
            <a:off x="411488" y="1834210"/>
            <a:ext cx="1564980" cy="461665"/>
          </a:xfrm>
          <a:prstGeom prst="rect">
            <a:avLst/>
          </a:prstGeom>
        </p:spPr>
        <p:txBody>
          <a:bodyPr wrap="none">
            <a:spAutoFit/>
          </a:bodyPr>
          <a:lstStyle/>
          <a:p>
            <a:pPr marL="355600" indent="-355600" eaLnBrk="0" hangingPunct="0">
              <a:tabLst>
                <a:tab pos="5221288" algn="l"/>
              </a:tabLst>
            </a:pPr>
            <a:r>
              <a:rPr lang="hr-HR" sz="2400" b="1" dirty="0" smtClean="0">
                <a:solidFill>
                  <a:srgbClr val="C00000"/>
                </a:solidFill>
              </a:rPr>
              <a:t>CILJEVI</a:t>
            </a:r>
            <a:r>
              <a:rPr lang="hr-HR" sz="2400" b="1" dirty="0" smtClean="0">
                <a:cs typeface="Times New Roman" pitchFamily="18" charset="0"/>
              </a:rPr>
              <a:t> </a:t>
            </a:r>
            <a:r>
              <a:rPr lang="hr-HR" sz="2400" dirty="0" smtClean="0">
                <a:cs typeface="Times New Roman" pitchFamily="18" charset="0"/>
              </a:rPr>
              <a:t>      </a:t>
            </a:r>
            <a:endParaRPr lang="hr-HR" sz="2400" dirty="0">
              <a:cs typeface="Times New Roman" pitchFamily="18" charset="0"/>
            </a:endParaRPr>
          </a:p>
        </p:txBody>
      </p:sp>
      <p:sp>
        <p:nvSpPr>
          <p:cNvPr id="7" name="Rectangle 6"/>
          <p:cNvSpPr>
            <a:spLocks noChangeArrowheads="1"/>
          </p:cNvSpPr>
          <p:nvPr/>
        </p:nvSpPr>
        <p:spPr bwMode="auto">
          <a:xfrm>
            <a:off x="2928926" y="1514291"/>
            <a:ext cx="6000756" cy="1200329"/>
          </a:xfrm>
          <a:prstGeom prst="rect">
            <a:avLst/>
          </a:prstGeom>
          <a:solidFill>
            <a:schemeClr val="accent4">
              <a:lumMod val="20000"/>
              <a:lumOff val="80000"/>
            </a:schemeClr>
          </a:solidFill>
          <a:ln w="9525">
            <a:solidFill>
              <a:schemeClr val="tx1"/>
            </a:solidFill>
            <a:miter lim="800000"/>
            <a:headEnd/>
            <a:tailEnd/>
          </a:ln>
        </p:spPr>
        <p:txBody>
          <a:bodyPr wrap="square">
            <a:spAutoFit/>
          </a:bodyPr>
          <a:lstStyle/>
          <a:p>
            <a:pPr marL="355600" indent="-355600" eaLnBrk="0" hangingPunct="0">
              <a:tabLst>
                <a:tab pos="5221288" algn="l"/>
              </a:tabLst>
            </a:pPr>
            <a:r>
              <a:rPr lang="hr-HR" sz="2400" b="1" dirty="0">
                <a:solidFill>
                  <a:srgbClr val="C00000"/>
                </a:solidFill>
              </a:rPr>
              <a:t>SVRHA</a:t>
            </a:r>
            <a:endParaRPr lang="hr-HR" sz="2400" dirty="0">
              <a:solidFill>
                <a:srgbClr val="000000"/>
              </a:solidFill>
              <a:cs typeface="Times New Roman" pitchFamily="18" charset="0"/>
            </a:endParaRPr>
          </a:p>
          <a:p>
            <a:pPr marL="355600" indent="-355600" algn="ctr" eaLnBrk="0" hangingPunct="0">
              <a:buFontTx/>
              <a:buBlip>
                <a:blip r:embed="rId3"/>
              </a:buBlip>
              <a:tabLst>
                <a:tab pos="5221288" algn="l"/>
              </a:tabLst>
            </a:pPr>
            <a:r>
              <a:rPr lang="hr-HR" sz="2400" dirty="0">
                <a:solidFill>
                  <a:srgbClr val="000000"/>
                </a:solidFill>
                <a:cs typeface="Times New Roman" pitchFamily="18" charset="0"/>
              </a:rPr>
              <a:t>unaprijediti procese rada, </a:t>
            </a:r>
            <a:r>
              <a:rPr lang="hr-HR" sz="2400" dirty="0" smtClean="0">
                <a:solidFill>
                  <a:srgbClr val="000000"/>
                </a:solidFill>
                <a:cs typeface="Times New Roman" pitchFamily="18" charset="0"/>
              </a:rPr>
              <a:t>kvalitetu usluga </a:t>
            </a:r>
            <a:r>
              <a:rPr lang="hr-HR" sz="2400" dirty="0">
                <a:solidFill>
                  <a:srgbClr val="000000"/>
                </a:solidFill>
                <a:cs typeface="Times New Roman" pitchFamily="18" charset="0"/>
              </a:rPr>
              <a:t>kroz optimalne i kontrolirane troškove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2000"/>
                                        <p:tgtEl>
                                          <p:spTgt spid="7">
                                            <p:txEl>
                                              <p:pRg st="0" end="0"/>
                                            </p:txEl>
                                          </p:spTgt>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2000"/>
                                        <p:tgtEl>
                                          <p:spTgt spid="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wipe(left)">
                                      <p:cBhvr>
                                        <p:cTn id="21" dur="500"/>
                                        <p:tgtEl>
                                          <p:spTgt spid="2">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xEl>
                                              <p:pRg st="1" end="1"/>
                                            </p:txEl>
                                          </p:spTgt>
                                        </p:tgtEl>
                                        <p:attrNameLst>
                                          <p:attrName>style.visibility</p:attrName>
                                        </p:attrNameLst>
                                      </p:cBhvr>
                                      <p:to>
                                        <p:strVal val="visible"/>
                                      </p:to>
                                    </p:set>
                                    <p:animEffect transition="in" filter="wipe(left)">
                                      <p:cBhvr>
                                        <p:cTn id="26" dur="5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Effect transition="in" filter="wipe(left)">
                                      <p:cBhvr>
                                        <p:cTn id="31" dur="500"/>
                                        <p:tgtEl>
                                          <p:spTgt spid="2">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
                                            <p:txEl>
                                              <p:pRg st="3" end="3"/>
                                            </p:txEl>
                                          </p:spTgt>
                                        </p:tgtEl>
                                        <p:attrNameLst>
                                          <p:attrName>style.visibility</p:attrName>
                                        </p:attrNameLst>
                                      </p:cBhvr>
                                      <p:to>
                                        <p:strVal val="visible"/>
                                      </p:to>
                                    </p:set>
                                    <p:animEffect transition="in" filter="wipe(left)">
                                      <p:cBhvr>
                                        <p:cTn id="36" dur="500"/>
                                        <p:tgtEl>
                                          <p:spTgt spid="2">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txEl>
                                              <p:pRg st="4" end="4"/>
                                            </p:txEl>
                                          </p:spTgt>
                                        </p:tgtEl>
                                        <p:attrNameLst>
                                          <p:attrName>style.visibility</p:attrName>
                                        </p:attrNameLst>
                                      </p:cBhvr>
                                      <p:to>
                                        <p:strVal val="visible"/>
                                      </p:to>
                                    </p:set>
                                    <p:animEffect transition="in" filter="wipe(left)">
                                      <p:cBhvr>
                                        <p:cTn id="41" dur="500"/>
                                        <p:tgtEl>
                                          <p:spTgt spid="2">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
                                            <p:txEl>
                                              <p:pRg st="5" end="5"/>
                                            </p:txEl>
                                          </p:spTgt>
                                        </p:tgtEl>
                                        <p:attrNameLst>
                                          <p:attrName>style.visibility</p:attrName>
                                        </p:attrNameLst>
                                      </p:cBhvr>
                                      <p:to>
                                        <p:strVal val="visible"/>
                                      </p:to>
                                    </p:set>
                                    <p:animEffect transition="in" filter="wipe(left)">
                                      <p:cBhvr>
                                        <p:cTn id="46" dur="500"/>
                                        <p:tgtEl>
                                          <p:spTgt spid="2">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
                                            <p:txEl>
                                              <p:pRg st="6" end="6"/>
                                            </p:txEl>
                                          </p:spTgt>
                                        </p:tgtEl>
                                        <p:attrNameLst>
                                          <p:attrName>style.visibility</p:attrName>
                                        </p:attrNameLst>
                                      </p:cBhvr>
                                      <p:to>
                                        <p:strVal val="visible"/>
                                      </p:to>
                                    </p:set>
                                    <p:animEffect transition="in" filter="wipe(left)">
                                      <p:cBhvr>
                                        <p:cTn id="51" dur="500"/>
                                        <p:tgtEl>
                                          <p:spTgt spid="2">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wipe(left)">
                                      <p:cBhvr>
                                        <p:cTn id="56" dur="500"/>
                                        <p:tgtEl>
                                          <p:spTgt spid="2">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
                                            <p:txEl>
                                              <p:pRg st="8" end="8"/>
                                            </p:txEl>
                                          </p:spTgt>
                                        </p:tgtEl>
                                        <p:attrNameLst>
                                          <p:attrName>style.visibility</p:attrName>
                                        </p:attrNameLst>
                                      </p:cBhvr>
                                      <p:to>
                                        <p:strVal val="visible"/>
                                      </p:to>
                                    </p:set>
                                    <p:animEffect transition="in" filter="wipe(left)">
                                      <p:cBhvr>
                                        <p:cTn id="6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P spid="7" grpId="1" build="allAtOnce"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1000100" y="428604"/>
            <a:ext cx="8686800"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I faza: </a:t>
            </a:r>
            <a:r>
              <a:rPr lang="hr-HR" sz="4000" spc="-150" dirty="0" smtClean="0">
                <a:solidFill>
                  <a:srgbClr val="C00000"/>
                </a:solidFill>
                <a:latin typeface="Calibri"/>
              </a:rPr>
              <a:t>priprema </a:t>
            </a:r>
            <a:r>
              <a:rPr lang="hr-HR" sz="4000" spc="-150" dirty="0">
                <a:solidFill>
                  <a:srgbClr val="C00000"/>
                </a:solidFill>
                <a:latin typeface="Calibri"/>
              </a:rPr>
              <a:t>rukovoditelja</a:t>
            </a:r>
            <a:endParaRPr lang="en-US" sz="4000" spc="-150" dirty="0" err="1">
              <a:solidFill>
                <a:srgbClr val="C00000"/>
              </a:solidFill>
              <a:latin typeface="Calibri"/>
            </a:endParaRPr>
          </a:p>
        </p:txBody>
      </p:sp>
      <p:sp>
        <p:nvSpPr>
          <p:cNvPr id="4" name="Rectangle 1"/>
          <p:cNvSpPr>
            <a:spLocks noChangeArrowheads="1"/>
          </p:cNvSpPr>
          <p:nvPr/>
        </p:nvSpPr>
        <p:spPr bwMode="auto">
          <a:xfrm>
            <a:off x="857224" y="3000372"/>
            <a:ext cx="9982884" cy="3286125"/>
          </a:xfrm>
          <a:prstGeom prst="rect">
            <a:avLst/>
          </a:prstGeom>
          <a:noFill/>
          <a:ln w="9525">
            <a:noFill/>
            <a:miter lim="800000"/>
            <a:headEnd/>
            <a:tailEnd/>
          </a:ln>
        </p:spPr>
        <p:txBody>
          <a:bodyPr/>
          <a:lstStyle/>
          <a:p>
            <a:pPr marL="355600" indent="-355600" eaLnBrk="0" hangingPunct="0">
              <a:tabLst>
                <a:tab pos="5221288" algn="l"/>
              </a:tabLst>
            </a:pPr>
            <a:r>
              <a:rPr lang="hr-HR" sz="2400" b="1" dirty="0">
                <a:solidFill>
                  <a:srgbClr val="C00000"/>
                </a:solidFill>
              </a:rPr>
              <a:t>      CILJEVI</a:t>
            </a:r>
            <a:r>
              <a:rPr lang="hr-HR" sz="2400" b="1" dirty="0">
                <a:cs typeface="Times New Roman" pitchFamily="18" charset="0"/>
              </a:rPr>
              <a:t> </a:t>
            </a:r>
            <a:r>
              <a:rPr lang="hr-HR" sz="2400" dirty="0">
                <a:cs typeface="Times New Roman" pitchFamily="18" charset="0"/>
              </a:rPr>
              <a:t>      </a:t>
            </a:r>
          </a:p>
          <a:p>
            <a:pPr marL="355600" indent="-355600" eaLnBrk="0" hangingPunct="0">
              <a:lnSpc>
                <a:spcPct val="150000"/>
              </a:lnSpc>
              <a:buFontTx/>
              <a:buBlip>
                <a:blip r:embed="rId2"/>
              </a:buBlip>
              <a:tabLst>
                <a:tab pos="5221288" algn="l"/>
              </a:tabLst>
            </a:pPr>
            <a:r>
              <a:rPr lang="hr-HR" sz="2400" b="1" dirty="0">
                <a:cs typeface="Times New Roman" pitchFamily="18" charset="0"/>
              </a:rPr>
              <a:t>kreiranje i usklađivanje </a:t>
            </a:r>
            <a:r>
              <a:rPr lang="hr-HR" sz="2400" dirty="0">
                <a:cs typeface="Times New Roman" pitchFamily="18" charset="0"/>
              </a:rPr>
              <a:t>osobne vizije i misije</a:t>
            </a:r>
          </a:p>
          <a:p>
            <a:pPr marL="355600" indent="-355600" eaLnBrk="0" hangingPunct="0">
              <a:lnSpc>
                <a:spcPct val="150000"/>
              </a:lnSpc>
              <a:buFontTx/>
              <a:buBlip>
                <a:blip r:embed="rId2"/>
              </a:buBlip>
              <a:tabLst>
                <a:tab pos="5221288" algn="l"/>
              </a:tabLst>
            </a:pPr>
            <a:r>
              <a:rPr lang="hr-HR" sz="2400" b="1" dirty="0">
                <a:cs typeface="Times New Roman" pitchFamily="18" charset="0"/>
              </a:rPr>
              <a:t>identifikacija</a:t>
            </a:r>
            <a:r>
              <a:rPr lang="hr-HR" sz="2400" dirty="0">
                <a:cs typeface="Times New Roman" pitchFamily="18" charset="0"/>
              </a:rPr>
              <a:t> problematičnih područja </a:t>
            </a:r>
          </a:p>
          <a:p>
            <a:pPr marL="355600" indent="-355600" eaLnBrk="0" hangingPunct="0">
              <a:lnSpc>
                <a:spcPct val="150000"/>
              </a:lnSpc>
              <a:buFontTx/>
              <a:buBlip>
                <a:blip r:embed="rId2"/>
              </a:buBlip>
              <a:tabLst>
                <a:tab pos="5221288" algn="l"/>
              </a:tabLst>
            </a:pPr>
            <a:r>
              <a:rPr lang="hr-HR" sz="2400" b="1" dirty="0" err="1">
                <a:cs typeface="Times New Roman" pitchFamily="18" charset="0"/>
              </a:rPr>
              <a:t>samoprocjena</a:t>
            </a:r>
            <a:r>
              <a:rPr lang="hr-HR" sz="2400" dirty="0">
                <a:cs typeface="Times New Roman" pitchFamily="18" charset="0"/>
              </a:rPr>
              <a:t> osobnog stila vođenja, delegiranja i motiviranja</a:t>
            </a:r>
          </a:p>
          <a:p>
            <a:pPr marL="355600" indent="-355600" eaLnBrk="0" hangingPunct="0">
              <a:lnSpc>
                <a:spcPct val="150000"/>
              </a:lnSpc>
              <a:buFontTx/>
              <a:buBlip>
                <a:blip r:embed="rId2"/>
              </a:buBlip>
              <a:tabLst>
                <a:tab pos="5221288" algn="l"/>
              </a:tabLst>
            </a:pPr>
            <a:r>
              <a:rPr lang="hr-HR" sz="2400" b="1" dirty="0">
                <a:cs typeface="Times New Roman" pitchFamily="18" charset="0"/>
              </a:rPr>
              <a:t>procjena</a:t>
            </a:r>
            <a:r>
              <a:rPr lang="hr-HR" sz="2400" dirty="0">
                <a:cs typeface="Times New Roman" pitchFamily="18" charset="0"/>
              </a:rPr>
              <a:t> svih članova tima (kompetentnost i motivacija)</a:t>
            </a:r>
          </a:p>
          <a:p>
            <a:pPr marL="355600" indent="-355600" eaLnBrk="0" hangingPunct="0">
              <a:lnSpc>
                <a:spcPct val="150000"/>
              </a:lnSpc>
              <a:buFontTx/>
              <a:buBlip>
                <a:blip r:embed="rId2"/>
              </a:buBlip>
              <a:tabLst>
                <a:tab pos="5221288" algn="l"/>
              </a:tabLst>
            </a:pPr>
            <a:r>
              <a:rPr lang="hr-HR" sz="2400" b="1" dirty="0">
                <a:cs typeface="Times New Roman" pitchFamily="18" charset="0"/>
              </a:rPr>
              <a:t>usvajanje</a:t>
            </a:r>
            <a:r>
              <a:rPr lang="hr-HR" sz="2400" dirty="0">
                <a:cs typeface="Times New Roman" pitchFamily="18" charset="0"/>
              </a:rPr>
              <a:t> alata, strategija i tehnika za vođenje </a:t>
            </a:r>
            <a:r>
              <a:rPr lang="hr-HR" sz="2400" dirty="0" smtClean="0">
                <a:cs typeface="Times New Roman" pitchFamily="18" charset="0"/>
              </a:rPr>
              <a:t>i</a:t>
            </a:r>
            <a:endParaRPr lang="hr-HR" sz="2400" dirty="0">
              <a:cs typeface="Times New Roman" pitchFamily="18" charset="0"/>
            </a:endParaRPr>
          </a:p>
          <a:p>
            <a:pPr marL="355600" indent="-355600" eaLnBrk="0" hangingPunct="0">
              <a:lnSpc>
                <a:spcPct val="150000"/>
              </a:lnSpc>
              <a:buFontTx/>
              <a:buBlip>
                <a:blip r:embed="rId2"/>
              </a:buBlip>
              <a:tabLst>
                <a:tab pos="5221288" algn="l"/>
              </a:tabLst>
            </a:pPr>
            <a:r>
              <a:rPr lang="hr-HR" sz="2400" b="1" dirty="0">
                <a:cs typeface="Times New Roman" pitchFamily="18" charset="0"/>
              </a:rPr>
              <a:t>izrada akcijskog plana vođenja </a:t>
            </a:r>
            <a:r>
              <a:rPr lang="hr-HR" sz="2400" dirty="0">
                <a:cs typeface="Times New Roman" pitchFamily="18" charset="0"/>
              </a:rPr>
              <a:t>i </a:t>
            </a:r>
            <a:r>
              <a:rPr lang="hr-HR" sz="2400" b="1" dirty="0">
                <a:cs typeface="Times New Roman" pitchFamily="18" charset="0"/>
              </a:rPr>
              <a:t>motiviranja</a:t>
            </a:r>
            <a:r>
              <a:rPr lang="hr-HR" sz="2400" dirty="0">
                <a:cs typeface="Times New Roman" pitchFamily="18" charset="0"/>
              </a:rPr>
              <a:t> za članove tima</a:t>
            </a:r>
          </a:p>
        </p:txBody>
      </p:sp>
      <p:sp>
        <p:nvSpPr>
          <p:cNvPr id="5" name="Rectangle 4"/>
          <p:cNvSpPr>
            <a:spLocks noChangeArrowheads="1"/>
          </p:cNvSpPr>
          <p:nvPr/>
        </p:nvSpPr>
        <p:spPr bwMode="auto">
          <a:xfrm>
            <a:off x="3643306" y="1428736"/>
            <a:ext cx="5143536" cy="1569660"/>
          </a:xfrm>
          <a:prstGeom prst="rect">
            <a:avLst/>
          </a:prstGeom>
          <a:noFill/>
          <a:ln w="9525">
            <a:noFill/>
            <a:miter lim="800000"/>
            <a:headEnd/>
            <a:tailEnd/>
          </a:ln>
        </p:spPr>
        <p:txBody>
          <a:bodyPr wrap="square">
            <a:spAutoFit/>
          </a:bodyPr>
          <a:lstStyle/>
          <a:p>
            <a:pPr marL="355600" indent="-355600" eaLnBrk="0" hangingPunct="0">
              <a:tabLst>
                <a:tab pos="5221288" algn="l"/>
              </a:tabLst>
            </a:pPr>
            <a:r>
              <a:rPr lang="hr-HR" sz="2400" b="1" dirty="0">
                <a:solidFill>
                  <a:srgbClr val="C00000"/>
                </a:solidFill>
              </a:rPr>
              <a:t>SVRHA</a:t>
            </a:r>
          </a:p>
          <a:p>
            <a:pPr marL="355600" indent="-355600" eaLnBrk="0" hangingPunct="0">
              <a:lnSpc>
                <a:spcPct val="150000"/>
              </a:lnSpc>
              <a:buFontTx/>
              <a:buBlip>
                <a:blip r:embed="rId2"/>
              </a:buBlip>
              <a:tabLst>
                <a:tab pos="5221288" algn="l"/>
              </a:tabLst>
            </a:pPr>
            <a:r>
              <a:rPr lang="hr-HR" sz="2400" dirty="0" smtClean="0"/>
              <a:t>usavršiti </a:t>
            </a:r>
            <a:r>
              <a:rPr lang="hr-HR" sz="2400" dirty="0"/>
              <a:t>i pripremiti rukovoditelje </a:t>
            </a:r>
            <a:br>
              <a:rPr lang="hr-HR" sz="2400" dirty="0"/>
            </a:br>
            <a:r>
              <a:rPr lang="hr-HR" sz="2400" dirty="0"/>
              <a:t>za upravljanje promjenama</a:t>
            </a:r>
            <a:endParaRPr lang="hr-HR" sz="2400" dirty="0">
              <a:solidFill>
                <a:srgbClr val="000000"/>
              </a:solidFill>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left)">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left)">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wipe(left)">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wipe(left)">
                                      <p:cBhvr>
                                        <p:cTn id="37" dur="5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wipe(left)">
                                      <p:cBhvr>
                                        <p:cTn id="42" dur="500"/>
                                        <p:tgtEl>
                                          <p:spTgt spid="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Effect transition="in" filter="wipe(left)">
                                      <p:cBhvr>
                                        <p:cTn id="4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1100156" y="428604"/>
            <a:ext cx="6186488"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II faza: </a:t>
            </a:r>
            <a:r>
              <a:rPr lang="hr-HR" sz="4000" spc="-150" dirty="0">
                <a:solidFill>
                  <a:srgbClr val="C00000"/>
                </a:solidFill>
                <a:latin typeface="Calibri"/>
              </a:rPr>
              <a:t>u</a:t>
            </a:r>
            <a:r>
              <a:rPr lang="hr-HR" sz="4000" spc="-150" dirty="0" smtClean="0">
                <a:solidFill>
                  <a:srgbClr val="C00000"/>
                </a:solidFill>
                <a:latin typeface="Calibri"/>
              </a:rPr>
              <a:t>vođenje </a:t>
            </a:r>
            <a:r>
              <a:rPr lang="hr-HR" sz="4000" spc="-150" dirty="0">
                <a:solidFill>
                  <a:srgbClr val="C00000"/>
                </a:solidFill>
                <a:latin typeface="Calibri"/>
              </a:rPr>
              <a:t>timske kulture</a:t>
            </a:r>
            <a:endParaRPr lang="en-US" sz="4000" spc="-150" dirty="0" err="1">
              <a:solidFill>
                <a:srgbClr val="C00000"/>
              </a:solidFill>
              <a:latin typeface="Calibri"/>
            </a:endParaRPr>
          </a:p>
        </p:txBody>
      </p:sp>
      <p:sp>
        <p:nvSpPr>
          <p:cNvPr id="4" name="Rectangle 1"/>
          <p:cNvSpPr>
            <a:spLocks noChangeArrowheads="1"/>
          </p:cNvSpPr>
          <p:nvPr/>
        </p:nvSpPr>
        <p:spPr bwMode="auto">
          <a:xfrm>
            <a:off x="404812" y="3286125"/>
            <a:ext cx="7167583" cy="3286125"/>
          </a:xfrm>
          <a:prstGeom prst="rect">
            <a:avLst/>
          </a:prstGeom>
          <a:noFill/>
          <a:ln w="9525">
            <a:noFill/>
            <a:miter lim="800000"/>
            <a:headEnd/>
            <a:tailEnd/>
          </a:ln>
        </p:spPr>
        <p:txBody>
          <a:bodyPr/>
          <a:lstStyle/>
          <a:p>
            <a:pPr marL="355600" indent="-355600" eaLnBrk="0" hangingPunct="0">
              <a:tabLst>
                <a:tab pos="5221288" algn="l"/>
              </a:tabLst>
            </a:pPr>
            <a:r>
              <a:rPr lang="hr-HR" sz="2400" b="1" dirty="0">
                <a:solidFill>
                  <a:srgbClr val="C00000"/>
                </a:solidFill>
              </a:rPr>
              <a:t>      CILJEVI</a:t>
            </a:r>
            <a:r>
              <a:rPr lang="hr-HR" sz="2400" b="1" dirty="0">
                <a:cs typeface="Times New Roman" pitchFamily="18" charset="0"/>
              </a:rPr>
              <a:t> </a:t>
            </a:r>
            <a:r>
              <a:rPr lang="hr-HR" sz="2400" dirty="0">
                <a:cs typeface="Times New Roman" pitchFamily="18" charset="0"/>
              </a:rPr>
              <a:t>      </a:t>
            </a:r>
          </a:p>
          <a:p>
            <a:pPr marL="355600" indent="-355600" eaLnBrk="0" hangingPunct="0">
              <a:lnSpc>
                <a:spcPct val="150000"/>
              </a:lnSpc>
              <a:buFontTx/>
              <a:buBlip>
                <a:blip r:embed="rId2"/>
              </a:buBlip>
              <a:tabLst>
                <a:tab pos="5221288" algn="l"/>
              </a:tabLst>
            </a:pPr>
            <a:r>
              <a:rPr lang="hr-HR" sz="2400" b="1" dirty="0">
                <a:cs typeface="Times New Roman" pitchFamily="18" charset="0"/>
              </a:rPr>
              <a:t>izgraditi</a:t>
            </a:r>
            <a:r>
              <a:rPr lang="hr-HR" sz="2400" dirty="0">
                <a:cs typeface="Times New Roman" pitchFamily="18" charset="0"/>
              </a:rPr>
              <a:t> timove od vizije do realizacije</a:t>
            </a:r>
          </a:p>
          <a:p>
            <a:pPr marL="355600" indent="-355600" eaLnBrk="0" hangingPunct="0">
              <a:lnSpc>
                <a:spcPct val="150000"/>
              </a:lnSpc>
              <a:buFontTx/>
              <a:buBlip>
                <a:blip r:embed="rId2"/>
              </a:buBlip>
              <a:tabLst>
                <a:tab pos="5221288" algn="l"/>
              </a:tabLst>
            </a:pPr>
            <a:r>
              <a:rPr lang="hr-HR" sz="2400" b="1" dirty="0">
                <a:cs typeface="Times New Roman" pitchFamily="18" charset="0"/>
              </a:rPr>
              <a:t>potaknuti </a:t>
            </a:r>
            <a:r>
              <a:rPr lang="hr-HR" sz="2400" dirty="0">
                <a:cs typeface="Times New Roman" pitchFamily="18" charset="0"/>
              </a:rPr>
              <a:t>timski način </a:t>
            </a:r>
            <a:r>
              <a:rPr lang="hr-HR" sz="2400" dirty="0" err="1">
                <a:cs typeface="Times New Roman" pitchFamily="18" charset="0"/>
              </a:rPr>
              <a:t>razmisljanja</a:t>
            </a:r>
            <a:r>
              <a:rPr lang="hr-HR" sz="2400" dirty="0">
                <a:cs typeface="Times New Roman" pitchFamily="18" charset="0"/>
              </a:rPr>
              <a:t> i rada </a:t>
            </a:r>
          </a:p>
          <a:p>
            <a:pPr marL="355600" indent="-355600" eaLnBrk="0" hangingPunct="0">
              <a:lnSpc>
                <a:spcPct val="150000"/>
              </a:lnSpc>
              <a:buFontTx/>
              <a:buBlip>
                <a:blip r:embed="rId2"/>
              </a:buBlip>
              <a:tabLst>
                <a:tab pos="5221288" algn="l"/>
              </a:tabLst>
            </a:pPr>
            <a:r>
              <a:rPr lang="hr-HR" sz="2400" b="1" dirty="0">
                <a:cs typeface="Times New Roman" pitchFamily="18" charset="0"/>
              </a:rPr>
              <a:t>definirati i usvojiti </a:t>
            </a:r>
            <a:r>
              <a:rPr lang="hr-HR" sz="2400" dirty="0">
                <a:cs typeface="Times New Roman" pitchFamily="18" charset="0"/>
              </a:rPr>
              <a:t>procesne i strateške vrijednosti</a:t>
            </a:r>
          </a:p>
          <a:p>
            <a:pPr marL="355600" indent="-355600" eaLnBrk="0" hangingPunct="0">
              <a:lnSpc>
                <a:spcPct val="150000"/>
              </a:lnSpc>
              <a:buFontTx/>
              <a:buBlip>
                <a:blip r:embed="rId2"/>
              </a:buBlip>
              <a:tabLst>
                <a:tab pos="5221288" algn="l"/>
              </a:tabLst>
            </a:pPr>
            <a:r>
              <a:rPr lang="hr-HR" sz="2400" b="1" dirty="0">
                <a:cs typeface="Times New Roman" pitchFamily="18" charset="0"/>
              </a:rPr>
              <a:t>definirati </a:t>
            </a:r>
            <a:r>
              <a:rPr lang="hr-HR" sz="2400" dirty="0">
                <a:cs typeface="Times New Roman" pitchFamily="18" charset="0"/>
              </a:rPr>
              <a:t>timska načela i kodeks ponašanja</a:t>
            </a:r>
          </a:p>
          <a:p>
            <a:pPr marL="355600" indent="-355600" eaLnBrk="0" hangingPunct="0">
              <a:lnSpc>
                <a:spcPct val="150000"/>
              </a:lnSpc>
              <a:buFontTx/>
              <a:buBlip>
                <a:blip r:embed="rId2"/>
              </a:buBlip>
              <a:tabLst>
                <a:tab pos="5221288" algn="l"/>
              </a:tabLst>
            </a:pPr>
            <a:r>
              <a:rPr lang="hr-HR" sz="2400" b="1" dirty="0">
                <a:cs typeface="Times New Roman" pitchFamily="18" charset="0"/>
              </a:rPr>
              <a:t>implementirati </a:t>
            </a:r>
            <a:r>
              <a:rPr lang="hr-HR" sz="2400" dirty="0">
                <a:cs typeface="Times New Roman" pitchFamily="18" charset="0"/>
              </a:rPr>
              <a:t>timsku kulturu</a:t>
            </a:r>
          </a:p>
          <a:p>
            <a:pPr marL="355600" indent="-355600" eaLnBrk="0" hangingPunct="0">
              <a:lnSpc>
                <a:spcPct val="150000"/>
              </a:lnSpc>
              <a:buFontTx/>
              <a:buBlip>
                <a:blip r:embed="rId2"/>
              </a:buBlip>
              <a:tabLst>
                <a:tab pos="5221288" algn="l"/>
              </a:tabLst>
            </a:pPr>
            <a:endParaRPr lang="hr-HR" sz="2400" dirty="0">
              <a:cs typeface="Times New Roman" pitchFamily="18" charset="0"/>
            </a:endParaRPr>
          </a:p>
        </p:txBody>
      </p:sp>
      <p:sp>
        <p:nvSpPr>
          <p:cNvPr id="5" name="Rectangle 4"/>
          <p:cNvSpPr>
            <a:spLocks noChangeArrowheads="1"/>
          </p:cNvSpPr>
          <p:nvPr/>
        </p:nvSpPr>
        <p:spPr bwMode="auto">
          <a:xfrm>
            <a:off x="714375" y="1428750"/>
            <a:ext cx="4974517" cy="1569660"/>
          </a:xfrm>
          <a:prstGeom prst="rect">
            <a:avLst/>
          </a:prstGeom>
          <a:noFill/>
          <a:ln w="9525">
            <a:noFill/>
            <a:miter lim="800000"/>
            <a:headEnd/>
            <a:tailEnd/>
          </a:ln>
        </p:spPr>
        <p:txBody>
          <a:bodyPr wrap="square">
            <a:spAutoFit/>
          </a:bodyPr>
          <a:lstStyle/>
          <a:p>
            <a:pPr marL="355600" indent="-355600" eaLnBrk="0" hangingPunct="0">
              <a:tabLst>
                <a:tab pos="5221288" algn="l"/>
              </a:tabLst>
            </a:pPr>
            <a:r>
              <a:rPr lang="hr-HR" sz="2400" b="1">
                <a:solidFill>
                  <a:srgbClr val="C00000"/>
                </a:solidFill>
              </a:rPr>
              <a:t>SVRHA</a:t>
            </a:r>
            <a:endParaRPr lang="hr-HR" sz="2400">
              <a:solidFill>
                <a:srgbClr val="000000"/>
              </a:solidFill>
              <a:cs typeface="Times New Roman" pitchFamily="18" charset="0"/>
            </a:endParaRPr>
          </a:p>
          <a:p>
            <a:pPr marL="355600" indent="-355600" eaLnBrk="0" hangingPunct="0">
              <a:lnSpc>
                <a:spcPct val="150000"/>
              </a:lnSpc>
              <a:buFontTx/>
              <a:buBlip>
                <a:blip r:embed="rId2"/>
              </a:buBlip>
              <a:tabLst>
                <a:tab pos="5221288" algn="l"/>
              </a:tabLst>
            </a:pPr>
            <a:r>
              <a:rPr lang="hr-HR" sz="2400">
                <a:solidFill>
                  <a:srgbClr val="000000"/>
                </a:solidFill>
                <a:cs typeface="Times New Roman" pitchFamily="18" charset="0"/>
              </a:rPr>
              <a:t>osnaživanje organizacijske i izgradnja timske kulture</a:t>
            </a:r>
          </a:p>
        </p:txBody>
      </p:sp>
      <p:pic>
        <p:nvPicPr>
          <p:cNvPr id="8" name="Picture 7" descr="2437.JPG"/>
          <p:cNvPicPr>
            <a:picLocks noChangeAspect="1"/>
          </p:cNvPicPr>
          <p:nvPr/>
        </p:nvPicPr>
        <p:blipFill>
          <a:blip r:embed="rId3" cstate="print">
            <a:lum bright="40000" contrast="-30000"/>
          </a:blip>
          <a:stretch>
            <a:fillRect/>
          </a:stretch>
        </p:blipFill>
        <p:spPr>
          <a:xfrm>
            <a:off x="4786314" y="1428736"/>
            <a:ext cx="4000528" cy="3143272"/>
          </a:xfrm>
          <a:prstGeom prst="ellipse">
            <a:avLst/>
          </a:prstGeom>
          <a:ln>
            <a:noFill/>
          </a:ln>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left)">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left)">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wipe(left)">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wipe(left)">
                                      <p:cBhvr>
                                        <p:cTn id="37" dur="5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wipe(left)">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437.JPG"/>
          <p:cNvPicPr>
            <a:picLocks noChangeAspect="1"/>
          </p:cNvPicPr>
          <p:nvPr/>
        </p:nvPicPr>
        <p:blipFill>
          <a:blip r:embed="rId3" cstate="print">
            <a:lum bright="40000" contrast="-30000"/>
          </a:blip>
          <a:stretch>
            <a:fillRect/>
          </a:stretch>
        </p:blipFill>
        <p:spPr>
          <a:xfrm>
            <a:off x="6286512" y="-24"/>
            <a:ext cx="2786082" cy="2189064"/>
          </a:xfrm>
          <a:prstGeom prst="ellipse">
            <a:avLst/>
          </a:prstGeom>
          <a:ln>
            <a:noFill/>
          </a:ln>
          <a:effectLst>
            <a:softEdge rad="317500"/>
          </a:effectLst>
        </p:spPr>
      </p:pic>
      <p:sp>
        <p:nvSpPr>
          <p:cNvPr id="2" name="Rectangle 1"/>
          <p:cNvSpPr txBox="1">
            <a:spLocks/>
          </p:cNvSpPr>
          <p:nvPr/>
        </p:nvSpPr>
        <p:spPr>
          <a:xfrm>
            <a:off x="1071597" y="428604"/>
            <a:ext cx="4214783" cy="795337"/>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Očekivani </a:t>
            </a:r>
            <a:r>
              <a:rPr lang="hr-HR" sz="4000" spc="-150" dirty="0" err="1" smtClean="0">
                <a:solidFill>
                  <a:schemeClr val="bg1">
                    <a:lumMod val="50000"/>
                  </a:schemeClr>
                </a:solidFill>
                <a:latin typeface="+mj-lt"/>
                <a:ea typeface="+mj-ea"/>
                <a:cs typeface="+mj-cs"/>
              </a:rPr>
              <a:t>rezultati</a:t>
            </a:r>
            <a:r>
              <a:rPr lang="hr-HR" sz="4000" spc="-150" dirty="0" err="1">
                <a:solidFill>
                  <a:schemeClr val="bg1">
                    <a:lumMod val="50000"/>
                  </a:schemeClr>
                </a:solidFill>
                <a:latin typeface="+mj-lt"/>
                <a:ea typeface="+mj-ea"/>
                <a:cs typeface="+mj-cs"/>
              </a:rPr>
              <a:t>.</a:t>
            </a:r>
            <a:r>
              <a:rPr lang="hr-HR" sz="4000" spc="-150" dirty="0" err="1">
                <a:solidFill>
                  <a:schemeClr val="tx1">
                    <a:lumMod val="50000"/>
                    <a:lumOff val="50000"/>
                  </a:schemeClr>
                </a:solidFill>
                <a:latin typeface="+mj-lt"/>
                <a:ea typeface="+mj-ea"/>
                <a:cs typeface="+mj-cs"/>
              </a:rPr>
              <a:t>.</a:t>
            </a:r>
            <a:r>
              <a:rPr lang="hr-HR" sz="4000" spc="-150" dirty="0">
                <a:solidFill>
                  <a:schemeClr val="tx1">
                    <a:lumMod val="50000"/>
                    <a:lumOff val="50000"/>
                  </a:schemeClr>
                </a:solidFill>
                <a:latin typeface="+mj-lt"/>
                <a:ea typeface="+mj-ea"/>
                <a:cs typeface="+mj-cs"/>
              </a:rPr>
              <a:t>.</a:t>
            </a:r>
            <a:endParaRPr lang="en-US" sz="4000" spc="-150" dirty="0">
              <a:solidFill>
                <a:schemeClr val="tx1">
                  <a:lumMod val="50000"/>
                  <a:lumOff val="50000"/>
                </a:schemeClr>
              </a:solidFill>
              <a:latin typeface="+mj-lt"/>
              <a:ea typeface="+mj-ea"/>
              <a:cs typeface="+mj-cs"/>
            </a:endParaRPr>
          </a:p>
        </p:txBody>
      </p:sp>
      <p:sp>
        <p:nvSpPr>
          <p:cNvPr id="177154" name="Rectangle 2"/>
          <p:cNvSpPr>
            <a:spLocks noChangeArrowheads="1"/>
          </p:cNvSpPr>
          <p:nvPr/>
        </p:nvSpPr>
        <p:spPr bwMode="auto">
          <a:xfrm>
            <a:off x="2714669" y="1512901"/>
            <a:ext cx="8215313" cy="3773487"/>
          </a:xfrm>
          <a:prstGeom prst="rect">
            <a:avLst/>
          </a:prstGeom>
          <a:noFill/>
          <a:ln w="9525">
            <a:noFill/>
            <a:miter lim="800000"/>
            <a:headEnd/>
            <a:tailEnd/>
          </a:ln>
        </p:spPr>
        <p:txBody>
          <a:bodyPr/>
          <a:lstStyle/>
          <a:p>
            <a:pPr marL="355600" indent="-355600" eaLnBrk="0" hangingPunct="0">
              <a:lnSpc>
                <a:spcPct val="200000"/>
              </a:lnSpc>
              <a:buFontTx/>
              <a:buBlip>
                <a:blip r:embed="rId4"/>
              </a:buBlip>
              <a:tabLst>
                <a:tab pos="-90488" algn="l"/>
                <a:tab pos="180975" algn="l"/>
              </a:tabLst>
            </a:pPr>
            <a:r>
              <a:rPr lang="hr-HR" sz="2400" dirty="0" smtClean="0">
                <a:cs typeface="Times New Roman" pitchFamily="18" charset="0"/>
              </a:rPr>
              <a:t>povećana</a:t>
            </a:r>
            <a:r>
              <a:rPr lang="hr-HR" sz="2400" b="1" dirty="0" smtClean="0">
                <a:cs typeface="Times New Roman" pitchFamily="18" charset="0"/>
              </a:rPr>
              <a:t> učinkovitost i </a:t>
            </a:r>
            <a:r>
              <a:rPr lang="hr-HR" sz="2400" dirty="0" smtClean="0">
                <a:cs typeface="Times New Roman" pitchFamily="18" charset="0"/>
              </a:rPr>
              <a:t> </a:t>
            </a:r>
            <a:r>
              <a:rPr lang="hr-HR" sz="2400" b="1" dirty="0" smtClean="0">
                <a:cs typeface="Times New Roman" pitchFamily="18" charset="0"/>
              </a:rPr>
              <a:t>motivaciju</a:t>
            </a:r>
            <a:r>
              <a:rPr lang="hr-HR" sz="2400" dirty="0" smtClean="0">
                <a:cs typeface="Times New Roman" pitchFamily="18" charset="0"/>
              </a:rPr>
              <a:t> </a:t>
            </a:r>
          </a:p>
          <a:p>
            <a:pPr marL="355600" indent="-355600" eaLnBrk="0" hangingPunct="0">
              <a:lnSpc>
                <a:spcPct val="200000"/>
              </a:lnSpc>
              <a:buFontTx/>
              <a:buBlip>
                <a:blip r:embed="rId4"/>
              </a:buBlip>
              <a:tabLst>
                <a:tab pos="-90488" algn="l"/>
                <a:tab pos="180975" algn="l"/>
              </a:tabLst>
            </a:pPr>
            <a:r>
              <a:rPr lang="hr-HR" sz="2400" dirty="0" smtClean="0">
                <a:cs typeface="Times New Roman" pitchFamily="18" charset="0"/>
              </a:rPr>
              <a:t>povećana </a:t>
            </a:r>
            <a:r>
              <a:rPr lang="hr-HR" sz="2400" b="1" dirty="0" smtClean="0">
                <a:cs typeface="Times New Roman" pitchFamily="18" charset="0"/>
              </a:rPr>
              <a:t>motivacija i entuzijazam </a:t>
            </a:r>
            <a:r>
              <a:rPr lang="hr-HR" sz="2400" dirty="0" smtClean="0">
                <a:cs typeface="Times New Roman" pitchFamily="18" charset="0"/>
              </a:rPr>
              <a:t>u radu </a:t>
            </a:r>
          </a:p>
          <a:p>
            <a:pPr marL="355600" indent="-355600" eaLnBrk="0" hangingPunct="0">
              <a:lnSpc>
                <a:spcPct val="200000"/>
              </a:lnSpc>
              <a:buFontTx/>
              <a:buBlip>
                <a:blip r:embed="rId4"/>
              </a:buBlip>
              <a:tabLst>
                <a:tab pos="-90488" algn="l"/>
                <a:tab pos="180975" algn="l"/>
              </a:tabLst>
            </a:pPr>
            <a:r>
              <a:rPr lang="hr-HR" sz="2400" dirty="0" smtClean="0">
                <a:cs typeface="Times New Roman" pitchFamily="18" charset="0"/>
              </a:rPr>
              <a:t>bolja </a:t>
            </a:r>
            <a:r>
              <a:rPr lang="hr-HR" sz="2400" b="1" dirty="0" smtClean="0">
                <a:cs typeface="Times New Roman" pitchFamily="18" charset="0"/>
              </a:rPr>
              <a:t>organizacija i </a:t>
            </a:r>
            <a:r>
              <a:rPr lang="hr-HR" sz="2400" dirty="0" smtClean="0">
                <a:cs typeface="Times New Roman" pitchFamily="18" charset="0"/>
              </a:rPr>
              <a:t>kvalitetniji </a:t>
            </a:r>
            <a:r>
              <a:rPr lang="hr-HR" sz="2400" b="1" dirty="0" smtClean="0">
                <a:cs typeface="Times New Roman" pitchFamily="18" charset="0"/>
              </a:rPr>
              <a:t>timski rad</a:t>
            </a:r>
          </a:p>
          <a:p>
            <a:pPr marL="355600" indent="-355600" eaLnBrk="0" hangingPunct="0">
              <a:lnSpc>
                <a:spcPct val="200000"/>
              </a:lnSpc>
              <a:buFontTx/>
              <a:buBlip>
                <a:blip r:embed="rId4"/>
              </a:buBlip>
              <a:tabLst>
                <a:tab pos="-90488" algn="l"/>
                <a:tab pos="180975" algn="l"/>
              </a:tabLst>
            </a:pPr>
            <a:r>
              <a:rPr lang="hr-HR" sz="2400" dirty="0" smtClean="0">
                <a:cs typeface="Times New Roman" pitchFamily="18" charset="0"/>
              </a:rPr>
              <a:t>veći osjećaj </a:t>
            </a:r>
            <a:r>
              <a:rPr lang="hr-HR" sz="2400" b="1" dirty="0" smtClean="0">
                <a:cs typeface="Times New Roman" pitchFamily="18" charset="0"/>
              </a:rPr>
              <a:t>pripadnosti i poštovanja</a:t>
            </a:r>
            <a:r>
              <a:rPr lang="hr-HR" sz="2400" dirty="0" smtClean="0">
                <a:cs typeface="Times New Roman" pitchFamily="18" charset="0"/>
              </a:rPr>
              <a:t> </a:t>
            </a:r>
          </a:p>
          <a:p>
            <a:pPr marL="355600" indent="-355600" eaLnBrk="0" hangingPunct="0">
              <a:lnSpc>
                <a:spcPct val="200000"/>
              </a:lnSpc>
              <a:buFontTx/>
              <a:buBlip>
                <a:blip r:embed="rId4"/>
              </a:buBlip>
              <a:tabLst>
                <a:tab pos="-90488" algn="l"/>
                <a:tab pos="180975" algn="l"/>
              </a:tabLst>
            </a:pPr>
            <a:r>
              <a:rPr lang="hr-HR" sz="2400" dirty="0" smtClean="0">
                <a:cs typeface="Times New Roman" pitchFamily="18" charset="0"/>
              </a:rPr>
              <a:t>unaprijeđeni </a:t>
            </a:r>
            <a:r>
              <a:rPr lang="hr-HR" sz="2400" b="1" dirty="0" smtClean="0">
                <a:cs typeface="Times New Roman" pitchFamily="18" charset="0"/>
              </a:rPr>
              <a:t>odnosi i komunikacija</a:t>
            </a:r>
          </a:p>
          <a:p>
            <a:pPr marL="355600" indent="-355600" eaLnBrk="0" hangingPunct="0">
              <a:lnSpc>
                <a:spcPct val="200000"/>
              </a:lnSpc>
              <a:buFontTx/>
              <a:buBlip>
                <a:blip r:embed="rId4"/>
              </a:buBlip>
              <a:tabLst>
                <a:tab pos="-90488" algn="l"/>
                <a:tab pos="180975" algn="l"/>
              </a:tabLst>
            </a:pPr>
            <a:r>
              <a:rPr lang="hr-HR" sz="2400" b="1" dirty="0" smtClean="0">
                <a:cs typeface="Times New Roman" pitchFamily="18" charset="0"/>
              </a:rPr>
              <a:t>olakšano </a:t>
            </a:r>
            <a:r>
              <a:rPr lang="hr-HR" sz="2400" dirty="0" smtClean="0">
                <a:cs typeface="Times New Roman" pitchFamily="18" charset="0"/>
              </a:rPr>
              <a:t>svakodnevno </a:t>
            </a:r>
            <a:r>
              <a:rPr lang="hr-HR" sz="2400" b="1" dirty="0" smtClean="0">
                <a:cs typeface="Times New Roman" pitchFamily="18" charset="0"/>
              </a:rPr>
              <a:t>vođenje i delegiranje</a:t>
            </a:r>
          </a:p>
          <a:p>
            <a:pPr marL="355600" indent="-355600" eaLnBrk="0" hangingPunct="0">
              <a:lnSpc>
                <a:spcPct val="200000"/>
              </a:lnSpc>
              <a:buFontTx/>
              <a:buBlip>
                <a:blip r:embed="rId4"/>
              </a:buBlip>
              <a:tabLst>
                <a:tab pos="-90488" algn="l"/>
                <a:tab pos="180975" algn="l"/>
              </a:tabLst>
            </a:pPr>
            <a:r>
              <a:rPr lang="hr-HR" sz="2400" b="1" dirty="0" smtClean="0">
                <a:cs typeface="Times New Roman" pitchFamily="18" charset="0"/>
              </a:rPr>
              <a:t>smanjenja frustracija i stres </a:t>
            </a:r>
            <a:r>
              <a:rPr lang="hr-HR" sz="2400" dirty="0" smtClean="0">
                <a:cs typeface="Times New Roman" pitchFamily="18" charset="0"/>
              </a:rPr>
              <a:t>u radu s ljudima</a:t>
            </a:r>
          </a:p>
        </p:txBody>
      </p:sp>
      <p:pic>
        <p:nvPicPr>
          <p:cNvPr id="6" name="Picture 5" descr="untitled.bmp"/>
          <p:cNvPicPr>
            <a:picLocks noChangeAspect="1"/>
          </p:cNvPicPr>
          <p:nvPr/>
        </p:nvPicPr>
        <p:blipFill>
          <a:blip r:embed="rId5" cstate="print"/>
          <a:srcRect/>
          <a:stretch>
            <a:fillRect/>
          </a:stretch>
        </p:blipFill>
        <p:spPr bwMode="auto">
          <a:xfrm>
            <a:off x="0" y="3536950"/>
            <a:ext cx="2214563" cy="3321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7154">
                                            <p:txEl>
                                              <p:pRg st="0" end="0"/>
                                            </p:txEl>
                                          </p:spTgt>
                                        </p:tgtEl>
                                        <p:attrNameLst>
                                          <p:attrName>style.visibility</p:attrName>
                                        </p:attrNameLst>
                                      </p:cBhvr>
                                      <p:to>
                                        <p:strVal val="visible"/>
                                      </p:to>
                                    </p:set>
                                    <p:animEffect transition="in" filter="wipe(left)">
                                      <p:cBhvr>
                                        <p:cTn id="12" dur="500"/>
                                        <p:tgtEl>
                                          <p:spTgt spid="17715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7154">
                                            <p:txEl>
                                              <p:pRg st="1" end="1"/>
                                            </p:txEl>
                                          </p:spTgt>
                                        </p:tgtEl>
                                        <p:attrNameLst>
                                          <p:attrName>style.visibility</p:attrName>
                                        </p:attrNameLst>
                                      </p:cBhvr>
                                      <p:to>
                                        <p:strVal val="visible"/>
                                      </p:to>
                                    </p:set>
                                    <p:animEffect transition="in" filter="wipe(left)">
                                      <p:cBhvr>
                                        <p:cTn id="17" dur="500"/>
                                        <p:tgtEl>
                                          <p:spTgt spid="17715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7154">
                                            <p:txEl>
                                              <p:pRg st="2" end="2"/>
                                            </p:txEl>
                                          </p:spTgt>
                                        </p:tgtEl>
                                        <p:attrNameLst>
                                          <p:attrName>style.visibility</p:attrName>
                                        </p:attrNameLst>
                                      </p:cBhvr>
                                      <p:to>
                                        <p:strVal val="visible"/>
                                      </p:to>
                                    </p:set>
                                    <p:animEffect transition="in" filter="wipe(left)">
                                      <p:cBhvr>
                                        <p:cTn id="22" dur="500"/>
                                        <p:tgtEl>
                                          <p:spTgt spid="17715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7154">
                                            <p:txEl>
                                              <p:pRg st="3" end="3"/>
                                            </p:txEl>
                                          </p:spTgt>
                                        </p:tgtEl>
                                        <p:attrNameLst>
                                          <p:attrName>style.visibility</p:attrName>
                                        </p:attrNameLst>
                                      </p:cBhvr>
                                      <p:to>
                                        <p:strVal val="visible"/>
                                      </p:to>
                                    </p:set>
                                    <p:animEffect transition="in" filter="wipe(left)">
                                      <p:cBhvr>
                                        <p:cTn id="27" dur="500"/>
                                        <p:tgtEl>
                                          <p:spTgt spid="17715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7154">
                                            <p:txEl>
                                              <p:pRg st="4" end="4"/>
                                            </p:txEl>
                                          </p:spTgt>
                                        </p:tgtEl>
                                        <p:attrNameLst>
                                          <p:attrName>style.visibility</p:attrName>
                                        </p:attrNameLst>
                                      </p:cBhvr>
                                      <p:to>
                                        <p:strVal val="visible"/>
                                      </p:to>
                                    </p:set>
                                    <p:animEffect transition="in" filter="wipe(left)">
                                      <p:cBhvr>
                                        <p:cTn id="32" dur="500"/>
                                        <p:tgtEl>
                                          <p:spTgt spid="17715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7154">
                                            <p:txEl>
                                              <p:pRg st="5" end="5"/>
                                            </p:txEl>
                                          </p:spTgt>
                                        </p:tgtEl>
                                        <p:attrNameLst>
                                          <p:attrName>style.visibility</p:attrName>
                                        </p:attrNameLst>
                                      </p:cBhvr>
                                      <p:to>
                                        <p:strVal val="visible"/>
                                      </p:to>
                                    </p:set>
                                    <p:animEffect transition="in" filter="wipe(left)">
                                      <p:cBhvr>
                                        <p:cTn id="37" dur="500"/>
                                        <p:tgtEl>
                                          <p:spTgt spid="17715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7154">
                                            <p:txEl>
                                              <p:pRg st="6" end="6"/>
                                            </p:txEl>
                                          </p:spTgt>
                                        </p:tgtEl>
                                        <p:attrNameLst>
                                          <p:attrName>style.visibility</p:attrName>
                                        </p:attrNameLst>
                                      </p:cBhvr>
                                      <p:to>
                                        <p:strVal val="visible"/>
                                      </p:to>
                                    </p:set>
                                    <p:animEffect transition="in" filter="wipe(left)">
                                      <p:cBhvr>
                                        <p:cTn id="42" dur="500"/>
                                        <p:tgtEl>
                                          <p:spTgt spid="17715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23501121.jpg"/>
          <p:cNvPicPr>
            <a:picLocks noChangeAspect="1"/>
          </p:cNvPicPr>
          <p:nvPr/>
        </p:nvPicPr>
        <p:blipFill>
          <a:blip r:embed="rId2" cstate="print"/>
          <a:srcRect/>
          <a:stretch>
            <a:fillRect/>
          </a:stretch>
        </p:blipFill>
        <p:spPr bwMode="auto">
          <a:xfrm>
            <a:off x="1" y="1357299"/>
            <a:ext cx="2857487" cy="2857487"/>
          </a:xfrm>
          <a:prstGeom prst="rect">
            <a:avLst/>
          </a:prstGeom>
          <a:noFill/>
          <a:ln w="9525">
            <a:noFill/>
            <a:miter lim="800000"/>
            <a:headEnd/>
            <a:tailEnd/>
          </a:ln>
          <a:effectLst/>
        </p:spPr>
      </p:pic>
      <p:sp>
        <p:nvSpPr>
          <p:cNvPr id="2" name="Rectangle 1"/>
          <p:cNvSpPr txBox="1">
            <a:spLocks/>
          </p:cNvSpPr>
          <p:nvPr/>
        </p:nvSpPr>
        <p:spPr>
          <a:xfrm>
            <a:off x="1028727" y="428604"/>
            <a:ext cx="7472363"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III faza: </a:t>
            </a:r>
            <a:r>
              <a:rPr lang="hr-HR" sz="4000" spc="-150" dirty="0">
                <a:solidFill>
                  <a:srgbClr val="C00000"/>
                </a:solidFill>
                <a:latin typeface="+mj-lt"/>
                <a:ea typeface="+mj-ea"/>
                <a:cs typeface="+mj-cs"/>
              </a:rPr>
              <a:t>r</a:t>
            </a:r>
            <a:r>
              <a:rPr lang="hr-HR" sz="4000" spc="-150" dirty="0" smtClean="0">
                <a:solidFill>
                  <a:srgbClr val="C00000"/>
                </a:solidFill>
                <a:latin typeface="+mj-lt"/>
                <a:ea typeface="+mj-ea"/>
                <a:cs typeface="+mj-cs"/>
              </a:rPr>
              <a:t>azvoj </a:t>
            </a:r>
            <a:r>
              <a:rPr lang="hr-HR" sz="4000" spc="-150" dirty="0">
                <a:solidFill>
                  <a:srgbClr val="C00000"/>
                </a:solidFill>
                <a:latin typeface="+mj-lt"/>
                <a:ea typeface="+mj-ea"/>
                <a:cs typeface="+mj-cs"/>
              </a:rPr>
              <a:t>ljudskih potencijala</a:t>
            </a:r>
            <a:endParaRPr lang="en-US" sz="4000" spc="-150" dirty="0" err="1">
              <a:solidFill>
                <a:srgbClr val="C00000"/>
              </a:solidFill>
              <a:latin typeface="Calibri"/>
            </a:endParaRPr>
          </a:p>
        </p:txBody>
      </p:sp>
      <p:sp>
        <p:nvSpPr>
          <p:cNvPr id="4" name="Rectangle 1"/>
          <p:cNvSpPr>
            <a:spLocks noChangeArrowheads="1"/>
          </p:cNvSpPr>
          <p:nvPr/>
        </p:nvSpPr>
        <p:spPr bwMode="auto">
          <a:xfrm>
            <a:off x="428596" y="4214818"/>
            <a:ext cx="9239257" cy="2428875"/>
          </a:xfrm>
          <a:prstGeom prst="rect">
            <a:avLst/>
          </a:prstGeom>
          <a:noFill/>
          <a:ln w="9525">
            <a:noFill/>
            <a:miter lim="800000"/>
            <a:headEnd/>
            <a:tailEnd/>
          </a:ln>
        </p:spPr>
        <p:txBody>
          <a:bodyPr/>
          <a:lstStyle/>
          <a:p>
            <a:pPr marL="355600" indent="-355600" eaLnBrk="0" hangingPunct="0">
              <a:tabLst>
                <a:tab pos="5221288" algn="l"/>
              </a:tabLst>
            </a:pPr>
            <a:r>
              <a:rPr lang="hr-HR" sz="2400" b="1" dirty="0">
                <a:solidFill>
                  <a:srgbClr val="C00000"/>
                </a:solidFill>
              </a:rPr>
              <a:t>      CILJEVI</a:t>
            </a:r>
            <a:r>
              <a:rPr lang="hr-HR" sz="2400" b="1" dirty="0">
                <a:cs typeface="Times New Roman" pitchFamily="18" charset="0"/>
              </a:rPr>
              <a:t> </a:t>
            </a:r>
            <a:r>
              <a:rPr lang="hr-HR" sz="2400" dirty="0">
                <a:cs typeface="Times New Roman" pitchFamily="18" charset="0"/>
              </a:rPr>
              <a:t>      </a:t>
            </a:r>
          </a:p>
          <a:p>
            <a:pPr marL="355600" indent="-355600" eaLnBrk="0" hangingPunct="0">
              <a:lnSpc>
                <a:spcPct val="150000"/>
              </a:lnSpc>
              <a:buFontTx/>
              <a:buBlip>
                <a:blip r:embed="rId3"/>
              </a:buBlip>
              <a:tabLst>
                <a:tab pos="5221288" algn="l"/>
              </a:tabLst>
            </a:pPr>
            <a:r>
              <a:rPr lang="hr-HR" sz="2400" dirty="0">
                <a:cs typeface="Times New Roman" pitchFamily="18" charset="0"/>
              </a:rPr>
              <a:t>usavršiti</a:t>
            </a:r>
            <a:r>
              <a:rPr lang="hr-HR" sz="2400" b="1" dirty="0">
                <a:cs typeface="Times New Roman" pitchFamily="18" charset="0"/>
              </a:rPr>
              <a:t> </a:t>
            </a:r>
            <a:r>
              <a:rPr lang="hr-HR" sz="2400" b="1" dirty="0" err="1">
                <a:cs typeface="Times New Roman" pitchFamily="18" charset="0"/>
              </a:rPr>
              <a:t>intrapersonalne</a:t>
            </a:r>
            <a:r>
              <a:rPr lang="hr-HR" sz="2400" b="1" dirty="0">
                <a:cs typeface="Times New Roman" pitchFamily="18" charset="0"/>
              </a:rPr>
              <a:t>, </a:t>
            </a:r>
            <a:r>
              <a:rPr lang="hr-HR" sz="2400" b="1" dirty="0" err="1">
                <a:cs typeface="Times New Roman" pitchFamily="18" charset="0"/>
              </a:rPr>
              <a:t>interpersonalne</a:t>
            </a:r>
            <a:r>
              <a:rPr lang="hr-HR" sz="2400" b="1" dirty="0">
                <a:cs typeface="Times New Roman" pitchFamily="18" charset="0"/>
              </a:rPr>
              <a:t> i grupne </a:t>
            </a:r>
            <a:r>
              <a:rPr lang="hr-HR" sz="2400" dirty="0">
                <a:cs typeface="Times New Roman" pitchFamily="18" charset="0"/>
              </a:rPr>
              <a:t>kompetencije </a:t>
            </a:r>
          </a:p>
          <a:p>
            <a:pPr marL="355600" indent="-355600" eaLnBrk="0" hangingPunct="0">
              <a:lnSpc>
                <a:spcPct val="150000"/>
              </a:lnSpc>
              <a:buFontTx/>
              <a:buBlip>
                <a:blip r:embed="rId3"/>
              </a:buBlip>
              <a:tabLst>
                <a:tab pos="5221288" algn="l"/>
              </a:tabLst>
            </a:pPr>
            <a:r>
              <a:rPr lang="hr-HR" sz="2400" dirty="0">
                <a:cs typeface="Times New Roman" pitchFamily="18" charset="0"/>
              </a:rPr>
              <a:t>povećati</a:t>
            </a:r>
            <a:r>
              <a:rPr lang="hr-HR" sz="2400" b="1" dirty="0">
                <a:cs typeface="Times New Roman" pitchFamily="18" charset="0"/>
              </a:rPr>
              <a:t> socijalnu i </a:t>
            </a:r>
            <a:r>
              <a:rPr lang="hr-HR" sz="2400" b="1" dirty="0" err="1">
                <a:cs typeface="Times New Roman" pitchFamily="18" charset="0"/>
              </a:rPr>
              <a:t>emocijalnu</a:t>
            </a:r>
            <a:r>
              <a:rPr lang="hr-HR" sz="2400" b="1" dirty="0">
                <a:cs typeface="Times New Roman" pitchFamily="18" charset="0"/>
              </a:rPr>
              <a:t> inteligenciju</a:t>
            </a:r>
            <a:endParaRPr lang="hr-HR" sz="2400" dirty="0">
              <a:cs typeface="Times New Roman" pitchFamily="18" charset="0"/>
            </a:endParaRPr>
          </a:p>
          <a:p>
            <a:pPr marL="355600" indent="-355600" eaLnBrk="0" hangingPunct="0">
              <a:lnSpc>
                <a:spcPct val="150000"/>
              </a:lnSpc>
              <a:buFontTx/>
              <a:buBlip>
                <a:blip r:embed="rId3"/>
              </a:buBlip>
              <a:tabLst>
                <a:tab pos="5221288" algn="l"/>
              </a:tabLst>
            </a:pPr>
            <a:r>
              <a:rPr lang="hr-HR" sz="2400" dirty="0">
                <a:cs typeface="Times New Roman" pitchFamily="18" charset="0"/>
              </a:rPr>
              <a:t>razvijati </a:t>
            </a:r>
            <a:r>
              <a:rPr lang="hr-HR" sz="2400" b="1" dirty="0">
                <a:cs typeface="Times New Roman" pitchFamily="18" charset="0"/>
              </a:rPr>
              <a:t>samopoštovanje, samokontrolu i integritet</a:t>
            </a:r>
          </a:p>
          <a:p>
            <a:pPr marL="355600" indent="-355600" eaLnBrk="0" hangingPunct="0">
              <a:lnSpc>
                <a:spcPct val="150000"/>
              </a:lnSpc>
              <a:buFontTx/>
              <a:buBlip>
                <a:blip r:embed="rId3"/>
              </a:buBlip>
              <a:tabLst>
                <a:tab pos="5221288" algn="l"/>
              </a:tabLst>
            </a:pPr>
            <a:r>
              <a:rPr lang="hr-HR" sz="2400" dirty="0">
                <a:cs typeface="Times New Roman" pitchFamily="18" charset="0"/>
              </a:rPr>
              <a:t>osnažiti</a:t>
            </a:r>
            <a:r>
              <a:rPr lang="hr-HR" sz="2400" b="1" dirty="0">
                <a:cs typeface="Times New Roman" pitchFamily="18" charset="0"/>
              </a:rPr>
              <a:t> pripadnost i lojalnost kompaniji</a:t>
            </a:r>
            <a:endParaRPr lang="hr-HR" sz="2400" dirty="0">
              <a:cs typeface="Times New Roman" pitchFamily="18" charset="0"/>
            </a:endParaRPr>
          </a:p>
        </p:txBody>
      </p:sp>
      <p:sp>
        <p:nvSpPr>
          <p:cNvPr id="5" name="Rectangle 4"/>
          <p:cNvSpPr>
            <a:spLocks noChangeArrowheads="1"/>
          </p:cNvSpPr>
          <p:nvPr/>
        </p:nvSpPr>
        <p:spPr bwMode="auto">
          <a:xfrm>
            <a:off x="3214678" y="1571612"/>
            <a:ext cx="5500687" cy="1512402"/>
          </a:xfrm>
          <a:prstGeom prst="rect">
            <a:avLst/>
          </a:prstGeom>
          <a:noFill/>
          <a:ln w="9525">
            <a:noFill/>
            <a:miter lim="800000"/>
            <a:headEnd/>
            <a:tailEnd/>
          </a:ln>
        </p:spPr>
        <p:txBody>
          <a:bodyPr>
            <a:spAutoFit/>
          </a:bodyPr>
          <a:lstStyle/>
          <a:p>
            <a:pPr marL="355600" indent="-355600" eaLnBrk="0" hangingPunct="0">
              <a:tabLst>
                <a:tab pos="5221288" algn="l"/>
              </a:tabLst>
            </a:pPr>
            <a:r>
              <a:rPr lang="hr-HR" sz="2400" b="1" dirty="0">
                <a:solidFill>
                  <a:srgbClr val="C00000"/>
                </a:solidFill>
              </a:rPr>
              <a:t>SVRHA</a:t>
            </a:r>
            <a:endParaRPr lang="hr-HR" sz="2400" dirty="0">
              <a:solidFill>
                <a:srgbClr val="000000"/>
              </a:solidFill>
              <a:cs typeface="Times New Roman" pitchFamily="18" charset="0"/>
            </a:endParaRPr>
          </a:p>
          <a:p>
            <a:pPr marL="355600" indent="-355600" eaLnBrk="0" hangingPunct="0">
              <a:lnSpc>
                <a:spcPct val="150000"/>
              </a:lnSpc>
              <a:buFontTx/>
              <a:buBlip>
                <a:blip r:embed="rId3"/>
              </a:buBlip>
              <a:tabLst>
                <a:tab pos="5221288" algn="l"/>
              </a:tabLst>
            </a:pPr>
            <a:r>
              <a:rPr lang="hr-HR" sz="2400" dirty="0" err="1">
                <a:solidFill>
                  <a:srgbClr val="000000"/>
                </a:solidFill>
                <a:cs typeface="Times New Roman" pitchFamily="18" charset="0"/>
              </a:rPr>
              <a:t>unaprijeđivanje</a:t>
            </a:r>
            <a:r>
              <a:rPr lang="hr-HR" sz="2400" dirty="0">
                <a:solidFill>
                  <a:srgbClr val="000000"/>
                </a:solidFill>
                <a:cs typeface="Times New Roman" pitchFamily="18" charset="0"/>
              </a:rPr>
              <a:t> kompetencija u funkciji povećanja učinkovitosti i kvalitete rada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ipe(left)">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left)">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wipe(left)">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wipe(left)">
                                      <p:cBhvr>
                                        <p:cTn id="3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928662" y="428604"/>
            <a:ext cx="3429024"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smtClean="0">
                <a:solidFill>
                  <a:schemeClr val="bg1">
                    <a:lumMod val="50000"/>
                  </a:schemeClr>
                </a:solidFill>
                <a:latin typeface="+mj-lt"/>
                <a:ea typeface="+mj-ea"/>
                <a:cs typeface="+mj-cs"/>
              </a:rPr>
              <a:t>Što</a:t>
            </a:r>
            <a:r>
              <a:rPr lang="hr-HR" sz="4000" spc="-150" dirty="0" smtClean="0">
                <a:solidFill>
                  <a:srgbClr val="C00000"/>
                </a:solidFill>
                <a:latin typeface="+mj-lt"/>
                <a:ea typeface="+mj-ea"/>
                <a:cs typeface="+mj-cs"/>
              </a:rPr>
              <a:t> napraviti?</a:t>
            </a:r>
            <a:endParaRPr lang="en-US" sz="4000" spc="-150" dirty="0">
              <a:solidFill>
                <a:schemeClr val="bg1">
                  <a:lumMod val="50000"/>
                </a:schemeClr>
              </a:solidFill>
              <a:latin typeface="+mj-lt"/>
              <a:ea typeface="+mj-ea"/>
              <a:cs typeface="+mj-cs"/>
            </a:endParaRPr>
          </a:p>
        </p:txBody>
      </p:sp>
      <p:sp>
        <p:nvSpPr>
          <p:cNvPr id="3" name="Down Arrow 2"/>
          <p:cNvSpPr/>
          <p:nvPr/>
        </p:nvSpPr>
        <p:spPr bwMode="auto">
          <a:xfrm>
            <a:off x="4786314" y="3614762"/>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4" name="Down Arrow 3"/>
          <p:cNvSpPr/>
          <p:nvPr/>
        </p:nvSpPr>
        <p:spPr bwMode="auto">
          <a:xfrm>
            <a:off x="4786314" y="4500570"/>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5" name="Down Arrow 4"/>
          <p:cNvSpPr/>
          <p:nvPr/>
        </p:nvSpPr>
        <p:spPr bwMode="auto">
          <a:xfrm>
            <a:off x="4786314" y="5429264"/>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6" name="AutoShape 8"/>
          <p:cNvSpPr>
            <a:spLocks noChangeArrowheads="1"/>
          </p:cNvSpPr>
          <p:nvPr/>
        </p:nvSpPr>
        <p:spPr bwMode="auto">
          <a:xfrm>
            <a:off x="2732124" y="5786454"/>
            <a:ext cx="4340209" cy="457200"/>
          </a:xfrm>
          <a:prstGeom prst="roundRect">
            <a:avLst>
              <a:gd name="adj" fmla="val 16667"/>
            </a:avLst>
          </a:prstGeom>
          <a:solidFill>
            <a:schemeClr val="bg1">
              <a:lumMod val="50000"/>
              <a:alpha val="69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KONTROLA I REVIZIJA</a:t>
            </a:r>
          </a:p>
        </p:txBody>
      </p:sp>
      <p:sp>
        <p:nvSpPr>
          <p:cNvPr id="7" name="AutoShape 5"/>
          <p:cNvSpPr>
            <a:spLocks noChangeArrowheads="1"/>
          </p:cNvSpPr>
          <p:nvPr/>
        </p:nvSpPr>
        <p:spPr bwMode="auto">
          <a:xfrm>
            <a:off x="3786185" y="1185842"/>
            <a:ext cx="2491455" cy="4570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VIZIJA I MISIJA</a:t>
            </a:r>
          </a:p>
        </p:txBody>
      </p:sp>
      <p:sp>
        <p:nvSpPr>
          <p:cNvPr id="8" name="AutoShape 13"/>
          <p:cNvSpPr>
            <a:spLocks noChangeArrowheads="1"/>
          </p:cNvSpPr>
          <p:nvPr/>
        </p:nvSpPr>
        <p:spPr bwMode="auto">
          <a:xfrm>
            <a:off x="2571739" y="4000504"/>
            <a:ext cx="4840917" cy="457198"/>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OBLIKOVANJE POSLOVNE STRATEGIJE</a:t>
            </a:r>
          </a:p>
        </p:txBody>
      </p:sp>
      <p:sp>
        <p:nvSpPr>
          <p:cNvPr id="9" name="AutoShape 6"/>
          <p:cNvSpPr>
            <a:spLocks noChangeArrowheads="1"/>
          </p:cNvSpPr>
          <p:nvPr/>
        </p:nvSpPr>
        <p:spPr bwMode="auto">
          <a:xfrm>
            <a:off x="1071541" y="2043098"/>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OKRUŽENJA</a:t>
            </a:r>
          </a:p>
        </p:txBody>
      </p:sp>
      <p:sp>
        <p:nvSpPr>
          <p:cNvPr id="10" name="AutoShape 8"/>
          <p:cNvSpPr>
            <a:spLocks noChangeArrowheads="1"/>
          </p:cNvSpPr>
          <p:nvPr/>
        </p:nvSpPr>
        <p:spPr bwMode="auto">
          <a:xfrm>
            <a:off x="2714612" y="4900625"/>
            <a:ext cx="4340216" cy="457200"/>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IMPLEMENTACIJA STRATEGIJE</a:t>
            </a:r>
          </a:p>
        </p:txBody>
      </p:sp>
      <p:sp>
        <p:nvSpPr>
          <p:cNvPr id="11" name="AutoShape 7"/>
          <p:cNvSpPr>
            <a:spLocks noChangeArrowheads="1"/>
          </p:cNvSpPr>
          <p:nvPr/>
        </p:nvSpPr>
        <p:spPr bwMode="auto">
          <a:xfrm>
            <a:off x="2571736" y="3144855"/>
            <a:ext cx="4840268" cy="4571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IZBOR KONKURENTSKE PREDNOSTI</a:t>
            </a:r>
          </a:p>
        </p:txBody>
      </p:sp>
      <p:sp>
        <p:nvSpPr>
          <p:cNvPr id="12" name="AutoShape 6"/>
          <p:cNvSpPr>
            <a:spLocks noChangeArrowheads="1"/>
          </p:cNvSpPr>
          <p:nvPr/>
        </p:nvSpPr>
        <p:spPr bwMode="auto">
          <a:xfrm>
            <a:off x="6215077" y="1971661"/>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INTERNA</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p:txBody>
      </p:sp>
      <p:grpSp>
        <p:nvGrpSpPr>
          <p:cNvPr id="13" name="Group 15"/>
          <p:cNvGrpSpPr>
            <a:grpSpLocks/>
          </p:cNvGrpSpPr>
          <p:nvPr/>
        </p:nvGrpSpPr>
        <p:grpSpPr bwMode="auto">
          <a:xfrm>
            <a:off x="3571875" y="1828796"/>
            <a:ext cx="2571750" cy="1143000"/>
            <a:chOff x="3571875" y="1428740"/>
            <a:chExt cx="2571752" cy="952512"/>
          </a:xfrm>
        </p:grpSpPr>
        <p:sp>
          <p:nvSpPr>
            <p:cNvPr id="14" name="Down Arrow 13"/>
            <p:cNvSpPr/>
            <p:nvPr/>
          </p:nvSpPr>
          <p:spPr bwMode="auto">
            <a:xfrm>
              <a:off x="4786314" y="1428740"/>
              <a:ext cx="357190" cy="892976"/>
            </a:xfrm>
            <a:prstGeom prst="down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cxnSp>
          <p:nvCxnSpPr>
            <p:cNvPr id="15" name="Straight Arrow Connector 14"/>
            <p:cNvCxnSpPr/>
            <p:nvPr/>
          </p:nvCxnSpPr>
          <p:spPr>
            <a:xfrm>
              <a:off x="3571875" y="2024060"/>
              <a:ext cx="985839" cy="345286"/>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5214939" y="2024060"/>
              <a:ext cx="928688" cy="357192"/>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par>
                                <p:cTn id="43" presetID="10"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1000100" y="490538"/>
            <a:ext cx="4757738"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Ciljevi </a:t>
            </a:r>
            <a:r>
              <a:rPr lang="hr-HR" sz="4000" spc="-150" dirty="0" smtClean="0">
                <a:solidFill>
                  <a:schemeClr val="tx1">
                    <a:lumMod val="50000"/>
                    <a:lumOff val="50000"/>
                  </a:schemeClr>
                </a:solidFill>
                <a:latin typeface="+mj-lt"/>
                <a:ea typeface="+mj-ea"/>
                <a:cs typeface="+mj-cs"/>
              </a:rPr>
              <a:t>predavanja</a:t>
            </a:r>
            <a:endParaRPr lang="en-US" sz="4000" spc="-150" dirty="0">
              <a:solidFill>
                <a:schemeClr val="tx1">
                  <a:lumMod val="50000"/>
                  <a:lumOff val="50000"/>
                </a:schemeClr>
              </a:solidFill>
              <a:latin typeface="+mj-lt"/>
              <a:ea typeface="+mj-ea"/>
              <a:cs typeface="+mj-cs"/>
            </a:endParaRPr>
          </a:p>
        </p:txBody>
      </p:sp>
      <p:sp>
        <p:nvSpPr>
          <p:cNvPr id="3" name="Rectangle 20"/>
          <p:cNvSpPr>
            <a:spLocks noChangeArrowheads="1"/>
          </p:cNvSpPr>
          <p:nvPr/>
        </p:nvSpPr>
        <p:spPr bwMode="auto">
          <a:xfrm>
            <a:off x="785834" y="2428892"/>
            <a:ext cx="8072446" cy="3500438"/>
          </a:xfrm>
          <a:prstGeom prst="rect">
            <a:avLst/>
          </a:prstGeom>
          <a:noFill/>
          <a:ln w="9525">
            <a:noFill/>
            <a:miter lim="800000"/>
            <a:headEnd/>
            <a:tailEnd/>
          </a:ln>
        </p:spPr>
        <p:txBody>
          <a:bodyPr/>
          <a:lstStyle/>
          <a:p>
            <a:pPr marL="292100" indent="-292100">
              <a:lnSpc>
                <a:spcPct val="250000"/>
              </a:lnSpc>
              <a:buFontTx/>
              <a:buBlip>
                <a:blip r:embed="rId2"/>
              </a:buBlip>
            </a:pPr>
            <a:r>
              <a:rPr lang="hr-HR" sz="2400" dirty="0" smtClean="0">
                <a:latin typeface="Arial" pitchFamily="34" charset="0"/>
                <a:cs typeface="Arial" pitchFamily="34" charset="0"/>
              </a:rPr>
              <a:t>razmišljanja o mogućnostima izbora poslovne strategije</a:t>
            </a:r>
            <a:endParaRPr lang="hr-HR" sz="2400" dirty="0">
              <a:latin typeface="Arial" pitchFamily="34" charset="0"/>
              <a:cs typeface="Arial" pitchFamily="34" charset="0"/>
            </a:endParaRPr>
          </a:p>
          <a:p>
            <a:pPr marL="292100" indent="-292100">
              <a:lnSpc>
                <a:spcPct val="250000"/>
              </a:lnSpc>
              <a:buFontTx/>
              <a:buBlip>
                <a:blip r:embed="rId2"/>
              </a:buBlip>
            </a:pPr>
            <a:r>
              <a:rPr lang="hr-HR" sz="2400" dirty="0" smtClean="0">
                <a:latin typeface="Arial" pitchFamily="34" charset="0"/>
                <a:cs typeface="Arial" pitchFamily="34" charset="0"/>
              </a:rPr>
              <a:t>planiranje i uvođenje sustava kvalitete</a:t>
            </a:r>
          </a:p>
          <a:p>
            <a:pPr marL="292100" indent="-292100">
              <a:lnSpc>
                <a:spcPct val="250000"/>
              </a:lnSpc>
              <a:buFontTx/>
              <a:buBlip>
                <a:blip r:embed="rId2"/>
              </a:buBlip>
            </a:pPr>
            <a:r>
              <a:rPr lang="hr-HR" sz="2400" dirty="0" smtClean="0">
                <a:latin typeface="Arial" pitchFamily="34" charset="0"/>
                <a:cs typeface="Arial" pitchFamily="34" charset="0"/>
              </a:rPr>
              <a:t>sustavno razvijanje ključnih kompetencije djelatnika</a:t>
            </a:r>
            <a:endParaRPr lang="hr-HR" sz="2400" dirty="0">
              <a:latin typeface="Arial" pitchFamily="34" charset="0"/>
              <a:cs typeface="Arial" pitchFamily="34" charset="0"/>
            </a:endParaRPr>
          </a:p>
          <a:p>
            <a:pPr marL="292100" indent="-292100">
              <a:lnSpc>
                <a:spcPct val="250000"/>
              </a:lnSpc>
              <a:buFontTx/>
              <a:buBlip>
                <a:blip r:embed="rId2"/>
              </a:buBlip>
            </a:pPr>
            <a:r>
              <a:rPr lang="hr-HR" sz="2400" dirty="0" smtClean="0">
                <a:latin typeface="Arial" pitchFamily="34" charset="0"/>
                <a:cs typeface="Arial" pitchFamily="34" charset="0"/>
              </a:rPr>
              <a:t>sustavno unapređivanje i motiviranje </a:t>
            </a:r>
            <a:r>
              <a:rPr lang="hr-HR" sz="2400" dirty="0">
                <a:latin typeface="Arial" pitchFamily="34" charset="0"/>
                <a:cs typeface="Arial" pitchFamily="34" charset="0"/>
              </a:rPr>
              <a:t>djelatnika</a:t>
            </a:r>
          </a:p>
        </p:txBody>
      </p:sp>
      <p:sp>
        <p:nvSpPr>
          <p:cNvPr id="4" name="Rectangle 20"/>
          <p:cNvSpPr>
            <a:spLocks noChangeArrowheads="1"/>
          </p:cNvSpPr>
          <p:nvPr/>
        </p:nvSpPr>
        <p:spPr bwMode="auto">
          <a:xfrm>
            <a:off x="857224" y="1643050"/>
            <a:ext cx="2643206" cy="785818"/>
          </a:xfrm>
          <a:prstGeom prst="rect">
            <a:avLst/>
          </a:prstGeom>
          <a:noFill/>
          <a:ln w="9525">
            <a:noFill/>
            <a:miter lim="800000"/>
            <a:headEnd/>
            <a:tailEnd/>
          </a:ln>
        </p:spPr>
        <p:txBody>
          <a:bodyPr/>
          <a:lstStyle/>
          <a:p>
            <a:pPr marL="292100" indent="-292100">
              <a:lnSpc>
                <a:spcPct val="250000"/>
              </a:lnSpc>
            </a:pPr>
            <a:r>
              <a:rPr lang="hr-HR" sz="2400" dirty="0" smtClean="0">
                <a:latin typeface="Arial" pitchFamily="34" charset="0"/>
                <a:cs typeface="Arial" pitchFamily="34" charset="0"/>
              </a:rPr>
              <a:t>Potaknuti na:</a:t>
            </a:r>
            <a:endParaRPr lang="hr-HR"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29"/>
          <p:cNvSpPr>
            <a:spLocks noChangeArrowheads="1"/>
          </p:cNvSpPr>
          <p:nvPr/>
        </p:nvSpPr>
        <p:spPr bwMode="auto">
          <a:xfrm>
            <a:off x="625234" y="2928935"/>
            <a:ext cx="5572138" cy="990600"/>
          </a:xfrm>
          <a:prstGeom prst="rect">
            <a:avLst/>
          </a:prstGeom>
          <a:noFill/>
          <a:ln w="3175">
            <a:noFill/>
            <a:miter lim="800000"/>
            <a:headEnd/>
            <a:tailEnd/>
          </a:ln>
          <a:effectLst/>
        </p:spPr>
        <p:txBody>
          <a:bodyPr lIns="91432" tIns="45716" rIns="91432" bIns="45716"/>
          <a:lstStyle/>
          <a:p>
            <a:pPr marL="342900" indent="-342900">
              <a:lnSpc>
                <a:spcPct val="150000"/>
              </a:lnSpc>
              <a:spcBef>
                <a:spcPct val="20000"/>
              </a:spcBef>
              <a:buClr>
                <a:schemeClr val="tx2"/>
              </a:buClr>
              <a:buSzPct val="115000"/>
              <a:defRPr/>
            </a:pPr>
            <a:r>
              <a:rPr lang="hr-HR" sz="3600" dirty="0">
                <a:solidFill>
                  <a:srgbClr val="C00000"/>
                </a:solidFill>
                <a:effectLst>
                  <a:innerShdw blurRad="114300">
                    <a:prstClr val="black"/>
                  </a:innerShdw>
                </a:effectLst>
                <a:latin typeface="Arial" charset="0"/>
              </a:rPr>
              <a:t>Tko </a:t>
            </a:r>
            <a:r>
              <a:rPr lang="hr-HR" sz="3600" dirty="0" smtClean="0">
                <a:solidFill>
                  <a:srgbClr val="C00000"/>
                </a:solidFill>
                <a:effectLst>
                  <a:innerShdw blurRad="114300">
                    <a:prstClr val="black"/>
                  </a:innerShdw>
                </a:effectLst>
                <a:latin typeface="Arial" charset="0"/>
              </a:rPr>
              <a:t>su nositelji </a:t>
            </a:r>
            <a:r>
              <a:rPr lang="hr-HR" sz="3600" dirty="0">
                <a:solidFill>
                  <a:srgbClr val="C00000"/>
                </a:solidFill>
                <a:effectLst>
                  <a:innerShdw blurRad="114300">
                    <a:prstClr val="black"/>
                  </a:innerShdw>
                </a:effectLst>
                <a:latin typeface="Arial" charset="0"/>
              </a:rPr>
              <a:t>promjene</a:t>
            </a:r>
            <a:endParaRPr lang="en-US" sz="3600" dirty="0">
              <a:solidFill>
                <a:srgbClr val="C00000"/>
              </a:solidFill>
              <a:effectLst>
                <a:innerShdw blurRad="114300">
                  <a:prstClr val="black"/>
                </a:innerShdw>
              </a:effectLst>
              <a:latin typeface="Arial" charset="0"/>
            </a:endParaRPr>
          </a:p>
        </p:txBody>
      </p:sp>
      <p:sp>
        <p:nvSpPr>
          <p:cNvPr id="3" name="Rectangle 5"/>
          <p:cNvSpPr>
            <a:spLocks noChangeArrowheads="1"/>
          </p:cNvSpPr>
          <p:nvPr/>
        </p:nvSpPr>
        <p:spPr bwMode="auto">
          <a:xfrm>
            <a:off x="5214941" y="-571529"/>
            <a:ext cx="4384675" cy="7725192"/>
          </a:xfrm>
          <a:prstGeom prst="rect">
            <a:avLst/>
          </a:prstGeom>
          <a:noFill/>
          <a:ln w="9525">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threePt" dir="t"/>
            </a:scene3d>
            <a:sp3d extrusionH="57150">
              <a:bevelT w="38100" h="38100"/>
            </a:sp3d>
          </a:bodyPr>
          <a:lstStyle/>
          <a:p>
            <a:pPr>
              <a:defRPr/>
            </a:pPr>
            <a:r>
              <a:rPr lang="hr-HR" sz="49600" dirty="0">
                <a:ln>
                  <a:solidFill>
                    <a:schemeClr val="bg1"/>
                  </a:solidFill>
                </a:ln>
                <a:solidFill>
                  <a:srgbClr val="FF0000"/>
                </a:solidFill>
                <a:latin typeface="Bookman Old Style" pitchFamily="18" charset="0"/>
              </a:rPr>
              <a:t>?</a:t>
            </a:r>
            <a:endParaRPr lang="en-GB" sz="13800" dirty="0">
              <a:ln>
                <a:solidFill>
                  <a:schemeClr val="bg1"/>
                </a:solidFill>
              </a:ln>
              <a:solidFill>
                <a:srgbClr val="FF0000"/>
              </a:solidFill>
              <a:latin typeface="Bookman Old Style"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p:cNvSpPr>
            <a:spLocks noChangeArrowheads="1"/>
          </p:cNvSpPr>
          <p:nvPr/>
        </p:nvSpPr>
        <p:spPr bwMode="auto">
          <a:xfrm>
            <a:off x="1785950" y="1643050"/>
            <a:ext cx="2857520" cy="1381159"/>
          </a:xfrm>
          <a:prstGeom prst="irregularSeal1">
            <a:avLst/>
          </a:prstGeom>
          <a:solidFill>
            <a:srgbClr val="FF0000"/>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defRPr/>
            </a:pPr>
            <a:endParaRPr lang="hr-HR">
              <a:latin typeface="Arial" charset="0"/>
            </a:endParaRPr>
          </a:p>
        </p:txBody>
      </p:sp>
      <p:sp>
        <p:nvSpPr>
          <p:cNvPr id="2" name="Rectangle 1"/>
          <p:cNvSpPr txBox="1">
            <a:spLocks/>
          </p:cNvSpPr>
          <p:nvPr/>
        </p:nvSpPr>
        <p:spPr>
          <a:xfrm>
            <a:off x="885851" y="490538"/>
            <a:ext cx="7400925" cy="652462"/>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Ravnatelj/ica </a:t>
            </a:r>
            <a:r>
              <a:rPr lang="hr-HR" sz="4000" spc="-150" dirty="0" smtClean="0">
                <a:solidFill>
                  <a:schemeClr val="bg1">
                    <a:lumMod val="50000"/>
                  </a:schemeClr>
                </a:solidFill>
                <a:latin typeface="+mj-lt"/>
                <a:ea typeface="+mj-ea"/>
                <a:cs typeface="+mj-cs"/>
              </a:rPr>
              <a:t>- </a:t>
            </a:r>
            <a:r>
              <a:rPr lang="hr-HR" sz="4000" spc="-150" dirty="0">
                <a:solidFill>
                  <a:schemeClr val="bg1">
                    <a:lumMod val="50000"/>
                  </a:schemeClr>
                </a:solidFill>
                <a:latin typeface="+mj-lt"/>
                <a:ea typeface="+mj-ea"/>
                <a:cs typeface="+mj-cs"/>
              </a:rPr>
              <a:t>nositelj promjene </a:t>
            </a:r>
            <a:endParaRPr lang="en-US" sz="4000" spc="-150" dirty="0">
              <a:solidFill>
                <a:schemeClr val="bg1">
                  <a:lumMod val="50000"/>
                </a:schemeClr>
              </a:solidFill>
              <a:latin typeface="+mj-lt"/>
              <a:ea typeface="+mj-ea"/>
              <a:cs typeface="+mj-cs"/>
            </a:endParaRPr>
          </a:p>
        </p:txBody>
      </p:sp>
      <p:sp>
        <p:nvSpPr>
          <p:cNvPr id="3" name="Isosceles Triangle 2"/>
          <p:cNvSpPr/>
          <p:nvPr/>
        </p:nvSpPr>
        <p:spPr>
          <a:xfrm>
            <a:off x="642966" y="2786066"/>
            <a:ext cx="5072063" cy="3643312"/>
          </a:xfrm>
          <a:prstGeom prst="triangle">
            <a:avLst/>
          </a:prstGeom>
          <a:solidFill>
            <a:schemeClr val="bg1">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r-HR"/>
          </a:p>
        </p:txBody>
      </p:sp>
      <p:sp>
        <p:nvSpPr>
          <p:cNvPr id="4" name="Rectangle 32"/>
          <p:cNvSpPr>
            <a:spLocks noChangeArrowheads="1"/>
          </p:cNvSpPr>
          <p:nvPr/>
        </p:nvSpPr>
        <p:spPr bwMode="auto">
          <a:xfrm>
            <a:off x="2500332" y="3823423"/>
            <a:ext cx="13684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ZAŠTO?</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5" name="Rectangle 33"/>
          <p:cNvSpPr>
            <a:spLocks noChangeArrowheads="1"/>
          </p:cNvSpPr>
          <p:nvPr/>
        </p:nvSpPr>
        <p:spPr bwMode="auto">
          <a:xfrm>
            <a:off x="2560668" y="4642494"/>
            <a:ext cx="13684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KAKO?</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6" name="Rectangle 34"/>
          <p:cNvSpPr>
            <a:spLocks noChangeArrowheads="1"/>
          </p:cNvSpPr>
          <p:nvPr/>
        </p:nvSpPr>
        <p:spPr bwMode="auto">
          <a:xfrm>
            <a:off x="2560668" y="5429264"/>
            <a:ext cx="13684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ŠTO?</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7" name="Rectangle 35"/>
          <p:cNvSpPr>
            <a:spLocks noChangeArrowheads="1"/>
          </p:cNvSpPr>
          <p:nvPr/>
        </p:nvSpPr>
        <p:spPr bwMode="auto">
          <a:xfrm>
            <a:off x="2197134" y="6071253"/>
            <a:ext cx="22320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GDJE I KADA?</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8" name="Rectangle 33"/>
          <p:cNvSpPr>
            <a:spLocks noChangeArrowheads="1"/>
          </p:cNvSpPr>
          <p:nvPr/>
        </p:nvSpPr>
        <p:spPr bwMode="auto">
          <a:xfrm>
            <a:off x="2571771" y="3016883"/>
            <a:ext cx="13684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TKO?</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9" name="Rectangle 32"/>
          <p:cNvSpPr>
            <a:spLocks noChangeArrowheads="1"/>
          </p:cNvSpPr>
          <p:nvPr/>
        </p:nvSpPr>
        <p:spPr bwMode="auto">
          <a:xfrm>
            <a:off x="2500333" y="2142163"/>
            <a:ext cx="1368425" cy="341632"/>
          </a:xfrm>
          <a:prstGeom prst="rect">
            <a:avLst/>
          </a:prstGeom>
          <a:noFill/>
          <a:ln w="9525">
            <a:noFill/>
            <a:miter lim="800000"/>
            <a:headEnd/>
            <a:tailEnd/>
          </a:ln>
          <a:effectLst>
            <a:outerShdw dist="17961" dir="2700000" algn="ctr" rotWithShape="0">
              <a:srgbClr val="000000"/>
            </a:outerShdw>
          </a:effectLst>
        </p:spPr>
        <p:txBody>
          <a:bodyPr anchor="ctr">
            <a:spAutoFit/>
          </a:bodyPr>
          <a:lstStyle/>
          <a:p>
            <a:pPr algn="ctr">
              <a:lnSpc>
                <a:spcPct val="90000"/>
              </a:lnSpc>
              <a:defRPr/>
            </a:pPr>
            <a:r>
              <a:rPr lang="hr-HR"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rPr>
              <a:t>VIZIJA</a:t>
            </a:r>
            <a:endParaRPr lang="en-GB"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charset="0"/>
            </a:endParaRPr>
          </a:p>
        </p:txBody>
      </p:sp>
      <p:sp>
        <p:nvSpPr>
          <p:cNvPr id="14" name="Rectangle 26"/>
          <p:cNvSpPr>
            <a:spLocks noChangeArrowheads="1"/>
          </p:cNvSpPr>
          <p:nvPr/>
        </p:nvSpPr>
        <p:spPr bwMode="auto">
          <a:xfrm>
            <a:off x="3071834" y="3099511"/>
            <a:ext cx="3357586" cy="369332"/>
          </a:xfrm>
          <a:prstGeom prst="rect">
            <a:avLst/>
          </a:prstGeom>
          <a:noFill/>
          <a:ln w="9525">
            <a:noFill/>
            <a:miter lim="800000"/>
            <a:headEnd/>
            <a:tailEnd/>
          </a:ln>
        </p:spPr>
        <p:txBody>
          <a:bodyPr anchor="ctr">
            <a:spAutoFit/>
            <a:scene3d>
              <a:camera prst="orthographicFront"/>
              <a:lightRig rig="threePt" dir="t"/>
            </a:scene3d>
            <a:sp3d extrusionH="57150">
              <a:bevelT w="38100" h="38100"/>
            </a:sp3d>
          </a:bodyPr>
          <a:lstStyle/>
          <a:p>
            <a:pPr algn="ctr">
              <a:lnSpc>
                <a:spcPct val="90000"/>
              </a:lnSpc>
              <a:defRPr/>
            </a:pPr>
            <a:r>
              <a:rPr lang="hr-HR" sz="2000" dirty="0">
                <a:solidFill>
                  <a:schemeClr val="tx1">
                    <a:lumMod val="95000"/>
                    <a:lumOff val="5000"/>
                  </a:schemeClr>
                </a:solidFill>
                <a:latin typeface="Arial" charset="0"/>
              </a:rPr>
              <a:t>Tko treba </a:t>
            </a:r>
            <a:r>
              <a:rPr lang="hr-HR" sz="2000" b="1" dirty="0">
                <a:solidFill>
                  <a:srgbClr val="C00000"/>
                </a:solidFill>
                <a:latin typeface="Arial" charset="0"/>
              </a:rPr>
              <a:t>biti</a:t>
            </a:r>
            <a:r>
              <a:rPr lang="hr-HR" sz="2000" dirty="0">
                <a:solidFill>
                  <a:schemeClr val="tx1">
                    <a:lumMod val="95000"/>
                    <a:lumOff val="5000"/>
                  </a:schemeClr>
                </a:solidFill>
                <a:latin typeface="Arial" charset="0"/>
              </a:rPr>
              <a:t>?</a:t>
            </a:r>
            <a:endParaRPr lang="en-GB" sz="2000" dirty="0">
              <a:solidFill>
                <a:schemeClr val="tx1">
                  <a:lumMod val="95000"/>
                  <a:lumOff val="5000"/>
                </a:schemeClr>
              </a:solidFill>
              <a:latin typeface="Arial" charset="0"/>
            </a:endParaRPr>
          </a:p>
        </p:txBody>
      </p:sp>
      <p:sp>
        <p:nvSpPr>
          <p:cNvPr id="15" name="Rectangle 27"/>
          <p:cNvSpPr>
            <a:spLocks noChangeArrowheads="1"/>
          </p:cNvSpPr>
          <p:nvPr/>
        </p:nvSpPr>
        <p:spPr bwMode="auto">
          <a:xfrm>
            <a:off x="4143404" y="3773491"/>
            <a:ext cx="3857625" cy="369887"/>
          </a:xfrm>
          <a:prstGeom prst="rect">
            <a:avLst/>
          </a:prstGeom>
          <a:noFill/>
          <a:ln w="9525">
            <a:noFill/>
            <a:miter lim="800000"/>
            <a:headEnd/>
            <a:tailEnd/>
          </a:ln>
        </p:spPr>
        <p:txBody>
          <a:bodyPr anchor="ctr">
            <a:spAutoFit/>
          </a:bodyPr>
          <a:lstStyle/>
          <a:p>
            <a:pPr>
              <a:lnSpc>
                <a:spcPct val="90000"/>
              </a:lnSpc>
              <a:defRPr/>
            </a:pPr>
            <a:r>
              <a:rPr lang="hr-HR" sz="2000" dirty="0">
                <a:solidFill>
                  <a:schemeClr val="tx1">
                    <a:lumMod val="95000"/>
                    <a:lumOff val="5000"/>
                  </a:schemeClr>
                </a:solidFill>
                <a:latin typeface="Arial" charset="0"/>
              </a:rPr>
              <a:t>Što mu je važno?</a:t>
            </a:r>
            <a:endParaRPr lang="en-GB" sz="2000" dirty="0">
              <a:solidFill>
                <a:schemeClr val="tx1">
                  <a:lumMod val="95000"/>
                  <a:lumOff val="5000"/>
                </a:schemeClr>
              </a:solidFill>
              <a:latin typeface="Arial" charset="0"/>
            </a:endParaRPr>
          </a:p>
        </p:txBody>
      </p:sp>
      <p:sp>
        <p:nvSpPr>
          <p:cNvPr id="16" name="Rectangle 29"/>
          <p:cNvSpPr>
            <a:spLocks noChangeArrowheads="1"/>
          </p:cNvSpPr>
          <p:nvPr/>
        </p:nvSpPr>
        <p:spPr bwMode="auto">
          <a:xfrm>
            <a:off x="5192741" y="5360991"/>
            <a:ext cx="3236913" cy="369887"/>
          </a:xfrm>
          <a:prstGeom prst="rect">
            <a:avLst/>
          </a:prstGeom>
          <a:noFill/>
          <a:ln w="9525">
            <a:noFill/>
            <a:miter lim="800000"/>
            <a:headEnd/>
            <a:tailEnd/>
          </a:ln>
        </p:spPr>
        <p:txBody>
          <a:bodyPr anchor="ctr">
            <a:spAutoFit/>
          </a:bodyPr>
          <a:lstStyle/>
          <a:p>
            <a:pPr>
              <a:lnSpc>
                <a:spcPct val="90000"/>
              </a:lnSpc>
              <a:defRPr/>
            </a:pPr>
            <a:r>
              <a:rPr lang="hr-HR" sz="2000" dirty="0">
                <a:solidFill>
                  <a:schemeClr val="tx1">
                    <a:lumMod val="95000"/>
                    <a:lumOff val="5000"/>
                  </a:schemeClr>
                </a:solidFill>
                <a:latin typeface="Arial" charset="0"/>
              </a:rPr>
              <a:t>Što treba </a:t>
            </a:r>
            <a:r>
              <a:rPr lang="hr-HR" sz="2000" b="1" dirty="0">
                <a:solidFill>
                  <a:srgbClr val="C00000"/>
                </a:solidFill>
                <a:latin typeface="Arial" charset="0"/>
              </a:rPr>
              <a:t>raditi</a:t>
            </a:r>
            <a:r>
              <a:rPr lang="hr-HR" sz="2000" dirty="0">
                <a:solidFill>
                  <a:schemeClr val="tx1">
                    <a:lumMod val="95000"/>
                    <a:lumOff val="5000"/>
                  </a:schemeClr>
                </a:solidFill>
                <a:latin typeface="Arial" charset="0"/>
              </a:rPr>
              <a:t>?</a:t>
            </a:r>
            <a:endParaRPr lang="en-GB" sz="2000" dirty="0">
              <a:solidFill>
                <a:schemeClr val="tx1">
                  <a:lumMod val="95000"/>
                  <a:lumOff val="5000"/>
                </a:schemeClr>
              </a:solidFill>
              <a:latin typeface="Arial" charset="0"/>
            </a:endParaRPr>
          </a:p>
        </p:txBody>
      </p:sp>
      <p:sp>
        <p:nvSpPr>
          <p:cNvPr id="17" name="Rectangle 28"/>
          <p:cNvSpPr>
            <a:spLocks noChangeArrowheads="1"/>
          </p:cNvSpPr>
          <p:nvPr/>
        </p:nvSpPr>
        <p:spPr bwMode="auto">
          <a:xfrm>
            <a:off x="4643466" y="4572003"/>
            <a:ext cx="4000500" cy="369888"/>
          </a:xfrm>
          <a:prstGeom prst="rect">
            <a:avLst/>
          </a:prstGeom>
          <a:noFill/>
          <a:ln w="9525">
            <a:noFill/>
            <a:miter lim="800000"/>
            <a:headEnd/>
            <a:tailEnd/>
          </a:ln>
        </p:spPr>
        <p:txBody>
          <a:bodyPr anchor="ctr">
            <a:spAutoFit/>
          </a:bodyPr>
          <a:lstStyle/>
          <a:p>
            <a:pPr>
              <a:lnSpc>
                <a:spcPct val="90000"/>
              </a:lnSpc>
              <a:defRPr/>
            </a:pPr>
            <a:r>
              <a:rPr lang="hr-HR" sz="2000" dirty="0">
                <a:solidFill>
                  <a:schemeClr val="tx1">
                    <a:lumMod val="95000"/>
                    <a:lumOff val="5000"/>
                  </a:schemeClr>
                </a:solidFill>
                <a:latin typeface="Arial" charset="0"/>
              </a:rPr>
              <a:t>Što treba </a:t>
            </a:r>
            <a:r>
              <a:rPr lang="hr-HR" sz="2000" b="1" dirty="0">
                <a:solidFill>
                  <a:srgbClr val="C00000"/>
                </a:solidFill>
                <a:latin typeface="Arial" charset="0"/>
              </a:rPr>
              <a:t>znati</a:t>
            </a:r>
            <a:r>
              <a:rPr lang="hr-HR" sz="2000" dirty="0">
                <a:solidFill>
                  <a:schemeClr val="tx1">
                    <a:lumMod val="95000"/>
                    <a:lumOff val="5000"/>
                  </a:schemeClr>
                </a:solidFill>
                <a:latin typeface="Arial" charset="0"/>
              </a:rPr>
              <a:t>?</a:t>
            </a:r>
            <a:endParaRPr lang="en-GB" sz="2000" dirty="0">
              <a:solidFill>
                <a:schemeClr val="tx1">
                  <a:lumMod val="95000"/>
                  <a:lumOff val="5000"/>
                </a:schemeClr>
              </a:solidFill>
              <a:latin typeface="Arial" charset="0"/>
            </a:endParaRPr>
          </a:p>
        </p:txBody>
      </p:sp>
      <p:sp>
        <p:nvSpPr>
          <p:cNvPr id="18" name="Rectangle 29"/>
          <p:cNvSpPr>
            <a:spLocks noChangeArrowheads="1"/>
          </p:cNvSpPr>
          <p:nvPr/>
        </p:nvSpPr>
        <p:spPr bwMode="auto">
          <a:xfrm>
            <a:off x="5357841" y="5929316"/>
            <a:ext cx="2857500" cy="554037"/>
          </a:xfrm>
          <a:prstGeom prst="rect">
            <a:avLst/>
          </a:prstGeom>
          <a:noFill/>
          <a:ln w="9525">
            <a:noFill/>
            <a:miter lim="800000"/>
            <a:headEnd/>
            <a:tailEnd/>
          </a:ln>
        </p:spPr>
        <p:txBody>
          <a:bodyPr anchor="ctr">
            <a:spAutoFit/>
          </a:bodyPr>
          <a:lstStyle/>
          <a:p>
            <a:pPr algn="ctr">
              <a:lnSpc>
                <a:spcPct val="150000"/>
              </a:lnSpc>
              <a:defRPr/>
            </a:pPr>
            <a:r>
              <a:rPr lang="hr-HR" sz="2000" dirty="0">
                <a:solidFill>
                  <a:schemeClr val="tx1">
                    <a:lumMod val="95000"/>
                    <a:lumOff val="5000"/>
                  </a:schemeClr>
                </a:solidFill>
                <a:latin typeface="Arial" charset="0"/>
              </a:rPr>
              <a:t>U kojoj situaciji?</a:t>
            </a:r>
            <a:endParaRPr lang="en-GB" sz="2000" dirty="0">
              <a:solidFill>
                <a:schemeClr val="tx1">
                  <a:lumMod val="95000"/>
                  <a:lumOff val="5000"/>
                </a:schemeClr>
              </a:solidFill>
              <a:latin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bwMode="auto">
          <a:xfrm>
            <a:off x="928662" y="428604"/>
            <a:ext cx="3429024" cy="795337"/>
          </a:xfrm>
          <a:prstGeom prst="rect">
            <a:avLst/>
          </a:prstGeom>
          <a:noFill/>
          <a:ln w="9525">
            <a:noFill/>
            <a:miter lim="800000"/>
            <a:headEnd/>
            <a:tailEnd/>
          </a:ln>
        </p:spPr>
        <p:txBody>
          <a:bodyPr anchor="ctr"/>
          <a:lstStyle>
            <a:extLst/>
          </a:lstStyle>
          <a:p>
            <a:pPr fontAlgn="auto">
              <a:spcAft>
                <a:spcPts val="0"/>
              </a:spcAft>
              <a:tabLst>
                <a:tab pos="1344613" algn="l"/>
              </a:tabLst>
              <a:defRPr/>
            </a:pPr>
            <a:r>
              <a:rPr lang="hr-HR" sz="4000" spc="-150" dirty="0" smtClean="0">
                <a:solidFill>
                  <a:schemeClr val="bg1">
                    <a:lumMod val="50000"/>
                  </a:schemeClr>
                </a:solidFill>
                <a:latin typeface="+mj-lt"/>
                <a:ea typeface="+mj-ea"/>
                <a:cs typeface="+mj-cs"/>
              </a:rPr>
              <a:t>Što</a:t>
            </a:r>
            <a:r>
              <a:rPr lang="hr-HR" sz="4000" spc="-150" dirty="0" smtClean="0">
                <a:solidFill>
                  <a:srgbClr val="C00000"/>
                </a:solidFill>
                <a:latin typeface="+mj-lt"/>
                <a:ea typeface="+mj-ea"/>
                <a:cs typeface="+mj-cs"/>
              </a:rPr>
              <a:t> napraviti?</a:t>
            </a:r>
            <a:endParaRPr lang="en-US" sz="4000" spc="-150" dirty="0">
              <a:solidFill>
                <a:schemeClr val="bg1">
                  <a:lumMod val="50000"/>
                </a:schemeClr>
              </a:solidFill>
              <a:latin typeface="+mj-lt"/>
              <a:ea typeface="+mj-ea"/>
              <a:cs typeface="+mj-cs"/>
            </a:endParaRPr>
          </a:p>
        </p:txBody>
      </p:sp>
      <p:sp>
        <p:nvSpPr>
          <p:cNvPr id="3" name="Down Arrow 2"/>
          <p:cNvSpPr/>
          <p:nvPr/>
        </p:nvSpPr>
        <p:spPr bwMode="auto">
          <a:xfrm>
            <a:off x="4571997" y="3571904"/>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4" name="Down Arrow 3"/>
          <p:cNvSpPr/>
          <p:nvPr/>
        </p:nvSpPr>
        <p:spPr bwMode="auto">
          <a:xfrm>
            <a:off x="4571997" y="4457712"/>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5" name="Down Arrow 4"/>
          <p:cNvSpPr/>
          <p:nvPr/>
        </p:nvSpPr>
        <p:spPr bwMode="auto">
          <a:xfrm>
            <a:off x="4571997" y="5386406"/>
            <a:ext cx="357190" cy="357191"/>
          </a:xfrm>
          <a:prstGeom prst="downArrow">
            <a:avLst/>
          </a:prstGeom>
          <a:solidFill>
            <a:schemeClr val="bg1">
              <a:lumMod val="50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6" name="AutoShape 8"/>
          <p:cNvSpPr>
            <a:spLocks noChangeArrowheads="1"/>
          </p:cNvSpPr>
          <p:nvPr/>
        </p:nvSpPr>
        <p:spPr bwMode="auto">
          <a:xfrm>
            <a:off x="2517807" y="5743596"/>
            <a:ext cx="4340209" cy="457200"/>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KONTROLA I REVIZIJA</a:t>
            </a:r>
          </a:p>
        </p:txBody>
      </p:sp>
      <p:sp>
        <p:nvSpPr>
          <p:cNvPr id="7" name="AutoShape 5"/>
          <p:cNvSpPr>
            <a:spLocks noChangeArrowheads="1"/>
          </p:cNvSpPr>
          <p:nvPr/>
        </p:nvSpPr>
        <p:spPr bwMode="auto">
          <a:xfrm>
            <a:off x="3571868" y="1142984"/>
            <a:ext cx="2491455" cy="4570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VIZIJA I MISIJA</a:t>
            </a:r>
          </a:p>
        </p:txBody>
      </p:sp>
      <p:sp>
        <p:nvSpPr>
          <p:cNvPr id="8" name="AutoShape 13"/>
          <p:cNvSpPr>
            <a:spLocks noChangeArrowheads="1"/>
          </p:cNvSpPr>
          <p:nvPr/>
        </p:nvSpPr>
        <p:spPr bwMode="auto">
          <a:xfrm>
            <a:off x="2357422" y="3957646"/>
            <a:ext cx="4840917" cy="457198"/>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OBLIKOVANJE POSLOVNE STRATEGIJE</a:t>
            </a:r>
          </a:p>
        </p:txBody>
      </p:sp>
      <p:sp>
        <p:nvSpPr>
          <p:cNvPr id="9" name="AutoShape 6"/>
          <p:cNvSpPr>
            <a:spLocks noChangeArrowheads="1"/>
          </p:cNvSpPr>
          <p:nvPr/>
        </p:nvSpPr>
        <p:spPr bwMode="auto">
          <a:xfrm>
            <a:off x="857224" y="2000240"/>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OKRUŽENJA</a:t>
            </a:r>
          </a:p>
        </p:txBody>
      </p:sp>
      <p:sp>
        <p:nvSpPr>
          <p:cNvPr id="10" name="AutoShape 8"/>
          <p:cNvSpPr>
            <a:spLocks noChangeArrowheads="1"/>
          </p:cNvSpPr>
          <p:nvPr/>
        </p:nvSpPr>
        <p:spPr bwMode="auto">
          <a:xfrm>
            <a:off x="2500295" y="4857767"/>
            <a:ext cx="4340216" cy="457200"/>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IMPLEMENTACIJA STRATEGIJE</a:t>
            </a:r>
          </a:p>
        </p:txBody>
      </p:sp>
      <p:sp>
        <p:nvSpPr>
          <p:cNvPr id="11" name="AutoShape 7"/>
          <p:cNvSpPr>
            <a:spLocks noChangeArrowheads="1"/>
          </p:cNvSpPr>
          <p:nvPr/>
        </p:nvSpPr>
        <p:spPr bwMode="auto">
          <a:xfrm>
            <a:off x="2357419" y="3101997"/>
            <a:ext cx="4840268" cy="457199"/>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IZBOR KONKURENTSKE PREDNOSTI</a:t>
            </a:r>
          </a:p>
        </p:txBody>
      </p:sp>
      <p:sp>
        <p:nvSpPr>
          <p:cNvPr id="12" name="AutoShape 6"/>
          <p:cNvSpPr>
            <a:spLocks noChangeArrowheads="1"/>
          </p:cNvSpPr>
          <p:nvPr/>
        </p:nvSpPr>
        <p:spPr bwMode="auto">
          <a:xfrm>
            <a:off x="6000760" y="1928803"/>
            <a:ext cx="2428891" cy="642943"/>
          </a:xfrm>
          <a:prstGeom prst="roundRect">
            <a:avLst>
              <a:gd name="adj" fmla="val 16667"/>
            </a:avLst>
          </a:prstGeom>
          <a:solidFill>
            <a:srgbClr val="C00000">
              <a:alpha val="69000"/>
            </a:srgb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432" tIns="45716" rIns="91432" bIns="45716" anchor="ctr"/>
          <a:lstStyle/>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INTERNA</a:t>
            </a:r>
          </a:p>
          <a:p>
            <a:pPr algn="ctr">
              <a:defRPr/>
            </a:pPr>
            <a:r>
              <a:rPr lang="hr-HR" dirty="0">
                <a:ln w="18415" cmpd="sng">
                  <a:solidFill>
                    <a:srgbClr val="FFFFFF"/>
                  </a:solidFill>
                  <a:prstDash val="solid"/>
                </a:ln>
                <a:solidFill>
                  <a:srgbClr val="FFFFFF"/>
                </a:solidFill>
                <a:effectLst>
                  <a:glow rad="63500">
                    <a:schemeClr val="accent4">
                      <a:satMod val="175000"/>
                      <a:alpha val="40000"/>
                    </a:schemeClr>
                  </a:glow>
                  <a:outerShdw blurRad="50800" dist="38100" dir="5400000" algn="t" rotWithShape="0">
                    <a:prstClr val="black">
                      <a:alpha val="40000"/>
                    </a:prstClr>
                  </a:outerShdw>
                </a:effectLst>
              </a:rPr>
              <a:t>ANALIZA </a:t>
            </a:r>
          </a:p>
        </p:txBody>
      </p:sp>
      <p:grpSp>
        <p:nvGrpSpPr>
          <p:cNvPr id="13" name="Group 15"/>
          <p:cNvGrpSpPr>
            <a:grpSpLocks/>
          </p:cNvGrpSpPr>
          <p:nvPr/>
        </p:nvGrpSpPr>
        <p:grpSpPr bwMode="auto">
          <a:xfrm>
            <a:off x="3357558" y="1785938"/>
            <a:ext cx="2571750" cy="1143000"/>
            <a:chOff x="3571875" y="1428740"/>
            <a:chExt cx="2571752" cy="952512"/>
          </a:xfrm>
        </p:grpSpPr>
        <p:sp>
          <p:nvSpPr>
            <p:cNvPr id="14" name="Down Arrow 13"/>
            <p:cNvSpPr/>
            <p:nvPr/>
          </p:nvSpPr>
          <p:spPr bwMode="auto">
            <a:xfrm>
              <a:off x="4786314" y="1428740"/>
              <a:ext cx="357190" cy="892976"/>
            </a:xfrm>
            <a:prstGeom prst="down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cxnSp>
          <p:nvCxnSpPr>
            <p:cNvPr id="15" name="Straight Arrow Connector 14"/>
            <p:cNvCxnSpPr/>
            <p:nvPr/>
          </p:nvCxnSpPr>
          <p:spPr>
            <a:xfrm>
              <a:off x="3571875" y="2024060"/>
              <a:ext cx="985839" cy="345286"/>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5214939" y="2024060"/>
              <a:ext cx="928688" cy="357192"/>
            </a:xfrm>
            <a:prstGeom prst="straightConnector1">
              <a:avLst/>
            </a:prstGeom>
            <a:ln>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17" name="Group 23"/>
          <p:cNvGrpSpPr>
            <a:grpSpLocks/>
          </p:cNvGrpSpPr>
          <p:nvPr/>
        </p:nvGrpSpPr>
        <p:grpSpPr bwMode="auto">
          <a:xfrm>
            <a:off x="7143750" y="1000108"/>
            <a:ext cx="1714500" cy="5214938"/>
            <a:chOff x="7000892" y="1285860"/>
            <a:chExt cx="1714512" cy="5214974"/>
          </a:xfrm>
        </p:grpSpPr>
        <p:sp>
          <p:nvSpPr>
            <p:cNvPr id="18" name="Rectangle 17"/>
            <p:cNvSpPr/>
            <p:nvPr/>
          </p:nvSpPr>
          <p:spPr>
            <a:xfrm>
              <a:off x="8572528" y="1357298"/>
              <a:ext cx="142876" cy="5072098"/>
            </a:xfrm>
            <a:prstGeom prst="rect">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19" name="Right Arrow 18"/>
            <p:cNvSpPr/>
            <p:nvPr/>
          </p:nvSpPr>
          <p:spPr>
            <a:xfrm>
              <a:off x="7000892" y="6143644"/>
              <a:ext cx="1571636" cy="357190"/>
            </a:xfrm>
            <a:prstGeom prst="right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sp>
          <p:nvSpPr>
            <p:cNvPr id="20" name="Right Arrow 19"/>
            <p:cNvSpPr/>
            <p:nvPr/>
          </p:nvSpPr>
          <p:spPr>
            <a:xfrm rot="10800000">
              <a:off x="7000892" y="1285860"/>
              <a:ext cx="1571636" cy="357190"/>
            </a:xfrm>
            <a:prstGeom prst="rightArrow">
              <a:avLst/>
            </a:prstGeom>
            <a:solidFill>
              <a:schemeClr val="bg1">
                <a:lumMod val="65000"/>
                <a:alpha val="69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hr-HR">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par>
                                <p:cTn id="43" presetID="10"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servicesdetail.jpg"/>
          <p:cNvPicPr>
            <a:picLocks noChangeAspect="1"/>
          </p:cNvPicPr>
          <p:nvPr/>
        </p:nvPicPr>
        <p:blipFill>
          <a:blip r:embed="rId3" cstate="print"/>
          <a:srcRect/>
          <a:stretch>
            <a:fillRect/>
          </a:stretch>
        </p:blipFill>
        <p:spPr bwMode="auto">
          <a:xfrm rot="510403">
            <a:off x="6934200" y="138113"/>
            <a:ext cx="1946275" cy="1166812"/>
          </a:xfrm>
          <a:prstGeom prst="rect">
            <a:avLst/>
          </a:prstGeom>
          <a:noFill/>
          <a:ln w="9525">
            <a:noFill/>
            <a:miter lim="800000"/>
            <a:headEnd/>
            <a:tailEnd/>
          </a:ln>
        </p:spPr>
      </p:pic>
      <p:sp>
        <p:nvSpPr>
          <p:cNvPr id="57347" name="Rectangle 1"/>
          <p:cNvSpPr txBox="1">
            <a:spLocks/>
          </p:cNvSpPr>
          <p:nvPr/>
        </p:nvSpPr>
        <p:spPr bwMode="auto">
          <a:xfrm>
            <a:off x="1000100" y="428604"/>
            <a:ext cx="2320912" cy="795338"/>
          </a:xfrm>
          <a:prstGeom prst="rect">
            <a:avLst/>
          </a:prstGeom>
          <a:noFill/>
          <a:ln w="9525">
            <a:noFill/>
            <a:miter lim="800000"/>
            <a:headEnd/>
            <a:tailEnd/>
          </a:ln>
        </p:spPr>
        <p:txBody>
          <a:bodyPr/>
          <a:lstStyle/>
          <a:p>
            <a:pPr>
              <a:tabLst>
                <a:tab pos="1344613" algn="l"/>
              </a:tabLst>
            </a:pPr>
            <a:r>
              <a:rPr lang="hr-HR" sz="4000" dirty="0" smtClean="0">
                <a:solidFill>
                  <a:srgbClr val="C00000"/>
                </a:solidFill>
              </a:rPr>
              <a:t>Zaključak</a:t>
            </a:r>
            <a:endParaRPr lang="en-US" sz="3200" b="1" dirty="0">
              <a:solidFill>
                <a:srgbClr val="969696"/>
              </a:solidFill>
              <a:latin typeface="Calibri" pitchFamily="34" charset="0"/>
            </a:endParaRPr>
          </a:p>
        </p:txBody>
      </p:sp>
      <p:sp>
        <p:nvSpPr>
          <p:cNvPr id="4" name="Rectangle 5"/>
          <p:cNvSpPr>
            <a:spLocks noChangeArrowheads="1"/>
          </p:cNvSpPr>
          <p:nvPr/>
        </p:nvSpPr>
        <p:spPr bwMode="auto">
          <a:xfrm>
            <a:off x="500128" y="1571612"/>
            <a:ext cx="9286846" cy="4524315"/>
          </a:xfrm>
          <a:prstGeom prst="rect">
            <a:avLst/>
          </a:prstGeom>
          <a:noFill/>
          <a:ln w="9525">
            <a:noFill/>
            <a:miter lim="800000"/>
            <a:headEnd/>
            <a:tailEnd/>
          </a:ln>
        </p:spPr>
        <p:txBody>
          <a:bodyPr wrap="square">
            <a:spAutoFit/>
          </a:bodyPr>
          <a:lstStyle/>
          <a:p>
            <a:pPr marL="457200" indent="-457200">
              <a:lnSpc>
                <a:spcPct val="150000"/>
              </a:lnSpc>
              <a:buFontTx/>
              <a:buBlip>
                <a:blip r:embed="rId4"/>
              </a:buBlip>
            </a:pPr>
            <a:r>
              <a:rPr lang="hr-HR" sz="2400" b="1" dirty="0" smtClean="0"/>
              <a:t>Eliminirajte prepreke </a:t>
            </a:r>
            <a:r>
              <a:rPr lang="hr-HR" sz="2400" dirty="0" smtClean="0"/>
              <a:t>– mijenjajte paradigme</a:t>
            </a:r>
            <a:endParaRPr lang="hr-HR" sz="2400" b="1" dirty="0"/>
          </a:p>
          <a:p>
            <a:pPr marL="457200" indent="-457200">
              <a:lnSpc>
                <a:spcPct val="150000"/>
              </a:lnSpc>
              <a:buBlip>
                <a:blip r:embed="rId4"/>
              </a:buBlip>
            </a:pPr>
            <a:r>
              <a:rPr lang="hr-HR" sz="2400" dirty="0" smtClean="0"/>
              <a:t>Razvijajte </a:t>
            </a:r>
            <a:r>
              <a:rPr lang="hr-HR" sz="2400" b="1" dirty="0" smtClean="0"/>
              <a:t>sustav i ljude</a:t>
            </a:r>
          </a:p>
          <a:p>
            <a:pPr marL="457200" indent="-457200">
              <a:lnSpc>
                <a:spcPct val="150000"/>
              </a:lnSpc>
              <a:buFontTx/>
              <a:buBlip>
                <a:blip r:embed="rId4"/>
              </a:buBlip>
            </a:pPr>
            <a:r>
              <a:rPr lang="hr-HR" sz="2400" dirty="0" smtClean="0"/>
              <a:t>Implementirajte </a:t>
            </a:r>
            <a:r>
              <a:rPr lang="hr-HR" sz="2400" b="1" dirty="0" smtClean="0"/>
              <a:t>timsku kulturu </a:t>
            </a:r>
            <a:r>
              <a:rPr lang="hr-HR" sz="2400" dirty="0" smtClean="0"/>
              <a:t>- učinite sve timskim igračima</a:t>
            </a:r>
            <a:endParaRPr lang="hr-HR" sz="2400" b="1" dirty="0" smtClean="0"/>
          </a:p>
          <a:p>
            <a:pPr marL="457200" indent="-457200">
              <a:lnSpc>
                <a:spcPct val="150000"/>
              </a:lnSpc>
              <a:buFontTx/>
              <a:buBlip>
                <a:blip r:embed="rId4"/>
              </a:buBlip>
            </a:pPr>
            <a:r>
              <a:rPr lang="hr-HR" sz="2400" dirty="0" smtClean="0"/>
              <a:t>Stavite </a:t>
            </a:r>
            <a:r>
              <a:rPr lang="hr-HR" sz="2400" b="1" dirty="0" smtClean="0"/>
              <a:t>vrijednosti na prvo mjesto </a:t>
            </a:r>
            <a:r>
              <a:rPr lang="hr-HR" sz="2400" dirty="0" smtClean="0"/>
              <a:t>-</a:t>
            </a:r>
            <a:r>
              <a:rPr lang="hr-HR" sz="2400" b="1" dirty="0" smtClean="0"/>
              <a:t> </a:t>
            </a:r>
            <a:r>
              <a:rPr lang="hr-HR" sz="2400" dirty="0" smtClean="0"/>
              <a:t>osobne i organizacijske </a:t>
            </a:r>
            <a:endParaRPr lang="hr-HR" sz="2400" dirty="0"/>
          </a:p>
          <a:p>
            <a:pPr marL="457200" indent="-457200">
              <a:lnSpc>
                <a:spcPct val="150000"/>
              </a:lnSpc>
              <a:buBlip>
                <a:blip r:embed="rId4"/>
              </a:buBlip>
            </a:pPr>
            <a:r>
              <a:rPr lang="hr-HR" sz="2400" b="1" dirty="0" smtClean="0"/>
              <a:t>Uključite sve </a:t>
            </a:r>
            <a:r>
              <a:rPr lang="hr-HR" sz="2400" dirty="0" smtClean="0"/>
              <a:t>– podižite </a:t>
            </a:r>
            <a:r>
              <a:rPr lang="hr-HR" sz="2400" dirty="0" err="1" smtClean="0"/>
              <a:t>samopouzdnje</a:t>
            </a:r>
            <a:r>
              <a:rPr lang="hr-HR" sz="2400" dirty="0" smtClean="0"/>
              <a:t> </a:t>
            </a:r>
          </a:p>
          <a:p>
            <a:pPr marL="457200" indent="-457200">
              <a:lnSpc>
                <a:spcPct val="150000"/>
              </a:lnSpc>
              <a:buFontTx/>
              <a:buBlip>
                <a:blip r:embed="rId4"/>
              </a:buBlip>
            </a:pPr>
            <a:r>
              <a:rPr lang="hr-HR" sz="2400" dirty="0" smtClean="0"/>
              <a:t>Usavršavajte </a:t>
            </a:r>
            <a:r>
              <a:rPr lang="hr-HR" sz="2400" b="1" dirty="0" err="1" smtClean="0"/>
              <a:t>kompetancije</a:t>
            </a:r>
            <a:endParaRPr lang="hr-HR" sz="2400" b="1" dirty="0"/>
          </a:p>
          <a:p>
            <a:pPr marL="457200" indent="-457200">
              <a:lnSpc>
                <a:spcPct val="150000"/>
              </a:lnSpc>
              <a:buFontTx/>
              <a:buBlip>
                <a:blip r:embed="rId4"/>
              </a:buBlip>
            </a:pPr>
            <a:r>
              <a:rPr lang="hr-HR" sz="2400" dirty="0" smtClean="0"/>
              <a:t>vratite </a:t>
            </a:r>
            <a:r>
              <a:rPr lang="hr-HR" sz="2400" b="1" dirty="0" smtClean="0"/>
              <a:t>strast</a:t>
            </a:r>
            <a:r>
              <a:rPr lang="hr-HR" sz="2400" dirty="0" smtClean="0"/>
              <a:t> i “</a:t>
            </a:r>
            <a:r>
              <a:rPr lang="hr-HR" sz="2400" b="1" dirty="0" smtClean="0"/>
              <a:t>želim, hoću, mogu”princip </a:t>
            </a:r>
            <a:r>
              <a:rPr lang="hr-HR" sz="2400" dirty="0" smtClean="0"/>
              <a:t>na radno mjesto</a:t>
            </a:r>
          </a:p>
          <a:p>
            <a:pPr marL="457200" indent="-457200">
              <a:lnSpc>
                <a:spcPct val="150000"/>
              </a:lnSpc>
              <a:buFontTx/>
              <a:buBlip>
                <a:blip r:embed="rId4"/>
              </a:buBlip>
            </a:pPr>
            <a:endParaRPr lang="hr-HR" sz="2400" dirty="0"/>
          </a:p>
        </p:txBody>
      </p:sp>
      <p:sp>
        <p:nvSpPr>
          <p:cNvPr id="7" name="Rectangle 6"/>
          <p:cNvSpPr/>
          <p:nvPr/>
        </p:nvSpPr>
        <p:spPr>
          <a:xfrm>
            <a:off x="631512" y="5884151"/>
            <a:ext cx="8201732" cy="83099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defRPr/>
            </a:pPr>
            <a:r>
              <a:rPr lang="hr-HR" sz="4800" dirty="0" smtClean="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cs typeface="Arial" charset="0"/>
              </a:rPr>
              <a:t>Učinite posao zabavom!</a:t>
            </a:r>
            <a:endParaRPr lang="en-US" sz="48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cs typeface="Arial"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left)">
                                      <p:cBhvr>
                                        <p:cTn id="11" dur="1000"/>
                                        <p:tgtEl>
                                          <p:spTgt spid="4">
                                            <p:txEl>
                                              <p:pRg st="1" end="1"/>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1000"/>
                                        <p:tgtEl>
                                          <p:spTgt spid="4">
                                            <p:txEl>
                                              <p:pRg st="2" end="2"/>
                                            </p:txEl>
                                          </p:spTgt>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10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wipe(left)">
                                      <p:cBhvr>
                                        <p:cTn id="24" dur="1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wipe(left)">
                                      <p:cBhvr>
                                        <p:cTn id="29" dur="1000"/>
                                        <p:tgtEl>
                                          <p:spTgt spid="4">
                                            <p:txEl>
                                              <p:pRg st="5" end="5"/>
                                            </p:txEl>
                                          </p:spTgt>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wipe(left)">
                                      <p:cBhvr>
                                        <p:cTn id="33" dur="1000"/>
                                        <p:tgtEl>
                                          <p:spTgt spid="4">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2000" fill="hold"/>
                                        <p:tgtEl>
                                          <p:spTgt spid="7"/>
                                        </p:tgtEl>
                                        <p:attrNameLst>
                                          <p:attrName>ppt_w</p:attrName>
                                        </p:attrNameLst>
                                      </p:cBhvr>
                                      <p:tavLst>
                                        <p:tav tm="0">
                                          <p:val>
                                            <p:fltVal val="0"/>
                                          </p:val>
                                        </p:tav>
                                        <p:tav tm="100000">
                                          <p:val>
                                            <p:strVal val="#ppt_w"/>
                                          </p:val>
                                        </p:tav>
                                      </p:tavLst>
                                    </p:anim>
                                    <p:anim calcmode="lin" valueType="num">
                                      <p:cBhvr>
                                        <p:cTn id="39" dur="2000" fill="hold"/>
                                        <p:tgtEl>
                                          <p:spTgt spid="7"/>
                                        </p:tgtEl>
                                        <p:attrNameLst>
                                          <p:attrName>ppt_h</p:attrName>
                                        </p:attrNameLst>
                                      </p:cBhvr>
                                      <p:tavLst>
                                        <p:tav tm="0">
                                          <p:val>
                                            <p:fltVal val="0"/>
                                          </p:val>
                                        </p:tav>
                                        <p:tav tm="100000">
                                          <p:val>
                                            <p:strVal val="#ppt_h"/>
                                          </p:val>
                                        </p:tav>
                                      </p:tavLst>
                                    </p:anim>
                                    <p:animEffect transition="in" filter="fade">
                                      <p:cBhvr>
                                        <p:cTn id="4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57190" y="1417156"/>
            <a:ext cx="8715404" cy="417550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fontAlgn="auto">
              <a:lnSpc>
                <a:spcPct val="150000"/>
              </a:lnSpc>
              <a:spcBef>
                <a:spcPts val="0"/>
              </a:spcBef>
              <a:spcAft>
                <a:spcPts val="0"/>
              </a:spcAft>
              <a:defRPr/>
            </a:pP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Ve</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rPr>
              <a:t>ć</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ina  ljudi  pita</a:t>
            </a: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a:t>
            </a:r>
            <a:b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b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ZAŠTO BI</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rPr>
              <a:t>SMO</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 TO RADILI?</a:t>
            </a: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 </a:t>
            </a:r>
          </a:p>
          <a:p>
            <a:pPr algn="ctr" fontAlgn="auto">
              <a:lnSpc>
                <a:spcPct val="150000"/>
              </a:lnSpc>
              <a:spcBef>
                <a:spcPts val="0"/>
              </a:spcBef>
              <a:spcAft>
                <a:spcPts val="0"/>
              </a:spcAft>
              <a:defRPr/>
            </a:pP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Vi  pitajte</a:t>
            </a: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a:t>
            </a:r>
            <a:b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b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ZAŠTO TO NE BISMO RADILI</a:t>
            </a:r>
            <a:r>
              <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a:t>
            </a:r>
            <a:endPar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endParaRPr>
          </a:p>
          <a:p>
            <a:pPr algn="ctr" fontAlgn="auto">
              <a:lnSpc>
                <a:spcPct val="150000"/>
              </a:lnSpc>
              <a:spcBef>
                <a:spcPts val="0"/>
              </a:spcBef>
              <a:spcAft>
                <a:spcPts val="0"/>
              </a:spcAft>
              <a:defRPr/>
            </a:pP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Razlika je mala, ali posljedice su ogromne</a:t>
            </a:r>
            <a:r>
              <a:rPr lang="hr-HR"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rPr>
              <a:t>.</a:t>
            </a:r>
            <a:endParaRPr lang="en-US" sz="30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ndParaRPr>
          </a:p>
        </p:txBody>
      </p:sp>
      <p:sp>
        <p:nvSpPr>
          <p:cNvPr id="5" name="WordArt 7"/>
          <p:cNvSpPr>
            <a:spLocks noChangeArrowheads="1" noChangeShapeType="1" noTextEdit="1"/>
          </p:cNvSpPr>
          <p:nvPr/>
        </p:nvSpPr>
        <p:spPr bwMode="auto">
          <a:xfrm rot="21456550">
            <a:off x="1883804" y="4748485"/>
            <a:ext cx="6486525" cy="14033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fromWordArt="1">
            <a:prstTxWarp prst="textPlain">
              <a:avLst>
                <a:gd name="adj" fmla="val 50000"/>
              </a:avLst>
            </a:prstTxWarp>
          </a:bodyPr>
          <a:lstStyle/>
          <a:p>
            <a:pPr fontAlgn="auto">
              <a:spcBef>
                <a:spcPts val="0"/>
              </a:spcBef>
              <a:spcAft>
                <a:spcPts val="0"/>
              </a:spcAft>
              <a:defRPr/>
            </a:pPr>
            <a:r>
              <a:rPr lang="en-US" sz="7200" kern="10" dirty="0">
                <a:ln w="9525">
                  <a:solidFill>
                    <a:srgbClr val="000000"/>
                  </a:solidFill>
                  <a:round/>
                  <a:headEnd/>
                  <a:tailEnd/>
                </a:ln>
                <a:solidFill>
                  <a:srgbClr val="FFFFFF"/>
                </a:solidFill>
                <a:effectLst>
                  <a:outerShdw dist="53882" dir="2700000" algn="ctr" rotWithShape="0">
                    <a:srgbClr val="000000">
                      <a:alpha val="50000"/>
                    </a:srgbClr>
                  </a:outerShdw>
                </a:effectLst>
                <a:latin typeface="Arial Black"/>
              </a:rPr>
              <a:t>HVALA! </a:t>
            </a:r>
          </a:p>
        </p:txBody>
      </p:sp>
      <p:sp>
        <p:nvSpPr>
          <p:cNvPr id="6" name="Rectangle 5"/>
          <p:cNvSpPr/>
          <p:nvPr/>
        </p:nvSpPr>
        <p:spPr>
          <a:xfrm>
            <a:off x="214282" y="1428736"/>
            <a:ext cx="8715404" cy="332398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fontAlgn="auto">
              <a:lnSpc>
                <a:spcPct val="150000"/>
              </a:lnSpc>
              <a:spcBef>
                <a:spcPts val="0"/>
              </a:spcBef>
              <a:spcAft>
                <a:spcPts val="0"/>
              </a:spcAft>
              <a:defRPr/>
            </a:pPr>
            <a:r>
              <a:rPr lang="hr-HR" sz="2800" dirty="0" smtClean="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Boris </a:t>
            </a:r>
            <a:r>
              <a:rPr lang="hr-HR" sz="2800" dirty="0" err="1" smtClean="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rPr>
              <a:t>Blažinić</a:t>
            </a:r>
            <a:endParaRPr lang="hr-HR" sz="2800" dirty="0" smtClean="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cs typeface="ＭＳ Ｐゴシック"/>
            </a:endParaRPr>
          </a:p>
          <a:p>
            <a:pPr algn="ctr" fontAlgn="auto">
              <a:lnSpc>
                <a:spcPct val="150000"/>
              </a:lnSpc>
              <a:spcBef>
                <a:spcPts val="0"/>
              </a:spcBef>
              <a:spcAft>
                <a:spcPts val="0"/>
              </a:spcAft>
              <a:defRPr/>
            </a:pPr>
            <a:r>
              <a:rPr lang="hr-HR" sz="2800" dirty="0" smtClean="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a typeface="ＭＳ Ｐゴシック"/>
              </a:rPr>
              <a:t>Ravnatelj Instituta za kvalitetu i razvoj ljudskih potencijala</a:t>
            </a:r>
          </a:p>
          <a:p>
            <a:pPr algn="ctr" fontAlgn="auto">
              <a:lnSpc>
                <a:spcPct val="150000"/>
              </a:lnSpc>
              <a:spcBef>
                <a:spcPts val="0"/>
              </a:spcBef>
              <a:spcAft>
                <a:spcPts val="0"/>
              </a:spcAft>
              <a:defRPr/>
            </a:pPr>
            <a:r>
              <a:rPr lang="hr-HR" sz="2800" dirty="0" smtClean="0">
                <a:ln w="18415" cmpd="sng">
                  <a:solidFill>
                    <a:schemeClr val="tx1">
                      <a:lumMod val="95000"/>
                      <a:lumOff val="5000"/>
                    </a:schemeClr>
                  </a:solidFill>
                  <a:prstDash val="solid"/>
                </a:ln>
                <a:solidFill>
                  <a:srgbClr val="FF0000"/>
                </a:solidFill>
                <a:effectLst>
                  <a:outerShdw blurRad="63500" dir="3600000" algn="tl" rotWithShape="0">
                    <a:srgbClr val="000000">
                      <a:alpha val="70000"/>
                    </a:srgbClr>
                  </a:outerShdw>
                </a:effectLst>
                <a:latin typeface="Arial Black" pitchFamily="34" charset="0"/>
                <a:ea typeface="ＭＳ Ｐゴシック"/>
              </a:rPr>
              <a:t>www.iq.institut.hr</a:t>
            </a:r>
          </a:p>
          <a:p>
            <a:pPr algn="ctr" fontAlgn="auto">
              <a:lnSpc>
                <a:spcPct val="150000"/>
              </a:lnSpc>
              <a:spcBef>
                <a:spcPts val="0"/>
              </a:spcBef>
              <a:spcAft>
                <a:spcPts val="0"/>
              </a:spcAft>
              <a:defRPr/>
            </a:pPr>
            <a:endParaRPr lang="en-US" sz="2800" dirty="0">
              <a:ln w="18415" cmpd="sng">
                <a:solidFill>
                  <a:schemeClr val="tx1">
                    <a:lumMod val="95000"/>
                    <a:lumOff val="5000"/>
                  </a:schemeClr>
                </a:solidFill>
                <a:prstDash val="solid"/>
              </a:ln>
              <a:solidFill>
                <a:srgbClr val="FFFFFF"/>
              </a:solidFill>
              <a:effectLst>
                <a:outerShdw blurRad="63500" dir="3600000" algn="tl" rotWithShape="0">
                  <a:srgbClr val="000000">
                    <a:alpha val="70000"/>
                  </a:srgbClr>
                </a:outerShdw>
              </a:effectLst>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xit" presetSubtype="0" fill="hold" nodeType="afterEffect">
                                  <p:stCondLst>
                                    <p:cond delay="3000"/>
                                  </p:stCondLst>
                                  <p:childTnLst>
                                    <p:animEffect transition="out" filter="fade">
                                      <p:cBhvr>
                                        <p:cTn id="10" dur="2000"/>
                                        <p:tgtEl>
                                          <p:spTgt spid="7"/>
                                        </p:tgtEl>
                                      </p:cBhvr>
                                    </p:animEffect>
                                    <p:set>
                                      <p:cBhvr>
                                        <p:cTn id="11" dur="1" fill="hold">
                                          <p:stCondLst>
                                            <p:cond delay="1999"/>
                                          </p:stCondLst>
                                        </p:cTn>
                                        <p:tgtEl>
                                          <p:spTgt spid="7"/>
                                        </p:tgtEl>
                                        <p:attrNameLst>
                                          <p:attrName>style.visibility</p:attrName>
                                        </p:attrNameLst>
                                      </p:cBhvr>
                                      <p:to>
                                        <p:strVal val="hidden"/>
                                      </p:to>
                                    </p:set>
                                  </p:childTnLst>
                                </p:cTn>
                              </p:par>
                            </p:childTnLst>
                          </p:cTn>
                        </p:par>
                        <p:par>
                          <p:cTn id="12" fill="hold">
                            <p:stCondLst>
                              <p:cond delay="7000"/>
                            </p:stCondLst>
                            <p:childTnLst>
                              <p:par>
                                <p:cTn id="13" presetID="53"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0" fill="hold"/>
                                        <p:tgtEl>
                                          <p:spTgt spid="5"/>
                                        </p:tgtEl>
                                        <p:attrNameLst>
                                          <p:attrName>ppt_w</p:attrName>
                                        </p:attrNameLst>
                                      </p:cBhvr>
                                      <p:tavLst>
                                        <p:tav tm="0">
                                          <p:val>
                                            <p:fltVal val="0"/>
                                          </p:val>
                                        </p:tav>
                                        <p:tav tm="100000">
                                          <p:val>
                                            <p:strVal val="#ppt_w"/>
                                          </p:val>
                                        </p:tav>
                                      </p:tavLst>
                                    </p:anim>
                                    <p:anim calcmode="lin" valueType="num">
                                      <p:cBhvr>
                                        <p:cTn id="16" dur="3000" fill="hold"/>
                                        <p:tgtEl>
                                          <p:spTgt spid="5"/>
                                        </p:tgtEl>
                                        <p:attrNameLst>
                                          <p:attrName>ppt_h</p:attrName>
                                        </p:attrNameLst>
                                      </p:cBhvr>
                                      <p:tavLst>
                                        <p:tav tm="0">
                                          <p:val>
                                            <p:fltVal val="0"/>
                                          </p:val>
                                        </p:tav>
                                        <p:tav tm="100000">
                                          <p:val>
                                            <p:strVal val="#ppt_h"/>
                                          </p:val>
                                        </p:tav>
                                      </p:tavLst>
                                    </p:anim>
                                    <p:animEffect transition="in" filter="fade">
                                      <p:cBhvr>
                                        <p:cTn id="17" dur="30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0" y="0"/>
            <a:ext cx="9144000" cy="6858000"/>
          </a:xfrm>
          <a:prstGeom prst="rect">
            <a:avLst/>
          </a:prstGeom>
          <a:noFill/>
          <a:ln w="9525" algn="ctr">
            <a:solidFill>
              <a:schemeClr val="tx1"/>
            </a:solidFill>
            <a:round/>
            <a:headEnd/>
            <a:tailEnd/>
          </a:ln>
        </p:spPr>
        <p:txBody>
          <a:bodyPr/>
          <a:lstStyle/>
          <a:p>
            <a:pPr>
              <a:defRPr/>
            </a:pPr>
            <a:endParaRPr lang="hr-HR" dirty="0">
              <a:latin typeface="Arial" charset="0"/>
              <a:ea typeface="ＭＳ Ｐゴシック" pitchFamily="-80" charset="-128"/>
            </a:endParaRPr>
          </a:p>
        </p:txBody>
      </p:sp>
      <p:sp>
        <p:nvSpPr>
          <p:cNvPr id="9218" name="Cloud Callout 4"/>
          <p:cNvSpPr>
            <a:spLocks noChangeArrowheads="1"/>
          </p:cNvSpPr>
          <p:nvPr/>
        </p:nvSpPr>
        <p:spPr bwMode="auto">
          <a:xfrm>
            <a:off x="2500298" y="1285860"/>
            <a:ext cx="6357982" cy="3000396"/>
          </a:xfrm>
          <a:prstGeom prst="cloudCallout">
            <a:avLst>
              <a:gd name="adj1" fmla="val -45740"/>
              <a:gd name="adj2" fmla="val 62402"/>
            </a:avLst>
          </a:prstGeom>
          <a:solidFill>
            <a:schemeClr val="bg1">
              <a:lumMod val="75000"/>
              <a:alpha val="44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lnSpc>
                <a:spcPct val="150000"/>
              </a:lnSpc>
              <a:defRPr/>
            </a:pPr>
            <a:r>
              <a:rPr lang="hr-HR" sz="8000" b="1" dirty="0">
                <a:ln>
                  <a:prstDash val="solid"/>
                </a:ln>
                <a:solidFill>
                  <a:schemeClr val="bg1"/>
                </a:solidFill>
                <a:effectLst>
                  <a:glow rad="101600">
                    <a:schemeClr val="accent4">
                      <a:satMod val="175000"/>
                      <a:alpha val="40000"/>
                    </a:schemeClr>
                  </a:glow>
                </a:effectLst>
                <a:latin typeface="Arial" charset="0"/>
                <a:ea typeface="ＭＳ Ｐゴシック" pitchFamily="-80" charset="-128"/>
              </a:rPr>
              <a:t>HVALA</a:t>
            </a:r>
          </a:p>
        </p:txBody>
      </p:sp>
      <p:pic>
        <p:nvPicPr>
          <p:cNvPr id="33796" name="Picture 12" descr="heart_handing_you_key_md_clr"/>
          <p:cNvPicPr>
            <a:picLocks noChangeAspect="1" noChangeArrowheads="1" noCrop="1"/>
          </p:cNvPicPr>
          <p:nvPr/>
        </p:nvPicPr>
        <p:blipFill>
          <a:blip r:embed="rId2" cstate="print">
            <a:lum bright="-12000"/>
          </a:blip>
          <a:srcRect/>
          <a:stretch>
            <a:fillRect/>
          </a:stretch>
        </p:blipFill>
        <p:spPr bwMode="auto">
          <a:xfrm>
            <a:off x="1571604" y="4429132"/>
            <a:ext cx="1285875" cy="1293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pPr>
            <a:endParaRPr lang="sr-Latn-CS" smtClean="0"/>
          </a:p>
        </p:txBody>
      </p:sp>
      <p:pic>
        <p:nvPicPr>
          <p:cNvPr id="10245" name="Picture 5" descr="prva"/>
          <p:cNvPicPr>
            <a:picLocks noChangeAspect="1" noChangeArrowheads="1"/>
          </p:cNvPicPr>
          <p:nvPr/>
        </p:nvPicPr>
        <p:blipFill>
          <a:blip r:embed="rId3" cstate="print">
            <a:lum contrast="30000"/>
          </a:blip>
          <a:srcRect/>
          <a:stretch>
            <a:fillRect/>
          </a:stretch>
        </p:blipFill>
        <p:spPr bwMode="auto">
          <a:xfrm>
            <a:off x="428596" y="1327157"/>
            <a:ext cx="8353425" cy="5173677"/>
          </a:xfrm>
          <a:prstGeom prst="rect">
            <a:avLst/>
          </a:prstGeom>
          <a:noFill/>
          <a:ln w="9525">
            <a:noFill/>
            <a:miter lim="800000"/>
            <a:headEnd/>
            <a:tailEnd/>
          </a:ln>
        </p:spPr>
      </p:pic>
      <p:sp>
        <p:nvSpPr>
          <p:cNvPr id="9" name="Rectangle 1"/>
          <p:cNvSpPr txBox="1">
            <a:spLocks/>
          </p:cNvSpPr>
          <p:nvPr/>
        </p:nvSpPr>
        <p:spPr>
          <a:xfrm>
            <a:off x="885851" y="490538"/>
            <a:ext cx="8258149" cy="652462"/>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Je li uspjeh </a:t>
            </a:r>
            <a:r>
              <a:rPr lang="hr-HR" sz="4000" spc="-150" dirty="0" smtClean="0">
                <a:solidFill>
                  <a:schemeClr val="bg1">
                    <a:lumMod val="50000"/>
                  </a:schemeClr>
                </a:solidFill>
                <a:latin typeface="+mj-lt"/>
                <a:ea typeface="+mj-ea"/>
                <a:cs typeface="+mj-cs"/>
              </a:rPr>
              <a:t>stvar</a:t>
            </a:r>
            <a:r>
              <a:rPr lang="hr-HR" sz="4000" spc="-150" dirty="0" smtClean="0">
                <a:solidFill>
                  <a:srgbClr val="C00000"/>
                </a:solidFill>
                <a:latin typeface="+mj-lt"/>
                <a:ea typeface="+mj-ea"/>
                <a:cs typeface="+mj-cs"/>
              </a:rPr>
              <a:t> sreće? </a:t>
            </a:r>
            <a:endParaRPr lang="en-US" sz="4000" spc="-150" dirty="0">
              <a:solidFill>
                <a:schemeClr val="bg1">
                  <a:lumMod val="50000"/>
                </a:schemeClr>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subTnLst>
                                    <p:set>
                                      <p:cBhvr override="childStyle">
                                        <p:cTn dur="1" fill="hold" display="0" masterRel="nextClick" afterEffect="1"/>
                                        <p:tgtEl>
                                          <p:spTgt spid="1024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8"/>
          <p:cNvGrpSpPr/>
          <p:nvPr/>
        </p:nvGrpSpPr>
        <p:grpSpPr>
          <a:xfrm>
            <a:off x="2380847" y="1857364"/>
            <a:ext cx="4762921" cy="4167971"/>
            <a:chOff x="5786446" y="2786055"/>
            <a:chExt cx="2143140" cy="2571745"/>
          </a:xfrm>
          <a:solidFill>
            <a:schemeClr val="bg1">
              <a:lumMod val="65000"/>
            </a:schemeClr>
          </a:solidFill>
        </p:grpSpPr>
        <p:grpSp>
          <p:nvGrpSpPr>
            <p:cNvPr id="3" name="Group 76"/>
            <p:cNvGrpSpPr/>
            <p:nvPr/>
          </p:nvGrpSpPr>
          <p:grpSpPr>
            <a:xfrm>
              <a:off x="5786446" y="2786055"/>
              <a:ext cx="2143140" cy="2571745"/>
              <a:chOff x="1357290" y="3000372"/>
              <a:chExt cx="3286148" cy="2571768"/>
            </a:xfrm>
            <a:grpFill/>
          </p:grpSpPr>
          <p:cxnSp>
            <p:nvCxnSpPr>
              <p:cNvPr id="54" name="Curved Connector 53"/>
              <p:cNvCxnSpPr>
                <a:cxnSpLocks noChangeShapeType="1"/>
              </p:cNvCxnSpPr>
              <p:nvPr/>
            </p:nvCxnSpPr>
            <p:spPr bwMode="auto">
              <a:xfrm flipV="1">
                <a:off x="2214546" y="3286124"/>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55" name="Explosion 1 54"/>
              <p:cNvSpPr/>
              <p:nvPr/>
            </p:nvSpPr>
            <p:spPr bwMode="auto">
              <a:xfrm>
                <a:off x="1571604" y="3000372"/>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sp>
            <p:nvSpPr>
              <p:cNvPr id="56" name="Explosion 1 55"/>
              <p:cNvSpPr/>
              <p:nvPr/>
            </p:nvSpPr>
            <p:spPr bwMode="auto">
              <a:xfrm>
                <a:off x="2714612" y="3000372"/>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57" name="Curved Connector 56"/>
              <p:cNvCxnSpPr>
                <a:cxnSpLocks noChangeShapeType="1"/>
              </p:cNvCxnSpPr>
              <p:nvPr/>
            </p:nvCxnSpPr>
            <p:spPr bwMode="auto">
              <a:xfrm rot="10800000" flipV="1">
                <a:off x="1357290" y="3691397"/>
                <a:ext cx="2857520" cy="500068"/>
              </a:xfrm>
              <a:prstGeom prst="curvedConnector3">
                <a:avLst>
                  <a:gd name="adj1" fmla="val 130262"/>
                </a:avLst>
              </a:prstGeom>
              <a:grpFill/>
              <a:ln w="28575" algn="ctr">
                <a:solidFill>
                  <a:schemeClr val="bg1">
                    <a:lumMod val="50000"/>
                  </a:schemeClr>
                </a:solidFill>
                <a:round/>
                <a:headEnd/>
                <a:tailEnd type="arrow" w="med" len="med"/>
              </a:ln>
            </p:spPr>
          </p:cxnSp>
          <p:cxnSp>
            <p:nvCxnSpPr>
              <p:cNvPr id="58" name="Curved Connector 57"/>
              <p:cNvCxnSpPr>
                <a:cxnSpLocks noChangeShapeType="1"/>
              </p:cNvCxnSpPr>
              <p:nvPr/>
            </p:nvCxnSpPr>
            <p:spPr bwMode="auto">
              <a:xfrm flipV="1">
                <a:off x="3428992" y="3357562"/>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59" name="Explosion 1 58"/>
              <p:cNvSpPr/>
              <p:nvPr/>
            </p:nvSpPr>
            <p:spPr bwMode="auto">
              <a:xfrm>
                <a:off x="3929058" y="3000372"/>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60" name="Curved Connector 59"/>
              <p:cNvCxnSpPr>
                <a:cxnSpLocks noChangeShapeType="1"/>
              </p:cNvCxnSpPr>
              <p:nvPr/>
            </p:nvCxnSpPr>
            <p:spPr bwMode="auto">
              <a:xfrm flipV="1">
                <a:off x="2214546" y="4143380"/>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61" name="Explosion 1 60"/>
              <p:cNvSpPr/>
              <p:nvPr/>
            </p:nvSpPr>
            <p:spPr bwMode="auto">
              <a:xfrm>
                <a:off x="1571604" y="3857628"/>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sp>
            <p:nvSpPr>
              <p:cNvPr id="62" name="Explosion 1 61"/>
              <p:cNvSpPr/>
              <p:nvPr/>
            </p:nvSpPr>
            <p:spPr bwMode="auto">
              <a:xfrm>
                <a:off x="2803231" y="3857628"/>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63" name="Curved Connector 62"/>
              <p:cNvCxnSpPr>
                <a:cxnSpLocks noChangeShapeType="1"/>
              </p:cNvCxnSpPr>
              <p:nvPr/>
            </p:nvCxnSpPr>
            <p:spPr bwMode="auto">
              <a:xfrm flipV="1">
                <a:off x="3428992" y="4214818"/>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64" name="Explosion 1 63"/>
              <p:cNvSpPr/>
              <p:nvPr/>
            </p:nvSpPr>
            <p:spPr bwMode="auto">
              <a:xfrm>
                <a:off x="3929058" y="3857628"/>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65" name="Curved Connector 64"/>
              <p:cNvCxnSpPr>
                <a:cxnSpLocks noChangeShapeType="1"/>
              </p:cNvCxnSpPr>
              <p:nvPr/>
            </p:nvCxnSpPr>
            <p:spPr bwMode="auto">
              <a:xfrm flipV="1">
                <a:off x="2143108" y="5143512"/>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66" name="Explosion 1 65"/>
              <p:cNvSpPr/>
              <p:nvPr/>
            </p:nvSpPr>
            <p:spPr bwMode="auto">
              <a:xfrm>
                <a:off x="1500166" y="4857760"/>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sp>
            <p:nvSpPr>
              <p:cNvPr id="67" name="Explosion 1 66"/>
              <p:cNvSpPr/>
              <p:nvPr/>
            </p:nvSpPr>
            <p:spPr bwMode="auto">
              <a:xfrm>
                <a:off x="2643174" y="4857760"/>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68" name="Curved Connector 67"/>
              <p:cNvCxnSpPr>
                <a:cxnSpLocks noChangeShapeType="1"/>
              </p:cNvCxnSpPr>
              <p:nvPr/>
            </p:nvCxnSpPr>
            <p:spPr bwMode="auto">
              <a:xfrm flipV="1">
                <a:off x="3357554" y="5214950"/>
                <a:ext cx="500066" cy="2"/>
              </a:xfrm>
              <a:prstGeom prst="curvedConnector3">
                <a:avLst>
                  <a:gd name="adj1" fmla="val 50000"/>
                </a:avLst>
              </a:prstGeom>
              <a:grpFill/>
              <a:ln w="28575" algn="ctr">
                <a:solidFill>
                  <a:schemeClr val="bg1">
                    <a:lumMod val="50000"/>
                  </a:schemeClr>
                </a:solidFill>
                <a:round/>
                <a:headEnd/>
                <a:tailEnd type="arrow" w="med" len="med"/>
              </a:ln>
            </p:spPr>
          </p:cxnSp>
          <p:sp>
            <p:nvSpPr>
              <p:cNvPr id="69" name="Explosion 1 68"/>
              <p:cNvSpPr/>
              <p:nvPr/>
            </p:nvSpPr>
            <p:spPr bwMode="auto">
              <a:xfrm>
                <a:off x="3857620" y="4857760"/>
                <a:ext cx="714380" cy="714380"/>
              </a:xfrm>
              <a:prstGeom prst="irregularSeal1">
                <a:avLst/>
              </a:prstGeom>
              <a:gr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defRPr/>
                </a:pPr>
                <a:endParaRPr lang="hr-HR" sz="2400" b="1">
                  <a:latin typeface="Arial" pitchFamily="34" charset="0"/>
                  <a:ea typeface="ＭＳ Ｐゴシック"/>
                </a:endParaRPr>
              </a:p>
            </p:txBody>
          </p:sp>
          <p:cxnSp>
            <p:nvCxnSpPr>
              <p:cNvPr id="70" name="Curved Connector 69"/>
              <p:cNvCxnSpPr>
                <a:cxnSpLocks noChangeShapeType="1"/>
              </p:cNvCxnSpPr>
              <p:nvPr/>
            </p:nvCxnSpPr>
            <p:spPr bwMode="auto">
              <a:xfrm rot="10800000" flipV="1">
                <a:off x="1428728" y="4572008"/>
                <a:ext cx="2857520" cy="500068"/>
              </a:xfrm>
              <a:prstGeom prst="curvedConnector3">
                <a:avLst>
                  <a:gd name="adj1" fmla="val 130262"/>
                </a:avLst>
              </a:prstGeom>
              <a:grpFill/>
              <a:ln w="28575" algn="ctr">
                <a:solidFill>
                  <a:schemeClr val="bg1">
                    <a:lumMod val="50000"/>
                  </a:schemeClr>
                </a:solidFill>
                <a:round/>
                <a:headEnd/>
                <a:tailEnd type="arrow" w="med" len="med"/>
              </a:ln>
            </p:spPr>
          </p:cxnSp>
        </p:grpSp>
        <p:sp>
          <p:nvSpPr>
            <p:cNvPr id="40" name="TextBox 39"/>
            <p:cNvSpPr txBox="1"/>
            <p:nvPr/>
          </p:nvSpPr>
          <p:spPr>
            <a:xfrm>
              <a:off x="6025903" y="2971167"/>
              <a:ext cx="279540" cy="284859"/>
            </a:xfrm>
            <a:prstGeom prst="rect">
              <a:avLst/>
            </a:prstGeom>
            <a:grpFill/>
          </p:spPr>
          <p:txBody>
            <a:bodyPr wrap="square" rtlCol="0" anchor="ctr">
              <a:spAutoFit/>
            </a:bodyPr>
            <a:lstStyle/>
            <a:p>
              <a:pPr algn="ctr"/>
              <a:r>
                <a:rPr lang="hr-HR" sz="2400" b="1" dirty="0" smtClean="0">
                  <a:solidFill>
                    <a:schemeClr val="bg1"/>
                  </a:solidFill>
                </a:rPr>
                <a:t>1</a:t>
              </a:r>
              <a:endParaRPr lang="hr-HR" sz="2400" b="1" dirty="0">
                <a:solidFill>
                  <a:schemeClr val="bg1"/>
                </a:solidFill>
              </a:endParaRPr>
            </a:p>
          </p:txBody>
        </p:sp>
        <p:sp>
          <p:nvSpPr>
            <p:cNvPr id="41" name="TextBox 40"/>
            <p:cNvSpPr txBox="1"/>
            <p:nvPr/>
          </p:nvSpPr>
          <p:spPr>
            <a:xfrm>
              <a:off x="6771343" y="2971166"/>
              <a:ext cx="279540" cy="284859"/>
            </a:xfrm>
            <a:prstGeom prst="rect">
              <a:avLst/>
            </a:prstGeom>
            <a:grpFill/>
          </p:spPr>
          <p:txBody>
            <a:bodyPr wrap="square" rtlCol="0" anchor="ctr">
              <a:spAutoFit/>
            </a:bodyPr>
            <a:lstStyle/>
            <a:p>
              <a:pPr algn="ctr"/>
              <a:r>
                <a:rPr lang="hr-HR" sz="2400" b="1" dirty="0" smtClean="0">
                  <a:solidFill>
                    <a:schemeClr val="bg1"/>
                  </a:solidFill>
                </a:rPr>
                <a:t>2</a:t>
              </a:r>
              <a:endParaRPr lang="hr-HR" sz="2400" b="1" dirty="0">
                <a:solidFill>
                  <a:schemeClr val="bg1"/>
                </a:solidFill>
              </a:endParaRPr>
            </a:p>
          </p:txBody>
        </p:sp>
        <p:sp>
          <p:nvSpPr>
            <p:cNvPr id="42" name="TextBox 41"/>
            <p:cNvSpPr txBox="1"/>
            <p:nvPr/>
          </p:nvSpPr>
          <p:spPr>
            <a:xfrm>
              <a:off x="6025903" y="3828414"/>
              <a:ext cx="279540" cy="284859"/>
            </a:xfrm>
            <a:prstGeom prst="rect">
              <a:avLst/>
            </a:prstGeom>
            <a:grpFill/>
          </p:spPr>
          <p:txBody>
            <a:bodyPr wrap="square" rtlCol="0" anchor="ctr">
              <a:spAutoFit/>
            </a:bodyPr>
            <a:lstStyle/>
            <a:p>
              <a:pPr algn="ctr"/>
              <a:r>
                <a:rPr lang="hr-HR" sz="2400" b="1" dirty="0" smtClean="0">
                  <a:solidFill>
                    <a:schemeClr val="bg1"/>
                  </a:solidFill>
                </a:rPr>
                <a:t>4</a:t>
              </a:r>
              <a:endParaRPr lang="hr-HR" sz="2400" b="1" dirty="0">
                <a:solidFill>
                  <a:schemeClr val="bg1"/>
                </a:solidFill>
              </a:endParaRPr>
            </a:p>
          </p:txBody>
        </p:sp>
        <p:sp>
          <p:nvSpPr>
            <p:cNvPr id="43" name="TextBox 42"/>
            <p:cNvSpPr txBox="1"/>
            <p:nvPr/>
          </p:nvSpPr>
          <p:spPr>
            <a:xfrm>
              <a:off x="7571630" y="2983172"/>
              <a:ext cx="279540" cy="284859"/>
            </a:xfrm>
            <a:prstGeom prst="rect">
              <a:avLst/>
            </a:prstGeom>
            <a:grpFill/>
          </p:spPr>
          <p:txBody>
            <a:bodyPr wrap="square" rtlCol="0" anchor="ctr">
              <a:spAutoFit/>
            </a:bodyPr>
            <a:lstStyle/>
            <a:p>
              <a:pPr algn="ctr"/>
              <a:r>
                <a:rPr lang="hr-HR" sz="2400" b="1" dirty="0" smtClean="0">
                  <a:solidFill>
                    <a:schemeClr val="bg1"/>
                  </a:solidFill>
                </a:rPr>
                <a:t>3</a:t>
              </a:r>
              <a:endParaRPr lang="hr-HR" sz="2400" b="1" dirty="0">
                <a:solidFill>
                  <a:schemeClr val="bg1"/>
                </a:solidFill>
              </a:endParaRPr>
            </a:p>
          </p:txBody>
        </p:sp>
        <p:sp>
          <p:nvSpPr>
            <p:cNvPr id="44" name="TextBox 43"/>
            <p:cNvSpPr txBox="1"/>
            <p:nvPr/>
          </p:nvSpPr>
          <p:spPr>
            <a:xfrm>
              <a:off x="7552168" y="3828415"/>
              <a:ext cx="279540" cy="284859"/>
            </a:xfrm>
            <a:prstGeom prst="rect">
              <a:avLst/>
            </a:prstGeom>
            <a:grpFill/>
          </p:spPr>
          <p:txBody>
            <a:bodyPr wrap="square" rtlCol="0" anchor="ctr">
              <a:spAutoFit/>
            </a:bodyPr>
            <a:lstStyle/>
            <a:p>
              <a:pPr algn="ctr"/>
              <a:r>
                <a:rPr lang="hr-HR" sz="2400" b="1" dirty="0" smtClean="0">
                  <a:solidFill>
                    <a:schemeClr val="bg1"/>
                  </a:solidFill>
                </a:rPr>
                <a:t>6</a:t>
              </a:r>
              <a:endParaRPr lang="hr-HR" sz="2400" b="1" dirty="0">
                <a:solidFill>
                  <a:schemeClr val="bg1"/>
                </a:solidFill>
              </a:endParaRPr>
            </a:p>
          </p:txBody>
        </p:sp>
        <p:sp>
          <p:nvSpPr>
            <p:cNvPr id="45" name="TextBox 44"/>
            <p:cNvSpPr txBox="1"/>
            <p:nvPr/>
          </p:nvSpPr>
          <p:spPr>
            <a:xfrm>
              <a:off x="6839164" y="3828415"/>
              <a:ext cx="279540" cy="284859"/>
            </a:xfrm>
            <a:prstGeom prst="rect">
              <a:avLst/>
            </a:prstGeom>
            <a:grpFill/>
          </p:spPr>
          <p:txBody>
            <a:bodyPr wrap="square" rtlCol="0" anchor="ctr">
              <a:spAutoFit/>
            </a:bodyPr>
            <a:lstStyle/>
            <a:p>
              <a:pPr algn="ctr"/>
              <a:r>
                <a:rPr lang="hr-HR" sz="2400" b="1" dirty="0" smtClean="0">
                  <a:solidFill>
                    <a:schemeClr val="bg1"/>
                  </a:solidFill>
                </a:rPr>
                <a:t>5</a:t>
              </a:r>
              <a:endParaRPr lang="hr-HR" sz="2400" b="1" dirty="0">
                <a:solidFill>
                  <a:schemeClr val="bg1"/>
                </a:solidFill>
              </a:endParaRPr>
            </a:p>
          </p:txBody>
        </p:sp>
        <p:sp>
          <p:nvSpPr>
            <p:cNvPr id="46" name="TextBox 45"/>
            <p:cNvSpPr txBox="1"/>
            <p:nvPr/>
          </p:nvSpPr>
          <p:spPr>
            <a:xfrm>
              <a:off x="6724753" y="4828542"/>
              <a:ext cx="279540" cy="284859"/>
            </a:xfrm>
            <a:prstGeom prst="rect">
              <a:avLst/>
            </a:prstGeom>
            <a:grpFill/>
          </p:spPr>
          <p:txBody>
            <a:bodyPr wrap="square" rtlCol="0" anchor="ctr">
              <a:spAutoFit/>
            </a:bodyPr>
            <a:lstStyle/>
            <a:p>
              <a:pPr algn="ctr"/>
              <a:r>
                <a:rPr lang="hr-HR" sz="2400" b="1" dirty="0" smtClean="0">
                  <a:solidFill>
                    <a:schemeClr val="bg1"/>
                  </a:solidFill>
                </a:rPr>
                <a:t>8</a:t>
              </a:r>
              <a:endParaRPr lang="hr-HR" sz="2400" b="1" dirty="0">
                <a:solidFill>
                  <a:schemeClr val="bg1"/>
                </a:solidFill>
              </a:endParaRPr>
            </a:p>
          </p:txBody>
        </p:sp>
        <p:sp>
          <p:nvSpPr>
            <p:cNvPr id="47" name="TextBox 46"/>
            <p:cNvSpPr txBox="1"/>
            <p:nvPr/>
          </p:nvSpPr>
          <p:spPr>
            <a:xfrm>
              <a:off x="5979313" y="4828538"/>
              <a:ext cx="279540" cy="284859"/>
            </a:xfrm>
            <a:prstGeom prst="rect">
              <a:avLst/>
            </a:prstGeom>
            <a:grpFill/>
          </p:spPr>
          <p:txBody>
            <a:bodyPr wrap="square" rtlCol="0" anchor="ctr">
              <a:spAutoFit/>
            </a:bodyPr>
            <a:lstStyle/>
            <a:p>
              <a:pPr algn="ctr"/>
              <a:r>
                <a:rPr lang="hr-HR" sz="2400" b="1" dirty="0" smtClean="0">
                  <a:solidFill>
                    <a:schemeClr val="bg1"/>
                  </a:solidFill>
                </a:rPr>
                <a:t>7</a:t>
              </a:r>
              <a:endParaRPr lang="hr-HR" sz="2400" b="1" dirty="0">
                <a:solidFill>
                  <a:schemeClr val="bg1"/>
                </a:solidFill>
              </a:endParaRPr>
            </a:p>
          </p:txBody>
        </p:sp>
        <p:sp>
          <p:nvSpPr>
            <p:cNvPr id="53" name="TextBox 52"/>
            <p:cNvSpPr txBox="1"/>
            <p:nvPr/>
          </p:nvSpPr>
          <p:spPr>
            <a:xfrm>
              <a:off x="7516783" y="4828537"/>
              <a:ext cx="279540" cy="284859"/>
            </a:xfrm>
            <a:prstGeom prst="rect">
              <a:avLst/>
            </a:prstGeom>
            <a:grpFill/>
          </p:spPr>
          <p:txBody>
            <a:bodyPr wrap="square" rtlCol="0" anchor="ctr">
              <a:spAutoFit/>
            </a:bodyPr>
            <a:lstStyle/>
            <a:p>
              <a:pPr algn="ctr"/>
              <a:r>
                <a:rPr lang="hr-HR" sz="2400" b="1" dirty="0" smtClean="0">
                  <a:solidFill>
                    <a:schemeClr val="bg1"/>
                  </a:solidFill>
                </a:rPr>
                <a:t>9</a:t>
              </a:r>
              <a:endParaRPr lang="hr-HR" sz="2400" b="1" dirty="0">
                <a:solidFill>
                  <a:schemeClr val="bg1"/>
                </a:solidFill>
              </a:endParaRPr>
            </a:p>
          </p:txBody>
        </p:sp>
      </p:grpSp>
      <p:sp>
        <p:nvSpPr>
          <p:cNvPr id="34" name="Rectangle 1"/>
          <p:cNvSpPr txBox="1">
            <a:spLocks/>
          </p:cNvSpPr>
          <p:nvPr/>
        </p:nvSpPr>
        <p:spPr>
          <a:xfrm>
            <a:off x="885851" y="490538"/>
            <a:ext cx="7400925" cy="652462"/>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Uspjeh </a:t>
            </a:r>
            <a:r>
              <a:rPr lang="hr-HR" sz="4000" spc="-150" dirty="0" smtClean="0">
                <a:solidFill>
                  <a:schemeClr val="bg1">
                    <a:lumMod val="50000"/>
                  </a:schemeClr>
                </a:solidFill>
                <a:latin typeface="+mj-lt"/>
                <a:ea typeface="+mj-ea"/>
                <a:cs typeface="+mj-cs"/>
              </a:rPr>
              <a:t>je strategija!</a:t>
            </a:r>
            <a:endParaRPr lang="en-US" sz="4000" spc="-150" dirty="0">
              <a:solidFill>
                <a:schemeClr val="bg1">
                  <a:lumMod val="50000"/>
                </a:schemeClr>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druga-1"/>
          <p:cNvPicPr>
            <a:picLocks noChangeAspect="1" noChangeArrowheads="1"/>
          </p:cNvPicPr>
          <p:nvPr/>
        </p:nvPicPr>
        <p:blipFill>
          <a:blip r:embed="rId3" cstate="print">
            <a:lum contrast="20000"/>
          </a:blip>
          <a:srcRect/>
          <a:stretch>
            <a:fillRect/>
          </a:stretch>
        </p:blipFill>
        <p:spPr bwMode="auto">
          <a:xfrm>
            <a:off x="428596" y="1357298"/>
            <a:ext cx="8280400" cy="5500726"/>
          </a:xfrm>
          <a:prstGeom prst="rect">
            <a:avLst/>
          </a:prstGeom>
          <a:noFill/>
          <a:ln w="9525">
            <a:noFill/>
            <a:miter lim="800000"/>
            <a:headEnd/>
            <a:tailEnd/>
          </a:ln>
        </p:spPr>
      </p:pic>
      <p:sp>
        <p:nvSpPr>
          <p:cNvPr id="40" name="Right Arrow 39"/>
          <p:cNvSpPr/>
          <p:nvPr/>
        </p:nvSpPr>
        <p:spPr>
          <a:xfrm>
            <a:off x="1071538" y="2214554"/>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1" name="Right Arrow 40"/>
          <p:cNvSpPr/>
          <p:nvPr/>
        </p:nvSpPr>
        <p:spPr>
          <a:xfrm>
            <a:off x="3357554" y="2214554"/>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2" name="Right Arrow 41"/>
          <p:cNvSpPr/>
          <p:nvPr/>
        </p:nvSpPr>
        <p:spPr>
          <a:xfrm>
            <a:off x="5786446" y="2214554"/>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3" name="Right Arrow 42"/>
          <p:cNvSpPr/>
          <p:nvPr/>
        </p:nvSpPr>
        <p:spPr>
          <a:xfrm>
            <a:off x="1142976" y="378619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4" name="Right Arrow 43"/>
          <p:cNvSpPr/>
          <p:nvPr/>
        </p:nvSpPr>
        <p:spPr>
          <a:xfrm>
            <a:off x="3428992" y="378619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5" name="Right Arrow 44"/>
          <p:cNvSpPr/>
          <p:nvPr/>
        </p:nvSpPr>
        <p:spPr>
          <a:xfrm>
            <a:off x="5857884" y="378619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6" name="Right Arrow 45"/>
          <p:cNvSpPr/>
          <p:nvPr/>
        </p:nvSpPr>
        <p:spPr>
          <a:xfrm>
            <a:off x="1071538" y="557214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7" name="Right Arrow 46"/>
          <p:cNvSpPr/>
          <p:nvPr/>
        </p:nvSpPr>
        <p:spPr>
          <a:xfrm>
            <a:off x="3357554" y="557214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48" name="Right Arrow 47"/>
          <p:cNvSpPr/>
          <p:nvPr/>
        </p:nvSpPr>
        <p:spPr>
          <a:xfrm>
            <a:off x="5786446" y="5572140"/>
            <a:ext cx="500066" cy="214314"/>
          </a:xfrm>
          <a:prstGeom prst="rightArrow">
            <a:avLst/>
          </a:prstGeom>
          <a:solidFill>
            <a:srgbClr val="FF6600"/>
          </a:solidFill>
          <a:ln>
            <a:solidFill>
              <a:srgbClr val="C00000"/>
            </a:solidFill>
          </a:ln>
        </p:spPr>
        <p:txBody>
          <a:bodyPr wrap="square" rtlCol="0" anchor="ctr">
            <a:spAutoFit/>
          </a:bodyPr>
          <a:lstStyle/>
          <a:p>
            <a:pPr algn="ctr" eaLnBrk="0" hangingPunct="0"/>
            <a:endParaRPr lang="en-US" sz="1200" dirty="0" smtClean="0">
              <a:solidFill>
                <a:srgbClr val="000000"/>
              </a:solidFill>
            </a:endParaRPr>
          </a:p>
        </p:txBody>
      </p:sp>
      <p:sp>
        <p:nvSpPr>
          <p:cNvPr id="17" name="Rectangle 1"/>
          <p:cNvSpPr txBox="1">
            <a:spLocks/>
          </p:cNvSpPr>
          <p:nvPr/>
        </p:nvSpPr>
        <p:spPr>
          <a:xfrm>
            <a:off x="885851" y="490538"/>
            <a:ext cx="7400925" cy="652462"/>
          </a:xfrm>
          <a:prstGeom prst="rect">
            <a:avLst/>
          </a:prstGeom>
        </p:spPr>
        <p:txBody>
          <a:bodyPr/>
          <a:lstStyle>
            <a:extLst/>
          </a:lstStyle>
          <a:p>
            <a:pPr fontAlgn="auto">
              <a:spcAft>
                <a:spcPts val="0"/>
              </a:spcAft>
              <a:tabLst>
                <a:tab pos="1344613" algn="l"/>
              </a:tabLst>
              <a:defRPr/>
            </a:pPr>
            <a:r>
              <a:rPr lang="hr-HR" sz="4000" spc="-150" dirty="0" smtClean="0">
                <a:solidFill>
                  <a:srgbClr val="C00000"/>
                </a:solidFill>
                <a:latin typeface="+mj-lt"/>
                <a:ea typeface="+mj-ea"/>
                <a:cs typeface="+mj-cs"/>
              </a:rPr>
              <a:t>Pokušajmo </a:t>
            </a:r>
            <a:r>
              <a:rPr lang="hr-HR" sz="4000" spc="-150" dirty="0" smtClean="0">
                <a:solidFill>
                  <a:schemeClr val="bg1">
                    <a:lumMod val="50000"/>
                  </a:schemeClr>
                </a:solidFill>
                <a:latin typeface="+mj-lt"/>
                <a:ea typeface="+mj-ea"/>
                <a:cs typeface="+mj-cs"/>
              </a:rPr>
              <a:t>ponovo!</a:t>
            </a:r>
            <a:endParaRPr lang="en-US" sz="4000" spc="-150" dirty="0">
              <a:solidFill>
                <a:schemeClr val="bg1">
                  <a:lumMod val="50000"/>
                </a:schemeClr>
              </a:solidFill>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428596" y="2217746"/>
            <a:ext cx="4500594" cy="2786082"/>
          </a:xfrm>
          <a:prstGeom prst="roundRect">
            <a:avLst/>
          </a:prstGeom>
          <a:solidFill>
            <a:srgbClr val="C00000"/>
          </a:solidFill>
          <a:ln w="9525" algn="ctr">
            <a:noFill/>
            <a:round/>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defRPr/>
            </a:pPr>
            <a:endParaRPr lang="hr-HR"/>
          </a:p>
        </p:txBody>
      </p:sp>
      <p:grpSp>
        <p:nvGrpSpPr>
          <p:cNvPr id="2" name="Group 16"/>
          <p:cNvGrpSpPr>
            <a:grpSpLocks/>
          </p:cNvGrpSpPr>
          <p:nvPr/>
        </p:nvGrpSpPr>
        <p:grpSpPr bwMode="auto">
          <a:xfrm>
            <a:off x="785814" y="2646382"/>
            <a:ext cx="1928812" cy="1928812"/>
            <a:chOff x="1143000" y="3143250"/>
            <a:chExt cx="1928813" cy="1928813"/>
          </a:xfrm>
        </p:grpSpPr>
        <p:sp>
          <p:nvSpPr>
            <p:cNvPr id="22546" name="Rectangle 5"/>
            <p:cNvSpPr>
              <a:spLocks noChangeArrowheads="1"/>
            </p:cNvSpPr>
            <p:nvPr/>
          </p:nvSpPr>
          <p:spPr bwMode="auto">
            <a:xfrm>
              <a:off x="1143000" y="3143250"/>
              <a:ext cx="285750" cy="1928813"/>
            </a:xfrm>
            <a:prstGeom prst="rect">
              <a:avLst/>
            </a:prstGeom>
            <a:solidFill>
              <a:schemeClr val="bg1"/>
            </a:solidFill>
            <a:ln w="9525" algn="ctr">
              <a:solidFill>
                <a:schemeClr val="tx1"/>
              </a:solidFill>
              <a:round/>
              <a:headEnd/>
              <a:tailEnd/>
            </a:ln>
          </p:spPr>
          <p:txBody>
            <a:bodyPr/>
            <a:lstStyle/>
            <a:p>
              <a:pPr algn="ctr"/>
              <a:r>
                <a:rPr lang="hr-HR" sz="1200" b="1"/>
                <a:t>Sposobnost</a:t>
              </a:r>
            </a:p>
          </p:txBody>
        </p:sp>
        <p:sp>
          <p:nvSpPr>
            <p:cNvPr id="22547" name="Rectangle 6"/>
            <p:cNvSpPr>
              <a:spLocks noChangeArrowheads="1"/>
            </p:cNvSpPr>
            <p:nvPr/>
          </p:nvSpPr>
          <p:spPr bwMode="auto">
            <a:xfrm>
              <a:off x="1428750" y="3143250"/>
              <a:ext cx="1643063" cy="642938"/>
            </a:xfrm>
            <a:prstGeom prst="rect">
              <a:avLst/>
            </a:prstGeom>
            <a:solidFill>
              <a:schemeClr val="bg1"/>
            </a:solidFill>
            <a:ln w="9525" algn="ctr">
              <a:solidFill>
                <a:schemeClr val="tx1"/>
              </a:solidFill>
              <a:round/>
              <a:headEnd/>
              <a:tailEnd/>
            </a:ln>
          </p:spPr>
          <p:txBody>
            <a:bodyPr/>
            <a:lstStyle/>
            <a:p>
              <a:pPr algn="ctr">
                <a:lnSpc>
                  <a:spcPct val="150000"/>
                </a:lnSpc>
              </a:pPr>
              <a:r>
                <a:rPr lang="hr-HR" b="1"/>
                <a:t>Znanje</a:t>
              </a:r>
            </a:p>
          </p:txBody>
        </p:sp>
        <p:sp>
          <p:nvSpPr>
            <p:cNvPr id="22548" name="Rectangle 7"/>
            <p:cNvSpPr>
              <a:spLocks noChangeArrowheads="1"/>
            </p:cNvSpPr>
            <p:nvPr/>
          </p:nvSpPr>
          <p:spPr bwMode="auto">
            <a:xfrm>
              <a:off x="1428750" y="3786188"/>
              <a:ext cx="1643063" cy="642937"/>
            </a:xfrm>
            <a:prstGeom prst="rect">
              <a:avLst/>
            </a:prstGeom>
            <a:solidFill>
              <a:schemeClr val="bg1"/>
            </a:solidFill>
            <a:ln w="9525" algn="ctr">
              <a:solidFill>
                <a:schemeClr val="tx1"/>
              </a:solidFill>
              <a:round/>
              <a:headEnd/>
              <a:tailEnd/>
            </a:ln>
          </p:spPr>
          <p:txBody>
            <a:bodyPr/>
            <a:lstStyle/>
            <a:p>
              <a:pPr algn="ctr">
                <a:lnSpc>
                  <a:spcPct val="150000"/>
                </a:lnSpc>
              </a:pPr>
              <a:r>
                <a:rPr lang="hr-HR" b="1"/>
                <a:t>Vještine</a:t>
              </a:r>
            </a:p>
          </p:txBody>
        </p:sp>
        <p:sp>
          <p:nvSpPr>
            <p:cNvPr id="22549" name="Rectangle 8"/>
            <p:cNvSpPr>
              <a:spLocks noChangeArrowheads="1"/>
            </p:cNvSpPr>
            <p:nvPr/>
          </p:nvSpPr>
          <p:spPr bwMode="auto">
            <a:xfrm>
              <a:off x="1428750" y="4429125"/>
              <a:ext cx="1643063" cy="642938"/>
            </a:xfrm>
            <a:prstGeom prst="rect">
              <a:avLst/>
            </a:prstGeom>
            <a:solidFill>
              <a:schemeClr val="bg1"/>
            </a:solidFill>
            <a:ln w="9525" algn="ctr">
              <a:solidFill>
                <a:schemeClr val="tx1"/>
              </a:solidFill>
              <a:round/>
              <a:headEnd/>
              <a:tailEnd/>
            </a:ln>
          </p:spPr>
          <p:txBody>
            <a:bodyPr/>
            <a:lstStyle/>
            <a:p>
              <a:pPr algn="ctr">
                <a:lnSpc>
                  <a:spcPct val="150000"/>
                </a:lnSpc>
              </a:pPr>
              <a:r>
                <a:rPr lang="hr-HR" b="1"/>
                <a:t>Talent</a:t>
              </a:r>
              <a:endParaRPr lang="hr-HR" sz="2800" b="1"/>
            </a:p>
          </p:txBody>
        </p:sp>
      </p:grpSp>
      <p:sp>
        <p:nvSpPr>
          <p:cNvPr id="4104" name="Rectangle 9"/>
          <p:cNvSpPr>
            <a:spLocks noChangeArrowheads="1"/>
          </p:cNvSpPr>
          <p:nvPr/>
        </p:nvSpPr>
        <p:spPr bwMode="auto">
          <a:xfrm>
            <a:off x="3143251" y="3146444"/>
            <a:ext cx="1643063" cy="642938"/>
          </a:xfrm>
          <a:prstGeom prst="rect">
            <a:avLst/>
          </a:prstGeom>
          <a:solidFill>
            <a:schemeClr val="bg1"/>
          </a:solidFill>
          <a:ln w="9525" algn="ctr">
            <a:solidFill>
              <a:schemeClr val="tx1"/>
            </a:solidFill>
            <a:round/>
            <a:headEnd/>
            <a:tailEnd/>
          </a:ln>
        </p:spPr>
        <p:txBody>
          <a:bodyPr/>
          <a:lstStyle/>
          <a:p>
            <a:pPr algn="ctr">
              <a:lnSpc>
                <a:spcPct val="150000"/>
              </a:lnSpc>
            </a:pPr>
            <a:r>
              <a:rPr lang="hr-HR" b="1"/>
              <a:t>Ponašanje</a:t>
            </a:r>
          </a:p>
        </p:txBody>
      </p:sp>
      <p:sp>
        <p:nvSpPr>
          <p:cNvPr id="11" name="Rectangle 10"/>
          <p:cNvSpPr/>
          <p:nvPr/>
        </p:nvSpPr>
        <p:spPr bwMode="auto">
          <a:xfrm>
            <a:off x="5429256" y="3146434"/>
            <a:ext cx="1714512" cy="642938"/>
          </a:xfrm>
          <a:prstGeom prst="rect">
            <a:avLst/>
          </a:prstGeom>
          <a:solidFill>
            <a:srgbClr val="C00000"/>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lnSpc>
                <a:spcPct val="150000"/>
              </a:lnSpc>
              <a:defRPr/>
            </a:pPr>
            <a:r>
              <a:rPr lang="hr-HR" sz="2000" b="1" dirty="0">
                <a:ln w="3175" cmpd="sng">
                  <a:solidFill>
                    <a:schemeClr val="tx1">
                      <a:lumMod val="95000"/>
                      <a:lumOff val="5000"/>
                    </a:schemeClr>
                  </a:solidFill>
                  <a:prstDash val="solid"/>
                </a:ln>
                <a:solidFill>
                  <a:srgbClr val="FFFFFF"/>
                </a:solidFill>
                <a:latin typeface="Arial Black" pitchFamily="34" charset="0"/>
                <a:ea typeface="ＭＳ Ｐゴシック"/>
              </a:rPr>
              <a:t>Motivacija</a:t>
            </a:r>
          </a:p>
        </p:txBody>
      </p:sp>
      <p:sp>
        <p:nvSpPr>
          <p:cNvPr id="12" name="Rectangle 11"/>
          <p:cNvSpPr/>
          <p:nvPr/>
        </p:nvSpPr>
        <p:spPr bwMode="auto">
          <a:xfrm>
            <a:off x="7572374" y="3146434"/>
            <a:ext cx="1285906" cy="642938"/>
          </a:xfrm>
          <a:prstGeom prst="rect">
            <a:avLst/>
          </a:prstGeom>
          <a:solidFill>
            <a:srgbClr val="C00000"/>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lnSpc>
                <a:spcPct val="150000"/>
              </a:lnSpc>
              <a:defRPr/>
            </a:pPr>
            <a:r>
              <a:rPr lang="hr-HR" sz="2000" b="1" dirty="0">
                <a:ln w="3175" cmpd="sng">
                  <a:solidFill>
                    <a:schemeClr val="tx1">
                      <a:lumMod val="95000"/>
                      <a:lumOff val="5000"/>
                    </a:schemeClr>
                  </a:solidFill>
                  <a:prstDash val="solid"/>
                </a:ln>
                <a:solidFill>
                  <a:srgbClr val="FFFFFF"/>
                </a:solidFill>
                <a:latin typeface="Arial Black" pitchFamily="34" charset="0"/>
                <a:ea typeface="ＭＳ Ｐゴシック"/>
              </a:rPr>
              <a:t>Vrijeme</a:t>
            </a:r>
          </a:p>
        </p:txBody>
      </p:sp>
      <p:sp>
        <p:nvSpPr>
          <p:cNvPr id="13" name="Plus 12"/>
          <p:cNvSpPr/>
          <p:nvPr/>
        </p:nvSpPr>
        <p:spPr bwMode="auto">
          <a:xfrm>
            <a:off x="2714626" y="3289319"/>
            <a:ext cx="357188" cy="357188"/>
          </a:xfrm>
          <a:prstGeom prst="mathPlus">
            <a:avLst/>
          </a:prstGeom>
          <a:solidFill>
            <a:schemeClr val="bg1"/>
          </a:solidFill>
          <a:ln w="9525" cap="flat" cmpd="sng" algn="ctr">
            <a:solidFill>
              <a:schemeClr val="tx1"/>
            </a:solidFill>
            <a:prstDash val="solid"/>
            <a:round/>
            <a:headEnd type="none" w="med" len="med"/>
            <a:tailEnd type="none" w="med" len="med"/>
          </a:ln>
          <a:effectLst/>
        </p:spPr>
        <p:txBody>
          <a:bodyPr/>
          <a:lstStyle/>
          <a:p>
            <a:pPr>
              <a:defRPr/>
            </a:pPr>
            <a:endParaRPr lang="hr-HR">
              <a:ea typeface="ＭＳ Ｐゴシック"/>
            </a:endParaRPr>
          </a:p>
        </p:txBody>
      </p:sp>
      <p:sp>
        <p:nvSpPr>
          <p:cNvPr id="15" name="Multiply 14"/>
          <p:cNvSpPr/>
          <p:nvPr/>
        </p:nvSpPr>
        <p:spPr bwMode="auto">
          <a:xfrm>
            <a:off x="5000597" y="3289309"/>
            <a:ext cx="357187" cy="357188"/>
          </a:xfrm>
          <a:prstGeom prst="mathMultiply">
            <a:avLst/>
          </a:prstGeom>
          <a:solidFill>
            <a:srgbClr val="C00000"/>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defRPr/>
            </a:pPr>
            <a:endParaRPr lang="hr-HR">
              <a:ea typeface="ＭＳ Ｐゴシック"/>
            </a:endParaRPr>
          </a:p>
        </p:txBody>
      </p:sp>
      <p:sp>
        <p:nvSpPr>
          <p:cNvPr id="16" name="Multiply 15"/>
          <p:cNvSpPr/>
          <p:nvPr/>
        </p:nvSpPr>
        <p:spPr bwMode="auto">
          <a:xfrm>
            <a:off x="7215187" y="3289309"/>
            <a:ext cx="357188" cy="357188"/>
          </a:xfrm>
          <a:prstGeom prst="mathMultiply">
            <a:avLst/>
          </a:prstGeom>
          <a:solidFill>
            <a:srgbClr val="C00000"/>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defRPr/>
            </a:pPr>
            <a:endParaRPr lang="hr-HR">
              <a:ea typeface="ＭＳ Ｐゴシック"/>
            </a:endParaRPr>
          </a:p>
        </p:txBody>
      </p:sp>
      <p:sp>
        <p:nvSpPr>
          <p:cNvPr id="4107" name="Rectangle 16"/>
          <p:cNvSpPr>
            <a:spLocks noChangeArrowheads="1"/>
          </p:cNvSpPr>
          <p:nvPr/>
        </p:nvSpPr>
        <p:spPr bwMode="auto">
          <a:xfrm>
            <a:off x="1643064" y="5718194"/>
            <a:ext cx="6429375" cy="496888"/>
          </a:xfrm>
          <a:prstGeom prst="rect">
            <a:avLst/>
          </a:prstGeom>
          <a:noFill/>
          <a:ln w="9525">
            <a:noFill/>
            <a:miter lim="800000"/>
            <a:headEnd/>
            <a:tailEnd/>
          </a:ln>
        </p:spPr>
        <p:txBody>
          <a:bodyPr>
            <a:spAutoFit/>
          </a:bodyPr>
          <a:lstStyle/>
          <a:p>
            <a:pPr algn="ctr">
              <a:lnSpc>
                <a:spcPct val="150000"/>
              </a:lnSpc>
            </a:pPr>
            <a:r>
              <a:rPr lang="hr-HR" sz="2000" i="1" dirty="0"/>
              <a:t>Prema </a:t>
            </a:r>
            <a:r>
              <a:rPr lang="hr-HR" sz="2000" i="1" dirty="0" err="1"/>
              <a:t>Thomas</a:t>
            </a:r>
            <a:r>
              <a:rPr lang="hr-HR" sz="2000" i="1" dirty="0"/>
              <a:t> O. </a:t>
            </a:r>
            <a:r>
              <a:rPr lang="hr-HR" sz="2000" i="1" dirty="0" err="1"/>
              <a:t>Davenportu</a:t>
            </a:r>
            <a:r>
              <a:rPr lang="hr-HR" sz="2000" i="1" dirty="0"/>
              <a:t> </a:t>
            </a:r>
          </a:p>
        </p:txBody>
      </p:sp>
      <p:sp>
        <p:nvSpPr>
          <p:cNvPr id="18" name="Rectangle 1"/>
          <p:cNvSpPr txBox="1">
            <a:spLocks/>
          </p:cNvSpPr>
          <p:nvPr/>
        </p:nvSpPr>
        <p:spPr>
          <a:xfrm>
            <a:off x="1071538" y="490523"/>
            <a:ext cx="3143272" cy="795337"/>
          </a:xfrm>
          <a:prstGeom prst="rect">
            <a:avLst/>
          </a:prstGeom>
        </p:spPr>
        <p:txBody>
          <a:bodyPr/>
          <a:lstStyle>
            <a:extLst/>
          </a:lstStyle>
          <a:p>
            <a:pPr fontAlgn="auto">
              <a:spcAft>
                <a:spcPts val="0"/>
              </a:spcAft>
              <a:tabLst>
                <a:tab pos="1344613" algn="l"/>
              </a:tabLst>
              <a:defRPr/>
            </a:pPr>
            <a:r>
              <a:rPr lang="hr-HR" sz="4000" spc="-150" dirty="0">
                <a:solidFill>
                  <a:srgbClr val="C00000"/>
                </a:solidFill>
                <a:latin typeface="+mj-lt"/>
                <a:ea typeface="+mj-ea"/>
                <a:cs typeface="+mj-cs"/>
              </a:rPr>
              <a:t>Ljudski </a:t>
            </a:r>
            <a:r>
              <a:rPr lang="hr-HR" sz="4000" spc="-150" dirty="0" smtClean="0">
                <a:solidFill>
                  <a:schemeClr val="bg1">
                    <a:lumMod val="50000"/>
                  </a:schemeClr>
                </a:solidFill>
                <a:latin typeface="+mj-lt"/>
                <a:ea typeface="+mj-ea"/>
                <a:cs typeface="+mj-cs"/>
              </a:rPr>
              <a:t>kapital?</a:t>
            </a:r>
            <a:endParaRPr lang="en-US" sz="4000" spc="-150" dirty="0">
              <a:solidFill>
                <a:schemeClr val="bg1">
                  <a:lumMod val="50000"/>
                </a:schemeClr>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left)">
                                      <p:cBhvr>
                                        <p:cTn id="22" dur="500"/>
                                        <p:tgtEl>
                                          <p:spTgt spid="410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10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txBox="1">
            <a:spLocks/>
          </p:cNvSpPr>
          <p:nvPr/>
        </p:nvSpPr>
        <p:spPr>
          <a:xfrm>
            <a:off x="1142976" y="500042"/>
            <a:ext cx="5143536" cy="795337"/>
          </a:xfrm>
          <a:prstGeom prst="rect">
            <a:avLst/>
          </a:prstGeom>
        </p:spPr>
        <p:txBody>
          <a:bodyPr/>
          <a:lstStyle>
            <a:extLst/>
          </a:lstStyle>
          <a:p>
            <a:pPr fontAlgn="auto">
              <a:spcAft>
                <a:spcPts val="0"/>
              </a:spcAft>
              <a:tabLst>
                <a:tab pos="1344613" algn="l"/>
              </a:tabLst>
              <a:defRPr/>
            </a:pPr>
            <a:r>
              <a:rPr lang="hr-HR" sz="4000" spc="-150" dirty="0">
                <a:solidFill>
                  <a:schemeClr val="bg1">
                    <a:lumMod val="50000"/>
                  </a:schemeClr>
                </a:solidFill>
                <a:latin typeface="+mj-lt"/>
                <a:ea typeface="+mj-ea"/>
                <a:cs typeface="+mj-cs"/>
              </a:rPr>
              <a:t>Glavne</a:t>
            </a:r>
            <a:r>
              <a:rPr lang="hr-HR" sz="4000" spc="-150" dirty="0">
                <a:solidFill>
                  <a:srgbClr val="C00000"/>
                </a:solidFill>
                <a:latin typeface="+mj-lt"/>
                <a:ea typeface="+mj-ea"/>
                <a:cs typeface="+mj-cs"/>
              </a:rPr>
              <a:t> vanjske </a:t>
            </a:r>
            <a:r>
              <a:rPr lang="hr-HR" sz="4000" spc="-150" dirty="0" smtClean="0">
                <a:solidFill>
                  <a:srgbClr val="C00000"/>
                </a:solidFill>
                <a:latin typeface="+mj-lt"/>
                <a:ea typeface="+mj-ea"/>
                <a:cs typeface="+mj-cs"/>
              </a:rPr>
              <a:t>prepreke?</a:t>
            </a:r>
            <a:endParaRPr lang="en-US" sz="4000" spc="-150" dirty="0">
              <a:solidFill>
                <a:schemeClr val="bg1">
                  <a:lumMod val="50000"/>
                </a:schemeClr>
              </a:solidFill>
              <a:latin typeface="+mj-lt"/>
              <a:ea typeface="+mj-ea"/>
              <a:cs typeface="+mj-cs"/>
            </a:endParaRPr>
          </a:p>
        </p:txBody>
      </p:sp>
      <p:sp>
        <p:nvSpPr>
          <p:cNvPr id="3" name="Rectangle 2"/>
          <p:cNvSpPr>
            <a:spLocks noChangeArrowheads="1"/>
          </p:cNvSpPr>
          <p:nvPr/>
        </p:nvSpPr>
        <p:spPr bwMode="auto">
          <a:xfrm>
            <a:off x="2000271" y="2159147"/>
            <a:ext cx="5500687" cy="3970318"/>
          </a:xfrm>
          <a:prstGeom prst="rect">
            <a:avLst/>
          </a:prstGeom>
          <a:noFill/>
          <a:ln w="9525">
            <a:noFill/>
            <a:miter lim="800000"/>
            <a:headEnd/>
            <a:tailEnd/>
          </a:ln>
        </p:spPr>
        <p:txBody>
          <a:bodyPr>
            <a:spAutoFit/>
          </a:bodyPr>
          <a:lstStyle/>
          <a:p>
            <a:pPr marL="355600" indent="-355600" eaLnBrk="0" hangingPunct="0">
              <a:lnSpc>
                <a:spcPct val="150000"/>
              </a:lnSpc>
              <a:buFontTx/>
              <a:buBlip>
                <a:blip r:embed="rId2"/>
              </a:buBlip>
              <a:tabLst>
                <a:tab pos="5221288" algn="l"/>
              </a:tabLst>
            </a:pPr>
            <a:r>
              <a:rPr lang="hr-HR" sz="2400" dirty="0">
                <a:cs typeface="Times New Roman" pitchFamily="18" charset="0"/>
              </a:rPr>
              <a:t>deklarativna vizija i </a:t>
            </a:r>
            <a:r>
              <a:rPr lang="hr-HR" sz="2400" dirty="0" smtClean="0">
                <a:cs typeface="Times New Roman" pitchFamily="18" charset="0"/>
              </a:rPr>
              <a:t>misija</a:t>
            </a:r>
            <a:endParaRPr lang="hr-HR" sz="2400" dirty="0">
              <a:cs typeface="Times New Roman" pitchFamily="18" charset="0"/>
            </a:endParaRPr>
          </a:p>
          <a:p>
            <a:pPr marL="355600" indent="-355600" eaLnBrk="0" hangingPunct="0">
              <a:lnSpc>
                <a:spcPct val="150000"/>
              </a:lnSpc>
              <a:buFontTx/>
              <a:buBlip>
                <a:blip r:embed="rId2"/>
              </a:buBlip>
              <a:tabLst>
                <a:tab pos="5221288" algn="l"/>
              </a:tabLst>
            </a:pPr>
            <a:r>
              <a:rPr lang="hr-HR" sz="2400" dirty="0" smtClean="0">
                <a:cs typeface="Times New Roman" pitchFamily="18" charset="0"/>
              </a:rPr>
              <a:t>nejasno </a:t>
            </a:r>
            <a:r>
              <a:rPr lang="hr-HR" sz="2400" dirty="0" err="1" smtClean="0">
                <a:cs typeface="Times New Roman" pitchFamily="18" charset="0"/>
              </a:rPr>
              <a:t>iskomunicirani</a:t>
            </a:r>
            <a:r>
              <a:rPr lang="hr-HR" sz="2400" dirty="0" smtClean="0">
                <a:cs typeface="Times New Roman" pitchFamily="18" charset="0"/>
              </a:rPr>
              <a:t> ciljevi</a:t>
            </a:r>
            <a:endParaRPr lang="hr-HR" sz="2400" dirty="0">
              <a:cs typeface="Times New Roman" pitchFamily="18" charset="0"/>
            </a:endParaRPr>
          </a:p>
          <a:p>
            <a:pPr marL="355600" indent="-355600" eaLnBrk="0" hangingPunct="0">
              <a:lnSpc>
                <a:spcPct val="150000"/>
              </a:lnSpc>
              <a:buFontTx/>
              <a:buBlip>
                <a:blip r:embed="rId2"/>
              </a:buBlip>
              <a:tabLst>
                <a:tab pos="5221288" algn="l"/>
              </a:tabLst>
            </a:pPr>
            <a:r>
              <a:rPr lang="hr-HR" sz="2400" dirty="0">
                <a:cs typeface="Times New Roman" pitchFamily="18" charset="0"/>
              </a:rPr>
              <a:t>nedefinirani poslovni procesi</a:t>
            </a:r>
            <a:endParaRPr lang="hr-HR" sz="2400" dirty="0"/>
          </a:p>
          <a:p>
            <a:pPr marL="355600" indent="-355600" eaLnBrk="0" hangingPunct="0">
              <a:lnSpc>
                <a:spcPct val="150000"/>
              </a:lnSpc>
              <a:buFontTx/>
              <a:buBlip>
                <a:blip r:embed="rId2"/>
              </a:buBlip>
              <a:tabLst>
                <a:tab pos="5221288" algn="l"/>
              </a:tabLst>
            </a:pPr>
            <a:r>
              <a:rPr lang="hr-HR" sz="2400" dirty="0"/>
              <a:t>nerazvijenost sustava</a:t>
            </a:r>
          </a:p>
          <a:p>
            <a:pPr marL="355600" indent="-355600" eaLnBrk="0" hangingPunct="0">
              <a:lnSpc>
                <a:spcPct val="150000"/>
              </a:lnSpc>
              <a:buFontTx/>
              <a:buBlip>
                <a:blip r:embed="rId2"/>
              </a:buBlip>
              <a:tabLst>
                <a:tab pos="5221288" algn="l"/>
              </a:tabLst>
            </a:pPr>
            <a:r>
              <a:rPr lang="hr-HR" sz="2400" dirty="0" smtClean="0"/>
              <a:t>nejasan </a:t>
            </a:r>
            <a:r>
              <a:rPr lang="hr-HR" sz="2400" dirty="0"/>
              <a:t>sustav odgovornosti</a:t>
            </a:r>
          </a:p>
          <a:p>
            <a:pPr marL="355600" indent="-355600" eaLnBrk="0" hangingPunct="0">
              <a:lnSpc>
                <a:spcPct val="150000"/>
              </a:lnSpc>
              <a:buFontTx/>
              <a:buBlip>
                <a:blip r:embed="rId2"/>
              </a:buBlip>
              <a:tabLst>
                <a:tab pos="5221288" algn="l"/>
              </a:tabLst>
            </a:pPr>
            <a:r>
              <a:rPr lang="hr-HR" sz="2400" dirty="0"/>
              <a:t>osobni interesi iznad zajedničkih</a:t>
            </a:r>
          </a:p>
          <a:p>
            <a:pPr marL="355600" indent="-355600" eaLnBrk="0" hangingPunct="0">
              <a:lnSpc>
                <a:spcPct val="150000"/>
              </a:lnSpc>
              <a:buFontTx/>
              <a:buBlip>
                <a:blip r:embed="rId2"/>
              </a:buBlip>
              <a:tabLst>
                <a:tab pos="5221288" algn="l"/>
              </a:tabLst>
            </a:pPr>
            <a:r>
              <a:rPr lang="hr-HR" sz="2400" dirty="0"/>
              <a:t>izostanak sinergije i timskog </a:t>
            </a:r>
            <a:r>
              <a:rPr lang="hr-HR" sz="2400" dirty="0" smtClean="0"/>
              <a:t>rada…</a:t>
            </a:r>
            <a:endParaRPr lang="hr-H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MARCETIĆ_Provedba HKO i razvoj kompetencija za cjeloživotno učenje">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MARCETIĆ_Provedba HKO i razvoj kompetencija za cjeloživotno učenje</Template>
  <TotalTime>707</TotalTime>
  <Words>1506</Words>
  <Application>Microsoft Office PowerPoint</Application>
  <PresentationFormat>On-screen Show (4:3)</PresentationFormat>
  <Paragraphs>400</Paragraphs>
  <Slides>45</Slides>
  <Notes>7</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MARCETIĆ_Provedba HKO i razvoj kompetencija za cjeloživotno učenje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Andreja Marcetić</dc:creator>
  <cp:lastModifiedBy>Andreja Marcetić</cp:lastModifiedBy>
  <cp:revision>68</cp:revision>
  <dcterms:created xsi:type="dcterms:W3CDTF">2010-04-30T20:37:16Z</dcterms:created>
  <dcterms:modified xsi:type="dcterms:W3CDTF">2010-06-14T14:44:46Z</dcterms:modified>
</cp:coreProperties>
</file>