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notesMasterIdLst>
    <p:notesMasterId r:id="rId39"/>
  </p:notesMasterIdLst>
  <p:handoutMasterIdLst>
    <p:handoutMasterId r:id="rId40"/>
  </p:handoutMasterIdLst>
  <p:sldIdLst>
    <p:sldId id="309" r:id="rId2"/>
    <p:sldId id="30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305" r:id="rId14"/>
    <p:sldId id="269" r:id="rId15"/>
    <p:sldId id="280" r:id="rId16"/>
    <p:sldId id="281" r:id="rId17"/>
    <p:sldId id="282" r:id="rId18"/>
    <p:sldId id="283" r:id="rId19"/>
    <p:sldId id="284" r:id="rId20"/>
    <p:sldId id="289" r:id="rId21"/>
    <p:sldId id="290" r:id="rId22"/>
    <p:sldId id="291" r:id="rId23"/>
    <p:sldId id="292" r:id="rId24"/>
    <p:sldId id="293" r:id="rId25"/>
    <p:sldId id="294" r:id="rId26"/>
    <p:sldId id="295" r:id="rId27"/>
    <p:sldId id="308" r:id="rId28"/>
    <p:sldId id="296" r:id="rId29"/>
    <p:sldId id="297" r:id="rId30"/>
    <p:sldId id="299" r:id="rId31"/>
    <p:sldId id="300" r:id="rId32"/>
    <p:sldId id="298" r:id="rId33"/>
    <p:sldId id="301" r:id="rId34"/>
    <p:sldId id="304" r:id="rId35"/>
    <p:sldId id="302" r:id="rId36"/>
    <p:sldId id="303" r:id="rId37"/>
    <p:sldId id="306" r:id="rId38"/>
  </p:sldIdLst>
  <p:sldSz cx="9144000" cy="6858000" type="screen4x3"/>
  <p:notesSz cx="7099300" cy="10234613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77" y="-6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5" y="0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fld id="{D20B6D46-E805-42B1-B8C5-35794B1BACB7}" type="datetimeFigureOut">
              <a:rPr lang="sr-Latn-CS" smtClean="0"/>
              <a:pPr/>
              <a:t>8.6.2010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721106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5" y="9721106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E4E57BBA-D706-47C6-9432-C1E62E746400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5" y="0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E4BC87D-A83C-4523-B830-B5B891DFA3C9}" type="datetimeFigureOut">
              <a:rPr lang="sr-Latn-CS"/>
              <a:pPr>
                <a:defRPr/>
              </a:pPr>
              <a:t>8.6.2010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pPr lvl="0"/>
            <a:endParaRPr lang="hr-HR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4768" tIns="47384" rIns="94768" bIns="47384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hr-HR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721106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5" y="9721106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AE8DFE9-634B-4ED5-B4E7-1A917B60502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7DC045A-BD4B-4F59-A33B-82100CB5CAB3}" type="slidenum">
              <a:rPr lang="hr-H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hr-HR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6574" y="4861442"/>
            <a:ext cx="5206154" cy="4605576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967A279-844F-487A-B5E9-FE2ABCEEF269}" type="slidenum">
              <a:rPr lang="hr-H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hr-HR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98538" y="774700"/>
            <a:ext cx="5100637" cy="3824288"/>
          </a:xfrm>
          <a:noFill/>
          <a:ln cap="flat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6574" y="4861442"/>
            <a:ext cx="5206154" cy="4605576"/>
          </a:xfrm>
          <a:noFill/>
        </p:spPr>
        <p:txBody>
          <a:bodyPr wrap="square" lIns="95427" tIns="47714" rIns="95427" bIns="47714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The earlier you detect and prevent a defect the more you can save. 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If you catch a defective 2 cent resistor before is used, you loose two cents.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If you find after is solder into a computer component, it may cost $10 to repair the part.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If you don’t catch it until it reaches the customer’s hands, the repair will cost hundreds of dollars.  Indeed, for a $5000 computer, a field repair may exceed the manufacturing cost.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 dirty="0"/>
          </a:p>
        </p:txBody>
      </p:sp>
      <p:sp>
        <p:nvSpPr>
          <p:cNvPr id="8" name="Rectangle 7"/>
          <p:cNvSpPr/>
          <p:nvPr/>
        </p:nvSpPr>
        <p:spPr>
          <a:xfrm>
            <a:off x="0" y="6519446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r-HR" sz="1000" dirty="0" smtClean="0">
                <a:solidFill>
                  <a:schemeClr val="bg1">
                    <a:lumMod val="50000"/>
                  </a:schemeClr>
                </a:solidFill>
              </a:rPr>
              <a:t>Predmetno područje: Opći stručni skupovi: IV. Modul </a:t>
            </a:r>
            <a:r>
              <a:rPr lang="hr-HR" sz="1000" b="1" dirty="0" smtClean="0">
                <a:solidFill>
                  <a:schemeClr val="bg1">
                    <a:lumMod val="50000"/>
                  </a:schemeClr>
                </a:solidFill>
              </a:rPr>
              <a:t>- </a:t>
            </a:r>
            <a:r>
              <a:rPr lang="hr-HR" sz="1000" b="1" dirty="0" smtClean="0"/>
              <a:t>Hrvatski kvalifikacijski okvir (HKO), Europski kvalifikacijski okvir (EQF), strategijsko planiranje i osiguranje sustava kvalitete u odgojno - obrazovnim ustanovama </a:t>
            </a:r>
            <a:r>
              <a:rPr lang="hr-HR" sz="1000" dirty="0" smtClean="0">
                <a:solidFill>
                  <a:schemeClr val="bg1">
                    <a:lumMod val="50000"/>
                  </a:schemeClr>
                </a:solidFill>
              </a:rPr>
              <a:t>- Zagreb 10.-21.06.2010.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AE98752-3F4B-4FA0-9545-25557D99A10E}" type="datetimeFigureOut">
              <a:rPr lang="sr-Latn-CS" smtClean="0"/>
              <a:pPr>
                <a:defRPr/>
              </a:pPr>
              <a:t>8.6.2010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E3C419B-138B-48B9-AB49-01789ACEFC17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  <p:sp>
        <p:nvSpPr>
          <p:cNvPr id="7" name="Date Placeholder 3"/>
          <p:cNvSpPr txBox="1">
            <a:spLocks/>
          </p:cNvSpPr>
          <p:nvPr/>
        </p:nvSpPr>
        <p:spPr>
          <a:xfrm>
            <a:off x="357158" y="6492875"/>
            <a:ext cx="84725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hr-HR" sz="1100" b="1" smtClean="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Predmetno područje: Opći stručni skupovi: III. Modul - </a:t>
            </a:r>
            <a:r>
              <a:rPr kumimoji="0" lang="hr-HR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Hrvatski kvalifikacijski okvir (HKO), Europski kvalifikacijski okvir (EQF), strategijsko planiranje i osiguranje sustava kvalitete u odgojno - obrazovnim ustanovama </a:t>
            </a:r>
            <a:r>
              <a:rPr kumimoji="0" lang="hr-HR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Zagreb 10.-21.06.2010.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r-HR" sz="11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r-HR" sz="11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DA50BF-5D21-4F2E-8199-675CE9D07301}" type="datetimeFigureOut">
              <a:rPr lang="sr-Latn-CS" smtClean="0"/>
              <a:pPr>
                <a:defRPr/>
              </a:pPr>
              <a:t>8.6.2010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4A8E4D3-0743-416E-B3EE-D9B42F209F55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  <p:sp>
        <p:nvSpPr>
          <p:cNvPr id="7" name="Date Placeholder 3"/>
          <p:cNvSpPr txBox="1">
            <a:spLocks/>
          </p:cNvSpPr>
          <p:nvPr/>
        </p:nvSpPr>
        <p:spPr>
          <a:xfrm>
            <a:off x="428596" y="6492875"/>
            <a:ext cx="84725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hr-HR" sz="1100" b="1" smtClean="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100" b="1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Predmetno područje: Opći stručni skupovi: III. Modul - </a:t>
            </a:r>
            <a:r>
              <a:rPr kumimoji="0" lang="hr-HR" sz="11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Hrvatski kvalifikacijski okvir (HKO), Europski kvalifikacijski okvir (EQF), strategijsko planiranje i osiguranje sustava kvalitete u odgojno - obrazovnim ustanovama </a:t>
            </a:r>
            <a:r>
              <a:rPr kumimoji="0" lang="hr-HR" sz="1100" b="1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Zagreb 10.-21.06.2010.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r-HR" sz="11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r-HR" sz="11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28596" y="6492875"/>
            <a:ext cx="84725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hr-HR" sz="1100" b="1" smtClean="0"/>
            </a:lvl1pPr>
          </a:lstStyle>
          <a:p>
            <a:pPr>
              <a:defRPr/>
            </a:pPr>
            <a:fld id="{F82A7870-09B3-456E-86D9-B3885F082F7F}" type="datetimeFigureOut">
              <a:rPr lang="sr-Latn-CS" smtClean="0"/>
              <a:pPr>
                <a:defRPr/>
              </a:pPr>
              <a:t>8.6.2010</a:t>
            </a:fld>
            <a:endParaRPr lang="hr-H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013" y="301625"/>
            <a:ext cx="731361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370013" y="1827213"/>
            <a:ext cx="7313612" cy="41148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2A7870-09B3-456E-86D9-B3885F082F7F}" type="datetimeFigureOut">
              <a:rPr lang="sr-Latn-CS" smtClean="0"/>
              <a:pPr>
                <a:defRPr/>
              </a:pPr>
              <a:t>8.6.2010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0A47A6-5F62-48FE-99CA-7C8C1BDAECD3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  <p:sp>
        <p:nvSpPr>
          <p:cNvPr id="7" name="Date Placeholder 3"/>
          <p:cNvSpPr txBox="1">
            <a:spLocks/>
          </p:cNvSpPr>
          <p:nvPr/>
        </p:nvSpPr>
        <p:spPr>
          <a:xfrm>
            <a:off x="428596" y="6492875"/>
            <a:ext cx="84725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hr-HR" sz="1100" b="1" smtClean="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100" b="1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Predmetno područje: Opći stručni skupovi: III. Modul - </a:t>
            </a:r>
            <a:r>
              <a:rPr kumimoji="0" lang="hr-HR" sz="11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Hrvatski kvalifikacijski okvir (HKO), Europski kvalifikacijski okvir (EQF), strategijsko planiranje i osiguranje sustava kvalitete u odgojno - obrazovnim ustanovama </a:t>
            </a:r>
            <a:r>
              <a:rPr kumimoji="0" lang="hr-HR" sz="1100" b="1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Zagreb 10.-21.06.2010.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r-HR" sz="11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r-HR" sz="11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1538" y="6675437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sr-Latn-CS" smtClean="0"/>
              <a:t>V. Zovko</a:t>
            </a: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0CA9D95-885D-4564-8EAA-AFDA6C7E8186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  <p:sp>
        <p:nvSpPr>
          <p:cNvPr id="7" name="Date Placeholder 3"/>
          <p:cNvSpPr txBox="1">
            <a:spLocks/>
          </p:cNvSpPr>
          <p:nvPr/>
        </p:nvSpPr>
        <p:spPr>
          <a:xfrm>
            <a:off x="428596" y="6492875"/>
            <a:ext cx="84725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hr-HR" sz="1100" b="1" smtClean="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Predmetno područje: Opći stručni skupovi: IV. Modul - </a:t>
            </a:r>
            <a:r>
              <a:rPr kumimoji="0" lang="hr-HR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Hrvatski kvalifikacijski okvir (HKO), Europski kvalifikacijski okvir (EQF), strategijsko planiranje i osiguranje sustava kvalitete u odgojno - obrazovnim ustanovama </a:t>
            </a:r>
            <a:r>
              <a:rPr kumimoji="0" lang="hr-HR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Zagreb 10.-21.06.2010.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r-HR" sz="11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r-HR" sz="11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C82F43-A233-45CB-A053-7F21D71E6F8B}" type="datetimeFigureOut">
              <a:rPr lang="sr-Latn-CS" smtClean="0"/>
              <a:pPr>
                <a:defRPr/>
              </a:pPr>
              <a:t>8.6.2010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3B9D871-4600-4C99-B486-F0BCCD87E7F8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  <p:sp>
        <p:nvSpPr>
          <p:cNvPr id="8" name="Date Placeholder 3"/>
          <p:cNvSpPr txBox="1">
            <a:spLocks/>
          </p:cNvSpPr>
          <p:nvPr/>
        </p:nvSpPr>
        <p:spPr>
          <a:xfrm>
            <a:off x="609600" y="6508750"/>
            <a:ext cx="84725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hr-HR" sz="1100" b="1" smtClean="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Predmetno područje: Opći stručni skupovi: IV. Modul - </a:t>
            </a:r>
            <a:r>
              <a:rPr kumimoji="0" lang="hr-HR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Hrvatski kvalifikacijski okvir (HKO), Europski kvalifikacijski okvir (EQF), strategijsko planiranje i osiguranje sustava kvalitete u odgojno - obrazovnim ustanovama </a:t>
            </a:r>
            <a:r>
              <a:rPr kumimoji="0" lang="hr-HR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Zagreb 10.-21.06.2010.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r-HR" sz="11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r-HR" sz="11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sr-Latn-CS" smtClean="0"/>
              <a:t>V. Zovko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734F8B9-79A8-495D-B6D5-A25230365682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  <p:sp>
        <p:nvSpPr>
          <p:cNvPr id="8" name="Date Placeholder 3"/>
          <p:cNvSpPr txBox="1">
            <a:spLocks/>
          </p:cNvSpPr>
          <p:nvPr/>
        </p:nvSpPr>
        <p:spPr>
          <a:xfrm>
            <a:off x="571472" y="6508750"/>
            <a:ext cx="84725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hr-HR" sz="1100" b="1" smtClean="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Predmetno područje: Opći stručni skupovi: IV. Modul - </a:t>
            </a:r>
            <a:r>
              <a:rPr kumimoji="0" lang="hr-HR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Hrvatski kvalifikacijski okvir (HKO), Europski kvalifikacijski okvir (EQF), strategijsko planiranje i osiguranje sustava kvalitete u odgojno - obrazovnim ustanovama </a:t>
            </a:r>
            <a:r>
              <a:rPr kumimoji="0" lang="hr-HR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Zagreb 10.-21.06.2010.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r-HR" sz="11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r-HR" sz="11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23905B-D007-4551-970C-13A23A520871}" type="datetimeFigureOut">
              <a:rPr lang="sr-Latn-CS" smtClean="0"/>
              <a:pPr>
                <a:defRPr/>
              </a:pPr>
              <a:t>8.6.2010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C007112-B27F-4DED-91E5-B100FDBBDB33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  <p:sp>
        <p:nvSpPr>
          <p:cNvPr id="10" name="Date Placeholder 3"/>
          <p:cNvSpPr txBox="1">
            <a:spLocks/>
          </p:cNvSpPr>
          <p:nvPr/>
        </p:nvSpPr>
        <p:spPr>
          <a:xfrm>
            <a:off x="609600" y="6508750"/>
            <a:ext cx="84725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hr-HR" sz="1100" b="1" smtClean="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Predmetno područje: Opći stručni skupovi: IV. Modul - </a:t>
            </a:r>
            <a:r>
              <a:rPr kumimoji="0" lang="hr-HR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Hrvatski kvalifikacijski okvir (HKO), Europski kvalifikacijski okvir (EQF), strategijsko planiranje i osiguranje sustava kvalitete u odgojno - obrazovnim ustanovama </a:t>
            </a:r>
            <a:r>
              <a:rPr kumimoji="0" lang="hr-HR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Zagreb 10.-21.06.2010.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r-HR" sz="11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r-HR" sz="11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sr-Latn-CS" smtClean="0"/>
              <a:t>V. Zovko</a:t>
            </a:r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59442F3-3366-41F2-B989-BEF8FBED71B2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609600" y="6508750"/>
            <a:ext cx="84725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hr-HR" sz="1100" b="1" smtClean="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Predmetno područje: Opći stručni skupovi: IV. Modul - </a:t>
            </a:r>
            <a:r>
              <a:rPr kumimoji="0" lang="hr-HR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Hrvatski kvalifikacijski okvir (HKO), Europski kvalifikacijski okvir (EQF), strategijsko planiranje i osiguranje sustava kvalitete u odgojno - obrazovnim ustanovama </a:t>
            </a:r>
            <a:r>
              <a:rPr kumimoji="0" lang="hr-HR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Zagreb 10.-21.06.2010.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r-HR" sz="11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r-HR" sz="11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E6FC13-1F5B-4285-AFEB-9DB65427ABC5}" type="datetimeFigureOut">
              <a:rPr lang="sr-Latn-CS" smtClean="0"/>
              <a:pPr>
                <a:defRPr/>
              </a:pPr>
              <a:t>8.6.2010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C36E3E5-7FA7-4928-AEFD-338E6E8C31B7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  <p:sp>
        <p:nvSpPr>
          <p:cNvPr id="5" name="Date Placeholder 3"/>
          <p:cNvSpPr txBox="1">
            <a:spLocks/>
          </p:cNvSpPr>
          <p:nvPr/>
        </p:nvSpPr>
        <p:spPr>
          <a:xfrm>
            <a:off x="609600" y="6508750"/>
            <a:ext cx="84725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hr-HR" sz="1100" b="1" smtClean="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Predmetno područje: Opći stručni skupovi: IV. Modul - </a:t>
            </a:r>
            <a:r>
              <a:rPr kumimoji="0" lang="hr-HR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Hrvatski kvalifikacijski okvir (HKO), Europski kvalifikacijski okvir (EQF), strategijsko planiranje i osiguranje sustava kvalitete u odgojno - obrazovnim ustanovama </a:t>
            </a:r>
            <a:r>
              <a:rPr kumimoji="0" lang="hr-HR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Zagreb 10.-21.06.2010.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r-HR" sz="11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r-HR" sz="11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93CC89-F61D-434D-AB1F-ED0E417526B8}" type="datetimeFigureOut">
              <a:rPr lang="sr-Latn-CS" smtClean="0"/>
              <a:pPr>
                <a:defRPr/>
              </a:pPr>
              <a:t>8.6.2010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9BBD8B4-C966-4964-B741-87C4F10E2842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  <p:sp>
        <p:nvSpPr>
          <p:cNvPr id="8" name="Date Placeholder 3"/>
          <p:cNvSpPr txBox="1">
            <a:spLocks/>
          </p:cNvSpPr>
          <p:nvPr/>
        </p:nvSpPr>
        <p:spPr>
          <a:xfrm>
            <a:off x="609600" y="6508750"/>
            <a:ext cx="84725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hr-HR" sz="1100" b="1" smtClean="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100" b="1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Predmetno područje: Opći stručni skupovi: III. Modul - </a:t>
            </a:r>
            <a:r>
              <a:rPr kumimoji="0" lang="hr-HR" sz="11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Hrvatski kvalifikacijski okvir (HKO), Europski kvalifikacijski okvir (EQF), strategijsko planiranje i osiguranje sustava kvalitete u odgojno - obrazovnim ustanovama </a:t>
            </a:r>
            <a:r>
              <a:rPr kumimoji="0" lang="hr-HR" sz="1100" b="1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Zagreb 10.-21.06.2010.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r-HR" sz="11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r-HR" sz="11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33295C-A443-4312-B04F-CD941A7CB78E}" type="datetimeFigureOut">
              <a:rPr lang="sr-Latn-CS" smtClean="0"/>
              <a:pPr>
                <a:defRPr/>
              </a:pPr>
              <a:t>8.6.2010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BD38198-1CD2-401D-B563-EF41F6CD8166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  <p:sp>
        <p:nvSpPr>
          <p:cNvPr id="8" name="Date Placeholder 3"/>
          <p:cNvSpPr txBox="1">
            <a:spLocks/>
          </p:cNvSpPr>
          <p:nvPr/>
        </p:nvSpPr>
        <p:spPr>
          <a:xfrm>
            <a:off x="609600" y="6508750"/>
            <a:ext cx="84725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hr-HR" sz="1100" b="1" smtClean="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Predmetno područje: Opći stručni skupovi: III. Modul - </a:t>
            </a:r>
            <a:r>
              <a:rPr kumimoji="0" lang="hr-HR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Hrvatski kvalifikacijski okvir (HKO), Europski kvalifikacijski okvir (EQF), strategijsko planiranje i osiguranje sustava kvalitete u odgojno - obrazovnim ustanovama </a:t>
            </a:r>
            <a:r>
              <a:rPr kumimoji="0" lang="hr-HR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Zagreb 10.-21.06.2010.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r-HR" sz="11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r-HR" sz="11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icture1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596" y="6492875"/>
            <a:ext cx="84725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hr-HR" sz="1100" b="1" smtClean="0"/>
            </a:lvl1pPr>
          </a:lstStyle>
          <a:p>
            <a:pPr>
              <a:defRPr/>
            </a:pPr>
            <a:fld id="{F82A7870-09B3-456E-86D9-B3885F082F7F}" type="datetimeFigureOut">
              <a:rPr lang="sr-Latn-CS" smtClean="0"/>
              <a:pPr>
                <a:defRPr/>
              </a:pPr>
              <a:t>8.6.2010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2357430"/>
            <a:ext cx="7772400" cy="1470025"/>
          </a:xfrm>
        </p:spPr>
        <p:txBody>
          <a:bodyPr/>
          <a:lstStyle/>
          <a:p>
            <a:r>
              <a:rPr lang="hr-HR" b="1" dirty="0" smtClean="0"/>
              <a:t>STRATEGIJSKI KONTEKST </a:t>
            </a:r>
            <a:br>
              <a:rPr lang="hr-HR" b="1" dirty="0" smtClean="0"/>
            </a:br>
            <a:r>
              <a:rPr lang="hr-HR" b="1" dirty="0" smtClean="0"/>
              <a:t>UPRAVLJANJA KVALITETOM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72" y="3886200"/>
            <a:ext cx="7715304" cy="1752600"/>
          </a:xfrm>
        </p:spPr>
        <p:txBody>
          <a:bodyPr>
            <a:normAutofit/>
          </a:bodyPr>
          <a:lstStyle/>
          <a:p>
            <a:r>
              <a:rPr lang="hr-HR" sz="2400" dirty="0" err="1" smtClean="0">
                <a:solidFill>
                  <a:schemeClr val="bg1">
                    <a:lumMod val="50000"/>
                  </a:schemeClr>
                </a:solidFill>
              </a:rPr>
              <a:t>Doc</a:t>
            </a:r>
            <a:r>
              <a:rPr lang="hr-HR" sz="2400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hr-HR" sz="2400" dirty="0" err="1" smtClean="0">
                <a:solidFill>
                  <a:schemeClr val="bg1">
                    <a:lumMod val="50000"/>
                  </a:schemeClr>
                </a:solidFill>
              </a:rPr>
              <a:t>dr.sc</a:t>
            </a:r>
            <a:r>
              <a:rPr lang="hr-HR" sz="2400" dirty="0" smtClean="0">
                <a:solidFill>
                  <a:schemeClr val="bg1">
                    <a:lumMod val="50000"/>
                  </a:schemeClr>
                </a:solidFill>
              </a:rPr>
              <a:t>. Vatroslav Zovko, </a:t>
            </a:r>
            <a:r>
              <a:rPr lang="hr-HR" sz="2400" dirty="0" err="1" smtClean="0">
                <a:solidFill>
                  <a:schemeClr val="bg1">
                    <a:lumMod val="50000"/>
                  </a:schemeClr>
                </a:solidFill>
              </a:rPr>
              <a:t>dipl.oec</a:t>
            </a:r>
            <a:r>
              <a:rPr lang="hr-HR" sz="2400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  <a:p>
            <a:r>
              <a:rPr lang="hr-HR" sz="2400" dirty="0" smtClean="0">
                <a:solidFill>
                  <a:schemeClr val="bg1">
                    <a:lumMod val="50000"/>
                  </a:schemeClr>
                </a:solidFill>
              </a:rPr>
              <a:t>Učiteljski fakultet Sveučilišta u Zagrebu</a:t>
            </a:r>
          </a:p>
          <a:p>
            <a:endParaRPr lang="hr-HR" sz="2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500034" y="428605"/>
            <a:ext cx="8229600" cy="5286412"/>
          </a:xfrm>
        </p:spPr>
        <p:txBody>
          <a:bodyPr rtlCol="0">
            <a:noAutofit/>
          </a:bodyPr>
          <a:lstStyle/>
          <a:p>
            <a:pPr algn="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hr-HR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ZADOVOLJSTVO</a:t>
            </a:r>
          </a:p>
          <a:p>
            <a:pPr algn="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hr-HR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KLIJENTA</a:t>
            </a:r>
          </a:p>
          <a:p>
            <a:pPr algn="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hr-HR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JE</a:t>
            </a:r>
          </a:p>
          <a:p>
            <a:pPr algn="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hr-HR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NAŠA (jedina?)</a:t>
            </a:r>
          </a:p>
          <a:p>
            <a:pPr algn="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hr-HR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MJERA</a:t>
            </a:r>
          </a:p>
          <a:p>
            <a:pPr algn="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hr-HR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USPJEHA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1500174"/>
            <a:ext cx="8229600" cy="1143000"/>
          </a:xfrm>
        </p:spPr>
        <p:txBody>
          <a:bodyPr/>
          <a:lstStyle/>
          <a:p>
            <a:pPr eaLnBrk="1" hangingPunct="1"/>
            <a:r>
              <a:rPr lang="hr-HR" dirty="0" smtClean="0">
                <a:solidFill>
                  <a:srgbClr val="C00000"/>
                </a:solidFill>
              </a:rPr>
              <a:t>KVALITETA I KLIJENT</a:t>
            </a:r>
          </a:p>
        </p:txBody>
      </p:sp>
      <p:sp>
        <p:nvSpPr>
          <p:cNvPr id="15363" name="Rectangle 4"/>
          <p:cNvSpPr>
            <a:spLocks noGrp="1" noChangeArrowheads="1"/>
          </p:cNvSpPr>
          <p:nvPr>
            <p:ph idx="4294967295"/>
          </p:nvPr>
        </p:nvSpPr>
        <p:spPr>
          <a:xfrm>
            <a:off x="495300" y="2571744"/>
            <a:ext cx="8115300" cy="3124206"/>
          </a:xfrm>
          <a:noFill/>
        </p:spPr>
        <p:txBody>
          <a:bodyPr lIns="92075" tIns="46038" rIns="92075" bIns="46038"/>
          <a:lstStyle/>
          <a:p>
            <a:pPr eaLnBrk="1" hangingPunct="1"/>
            <a:r>
              <a:rPr lang="hr-HR" dirty="0" smtClean="0"/>
              <a:t>Klijent definira kvalitetu</a:t>
            </a:r>
            <a:endParaRPr lang="en-US" dirty="0" smtClean="0"/>
          </a:p>
          <a:p>
            <a:pPr eaLnBrk="1" hangingPunct="1"/>
            <a:r>
              <a:rPr lang="hr-HR" dirty="0" smtClean="0"/>
              <a:t>Klijent je uvijek u pravu</a:t>
            </a:r>
            <a:endParaRPr lang="en-US" dirty="0" smtClean="0"/>
          </a:p>
          <a:p>
            <a:pPr eaLnBrk="1" hangingPunct="1"/>
            <a:r>
              <a:rPr lang="hr-HR" dirty="0" smtClean="0"/>
              <a:t>Klijent je uvijek na prvom mjestu</a:t>
            </a:r>
            <a:endParaRPr lang="en-US" dirty="0" smtClean="0"/>
          </a:p>
          <a:p>
            <a:pPr eaLnBrk="1" hangingPunct="1"/>
            <a:r>
              <a:rPr lang="hr-HR" dirty="0" smtClean="0"/>
              <a:t>Klijent je kralj</a:t>
            </a:r>
            <a:endParaRPr lang="en-US" dirty="0" smtClean="0"/>
          </a:p>
          <a:p>
            <a:pPr eaLnBrk="1" hangingPunct="1"/>
            <a:r>
              <a:rPr lang="hr-HR" dirty="0" smtClean="0"/>
              <a:t>Kvaliteta počinje i završava s klijentom</a:t>
            </a:r>
            <a:endParaRPr lang="en-US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1214422"/>
            <a:ext cx="8229600" cy="1143000"/>
          </a:xfrm>
        </p:spPr>
        <p:txBody>
          <a:bodyPr/>
          <a:lstStyle/>
          <a:p>
            <a:pPr eaLnBrk="1" hangingPunct="1"/>
            <a:r>
              <a:rPr lang="hr-HR" dirty="0" smtClean="0">
                <a:solidFill>
                  <a:srgbClr val="C00000"/>
                </a:solidFill>
              </a:rPr>
              <a:t>VRSTE KLIJENATA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idx="4294967295"/>
          </p:nvPr>
        </p:nvSpPr>
        <p:spPr>
          <a:xfrm>
            <a:off x="357158" y="2214554"/>
            <a:ext cx="8610600" cy="4114800"/>
          </a:xfrm>
        </p:spPr>
        <p:txBody>
          <a:bodyPr lIns="92075" tIns="46038" rIns="92075" bIns="46038"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dirty="0" smtClean="0"/>
              <a:t>Vanjski – van organizacije (kupci, oni koji plaćaju račune)</a:t>
            </a: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dirty="0" smtClean="0"/>
              <a:t>Krajnji korisnici</a:t>
            </a: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dirty="0" smtClean="0"/>
              <a:t>Proizvođači za dobavljače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dirty="0" smtClean="0"/>
              <a:t>Interni – ljudi unutar organizacije koji “primaju” / koriste naše rezultate rada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hr-HR" dirty="0" smtClean="0"/>
              <a:t>U većini situacija proizvođači imaju brojne klijente stoga je uputno identificirati ključne klijente (“ključne kupce”)</a:t>
            </a:r>
            <a:endParaRPr lang="en-US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28596" y="1428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hr-HR" b="1" dirty="0" smtClean="0">
                <a:solidFill>
                  <a:srgbClr val="C00000"/>
                </a:solidFill>
              </a:rPr>
              <a:t>KLJUČNI DIONICI VRTIĆA, OSNOVNIH I SREDNJIH ŠKOLA</a:t>
            </a: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86058"/>
            <a:ext cx="8929718" cy="407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1428736"/>
            <a:ext cx="8229600" cy="1143000"/>
          </a:xfrm>
        </p:spPr>
        <p:txBody>
          <a:bodyPr/>
          <a:lstStyle/>
          <a:p>
            <a:pPr eaLnBrk="1" hangingPunct="1"/>
            <a:r>
              <a:rPr lang="hr-HR" dirty="0" smtClean="0">
                <a:solidFill>
                  <a:srgbClr val="C00000"/>
                </a:solidFill>
              </a:rPr>
              <a:t>NEKE ČINJENICE O KUPCIMA</a:t>
            </a:r>
          </a:p>
        </p:txBody>
      </p:sp>
      <p:sp>
        <p:nvSpPr>
          <p:cNvPr id="18435" name="Rectangle 4"/>
          <p:cNvSpPr>
            <a:spLocks noGrp="1" noChangeArrowheads="1"/>
          </p:cNvSpPr>
          <p:nvPr>
            <p:ph idx="4294967295"/>
          </p:nvPr>
        </p:nvSpPr>
        <p:spPr>
          <a:xfrm>
            <a:off x="457200" y="2786058"/>
            <a:ext cx="8229600" cy="3340105"/>
          </a:xfrm>
          <a:noFill/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hr-HR" sz="2400" dirty="0" smtClean="0"/>
              <a:t>Prosječan nezadovoljan kupac o svom nezadovoljstvu obavijesti 9-10 ljudi; ako je problem riješen o tome obavijesti samo 5</a:t>
            </a:r>
          </a:p>
          <a:p>
            <a:pPr eaLnBrk="1" hangingPunct="1">
              <a:lnSpc>
                <a:spcPct val="90000"/>
              </a:lnSpc>
            </a:pPr>
            <a:r>
              <a:rPr lang="hr-HR" sz="2400" dirty="0" smtClean="0"/>
              <a:t>Na svaku primljenu žalbu postoji još 20 nezadovoljnih korisnika koji su neprijavljuju nezadovoljstvo</a:t>
            </a:r>
          </a:p>
          <a:p>
            <a:pPr eaLnBrk="1" hangingPunct="1">
              <a:lnSpc>
                <a:spcPct val="90000"/>
              </a:lnSpc>
            </a:pPr>
            <a:r>
              <a:rPr lang="hr-HR" sz="2400" dirty="0" smtClean="0"/>
              <a:t>5-10 puta više košta zamijeniti nezadovoljnog kupca nego ga zadržati</a:t>
            </a:r>
          </a:p>
          <a:p>
            <a:pPr algn="r" eaLnBrk="1" hangingPunct="1">
              <a:lnSpc>
                <a:spcPct val="90000"/>
              </a:lnSpc>
              <a:buFontTx/>
              <a:buNone/>
            </a:pPr>
            <a:endParaRPr lang="hr-HR" sz="2400" dirty="0" smtClean="0"/>
          </a:p>
          <a:p>
            <a:pPr algn="r" eaLnBrk="1" hangingPunct="1">
              <a:lnSpc>
                <a:spcPct val="90000"/>
              </a:lnSpc>
              <a:buFontTx/>
              <a:buNone/>
            </a:pPr>
            <a:r>
              <a:rPr lang="hr-HR" sz="2400" dirty="0" smtClean="0">
                <a:solidFill>
                  <a:schemeClr val="bg1">
                    <a:lumMod val="50000"/>
                  </a:schemeClr>
                </a:solidFill>
              </a:rPr>
              <a:t>Izvor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: Winning Back Angry Customers, Quality Progress, 1993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1571612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>
                <a:solidFill>
                  <a:srgbClr val="C00000"/>
                </a:solidFill>
              </a:rPr>
              <a:t>ŠTO ORGANIZACIJE MORAJU RADITI KAKO BI USPJELE?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85750" y="3071810"/>
            <a:ext cx="8643938" cy="3054353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buFont typeface="Arial" charset="0"/>
              <a:buNone/>
            </a:pPr>
            <a:r>
              <a:rPr lang="hr-HR" dirty="0" smtClean="0"/>
              <a:t>Organizacije moraju prihvatiti kulturološku promjenu koja:</a:t>
            </a:r>
          </a:p>
          <a:p>
            <a:pPr eaLnBrk="1" hangingPunct="1"/>
            <a:r>
              <a:rPr lang="hr-HR" dirty="0" smtClean="0"/>
              <a:t>cijeni primarnu potrebu za udovoljavanje zahtjevima klijenata</a:t>
            </a:r>
          </a:p>
          <a:p>
            <a:pPr eaLnBrk="1" hangingPunct="1"/>
            <a:r>
              <a:rPr lang="hr-HR" dirty="0" smtClean="0"/>
              <a:t>implementira filozofiju menadžmenta koja cijeni naglasak na klijente</a:t>
            </a:r>
          </a:p>
          <a:p>
            <a:pPr eaLnBrk="1" hangingPunct="1"/>
            <a:r>
              <a:rPr lang="hr-HR" dirty="0" smtClean="0"/>
              <a:t>potiče aktivno uključivanje zaposlenih</a:t>
            </a:r>
          </a:p>
          <a:p>
            <a:pPr eaLnBrk="1" hangingPunct="1"/>
            <a:r>
              <a:rPr lang="hr-HR" dirty="0" smtClean="0"/>
              <a:t>prihvaća etiku kontinuiranog unapređenja.</a:t>
            </a:r>
            <a:endParaRPr lang="en-US" dirty="0" smtClean="0"/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4357688" y="6072188"/>
            <a:ext cx="4384675" cy="581025"/>
          </a:xfrm>
          <a:prstGeom prst="rect">
            <a:avLst/>
          </a:prstGeom>
          <a:noFill/>
          <a:ln w="952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 eaLnBrk="0" hangingPunct="0"/>
            <a:r>
              <a:rPr lang="en-US" sz="1600">
                <a:latin typeface="Arial Rounded MT Bold" pitchFamily="34" charset="0"/>
              </a:rPr>
              <a:t>International Economic Conference Board </a:t>
            </a:r>
          </a:p>
          <a:p>
            <a:pPr algn="r" eaLnBrk="0" hangingPunct="0"/>
            <a:r>
              <a:rPr lang="en-US" sz="1600">
                <a:latin typeface="Arial Rounded MT Bold" pitchFamily="34" charset="0"/>
              </a:rPr>
              <a:t>Report: May 1990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1500174"/>
            <a:ext cx="8229600" cy="1143000"/>
          </a:xfrm>
        </p:spPr>
        <p:txBody>
          <a:bodyPr/>
          <a:lstStyle/>
          <a:p>
            <a:pPr eaLnBrk="1" hangingPunct="1"/>
            <a:r>
              <a:rPr lang="hr-HR" dirty="0" smtClean="0">
                <a:solidFill>
                  <a:srgbClr val="C00000"/>
                </a:solidFill>
              </a:rPr>
              <a:t>NUŽNI KORACI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57200" y="2857496"/>
            <a:ext cx="8229600" cy="3268667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hr-HR" sz="2800" dirty="0" smtClean="0"/>
              <a:t>Učinkovito razvijati i objašnjavati internu politiku kvalitete, procedure i zahtjeve kroz sve funkcije kompanije</a:t>
            </a:r>
            <a:endParaRPr lang="en-US" sz="2800" dirty="0" smtClean="0"/>
          </a:p>
          <a:p>
            <a:pPr eaLnBrk="1" hangingPunct="1"/>
            <a:r>
              <a:rPr lang="hr-HR" sz="2800" dirty="0" smtClean="0"/>
              <a:t>Pokrenuti raspoložive resurse kako bi se riješili problemi vezani uz kvalitetu</a:t>
            </a:r>
            <a:endParaRPr lang="en-US" sz="2800" dirty="0" smtClean="0"/>
          </a:p>
          <a:p>
            <a:pPr eaLnBrk="1" hangingPunct="1"/>
            <a:r>
              <a:rPr lang="hr-HR" sz="2800" dirty="0" smtClean="0"/>
              <a:t>Koordinirati zahtjeve za kvalitetom s dobavljačima (komunikacija prema naprijed)</a:t>
            </a:r>
            <a:endParaRPr lang="en-US" sz="2800" dirty="0" smtClean="0"/>
          </a:p>
          <a:p>
            <a:pPr eaLnBrk="1" hangingPunct="1"/>
            <a:r>
              <a:rPr lang="hr-HR" sz="2800" dirty="0" smtClean="0"/>
              <a:t>Održavati direktan kontakt s klijentima (dobivati povratnu informaciju)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1428736"/>
            <a:ext cx="8229600" cy="1143000"/>
          </a:xfrm>
        </p:spPr>
        <p:txBody>
          <a:bodyPr/>
          <a:lstStyle/>
          <a:p>
            <a:pPr eaLnBrk="1" hangingPunct="1"/>
            <a:r>
              <a:rPr lang="hr-HR" dirty="0" smtClean="0">
                <a:solidFill>
                  <a:srgbClr val="C00000"/>
                </a:solidFill>
              </a:rPr>
              <a:t>KOMUNIKACIJA I KVALITETA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57200" y="2357430"/>
            <a:ext cx="8229600" cy="3768733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hr-HR" dirty="0" smtClean="0"/>
              <a:t>Primjeri formalne komunikacije</a:t>
            </a:r>
            <a:endParaRPr lang="en-US" dirty="0" smtClean="0"/>
          </a:p>
          <a:p>
            <a:pPr lvl="1" eaLnBrk="1" hangingPunct="1"/>
            <a:r>
              <a:rPr lang="hr-HR" dirty="0" smtClean="0"/>
              <a:t>Službena politika kvalitete</a:t>
            </a:r>
            <a:endParaRPr lang="en-US" dirty="0" smtClean="0"/>
          </a:p>
          <a:p>
            <a:pPr lvl="1" eaLnBrk="1" hangingPunct="1"/>
            <a:r>
              <a:rPr lang="hr-HR" dirty="0" smtClean="0"/>
              <a:t>Priručnici o kvaliteti</a:t>
            </a:r>
            <a:endParaRPr lang="en-US" dirty="0" smtClean="0"/>
          </a:p>
          <a:p>
            <a:pPr lvl="1" eaLnBrk="1" hangingPunct="1"/>
            <a:r>
              <a:rPr lang="en-US" dirty="0" smtClean="0"/>
              <a:t>ISO 9000 </a:t>
            </a:r>
            <a:r>
              <a:rPr lang="hr-HR" dirty="0" smtClean="0"/>
              <a:t>standardi kvalitete</a:t>
            </a:r>
            <a:endParaRPr lang="en-US" dirty="0" smtClean="0"/>
          </a:p>
          <a:p>
            <a:pPr eaLnBrk="1" hangingPunct="1"/>
            <a:r>
              <a:rPr lang="hr-HR" dirty="0" smtClean="0"/>
              <a:t>Primjeri neformalne komunikacije</a:t>
            </a:r>
            <a:endParaRPr lang="en-US" dirty="0" smtClean="0"/>
          </a:p>
          <a:p>
            <a:pPr lvl="1" eaLnBrk="1" hangingPunct="1"/>
            <a:r>
              <a:rPr lang="hr-HR" dirty="0" smtClean="0"/>
              <a:t>Komunikacija među klijentima (razmjena iskustava među pacijentima)</a:t>
            </a:r>
            <a:endParaRPr lang="en-US" dirty="0" smtClean="0"/>
          </a:p>
          <a:p>
            <a:pPr lvl="1" eaLnBrk="1" hangingPunct="1"/>
            <a:r>
              <a:rPr lang="hr-HR" dirty="0" smtClean="0"/>
              <a:t>Aktivnosti menadžmenta</a:t>
            </a:r>
            <a:endParaRPr lang="en-US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1785926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>
                <a:solidFill>
                  <a:srgbClr val="C00000"/>
                </a:solidFill>
              </a:rPr>
              <a:t>UOČAVANJE I RJEŠAVANJE PROBLEMA KVALITETE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57200" y="3428999"/>
            <a:ext cx="8229600" cy="26971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hr-HR" dirty="0" smtClean="0"/>
              <a:t>Problemi vezani za kvalitetu sežu van individualnih i funkcionalnih granica. Organizacije trebaju rješavanju problema pristupiti interdisciplinarno. </a:t>
            </a:r>
            <a:endParaRPr lang="en-US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714488"/>
            <a:ext cx="91440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hr-HR" dirty="0" smtClean="0">
                <a:solidFill>
                  <a:srgbClr val="C00000"/>
                </a:solidFill>
              </a:rPr>
              <a:t>INTERDISCIPLINARNI PRISTUP</a:t>
            </a:r>
            <a:br>
              <a:rPr lang="hr-HR" dirty="0" smtClean="0">
                <a:solidFill>
                  <a:srgbClr val="C00000"/>
                </a:solidFill>
              </a:rPr>
            </a:br>
            <a:r>
              <a:rPr lang="hr-HR" dirty="0" smtClean="0">
                <a:solidFill>
                  <a:srgbClr val="C00000"/>
                </a:solidFill>
              </a:rPr>
              <a:t>RJEŠAVANJU PROBLEMA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57200" y="3000372"/>
            <a:ext cx="8229600" cy="3125791"/>
          </a:xfrm>
        </p:spPr>
        <p:txBody>
          <a:bodyPr>
            <a:normAutofit fontScale="92500" lnSpcReduction="20000"/>
          </a:bodyPr>
          <a:lstStyle/>
          <a:p>
            <a:pPr eaLnBrk="1" hangingPunct="1"/>
            <a:endParaRPr lang="hr-HR" dirty="0" smtClean="0"/>
          </a:p>
          <a:p>
            <a:pPr eaLnBrk="1" hangingPunct="1"/>
            <a:r>
              <a:rPr lang="hr-HR" dirty="0" smtClean="0"/>
              <a:t>Formiranje </a:t>
            </a:r>
            <a:r>
              <a:rPr lang="hr-HR" dirty="0" err="1" smtClean="0"/>
              <a:t>međufunkcionalnih</a:t>
            </a:r>
            <a:r>
              <a:rPr lang="hr-HR" dirty="0" smtClean="0"/>
              <a:t> timova</a:t>
            </a:r>
            <a:endParaRPr lang="en-US" dirty="0" smtClean="0"/>
          </a:p>
          <a:p>
            <a:pPr lvl="1" eaLnBrk="1" hangingPunct="1"/>
            <a:r>
              <a:rPr lang="hr-HR" dirty="0" smtClean="0"/>
              <a:t>Timovi za unapređenje kvalitete</a:t>
            </a:r>
            <a:endParaRPr lang="en-US" dirty="0" smtClean="0"/>
          </a:p>
          <a:p>
            <a:pPr lvl="1" eaLnBrk="1" hangingPunct="1"/>
            <a:r>
              <a:rPr lang="hr-HR" dirty="0" smtClean="0"/>
              <a:t>“Krugovi” kvalitete</a:t>
            </a:r>
            <a:endParaRPr lang="en-US" dirty="0" smtClean="0"/>
          </a:p>
          <a:p>
            <a:pPr eaLnBrk="1" hangingPunct="1"/>
            <a:endParaRPr lang="hr-HR" dirty="0" smtClean="0"/>
          </a:p>
          <a:p>
            <a:pPr eaLnBrk="1" hangingPunct="1"/>
            <a:r>
              <a:rPr lang="hr-HR" dirty="0" smtClean="0"/>
              <a:t>Primjena matrične umjesto funkcionalne organizacijske strukture</a:t>
            </a:r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500034" y="1500174"/>
            <a:ext cx="8229600" cy="1143000"/>
          </a:xfrm>
        </p:spPr>
        <p:txBody>
          <a:bodyPr/>
          <a:lstStyle/>
          <a:p>
            <a:r>
              <a:rPr lang="hr-HR" dirty="0" smtClean="0">
                <a:solidFill>
                  <a:srgbClr val="C00000"/>
                </a:solidFill>
              </a:rPr>
              <a:t>CILJEVI PREDAVANJA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4294967295"/>
          </p:nvPr>
        </p:nvSpPr>
        <p:spPr>
          <a:xfrm>
            <a:off x="457200" y="2571744"/>
            <a:ext cx="8229600" cy="3554419"/>
          </a:xfrm>
        </p:spPr>
        <p:txBody>
          <a:bodyPr/>
          <a:lstStyle/>
          <a:p>
            <a:r>
              <a:rPr lang="hr-HR" dirty="0" smtClean="0"/>
              <a:t>Definirati pojam kvalitete</a:t>
            </a:r>
          </a:p>
          <a:p>
            <a:r>
              <a:rPr lang="hr-HR" dirty="0" smtClean="0"/>
              <a:t>Odrediti čimbenike kvalitete odgojno obrazovnih ustanova</a:t>
            </a:r>
          </a:p>
          <a:p>
            <a:r>
              <a:rPr lang="hr-HR" dirty="0" smtClean="0"/>
              <a:t>Prikazati proces strateškog menadžmenta </a:t>
            </a:r>
          </a:p>
          <a:p>
            <a:r>
              <a:rPr lang="hr-HR" dirty="0" smtClean="0"/>
              <a:t>Staviti kvalitetu procesa odgoja i obrazovanja u kontekst strategije organizacije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1500174"/>
            <a:ext cx="7786688" cy="1143000"/>
          </a:xfrm>
        </p:spPr>
        <p:txBody>
          <a:bodyPr/>
          <a:lstStyle/>
          <a:p>
            <a:pPr eaLnBrk="1" hangingPunct="1"/>
            <a:r>
              <a:rPr lang="hr-HR" dirty="0" smtClean="0">
                <a:solidFill>
                  <a:srgbClr val="C00000"/>
                </a:solidFill>
              </a:rPr>
              <a:t>KULTURA KVALITETE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57200" y="2643182"/>
            <a:ext cx="8229600" cy="3482981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hr-HR" dirty="0" smtClean="0"/>
              <a:t>Ostvarivanje kulture kvalitete je pitanje ljudskih odnosa</a:t>
            </a:r>
            <a:r>
              <a:rPr lang="en-US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hr-HR" dirty="0" smtClean="0"/>
              <a:t>Stoga, upravljanje kvalitetom mora omogućiti</a:t>
            </a:r>
            <a:r>
              <a:rPr lang="en-US" dirty="0" smtClean="0"/>
              <a:t>:</a:t>
            </a:r>
          </a:p>
          <a:p>
            <a:pPr lvl="1" eaLnBrk="1" hangingPunct="1">
              <a:lnSpc>
                <a:spcPct val="90000"/>
              </a:lnSpc>
            </a:pPr>
            <a:r>
              <a:rPr lang="hr-HR" dirty="0" smtClean="0"/>
              <a:t>Kanale komunikacije kako bi se informacije vezane za kvalitetu proizvoda mogle izmjenjivati među svim zainteresiranim zaposlenicima</a:t>
            </a:r>
            <a:r>
              <a:rPr lang="en-US" dirty="0" smtClean="0"/>
              <a:t>. </a:t>
            </a:r>
          </a:p>
          <a:p>
            <a:pPr lvl="1" eaLnBrk="1" hangingPunct="1">
              <a:lnSpc>
                <a:spcPct val="90000"/>
              </a:lnSpc>
            </a:pPr>
            <a:r>
              <a:rPr lang="hr-HR" dirty="0" smtClean="0"/>
              <a:t>Participaciju zaposlenika kao bi stekli osjećaj da su integralni dio sustava</a:t>
            </a:r>
            <a:endParaRPr lang="en-US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1428736"/>
            <a:ext cx="8229600" cy="1143000"/>
          </a:xfrm>
        </p:spPr>
        <p:txBody>
          <a:bodyPr/>
          <a:lstStyle/>
          <a:p>
            <a:pPr eaLnBrk="1" hangingPunct="1"/>
            <a:r>
              <a:rPr lang="hr-HR" dirty="0" smtClean="0">
                <a:solidFill>
                  <a:srgbClr val="C00000"/>
                </a:solidFill>
              </a:rPr>
              <a:t>IZAZOVI ZA LJUDSKE POTENCIJALE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57158" y="2643182"/>
            <a:ext cx="8486775" cy="3594104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hr-HR" dirty="0" smtClean="0"/>
              <a:t>U kojoj mjeri je kultura organizacije dio nacionalne kulture?</a:t>
            </a:r>
          </a:p>
          <a:p>
            <a:pPr eaLnBrk="1" hangingPunct="1"/>
            <a:r>
              <a:rPr lang="hr-HR" dirty="0" smtClean="0"/>
              <a:t>Treba li ohrabrivati zaposlenike novčanim poticajima?</a:t>
            </a:r>
          </a:p>
          <a:p>
            <a:pPr eaLnBrk="1" hangingPunct="1"/>
            <a:r>
              <a:rPr lang="hr-HR" dirty="0" smtClean="0"/>
              <a:t>Žele li zaposlenici biti uključeni u procese kvalitete</a:t>
            </a:r>
          </a:p>
          <a:p>
            <a:pPr lvl="1" eaLnBrk="1" hangingPunct="1"/>
            <a:r>
              <a:rPr lang="hr-HR" dirty="0" smtClean="0"/>
              <a:t>Neki zaposlenici žele imati informaciju, ali</a:t>
            </a:r>
          </a:p>
          <a:p>
            <a:pPr lvl="1" algn="ctr" eaLnBrk="1" hangingPunct="1">
              <a:buFont typeface="Arial" charset="0"/>
              <a:buNone/>
            </a:pPr>
            <a:r>
              <a:rPr lang="hr-HR" i="1" dirty="0" smtClean="0">
                <a:solidFill>
                  <a:srgbClr val="FF0000"/>
                </a:solidFill>
              </a:rPr>
              <a:t>većina ne želi povećanu odgovornost</a:t>
            </a:r>
            <a:r>
              <a:rPr lang="hr-HR" dirty="0" smtClean="0"/>
              <a:t>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1500174"/>
            <a:ext cx="8229600" cy="1143000"/>
          </a:xfrm>
        </p:spPr>
        <p:txBody>
          <a:bodyPr/>
          <a:lstStyle/>
          <a:p>
            <a:pPr eaLnBrk="1" hangingPunct="1"/>
            <a:r>
              <a:rPr lang="hr-HR" dirty="0" smtClean="0">
                <a:solidFill>
                  <a:srgbClr val="C00000"/>
                </a:solidFill>
              </a:rPr>
              <a:t>TROŠAK KVALITETE</a:t>
            </a:r>
            <a:r>
              <a:rPr lang="en-US" dirty="0" smtClean="0">
                <a:solidFill>
                  <a:srgbClr val="C00000"/>
                </a:solidFill>
              </a:rPr>
              <a:t>	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57200" y="2571744"/>
            <a:ext cx="8229600" cy="3554419"/>
          </a:xfrm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hr-HR" dirty="0" smtClean="0"/>
              <a:t>Pod </a:t>
            </a:r>
            <a:r>
              <a:rPr lang="hr-HR" u="sng" dirty="0" smtClean="0"/>
              <a:t>troškom kvalitete</a:t>
            </a:r>
            <a:r>
              <a:rPr lang="hr-HR" dirty="0" smtClean="0"/>
              <a:t> podrazumijevamo bilo koji trošak do kojeg ne bi došlo u slučaju da su proizvod ili usluga bili savršeni. </a:t>
            </a:r>
          </a:p>
          <a:p>
            <a:pPr eaLnBrk="1" hangingPunct="1">
              <a:buFontTx/>
              <a:buNone/>
            </a:pPr>
            <a:endParaRPr lang="hr-HR" dirty="0" smtClean="0"/>
          </a:p>
          <a:p>
            <a:pPr eaLnBrk="1" hangingPunct="1">
              <a:buFontTx/>
              <a:buNone/>
            </a:pPr>
            <a:r>
              <a:rPr lang="hr-HR" i="1" dirty="0" smtClean="0"/>
              <a:t>Ukupni trošak kvalitete </a:t>
            </a:r>
            <a:r>
              <a:rPr lang="hr-HR" dirty="0" smtClean="0"/>
              <a:t>je zbroj troškova prevencije, procjene, neuspjeha te nemjerljivih troškova. </a:t>
            </a: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488" y="0"/>
            <a:ext cx="6286512" cy="1143000"/>
          </a:xfrm>
        </p:spPr>
        <p:txBody>
          <a:bodyPr>
            <a:normAutofit fontScale="90000"/>
          </a:bodyPr>
          <a:lstStyle/>
          <a:p>
            <a:pPr algn="r" eaLnBrk="1" hangingPunct="1"/>
            <a:r>
              <a:rPr lang="hr-HR" sz="3600" dirty="0" smtClean="0">
                <a:solidFill>
                  <a:srgbClr val="C00000"/>
                </a:solidFill>
              </a:rPr>
              <a:t>TROŠKOVI KVALITETE VREMENOM RASTU</a:t>
            </a:r>
            <a:endParaRPr lang="en-US" sz="3600" dirty="0" smtClean="0">
              <a:solidFill>
                <a:srgbClr val="C00000"/>
              </a:solidFill>
            </a:endParaRPr>
          </a:p>
        </p:txBody>
      </p:sp>
      <p:sp>
        <p:nvSpPr>
          <p:cNvPr id="27651" name="Line 3"/>
          <p:cNvSpPr>
            <a:spLocks noChangeShapeType="1"/>
          </p:cNvSpPr>
          <p:nvPr/>
        </p:nvSpPr>
        <p:spPr bwMode="auto">
          <a:xfrm>
            <a:off x="1828800" y="1905000"/>
            <a:ext cx="0" cy="3276600"/>
          </a:xfrm>
          <a:prstGeom prst="line">
            <a:avLst/>
          </a:prstGeom>
          <a:noFill/>
          <a:ln w="9525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hr-HR"/>
          </a:p>
        </p:txBody>
      </p:sp>
      <p:sp>
        <p:nvSpPr>
          <p:cNvPr id="27652" name="Line 4"/>
          <p:cNvSpPr>
            <a:spLocks noChangeShapeType="1"/>
          </p:cNvSpPr>
          <p:nvPr/>
        </p:nvSpPr>
        <p:spPr bwMode="auto">
          <a:xfrm>
            <a:off x="1828800" y="5181600"/>
            <a:ext cx="5410200" cy="0"/>
          </a:xfrm>
          <a:prstGeom prst="line">
            <a:avLst/>
          </a:prstGeom>
          <a:noFill/>
          <a:ln w="9525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hr-HR"/>
          </a:p>
        </p:txBody>
      </p:sp>
      <p:sp>
        <p:nvSpPr>
          <p:cNvPr id="27653" name="Freeform 5"/>
          <p:cNvSpPr>
            <a:spLocks/>
          </p:cNvSpPr>
          <p:nvPr/>
        </p:nvSpPr>
        <p:spPr bwMode="auto">
          <a:xfrm>
            <a:off x="1905000" y="1905000"/>
            <a:ext cx="3505200" cy="3276600"/>
          </a:xfrm>
          <a:custGeom>
            <a:avLst/>
            <a:gdLst>
              <a:gd name="T0" fmla="*/ 0 w 2256"/>
              <a:gd name="T1" fmla="*/ 2147483647 h 1728"/>
              <a:gd name="T2" fmla="*/ 2147483647 w 2256"/>
              <a:gd name="T3" fmla="*/ 2147483647 h 1728"/>
              <a:gd name="T4" fmla="*/ 2147483647 w 2256"/>
              <a:gd name="T5" fmla="*/ 0 h 1728"/>
              <a:gd name="T6" fmla="*/ 0 60000 65536"/>
              <a:gd name="T7" fmla="*/ 0 60000 65536"/>
              <a:gd name="T8" fmla="*/ 0 60000 65536"/>
              <a:gd name="T9" fmla="*/ 0 w 2256"/>
              <a:gd name="T10" fmla="*/ 0 h 1728"/>
              <a:gd name="T11" fmla="*/ 2256 w 2256"/>
              <a:gd name="T12" fmla="*/ 1728 h 17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56" h="1728">
                <a:moveTo>
                  <a:pt x="0" y="1728"/>
                </a:moveTo>
                <a:cubicBezTo>
                  <a:pt x="222" y="1636"/>
                  <a:pt x="956" y="1464"/>
                  <a:pt x="1332" y="1176"/>
                </a:cubicBezTo>
                <a:cubicBezTo>
                  <a:pt x="1708" y="888"/>
                  <a:pt x="2064" y="245"/>
                  <a:pt x="2256" y="0"/>
                </a:cubicBezTo>
              </a:path>
            </a:pathLst>
          </a:custGeom>
          <a:noFill/>
          <a:ln w="9525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hr-HR"/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 rot="-5400000">
            <a:off x="223838" y="2921000"/>
            <a:ext cx="2387600" cy="396875"/>
          </a:xfrm>
          <a:prstGeom prst="rect">
            <a:avLst/>
          </a:prstGeom>
          <a:noFill/>
          <a:ln w="952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hr-HR" sz="2000" dirty="0">
                <a:solidFill>
                  <a:schemeClr val="hlink"/>
                </a:solidFill>
                <a:latin typeface="Arial Rounded MT Bold" pitchFamily="34" charset="0"/>
              </a:rPr>
              <a:t>Troškovi neuspjeha</a:t>
            </a:r>
            <a:endParaRPr lang="en-US" sz="2000" dirty="0">
              <a:solidFill>
                <a:schemeClr val="hlink"/>
              </a:solidFill>
              <a:latin typeface="Arial Rounded MT Bold" pitchFamily="34" charset="0"/>
            </a:endParaRP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2797175" y="5257800"/>
            <a:ext cx="3727450" cy="396875"/>
          </a:xfrm>
          <a:prstGeom prst="rect">
            <a:avLst/>
          </a:prstGeom>
          <a:noFill/>
          <a:ln w="952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hr-HR" sz="2000">
                <a:solidFill>
                  <a:schemeClr val="hlink"/>
                </a:solidFill>
                <a:latin typeface="Arial Rounded MT Bold" pitchFamily="34" charset="0"/>
              </a:rPr>
              <a:t>Vrijeme uočavanja nedostataka</a:t>
            </a:r>
            <a:endParaRPr lang="en-US" sz="2000">
              <a:solidFill>
                <a:schemeClr val="hlink"/>
              </a:solidFill>
              <a:latin typeface="Arial Rounded MT Bold" pitchFamily="34" charset="0"/>
            </a:endParaRPr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2876550" y="4724400"/>
            <a:ext cx="1931988" cy="336550"/>
          </a:xfrm>
          <a:prstGeom prst="rect">
            <a:avLst/>
          </a:prstGeom>
          <a:noFill/>
          <a:ln w="952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hr-HR" sz="1600">
                <a:solidFill>
                  <a:schemeClr val="hlink"/>
                </a:solidFill>
                <a:latin typeface="Arial Rounded MT Bold" pitchFamily="34" charset="0"/>
              </a:rPr>
              <a:t>Troškovi prevencije</a:t>
            </a:r>
            <a:endParaRPr lang="en-US" sz="1600">
              <a:solidFill>
                <a:schemeClr val="hlink"/>
              </a:solidFill>
              <a:latin typeface="Arial Rounded MT Bold" pitchFamily="34" charset="0"/>
            </a:endParaRPr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3608388" y="4419600"/>
            <a:ext cx="3221037" cy="336550"/>
          </a:xfrm>
          <a:prstGeom prst="rect">
            <a:avLst/>
          </a:prstGeom>
          <a:noFill/>
          <a:ln w="952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hr-HR" sz="1600">
                <a:solidFill>
                  <a:schemeClr val="hlink"/>
                </a:solidFill>
                <a:latin typeface="Arial Rounded MT Bold" pitchFamily="34" charset="0"/>
              </a:rPr>
              <a:t>Defekt uočen tijekom faze dizajna</a:t>
            </a:r>
            <a:endParaRPr lang="en-US" sz="1600">
              <a:solidFill>
                <a:schemeClr val="hlink"/>
              </a:solidFill>
              <a:latin typeface="Arial Rounded MT Bold" pitchFamily="34" charset="0"/>
            </a:endParaRPr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4070350" y="4038600"/>
            <a:ext cx="3683000" cy="336550"/>
          </a:xfrm>
          <a:prstGeom prst="rect">
            <a:avLst/>
          </a:prstGeom>
          <a:noFill/>
          <a:ln w="952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hr-HR" sz="1600">
                <a:solidFill>
                  <a:schemeClr val="hlink"/>
                </a:solidFill>
                <a:latin typeface="Arial Rounded MT Bold" pitchFamily="34" charset="0"/>
              </a:rPr>
              <a:t>Defekt uočen prije početka proizvodnje</a:t>
            </a:r>
            <a:endParaRPr lang="en-US" sz="1600">
              <a:solidFill>
                <a:schemeClr val="hlink"/>
              </a:solidFill>
              <a:latin typeface="Arial Rounded MT Bold" pitchFamily="34" charset="0"/>
            </a:endParaRPr>
          </a:p>
        </p:txBody>
      </p:sp>
      <p:sp>
        <p:nvSpPr>
          <p:cNvPr id="27659" name="Text Box 11"/>
          <p:cNvSpPr txBox="1">
            <a:spLocks noChangeArrowheads="1"/>
          </p:cNvSpPr>
          <p:nvPr/>
        </p:nvSpPr>
        <p:spPr bwMode="auto">
          <a:xfrm>
            <a:off x="4541838" y="3657600"/>
            <a:ext cx="2927350" cy="336550"/>
          </a:xfrm>
          <a:prstGeom prst="rect">
            <a:avLst/>
          </a:prstGeom>
          <a:noFill/>
          <a:ln w="952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hr-HR" sz="1600">
                <a:solidFill>
                  <a:schemeClr val="hlink"/>
                </a:solidFill>
                <a:latin typeface="Arial Rounded MT Bold" pitchFamily="34" charset="0"/>
              </a:rPr>
              <a:t>Defekt uočen prilikom provjere</a:t>
            </a:r>
            <a:endParaRPr lang="en-US" sz="1600">
              <a:solidFill>
                <a:schemeClr val="hlink"/>
              </a:solidFill>
              <a:latin typeface="Arial Rounded MT Bold" pitchFamily="34" charset="0"/>
            </a:endParaRPr>
          </a:p>
        </p:txBody>
      </p:sp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4630738" y="3200400"/>
            <a:ext cx="2971800" cy="336550"/>
          </a:xfrm>
          <a:prstGeom prst="rect">
            <a:avLst/>
          </a:prstGeom>
          <a:noFill/>
          <a:ln w="952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hr-HR" sz="1600">
                <a:solidFill>
                  <a:schemeClr val="hlink"/>
                </a:solidFill>
                <a:latin typeface="Arial Rounded MT Bold" pitchFamily="34" charset="0"/>
              </a:rPr>
              <a:t>Defekt uočen prilikom primjene</a:t>
            </a:r>
            <a:endParaRPr lang="en-US" sz="1600">
              <a:solidFill>
                <a:schemeClr val="hlink"/>
              </a:solidFill>
              <a:latin typeface="Arial Rounded MT Bold" pitchFamily="34" charset="0"/>
            </a:endParaRPr>
          </a:p>
        </p:txBody>
      </p:sp>
      <p:sp>
        <p:nvSpPr>
          <p:cNvPr id="27661" name="Text Box 13"/>
          <p:cNvSpPr txBox="1">
            <a:spLocks noChangeArrowheads="1"/>
          </p:cNvSpPr>
          <p:nvPr/>
        </p:nvSpPr>
        <p:spPr bwMode="auto">
          <a:xfrm>
            <a:off x="4924425" y="2743200"/>
            <a:ext cx="1955800" cy="336550"/>
          </a:xfrm>
          <a:prstGeom prst="rect">
            <a:avLst/>
          </a:prstGeom>
          <a:noFill/>
          <a:ln w="952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hr-HR" sz="1600">
                <a:solidFill>
                  <a:schemeClr val="hlink"/>
                </a:solidFill>
                <a:latin typeface="Arial Rounded MT Bold" pitchFamily="34" charset="0"/>
              </a:rPr>
              <a:t>Troškovi popravaka</a:t>
            </a:r>
            <a:endParaRPr lang="en-US" sz="1600">
              <a:solidFill>
                <a:schemeClr val="hlink"/>
              </a:solidFill>
              <a:latin typeface="Arial Rounded MT Bold" pitchFamily="34" charset="0"/>
            </a:endParaRPr>
          </a:p>
        </p:txBody>
      </p:sp>
      <p:sp>
        <p:nvSpPr>
          <p:cNvPr id="27662" name="Text Box 14"/>
          <p:cNvSpPr txBox="1">
            <a:spLocks noChangeArrowheads="1"/>
          </p:cNvSpPr>
          <p:nvPr/>
        </p:nvSpPr>
        <p:spPr bwMode="auto">
          <a:xfrm>
            <a:off x="5076825" y="2349500"/>
            <a:ext cx="3241675" cy="338138"/>
          </a:xfrm>
          <a:prstGeom prst="rect">
            <a:avLst/>
          </a:prstGeom>
          <a:noFill/>
          <a:ln w="952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hr-HR" sz="1600">
                <a:solidFill>
                  <a:schemeClr val="hlink"/>
                </a:solidFill>
                <a:latin typeface="Arial Rounded MT Bold" pitchFamily="34" charset="0"/>
              </a:rPr>
              <a:t>Defekt uočen od strane klijenta</a:t>
            </a:r>
            <a:endParaRPr lang="en-US" sz="1600">
              <a:solidFill>
                <a:schemeClr val="hlink"/>
              </a:solidFill>
              <a:latin typeface="Arial Rounded MT Bold" pitchFamily="34" charset="0"/>
            </a:endParaRPr>
          </a:p>
        </p:txBody>
      </p:sp>
      <p:sp>
        <p:nvSpPr>
          <p:cNvPr id="27663" name="Text Box 15"/>
          <p:cNvSpPr txBox="1">
            <a:spLocks noChangeArrowheads="1"/>
          </p:cNvSpPr>
          <p:nvPr/>
        </p:nvSpPr>
        <p:spPr bwMode="auto">
          <a:xfrm>
            <a:off x="5508625" y="1916113"/>
            <a:ext cx="2170113" cy="336550"/>
          </a:xfrm>
          <a:prstGeom prst="rect">
            <a:avLst/>
          </a:prstGeom>
          <a:noFill/>
          <a:ln w="952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hr-HR" sz="1600">
                <a:solidFill>
                  <a:schemeClr val="hlink"/>
                </a:solidFill>
                <a:latin typeface="Arial Rounded MT Bold" pitchFamily="34" charset="0"/>
              </a:rPr>
              <a:t>Troškovi odgovornosti</a:t>
            </a:r>
            <a:endParaRPr lang="en-US" sz="1600">
              <a:solidFill>
                <a:schemeClr val="hlink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381000" y="3352800"/>
            <a:ext cx="8445500" cy="2578100"/>
          </a:xfrm>
          <a:prstGeom prst="rect">
            <a:avLst/>
          </a:prstGeom>
          <a:noFill/>
          <a:ln w="50800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>
              <a:latin typeface="Calibri" pitchFamily="34" charset="0"/>
            </a:endParaRPr>
          </a:p>
        </p:txBody>
      </p:sp>
      <p:sp>
        <p:nvSpPr>
          <p:cNvPr id="104451" name="Rectangle 3"/>
          <p:cNvSpPr>
            <a:spLocks noChangeArrowheads="1"/>
          </p:cNvSpPr>
          <p:nvPr/>
        </p:nvSpPr>
        <p:spPr bwMode="auto">
          <a:xfrm>
            <a:off x="2209800" y="342900"/>
            <a:ext cx="6705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lIns="92075" tIns="46038" rIns="92075" bIns="4603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sr-Latn-CS" sz="40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8676" name="Freeform 4"/>
          <p:cNvSpPr>
            <a:spLocks/>
          </p:cNvSpPr>
          <p:nvPr/>
        </p:nvSpPr>
        <p:spPr bwMode="auto">
          <a:xfrm>
            <a:off x="428596" y="2000240"/>
            <a:ext cx="8154988" cy="4040188"/>
          </a:xfrm>
          <a:custGeom>
            <a:avLst/>
            <a:gdLst>
              <a:gd name="T0" fmla="*/ 0 w 5137"/>
              <a:gd name="T1" fmla="*/ 2147483647 h 2545"/>
              <a:gd name="T2" fmla="*/ 2147483647 w 5137"/>
              <a:gd name="T3" fmla="*/ 2147483647 h 2545"/>
              <a:gd name="T4" fmla="*/ 2147483647 w 5137"/>
              <a:gd name="T5" fmla="*/ 2147483647 h 2545"/>
              <a:gd name="T6" fmla="*/ 2147483647 w 5137"/>
              <a:gd name="T7" fmla="*/ 2147483647 h 2545"/>
              <a:gd name="T8" fmla="*/ 2147483647 w 5137"/>
              <a:gd name="T9" fmla="*/ 2147483647 h 2545"/>
              <a:gd name="T10" fmla="*/ 2147483647 w 5137"/>
              <a:gd name="T11" fmla="*/ 2147483647 h 2545"/>
              <a:gd name="T12" fmla="*/ 2147483647 w 5137"/>
              <a:gd name="T13" fmla="*/ 2147483647 h 2545"/>
              <a:gd name="T14" fmla="*/ 2147483647 w 5137"/>
              <a:gd name="T15" fmla="*/ 2147483647 h 2545"/>
              <a:gd name="T16" fmla="*/ 2147483647 w 5137"/>
              <a:gd name="T17" fmla="*/ 2147483647 h 2545"/>
              <a:gd name="T18" fmla="*/ 2147483647 w 5137"/>
              <a:gd name="T19" fmla="*/ 2147483647 h 2545"/>
              <a:gd name="T20" fmla="*/ 2147483647 w 5137"/>
              <a:gd name="T21" fmla="*/ 2147483647 h 2545"/>
              <a:gd name="T22" fmla="*/ 2147483647 w 5137"/>
              <a:gd name="T23" fmla="*/ 2147483647 h 2545"/>
              <a:gd name="T24" fmla="*/ 2147483647 w 5137"/>
              <a:gd name="T25" fmla="*/ 2147483647 h 2545"/>
              <a:gd name="T26" fmla="*/ 2147483647 w 5137"/>
              <a:gd name="T27" fmla="*/ 2147483647 h 2545"/>
              <a:gd name="T28" fmla="*/ 2147483647 w 5137"/>
              <a:gd name="T29" fmla="*/ 2147483647 h 2545"/>
              <a:gd name="T30" fmla="*/ 2147483647 w 5137"/>
              <a:gd name="T31" fmla="*/ 2147483647 h 2545"/>
              <a:gd name="T32" fmla="*/ 2147483647 w 5137"/>
              <a:gd name="T33" fmla="*/ 2147483647 h 2545"/>
              <a:gd name="T34" fmla="*/ 2147483647 w 5137"/>
              <a:gd name="T35" fmla="*/ 2147483647 h 2545"/>
              <a:gd name="T36" fmla="*/ 2147483647 w 5137"/>
              <a:gd name="T37" fmla="*/ 2147483647 h 2545"/>
              <a:gd name="T38" fmla="*/ 2147483647 w 5137"/>
              <a:gd name="T39" fmla="*/ 2147483647 h 2545"/>
              <a:gd name="T40" fmla="*/ 2147483647 w 5137"/>
              <a:gd name="T41" fmla="*/ 2147483647 h 2545"/>
              <a:gd name="T42" fmla="*/ 2147483647 w 5137"/>
              <a:gd name="T43" fmla="*/ 2147483647 h 2545"/>
              <a:gd name="T44" fmla="*/ 2147483647 w 5137"/>
              <a:gd name="T45" fmla="*/ 2147483647 h 2545"/>
              <a:gd name="T46" fmla="*/ 2147483647 w 5137"/>
              <a:gd name="T47" fmla="*/ 0 h 2545"/>
              <a:gd name="T48" fmla="*/ 2147483647 w 5137"/>
              <a:gd name="T49" fmla="*/ 2147483647 h 2545"/>
              <a:gd name="T50" fmla="*/ 2147483647 w 5137"/>
              <a:gd name="T51" fmla="*/ 2147483647 h 2545"/>
              <a:gd name="T52" fmla="*/ 2147483647 w 5137"/>
              <a:gd name="T53" fmla="*/ 2147483647 h 2545"/>
              <a:gd name="T54" fmla="*/ 2147483647 w 5137"/>
              <a:gd name="T55" fmla="*/ 2147483647 h 2545"/>
              <a:gd name="T56" fmla="*/ 2147483647 w 5137"/>
              <a:gd name="T57" fmla="*/ 2147483647 h 2545"/>
              <a:gd name="T58" fmla="*/ 2147483647 w 5137"/>
              <a:gd name="T59" fmla="*/ 2147483647 h 2545"/>
              <a:gd name="T60" fmla="*/ 2147483647 w 5137"/>
              <a:gd name="T61" fmla="*/ 2147483647 h 2545"/>
              <a:gd name="T62" fmla="*/ 2147483647 w 5137"/>
              <a:gd name="T63" fmla="*/ 2147483647 h 2545"/>
              <a:gd name="T64" fmla="*/ 2147483647 w 5137"/>
              <a:gd name="T65" fmla="*/ 2147483647 h 2545"/>
              <a:gd name="T66" fmla="*/ 2147483647 w 5137"/>
              <a:gd name="T67" fmla="*/ 2147483647 h 2545"/>
              <a:gd name="T68" fmla="*/ 2147483647 w 5137"/>
              <a:gd name="T69" fmla="*/ 2147483647 h 2545"/>
              <a:gd name="T70" fmla="*/ 2147483647 w 5137"/>
              <a:gd name="T71" fmla="*/ 2147483647 h 2545"/>
              <a:gd name="T72" fmla="*/ 2147483647 w 5137"/>
              <a:gd name="T73" fmla="*/ 2147483647 h 2545"/>
              <a:gd name="T74" fmla="*/ 2147483647 w 5137"/>
              <a:gd name="T75" fmla="*/ 2147483647 h 2545"/>
              <a:gd name="T76" fmla="*/ 2147483647 w 5137"/>
              <a:gd name="T77" fmla="*/ 2147483647 h 2545"/>
              <a:gd name="T78" fmla="*/ 2147483647 w 5137"/>
              <a:gd name="T79" fmla="*/ 2147483647 h 2545"/>
              <a:gd name="T80" fmla="*/ 2147483647 w 5137"/>
              <a:gd name="T81" fmla="*/ 2147483647 h 2545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5137"/>
              <a:gd name="T124" fmla="*/ 0 h 2545"/>
              <a:gd name="T125" fmla="*/ 5137 w 5137"/>
              <a:gd name="T126" fmla="*/ 2545 h 2545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5137" h="2545">
                <a:moveTo>
                  <a:pt x="0" y="2400"/>
                </a:moveTo>
                <a:lnTo>
                  <a:pt x="40" y="2360"/>
                </a:lnTo>
                <a:lnTo>
                  <a:pt x="48" y="2336"/>
                </a:lnTo>
                <a:lnTo>
                  <a:pt x="64" y="2312"/>
                </a:lnTo>
                <a:lnTo>
                  <a:pt x="80" y="2280"/>
                </a:lnTo>
                <a:lnTo>
                  <a:pt x="96" y="2256"/>
                </a:lnTo>
                <a:lnTo>
                  <a:pt x="112" y="2224"/>
                </a:lnTo>
                <a:lnTo>
                  <a:pt x="128" y="2200"/>
                </a:lnTo>
                <a:lnTo>
                  <a:pt x="144" y="2168"/>
                </a:lnTo>
                <a:lnTo>
                  <a:pt x="152" y="2144"/>
                </a:lnTo>
                <a:lnTo>
                  <a:pt x="176" y="2104"/>
                </a:lnTo>
                <a:lnTo>
                  <a:pt x="192" y="2080"/>
                </a:lnTo>
                <a:lnTo>
                  <a:pt x="200" y="2056"/>
                </a:lnTo>
                <a:lnTo>
                  <a:pt x="208" y="2032"/>
                </a:lnTo>
                <a:lnTo>
                  <a:pt x="232" y="2040"/>
                </a:lnTo>
                <a:lnTo>
                  <a:pt x="256" y="2072"/>
                </a:lnTo>
                <a:lnTo>
                  <a:pt x="432" y="1680"/>
                </a:lnTo>
                <a:lnTo>
                  <a:pt x="912" y="1200"/>
                </a:lnTo>
                <a:lnTo>
                  <a:pt x="960" y="1056"/>
                </a:lnTo>
                <a:lnTo>
                  <a:pt x="1056" y="1200"/>
                </a:lnTo>
                <a:lnTo>
                  <a:pt x="1440" y="192"/>
                </a:lnTo>
                <a:lnTo>
                  <a:pt x="1488" y="240"/>
                </a:lnTo>
                <a:lnTo>
                  <a:pt x="1680" y="48"/>
                </a:lnTo>
                <a:lnTo>
                  <a:pt x="2112" y="0"/>
                </a:lnTo>
                <a:lnTo>
                  <a:pt x="2592" y="144"/>
                </a:lnTo>
                <a:lnTo>
                  <a:pt x="2688" y="48"/>
                </a:lnTo>
                <a:lnTo>
                  <a:pt x="2880" y="192"/>
                </a:lnTo>
                <a:lnTo>
                  <a:pt x="3216" y="96"/>
                </a:lnTo>
                <a:lnTo>
                  <a:pt x="3360" y="240"/>
                </a:lnTo>
                <a:lnTo>
                  <a:pt x="3504" y="480"/>
                </a:lnTo>
                <a:lnTo>
                  <a:pt x="3600" y="240"/>
                </a:lnTo>
                <a:lnTo>
                  <a:pt x="3744" y="624"/>
                </a:lnTo>
                <a:lnTo>
                  <a:pt x="3936" y="624"/>
                </a:lnTo>
                <a:lnTo>
                  <a:pt x="4416" y="1296"/>
                </a:lnTo>
                <a:lnTo>
                  <a:pt x="4608" y="1776"/>
                </a:lnTo>
                <a:lnTo>
                  <a:pt x="4584" y="1736"/>
                </a:lnTo>
                <a:lnTo>
                  <a:pt x="4704" y="1488"/>
                </a:lnTo>
                <a:lnTo>
                  <a:pt x="4704" y="1776"/>
                </a:lnTo>
                <a:lnTo>
                  <a:pt x="4800" y="1824"/>
                </a:lnTo>
                <a:lnTo>
                  <a:pt x="4992" y="2448"/>
                </a:lnTo>
                <a:lnTo>
                  <a:pt x="5136" y="2544"/>
                </a:lnTo>
              </a:path>
            </a:pathLst>
          </a:custGeom>
          <a:noFill/>
          <a:ln w="50800" cap="rnd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hr-HR"/>
          </a:p>
        </p:txBody>
      </p:sp>
      <p:sp>
        <p:nvSpPr>
          <p:cNvPr id="104453" name="Rectangle 5"/>
          <p:cNvSpPr>
            <a:spLocks noChangeArrowheads="1"/>
          </p:cNvSpPr>
          <p:nvPr/>
        </p:nvSpPr>
        <p:spPr bwMode="auto">
          <a:xfrm>
            <a:off x="2955925" y="2185988"/>
            <a:ext cx="1365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hr-HR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Ponavljanja</a:t>
            </a:r>
            <a:endParaRPr kumimoji="1" lang="en-US"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4455" name="Rectangle 7"/>
          <p:cNvSpPr>
            <a:spLocks noChangeArrowheads="1"/>
          </p:cNvSpPr>
          <p:nvPr/>
        </p:nvSpPr>
        <p:spPr bwMode="auto">
          <a:xfrm>
            <a:off x="4022725" y="2490788"/>
            <a:ext cx="1987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hr-HR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Povratak klijenata</a:t>
            </a:r>
            <a:endParaRPr kumimoji="1" lang="en-US"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4456" name="Rectangle 8"/>
          <p:cNvSpPr>
            <a:spLocks noChangeArrowheads="1"/>
          </p:cNvSpPr>
          <p:nvPr/>
        </p:nvSpPr>
        <p:spPr bwMode="auto">
          <a:xfrm>
            <a:off x="3794125" y="2947988"/>
            <a:ext cx="1898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hr-HR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Troškovi jamstva</a:t>
            </a:r>
            <a:endParaRPr kumimoji="1" lang="en-US"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4457" name="Rectangle 9"/>
          <p:cNvSpPr>
            <a:spLocks noChangeArrowheads="1"/>
          </p:cNvSpPr>
          <p:nvPr/>
        </p:nvSpPr>
        <p:spPr bwMode="auto">
          <a:xfrm>
            <a:off x="2498725" y="3481388"/>
            <a:ext cx="2051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hr-HR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Izgubljena prodaja</a:t>
            </a:r>
            <a:endParaRPr kumimoji="1" lang="en-US"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4458" name="Rectangle 10"/>
          <p:cNvSpPr>
            <a:spLocks noChangeArrowheads="1"/>
          </p:cNvSpPr>
          <p:nvPr/>
        </p:nvSpPr>
        <p:spPr bwMode="auto">
          <a:xfrm>
            <a:off x="1889125" y="3938588"/>
            <a:ext cx="418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hr-HR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Dodatno vrijeme za otklanjanje grešaka</a:t>
            </a:r>
            <a:endParaRPr kumimoji="1" lang="en-US"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4459" name="Rectangle 11"/>
          <p:cNvSpPr>
            <a:spLocks noChangeArrowheads="1"/>
          </p:cNvSpPr>
          <p:nvPr/>
        </p:nvSpPr>
        <p:spPr bwMode="auto">
          <a:xfrm>
            <a:off x="1889125" y="4395788"/>
            <a:ext cx="170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hr-HR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Dodatne zalihe</a:t>
            </a:r>
            <a:endParaRPr kumimoji="1" lang="en-US"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4460" name="Rectangle 12"/>
          <p:cNvSpPr>
            <a:spLocks noChangeArrowheads="1"/>
          </p:cNvSpPr>
          <p:nvPr/>
        </p:nvSpPr>
        <p:spPr bwMode="auto">
          <a:xfrm>
            <a:off x="1889125" y="4929188"/>
            <a:ext cx="2139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hr-HR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Troškovi transporta</a:t>
            </a:r>
            <a:endParaRPr kumimoji="1" lang="en-US"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4461" name="Rectangle 13"/>
          <p:cNvSpPr>
            <a:spLocks noChangeArrowheads="1"/>
          </p:cNvSpPr>
          <p:nvPr/>
        </p:nvSpPr>
        <p:spPr bwMode="auto">
          <a:xfrm>
            <a:off x="4784725" y="4852988"/>
            <a:ext cx="3105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hr-HR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Dodatni proizvodni kapaciteti</a:t>
            </a:r>
            <a:endParaRPr kumimoji="1" lang="en-US"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4464" name="Rectangle 16"/>
          <p:cNvSpPr>
            <a:spLocks noChangeArrowheads="1"/>
          </p:cNvSpPr>
          <p:nvPr/>
        </p:nvSpPr>
        <p:spPr bwMode="auto">
          <a:xfrm>
            <a:off x="4937125" y="4471988"/>
            <a:ext cx="1187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hr-HR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Kašnjenja</a:t>
            </a:r>
            <a:endParaRPr kumimoji="1" lang="en-US"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8686" name="Rectangle 18"/>
          <p:cNvSpPr>
            <a:spLocks noGrp="1" noChangeArrowheads="1"/>
          </p:cNvSpPr>
          <p:nvPr>
            <p:ph type="title"/>
          </p:nvPr>
        </p:nvSpPr>
        <p:spPr>
          <a:xfrm>
            <a:off x="2786050" y="274638"/>
            <a:ext cx="5900750" cy="1143000"/>
          </a:xfrm>
        </p:spPr>
        <p:txBody>
          <a:bodyPr>
            <a:normAutofit fontScale="90000"/>
          </a:bodyPr>
          <a:lstStyle/>
          <a:p>
            <a:pPr algn="r" eaLnBrk="1" hangingPunct="1"/>
            <a:r>
              <a:rPr lang="hr-HR" dirty="0" smtClean="0">
                <a:solidFill>
                  <a:srgbClr val="C00000"/>
                </a:solidFill>
              </a:rPr>
              <a:t>SKRIVENI TROŠKOVI LOŠE KVALITETE</a:t>
            </a:r>
            <a:endParaRPr lang="en-US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571480"/>
            <a:ext cx="8229600" cy="1143000"/>
          </a:xfrm>
        </p:spPr>
        <p:txBody>
          <a:bodyPr/>
          <a:lstStyle/>
          <a:p>
            <a:pPr algn="r" eaLnBrk="1" hangingPunct="1"/>
            <a:r>
              <a:rPr lang="hr-HR" dirty="0" smtClean="0">
                <a:solidFill>
                  <a:srgbClr val="C00000"/>
                </a:solidFill>
              </a:rPr>
              <a:t>PRAVILO</a:t>
            </a:r>
            <a:r>
              <a:rPr lang="en-US" dirty="0" smtClean="0">
                <a:solidFill>
                  <a:srgbClr val="C00000"/>
                </a:solidFill>
              </a:rPr>
              <a:t>1-10-100</a:t>
            </a:r>
          </a:p>
        </p:txBody>
      </p:sp>
      <p:sp>
        <p:nvSpPr>
          <p:cNvPr id="29699" name="Line 4"/>
          <p:cNvSpPr>
            <a:spLocks noChangeShapeType="1"/>
          </p:cNvSpPr>
          <p:nvPr/>
        </p:nvSpPr>
        <p:spPr bwMode="auto">
          <a:xfrm>
            <a:off x="2057400" y="5029200"/>
            <a:ext cx="228600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29700" name="Line 5"/>
          <p:cNvSpPr>
            <a:spLocks noChangeShapeType="1"/>
          </p:cNvSpPr>
          <p:nvPr/>
        </p:nvSpPr>
        <p:spPr bwMode="auto">
          <a:xfrm flipV="1">
            <a:off x="4343400" y="4495800"/>
            <a:ext cx="1905000" cy="1066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29701" name="Line 6"/>
          <p:cNvSpPr>
            <a:spLocks noChangeShapeType="1"/>
          </p:cNvSpPr>
          <p:nvPr/>
        </p:nvSpPr>
        <p:spPr bwMode="auto">
          <a:xfrm flipV="1">
            <a:off x="2057400" y="1981200"/>
            <a:ext cx="1600200" cy="3048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29702" name="Line 7"/>
          <p:cNvSpPr>
            <a:spLocks noChangeShapeType="1"/>
          </p:cNvSpPr>
          <p:nvPr/>
        </p:nvSpPr>
        <p:spPr bwMode="auto">
          <a:xfrm>
            <a:off x="3657600" y="1981200"/>
            <a:ext cx="2590800" cy="2514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29703" name="Line 8"/>
          <p:cNvSpPr>
            <a:spLocks noChangeShapeType="1"/>
          </p:cNvSpPr>
          <p:nvPr/>
        </p:nvSpPr>
        <p:spPr bwMode="auto">
          <a:xfrm>
            <a:off x="3657600" y="1981200"/>
            <a:ext cx="685800" cy="3581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29704" name="Line 9"/>
          <p:cNvSpPr>
            <a:spLocks noChangeShapeType="1"/>
          </p:cNvSpPr>
          <p:nvPr/>
        </p:nvSpPr>
        <p:spPr bwMode="auto">
          <a:xfrm>
            <a:off x="3352800" y="2590800"/>
            <a:ext cx="457200" cy="76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29705" name="Line 10"/>
          <p:cNvSpPr>
            <a:spLocks noChangeShapeType="1"/>
          </p:cNvSpPr>
          <p:nvPr/>
        </p:nvSpPr>
        <p:spPr bwMode="auto">
          <a:xfrm flipV="1">
            <a:off x="3810000" y="2514600"/>
            <a:ext cx="3810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29706" name="Line 11"/>
          <p:cNvSpPr>
            <a:spLocks noChangeShapeType="1"/>
          </p:cNvSpPr>
          <p:nvPr/>
        </p:nvSpPr>
        <p:spPr bwMode="auto">
          <a:xfrm>
            <a:off x="2971800" y="3352800"/>
            <a:ext cx="9906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29707" name="Line 12"/>
          <p:cNvSpPr>
            <a:spLocks noChangeShapeType="1"/>
          </p:cNvSpPr>
          <p:nvPr/>
        </p:nvSpPr>
        <p:spPr bwMode="auto">
          <a:xfrm flipV="1">
            <a:off x="3962400" y="3124200"/>
            <a:ext cx="9144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29708" name="Rectangle 13"/>
          <p:cNvSpPr>
            <a:spLocks noChangeArrowheads="1"/>
          </p:cNvSpPr>
          <p:nvPr/>
        </p:nvSpPr>
        <p:spPr bwMode="auto">
          <a:xfrm>
            <a:off x="3413125" y="226218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kumimoji="1" lang="en-US" b="1">
                <a:latin typeface="Calibri" pitchFamily="34" charset="0"/>
              </a:rPr>
              <a:t>$</a:t>
            </a:r>
          </a:p>
        </p:txBody>
      </p:sp>
      <p:sp>
        <p:nvSpPr>
          <p:cNvPr id="29709" name="Rectangle 14"/>
          <p:cNvSpPr>
            <a:spLocks noChangeArrowheads="1"/>
          </p:cNvSpPr>
          <p:nvPr/>
        </p:nvSpPr>
        <p:spPr bwMode="auto">
          <a:xfrm>
            <a:off x="3336925" y="294798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kumimoji="1" lang="en-US" b="1">
                <a:latin typeface="Calibri" pitchFamily="34" charset="0"/>
              </a:rPr>
              <a:t>$</a:t>
            </a:r>
          </a:p>
        </p:txBody>
      </p:sp>
      <p:sp>
        <p:nvSpPr>
          <p:cNvPr id="29710" name="Rectangle 15"/>
          <p:cNvSpPr>
            <a:spLocks noChangeArrowheads="1"/>
          </p:cNvSpPr>
          <p:nvPr/>
        </p:nvSpPr>
        <p:spPr bwMode="auto">
          <a:xfrm>
            <a:off x="3260725" y="363378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kumimoji="1" lang="en-US" b="1">
                <a:latin typeface="Calibri" pitchFamily="34" charset="0"/>
              </a:rPr>
              <a:t>$</a:t>
            </a:r>
          </a:p>
        </p:txBody>
      </p:sp>
      <p:sp>
        <p:nvSpPr>
          <p:cNvPr id="29711" name="Rectangle 16"/>
          <p:cNvSpPr>
            <a:spLocks noChangeArrowheads="1"/>
          </p:cNvSpPr>
          <p:nvPr/>
        </p:nvSpPr>
        <p:spPr bwMode="auto">
          <a:xfrm>
            <a:off x="3184525" y="416718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kumimoji="1" lang="en-US" b="1">
                <a:latin typeface="Calibri" pitchFamily="34" charset="0"/>
              </a:rPr>
              <a:t>$</a:t>
            </a:r>
          </a:p>
        </p:txBody>
      </p:sp>
      <p:sp>
        <p:nvSpPr>
          <p:cNvPr id="29712" name="Rectangle 17"/>
          <p:cNvSpPr>
            <a:spLocks noChangeArrowheads="1"/>
          </p:cNvSpPr>
          <p:nvPr/>
        </p:nvSpPr>
        <p:spPr bwMode="auto">
          <a:xfrm>
            <a:off x="3108325" y="485298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kumimoji="1" lang="en-US" b="1">
                <a:latin typeface="Calibri" pitchFamily="34" charset="0"/>
              </a:rPr>
              <a:t>$</a:t>
            </a:r>
          </a:p>
        </p:txBody>
      </p:sp>
      <p:sp>
        <p:nvSpPr>
          <p:cNvPr id="29713" name="Rectangle 18"/>
          <p:cNvSpPr>
            <a:spLocks noChangeArrowheads="1"/>
          </p:cNvSpPr>
          <p:nvPr/>
        </p:nvSpPr>
        <p:spPr bwMode="auto">
          <a:xfrm>
            <a:off x="3794125" y="226218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kumimoji="1" lang="en-US" b="1">
                <a:latin typeface="Calibri" pitchFamily="34" charset="0"/>
              </a:rPr>
              <a:t>1</a:t>
            </a:r>
          </a:p>
        </p:txBody>
      </p:sp>
      <p:sp>
        <p:nvSpPr>
          <p:cNvPr id="29714" name="Rectangle 19"/>
          <p:cNvSpPr>
            <a:spLocks noChangeArrowheads="1"/>
          </p:cNvSpPr>
          <p:nvPr/>
        </p:nvSpPr>
        <p:spPr bwMode="auto">
          <a:xfrm>
            <a:off x="4022725" y="2871788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kumimoji="1" lang="en-US" b="1">
                <a:latin typeface="Calibri" pitchFamily="34" charset="0"/>
              </a:rPr>
              <a:t>10</a:t>
            </a:r>
          </a:p>
        </p:txBody>
      </p:sp>
      <p:sp>
        <p:nvSpPr>
          <p:cNvPr id="29715" name="Rectangle 20"/>
          <p:cNvSpPr>
            <a:spLocks noChangeArrowheads="1"/>
          </p:cNvSpPr>
          <p:nvPr/>
        </p:nvSpPr>
        <p:spPr bwMode="auto">
          <a:xfrm>
            <a:off x="4479925" y="4090988"/>
            <a:ext cx="565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kumimoji="1" lang="en-US" b="1">
                <a:latin typeface="Calibri" pitchFamily="34" charset="0"/>
              </a:rPr>
              <a:t>100</a:t>
            </a:r>
          </a:p>
        </p:txBody>
      </p:sp>
      <p:sp>
        <p:nvSpPr>
          <p:cNvPr id="29716" name="Rectangle 21"/>
          <p:cNvSpPr>
            <a:spLocks noChangeArrowheads="1"/>
          </p:cNvSpPr>
          <p:nvPr/>
        </p:nvSpPr>
        <p:spPr bwMode="auto">
          <a:xfrm>
            <a:off x="4098925" y="2011363"/>
            <a:ext cx="145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kumimoji="1" lang="en-US" sz="2000" b="1">
                <a:latin typeface="Calibri" pitchFamily="34" charset="0"/>
              </a:rPr>
              <a:t>Preven</a:t>
            </a:r>
            <a:r>
              <a:rPr kumimoji="1" lang="hr-HR" sz="2000" b="1">
                <a:latin typeface="Calibri" pitchFamily="34" charset="0"/>
              </a:rPr>
              <a:t>cija</a:t>
            </a:r>
            <a:endParaRPr kumimoji="1" lang="en-US" sz="2000" b="1">
              <a:latin typeface="Calibri" pitchFamily="34" charset="0"/>
            </a:endParaRPr>
          </a:p>
        </p:txBody>
      </p:sp>
      <p:sp>
        <p:nvSpPr>
          <p:cNvPr id="29717" name="Rectangle 22"/>
          <p:cNvSpPr>
            <a:spLocks noChangeArrowheads="1"/>
          </p:cNvSpPr>
          <p:nvPr/>
        </p:nvSpPr>
        <p:spPr bwMode="auto">
          <a:xfrm>
            <a:off x="4708525" y="2544763"/>
            <a:ext cx="1214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kumimoji="1" lang="hr-HR" sz="2000" b="1">
                <a:latin typeface="Calibri" pitchFamily="34" charset="0"/>
              </a:rPr>
              <a:t>Ispravak</a:t>
            </a:r>
            <a:endParaRPr kumimoji="1" lang="en-US" sz="2000" b="1">
              <a:latin typeface="Calibri" pitchFamily="34" charset="0"/>
            </a:endParaRPr>
          </a:p>
        </p:txBody>
      </p:sp>
      <p:sp>
        <p:nvSpPr>
          <p:cNvPr id="29718" name="Rectangle 23"/>
          <p:cNvSpPr>
            <a:spLocks noChangeArrowheads="1"/>
          </p:cNvSpPr>
          <p:nvPr/>
        </p:nvSpPr>
        <p:spPr bwMode="auto">
          <a:xfrm>
            <a:off x="5546725" y="3382963"/>
            <a:ext cx="1328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kumimoji="1" lang="hr-HR" sz="2000" b="1">
                <a:latin typeface="Calibri" pitchFamily="34" charset="0"/>
              </a:rPr>
              <a:t>Neuspjeh</a:t>
            </a:r>
            <a:endParaRPr kumimoji="1" lang="en-US" sz="2000" b="1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164305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hr-HR" dirty="0" smtClean="0">
                <a:solidFill>
                  <a:srgbClr val="C00000"/>
                </a:solidFill>
              </a:rPr>
              <a:t>ZAKLJUČNO O TROŠKOVIMA KVALITETE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57200" y="3214686"/>
            <a:ext cx="8229600" cy="2911477"/>
          </a:xfrm>
        </p:spPr>
        <p:txBody>
          <a:bodyPr/>
          <a:lstStyle/>
          <a:p>
            <a:pPr eaLnBrk="1" hangingPunct="1"/>
            <a:r>
              <a:rPr lang="hr-HR" dirty="0" smtClean="0"/>
              <a:t>Troškovi se ne prenose, već se stvaraju</a:t>
            </a:r>
            <a:r>
              <a:rPr lang="en-US" dirty="0" smtClean="0"/>
              <a:t>.</a:t>
            </a:r>
          </a:p>
          <a:p>
            <a:pPr eaLnBrk="1" hangingPunct="1"/>
            <a:r>
              <a:rPr lang="hr-HR" dirty="0" smtClean="0"/>
              <a:t>Informacija o troškovima ne rješava probleme kvalitete, niti predlaže određena rješenja. </a:t>
            </a:r>
            <a:endParaRPr lang="en-US" dirty="0" smtClean="0"/>
          </a:p>
          <a:p>
            <a:pPr eaLnBrk="1" hangingPunct="1"/>
            <a:r>
              <a:rPr lang="hr-HR" dirty="0" smtClean="0"/>
              <a:t>Problemi se rješavaju praćenjem uzroka nedostataka u kvaliteti</a:t>
            </a:r>
            <a:endParaRPr lang="en-US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500034" y="1571612"/>
            <a:ext cx="8229600" cy="1143000"/>
          </a:xfrm>
        </p:spPr>
        <p:txBody>
          <a:bodyPr/>
          <a:lstStyle/>
          <a:p>
            <a:r>
              <a:rPr lang="hr-HR" dirty="0" smtClean="0"/>
              <a:t>Zaključno o kvaliteti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4294967295"/>
          </p:nvPr>
        </p:nvSpPr>
        <p:spPr>
          <a:xfrm>
            <a:off x="457200" y="2928934"/>
            <a:ext cx="8229600" cy="3197229"/>
          </a:xfrm>
        </p:spPr>
        <p:txBody>
          <a:bodyPr>
            <a:noAutofit/>
          </a:bodyPr>
          <a:lstStyle/>
          <a:p>
            <a:pPr algn="ctr">
              <a:buFont typeface="Arial" charset="0"/>
              <a:buNone/>
            </a:pPr>
            <a:r>
              <a:rPr lang="hr-HR" sz="4800" b="1" dirty="0" smtClean="0">
                <a:solidFill>
                  <a:srgbClr val="C00000"/>
                </a:solidFill>
              </a:rPr>
              <a:t>KVALITETA NIJE SAMA SEBI SVRHA;</a:t>
            </a:r>
          </a:p>
          <a:p>
            <a:pPr algn="ctr">
              <a:buFont typeface="Arial" charset="0"/>
              <a:buNone/>
            </a:pPr>
            <a:r>
              <a:rPr lang="hr-HR" sz="4800" b="1" dirty="0" smtClean="0">
                <a:solidFill>
                  <a:srgbClr val="C00000"/>
                </a:solidFill>
              </a:rPr>
              <a:t>ONA JE INTEGRALNI DIO STRATEGIJE ORGANIZACIJE.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357158" y="1857364"/>
            <a:ext cx="8229600" cy="1143000"/>
          </a:xfrm>
        </p:spPr>
        <p:txBody>
          <a:bodyPr/>
          <a:lstStyle/>
          <a:p>
            <a:r>
              <a:rPr lang="hr-HR" dirty="0" smtClean="0">
                <a:solidFill>
                  <a:srgbClr val="C00000"/>
                </a:solidFill>
              </a:rPr>
              <a:t>ŠTO JE STRATEGIJA? 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4294967295"/>
          </p:nvPr>
        </p:nvSpPr>
        <p:spPr>
          <a:xfrm>
            <a:off x="457200" y="3143248"/>
            <a:ext cx="8229600" cy="2982915"/>
          </a:xfrm>
        </p:spPr>
        <p:txBody>
          <a:bodyPr/>
          <a:lstStyle/>
          <a:p>
            <a:endParaRPr lang="hr-HR" dirty="0" smtClean="0"/>
          </a:p>
          <a:p>
            <a:r>
              <a:rPr lang="hr-HR" dirty="0" smtClean="0"/>
              <a:t>Način ostvarivanja dugoročnih ciljeva</a:t>
            </a:r>
          </a:p>
          <a:p>
            <a:r>
              <a:rPr lang="hr-HR" dirty="0" smtClean="0"/>
              <a:t>Prelazak iz misije u viziju</a:t>
            </a:r>
          </a:p>
          <a:p>
            <a:r>
              <a:rPr lang="hr-HR" dirty="0" smtClean="0"/>
              <a:t>Formaliziranje kroz strateški plan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hr-HR" dirty="0" smtClean="0">
                <a:solidFill>
                  <a:srgbClr val="C00000"/>
                </a:solidFill>
              </a:rPr>
              <a:t>ZABLUDE STRATEŠKOG PLANIRANJA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4294967295"/>
          </p:nvPr>
        </p:nvSpPr>
        <p:spPr>
          <a:xfrm>
            <a:off x="457200" y="3071810"/>
            <a:ext cx="8229600" cy="3054353"/>
          </a:xfrm>
        </p:spPr>
        <p:txBody>
          <a:bodyPr>
            <a:normAutofit fontScale="92500"/>
          </a:bodyPr>
          <a:lstStyle/>
          <a:p>
            <a:r>
              <a:rPr lang="hr-HR" dirty="0" smtClean="0"/>
              <a:t>Predodređenost – budućnost se može predvidjeti</a:t>
            </a:r>
          </a:p>
          <a:p>
            <a:r>
              <a:rPr lang="hr-HR" dirty="0" smtClean="0"/>
              <a:t>Ekskluzivnost – izrada strateških planova rezervirana je samo za menadžment</a:t>
            </a:r>
          </a:p>
          <a:p>
            <a:r>
              <a:rPr lang="hr-HR" dirty="0" err="1" smtClean="0"/>
              <a:t>Formalizacija</a:t>
            </a:r>
            <a:r>
              <a:rPr lang="hr-HR" dirty="0" smtClean="0"/>
              <a:t> – svi postupci se trebaju propisati</a:t>
            </a:r>
          </a:p>
          <a:p>
            <a:pPr algn="r">
              <a:buFont typeface="Arial" charset="0"/>
              <a:buNone/>
            </a:pPr>
            <a:endParaRPr lang="hr-HR" sz="2400" i="1" dirty="0" smtClean="0"/>
          </a:p>
          <a:p>
            <a:pPr algn="r">
              <a:buFont typeface="Arial" charset="0"/>
              <a:buNone/>
            </a:pPr>
            <a:r>
              <a:rPr lang="hr-HR" sz="2400" i="1" dirty="0" smtClean="0"/>
              <a:t>H. </a:t>
            </a:r>
            <a:r>
              <a:rPr lang="hr-HR" sz="2400" i="1" dirty="0" err="1" smtClean="0"/>
              <a:t>Mintzberg</a:t>
            </a:r>
            <a:r>
              <a:rPr lang="hr-HR" sz="2400" i="1" dirty="0" smtClean="0"/>
              <a:t>, 1994</a:t>
            </a:r>
            <a:endParaRPr lang="hr-H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1857364"/>
            <a:ext cx="8229600" cy="1143000"/>
          </a:xfrm>
        </p:spPr>
        <p:txBody>
          <a:bodyPr/>
          <a:lstStyle/>
          <a:p>
            <a:pPr eaLnBrk="1" hangingPunct="1"/>
            <a:r>
              <a:rPr lang="hr-HR" dirty="0" smtClean="0">
                <a:solidFill>
                  <a:srgbClr val="C00000"/>
                </a:solidFill>
              </a:rPr>
              <a:t>DEFINICIJA KVALITETE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57200" y="3000372"/>
            <a:ext cx="8229600" cy="3125791"/>
          </a:xfrm>
        </p:spPr>
        <p:txBody>
          <a:bodyPr>
            <a:normAutofit/>
          </a:bodyPr>
          <a:lstStyle/>
          <a:p>
            <a:pPr eaLnBrk="1" hangingPunct="1"/>
            <a:endParaRPr lang="hr-HR" dirty="0" smtClean="0"/>
          </a:p>
          <a:p>
            <a:pPr eaLnBrk="1" hangingPunct="1"/>
            <a:r>
              <a:rPr lang="hr-HR" dirty="0" smtClean="0"/>
              <a:t>Kvaliteta je subjektivni pojam za koji svako ima svoju definiciju</a:t>
            </a:r>
          </a:p>
          <a:p>
            <a:pPr eaLnBrk="1" hangingPunct="1"/>
            <a:endParaRPr lang="hr-HR" dirty="0" smtClean="0"/>
          </a:p>
          <a:p>
            <a:pPr eaLnBrk="1" hangingPunct="1"/>
            <a:r>
              <a:rPr lang="hr-HR" dirty="0" smtClean="0"/>
              <a:t>Koja je vaša definicija kvalitete?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914400" y="357166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hr-HR" dirty="0" smtClean="0">
                <a:solidFill>
                  <a:srgbClr val="C00000"/>
                </a:solidFill>
              </a:rPr>
              <a:t>MODEL STRATEŠKOG MENADŽMENTA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85750" y="1714500"/>
            <a:ext cx="1428750" cy="85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hr-HR" dirty="0"/>
              <a:t>Analiza problema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928688" y="2643188"/>
            <a:ext cx="1428750" cy="85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hr-HR" dirty="0"/>
              <a:t>Zadaci i vrijednosti 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2714625" y="2643188"/>
            <a:ext cx="1428750" cy="85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hr-HR" dirty="0"/>
              <a:t>Programi i opcije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3357563" y="3643313"/>
            <a:ext cx="1428750" cy="85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hr-HR" dirty="0"/>
              <a:t>Procjena troškova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5072063" y="3643313"/>
            <a:ext cx="1428750" cy="85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hr-HR" dirty="0"/>
              <a:t>Strateške odluke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7286625" y="4643438"/>
            <a:ext cx="1428750" cy="85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hr-HR" dirty="0"/>
              <a:t>Nadzor i kontrola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5643563" y="4643438"/>
            <a:ext cx="1428750" cy="85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hr-HR" dirty="0"/>
              <a:t>Plan i proračuni</a:t>
            </a:r>
          </a:p>
        </p:txBody>
      </p:sp>
      <p:cxnSp>
        <p:nvCxnSpPr>
          <p:cNvPr id="17" name="Shape 16"/>
          <p:cNvCxnSpPr>
            <a:endCxn id="10" idx="1"/>
          </p:cNvCxnSpPr>
          <p:nvPr/>
        </p:nvCxnSpPr>
        <p:spPr>
          <a:xfrm rot="16200000" flipH="1">
            <a:off x="535781" y="2678907"/>
            <a:ext cx="500063" cy="285750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10" idx="3"/>
            <a:endCxn id="11" idx="1"/>
          </p:cNvCxnSpPr>
          <p:nvPr/>
        </p:nvCxnSpPr>
        <p:spPr>
          <a:xfrm>
            <a:off x="2357438" y="3071813"/>
            <a:ext cx="357187" cy="1587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hape 20"/>
          <p:cNvCxnSpPr>
            <a:endCxn id="12" idx="1"/>
          </p:cNvCxnSpPr>
          <p:nvPr/>
        </p:nvCxnSpPr>
        <p:spPr>
          <a:xfrm rot="16200000" flipH="1">
            <a:off x="2893219" y="3607594"/>
            <a:ext cx="571500" cy="357188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12" idx="3"/>
            <a:endCxn id="13" idx="1"/>
          </p:cNvCxnSpPr>
          <p:nvPr/>
        </p:nvCxnSpPr>
        <p:spPr>
          <a:xfrm>
            <a:off x="4786313" y="4071938"/>
            <a:ext cx="285750" cy="1587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hape 24"/>
          <p:cNvCxnSpPr>
            <a:endCxn id="15" idx="1"/>
          </p:cNvCxnSpPr>
          <p:nvPr/>
        </p:nvCxnSpPr>
        <p:spPr>
          <a:xfrm rot="16200000" flipH="1">
            <a:off x="5214938" y="4643438"/>
            <a:ext cx="571500" cy="285750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/>
          <p:cNvCxnSpPr>
            <a:stCxn id="15" idx="3"/>
            <a:endCxn id="14" idx="1"/>
          </p:cNvCxnSpPr>
          <p:nvPr/>
        </p:nvCxnSpPr>
        <p:spPr>
          <a:xfrm>
            <a:off x="7072313" y="5072063"/>
            <a:ext cx="214312" cy="158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Bent Arrow 28"/>
          <p:cNvSpPr/>
          <p:nvPr/>
        </p:nvSpPr>
        <p:spPr>
          <a:xfrm flipH="1">
            <a:off x="1714500" y="1643063"/>
            <a:ext cx="6500813" cy="3000375"/>
          </a:xfrm>
          <a:prstGeom prst="bentArrow">
            <a:avLst>
              <a:gd name="adj1" fmla="val 11220"/>
              <a:gd name="adj2" fmla="val 15303"/>
              <a:gd name="adj3" fmla="val 25510"/>
              <a:gd name="adj4" fmla="val 4323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hr-HR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500034" y="1500174"/>
            <a:ext cx="8229600" cy="1143000"/>
          </a:xfrm>
        </p:spPr>
        <p:txBody>
          <a:bodyPr/>
          <a:lstStyle/>
          <a:p>
            <a:r>
              <a:rPr lang="hr-HR" dirty="0" smtClean="0">
                <a:solidFill>
                  <a:srgbClr val="C00000"/>
                </a:solidFill>
              </a:rPr>
              <a:t>POUKA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4294967295"/>
          </p:nvPr>
        </p:nvSpPr>
        <p:spPr>
          <a:xfrm>
            <a:off x="500034" y="2786058"/>
            <a:ext cx="8229600" cy="2857520"/>
          </a:xfrm>
        </p:spPr>
        <p:txBody>
          <a:bodyPr/>
          <a:lstStyle/>
          <a:p>
            <a:r>
              <a:rPr lang="hr-HR" dirty="0" smtClean="0"/>
              <a:t>Ne može se sve planirati</a:t>
            </a:r>
          </a:p>
          <a:p>
            <a:r>
              <a:rPr lang="hr-HR" dirty="0" smtClean="0"/>
              <a:t>Planiranje je </a:t>
            </a:r>
            <a:r>
              <a:rPr lang="hr-HR" dirty="0" err="1" smtClean="0"/>
              <a:t>bitnije</a:t>
            </a:r>
            <a:r>
              <a:rPr lang="hr-HR" dirty="0" smtClean="0"/>
              <a:t> od planova</a:t>
            </a:r>
          </a:p>
          <a:p>
            <a:r>
              <a:rPr lang="hr-HR" dirty="0" smtClean="0"/>
              <a:t>Strateški menadžment predstavlja ponavljajući ciklus učenja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r"/>
            <a:r>
              <a:rPr lang="hr-HR" dirty="0" smtClean="0">
                <a:solidFill>
                  <a:srgbClr val="C00000"/>
                </a:solidFill>
              </a:rPr>
              <a:t>GDJE SPADA KVALITETA?</a:t>
            </a:r>
          </a:p>
        </p:txBody>
      </p:sp>
      <p:pic>
        <p:nvPicPr>
          <p:cNvPr id="3686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1785938"/>
            <a:ext cx="8086725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1000125" y="4071938"/>
            <a:ext cx="1214438" cy="107156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428596" y="1428736"/>
            <a:ext cx="8229600" cy="1143000"/>
          </a:xfrm>
        </p:spPr>
        <p:txBody>
          <a:bodyPr/>
          <a:lstStyle/>
          <a:p>
            <a:r>
              <a:rPr lang="hr-HR" dirty="0" smtClean="0">
                <a:solidFill>
                  <a:srgbClr val="C00000"/>
                </a:solidFill>
              </a:rPr>
              <a:t>PLANIRANJE KVALITETE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4294967295"/>
          </p:nvPr>
        </p:nvSpPr>
        <p:spPr>
          <a:xfrm>
            <a:off x="457200" y="2857496"/>
            <a:ext cx="8229600" cy="3268667"/>
          </a:xfrm>
        </p:spPr>
        <p:txBody>
          <a:bodyPr>
            <a:normAutofit lnSpcReduction="10000"/>
          </a:bodyPr>
          <a:lstStyle/>
          <a:p>
            <a:r>
              <a:rPr lang="hr-HR" dirty="0" smtClean="0"/>
              <a:t>Tehnički aspekt (što)</a:t>
            </a:r>
          </a:p>
          <a:p>
            <a:pPr lvl="1"/>
            <a:r>
              <a:rPr lang="hr-HR" dirty="0" smtClean="0"/>
              <a:t>U skladu s planovima</a:t>
            </a:r>
          </a:p>
          <a:p>
            <a:r>
              <a:rPr lang="hr-HR" dirty="0" smtClean="0"/>
              <a:t>Ne tehnički (kako)</a:t>
            </a:r>
          </a:p>
          <a:p>
            <a:pPr lvl="1"/>
            <a:r>
              <a:rPr lang="hr-HR" dirty="0" smtClean="0"/>
              <a:t>U skladu s očekivanjima</a:t>
            </a:r>
          </a:p>
          <a:p>
            <a:r>
              <a:rPr lang="hr-HR" dirty="0" smtClean="0"/>
              <a:t>Lokacija (gdje)</a:t>
            </a:r>
          </a:p>
          <a:p>
            <a:pPr lvl="1"/>
            <a:r>
              <a:rPr lang="hr-HR" dirty="0" smtClean="0"/>
              <a:t>U skladu sa ciljnom skupinom (tržištem)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Oval 2"/>
          <p:cNvSpPr/>
          <p:nvPr/>
        </p:nvSpPr>
        <p:spPr>
          <a:xfrm>
            <a:off x="3643313" y="5786438"/>
            <a:ext cx="1643062" cy="857250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500034" y="1285860"/>
            <a:ext cx="8643966" cy="1143000"/>
          </a:xfrm>
        </p:spPr>
        <p:txBody>
          <a:bodyPr>
            <a:normAutofit fontScale="90000"/>
          </a:bodyPr>
          <a:lstStyle/>
          <a:p>
            <a:r>
              <a:rPr lang="hr-HR" dirty="0" smtClean="0">
                <a:solidFill>
                  <a:srgbClr val="C00000"/>
                </a:solidFill>
              </a:rPr>
              <a:t>4 DIMENZIJE KVALITETE OBRAZOVANJA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4294967295"/>
          </p:nvPr>
        </p:nvSpPr>
        <p:spPr>
          <a:xfrm>
            <a:off x="457200" y="2571744"/>
            <a:ext cx="8229600" cy="3554419"/>
          </a:xfrm>
        </p:spPr>
        <p:txBody>
          <a:bodyPr>
            <a:normAutofit lnSpcReduction="10000"/>
          </a:bodyPr>
          <a:lstStyle/>
          <a:p>
            <a:r>
              <a:rPr lang="hr-HR" dirty="0" err="1" smtClean="0"/>
              <a:t>Inputi</a:t>
            </a:r>
            <a:endParaRPr lang="hr-HR" dirty="0" smtClean="0"/>
          </a:p>
          <a:p>
            <a:pPr lvl="1"/>
            <a:r>
              <a:rPr lang="hr-HR" dirty="0" smtClean="0"/>
              <a:t>Broj nastavnika</a:t>
            </a:r>
          </a:p>
          <a:p>
            <a:pPr lvl="1"/>
            <a:r>
              <a:rPr lang="hr-HR" dirty="0" smtClean="0"/>
              <a:t>Količina udžbenika</a:t>
            </a:r>
          </a:p>
          <a:p>
            <a:pPr lvl="1"/>
            <a:r>
              <a:rPr lang="hr-HR" dirty="0" smtClean="0"/>
              <a:t>Broj sati dodatne edukacije nastavnika</a:t>
            </a:r>
          </a:p>
          <a:p>
            <a:r>
              <a:rPr lang="hr-HR" dirty="0" smtClean="0"/>
              <a:t>Procesi</a:t>
            </a:r>
          </a:p>
          <a:p>
            <a:pPr lvl="1"/>
            <a:r>
              <a:rPr lang="hr-HR" dirty="0" smtClean="0"/>
              <a:t>Broj sati direktnog rada s učenicima</a:t>
            </a:r>
          </a:p>
          <a:p>
            <a:pPr lvl="1"/>
            <a:r>
              <a:rPr lang="hr-HR" dirty="0" smtClean="0"/>
              <a:t>Učešće aktivnog učenja u obrazovnom procesu</a:t>
            </a:r>
          </a:p>
          <a:p>
            <a:pPr lvl="1"/>
            <a:endParaRPr lang="hr-H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142845" y="1500174"/>
            <a:ext cx="9001156" cy="1143000"/>
          </a:xfrm>
        </p:spPr>
        <p:txBody>
          <a:bodyPr>
            <a:normAutofit fontScale="90000"/>
          </a:bodyPr>
          <a:lstStyle/>
          <a:p>
            <a:r>
              <a:rPr lang="hr-HR" dirty="0" smtClean="0">
                <a:solidFill>
                  <a:srgbClr val="C00000"/>
                </a:solidFill>
              </a:rPr>
              <a:t>4 DIMENZIJE KVALITETE OBRAZOVANJA (2)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4294967295"/>
          </p:nvPr>
        </p:nvSpPr>
        <p:spPr>
          <a:xfrm>
            <a:off x="457200" y="2786058"/>
            <a:ext cx="8229600" cy="3340105"/>
          </a:xfrm>
        </p:spPr>
        <p:txBody>
          <a:bodyPr>
            <a:normAutofit fontScale="92500" lnSpcReduction="10000"/>
          </a:bodyPr>
          <a:lstStyle/>
          <a:p>
            <a:r>
              <a:rPr lang="hr-HR" dirty="0" err="1" smtClean="0"/>
              <a:t>Outputi</a:t>
            </a:r>
            <a:endParaRPr lang="hr-HR" dirty="0" smtClean="0"/>
          </a:p>
          <a:p>
            <a:pPr lvl="1"/>
            <a:r>
              <a:rPr lang="hr-HR" dirty="0" smtClean="0"/>
              <a:t>Rezultati testova</a:t>
            </a:r>
          </a:p>
          <a:p>
            <a:pPr lvl="1"/>
            <a:r>
              <a:rPr lang="hr-HR" dirty="0" smtClean="0"/>
              <a:t>Rezultati natjecanja</a:t>
            </a:r>
          </a:p>
          <a:p>
            <a:pPr lvl="1"/>
            <a:r>
              <a:rPr lang="hr-HR" dirty="0" smtClean="0"/>
              <a:t>Postotak učenika koji završe školu</a:t>
            </a:r>
          </a:p>
          <a:p>
            <a:r>
              <a:rPr lang="hr-HR" dirty="0" smtClean="0"/>
              <a:t>Ishodi</a:t>
            </a:r>
          </a:p>
          <a:p>
            <a:pPr lvl="1"/>
            <a:r>
              <a:rPr lang="hr-HR" dirty="0" err="1" smtClean="0"/>
              <a:t>Zapošljivost</a:t>
            </a:r>
            <a:endParaRPr lang="hr-HR" dirty="0" smtClean="0"/>
          </a:p>
          <a:p>
            <a:pPr lvl="1"/>
            <a:r>
              <a:rPr lang="hr-HR" dirty="0" smtClean="0"/>
              <a:t>Uspješnost na poslu</a:t>
            </a:r>
          </a:p>
          <a:p>
            <a:pPr lvl="1"/>
            <a:endParaRPr lang="hr-H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>
              <a:buFont typeface="Arial" charset="0"/>
              <a:buNone/>
            </a:pPr>
            <a:endParaRPr lang="hr-HR" smtClean="0"/>
          </a:p>
          <a:p>
            <a:pPr>
              <a:buFont typeface="Arial" charset="0"/>
              <a:buNone/>
            </a:pPr>
            <a:endParaRPr lang="hr-HR" smtClean="0"/>
          </a:p>
          <a:p>
            <a:pPr algn="ctr">
              <a:buFont typeface="Arial" charset="0"/>
              <a:buNone/>
            </a:pPr>
            <a:r>
              <a:rPr lang="hr-HR" sz="5400" b="1" smtClean="0"/>
              <a:t>Hvala na pažnji!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1714488"/>
            <a:ext cx="8229600" cy="1143000"/>
          </a:xfrm>
        </p:spPr>
        <p:txBody>
          <a:bodyPr/>
          <a:lstStyle/>
          <a:p>
            <a:pPr eaLnBrk="1" hangingPunct="1"/>
            <a:r>
              <a:rPr lang="hr-HR" dirty="0" smtClean="0">
                <a:solidFill>
                  <a:srgbClr val="C00000"/>
                </a:solidFill>
              </a:rPr>
              <a:t>DEFINICIJA KVALITETE </a:t>
            </a:r>
            <a:r>
              <a:rPr lang="hr-HR" dirty="0" smtClean="0"/>
              <a:t>(2)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57200" y="2857496"/>
            <a:ext cx="8229600" cy="326866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hr-HR" dirty="0" smtClean="0"/>
              <a:t>S tehničkog aspekta kvaliteta može imati dva značenja:</a:t>
            </a:r>
          </a:p>
          <a:p>
            <a:pPr eaLnBrk="1" hangingPunct="1"/>
            <a:r>
              <a:rPr lang="hr-HR" dirty="0" smtClean="0"/>
              <a:t>Karakteristika proizvoda ili usluge koja svojim osobinama ispunjava definirane ili očekivane potrebe</a:t>
            </a:r>
          </a:p>
          <a:p>
            <a:pPr eaLnBrk="1" hangingPunct="1"/>
            <a:r>
              <a:rPr lang="hr-HR" dirty="0" smtClean="0"/>
              <a:t>Proizvod ili usluga bez defekata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1357298"/>
            <a:ext cx="8229600" cy="1143000"/>
          </a:xfrm>
        </p:spPr>
        <p:txBody>
          <a:bodyPr/>
          <a:lstStyle/>
          <a:p>
            <a:pPr eaLnBrk="1" hangingPunct="1"/>
            <a:r>
              <a:rPr lang="hr-HR" sz="3600" dirty="0" smtClean="0"/>
              <a:t>DEFINICIJA KVALITETE (3)</a:t>
            </a:r>
            <a:br>
              <a:rPr lang="hr-HR" sz="3600" dirty="0" smtClean="0"/>
            </a:br>
            <a:r>
              <a:rPr lang="hr-HR" sz="3200" dirty="0" smtClean="0">
                <a:solidFill>
                  <a:schemeClr val="bg1">
                    <a:lumMod val="50000"/>
                  </a:schemeClr>
                </a:solidFill>
              </a:rPr>
              <a:t>- perspektive -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57200" y="2500306"/>
            <a:ext cx="8229600" cy="3625857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r>
              <a:rPr lang="hr-HR" sz="2000" dirty="0" smtClean="0"/>
              <a:t>Perspektiva klijenta (subjektivno)</a:t>
            </a:r>
          </a:p>
          <a:p>
            <a:pPr lvl="1" eaLnBrk="1" hangingPunct="1">
              <a:lnSpc>
                <a:spcPct val="80000"/>
              </a:lnSpc>
            </a:pPr>
            <a:r>
              <a:rPr lang="hr-HR" sz="2000" dirty="0" smtClean="0"/>
              <a:t>Kvaliteta dizajna (doživljaj proizvoda ili usluge; primjerice učionice, školskog restorana)</a:t>
            </a:r>
          </a:p>
          <a:p>
            <a:pPr lvl="1" eaLnBrk="1" hangingPunct="1">
              <a:lnSpc>
                <a:spcPct val="80000"/>
              </a:lnSpc>
            </a:pPr>
            <a:r>
              <a:rPr lang="hr-HR" sz="2000" dirty="0" smtClean="0"/>
              <a:t>Proizvod ispunjava namjeru za koju je proizveden i trajan je (školski udžbenik)</a:t>
            </a:r>
          </a:p>
          <a:p>
            <a:pPr eaLnBrk="1" hangingPunct="1">
              <a:lnSpc>
                <a:spcPct val="80000"/>
              </a:lnSpc>
            </a:pPr>
            <a:r>
              <a:rPr lang="hr-HR" sz="2000" dirty="0" smtClean="0"/>
              <a:t>Perspektiva proizvođača</a:t>
            </a:r>
          </a:p>
          <a:p>
            <a:pPr lvl="1" eaLnBrk="1" hangingPunct="1">
              <a:lnSpc>
                <a:spcPct val="80000"/>
              </a:lnSpc>
            </a:pPr>
            <a:r>
              <a:rPr lang="hr-HR" sz="2000" dirty="0" smtClean="0"/>
              <a:t>Suglasnost sa zahtjevima (Crosby)</a:t>
            </a:r>
          </a:p>
          <a:p>
            <a:pPr lvl="1" eaLnBrk="1" hangingPunct="1">
              <a:lnSpc>
                <a:spcPct val="80000"/>
              </a:lnSpc>
            </a:pPr>
            <a:r>
              <a:rPr lang="hr-HR" sz="2000" dirty="0" smtClean="0"/>
              <a:t>Trošak kvalitete (prevencija, otpad, jamstva)</a:t>
            </a:r>
          </a:p>
          <a:p>
            <a:pPr lvl="1" eaLnBrk="1" hangingPunct="1">
              <a:lnSpc>
                <a:spcPct val="80000"/>
              </a:lnSpc>
            </a:pPr>
            <a:r>
              <a:rPr lang="hr-HR" sz="2000" dirty="0" smtClean="0"/>
              <a:t>Veća suglasnost povećava profite</a:t>
            </a:r>
          </a:p>
          <a:p>
            <a:pPr eaLnBrk="1" hangingPunct="1">
              <a:lnSpc>
                <a:spcPct val="80000"/>
              </a:lnSpc>
            </a:pPr>
            <a:r>
              <a:rPr lang="hr-HR" sz="2000" dirty="0" smtClean="0"/>
              <a:t>Perspektiva državnih tijela</a:t>
            </a:r>
          </a:p>
          <a:p>
            <a:pPr lvl="1" eaLnBrk="1" hangingPunct="1">
              <a:lnSpc>
                <a:spcPct val="80000"/>
              </a:lnSpc>
            </a:pPr>
            <a:r>
              <a:rPr lang="hr-HR" sz="2000" dirty="0" smtClean="0"/>
              <a:t>Proizvodi trebaju biti sigurni</a:t>
            </a:r>
          </a:p>
          <a:p>
            <a:pPr lvl="1" eaLnBrk="1" hangingPunct="1">
              <a:lnSpc>
                <a:spcPct val="80000"/>
              </a:lnSpc>
            </a:pPr>
            <a:r>
              <a:rPr lang="hr-HR" sz="2000" dirty="0" smtClean="0"/>
              <a:t>Neškodljivi za okolinu</a:t>
            </a:r>
          </a:p>
          <a:p>
            <a:pPr lvl="1" eaLnBrk="1" hangingPunct="1">
              <a:lnSpc>
                <a:spcPct val="80000"/>
              </a:lnSpc>
            </a:pPr>
            <a:r>
              <a:rPr lang="hr-HR" sz="2000" dirty="0" smtClean="0"/>
              <a:t>Učinkoviti (evaluacijski programi)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51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1571612"/>
            <a:ext cx="8229600" cy="1143000"/>
          </a:xfrm>
        </p:spPr>
        <p:txBody>
          <a:bodyPr/>
          <a:lstStyle/>
          <a:p>
            <a:pPr eaLnBrk="1" hangingPunct="1"/>
            <a:r>
              <a:rPr lang="hr-HR" sz="3600" dirty="0" smtClean="0">
                <a:solidFill>
                  <a:srgbClr val="C00000"/>
                </a:solidFill>
              </a:rPr>
              <a:t>DEFINICIJA KVALITETE </a:t>
            </a:r>
            <a:r>
              <a:rPr lang="hr-HR" sz="3600" dirty="0" smtClean="0"/>
              <a:t>(4)</a:t>
            </a:r>
            <a:br>
              <a:rPr lang="hr-HR" sz="3600" dirty="0" smtClean="0"/>
            </a:br>
            <a:r>
              <a:rPr lang="hr-HR" sz="3200" dirty="0" smtClean="0">
                <a:solidFill>
                  <a:schemeClr val="bg1">
                    <a:lumMod val="50000"/>
                  </a:schemeClr>
                </a:solidFill>
              </a:rPr>
              <a:t>- očekivane vrijednosti </a:t>
            </a:r>
            <a:r>
              <a:rPr lang="hr-HR" sz="3200" dirty="0" smtClean="0"/>
              <a:t>-</a:t>
            </a:r>
          </a:p>
        </p:txBody>
      </p:sp>
      <p:sp>
        <p:nvSpPr>
          <p:cNvPr id="10243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457200" y="2643182"/>
            <a:ext cx="4038600" cy="3482981"/>
          </a:xfrm>
        </p:spPr>
        <p:txBody>
          <a:bodyPr/>
          <a:lstStyle/>
          <a:p>
            <a:pPr eaLnBrk="1" hangingPunct="1"/>
            <a:r>
              <a:rPr lang="hr-HR" sz="2400" dirty="0" smtClean="0"/>
              <a:t>Proizvođačka dimenzija</a:t>
            </a:r>
          </a:p>
          <a:p>
            <a:pPr lvl="1" eaLnBrk="1" hangingPunct="1"/>
            <a:r>
              <a:rPr lang="hr-HR" sz="2000" dirty="0" smtClean="0"/>
              <a:t>performanse</a:t>
            </a:r>
          </a:p>
          <a:p>
            <a:pPr lvl="1" eaLnBrk="1" hangingPunct="1"/>
            <a:r>
              <a:rPr lang="hr-HR" sz="2000" dirty="0" smtClean="0"/>
              <a:t>karakteristike</a:t>
            </a:r>
          </a:p>
          <a:p>
            <a:pPr lvl="1" eaLnBrk="1" hangingPunct="1"/>
            <a:r>
              <a:rPr lang="hr-HR" sz="2000" dirty="0" smtClean="0"/>
              <a:t>pouzdanost</a:t>
            </a:r>
          </a:p>
          <a:p>
            <a:pPr lvl="1" eaLnBrk="1" hangingPunct="1"/>
            <a:r>
              <a:rPr lang="hr-HR" sz="2000" dirty="0" smtClean="0"/>
              <a:t>suglasnost sa zahtjevima</a:t>
            </a:r>
          </a:p>
          <a:p>
            <a:pPr lvl="1" eaLnBrk="1" hangingPunct="1"/>
            <a:r>
              <a:rPr lang="hr-HR" sz="2000" dirty="0" smtClean="0"/>
              <a:t>izdržljivost</a:t>
            </a:r>
          </a:p>
          <a:p>
            <a:pPr lvl="1" eaLnBrk="1" hangingPunct="1"/>
            <a:r>
              <a:rPr lang="hr-HR" sz="2000" dirty="0" smtClean="0"/>
              <a:t>mogućnost servisiranja</a:t>
            </a:r>
          </a:p>
          <a:p>
            <a:pPr lvl="1" eaLnBrk="1" hangingPunct="1"/>
            <a:r>
              <a:rPr lang="hr-HR" sz="2000" dirty="0" smtClean="0"/>
              <a:t>estetske karakteristike</a:t>
            </a:r>
          </a:p>
          <a:p>
            <a:pPr lvl="1" eaLnBrk="1" hangingPunct="1"/>
            <a:r>
              <a:rPr lang="hr-HR" sz="2000" dirty="0" smtClean="0"/>
              <a:t>percipirana kvaliteta</a:t>
            </a:r>
          </a:p>
          <a:p>
            <a:pPr lvl="1" eaLnBrk="1" hangingPunct="1"/>
            <a:endParaRPr lang="hr-HR" sz="2000" dirty="0" smtClean="0"/>
          </a:p>
        </p:txBody>
      </p:sp>
      <p:sp>
        <p:nvSpPr>
          <p:cNvPr id="10244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648200" y="2786058"/>
            <a:ext cx="4038600" cy="3340105"/>
          </a:xfrm>
        </p:spPr>
        <p:txBody>
          <a:bodyPr/>
          <a:lstStyle/>
          <a:p>
            <a:pPr eaLnBrk="1" hangingPunct="1"/>
            <a:r>
              <a:rPr lang="hr-HR" sz="2400" dirty="0" smtClean="0"/>
              <a:t>Dimenzija usluga</a:t>
            </a:r>
          </a:p>
          <a:p>
            <a:pPr lvl="1" eaLnBrk="1" hangingPunct="1"/>
            <a:r>
              <a:rPr lang="hr-HR" sz="2000" dirty="0" smtClean="0"/>
              <a:t>pouzdanost</a:t>
            </a:r>
          </a:p>
          <a:p>
            <a:pPr lvl="1" eaLnBrk="1" hangingPunct="1"/>
            <a:r>
              <a:rPr lang="hr-HR" sz="2000" dirty="0" smtClean="0"/>
              <a:t>usklađenost sa zahtjevima</a:t>
            </a:r>
          </a:p>
          <a:p>
            <a:pPr lvl="1" eaLnBrk="1" hangingPunct="1"/>
            <a:r>
              <a:rPr lang="hr-HR" sz="2000" dirty="0" smtClean="0"/>
              <a:t>jamstvo</a:t>
            </a:r>
          </a:p>
          <a:p>
            <a:pPr lvl="1" eaLnBrk="1" hangingPunct="1"/>
            <a:r>
              <a:rPr lang="hr-HR" sz="2000" dirty="0" smtClean="0"/>
              <a:t>empatija</a:t>
            </a:r>
          </a:p>
          <a:p>
            <a:pPr lvl="1" eaLnBrk="1" hangingPunct="1"/>
            <a:r>
              <a:rPr lang="hr-HR" sz="2000" dirty="0" smtClean="0"/>
              <a:t>opipljivost</a:t>
            </a:r>
          </a:p>
          <a:p>
            <a:pPr eaLnBrk="1" hangingPunct="1"/>
            <a:endParaRPr lang="hr-HR" sz="24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1571612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3600" dirty="0" smtClean="0">
                <a:solidFill>
                  <a:srgbClr val="C00000"/>
                </a:solidFill>
              </a:rPr>
              <a:t>DEFINICIJA KVALITETE </a:t>
            </a:r>
            <a:br>
              <a:rPr lang="hr-HR" sz="3600" dirty="0" smtClean="0">
                <a:solidFill>
                  <a:srgbClr val="C00000"/>
                </a:solidFill>
              </a:rPr>
            </a:br>
            <a:r>
              <a:rPr lang="hr-HR" sz="3600" dirty="0" smtClean="0">
                <a:solidFill>
                  <a:schemeClr val="bg1">
                    <a:lumMod val="50000"/>
                  </a:schemeClr>
                </a:solidFill>
              </a:rPr>
              <a:t>- perspektiva obrazovanja -</a:t>
            </a:r>
          </a:p>
        </p:txBody>
      </p:sp>
      <p:sp>
        <p:nvSpPr>
          <p:cNvPr id="11267" name="Rectangle 4"/>
          <p:cNvSpPr>
            <a:spLocks noGrp="1" noChangeArrowheads="1"/>
          </p:cNvSpPr>
          <p:nvPr>
            <p:ph idx="4294967295"/>
          </p:nvPr>
        </p:nvSpPr>
        <p:spPr>
          <a:xfrm>
            <a:off x="250825" y="2928934"/>
            <a:ext cx="8359775" cy="2767016"/>
          </a:xfrm>
          <a:noFill/>
        </p:spPr>
        <p:txBody>
          <a:bodyPr lIns="92075" tIns="46038" rIns="92075" bIns="46038">
            <a:normAutofit lnSpcReduction="10000"/>
          </a:bodyPr>
          <a:lstStyle/>
          <a:p>
            <a:pPr algn="ctr" eaLnBrk="1" hangingPunct="1">
              <a:buFontTx/>
              <a:buNone/>
            </a:pPr>
            <a:r>
              <a:rPr lang="hr-HR" dirty="0" smtClean="0"/>
              <a:t>Kvaliteta odgoja i obrazovanja odnosi se na razinu kojom odgojno-obrazovne usluge pružene pojedincima i populaciji povećavaju izglede za nastavak školovanja, mogućnost zapošljavanja te aktivnog i perspektivnog sudjelovanja u životu zajednice.</a:t>
            </a:r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>
          <a:xfrm>
            <a:off x="500034" y="1500174"/>
            <a:ext cx="8501122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3600" dirty="0" smtClean="0">
                <a:solidFill>
                  <a:schemeClr val="bg1">
                    <a:lumMod val="50000"/>
                  </a:schemeClr>
                </a:solidFill>
              </a:rPr>
              <a:t>DEFINICIJA </a:t>
            </a:r>
            <a:r>
              <a:rPr lang="hr-HR" sz="3600" dirty="0" smtClean="0">
                <a:solidFill>
                  <a:srgbClr val="C00000"/>
                </a:solidFill>
              </a:rPr>
              <a:t>KVALITETE U ODGOJU I OBRAZOVANJU</a:t>
            </a:r>
            <a:br>
              <a:rPr lang="hr-HR" sz="3600" dirty="0" smtClean="0">
                <a:solidFill>
                  <a:srgbClr val="C00000"/>
                </a:solidFill>
              </a:rPr>
            </a:br>
            <a:r>
              <a:rPr lang="hr-HR" sz="3600" dirty="0" smtClean="0">
                <a:solidFill>
                  <a:schemeClr val="bg1">
                    <a:lumMod val="50000"/>
                  </a:schemeClr>
                </a:solidFill>
              </a:rPr>
              <a:t>- četiri dimenzije -</a:t>
            </a:r>
          </a:p>
        </p:txBody>
      </p:sp>
      <p:sp>
        <p:nvSpPr>
          <p:cNvPr id="8194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57200" y="2714620"/>
            <a:ext cx="8229600" cy="341154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hr-HR" sz="2800" b="1" dirty="0" smtClean="0"/>
              <a:t>Moralna dimenzija </a:t>
            </a:r>
            <a:r>
              <a:rPr lang="hr-HR" sz="2800" dirty="0" smtClean="0"/>
              <a:t>– učenici, roditelji i zajednica zaslužuju najbolje moguće obrazovanje</a:t>
            </a:r>
          </a:p>
          <a:p>
            <a:pPr eaLnBrk="1" hangingPunct="1">
              <a:lnSpc>
                <a:spcPct val="80000"/>
              </a:lnSpc>
            </a:pPr>
            <a:r>
              <a:rPr lang="hr-HR" sz="2800" b="1" dirty="0" smtClean="0"/>
              <a:t>Profesionalna dimenzija </a:t>
            </a:r>
            <a:r>
              <a:rPr lang="hr-HR" sz="2800" dirty="0" smtClean="0"/>
              <a:t>– posvećenost učenicima kroz primjenu primjerenih pedagoških postupaka</a:t>
            </a:r>
          </a:p>
          <a:p>
            <a:pPr eaLnBrk="1" hangingPunct="1">
              <a:lnSpc>
                <a:spcPct val="80000"/>
              </a:lnSpc>
            </a:pPr>
            <a:r>
              <a:rPr lang="hr-HR" sz="2800" b="1" dirty="0" smtClean="0"/>
              <a:t>Dimenzija konkurentnosti </a:t>
            </a:r>
            <a:r>
              <a:rPr lang="hr-HR" sz="2800" dirty="0" smtClean="0"/>
              <a:t>– unapređenje kvalitete usluge i načina izvršavanja nastavnih planova i programa</a:t>
            </a:r>
          </a:p>
          <a:p>
            <a:pPr eaLnBrk="1" hangingPunct="1">
              <a:lnSpc>
                <a:spcPct val="80000"/>
              </a:lnSpc>
            </a:pPr>
            <a:r>
              <a:rPr lang="hr-HR" sz="2800" b="1" dirty="0" smtClean="0"/>
              <a:t>Dimenzija odgovornosti </a:t>
            </a:r>
            <a:r>
              <a:rPr lang="hr-HR" sz="2800" dirty="0" smtClean="0"/>
              <a:t>– škole moraju udovoljavati političkim zahtjevima za odgojem i obrazovanjem te javno demonstrirati visoke standarde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28596" y="1643050"/>
            <a:ext cx="8229600" cy="4125923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hr-HR" sz="8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PERCEPCIJA </a:t>
            </a:r>
          </a:p>
          <a:p>
            <a:pPr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hr-HR" sz="8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JE </a:t>
            </a:r>
          </a:p>
          <a:p>
            <a:pPr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hr-HR" sz="8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ISTINA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ARCETIĆ_Provedba HKO i razvoj kompetencija za cjeloživotno učenje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SMaster_6</Template>
  <TotalTime>6074</TotalTime>
  <Words>1124</Words>
  <Application>Microsoft Office PowerPoint</Application>
  <PresentationFormat>On-screen Show (4:3)</PresentationFormat>
  <Paragraphs>225</Paragraphs>
  <Slides>37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MARCETIĆ_Provedba HKO i razvoj kompetencija za cjeloživotno učenje</vt:lpstr>
      <vt:lpstr>STRATEGIJSKI KONTEKST  UPRAVLJANJA KVALITETOM</vt:lpstr>
      <vt:lpstr>CILJEVI PREDAVANJA</vt:lpstr>
      <vt:lpstr>DEFINICIJA KVALITETE</vt:lpstr>
      <vt:lpstr>DEFINICIJA KVALITETE (2)</vt:lpstr>
      <vt:lpstr>DEFINICIJA KVALITETE (3) - perspektive -</vt:lpstr>
      <vt:lpstr>DEFINICIJA KVALITETE (4) - očekivane vrijednosti -</vt:lpstr>
      <vt:lpstr>DEFINICIJA KVALITETE  - perspektiva obrazovanja -</vt:lpstr>
      <vt:lpstr>DEFINICIJA KVALITETE U ODGOJU I OBRAZOVANJU - četiri dimenzije -</vt:lpstr>
      <vt:lpstr>Slide 9</vt:lpstr>
      <vt:lpstr>Slide 10</vt:lpstr>
      <vt:lpstr>KVALITETA I KLIJENT</vt:lpstr>
      <vt:lpstr>VRSTE KLIJENATA</vt:lpstr>
      <vt:lpstr>KLJUČNI DIONICI VRTIĆA, OSNOVNIH I SREDNJIH ŠKOLA</vt:lpstr>
      <vt:lpstr>NEKE ČINJENICE O KUPCIMA</vt:lpstr>
      <vt:lpstr>ŠTO ORGANIZACIJE MORAJU RADITI KAKO BI USPJELE?</vt:lpstr>
      <vt:lpstr>NUŽNI KORACI</vt:lpstr>
      <vt:lpstr>KOMUNIKACIJA I KVALITETA</vt:lpstr>
      <vt:lpstr>UOČAVANJE I RJEŠAVANJE PROBLEMA KVALITETE</vt:lpstr>
      <vt:lpstr>INTERDISCIPLINARNI PRISTUP RJEŠAVANJU PROBLEMA</vt:lpstr>
      <vt:lpstr>KULTURA KVALITETE</vt:lpstr>
      <vt:lpstr>IZAZOVI ZA LJUDSKE POTENCIJALE</vt:lpstr>
      <vt:lpstr>TROŠAK KVALITETE </vt:lpstr>
      <vt:lpstr>TROŠKOVI KVALITETE VREMENOM RASTU</vt:lpstr>
      <vt:lpstr>SKRIVENI TROŠKOVI LOŠE KVALITETE</vt:lpstr>
      <vt:lpstr>PRAVILO1-10-100</vt:lpstr>
      <vt:lpstr>ZAKLJUČNO O TROŠKOVIMA KVALITETE</vt:lpstr>
      <vt:lpstr>Zaključno o kvaliteti</vt:lpstr>
      <vt:lpstr>ŠTO JE STRATEGIJA? </vt:lpstr>
      <vt:lpstr>ZABLUDE STRATEŠKOG PLANIRANJA</vt:lpstr>
      <vt:lpstr>MODEL STRATEŠKOG MENADŽMENTA</vt:lpstr>
      <vt:lpstr>POUKA</vt:lpstr>
      <vt:lpstr>GDJE SPADA KVALITETA?</vt:lpstr>
      <vt:lpstr>PLANIRANJE KVALITETE</vt:lpstr>
      <vt:lpstr>Slide 34</vt:lpstr>
      <vt:lpstr>4 DIMENZIJE KVALITETE OBRAZOVANJA</vt:lpstr>
      <vt:lpstr>4 DIMENZIJE KVALITETE OBRAZOVANJA (2)</vt:lpstr>
      <vt:lpstr>Slide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Upravljanje kvalitetom</dc:title>
  <dc:creator>Vatroslav Zovko PhD</dc:creator>
  <cp:lastModifiedBy>Andreja Marcetić</cp:lastModifiedBy>
  <cp:revision>157</cp:revision>
  <dcterms:created xsi:type="dcterms:W3CDTF">2009-06-30T14:59:27Z</dcterms:created>
  <dcterms:modified xsi:type="dcterms:W3CDTF">2010-06-08T14:17:42Z</dcterms:modified>
</cp:coreProperties>
</file>