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2"/>
  </p:notesMasterIdLst>
  <p:sldIdLst>
    <p:sldId id="614" r:id="rId2"/>
    <p:sldId id="676" r:id="rId3"/>
    <p:sldId id="674" r:id="rId4"/>
    <p:sldId id="529" r:id="rId5"/>
    <p:sldId id="531" r:id="rId6"/>
    <p:sldId id="514" r:id="rId7"/>
    <p:sldId id="532" r:id="rId8"/>
    <p:sldId id="521" r:id="rId9"/>
    <p:sldId id="522" r:id="rId10"/>
    <p:sldId id="617" r:id="rId11"/>
    <p:sldId id="618" r:id="rId12"/>
    <p:sldId id="619" r:id="rId13"/>
    <p:sldId id="620" r:id="rId14"/>
    <p:sldId id="527" r:id="rId15"/>
    <p:sldId id="528" r:id="rId16"/>
    <p:sldId id="501" r:id="rId17"/>
    <p:sldId id="510" r:id="rId18"/>
    <p:sldId id="502" r:id="rId19"/>
    <p:sldId id="500" r:id="rId20"/>
    <p:sldId id="503" r:id="rId21"/>
    <p:sldId id="537" r:id="rId22"/>
    <p:sldId id="515" r:id="rId23"/>
    <p:sldId id="257" r:id="rId24"/>
    <p:sldId id="611" r:id="rId25"/>
    <p:sldId id="259" r:id="rId26"/>
    <p:sldId id="263" r:id="rId27"/>
    <p:sldId id="338" r:id="rId28"/>
    <p:sldId id="339" r:id="rId29"/>
    <p:sldId id="340" r:id="rId30"/>
    <p:sldId id="341" r:id="rId31"/>
    <p:sldId id="342" r:id="rId32"/>
    <p:sldId id="343" r:id="rId33"/>
    <p:sldId id="273" r:id="rId34"/>
    <p:sldId id="274" r:id="rId35"/>
    <p:sldId id="344" r:id="rId36"/>
    <p:sldId id="277" r:id="rId37"/>
    <p:sldId id="345" r:id="rId38"/>
    <p:sldId id="280" r:id="rId39"/>
    <p:sldId id="518" r:id="rId40"/>
    <p:sldId id="673" r:id="rId41"/>
    <p:sldId id="517" r:id="rId42"/>
    <p:sldId id="519" r:id="rId43"/>
    <p:sldId id="520" r:id="rId44"/>
    <p:sldId id="348" r:id="rId45"/>
    <p:sldId id="349" r:id="rId46"/>
    <p:sldId id="350" r:id="rId47"/>
    <p:sldId id="351" r:id="rId48"/>
    <p:sldId id="352" r:id="rId49"/>
    <p:sldId id="672" r:id="rId50"/>
    <p:sldId id="353" r:id="rId51"/>
    <p:sldId id="354" r:id="rId52"/>
    <p:sldId id="355" r:id="rId53"/>
    <p:sldId id="356" r:id="rId54"/>
    <p:sldId id="357" r:id="rId55"/>
    <p:sldId id="358" r:id="rId56"/>
    <p:sldId id="359" r:id="rId57"/>
    <p:sldId id="307" r:id="rId58"/>
    <p:sldId id="361" r:id="rId59"/>
    <p:sldId id="607" r:id="rId60"/>
    <p:sldId id="678" r:id="rId61"/>
    <p:sldId id="661" r:id="rId62"/>
    <p:sldId id="662" r:id="rId63"/>
    <p:sldId id="663" r:id="rId64"/>
    <p:sldId id="664" r:id="rId65"/>
    <p:sldId id="665" r:id="rId66"/>
    <p:sldId id="539" r:id="rId67"/>
    <p:sldId id="540" r:id="rId68"/>
    <p:sldId id="541" r:id="rId69"/>
    <p:sldId id="542" r:id="rId70"/>
    <p:sldId id="546" r:id="rId71"/>
    <p:sldId id="549" r:id="rId72"/>
    <p:sldId id="552" r:id="rId73"/>
    <p:sldId id="554" r:id="rId74"/>
    <p:sldId id="555" r:id="rId75"/>
    <p:sldId id="557" r:id="rId76"/>
    <p:sldId id="568" r:id="rId77"/>
    <p:sldId id="569" r:id="rId78"/>
    <p:sldId id="570" r:id="rId79"/>
    <p:sldId id="571" r:id="rId80"/>
    <p:sldId id="609" r:id="rId81"/>
    <p:sldId id="621" r:id="rId82"/>
    <p:sldId id="593" r:id="rId83"/>
    <p:sldId id="594" r:id="rId84"/>
    <p:sldId id="595" r:id="rId85"/>
    <p:sldId id="596" r:id="rId86"/>
    <p:sldId id="622" r:id="rId87"/>
    <p:sldId id="623" r:id="rId88"/>
    <p:sldId id="624" r:id="rId89"/>
    <p:sldId id="655" r:id="rId90"/>
    <p:sldId id="625" r:id="rId91"/>
    <p:sldId id="626" r:id="rId92"/>
    <p:sldId id="627" r:id="rId93"/>
    <p:sldId id="628" r:id="rId94"/>
    <p:sldId id="631" r:id="rId95"/>
    <p:sldId id="632" r:id="rId96"/>
    <p:sldId id="637" r:id="rId97"/>
    <p:sldId id="638" r:id="rId98"/>
    <p:sldId id="639" r:id="rId99"/>
    <p:sldId id="640" r:id="rId100"/>
    <p:sldId id="641" r:id="rId101"/>
    <p:sldId id="642" r:id="rId102"/>
    <p:sldId id="643" r:id="rId103"/>
    <p:sldId id="645" r:id="rId104"/>
    <p:sldId id="646" r:id="rId105"/>
    <p:sldId id="647" r:id="rId106"/>
    <p:sldId id="656" r:id="rId107"/>
    <p:sldId id="657" r:id="rId108"/>
    <p:sldId id="658" r:id="rId109"/>
    <p:sldId id="659" r:id="rId110"/>
    <p:sldId id="660" r:id="rId111"/>
    <p:sldId id="649" r:id="rId112"/>
    <p:sldId id="650" r:id="rId113"/>
    <p:sldId id="497" r:id="rId114"/>
    <p:sldId id="536" r:id="rId115"/>
    <p:sldId id="535" r:id="rId116"/>
    <p:sldId id="666" r:id="rId117"/>
    <p:sldId id="533" r:id="rId118"/>
    <p:sldId id="534" r:id="rId119"/>
    <p:sldId id="671" r:id="rId120"/>
    <p:sldId id="498" r:id="rId121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Stil teme 1 - Isticanj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Stil teme 1 - Isticanj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Stil teme 1 - Isticanj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Stil teme 1 - Isticanj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Stil teme 1 - Isticanj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0" autoAdjust="0"/>
    <p:restoredTop sz="94660"/>
  </p:normalViewPr>
  <p:slideViewPr>
    <p:cSldViewPr>
      <p:cViewPr>
        <p:scale>
          <a:sx n="73" d="100"/>
          <a:sy n="73" d="100"/>
        </p:scale>
        <p:origin x="-984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A6D6B7-F1DE-4BE1-AF80-025A58B0473C}" type="doc">
      <dgm:prSet loTypeId="urn:microsoft.com/office/officeart/2005/8/layout/cycle8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hr-HR"/>
        </a:p>
      </dgm:t>
    </dgm:pt>
    <dgm:pt modelId="{4F0B7D4F-948D-4E9C-B748-653299C9B79C}">
      <dgm:prSet phldrT="[Text]" custT="1"/>
      <dgm:spPr/>
      <dgm:t>
        <a:bodyPr/>
        <a:lstStyle/>
        <a:p>
          <a:r>
            <a:rPr lang="hr-HR" sz="1600" b="1" baseline="0" dirty="0"/>
            <a:t>ciljevi</a:t>
          </a:r>
        </a:p>
      </dgm:t>
    </dgm:pt>
    <dgm:pt modelId="{B0CDD2D3-D04A-41B1-A966-750549297DF4}" type="parTrans" cxnId="{6CA7F7AB-2875-43AC-9D14-D10E293B63FD}">
      <dgm:prSet/>
      <dgm:spPr/>
      <dgm:t>
        <a:bodyPr/>
        <a:lstStyle/>
        <a:p>
          <a:endParaRPr lang="hr-HR"/>
        </a:p>
      </dgm:t>
    </dgm:pt>
    <dgm:pt modelId="{0E49C6BF-F2B9-48F4-B0D4-C72BA0087FB4}" type="sibTrans" cxnId="{6CA7F7AB-2875-43AC-9D14-D10E293B63FD}">
      <dgm:prSet/>
      <dgm:spPr/>
      <dgm:t>
        <a:bodyPr/>
        <a:lstStyle/>
        <a:p>
          <a:endParaRPr lang="hr-HR"/>
        </a:p>
      </dgm:t>
    </dgm:pt>
    <dgm:pt modelId="{BBECF8B8-5F03-4575-BDBC-20B0875DBBBC}">
      <dgm:prSet phldrT="[Text]" custT="1"/>
      <dgm:spPr/>
      <dgm:t>
        <a:bodyPr/>
        <a:lstStyle/>
        <a:p>
          <a:r>
            <a:rPr lang="hr-HR" sz="1600" b="1" baseline="0" dirty="0"/>
            <a:t>sadržaji</a:t>
          </a:r>
        </a:p>
      </dgm:t>
    </dgm:pt>
    <dgm:pt modelId="{E128B7E3-7F93-4F2F-975A-4D555BEBFF2B}" type="parTrans" cxnId="{50BE775C-FDE5-45AB-BBE8-583AC216F687}">
      <dgm:prSet/>
      <dgm:spPr/>
      <dgm:t>
        <a:bodyPr/>
        <a:lstStyle/>
        <a:p>
          <a:endParaRPr lang="hr-HR"/>
        </a:p>
      </dgm:t>
    </dgm:pt>
    <dgm:pt modelId="{D69ECB32-C32A-4115-A340-C9D7200CC3BE}" type="sibTrans" cxnId="{50BE775C-FDE5-45AB-BBE8-583AC216F687}">
      <dgm:prSet/>
      <dgm:spPr/>
      <dgm:t>
        <a:bodyPr/>
        <a:lstStyle/>
        <a:p>
          <a:endParaRPr lang="hr-HR"/>
        </a:p>
      </dgm:t>
    </dgm:pt>
    <dgm:pt modelId="{75A4582A-4F05-4EFB-AC0F-9513A0824905}">
      <dgm:prSet phldrT="[Text]" custT="1"/>
      <dgm:spPr/>
      <dgm:t>
        <a:bodyPr/>
        <a:lstStyle/>
        <a:p>
          <a:r>
            <a:rPr lang="hr-HR" sz="1600" b="1" baseline="0" dirty="0"/>
            <a:t>postupci</a:t>
          </a:r>
        </a:p>
        <a:p>
          <a:r>
            <a:rPr lang="hr-HR" sz="1600" b="1" baseline="0" dirty="0"/>
            <a:t>(metode)</a:t>
          </a:r>
        </a:p>
      </dgm:t>
    </dgm:pt>
    <dgm:pt modelId="{F54A8914-26A1-4C2F-BC2E-5C833A914DF1}" type="parTrans" cxnId="{DED63BDE-65D7-47F5-85E7-4407E44C5067}">
      <dgm:prSet/>
      <dgm:spPr/>
      <dgm:t>
        <a:bodyPr/>
        <a:lstStyle/>
        <a:p>
          <a:endParaRPr lang="hr-HR"/>
        </a:p>
      </dgm:t>
    </dgm:pt>
    <dgm:pt modelId="{E8009777-CE42-4F47-BA0E-05CE86326CFA}" type="sibTrans" cxnId="{DED63BDE-65D7-47F5-85E7-4407E44C5067}">
      <dgm:prSet/>
      <dgm:spPr/>
      <dgm:t>
        <a:bodyPr/>
        <a:lstStyle/>
        <a:p>
          <a:endParaRPr lang="hr-HR"/>
        </a:p>
      </dgm:t>
    </dgm:pt>
    <dgm:pt modelId="{6FDDB891-A1B2-4BB4-B70C-F625FDE2E9B7}">
      <dgm:prSet phldrT="[Text]" custT="1"/>
      <dgm:spPr/>
      <dgm:t>
        <a:bodyPr/>
        <a:lstStyle/>
        <a:p>
          <a:r>
            <a:rPr lang="hr-HR" sz="1600" b="1" baseline="0" dirty="0" smtClean="0"/>
            <a:t>nositelji</a:t>
          </a:r>
        </a:p>
        <a:p>
          <a:r>
            <a:rPr lang="hr-HR" sz="1500" baseline="0" dirty="0" smtClean="0"/>
            <a:t>(</a:t>
          </a:r>
          <a:r>
            <a:rPr lang="hr-HR" sz="1400" baseline="0" dirty="0"/>
            <a:t>odgovornost</a:t>
          </a:r>
          <a:r>
            <a:rPr lang="hr-HR" sz="1450" baseline="0" dirty="0" smtClean="0"/>
            <a:t>)</a:t>
          </a:r>
          <a:endParaRPr lang="hr-HR" sz="1450" baseline="0" dirty="0"/>
        </a:p>
      </dgm:t>
    </dgm:pt>
    <dgm:pt modelId="{ACE7679B-2EAC-48A1-82DD-87B282F21B61}" type="parTrans" cxnId="{1B84897C-D24E-48BB-AA4E-AD4DFE7C5B38}">
      <dgm:prSet/>
      <dgm:spPr/>
      <dgm:t>
        <a:bodyPr/>
        <a:lstStyle/>
        <a:p>
          <a:endParaRPr lang="hr-HR"/>
        </a:p>
      </dgm:t>
    </dgm:pt>
    <dgm:pt modelId="{50872B77-660C-4EC8-B4A7-70DF030A947A}" type="sibTrans" cxnId="{1B84897C-D24E-48BB-AA4E-AD4DFE7C5B38}">
      <dgm:prSet/>
      <dgm:spPr/>
      <dgm:t>
        <a:bodyPr/>
        <a:lstStyle/>
        <a:p>
          <a:endParaRPr lang="hr-HR"/>
        </a:p>
      </dgm:t>
    </dgm:pt>
    <dgm:pt modelId="{07E1238A-F022-4A26-B7A2-AAD057D58559}">
      <dgm:prSet phldrT="[Text]" custT="1"/>
      <dgm:spPr/>
      <dgm:t>
        <a:bodyPr/>
        <a:lstStyle/>
        <a:p>
          <a:r>
            <a:rPr lang="hr-HR" sz="1400" b="1" baseline="0" dirty="0" smtClean="0"/>
            <a:t>vrjednovanje</a:t>
          </a:r>
          <a:endParaRPr lang="hr-HR" sz="1400" b="1" baseline="0" dirty="0"/>
        </a:p>
      </dgm:t>
    </dgm:pt>
    <dgm:pt modelId="{702DC431-DB1B-47CC-ABA4-DA7EA20F9FCC}" type="parTrans" cxnId="{E4912D0A-660E-4EC0-A304-4B6A9E631E82}">
      <dgm:prSet/>
      <dgm:spPr/>
      <dgm:t>
        <a:bodyPr/>
        <a:lstStyle/>
        <a:p>
          <a:endParaRPr lang="hr-HR"/>
        </a:p>
      </dgm:t>
    </dgm:pt>
    <dgm:pt modelId="{0EBF1A66-07BA-4C79-B4C9-3AD7EF7C6DF6}" type="sibTrans" cxnId="{E4912D0A-660E-4EC0-A304-4B6A9E631E82}">
      <dgm:prSet/>
      <dgm:spPr/>
      <dgm:t>
        <a:bodyPr/>
        <a:lstStyle/>
        <a:p>
          <a:endParaRPr lang="hr-HR"/>
        </a:p>
      </dgm:t>
    </dgm:pt>
    <dgm:pt modelId="{FFEE9F3B-F9C8-4C07-A544-43ED036BCA66}">
      <dgm:prSet custT="1"/>
      <dgm:spPr/>
      <dgm:t>
        <a:bodyPr/>
        <a:lstStyle/>
        <a:p>
          <a:r>
            <a:rPr lang="hr-HR" sz="1600" baseline="0" dirty="0"/>
            <a:t>ostvarenje</a:t>
          </a:r>
        </a:p>
      </dgm:t>
    </dgm:pt>
    <dgm:pt modelId="{21322F39-1764-4B97-A88A-7FA0309E65F2}" type="parTrans" cxnId="{CD8E5294-2D81-4727-945B-C59126171CC6}">
      <dgm:prSet/>
      <dgm:spPr/>
      <dgm:t>
        <a:bodyPr/>
        <a:lstStyle/>
        <a:p>
          <a:endParaRPr lang="hr-HR"/>
        </a:p>
      </dgm:t>
    </dgm:pt>
    <dgm:pt modelId="{37A785C4-FFCC-47CB-896C-F244735DEFFD}" type="sibTrans" cxnId="{CD8E5294-2D81-4727-945B-C59126171CC6}">
      <dgm:prSet/>
      <dgm:spPr/>
      <dgm:t>
        <a:bodyPr/>
        <a:lstStyle/>
        <a:p>
          <a:endParaRPr lang="hr-HR"/>
        </a:p>
      </dgm:t>
    </dgm:pt>
    <dgm:pt modelId="{92D80DE4-5BB7-4CF8-A287-64133BE67175}" type="pres">
      <dgm:prSet presAssocID="{C0A6D6B7-F1DE-4BE1-AF80-025A58B0473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97E70008-54F4-4974-ADA7-CF13A8FBB132}" type="pres">
      <dgm:prSet presAssocID="{C0A6D6B7-F1DE-4BE1-AF80-025A58B0473C}" presName="wedge1" presStyleLbl="node1" presStyleIdx="0" presStyleCnt="6"/>
      <dgm:spPr/>
      <dgm:t>
        <a:bodyPr/>
        <a:lstStyle/>
        <a:p>
          <a:endParaRPr lang="hr-HR"/>
        </a:p>
      </dgm:t>
    </dgm:pt>
    <dgm:pt modelId="{752F2604-9D40-4DE5-AC67-18037C312A59}" type="pres">
      <dgm:prSet presAssocID="{C0A6D6B7-F1DE-4BE1-AF80-025A58B0473C}" presName="dummy1a" presStyleCnt="0"/>
      <dgm:spPr/>
    </dgm:pt>
    <dgm:pt modelId="{9B8CB396-2193-4440-A93E-748740F8E965}" type="pres">
      <dgm:prSet presAssocID="{C0A6D6B7-F1DE-4BE1-AF80-025A58B0473C}" presName="dummy1b" presStyleCnt="0"/>
      <dgm:spPr/>
    </dgm:pt>
    <dgm:pt modelId="{36A37B83-50BB-4229-BD4B-AC24F191E6D8}" type="pres">
      <dgm:prSet presAssocID="{C0A6D6B7-F1DE-4BE1-AF80-025A58B0473C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10D7C2C-2FEA-49AB-9773-3EB4F0F29E10}" type="pres">
      <dgm:prSet presAssocID="{C0A6D6B7-F1DE-4BE1-AF80-025A58B0473C}" presName="wedge2" presStyleLbl="node1" presStyleIdx="1" presStyleCnt="6"/>
      <dgm:spPr/>
      <dgm:t>
        <a:bodyPr/>
        <a:lstStyle/>
        <a:p>
          <a:endParaRPr lang="hr-HR"/>
        </a:p>
      </dgm:t>
    </dgm:pt>
    <dgm:pt modelId="{0713BE0B-4757-4947-BB20-8E1FBE33C5F4}" type="pres">
      <dgm:prSet presAssocID="{C0A6D6B7-F1DE-4BE1-AF80-025A58B0473C}" presName="dummy2a" presStyleCnt="0"/>
      <dgm:spPr/>
    </dgm:pt>
    <dgm:pt modelId="{314E55B6-EF75-43FE-B234-1F09F8AE4D4F}" type="pres">
      <dgm:prSet presAssocID="{C0A6D6B7-F1DE-4BE1-AF80-025A58B0473C}" presName="dummy2b" presStyleCnt="0"/>
      <dgm:spPr/>
    </dgm:pt>
    <dgm:pt modelId="{6BBEA86F-0CF0-49FE-B822-DF47D2E759C8}" type="pres">
      <dgm:prSet presAssocID="{C0A6D6B7-F1DE-4BE1-AF80-025A58B0473C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8153B1F-6F93-428F-91FB-CA8D0E887E03}" type="pres">
      <dgm:prSet presAssocID="{C0A6D6B7-F1DE-4BE1-AF80-025A58B0473C}" presName="wedge3" presStyleLbl="node1" presStyleIdx="2" presStyleCnt="6"/>
      <dgm:spPr/>
      <dgm:t>
        <a:bodyPr/>
        <a:lstStyle/>
        <a:p>
          <a:endParaRPr lang="hr-HR"/>
        </a:p>
      </dgm:t>
    </dgm:pt>
    <dgm:pt modelId="{8B086A73-6111-4B01-B07E-FEE6E192EAB0}" type="pres">
      <dgm:prSet presAssocID="{C0A6D6B7-F1DE-4BE1-AF80-025A58B0473C}" presName="dummy3a" presStyleCnt="0"/>
      <dgm:spPr/>
    </dgm:pt>
    <dgm:pt modelId="{A93C9411-3507-4E09-9861-CA4A3404CF2A}" type="pres">
      <dgm:prSet presAssocID="{C0A6D6B7-F1DE-4BE1-AF80-025A58B0473C}" presName="dummy3b" presStyleCnt="0"/>
      <dgm:spPr/>
    </dgm:pt>
    <dgm:pt modelId="{4471A361-5378-473F-B681-4FEC59B14F73}" type="pres">
      <dgm:prSet presAssocID="{C0A6D6B7-F1DE-4BE1-AF80-025A58B0473C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863CDA2-E5E2-4154-8F62-4BA6C28A835A}" type="pres">
      <dgm:prSet presAssocID="{C0A6D6B7-F1DE-4BE1-AF80-025A58B0473C}" presName="wedge4" presStyleLbl="node1" presStyleIdx="3" presStyleCnt="6" custScaleX="103721" custScaleY="103585"/>
      <dgm:spPr/>
      <dgm:t>
        <a:bodyPr/>
        <a:lstStyle/>
        <a:p>
          <a:endParaRPr lang="hr-HR"/>
        </a:p>
      </dgm:t>
    </dgm:pt>
    <dgm:pt modelId="{59ED44F2-8EC1-4BA1-AA0E-EC7552C2269F}" type="pres">
      <dgm:prSet presAssocID="{C0A6D6B7-F1DE-4BE1-AF80-025A58B0473C}" presName="dummy4a" presStyleCnt="0"/>
      <dgm:spPr/>
    </dgm:pt>
    <dgm:pt modelId="{0300FBA1-1818-4A1F-8F57-8609FD1142A1}" type="pres">
      <dgm:prSet presAssocID="{C0A6D6B7-F1DE-4BE1-AF80-025A58B0473C}" presName="dummy4b" presStyleCnt="0"/>
      <dgm:spPr/>
    </dgm:pt>
    <dgm:pt modelId="{B8B8723B-AE62-4F7A-A335-B11C3B6E185F}" type="pres">
      <dgm:prSet presAssocID="{C0A6D6B7-F1DE-4BE1-AF80-025A58B0473C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E603F87-28AB-4327-96FE-097F8290DBD8}" type="pres">
      <dgm:prSet presAssocID="{C0A6D6B7-F1DE-4BE1-AF80-025A58B0473C}" presName="wedge5" presStyleLbl="node1" presStyleIdx="4" presStyleCnt="6"/>
      <dgm:spPr/>
      <dgm:t>
        <a:bodyPr/>
        <a:lstStyle/>
        <a:p>
          <a:endParaRPr lang="hr-HR"/>
        </a:p>
      </dgm:t>
    </dgm:pt>
    <dgm:pt modelId="{2636EF8F-132C-4236-934E-7580FE552B72}" type="pres">
      <dgm:prSet presAssocID="{C0A6D6B7-F1DE-4BE1-AF80-025A58B0473C}" presName="dummy5a" presStyleCnt="0"/>
      <dgm:spPr/>
    </dgm:pt>
    <dgm:pt modelId="{04E2CDDA-FF0C-4C7D-9D39-613AA4B96DB2}" type="pres">
      <dgm:prSet presAssocID="{C0A6D6B7-F1DE-4BE1-AF80-025A58B0473C}" presName="dummy5b" presStyleCnt="0"/>
      <dgm:spPr/>
    </dgm:pt>
    <dgm:pt modelId="{40186DFD-83EA-4867-BD3E-BE0A32550D80}" type="pres">
      <dgm:prSet presAssocID="{C0A6D6B7-F1DE-4BE1-AF80-025A58B0473C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5BDFA46-14E9-4CC6-99EB-C1F7F264A401}" type="pres">
      <dgm:prSet presAssocID="{C0A6D6B7-F1DE-4BE1-AF80-025A58B0473C}" presName="wedge6" presStyleLbl="node1" presStyleIdx="5" presStyleCnt="6" custScaleX="95934" custScaleY="93883"/>
      <dgm:spPr/>
      <dgm:t>
        <a:bodyPr/>
        <a:lstStyle/>
        <a:p>
          <a:endParaRPr lang="hr-HR"/>
        </a:p>
      </dgm:t>
    </dgm:pt>
    <dgm:pt modelId="{610C8FFD-C394-4601-A23E-7D9234BA371B}" type="pres">
      <dgm:prSet presAssocID="{C0A6D6B7-F1DE-4BE1-AF80-025A58B0473C}" presName="dummy6a" presStyleCnt="0"/>
      <dgm:spPr/>
    </dgm:pt>
    <dgm:pt modelId="{71604DDC-493B-4F85-A1F3-B9DEBAC3FEC8}" type="pres">
      <dgm:prSet presAssocID="{C0A6D6B7-F1DE-4BE1-AF80-025A58B0473C}" presName="dummy6b" presStyleCnt="0"/>
      <dgm:spPr/>
    </dgm:pt>
    <dgm:pt modelId="{BB28409B-713E-4CF2-B9D9-BCB91599AA84}" type="pres">
      <dgm:prSet presAssocID="{C0A6D6B7-F1DE-4BE1-AF80-025A58B0473C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5764E65-B3CD-4319-9FF3-27BE9D47D54D}" type="pres">
      <dgm:prSet presAssocID="{0E49C6BF-F2B9-48F4-B0D4-C72BA0087FB4}" presName="arrowWedge1" presStyleLbl="fgSibTrans2D1" presStyleIdx="0" presStyleCnt="6"/>
      <dgm:spPr/>
    </dgm:pt>
    <dgm:pt modelId="{1F28B6E0-6FCE-4427-B662-148C90F71619}" type="pres">
      <dgm:prSet presAssocID="{D69ECB32-C32A-4115-A340-C9D7200CC3BE}" presName="arrowWedge2" presStyleLbl="fgSibTrans2D1" presStyleIdx="1" presStyleCnt="6"/>
      <dgm:spPr/>
    </dgm:pt>
    <dgm:pt modelId="{7E653662-2342-4AB9-B995-A4C9CF8CB256}" type="pres">
      <dgm:prSet presAssocID="{E8009777-CE42-4F47-BA0E-05CE86326CFA}" presName="arrowWedge3" presStyleLbl="fgSibTrans2D1" presStyleIdx="2" presStyleCnt="6"/>
      <dgm:spPr/>
    </dgm:pt>
    <dgm:pt modelId="{1FF04641-5583-43F7-908C-184CB9BDFA4E}" type="pres">
      <dgm:prSet presAssocID="{50872B77-660C-4EC8-B4A7-70DF030A947A}" presName="arrowWedge4" presStyleLbl="fgSibTrans2D1" presStyleIdx="3" presStyleCnt="6"/>
      <dgm:spPr/>
    </dgm:pt>
    <dgm:pt modelId="{6B77AD33-4FEC-47FD-A617-C2ADE404B880}" type="pres">
      <dgm:prSet presAssocID="{37A785C4-FFCC-47CB-896C-F244735DEFFD}" presName="arrowWedge5" presStyleLbl="fgSibTrans2D1" presStyleIdx="4" presStyleCnt="6"/>
      <dgm:spPr/>
    </dgm:pt>
    <dgm:pt modelId="{0A37F45D-9B59-4B3E-88AA-D759FF2A2E46}" type="pres">
      <dgm:prSet presAssocID="{0EBF1A66-07BA-4C79-B4C9-3AD7EF7C6DF6}" presName="arrowWedge6" presStyleLbl="fgSibTrans2D1" presStyleIdx="5" presStyleCnt="6"/>
      <dgm:spPr/>
    </dgm:pt>
  </dgm:ptLst>
  <dgm:cxnLst>
    <dgm:cxn modelId="{DF8F5946-06A1-4F14-A0E9-ED20D243D38D}" type="presOf" srcId="{6FDDB891-A1B2-4BB4-B70C-F625FDE2E9B7}" destId="{B8B8723B-AE62-4F7A-A335-B11C3B6E185F}" srcOrd="1" destOrd="0" presId="urn:microsoft.com/office/officeart/2005/8/layout/cycle8"/>
    <dgm:cxn modelId="{5B84B411-C76A-4CAD-BC8B-43DB1FAD5FE7}" type="presOf" srcId="{FFEE9F3B-F9C8-4C07-A544-43ED036BCA66}" destId="{40186DFD-83EA-4867-BD3E-BE0A32550D80}" srcOrd="1" destOrd="0" presId="urn:microsoft.com/office/officeart/2005/8/layout/cycle8"/>
    <dgm:cxn modelId="{DED63BDE-65D7-47F5-85E7-4407E44C5067}" srcId="{C0A6D6B7-F1DE-4BE1-AF80-025A58B0473C}" destId="{75A4582A-4F05-4EFB-AC0F-9513A0824905}" srcOrd="2" destOrd="0" parTransId="{F54A8914-26A1-4C2F-BC2E-5C833A914DF1}" sibTransId="{E8009777-CE42-4F47-BA0E-05CE86326CFA}"/>
    <dgm:cxn modelId="{603D63C4-F7FC-4D56-8DCF-33895E138DD6}" type="presOf" srcId="{75A4582A-4F05-4EFB-AC0F-9513A0824905}" destId="{4471A361-5378-473F-B681-4FEC59B14F73}" srcOrd="1" destOrd="0" presId="urn:microsoft.com/office/officeart/2005/8/layout/cycle8"/>
    <dgm:cxn modelId="{1B84897C-D24E-48BB-AA4E-AD4DFE7C5B38}" srcId="{C0A6D6B7-F1DE-4BE1-AF80-025A58B0473C}" destId="{6FDDB891-A1B2-4BB4-B70C-F625FDE2E9B7}" srcOrd="3" destOrd="0" parTransId="{ACE7679B-2EAC-48A1-82DD-87B282F21B61}" sibTransId="{50872B77-660C-4EC8-B4A7-70DF030A947A}"/>
    <dgm:cxn modelId="{50BE775C-FDE5-45AB-BBE8-583AC216F687}" srcId="{C0A6D6B7-F1DE-4BE1-AF80-025A58B0473C}" destId="{BBECF8B8-5F03-4575-BDBC-20B0875DBBBC}" srcOrd="1" destOrd="0" parTransId="{E128B7E3-7F93-4F2F-975A-4D555BEBFF2B}" sibTransId="{D69ECB32-C32A-4115-A340-C9D7200CC3BE}"/>
    <dgm:cxn modelId="{783AA333-3474-40F5-BCB4-60AB7BEAB614}" type="presOf" srcId="{6FDDB891-A1B2-4BB4-B70C-F625FDE2E9B7}" destId="{6863CDA2-E5E2-4154-8F62-4BA6C28A835A}" srcOrd="0" destOrd="0" presId="urn:microsoft.com/office/officeart/2005/8/layout/cycle8"/>
    <dgm:cxn modelId="{E6E40AE8-A5C1-4A10-856D-AA97EAAD2CA7}" type="presOf" srcId="{75A4582A-4F05-4EFB-AC0F-9513A0824905}" destId="{58153B1F-6F93-428F-91FB-CA8D0E887E03}" srcOrd="0" destOrd="0" presId="urn:microsoft.com/office/officeart/2005/8/layout/cycle8"/>
    <dgm:cxn modelId="{2D2B4BE8-2DC1-494E-9CC0-C2F2273C9A5E}" type="presOf" srcId="{07E1238A-F022-4A26-B7A2-AAD057D58559}" destId="{65BDFA46-14E9-4CC6-99EB-C1F7F264A401}" srcOrd="0" destOrd="0" presId="urn:microsoft.com/office/officeart/2005/8/layout/cycle8"/>
    <dgm:cxn modelId="{63FC9696-A89B-4B12-BA3E-B77EA5541898}" type="presOf" srcId="{FFEE9F3B-F9C8-4C07-A544-43ED036BCA66}" destId="{9E603F87-28AB-4327-96FE-097F8290DBD8}" srcOrd="0" destOrd="0" presId="urn:microsoft.com/office/officeart/2005/8/layout/cycle8"/>
    <dgm:cxn modelId="{38A04CE6-A17A-433C-9347-F73E608BE11C}" type="presOf" srcId="{C0A6D6B7-F1DE-4BE1-AF80-025A58B0473C}" destId="{92D80DE4-5BB7-4CF8-A287-64133BE67175}" srcOrd="0" destOrd="0" presId="urn:microsoft.com/office/officeart/2005/8/layout/cycle8"/>
    <dgm:cxn modelId="{CD8E5294-2D81-4727-945B-C59126171CC6}" srcId="{C0A6D6B7-F1DE-4BE1-AF80-025A58B0473C}" destId="{FFEE9F3B-F9C8-4C07-A544-43ED036BCA66}" srcOrd="4" destOrd="0" parTransId="{21322F39-1764-4B97-A88A-7FA0309E65F2}" sibTransId="{37A785C4-FFCC-47CB-896C-F244735DEFFD}"/>
    <dgm:cxn modelId="{E4912D0A-660E-4EC0-A304-4B6A9E631E82}" srcId="{C0A6D6B7-F1DE-4BE1-AF80-025A58B0473C}" destId="{07E1238A-F022-4A26-B7A2-AAD057D58559}" srcOrd="5" destOrd="0" parTransId="{702DC431-DB1B-47CC-ABA4-DA7EA20F9FCC}" sibTransId="{0EBF1A66-07BA-4C79-B4C9-3AD7EF7C6DF6}"/>
    <dgm:cxn modelId="{7D41C492-12C5-4FE5-B725-200B1312FD29}" type="presOf" srcId="{4F0B7D4F-948D-4E9C-B748-653299C9B79C}" destId="{36A37B83-50BB-4229-BD4B-AC24F191E6D8}" srcOrd="1" destOrd="0" presId="urn:microsoft.com/office/officeart/2005/8/layout/cycle8"/>
    <dgm:cxn modelId="{37D9EBC3-53B6-4F36-AEF5-8BCA7E156FEE}" type="presOf" srcId="{BBECF8B8-5F03-4575-BDBC-20B0875DBBBC}" destId="{510D7C2C-2FEA-49AB-9773-3EB4F0F29E10}" srcOrd="0" destOrd="0" presId="urn:microsoft.com/office/officeart/2005/8/layout/cycle8"/>
    <dgm:cxn modelId="{14A80EFA-E35C-4DE0-9097-E668991B80E8}" type="presOf" srcId="{4F0B7D4F-948D-4E9C-B748-653299C9B79C}" destId="{97E70008-54F4-4974-ADA7-CF13A8FBB132}" srcOrd="0" destOrd="0" presId="urn:microsoft.com/office/officeart/2005/8/layout/cycle8"/>
    <dgm:cxn modelId="{1B97F667-60F9-4176-BCDD-A047CA7F739E}" type="presOf" srcId="{07E1238A-F022-4A26-B7A2-AAD057D58559}" destId="{BB28409B-713E-4CF2-B9D9-BCB91599AA84}" srcOrd="1" destOrd="0" presId="urn:microsoft.com/office/officeart/2005/8/layout/cycle8"/>
    <dgm:cxn modelId="{6CA7F7AB-2875-43AC-9D14-D10E293B63FD}" srcId="{C0A6D6B7-F1DE-4BE1-AF80-025A58B0473C}" destId="{4F0B7D4F-948D-4E9C-B748-653299C9B79C}" srcOrd="0" destOrd="0" parTransId="{B0CDD2D3-D04A-41B1-A966-750549297DF4}" sibTransId="{0E49C6BF-F2B9-48F4-B0D4-C72BA0087FB4}"/>
    <dgm:cxn modelId="{B6E52834-5B1F-4CFD-9926-DD2418807FA5}" type="presOf" srcId="{BBECF8B8-5F03-4575-BDBC-20B0875DBBBC}" destId="{6BBEA86F-0CF0-49FE-B822-DF47D2E759C8}" srcOrd="1" destOrd="0" presId="urn:microsoft.com/office/officeart/2005/8/layout/cycle8"/>
    <dgm:cxn modelId="{54108DE1-F08B-496D-BABB-816500EDF4DE}" type="presParOf" srcId="{92D80DE4-5BB7-4CF8-A287-64133BE67175}" destId="{97E70008-54F4-4974-ADA7-CF13A8FBB132}" srcOrd="0" destOrd="0" presId="urn:microsoft.com/office/officeart/2005/8/layout/cycle8"/>
    <dgm:cxn modelId="{A865BC53-B49C-4801-AF87-95E074B0FC90}" type="presParOf" srcId="{92D80DE4-5BB7-4CF8-A287-64133BE67175}" destId="{752F2604-9D40-4DE5-AC67-18037C312A59}" srcOrd="1" destOrd="0" presId="urn:microsoft.com/office/officeart/2005/8/layout/cycle8"/>
    <dgm:cxn modelId="{60998AEA-2EEA-4A5A-AE40-204FD3B53CD9}" type="presParOf" srcId="{92D80DE4-5BB7-4CF8-A287-64133BE67175}" destId="{9B8CB396-2193-4440-A93E-748740F8E965}" srcOrd="2" destOrd="0" presId="urn:microsoft.com/office/officeart/2005/8/layout/cycle8"/>
    <dgm:cxn modelId="{DAEB28C2-9324-4258-B678-618E267FBA25}" type="presParOf" srcId="{92D80DE4-5BB7-4CF8-A287-64133BE67175}" destId="{36A37B83-50BB-4229-BD4B-AC24F191E6D8}" srcOrd="3" destOrd="0" presId="urn:microsoft.com/office/officeart/2005/8/layout/cycle8"/>
    <dgm:cxn modelId="{BF6CD091-F80C-4B16-A5BC-5AD651A5051B}" type="presParOf" srcId="{92D80DE4-5BB7-4CF8-A287-64133BE67175}" destId="{510D7C2C-2FEA-49AB-9773-3EB4F0F29E10}" srcOrd="4" destOrd="0" presId="urn:microsoft.com/office/officeart/2005/8/layout/cycle8"/>
    <dgm:cxn modelId="{5C3AE6C3-C12A-42DE-9136-A588685244F8}" type="presParOf" srcId="{92D80DE4-5BB7-4CF8-A287-64133BE67175}" destId="{0713BE0B-4757-4947-BB20-8E1FBE33C5F4}" srcOrd="5" destOrd="0" presId="urn:microsoft.com/office/officeart/2005/8/layout/cycle8"/>
    <dgm:cxn modelId="{8704DF47-027D-4A11-9F61-8739DF4163C1}" type="presParOf" srcId="{92D80DE4-5BB7-4CF8-A287-64133BE67175}" destId="{314E55B6-EF75-43FE-B234-1F09F8AE4D4F}" srcOrd="6" destOrd="0" presId="urn:microsoft.com/office/officeart/2005/8/layout/cycle8"/>
    <dgm:cxn modelId="{ACFDEDA9-2385-4E18-A906-0946628A8496}" type="presParOf" srcId="{92D80DE4-5BB7-4CF8-A287-64133BE67175}" destId="{6BBEA86F-0CF0-49FE-B822-DF47D2E759C8}" srcOrd="7" destOrd="0" presId="urn:microsoft.com/office/officeart/2005/8/layout/cycle8"/>
    <dgm:cxn modelId="{9A72BFE6-5FC6-4989-9531-51036ED5EEB8}" type="presParOf" srcId="{92D80DE4-5BB7-4CF8-A287-64133BE67175}" destId="{58153B1F-6F93-428F-91FB-CA8D0E887E03}" srcOrd="8" destOrd="0" presId="urn:microsoft.com/office/officeart/2005/8/layout/cycle8"/>
    <dgm:cxn modelId="{CFC75E21-1AA0-40F3-BA01-2903C28618B8}" type="presParOf" srcId="{92D80DE4-5BB7-4CF8-A287-64133BE67175}" destId="{8B086A73-6111-4B01-B07E-FEE6E192EAB0}" srcOrd="9" destOrd="0" presId="urn:microsoft.com/office/officeart/2005/8/layout/cycle8"/>
    <dgm:cxn modelId="{206231A7-2326-49A0-AE6F-8B6AB7C3D658}" type="presParOf" srcId="{92D80DE4-5BB7-4CF8-A287-64133BE67175}" destId="{A93C9411-3507-4E09-9861-CA4A3404CF2A}" srcOrd="10" destOrd="0" presId="urn:microsoft.com/office/officeart/2005/8/layout/cycle8"/>
    <dgm:cxn modelId="{8613E2CA-71E0-42B6-913F-40BD78D84B90}" type="presParOf" srcId="{92D80DE4-5BB7-4CF8-A287-64133BE67175}" destId="{4471A361-5378-473F-B681-4FEC59B14F73}" srcOrd="11" destOrd="0" presId="urn:microsoft.com/office/officeart/2005/8/layout/cycle8"/>
    <dgm:cxn modelId="{FC2F7520-E97B-4B46-9C35-6EC103C83A20}" type="presParOf" srcId="{92D80DE4-5BB7-4CF8-A287-64133BE67175}" destId="{6863CDA2-E5E2-4154-8F62-4BA6C28A835A}" srcOrd="12" destOrd="0" presId="urn:microsoft.com/office/officeart/2005/8/layout/cycle8"/>
    <dgm:cxn modelId="{4239BA79-6F79-4FBE-9F24-73AE1C829D41}" type="presParOf" srcId="{92D80DE4-5BB7-4CF8-A287-64133BE67175}" destId="{59ED44F2-8EC1-4BA1-AA0E-EC7552C2269F}" srcOrd="13" destOrd="0" presId="urn:microsoft.com/office/officeart/2005/8/layout/cycle8"/>
    <dgm:cxn modelId="{33338296-2B25-4D8D-B052-87A228761ECB}" type="presParOf" srcId="{92D80DE4-5BB7-4CF8-A287-64133BE67175}" destId="{0300FBA1-1818-4A1F-8F57-8609FD1142A1}" srcOrd="14" destOrd="0" presId="urn:microsoft.com/office/officeart/2005/8/layout/cycle8"/>
    <dgm:cxn modelId="{931D3B41-B1E1-458E-B971-615C44990A91}" type="presParOf" srcId="{92D80DE4-5BB7-4CF8-A287-64133BE67175}" destId="{B8B8723B-AE62-4F7A-A335-B11C3B6E185F}" srcOrd="15" destOrd="0" presId="urn:microsoft.com/office/officeart/2005/8/layout/cycle8"/>
    <dgm:cxn modelId="{CAE18D99-2683-45CD-9EA1-467B3FEC06DB}" type="presParOf" srcId="{92D80DE4-5BB7-4CF8-A287-64133BE67175}" destId="{9E603F87-28AB-4327-96FE-097F8290DBD8}" srcOrd="16" destOrd="0" presId="urn:microsoft.com/office/officeart/2005/8/layout/cycle8"/>
    <dgm:cxn modelId="{F6F797B5-B78A-42AD-B239-BE650F2C8D96}" type="presParOf" srcId="{92D80DE4-5BB7-4CF8-A287-64133BE67175}" destId="{2636EF8F-132C-4236-934E-7580FE552B72}" srcOrd="17" destOrd="0" presId="urn:microsoft.com/office/officeart/2005/8/layout/cycle8"/>
    <dgm:cxn modelId="{1C0BF3A7-F028-49AF-B2AD-0263F7602C4B}" type="presParOf" srcId="{92D80DE4-5BB7-4CF8-A287-64133BE67175}" destId="{04E2CDDA-FF0C-4C7D-9D39-613AA4B96DB2}" srcOrd="18" destOrd="0" presId="urn:microsoft.com/office/officeart/2005/8/layout/cycle8"/>
    <dgm:cxn modelId="{C1E1CDE6-099A-4145-9675-66D25BDFEC18}" type="presParOf" srcId="{92D80DE4-5BB7-4CF8-A287-64133BE67175}" destId="{40186DFD-83EA-4867-BD3E-BE0A32550D80}" srcOrd="19" destOrd="0" presId="urn:microsoft.com/office/officeart/2005/8/layout/cycle8"/>
    <dgm:cxn modelId="{5A463480-7EB4-4078-9A4C-1267BF0B6106}" type="presParOf" srcId="{92D80DE4-5BB7-4CF8-A287-64133BE67175}" destId="{65BDFA46-14E9-4CC6-99EB-C1F7F264A401}" srcOrd="20" destOrd="0" presId="urn:microsoft.com/office/officeart/2005/8/layout/cycle8"/>
    <dgm:cxn modelId="{9294A648-00E9-4309-A3DE-F87CBBFDEDF9}" type="presParOf" srcId="{92D80DE4-5BB7-4CF8-A287-64133BE67175}" destId="{610C8FFD-C394-4601-A23E-7D9234BA371B}" srcOrd="21" destOrd="0" presId="urn:microsoft.com/office/officeart/2005/8/layout/cycle8"/>
    <dgm:cxn modelId="{86240EE4-D9EE-43A2-A94D-2F8BFF818CCE}" type="presParOf" srcId="{92D80DE4-5BB7-4CF8-A287-64133BE67175}" destId="{71604DDC-493B-4F85-A1F3-B9DEBAC3FEC8}" srcOrd="22" destOrd="0" presId="urn:microsoft.com/office/officeart/2005/8/layout/cycle8"/>
    <dgm:cxn modelId="{5231946B-89C4-49A0-B0A6-6558B0295FE8}" type="presParOf" srcId="{92D80DE4-5BB7-4CF8-A287-64133BE67175}" destId="{BB28409B-713E-4CF2-B9D9-BCB91599AA84}" srcOrd="23" destOrd="0" presId="urn:microsoft.com/office/officeart/2005/8/layout/cycle8"/>
    <dgm:cxn modelId="{E41F644A-0187-4DFE-A31E-B2AE60BC46AF}" type="presParOf" srcId="{92D80DE4-5BB7-4CF8-A287-64133BE67175}" destId="{15764E65-B3CD-4319-9FF3-27BE9D47D54D}" srcOrd="24" destOrd="0" presId="urn:microsoft.com/office/officeart/2005/8/layout/cycle8"/>
    <dgm:cxn modelId="{91CBB606-29CB-42F2-8C88-6D02EFD22BCF}" type="presParOf" srcId="{92D80DE4-5BB7-4CF8-A287-64133BE67175}" destId="{1F28B6E0-6FCE-4427-B662-148C90F71619}" srcOrd="25" destOrd="0" presId="urn:microsoft.com/office/officeart/2005/8/layout/cycle8"/>
    <dgm:cxn modelId="{E6B135BE-2FAD-433F-B302-1D0AC8EE0FA1}" type="presParOf" srcId="{92D80DE4-5BB7-4CF8-A287-64133BE67175}" destId="{7E653662-2342-4AB9-B995-A4C9CF8CB256}" srcOrd="26" destOrd="0" presId="urn:microsoft.com/office/officeart/2005/8/layout/cycle8"/>
    <dgm:cxn modelId="{5C325499-062B-46EF-85D4-ED3045C8A37D}" type="presParOf" srcId="{92D80DE4-5BB7-4CF8-A287-64133BE67175}" destId="{1FF04641-5583-43F7-908C-184CB9BDFA4E}" srcOrd="27" destOrd="0" presId="urn:microsoft.com/office/officeart/2005/8/layout/cycle8"/>
    <dgm:cxn modelId="{E2A65934-ACF8-4025-818A-568AB516588D}" type="presParOf" srcId="{92D80DE4-5BB7-4CF8-A287-64133BE67175}" destId="{6B77AD33-4FEC-47FD-A617-C2ADE404B880}" srcOrd="28" destOrd="0" presId="urn:microsoft.com/office/officeart/2005/8/layout/cycle8"/>
    <dgm:cxn modelId="{2264AECA-967B-42B3-AF47-1C546C628F8F}" type="presParOf" srcId="{92D80DE4-5BB7-4CF8-A287-64133BE67175}" destId="{0A37F45D-9B59-4B3E-88AA-D759FF2A2E46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6EF94C3-1025-4C1F-B98C-2521E2914C04}" type="datetimeFigureOut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noProof="0" smtClean="0"/>
              <a:t>Kliknite da biste uredili stilove teksta matrice</a:t>
            </a:r>
          </a:p>
          <a:p>
            <a:pPr lvl="1"/>
            <a:r>
              <a:rPr lang="hr-HR" noProof="0" smtClean="0"/>
              <a:t>Druga razina</a:t>
            </a:r>
          </a:p>
          <a:p>
            <a:pPr lvl="2"/>
            <a:r>
              <a:rPr lang="hr-HR" noProof="0" smtClean="0"/>
              <a:t>Treća razina</a:t>
            </a:r>
          </a:p>
          <a:p>
            <a:pPr lvl="3"/>
            <a:r>
              <a:rPr lang="hr-HR" noProof="0" smtClean="0"/>
              <a:t>Četvrta razina</a:t>
            </a:r>
          </a:p>
          <a:p>
            <a:pPr lvl="4"/>
            <a:r>
              <a:rPr lang="hr-HR" noProof="0" smtClean="0"/>
              <a:t>Peta razina</a:t>
            </a:r>
            <a:endParaRPr lang="hr-HR" noProof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75C5E54-9E88-43E4-ACC7-4EC792899A4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zervirano mjesto slike slajd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/>
          </a:p>
        </p:txBody>
      </p:sp>
      <p:sp>
        <p:nvSpPr>
          <p:cNvPr id="37891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B10DB3-66EF-415D-BC9C-30BF13C8B5B0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zervirano mjesto slike slajd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/>
          </a:p>
        </p:txBody>
      </p:sp>
      <p:sp>
        <p:nvSpPr>
          <p:cNvPr id="73731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34EA79-18C7-4218-8536-CE2F1BC065EC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hr-HR">
                  <a:latin typeface="+mn-lt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hr-HR">
                  <a:latin typeface="+mn-lt"/>
                </a:endParaRPr>
              </a:p>
            </p:txBody>
          </p:sp>
        </p:grpSp>
      </p:grpSp>
      <p:sp>
        <p:nvSpPr>
          <p:cNvPr id="3793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793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40D816-EA24-4BD1-9824-3429CB5B2223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D775A2-92CD-4999-89B2-0F8C7835D9C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B9E29-79CB-4897-A4D0-317F22BD0A22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218ED-B227-49B4-A8FB-516093A114A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C9825-8001-4CF7-8403-1FC3582255FA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8D247-3423-4125-A60A-221CAF04891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slov i tabl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ablic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lang="hr-HR" noProof="0" smtClean="0"/>
              <a:t>Pritisnite ikonu za dodavanje tablice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21B76-1487-4B63-A2CC-EB977BB6494D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92D97-82DA-47C8-8853-564400EF9A4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hr-HR" noProof="0" smtClean="0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C55EFF-F6F8-423F-BF3F-61A2E98FA11C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DF11F-B332-481B-8AA4-25A06ED74E7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28ECA-1955-485F-9191-8FF83D6D7372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5E8-AF6D-4185-B567-5B47A0AA606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05815-2C8F-4DB6-9149-45CA3E56A7C0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E7132-EC0C-4F0C-AB79-87869AE42EA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372E4-C335-4233-B4B3-56C7917419E3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03FA4-AEF0-47C3-977D-9D18D72A7A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A9C86-C7E3-4708-9CE3-C21339F5A97A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44991-8D32-4CB8-A7EF-379AD0863A0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0B62F-9DEB-4B23-B9EA-722A1F83033D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0BA29-9B79-4CD5-B61C-FE50858A603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C11C0-444C-4C50-819C-424A12ED0E83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16E1D-3343-4280-B13F-4C6DF26101A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A7B2F-5153-4F70-9E3C-87BB3BC9DE58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331C7-6192-4A45-A602-3FC50329EF4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r-HR" noProof="0" smtClean="0"/>
              <a:t>Pritisnite ikonu za dodavanje slike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55DD8-B67A-4EC9-AAD9-CF5CFD20B931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ivan.dezan@ufzg.hr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41DA5-E283-4280-872D-8D81C038ED2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8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89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90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90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sp>
          <p:nvSpPr>
            <p:cNvPr id="3690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>
                <a:latin typeface="+mn-lt"/>
              </a:endParaRPr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3690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hr-HR">
                  <a:latin typeface="+mn-lt"/>
                </a:endParaRPr>
              </a:p>
            </p:txBody>
          </p:sp>
          <p:sp>
            <p:nvSpPr>
              <p:cNvPr id="3690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hr-HR">
                  <a:latin typeface="+mn-lt"/>
                </a:endParaRPr>
              </a:p>
            </p:txBody>
          </p:sp>
        </p:grpSp>
      </p:grpSp>
      <p:sp>
        <p:nvSpPr>
          <p:cNvPr id="3690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 naslova matrice</a:t>
            </a:r>
          </a:p>
        </p:txBody>
      </p:sp>
      <p:sp>
        <p:nvSpPr>
          <p:cNvPr id="369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</a:p>
        </p:txBody>
      </p:sp>
      <p:sp>
        <p:nvSpPr>
          <p:cNvPr id="369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FD7F43A-723A-4722-BB4A-29239264C37F}" type="datetime1">
              <a:rPr lang="sr-Latn-CS"/>
              <a:pPr>
                <a:defRPr/>
              </a:pPr>
              <a:t>28.9.2010</a:t>
            </a:fld>
            <a:endParaRPr lang="hr-HR"/>
          </a:p>
        </p:txBody>
      </p:sp>
      <p:sp>
        <p:nvSpPr>
          <p:cNvPr id="3690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  <p:sp>
        <p:nvSpPr>
          <p:cNvPr id="3691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D7E2578B-6EFF-431D-A44A-17DA2311C09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75" r:id="rId13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van.dezan@ufzg.h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ODJELOTVORENJE KURIKULARNIH CILJEVA, VRIJEDNOSTI I NAČELA U NASTAVI PRIRODE I DRUŠTVA</a:t>
            </a:r>
            <a:endParaRPr lang="hr-HR" sz="3600" dirty="0"/>
          </a:p>
        </p:txBody>
      </p:sp>
      <p:sp>
        <p:nvSpPr>
          <p:cNvPr id="6" name="Podnaslov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err="1" smtClean="0">
                <a:solidFill>
                  <a:srgbClr val="FFFF00"/>
                </a:solidFill>
              </a:rPr>
              <a:t>Dr</a:t>
            </a:r>
            <a:r>
              <a:rPr lang="hr-HR" sz="3200" b="1" dirty="0" smtClean="0">
                <a:solidFill>
                  <a:srgbClr val="FFFF00"/>
                </a:solidFill>
              </a:rPr>
              <a:t>. </a:t>
            </a:r>
            <a:r>
              <a:rPr lang="hr-HR" sz="3200" b="1" dirty="0" err="1" smtClean="0">
                <a:solidFill>
                  <a:srgbClr val="FFFF00"/>
                </a:solidFill>
              </a:rPr>
              <a:t>sc</a:t>
            </a:r>
            <a:r>
              <a:rPr lang="hr-HR" sz="3200" b="1" dirty="0" smtClean="0">
                <a:solidFill>
                  <a:srgbClr val="FFFF00"/>
                </a:solidFill>
              </a:rPr>
              <a:t>. Ivan De Zan</a:t>
            </a:r>
          </a:p>
          <a:p>
            <a:pPr>
              <a:defRPr/>
            </a:pPr>
            <a:r>
              <a:rPr lang="hr-HR" sz="3200" b="1" dirty="0" err="1" smtClean="0">
                <a:hlinkClick r:id="rId2"/>
              </a:rPr>
              <a:t>ivan.dezan</a:t>
            </a:r>
            <a:r>
              <a:rPr lang="hr-HR" sz="3200" b="1" dirty="0" smtClean="0">
                <a:hlinkClick r:id="rId2"/>
              </a:rPr>
              <a:t>@</a:t>
            </a:r>
            <a:r>
              <a:rPr lang="hr-HR" sz="3200" b="1" dirty="0" err="1" smtClean="0">
                <a:hlinkClick r:id="rId2"/>
              </a:rPr>
              <a:t>ufzg.hr</a:t>
            </a:r>
            <a:endParaRPr lang="hr-HR" sz="3200" b="1" dirty="0" smtClean="0"/>
          </a:p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2010.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TAKSONOMIJA</a:t>
            </a:r>
            <a:endParaRPr lang="hr-HR" sz="36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hr-HR" sz="2600" b="1" i="1" dirty="0" err="1" smtClean="0">
                <a:solidFill>
                  <a:srgbClr val="FFFF00"/>
                </a:solidFill>
              </a:rPr>
              <a:t>Benjamim</a:t>
            </a:r>
            <a:r>
              <a:rPr lang="hr-HR" sz="2600" b="1" i="1" dirty="0" smtClean="0">
                <a:solidFill>
                  <a:srgbClr val="FFFF00"/>
                </a:solidFill>
              </a:rPr>
              <a:t> </a:t>
            </a:r>
            <a:r>
              <a:rPr lang="hr-HR" sz="2600" b="1" i="1" dirty="0" err="1" smtClean="0">
                <a:solidFill>
                  <a:srgbClr val="FFFF00"/>
                </a:solidFill>
              </a:rPr>
              <a:t>Bloom</a:t>
            </a:r>
            <a:r>
              <a:rPr lang="hr-HR" sz="2600" b="1" i="1" dirty="0" smtClean="0">
                <a:solidFill>
                  <a:srgbClr val="FFFF00"/>
                </a:solidFill>
              </a:rPr>
              <a:t>, 1956.</a:t>
            </a:r>
          </a:p>
          <a:p>
            <a:pPr>
              <a:defRPr/>
            </a:pPr>
            <a:r>
              <a:rPr lang="hr-HR" sz="2600" b="1" dirty="0" smtClean="0"/>
              <a:t>Taksonomija obrazovnih ciljeva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/>
              <a:t>	</a:t>
            </a:r>
            <a:r>
              <a:rPr lang="hr-HR" sz="2600" b="1" dirty="0" smtClean="0">
                <a:solidFill>
                  <a:srgbClr val="FFFF00"/>
                </a:solidFill>
              </a:rPr>
              <a:t>1.	 Pamćenje:</a:t>
            </a:r>
            <a:r>
              <a:rPr lang="hr-HR" sz="2600" b="1" dirty="0" smtClean="0"/>
              <a:t> imenuj, zapamti, zabilježi, ispričaj, 	 	sastavi popis, ponovi…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</a:t>
            </a:r>
            <a:r>
              <a:rPr lang="hr-HR" sz="2600" b="1" dirty="0" smtClean="0">
                <a:solidFill>
                  <a:srgbClr val="FFFF00"/>
                </a:solidFill>
              </a:rPr>
              <a:t>2. 	 Razumijevanje: </a:t>
            </a:r>
            <a:r>
              <a:rPr lang="hr-HR" sz="2600" b="1" dirty="0" smtClean="0"/>
              <a:t>opiši, objasni, izvijesti, razmotri, 		izrazi, prepoznaj, raspravljaj…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/>
              <a:t>	</a:t>
            </a:r>
            <a:r>
              <a:rPr lang="hr-HR" sz="2600" b="1" dirty="0" smtClean="0">
                <a:solidFill>
                  <a:srgbClr val="FFFF00"/>
                </a:solidFill>
              </a:rPr>
              <a:t>3.	 Primjena: </a:t>
            </a:r>
            <a:r>
              <a:rPr lang="hr-HR" sz="2600" b="1" dirty="0" smtClean="0"/>
              <a:t>primijeni, izvedi, protumači, ilustriraj, 		vježbaj, izloži, prikaži, prevedi…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/>
              <a:t>	</a:t>
            </a:r>
            <a:r>
              <a:rPr lang="hr-HR" sz="2600" b="1" dirty="0" smtClean="0">
                <a:solidFill>
                  <a:srgbClr val="FFFF00"/>
                </a:solidFill>
              </a:rPr>
              <a:t>4. 	Analiza</a:t>
            </a:r>
            <a:r>
              <a:rPr lang="hr-HR" sz="2600" b="1" dirty="0" smtClean="0"/>
              <a:t>: usporedi, raspravljaj, razluči, riješi, 		odredi…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/>
              <a:t>	</a:t>
            </a:r>
            <a:r>
              <a:rPr lang="hr-HR" sz="2600" b="1" dirty="0" smtClean="0">
                <a:solidFill>
                  <a:srgbClr val="FFFF00"/>
                </a:solidFill>
              </a:rPr>
              <a:t>5.	 Sinteza: </a:t>
            </a:r>
            <a:r>
              <a:rPr lang="hr-HR" sz="2600" b="1" dirty="0" smtClean="0"/>
              <a:t>predloži, uredi, organiziraj, kreiraj, 			sastavi, klasificiraj, poveži, formuliraj…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</a:t>
            </a:r>
            <a:r>
              <a:rPr lang="hr-HR" sz="2600" b="1" dirty="0" smtClean="0">
                <a:solidFill>
                  <a:srgbClr val="FFFF00"/>
                </a:solidFill>
              </a:rPr>
              <a:t>6.	Vrjednovanje</a:t>
            </a:r>
            <a:r>
              <a:rPr lang="hr-HR" sz="2600" b="1" dirty="0" smtClean="0"/>
              <a:t>: prosudi, izaberi, procijeni, 			rangiraj, vrjednuj, izmijeni, predvidi…</a:t>
            </a:r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>
              <a:buFont typeface="Wingdings" pitchFamily="2" charset="2"/>
              <a:buNone/>
              <a:defRPr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RAZGLEDANJE I UPORABA UDŽBENIKA</a:t>
            </a:r>
            <a:endParaRPr lang="hr-HR" sz="3200" b="1" dirty="0">
              <a:solidFill>
                <a:srgbClr val="FFFF00"/>
              </a:solidFill>
            </a:endParaRPr>
          </a:p>
        </p:txBody>
      </p:sp>
      <p:pic>
        <p:nvPicPr>
          <p:cNvPr id="122882" name="Rezervirano mjesto sadržaja 3" descr="02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54338" y="1600200"/>
            <a:ext cx="3235325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RAZGLEDANJE I UPORABA UDŽBENIKA</a:t>
            </a:r>
            <a:endParaRPr lang="hr-HR" sz="3200" dirty="0"/>
          </a:p>
        </p:txBody>
      </p:sp>
      <p:pic>
        <p:nvPicPr>
          <p:cNvPr id="123906" name="Rezervirano mjesto sadržaja 3" descr="02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94025" y="1600200"/>
            <a:ext cx="3155950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RAZGLEDANJE I UPORABA UDŽBENIKA</a:t>
            </a:r>
            <a:endParaRPr lang="hr-HR" sz="3200" dirty="0"/>
          </a:p>
        </p:txBody>
      </p:sp>
      <p:pic>
        <p:nvPicPr>
          <p:cNvPr id="124930" name="Rezervirano mjesto sadržaja 3" descr="02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94025" y="1600200"/>
            <a:ext cx="3155950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IGRA U NASTAVI</a:t>
            </a:r>
            <a:endParaRPr lang="hr-HR" sz="36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28625" y="1214438"/>
            <a:ext cx="8358188" cy="5357812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Važnost igre: fizički, socijalni, psihički razvoj</a:t>
            </a:r>
          </a:p>
          <a:p>
            <a:pPr>
              <a:defRPr/>
            </a:pPr>
            <a:r>
              <a:rPr lang="hr-HR" sz="2400" b="1" dirty="0" smtClean="0"/>
              <a:t>Prednosti igre:</a:t>
            </a:r>
          </a:p>
          <a:p>
            <a:pPr lvl="1">
              <a:defRPr/>
            </a:pPr>
            <a:r>
              <a:rPr lang="hr-HR" sz="2400" b="1" dirty="0" smtClean="0"/>
              <a:t>usredotočenost pozornosti</a:t>
            </a:r>
          </a:p>
          <a:p>
            <a:pPr lvl="1">
              <a:defRPr/>
            </a:pPr>
            <a:r>
              <a:rPr lang="hr-HR" sz="2400" b="1" dirty="0" smtClean="0"/>
              <a:t>zanimanje za sadržaj igre</a:t>
            </a:r>
          </a:p>
          <a:p>
            <a:pPr lvl="1">
              <a:defRPr/>
            </a:pPr>
            <a:r>
              <a:rPr lang="hr-HR" sz="2400" b="1" dirty="0" smtClean="0"/>
              <a:t>pozitivan emocionalan stav</a:t>
            </a:r>
          </a:p>
          <a:p>
            <a:pPr lvl="1">
              <a:defRPr/>
            </a:pPr>
            <a:r>
              <a:rPr lang="hr-HR" sz="2400" b="1" dirty="0" smtClean="0"/>
              <a:t>velika aktivnost</a:t>
            </a:r>
          </a:p>
          <a:p>
            <a:pPr lvl="1">
              <a:defRPr/>
            </a:pPr>
            <a:r>
              <a:rPr lang="hr-HR" sz="2400" b="1" dirty="0" smtClean="0"/>
              <a:t>sadržaji se bolje pamte</a:t>
            </a:r>
          </a:p>
          <a:p>
            <a:pPr lvl="1">
              <a:defRPr/>
            </a:pPr>
            <a:r>
              <a:rPr lang="hr-HR" sz="2400" b="1" dirty="0" smtClean="0"/>
              <a:t>manje se umaraju nego u “ozbiljnom” poslu</a:t>
            </a:r>
          </a:p>
          <a:p>
            <a:pPr>
              <a:defRPr/>
            </a:pPr>
            <a:r>
              <a:rPr lang="hr-HR" sz="2400" b="1" dirty="0" smtClean="0"/>
              <a:t>Posljedice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 – veća samostalnost djece, razvoj sposobnosti u stjecanju znanja, vještina i stavova – učeničkih kompetencija za život</a:t>
            </a:r>
          </a:p>
          <a:p>
            <a:pPr lvl="1">
              <a:defRPr/>
            </a:pPr>
            <a:endParaRPr lang="hr-HR" sz="2400" dirty="0" smtClean="0"/>
          </a:p>
          <a:p>
            <a:pPr lvl="1">
              <a:defRPr/>
            </a:pPr>
            <a:endParaRPr lang="hr-HR" sz="2400" dirty="0" smtClean="0"/>
          </a:p>
          <a:p>
            <a:pPr lvl="1">
              <a:defRPr/>
            </a:pPr>
            <a:endParaRPr lang="hr-HR" sz="2400" dirty="0" smtClean="0"/>
          </a:p>
          <a:p>
            <a:pPr>
              <a:buFont typeface="Wingdings" pitchFamily="2" charset="2"/>
              <a:buNone/>
              <a:defRPr/>
            </a:pPr>
            <a:r>
              <a:rPr lang="hr-HR" sz="2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625" y="71438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IGRA U NASTAVI</a:t>
            </a:r>
            <a:endParaRPr lang="hr-HR" sz="36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5429250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Metodika igre u nastavi: uređenje učionice, klupe</a:t>
            </a:r>
          </a:p>
          <a:p>
            <a:pPr>
              <a:defRPr/>
            </a:pPr>
            <a:r>
              <a:rPr lang="hr-HR" sz="2400" b="1" dirty="0" smtClean="0"/>
              <a:t>Tradicionalna škola:  </a:t>
            </a:r>
          </a:p>
          <a:p>
            <a:pPr lvl="1">
              <a:defRPr/>
            </a:pPr>
            <a:r>
              <a:rPr lang="hr-HR" sz="2400" b="1" dirty="0" smtClean="0"/>
              <a:t>ulaz u školu u redu</a:t>
            </a:r>
          </a:p>
          <a:p>
            <a:pPr lvl="1">
              <a:defRPr/>
            </a:pPr>
            <a:r>
              <a:rPr lang="hr-HR" sz="2400" b="1" dirty="0" smtClean="0"/>
              <a:t>sjedenje u “potiljak”, ne miču se bez dopuštenja</a:t>
            </a:r>
          </a:p>
          <a:p>
            <a:pPr lvl="1">
              <a:defRPr/>
            </a:pPr>
            <a:r>
              <a:rPr lang="hr-HR" sz="2400" b="1" dirty="0" smtClean="0"/>
              <a:t>govore kad ih se pita, učenik je pasivan</a:t>
            </a:r>
          </a:p>
          <a:p>
            <a:pPr lvl="1">
              <a:defRPr/>
            </a:pPr>
            <a:r>
              <a:rPr lang="hr-HR" sz="2400" b="1" dirty="0" smtClean="0"/>
              <a:t>čekaju inicijativu učitelja/učiteljice</a:t>
            </a:r>
          </a:p>
          <a:p>
            <a:pPr lvl="1">
              <a:defRPr/>
            </a:pPr>
            <a:r>
              <a:rPr lang="hr-HR" sz="2400" b="1" dirty="0" smtClean="0"/>
              <a:t>posljedice: strah, zabrinutost, nesigurnost, otuđenost</a:t>
            </a:r>
          </a:p>
          <a:p>
            <a:pPr>
              <a:defRPr/>
            </a:pPr>
            <a:r>
              <a:rPr lang="hr-HR" sz="2400" b="1" dirty="0" smtClean="0"/>
              <a:t>Škola usmjerena na učenika: </a:t>
            </a:r>
          </a:p>
          <a:p>
            <a:pPr lvl="1">
              <a:defRPr/>
            </a:pPr>
            <a:r>
              <a:rPr lang="hr-HR" sz="2400" b="1" dirty="0" smtClean="0"/>
              <a:t>Samostalnost učenika, razvoj sposobnosti, stjecanje vještina i kompetencija</a:t>
            </a:r>
          </a:p>
          <a:p>
            <a:pPr lvl="1">
              <a:buFontTx/>
              <a:buNone/>
              <a:defRPr/>
            </a:pPr>
            <a:endParaRPr lang="hr-HR" sz="2400" dirty="0" smtClean="0"/>
          </a:p>
          <a:p>
            <a:pPr lvl="1">
              <a:buFontTx/>
              <a:buNone/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DOBAR POČETAK – POLA USPJEHA</a:t>
            </a:r>
          </a:p>
          <a:p>
            <a:pPr lvl="1">
              <a:buFontTx/>
              <a:buNone/>
              <a:defRPr/>
            </a:pPr>
            <a:endParaRPr lang="hr-HR" sz="2400" dirty="0" smtClean="0"/>
          </a:p>
          <a:p>
            <a:pPr lvl="1">
              <a:defRPr/>
            </a:pPr>
            <a:endParaRPr lang="hr-HR" sz="2400" dirty="0" smtClean="0"/>
          </a:p>
          <a:p>
            <a:pPr lvl="1">
              <a:defRPr/>
            </a:pPr>
            <a:endParaRPr lang="hr-HR" sz="2400" dirty="0" smtClean="0"/>
          </a:p>
          <a:p>
            <a:pPr lvl="1"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0"/>
            <a:ext cx="8929688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MEĐUSOBNO UPOZNAVANJE </a:t>
            </a:r>
            <a:endParaRPr lang="hr-HR" sz="32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2875" y="1285875"/>
            <a:ext cx="8515350" cy="5357813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800" dirty="0" smtClean="0"/>
              <a:t>	</a:t>
            </a:r>
            <a:r>
              <a:rPr lang="hr-HR" sz="2800" b="1" dirty="0" smtClean="0"/>
              <a:t> </a:t>
            </a:r>
            <a:r>
              <a:rPr lang="hr-HR" sz="2800" b="1" dirty="0" smtClean="0">
                <a:solidFill>
                  <a:srgbClr val="FFFF00"/>
                </a:solidFill>
              </a:rPr>
              <a:t>1. Igra upoznavanja</a:t>
            </a:r>
          </a:p>
          <a:p>
            <a:pPr lvl="1">
              <a:defRPr/>
            </a:pPr>
            <a:r>
              <a:rPr lang="hr-HR" sz="2400" b="1" i="1" dirty="0" smtClean="0"/>
              <a:t>Zadaća: pamćenje imena učenika</a:t>
            </a:r>
          </a:p>
          <a:p>
            <a:pPr lvl="1">
              <a:defRPr/>
            </a:pPr>
            <a:r>
              <a:rPr lang="hr-HR" sz="2400" b="1" i="1" dirty="0" smtClean="0"/>
              <a:t>Tijek igre: ime. Imaju li brata ili sestru, što vole jesti</a:t>
            </a:r>
          </a:p>
          <a:p>
            <a:pPr lvl="1">
              <a:buFontTx/>
              <a:buNone/>
              <a:defRPr/>
            </a:pPr>
            <a:endParaRPr lang="hr-HR" sz="2400" b="1" i="1" dirty="0" smtClean="0"/>
          </a:p>
          <a:p>
            <a:pPr lvl="1">
              <a:buFontTx/>
              <a:buNone/>
              <a:defRPr/>
            </a:pPr>
            <a:r>
              <a:rPr lang="hr-HR" b="1" dirty="0" smtClean="0">
                <a:solidFill>
                  <a:srgbClr val="FFFF00"/>
                </a:solidFill>
              </a:rPr>
              <a:t>2. Igra: Koga sam ulovio</a:t>
            </a:r>
          </a:p>
          <a:p>
            <a:pPr lvl="1">
              <a:buFontTx/>
              <a:buChar char="-"/>
              <a:defRPr/>
            </a:pPr>
            <a:r>
              <a:rPr lang="hr-HR" sz="2400" b="1" i="1" dirty="0" smtClean="0"/>
              <a:t>Zadaća: pamćenje imena učenika </a:t>
            </a:r>
          </a:p>
          <a:p>
            <a:pPr lvl="1">
              <a:buFontTx/>
              <a:buChar char="-"/>
              <a:defRPr/>
            </a:pPr>
            <a:r>
              <a:rPr lang="hr-HR" sz="2400" b="1" i="1" dirty="0" smtClean="0"/>
              <a:t>Tijek igre: šetnja, brojalica, povez na očima,</a:t>
            </a:r>
          </a:p>
          <a:p>
            <a:pPr lvl="1">
              <a:buFontTx/>
              <a:buNone/>
              <a:defRPr/>
            </a:pPr>
            <a:endParaRPr lang="hr-HR" sz="2400" b="1" i="1" dirty="0" smtClean="0"/>
          </a:p>
          <a:p>
            <a:pPr lvl="1">
              <a:buFontTx/>
              <a:buNone/>
              <a:defRPr/>
            </a:pPr>
            <a:r>
              <a:rPr lang="hr-HR" b="1" dirty="0" smtClean="0">
                <a:solidFill>
                  <a:srgbClr val="FFFF00"/>
                </a:solidFill>
              </a:rPr>
              <a:t>3. Igra: Izrada cvijeta prvog razreda</a:t>
            </a:r>
          </a:p>
          <a:p>
            <a:pPr lvl="1">
              <a:buFontTx/>
              <a:buChar char="-"/>
              <a:defRPr/>
            </a:pPr>
            <a:r>
              <a:rPr lang="hr-HR" sz="2400" b="1" dirty="0" smtClean="0"/>
              <a:t>Zadaća: predstavljanje sebe ostalim učenicima</a:t>
            </a:r>
          </a:p>
          <a:p>
            <a:pPr lvl="1">
              <a:buFontTx/>
              <a:buChar char="-"/>
              <a:defRPr/>
            </a:pPr>
            <a:r>
              <a:rPr lang="hr-HR" sz="2400" b="1" i="1" dirty="0" smtClean="0"/>
              <a:t>Tijek igre: laticu oboji, upisivanje imena i predstavljanje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2565400"/>
            <a:ext cx="8964613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3. i 4. razred:</a:t>
            </a:r>
            <a:br>
              <a:rPr lang="hr-HR" sz="2800" b="1" dirty="0" smtClean="0">
                <a:solidFill>
                  <a:srgbClr val="FFFF00"/>
                </a:solidFill>
              </a:rPr>
            </a:br>
            <a:r>
              <a:rPr lang="hr-HR" sz="2800" b="1" dirty="0" smtClean="0">
                <a:solidFill>
                  <a:srgbClr val="FFFF00"/>
                </a:solidFill>
              </a:rPr>
              <a:t> Primjena strategije postavljanja općih i osobnih ciljeva u nastavi prirode i društva</a:t>
            </a: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NASTAVNE STRATEGIJE</a:t>
            </a:r>
            <a:endParaRPr lang="hr-HR" sz="3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28625" y="1071563"/>
            <a:ext cx="8501063" cy="5572125"/>
          </a:xfrm>
        </p:spPr>
        <p:txBody>
          <a:bodyPr/>
          <a:lstStyle/>
          <a:p>
            <a:pPr>
              <a:defRPr/>
            </a:pPr>
            <a:r>
              <a:rPr lang="hr-HR" sz="2400" dirty="0" err="1" smtClean="0"/>
              <a:t>Marzano</a:t>
            </a:r>
            <a:r>
              <a:rPr lang="hr-HR" sz="2400" dirty="0" smtClean="0"/>
              <a:t>, J.,R., </a:t>
            </a:r>
            <a:r>
              <a:rPr lang="hr-HR" sz="2400" dirty="0" err="1" smtClean="0"/>
              <a:t>Pickering</a:t>
            </a:r>
            <a:r>
              <a:rPr lang="hr-HR" sz="2400" dirty="0" smtClean="0"/>
              <a:t>, J., D., Pollock, E.,J.; 2006, </a:t>
            </a:r>
            <a:r>
              <a:rPr lang="hr-HR" sz="2400" i="1" dirty="0" smtClean="0"/>
              <a:t>Nastavne strategije - kako primijeniti devet najuspješnijih nastavnih strategija</a:t>
            </a:r>
            <a:r>
              <a:rPr lang="hr-HR" sz="2400" dirty="0" smtClean="0"/>
              <a:t>, Zagreb, </a:t>
            </a:r>
            <a:r>
              <a:rPr lang="hr-HR" sz="2400" dirty="0" err="1" smtClean="0"/>
              <a:t>Educa</a:t>
            </a:r>
            <a:endParaRPr lang="hr-HR" sz="2400" dirty="0" smtClean="0"/>
          </a:p>
          <a:p>
            <a:pPr>
              <a:defRPr/>
            </a:pPr>
            <a:r>
              <a:rPr lang="hr-HR" sz="2400" b="1" dirty="0" smtClean="0"/>
              <a:t>Iako su “brojni pedagozi uspješno koristili eksplicitno </a:t>
            </a:r>
            <a:r>
              <a:rPr lang="hr-HR" sz="2400" b="1" dirty="0" err="1" smtClean="0"/>
              <a:t>sokratovski</a:t>
            </a:r>
            <a:r>
              <a:rPr lang="hr-HR" sz="2400" b="1" dirty="0" smtClean="0"/>
              <a:t> dijalog kao eksplicitnu strategiju poučavanja kroz dva i pol tisućljeća" (</a:t>
            </a:r>
            <a:r>
              <a:rPr lang="hr-HR" sz="2400" b="1" dirty="0" err="1" smtClean="0"/>
              <a:t>Marzano</a:t>
            </a:r>
            <a:r>
              <a:rPr lang="hr-HR" sz="2400" b="1" dirty="0" smtClean="0"/>
              <a:t>  i sur., 2006, str. 9)</a:t>
            </a:r>
          </a:p>
          <a:p>
            <a:pPr>
              <a:defRPr/>
            </a:pPr>
            <a:r>
              <a:rPr lang="hr-HR" sz="2400" b="1" dirty="0" smtClean="0"/>
              <a:t>Pokušavalo dokazati koliko </a:t>
            </a:r>
            <a:r>
              <a:rPr lang="hr-HR" sz="2400" b="1" dirty="0" smtClean="0">
                <a:solidFill>
                  <a:srgbClr val="FFFF00"/>
                </a:solidFill>
              </a:rPr>
              <a:t>ključnu ulogu u učenju ima primjena različitih strategija učenja.</a:t>
            </a:r>
            <a:r>
              <a:rPr lang="hr-HR" sz="2400" b="1" dirty="0" smtClean="0"/>
              <a:t> Naime, istraživači su počeli promatrati učinke poučavanja na učenje učenika.</a:t>
            </a:r>
          </a:p>
          <a:p>
            <a:pPr>
              <a:defRPr/>
            </a:pPr>
            <a:r>
              <a:rPr lang="hr-HR" sz="2400" b="1" dirty="0" smtClean="0"/>
              <a:t>R. </a:t>
            </a:r>
            <a:r>
              <a:rPr lang="hr-HR" sz="2400" b="1" dirty="0" err="1" smtClean="0"/>
              <a:t>Marzano</a:t>
            </a:r>
            <a:r>
              <a:rPr lang="hr-HR" sz="2400" b="1" dirty="0" smtClean="0"/>
              <a:t> ističe da su strategije "</a:t>
            </a:r>
            <a:r>
              <a:rPr lang="hr-HR" sz="2400" b="1" dirty="0" smtClean="0">
                <a:solidFill>
                  <a:srgbClr val="FFFF00"/>
                </a:solidFill>
              </a:rPr>
              <a:t>samo sredstva poučavanja" </a:t>
            </a:r>
            <a:r>
              <a:rPr lang="hr-HR" sz="2400" b="1" dirty="0" smtClean="0"/>
              <a:t>ali da </a:t>
            </a:r>
            <a:r>
              <a:rPr lang="hr-HR" sz="2400" b="1" dirty="0" smtClean="0">
                <a:solidFill>
                  <a:srgbClr val="FFFF00"/>
                </a:solidFill>
              </a:rPr>
              <a:t>"nijedna nastavna strategija ne uspijeva jednako u svim situacijama.”</a:t>
            </a:r>
          </a:p>
          <a:p>
            <a:pPr>
              <a:defRPr/>
            </a:pPr>
            <a:r>
              <a:rPr lang="hr-HR" sz="2400" dirty="0" smtClean="0"/>
              <a:t> </a:t>
            </a:r>
          </a:p>
          <a:p>
            <a:pPr>
              <a:defRPr/>
            </a:pPr>
            <a:endParaRPr lang="hr-HR" sz="2400" b="1" dirty="0">
              <a:solidFill>
                <a:srgbClr val="FFFF00"/>
              </a:solidFill>
            </a:endParaRP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00125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NASTAVNE STRATEGIJE</a:t>
            </a:r>
            <a:endParaRPr lang="hr-HR" sz="3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188" y="1071563"/>
            <a:ext cx="8501062" cy="5500687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 </a:t>
            </a:r>
            <a:r>
              <a:rPr lang="hr-HR" sz="2400" b="1" dirty="0" smtClean="0">
                <a:solidFill>
                  <a:srgbClr val="FFFF00"/>
                </a:solidFill>
              </a:rPr>
              <a:t>Najuspješnije nastavne strategije:</a:t>
            </a:r>
          </a:p>
          <a:p>
            <a:pPr lvl="1">
              <a:defRPr/>
            </a:pPr>
            <a:r>
              <a:rPr lang="hr-HR" sz="2400" b="1" dirty="0" smtClean="0"/>
              <a:t>pronalaženje sličnosti i razlika,</a:t>
            </a:r>
          </a:p>
          <a:p>
            <a:pPr lvl="1">
              <a:defRPr/>
            </a:pPr>
            <a:r>
              <a:rPr lang="hr-HR" sz="2400" b="1" dirty="0" smtClean="0"/>
              <a:t>rezimiranje i bilježenje,</a:t>
            </a:r>
          </a:p>
          <a:p>
            <a:pPr lvl="1">
              <a:defRPr/>
            </a:pPr>
            <a:r>
              <a:rPr lang="hr-HR" sz="2400" b="1" dirty="0" smtClean="0"/>
              <a:t>povećavanje truda i davanje priznanja, </a:t>
            </a:r>
          </a:p>
          <a:p>
            <a:pPr lvl="1">
              <a:defRPr/>
            </a:pPr>
            <a:r>
              <a:rPr lang="hr-HR" sz="2400" b="1" dirty="0" smtClean="0"/>
              <a:t>domaće zadaće i uvježbavanje, </a:t>
            </a:r>
          </a:p>
          <a:p>
            <a:pPr lvl="1">
              <a:defRPr/>
            </a:pPr>
            <a:r>
              <a:rPr lang="hr-HR" sz="2400" b="1" dirty="0" smtClean="0"/>
              <a:t>nelingvistički prikazi,</a:t>
            </a:r>
          </a:p>
          <a:p>
            <a:pPr lvl="1">
              <a:defRPr/>
            </a:pPr>
            <a:r>
              <a:rPr lang="hr-HR" sz="2400" b="1" dirty="0" smtClean="0"/>
              <a:t>kooperativno učenje,</a:t>
            </a:r>
          </a:p>
          <a:p>
            <a:pPr lvl="1"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postavljanje općih i osobnih ciljeva, </a:t>
            </a:r>
            <a:r>
              <a:rPr lang="hr-HR" sz="2400" b="1" dirty="0" smtClean="0"/>
              <a:t>davanje povratnih informacija,</a:t>
            </a:r>
          </a:p>
          <a:p>
            <a:pPr lvl="1">
              <a:defRPr/>
            </a:pPr>
            <a:r>
              <a:rPr lang="hr-HR" sz="2400" b="1" dirty="0" smtClean="0"/>
              <a:t>stvaranje i provjeravanje hipoteza,</a:t>
            </a:r>
          </a:p>
          <a:p>
            <a:pPr lvl="1">
              <a:defRPr/>
            </a:pPr>
            <a:r>
              <a:rPr lang="hr-HR" sz="2400" b="1" dirty="0" smtClean="0"/>
              <a:t>Pitanja, natuknice i složeniji organizatori </a:t>
            </a:r>
          </a:p>
          <a:p>
            <a:pPr lvl="1">
              <a:defRPr/>
            </a:pPr>
            <a:endParaRPr lang="hr-HR" sz="2400" b="1" dirty="0" smtClean="0"/>
          </a:p>
          <a:p>
            <a:pPr marL="857250" lvl="1" indent="-457200">
              <a:buFontTx/>
              <a:buNone/>
              <a:defRPr/>
            </a:pPr>
            <a:r>
              <a:rPr lang="hr-HR" sz="2400" dirty="0" smtClean="0"/>
              <a:t>					(</a:t>
            </a:r>
            <a:r>
              <a:rPr lang="hr-HR" sz="2400" dirty="0" err="1" smtClean="0"/>
              <a:t>Marzano</a:t>
            </a:r>
            <a:r>
              <a:rPr lang="hr-HR" sz="2400" dirty="0" smtClean="0"/>
              <a:t>, 2006, str. 21).</a:t>
            </a:r>
          </a:p>
          <a:p>
            <a:pPr lvl="1">
              <a:defRPr/>
            </a:pPr>
            <a:endParaRPr lang="hr-HR" sz="2000" b="1" dirty="0" smtClean="0"/>
          </a:p>
          <a:p>
            <a:pPr lvl="1">
              <a:defRPr/>
            </a:pPr>
            <a:endParaRPr lang="hr-HR" sz="2000" b="1" dirty="0" smtClean="0"/>
          </a:p>
          <a:p>
            <a:pPr lvl="1">
              <a:defRPr/>
            </a:pPr>
            <a:endParaRPr lang="hr-HR" sz="2000" b="1" dirty="0" smtClean="0"/>
          </a:p>
          <a:p>
            <a:pPr lvl="1">
              <a:defRPr/>
            </a:pPr>
            <a:endParaRPr lang="hr-HR" sz="2000" b="1" dirty="0" smtClean="0"/>
          </a:p>
          <a:p>
            <a:pPr lvl="1">
              <a:defRPr/>
            </a:pPr>
            <a:endParaRPr lang="hr-HR" sz="2000" b="1" dirty="0" smtClean="0"/>
          </a:p>
          <a:p>
            <a:pPr lvl="1">
              <a:defRPr/>
            </a:pPr>
            <a:endParaRPr lang="hr-HR" sz="2000" b="1" dirty="0" smtClean="0"/>
          </a:p>
          <a:p>
            <a:pPr lvl="1">
              <a:defRPr/>
            </a:pPr>
            <a:endParaRPr lang="hr-HR" sz="2000" b="1" dirty="0" smtClean="0"/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</a:t>
            </a:r>
          </a:p>
          <a:p>
            <a:pPr>
              <a:defRPr/>
            </a:pPr>
            <a:endParaRPr lang="hr-HR" sz="2400" b="1" dirty="0" smtClean="0">
              <a:solidFill>
                <a:srgbClr val="FFFF00"/>
              </a:solidFill>
            </a:endParaRPr>
          </a:p>
          <a:p>
            <a:pPr marL="857250" lvl="1" indent="-457200">
              <a:buFontTx/>
              <a:buNone/>
              <a:defRPr/>
            </a:pPr>
            <a:endParaRPr lang="hr-HR" sz="2400" b="1" dirty="0" smtClean="0"/>
          </a:p>
          <a:p>
            <a:pPr>
              <a:buFont typeface="Wingdings" pitchFamily="2" charset="2"/>
              <a:buNone/>
              <a:defRPr/>
            </a:pPr>
            <a:endParaRPr lang="hr-HR" sz="24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TAKSONOMIJA</a:t>
            </a:r>
            <a:endParaRPr lang="hr-HR" sz="3600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hr-HR" dirty="0" smtClean="0"/>
              <a:t>	</a:t>
            </a:r>
            <a:r>
              <a:rPr lang="hr-HR" sz="2600" b="1" dirty="0" smtClean="0">
                <a:solidFill>
                  <a:srgbClr val="FFFF00"/>
                </a:solidFill>
              </a:rPr>
              <a:t>David </a:t>
            </a:r>
            <a:r>
              <a:rPr lang="hr-HR" sz="2600" b="1" dirty="0" err="1" smtClean="0">
                <a:solidFill>
                  <a:srgbClr val="FFFF00"/>
                </a:solidFill>
              </a:rPr>
              <a:t>Krathwohl</a:t>
            </a:r>
            <a:r>
              <a:rPr lang="hr-HR" sz="2600" b="1" dirty="0" smtClean="0">
                <a:solidFill>
                  <a:srgbClr val="FFFF00"/>
                </a:solidFill>
              </a:rPr>
              <a:t>, 2002.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</a:t>
            </a:r>
            <a:r>
              <a:rPr lang="hr-HR" sz="2600" b="1" dirty="0" smtClean="0">
                <a:solidFill>
                  <a:srgbClr val="FFFF00"/>
                </a:solidFill>
              </a:rPr>
              <a:t>1. Činjenično znanje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	temeljne činjenice, nazivlje, podatci …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</a:t>
            </a:r>
            <a:r>
              <a:rPr lang="hr-HR" sz="2600" b="1" dirty="0" smtClean="0">
                <a:solidFill>
                  <a:srgbClr val="FFFF00"/>
                </a:solidFill>
              </a:rPr>
              <a:t>2. Pojmovno konceptualno znanje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	klasifikacija i kategorizacija,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	principi i generalizacije,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	teorije, modeli, strukture…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</a:t>
            </a:r>
            <a:r>
              <a:rPr lang="hr-HR" sz="2600" b="1" dirty="0" smtClean="0">
                <a:solidFill>
                  <a:srgbClr val="FFFF00"/>
                </a:solidFill>
              </a:rPr>
              <a:t>3. Proceduralno znanje (vještine)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	postupci, kako se nešto radi…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</a:t>
            </a:r>
            <a:r>
              <a:rPr lang="hr-HR" sz="2600" b="1" dirty="0" smtClean="0">
                <a:solidFill>
                  <a:srgbClr val="FFFF00"/>
                </a:solidFill>
              </a:rPr>
              <a:t>4. </a:t>
            </a:r>
            <a:r>
              <a:rPr lang="hr-HR" sz="2600" b="1" dirty="0" err="1" smtClean="0">
                <a:solidFill>
                  <a:srgbClr val="FFFF00"/>
                </a:solidFill>
              </a:rPr>
              <a:t>Metakognitivno</a:t>
            </a:r>
            <a:r>
              <a:rPr lang="hr-HR" sz="2600" b="1" dirty="0" smtClean="0">
                <a:solidFill>
                  <a:srgbClr val="FFFF00"/>
                </a:solidFill>
              </a:rPr>
              <a:t> znanje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	osobni proces mišljenja i stjecanja znanja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600" b="1" dirty="0" smtClean="0"/>
              <a:t>			znanje o zadatku, pristup zadatku, planiranje 		rada…</a:t>
            </a:r>
            <a:endParaRPr lang="hr-HR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  <p:sp>
        <p:nvSpPr>
          <p:cNvPr id="13312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hr-HR">
              <a:cs typeface="Arial" charset="0"/>
            </a:endParaRPr>
          </a:p>
        </p:txBody>
      </p:sp>
      <p:graphicFrame>
        <p:nvGraphicFramePr>
          <p:cNvPr id="5" name="Tablica 4"/>
          <p:cNvGraphicFramePr>
            <a:graphicFrameLocks noGrp="1"/>
          </p:cNvGraphicFramePr>
          <p:nvPr/>
        </p:nvGraphicFramePr>
        <p:xfrm>
          <a:off x="1403350" y="836613"/>
          <a:ext cx="6278563" cy="5318125"/>
        </p:xfrm>
        <a:graphic>
          <a:graphicData uri="http://schemas.openxmlformats.org/drawingml/2006/table">
            <a:tbl>
              <a:tblPr/>
              <a:tblGrid>
                <a:gridCol w="6278861"/>
              </a:tblGrid>
              <a:tr h="46805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7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900" b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UVODNI LISTIĆ ZA UČENIKE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900" b="1" dirty="0" smtClean="0">
                          <a:solidFill>
                            <a:srgbClr val="00008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UVODNI </a:t>
                      </a:r>
                      <a:r>
                        <a:rPr lang="hr-HR" sz="900" b="1" dirty="0">
                          <a:solidFill>
                            <a:srgbClr val="00008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LISTIĆ ZA UČENIKE</a:t>
                      </a:r>
                      <a:endParaRPr lang="hr-HR" sz="9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9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SREDIŠNJA </a:t>
                      </a:r>
                      <a:r>
                        <a:rPr lang="hr-HR" sz="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NASTAVNA TEMA: GORSKI KRAJEVI REPUBLIKE HRVATSKE</a:t>
                      </a:r>
                      <a:endParaRPr lang="hr-HR" sz="9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9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Što </a:t>
                      </a:r>
                      <a:r>
                        <a:rPr lang="hr-HR" sz="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ću učiti?</a:t>
                      </a:r>
                      <a:endParaRPr lang="hr-HR" sz="9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9144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Prirodno-zemljopisni uvjeti gorskih krajeva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9144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Gospodarstvo gorskih krajeva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9144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Naselja gorskih krajeva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9144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Povijesne i kulturne znamenitosti gorskih krajeva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Naučit ću:</a:t>
                      </a:r>
                      <a:endParaRPr lang="hr-HR" sz="9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pokazati na zemljovidu gorske krajeve Republike Hrvatske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obilježja reljefa i podneblja gorskih krajeva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 povezanosti prirodno-zemljopisnih uvjeta i gospodarstva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osnovne gospodarske djelatnosti gorskih krajeva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 čemu je važnost gospodarstva gorskih krajeva za Republiku Hrvatsku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imenovati i na zemljovidu pokazati gradska središta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opisati naselja i izgled sela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koji su kulturno-povijesni spomenici i najpoznatije osobe gorskih krajeva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pučke običaje gorskih krajeva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Kako ću to postići:</a:t>
                      </a:r>
                      <a:endParaRPr lang="hr-HR" sz="9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promatranjem, proučavanjem i opisivanjem gorskih krajeva u neposrednom okruženju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razgledanjem gorskih krajeva videozapisa, turističkih prospekata i zemljovida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promatranjem, proučavanjem i opisivanjem gorskih krajeva na </a:t>
                      </a:r>
                      <a:r>
                        <a:rPr lang="hr-HR" sz="9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izvanučioničkoj</a:t>
                      </a: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nastavi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učenjem iz udžbenika, atlasa prirode i društva i drugih knjiga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u="sng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razgovorom sa članovima svoje obitelji, posebno bakom i djedom</a:t>
                      </a:r>
                      <a:endParaRPr lang="hr-HR" sz="900" dirty="0">
                        <a:solidFill>
                          <a:srgbClr val="FFFF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u="sng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boravkom u mjestu Begovo </a:t>
                      </a:r>
                      <a:r>
                        <a:rPr lang="hr-HR" sz="900" u="sng" dirty="0" err="1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Razdolje</a:t>
                      </a:r>
                      <a:r>
                        <a:rPr lang="hr-HR" sz="900" u="sng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tijekom zimskih praznika</a:t>
                      </a:r>
                      <a:endParaRPr lang="hr-HR" sz="900" dirty="0">
                        <a:solidFill>
                          <a:srgbClr val="FFFF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u="sng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istražujući i promatrajući vremenske promjene tijekom boravka u tom kraju</a:t>
                      </a:r>
                      <a:endParaRPr lang="hr-HR" sz="900" dirty="0">
                        <a:solidFill>
                          <a:srgbClr val="FFFF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u="sng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organizirajući projekt sa drugim učenicima u razredu</a:t>
                      </a:r>
                      <a:endParaRPr lang="hr-HR" sz="900" dirty="0">
                        <a:solidFill>
                          <a:srgbClr val="FFFF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Važno je da ovo naučim kako bih:</a:t>
                      </a:r>
                      <a:endParaRPr lang="hr-HR" sz="9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što bolje upoznao/upoznala svoju domovinu Republiku Hrvatsku, njezino gospodarstvo, stanovništvo, naselja i kulturno-povijesnu baštinu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razumio/razumjela doprinos narodne baštine gorskih krajeva kulturnoj baštini Hrvata i europskoj kulturu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razumio/razumjela potrebu suživota svih krajeva naše domovine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u="sng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proučio kakva je temperatura zraka u mjestu koje se nalazi na najvišoj nadmorskoj visini u Republici Hrvatskoj (Begovo </a:t>
                      </a:r>
                      <a:r>
                        <a:rPr lang="hr-HR" sz="900" u="sng" dirty="0" err="1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Razdolje</a:t>
                      </a:r>
                      <a:r>
                        <a:rPr lang="hr-HR" sz="900" u="sng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 u odnosu na druga mjesta koja imaju manje nadmorske visine</a:t>
                      </a:r>
                      <a:endParaRPr lang="hr-HR" sz="900" dirty="0">
                        <a:solidFill>
                          <a:srgbClr val="FFFF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u="sng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proučio da li količine snijega ovise o nadmorskoj visini </a:t>
                      </a:r>
                      <a:endParaRPr lang="hr-HR" sz="900" dirty="0">
                        <a:solidFill>
                          <a:srgbClr val="FFFF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hr-HR" sz="900" u="sng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 je zavičaj mojih predaka i želim ga što bolje upozna</a:t>
                      </a:r>
                      <a:r>
                        <a:rPr lang="hr-HR" sz="900" u="sng" dirty="0">
                          <a:solidFill>
                            <a:srgbClr val="0000FF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ti</a:t>
                      </a:r>
                      <a:endParaRPr lang="hr-HR" sz="9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9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Napomena: učenici u uvodnom listiću  na prazne crte mogu napisati svoje osobne ciljeve  koje žele ostvariti tijekom učenja novog nastavnog gradiva (</a:t>
                      </a:r>
                      <a:r>
                        <a:rPr lang="hr-HR" sz="900" i="1" dirty="0">
                          <a:solidFill>
                            <a:srgbClr val="FFFF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osobni ciljevi navedenog učenika istaknuti su plavom bojom)</a:t>
                      </a:r>
                      <a:endParaRPr lang="hr-HR" sz="900" dirty="0">
                        <a:solidFill>
                          <a:srgbClr val="FFFF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7171" marR="37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129" name="Pravokutnik 5"/>
          <p:cNvSpPr>
            <a:spLocks noChangeArrowheads="1"/>
          </p:cNvSpPr>
          <p:nvPr/>
        </p:nvSpPr>
        <p:spPr bwMode="auto">
          <a:xfrm>
            <a:off x="1331913" y="333375"/>
            <a:ext cx="66976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2400" b="1">
                <a:solidFill>
                  <a:srgbClr val="FFFF00"/>
                </a:solidFill>
              </a:rPr>
              <a:t>POSTAVLJANJE OPĆIH I OSOBNIH CILJEVA</a:t>
            </a:r>
            <a:endParaRPr lang="hr-H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pic>
        <p:nvPicPr>
          <p:cNvPr id="134146" name="Rezervirano mjesto sadržaja 3" descr="01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46400" y="1285875"/>
            <a:ext cx="3251200" cy="5072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RAZVITAK STVARALAČKOG PROCESA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1117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						E		F 	G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								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0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					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</a:t>
            </a:r>
            <a:r>
              <a:rPr lang="hr-HR" sz="2000" b="1" dirty="0" smtClean="0">
                <a:solidFill>
                  <a:srgbClr val="FFFF00"/>
                </a:solidFill>
              </a:rPr>
              <a:t>A				B</a:t>
            </a:r>
            <a:r>
              <a:rPr lang="hr-HR" sz="2000" b="1" dirty="0" smtClean="0"/>
              <a:t>				</a:t>
            </a:r>
            <a:r>
              <a:rPr lang="hr-HR" sz="2000" b="1" dirty="0" smtClean="0">
                <a:solidFill>
                  <a:schemeClr val="hlink"/>
                </a:solidFill>
              </a:rPr>
              <a:t>C</a:t>
            </a:r>
            <a:r>
              <a:rPr lang="hr-HR" sz="2000" b="1" dirty="0" smtClean="0"/>
              <a:t>		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     </a:t>
            </a:r>
            <a:r>
              <a:rPr lang="hr-HR" sz="2000" b="1" dirty="0" smtClean="0">
                <a:solidFill>
                  <a:srgbClr val="FFFF00"/>
                </a:solidFill>
              </a:rPr>
              <a:t>A-  B - spoznavanja područja djelatnosti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</a:t>
            </a:r>
            <a:r>
              <a:rPr lang="hr-HR" sz="2000" b="1" dirty="0" smtClean="0">
                <a:solidFill>
                  <a:schemeClr val="hlink"/>
                </a:solidFill>
              </a:rPr>
              <a:t>B - C - primjena stečenog znanja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D       - prekretnica – stvaralačko razmišljanje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+       - divergencija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</a:t>
            </a:r>
            <a:r>
              <a:rPr lang="hr-HR" sz="2000" b="1" dirty="0" smtClean="0">
                <a:solidFill>
                  <a:srgbClr val="CC0000"/>
                </a:solidFill>
              </a:rPr>
              <a:t>-        - divergencija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>
                <a:solidFill>
                  <a:srgbClr val="CC0000"/>
                </a:solidFill>
              </a:rPr>
              <a:t>	</a:t>
            </a:r>
            <a:r>
              <a:rPr lang="hr-HR" sz="2000" b="1" dirty="0" smtClean="0"/>
              <a:t>E       - pojava nove ideje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</a:t>
            </a:r>
            <a:r>
              <a:rPr lang="hr-HR" sz="2000" b="1" dirty="0" smtClean="0">
                <a:solidFill>
                  <a:srgbClr val="66FF33"/>
                </a:solidFill>
              </a:rPr>
              <a:t>C - F - inovirani rad učinkovitost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</a:t>
            </a:r>
            <a:r>
              <a:rPr lang="hr-HR" sz="2000" b="1" dirty="0" smtClean="0">
                <a:solidFill>
                  <a:srgbClr val="FF9900"/>
                </a:solidFill>
              </a:rPr>
              <a:t>F - G - inovirana djelatnost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000" b="1" dirty="0" smtClean="0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0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000" dirty="0" smtClean="0"/>
          </a:p>
        </p:txBody>
      </p:sp>
      <p:sp>
        <p:nvSpPr>
          <p:cNvPr id="78852" name="Line 4"/>
          <p:cNvSpPr>
            <a:spLocks noChangeShapeType="1"/>
          </p:cNvSpPr>
          <p:nvPr/>
        </p:nvSpPr>
        <p:spPr bwMode="auto">
          <a:xfrm>
            <a:off x="5651500" y="1412875"/>
            <a:ext cx="19462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323850" y="2924175"/>
            <a:ext cx="3455988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78854" name="Line 6"/>
          <p:cNvSpPr>
            <a:spLocks noChangeShapeType="1"/>
          </p:cNvSpPr>
          <p:nvPr/>
        </p:nvSpPr>
        <p:spPr bwMode="auto">
          <a:xfrm flipV="1">
            <a:off x="4932363" y="1412875"/>
            <a:ext cx="719137" cy="14398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78855" name="Line 7"/>
          <p:cNvSpPr>
            <a:spLocks noChangeShapeType="1"/>
          </p:cNvSpPr>
          <p:nvPr/>
        </p:nvSpPr>
        <p:spPr bwMode="auto">
          <a:xfrm>
            <a:off x="4932363" y="2997200"/>
            <a:ext cx="647700" cy="504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78856" name="Line 8"/>
          <p:cNvSpPr>
            <a:spLocks noChangeShapeType="1"/>
          </p:cNvSpPr>
          <p:nvPr/>
        </p:nvSpPr>
        <p:spPr bwMode="auto">
          <a:xfrm flipV="1">
            <a:off x="3779838" y="2924175"/>
            <a:ext cx="5113337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78857" name="Line 9"/>
          <p:cNvSpPr>
            <a:spLocks noChangeShapeType="1"/>
          </p:cNvSpPr>
          <p:nvPr/>
        </p:nvSpPr>
        <p:spPr bwMode="auto">
          <a:xfrm flipV="1">
            <a:off x="7524750" y="1341438"/>
            <a:ext cx="0" cy="151130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135177" name="Line 10"/>
          <p:cNvSpPr>
            <a:spLocks noChangeShapeType="1"/>
          </p:cNvSpPr>
          <p:nvPr/>
        </p:nvSpPr>
        <p:spPr bwMode="auto">
          <a:xfrm flipH="1" flipV="1">
            <a:off x="7596188" y="14128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78859" name="Line 11"/>
          <p:cNvSpPr>
            <a:spLocks noChangeShapeType="1"/>
          </p:cNvSpPr>
          <p:nvPr/>
        </p:nvSpPr>
        <p:spPr bwMode="auto">
          <a:xfrm flipV="1">
            <a:off x="7667625" y="1412875"/>
            <a:ext cx="1225550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78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788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788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788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788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788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788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788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788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0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3" grpId="0" animBg="1"/>
      <p:bldP spid="78854" grpId="0" animBg="1"/>
      <p:bldP spid="78855" grpId="0" animBg="1"/>
      <p:bldP spid="78856" grpId="0" animBg="1"/>
      <p:bldP spid="78857" grpId="0" animBg="1"/>
      <p:bldP spid="78859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750" y="3068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SADAŠNJI TRENUTAK HRVATSKE</a:t>
            </a:r>
            <a:endParaRPr lang="hr-HR" sz="3600" b="1" dirty="0">
              <a:solidFill>
                <a:srgbClr val="FFFF00"/>
              </a:solidFill>
            </a:endParaRPr>
          </a:p>
        </p:txBody>
      </p:sp>
      <p:sp>
        <p:nvSpPr>
          <p:cNvPr id="136194" name="Rezervirano mjesto za SmartArt 2"/>
          <p:cNvSpPr>
            <a:spLocks noGrp="1"/>
          </p:cNvSpPr>
          <p:nvPr>
            <p:ph type="dgm" idx="1"/>
          </p:nvPr>
        </p:nvSpPr>
        <p:spPr/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071563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ŠTO BITO, PREMA VAŠEM MIŠLJENJU, BILO OPĆE DOBRO ZA HRVATSKU?</a:t>
            </a:r>
            <a:endParaRPr lang="hr-HR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</p:nvPr>
        </p:nvGraphicFramePr>
        <p:xfrm>
          <a:off x="1928794" y="1357298"/>
          <a:ext cx="5455371" cy="508083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643962"/>
                <a:gridCol w="582658"/>
                <a:gridCol w="499253"/>
                <a:gridCol w="729498"/>
              </a:tblGrid>
              <a:tr h="289954">
                <a:tc>
                  <a:txBody>
                    <a:bodyPr/>
                    <a:lstStyle/>
                    <a:p>
                      <a:endParaRPr lang="hr-HR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ne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da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ne znam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/>
                        <a:t>očuvanje tradicije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7,1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85,5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6,8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/>
                        <a:t>ulazak u Europsku uniju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27,6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56,0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</a:rPr>
                        <a:t>    16,0</a:t>
                      </a:r>
                      <a:endParaRPr lang="hr-HR" sz="1200" b="1" dirty="0">
                        <a:solidFill>
                          <a:schemeClr val="bg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/>
                        <a:t>dogovor oko nacionalnih interesa</a:t>
                      </a:r>
                      <a:endParaRPr lang="hr-HR" sz="12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/>
                        <a:t>5,3</a:t>
                      </a:r>
                      <a:endParaRPr lang="hr-HR" sz="12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/>
                        <a:t>84,4</a:t>
                      </a:r>
                      <a:endParaRPr lang="hr-HR" sz="12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9,8</a:t>
                      </a:r>
                      <a:endParaRPr lang="hr-HR" sz="12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briga za siromašne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3,4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91,2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4,2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poštovanje dostojanstva svakog čovjeka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2,7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93,5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3,4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poštovanje rada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2,0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94,8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2,7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očuvanje prirodnih izvora/bogatstava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2,0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93,4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3,8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poštovanje zakona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1,7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94,3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3,7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/>
                        <a:t>poticajna obiteljska politika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4,6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82,9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11,8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povećanje razine obrazovanosti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1,7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93,3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4,0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/>
                        <a:t>jačanje proizvodnje i izvoza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1,0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94,0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4,5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/>
                        <a:t>religioznost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15,4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75,0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9,0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/>
                        <a:t>privatizacija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26,1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56,7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16,4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/>
                        <a:t>povezivanje sa zemljama bivše Jugoslavije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48,3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34,5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16,5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/>
                        <a:t>povećavanje prava manjinskih skupina (homoseksualci)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49,2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/>
                        <a:t>29,5</a:t>
                      </a:r>
                      <a:endParaRPr lang="hr-HR" sz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20,5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9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razvoj znanosti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2,3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91,3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/>
                        <a:t>5,</a:t>
                      </a:r>
                      <a:r>
                        <a:rPr lang="hr-HR" sz="1200" dirty="0" err="1"/>
                        <a:t>5</a:t>
                      </a:r>
                      <a:endParaRPr lang="hr-HR" sz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ŠTO NAJVIŠE CIJENE HRVATSKI GRAĐANI?</a:t>
            </a:r>
            <a:endParaRPr lang="hr-HR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</p:nvPr>
        </p:nvGraphicFramePr>
        <p:xfrm>
          <a:off x="1547664" y="1412776"/>
          <a:ext cx="5929354" cy="500066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407780"/>
                <a:gridCol w="1521574"/>
              </a:tblGrid>
              <a:tr h="2381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200" b="1" dirty="0"/>
                        <a:t>Spomenuto u %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solidFill>
                            <a:srgbClr val="FF0000"/>
                          </a:solidFill>
                        </a:rPr>
                        <a:t>1.</a:t>
                      </a:r>
                      <a:r>
                        <a:rPr lang="hr-HR" sz="1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hr-HR" sz="1200" b="1" dirty="0" smtClean="0">
                          <a:solidFill>
                            <a:srgbClr val="FF0000"/>
                          </a:solidFill>
                        </a:rPr>
                        <a:t>bogatstvo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46,8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solidFill>
                            <a:srgbClr val="FF0000"/>
                          </a:solidFill>
                        </a:rPr>
                        <a:t>2. uspjeh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34,4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solidFill>
                            <a:srgbClr val="FF0000"/>
                          </a:solidFill>
                        </a:rPr>
                        <a:t>3. zdravlje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30,0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4. moć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/>
                        <a:t>23,1</a:t>
                      </a:r>
                      <a:endParaRPr lang="hr-H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5. društveni </a:t>
                      </a:r>
                      <a:r>
                        <a:rPr lang="hr-HR" sz="1200" b="1" dirty="0"/>
                        <a:t>položaj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21,9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6. djeca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20,7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7. skladna </a:t>
                      </a:r>
                      <a:r>
                        <a:rPr lang="hr-HR" sz="1200" b="1" dirty="0"/>
                        <a:t>obitelj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19,1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8. snalažljivost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16,5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9. politička </a:t>
                      </a:r>
                      <a:r>
                        <a:rPr lang="hr-HR" sz="1200" b="1" dirty="0"/>
                        <a:t>podobnost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14,7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10. nacionalna </a:t>
                      </a:r>
                      <a:r>
                        <a:rPr lang="hr-HR" sz="1200" b="1" dirty="0"/>
                        <a:t>pripadnost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12,5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11. sigurnost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12,1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solidFill>
                            <a:srgbClr val="FF0000"/>
                          </a:solidFill>
                        </a:rPr>
                        <a:t>12. marljiv </a:t>
                      </a: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rad 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10,8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13. dobra </a:t>
                      </a:r>
                      <a:r>
                        <a:rPr lang="hr-HR" sz="1200" b="1" dirty="0"/>
                        <a:t>zabava i izlasci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7,1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14. pripadnost </a:t>
                      </a:r>
                      <a:r>
                        <a:rPr lang="hr-HR" sz="1200" b="1" dirty="0"/>
                        <a:t>Crkvi/Crkvama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5,8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15. savjesno </a:t>
                      </a:r>
                      <a:r>
                        <a:rPr lang="hr-HR" sz="1200" b="1" dirty="0"/>
                        <a:t>i profesionalno obavljanje posla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5,6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16. velika </a:t>
                      </a:r>
                      <a:r>
                        <a:rPr lang="hr-HR" sz="1200" b="1" dirty="0"/>
                        <a:t>potrošnja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5,2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/>
                        <a:t>17. samostalnost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/>
                        <a:t>3,8</a:t>
                      </a:r>
                      <a:endParaRPr lang="hr-H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solidFill>
                            <a:srgbClr val="FF0000"/>
                          </a:solidFill>
                        </a:rPr>
                        <a:t>18. spremnost </a:t>
                      </a: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na pomoć drugima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2,</a:t>
                      </a:r>
                      <a:r>
                        <a:rPr lang="hr-HR" sz="1200" b="1" dirty="0" err="1">
                          <a:solidFill>
                            <a:srgbClr val="FF0000"/>
                          </a:solidFill>
                        </a:rPr>
                        <a:t>2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solidFill>
                            <a:srgbClr val="FF0000"/>
                          </a:solidFill>
                        </a:rPr>
                        <a:t>19. suosjećajnost </a:t>
                      </a: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s drugima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1,</a:t>
                      </a:r>
                      <a:r>
                        <a:rPr lang="hr-HR" sz="1200" b="1" dirty="0" err="1">
                          <a:solidFill>
                            <a:srgbClr val="FF0000"/>
                          </a:solidFill>
                        </a:rPr>
                        <a:t>1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81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hr-HR" sz="1200" b="1" dirty="0" smtClean="0">
                          <a:solidFill>
                            <a:srgbClr val="FF0000"/>
                          </a:solidFill>
                        </a:rPr>
                        <a:t>20. samoobrazovanje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rgbClr val="FF0000"/>
                          </a:solidFill>
                        </a:rPr>
                        <a:t>1,0</a:t>
                      </a:r>
                      <a:endParaRPr lang="hr-HR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pic>
        <p:nvPicPr>
          <p:cNvPr id="139266" name="Rezervirano mjesto sadržaja 4" descr="00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6800" y="1773238"/>
            <a:ext cx="4756150" cy="4464050"/>
          </a:xfrm>
        </p:spPr>
      </p:pic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93750"/>
          </a:xfrm>
        </p:spPr>
        <p:txBody>
          <a:bodyPr/>
          <a:lstStyle/>
          <a:p>
            <a:pPr>
              <a:defRPr/>
            </a:pPr>
            <a:r>
              <a:rPr lang="hr-HR" sz="4000" b="1" dirty="0" smtClean="0">
                <a:solidFill>
                  <a:srgbClr val="FFFF00"/>
                </a:solidFill>
              </a:rPr>
              <a:t>O učiteljima</a:t>
            </a:r>
            <a:endParaRPr lang="hr-HR" sz="40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14375" y="1214438"/>
            <a:ext cx="7818438" cy="5094287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Stari su Grci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reći znali: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Koga su bozi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 prokleli, u učitelje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 su ga slali.</a:t>
            </a:r>
          </a:p>
          <a:p>
            <a:pPr algn="ctr">
              <a:buFont typeface="Wingdings" pitchFamily="2" charset="2"/>
              <a:buNone/>
              <a:defRPr/>
            </a:pPr>
            <a:endParaRPr lang="hr-HR" sz="2800" b="1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Ma kako imali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 mudru glavu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 stari Grci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 nisu bili u pravu.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Zato im, ipak,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želim reći: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Od učitelja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 samo su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 bozi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800" b="1" dirty="0" smtClean="0"/>
              <a:t> veći!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hr-HR" sz="2400" b="1" dirty="0" smtClean="0"/>
              <a:t>						</a:t>
            </a:r>
            <a:r>
              <a:rPr lang="hr-HR" sz="2400" i="1" dirty="0" smtClean="0"/>
              <a:t>Duško Lončar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r>
              <a:rPr lang="hr-HR" sz="4400" b="1" dirty="0" smtClean="0">
                <a:solidFill>
                  <a:srgbClr val="FFFF00"/>
                </a:solidFill>
              </a:rPr>
              <a:t>HVALA NA STRPLJENJU</a:t>
            </a:r>
            <a:endParaRPr lang="hr-HR" sz="4400" b="1" dirty="0">
              <a:solidFill>
                <a:srgbClr val="FFFF00"/>
              </a:solidFill>
            </a:endParaRPr>
          </a:p>
        </p:txBody>
      </p:sp>
      <p:sp>
        <p:nvSpPr>
          <p:cNvPr id="6" name="Podnaslov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endParaRPr lang="hr-HR" b="1" dirty="0" smtClean="0">
              <a:solidFill>
                <a:srgbClr val="FFFF00"/>
              </a:solidFill>
            </a:endParaRPr>
          </a:p>
          <a:p>
            <a:pPr>
              <a:defRPr/>
            </a:pPr>
            <a:r>
              <a:rPr lang="hr-HR" b="1" dirty="0" smtClean="0">
                <a:solidFill>
                  <a:srgbClr val="FFFF00"/>
                </a:solidFill>
              </a:rPr>
              <a:t>Prihvatite izazov promjena.</a:t>
            </a:r>
          </a:p>
          <a:p>
            <a:pPr>
              <a:defRPr/>
            </a:pPr>
            <a:endParaRPr lang="hr-HR" b="1" dirty="0">
              <a:solidFill>
                <a:srgbClr val="FFFF00"/>
              </a:solidFill>
            </a:endParaRP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TAKSONOMIJA</a:t>
            </a:r>
            <a:endParaRPr lang="hr-HR" sz="3600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8313" y="1268413"/>
            <a:ext cx="8496300" cy="525621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Anderson i </a:t>
            </a:r>
            <a:r>
              <a:rPr lang="hr-HR" sz="2400" b="1" dirty="0" err="1" smtClean="0">
                <a:solidFill>
                  <a:srgbClr val="FFFF00"/>
                </a:solidFill>
              </a:rPr>
              <a:t>Krathwohl</a:t>
            </a:r>
            <a:r>
              <a:rPr lang="hr-HR" sz="2400" b="1" dirty="0" smtClean="0">
                <a:solidFill>
                  <a:srgbClr val="FFFF00"/>
                </a:solidFill>
              </a:rPr>
              <a:t>, 2002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	1. Zapamtiti</a:t>
            </a:r>
            <a:r>
              <a:rPr lang="hr-HR" sz="2400" b="1" dirty="0" smtClean="0"/>
              <a:t>: prisjećanje, prepoznavanje…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0000"/>
                </a:solidFill>
              </a:rPr>
              <a:t>	</a:t>
            </a:r>
            <a:r>
              <a:rPr lang="hr-HR" sz="2400" b="1" dirty="0" smtClean="0">
                <a:solidFill>
                  <a:srgbClr val="FFFF00"/>
                </a:solidFill>
              </a:rPr>
              <a:t>2. Razumjeti: </a:t>
            </a:r>
            <a:r>
              <a:rPr lang="hr-HR" sz="2400" b="1" dirty="0" smtClean="0"/>
              <a:t>interpretacije, dokazivanja, 	klasifikacija, 	sažimanje, izvođenje zaključka, uspoređivanje i 	objašnjavanje…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	2. Primijeniti:</a:t>
            </a:r>
            <a:r>
              <a:rPr lang="hr-HR" sz="2400" b="1" dirty="0" smtClean="0"/>
              <a:t> implementacija, provođenje naučenog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0000"/>
                </a:solidFill>
              </a:rPr>
              <a:t>	</a:t>
            </a:r>
            <a:r>
              <a:rPr lang="hr-HR" sz="2400" b="1" dirty="0" smtClean="0">
                <a:solidFill>
                  <a:srgbClr val="FFFF00"/>
                </a:solidFill>
              </a:rPr>
              <a:t>3. Analizirati: </a:t>
            </a:r>
            <a:r>
              <a:rPr lang="hr-HR" sz="2400" b="1" dirty="0" smtClean="0"/>
              <a:t>diferencijacija, organizacija, 	određivanje uzroka…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	4. Evaluirati:</a:t>
            </a:r>
            <a:r>
              <a:rPr lang="hr-HR" sz="2400" b="1" dirty="0" smtClean="0"/>
              <a:t> provjeravanje ideje i zaključka, 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/>
              <a:t>		kritičko promišljanje metode za rješavanje 	problema…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	5.Kreirati:</a:t>
            </a:r>
            <a:r>
              <a:rPr lang="hr-HR" sz="2400" b="1" dirty="0" smtClean="0"/>
              <a:t> generalizacija, planiranje, stvaranje 	produkcija…</a:t>
            </a:r>
          </a:p>
          <a:p>
            <a:pPr>
              <a:defRPr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TAKSONOMIJA</a:t>
            </a:r>
            <a:endParaRPr lang="hr-HR" sz="3600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hr-HR" sz="2400" b="1" dirty="0" err="1" smtClean="0">
                <a:solidFill>
                  <a:srgbClr val="FFFF00"/>
                </a:solidFill>
              </a:rPr>
              <a:t>Lynn</a:t>
            </a:r>
            <a:r>
              <a:rPr lang="hr-HR" sz="2400" b="1" dirty="0" smtClean="0">
                <a:solidFill>
                  <a:srgbClr val="FFFF00"/>
                </a:solidFill>
              </a:rPr>
              <a:t> </a:t>
            </a:r>
            <a:r>
              <a:rPr lang="hr-HR" sz="2400" b="1" dirty="0" err="1" smtClean="0">
                <a:solidFill>
                  <a:srgbClr val="FFFF00"/>
                </a:solidFill>
              </a:rPr>
              <a:t>Erikson</a:t>
            </a:r>
            <a:r>
              <a:rPr lang="hr-HR" sz="2400" b="1" dirty="0" smtClean="0">
                <a:solidFill>
                  <a:srgbClr val="FFFF00"/>
                </a:solidFill>
              </a:rPr>
              <a:t>, 2007.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ne prema vrstama znanja (činjenice, pojmovi, procedure i </a:t>
            </a:r>
            <a:r>
              <a:rPr lang="hr-HR" sz="2400" b="1" dirty="0" err="1" smtClean="0"/>
              <a:t>metakognicije</a:t>
            </a:r>
            <a:r>
              <a:rPr lang="hr-HR" sz="2400" b="1" dirty="0" smtClean="0"/>
              <a:t>),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 nego prema složenosti znanja (činjenice, pojmovi, načela/generalizacije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</a:t>
            </a:r>
            <a:r>
              <a:rPr lang="hr-HR" sz="2400" b="1" dirty="0" smtClean="0">
                <a:solidFill>
                  <a:srgbClr val="FFFF00"/>
                </a:solidFill>
              </a:rPr>
              <a:t>Kreirati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		Evaluirati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		Analizirati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		Razumjeti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		Pamtiti</a:t>
            </a:r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>
              <a:buFont typeface="Wingdings" pitchFamily="2" charset="2"/>
              <a:buNone/>
              <a:defRPr/>
            </a:pPr>
            <a:endParaRPr lang="hr-H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7786688" cy="1143000"/>
          </a:xfrm>
        </p:spPr>
        <p:txBody>
          <a:bodyPr/>
          <a:lstStyle/>
          <a:p>
            <a:pPr algn="l">
              <a:lnSpc>
                <a:spcPct val="90000"/>
              </a:lnSpc>
              <a:defRPr/>
            </a:pPr>
            <a:r>
              <a:rPr lang="hr-HR" sz="2800" b="1" dirty="0" smtClean="0"/>
              <a:t/>
            </a:r>
            <a:br>
              <a:rPr lang="hr-HR" sz="2800" b="1" dirty="0" smtClean="0"/>
            </a:br>
            <a:r>
              <a:rPr lang="hr-HR" sz="2800" b="1" dirty="0" smtClean="0"/>
              <a:t/>
            </a:r>
            <a:br>
              <a:rPr lang="hr-HR" sz="2800" b="1" dirty="0" smtClean="0"/>
            </a:br>
            <a:r>
              <a:rPr lang="hr-HR" sz="2800" b="1" dirty="0" smtClean="0"/>
              <a:t>kolovoz, 2006. godine</a:t>
            </a:r>
            <a:br>
              <a:rPr lang="hr-HR" sz="2800" b="1" dirty="0" smtClean="0"/>
            </a:br>
            <a:r>
              <a:rPr lang="hr-HR" sz="2800" b="1" i="1" dirty="0" smtClean="0">
                <a:solidFill>
                  <a:srgbClr val="FFFF00"/>
                </a:solidFill>
              </a:rPr>
              <a:t>Nastavni plan i program za osnovnu školu</a:t>
            </a:r>
            <a:br>
              <a:rPr lang="hr-HR" sz="2800" b="1" i="1" dirty="0" smtClean="0">
                <a:solidFill>
                  <a:srgbClr val="FFFF00"/>
                </a:solidFill>
              </a:rPr>
            </a:br>
            <a:r>
              <a:rPr lang="hr-HR" sz="2800" b="1" dirty="0" err="1" smtClean="0"/>
              <a:t>PiD</a:t>
            </a:r>
            <a:r>
              <a:rPr lang="hr-HR" sz="2800" b="1" dirty="0" smtClean="0"/>
              <a:t>  2   +   </a:t>
            </a:r>
            <a:r>
              <a:rPr lang="hr-HR" sz="2800" b="1" dirty="0" err="1" smtClean="0"/>
              <a:t>2</a:t>
            </a:r>
            <a:r>
              <a:rPr lang="hr-HR" sz="2800" b="1" dirty="0" smtClean="0"/>
              <a:t>   +  </a:t>
            </a:r>
            <a:r>
              <a:rPr lang="hr-HR" sz="2800" b="1" dirty="0" err="1" smtClean="0"/>
              <a:t>2</a:t>
            </a:r>
            <a:r>
              <a:rPr lang="hr-HR" sz="2800" b="1" dirty="0" smtClean="0"/>
              <a:t>   +   3</a:t>
            </a:r>
            <a:br>
              <a:rPr lang="hr-HR" sz="2800" b="1" dirty="0" smtClean="0"/>
            </a:br>
            <a:endParaRPr lang="sr-Latn-CS" dirty="0" smtClean="0"/>
          </a:p>
        </p:txBody>
      </p:sp>
      <p:pic>
        <p:nvPicPr>
          <p:cNvPr id="14339" name="Picture 5" descr="scan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571625"/>
            <a:ext cx="3643312" cy="510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954088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1. razred – nastavne teme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84313"/>
            <a:ext cx="7921625" cy="46085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b="1" dirty="0" smtClean="0"/>
              <a:t>  	</a:t>
            </a:r>
            <a:r>
              <a:rPr lang="hr-HR" sz="2400" b="1" dirty="0" smtClean="0"/>
              <a:t>  1. Ja sam učenik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800" b="1" dirty="0" smtClean="0"/>
              <a:t>		</a:t>
            </a:r>
            <a:r>
              <a:rPr lang="hr-HR" sz="2400" b="1" dirty="0" smtClean="0">
                <a:solidFill>
                  <a:srgbClr val="FFFF00"/>
                </a:solidFill>
              </a:rPr>
              <a:t> </a:t>
            </a:r>
            <a:r>
              <a:rPr lang="hr-HR" sz="2400" b="1" i="1" dirty="0" smtClean="0">
                <a:solidFill>
                  <a:srgbClr val="FFFF00"/>
                </a:solidFill>
              </a:rPr>
              <a:t>Ključni pojmovi: </a:t>
            </a:r>
            <a:r>
              <a:rPr lang="hr-HR" sz="2400" b="1" dirty="0" smtClean="0">
                <a:solidFill>
                  <a:srgbClr val="FFFF00"/>
                </a:solidFill>
              </a:rPr>
              <a:t>učenik/</a:t>
            </a:r>
            <a:r>
              <a:rPr lang="hr-HR" sz="2400" b="1" dirty="0" smtClean="0">
                <a:solidFill>
                  <a:srgbClr val="FF0000"/>
                </a:solidFill>
              </a:rPr>
              <a:t>učenica</a:t>
            </a:r>
            <a:r>
              <a:rPr lang="hr-HR" sz="2400" b="1" dirty="0" smtClean="0">
                <a:solidFill>
                  <a:srgbClr val="FFFF00"/>
                </a:solidFill>
              </a:rPr>
              <a:t>, učitelj/</a:t>
            </a:r>
            <a:r>
              <a:rPr lang="hr-HR" sz="2400" b="1" dirty="0" smtClean="0">
                <a:solidFill>
                  <a:srgbClr val="FF0000"/>
                </a:solidFill>
              </a:rPr>
              <a:t>učiteljica</a:t>
            </a:r>
            <a:r>
              <a:rPr lang="hr-HR" sz="2400" b="1" dirty="0" smtClean="0">
                <a:solidFill>
                  <a:srgbClr val="FFFF00"/>
                </a:solidFill>
              </a:rPr>
              <a:t>, razred.</a:t>
            </a:r>
            <a:r>
              <a:rPr lang="hr-HR" sz="2400" b="1" i="1" dirty="0" smtClean="0">
                <a:solidFill>
                  <a:srgbClr val="FFFF00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b="1" i="1" dirty="0" smtClean="0">
                <a:solidFill>
                  <a:srgbClr val="FFFF00"/>
                </a:solidFill>
              </a:rPr>
              <a:t>		Obrazovna postignuća: </a:t>
            </a:r>
            <a:r>
              <a:rPr lang="hr-HR" sz="2400" b="1" dirty="0" smtClean="0">
                <a:solidFill>
                  <a:srgbClr val="FFFF00"/>
                </a:solidFill>
              </a:rPr>
              <a:t>primjenjivati osnovna pravila, pristojnog ponašanja (pozdravljanje, ispričavanje, iskazivanje molbe).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800" b="1" dirty="0" smtClean="0"/>
              <a:t>  	</a:t>
            </a:r>
            <a:r>
              <a:rPr lang="hr-HR" sz="2400" b="1" dirty="0" smtClean="0"/>
              <a:t>  2. Moja škola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  	  3. Život i rad u školi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  	  4. Snalazimo se u prostoru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  	  5. Članovi obitelji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  	  6. Život u obitelji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  	  7. Dom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  	  </a:t>
            </a:r>
            <a:endParaRPr lang="hr-H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NASTAVA PRIRODOSLOVNIH PREDMETA U OBVEZNOM OBRAZOVANJU U FINSKOJ</a:t>
            </a:r>
            <a:endParaRPr lang="hr-HR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</p:nvPr>
        </p:nvGraphicFramePr>
        <p:xfrm>
          <a:off x="571472" y="2143116"/>
          <a:ext cx="8001054" cy="40005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71570"/>
                <a:gridCol w="609099"/>
                <a:gridCol w="733085"/>
                <a:gridCol w="732224"/>
                <a:gridCol w="733085"/>
                <a:gridCol w="882976"/>
                <a:gridCol w="746008"/>
                <a:gridCol w="813200"/>
                <a:gridCol w="854548"/>
                <a:gridCol w="825259"/>
              </a:tblGrid>
              <a:tr h="666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Razred 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1.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2.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3.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4.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5.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6.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7.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8.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9.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337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Predmet 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Spoznavanje prirode i okoliša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 smtClean="0"/>
                        <a:t>Biologija </a:t>
                      </a:r>
                      <a:r>
                        <a:rPr lang="hr-HR" sz="1800" b="1" dirty="0"/>
                        <a:t>i </a:t>
                      </a:r>
                      <a:r>
                        <a:rPr lang="hr-HR" sz="1800" b="1" dirty="0" smtClean="0"/>
                        <a:t>Zemljopis</a:t>
                      </a:r>
                      <a:endParaRPr lang="hr-HR" sz="18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 smtClean="0"/>
                        <a:t>Fizika </a:t>
                      </a:r>
                      <a:r>
                        <a:rPr lang="hr-HR" sz="1800" b="1" dirty="0"/>
                        <a:t>i </a:t>
                      </a:r>
                      <a:r>
                        <a:rPr lang="hr-HR" sz="1800" b="1" dirty="0" smtClean="0"/>
                        <a:t>Kemija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8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 smtClean="0"/>
                        <a:t>Biologija</a:t>
                      </a:r>
                      <a:endParaRPr lang="hr-HR" sz="18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Zemljopis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Fizika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/>
                        <a:t>Kemija</a:t>
                      </a:r>
                      <a:endParaRPr lang="hr-HR" sz="18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NASTAVA PRIRODOSLOVNIH PREDMETA U OBVEZNOM OBRAZOVANJU U SLOVENIJI</a:t>
            </a:r>
            <a:endParaRPr lang="hr-HR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</p:nvPr>
        </p:nvGraphicFramePr>
        <p:xfrm>
          <a:off x="357157" y="2214554"/>
          <a:ext cx="8429684" cy="40005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14447"/>
                <a:gridCol w="578950"/>
                <a:gridCol w="706934"/>
                <a:gridCol w="785818"/>
                <a:gridCol w="920526"/>
                <a:gridCol w="936862"/>
                <a:gridCol w="684090"/>
                <a:gridCol w="1173298"/>
                <a:gridCol w="627358"/>
                <a:gridCol w="801401"/>
              </a:tblGrid>
              <a:tr h="8001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Razred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1.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2.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4.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5.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6.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7.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8.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9.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004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 dirty="0" smtClean="0"/>
                        <a:t>Predmet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Spoznavanje okoliša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 smtClean="0"/>
                        <a:t>Prirodoslovlje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 smtClean="0"/>
                        <a:t> </a:t>
                      </a:r>
                      <a:r>
                        <a:rPr lang="hr-HR" sz="2000" b="1" dirty="0"/>
                        <a:t>i tehnika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 smtClean="0"/>
                        <a:t>Prirodoslovlje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 smtClean="0"/>
                        <a:t>Biologija</a:t>
                      </a:r>
                      <a:endParaRPr lang="hr-HR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Kemija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Fizika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875" y="277813"/>
            <a:ext cx="8858250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NASTAVA PRIRODOSLOVNIH  PREDMETA U OSNMOVNOJ ŠKOLI U HRVATSKOJ</a:t>
            </a:r>
            <a:endParaRPr lang="hr-HR" sz="3200" b="1" dirty="0">
              <a:solidFill>
                <a:srgbClr val="FFFF00"/>
              </a:solidFill>
            </a:endParaRPr>
          </a:p>
        </p:txBody>
      </p:sp>
      <p:pic>
        <p:nvPicPr>
          <p:cNvPr id="4" name="Rezervirano mjesto sadržaja 3"/>
          <p:cNvPicPr>
            <a:picLocks noGrp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7038" y="1847850"/>
            <a:ext cx="8216900" cy="4156075"/>
          </a:xfrm>
        </p:spPr>
      </p:pic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00965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NASTAVA PRIRODE I DRUŠTVA U NASTAVNIH PLANOVIMA HRVATSKE</a:t>
            </a:r>
            <a:endParaRPr lang="hr-HR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</p:nvPr>
        </p:nvGraphicFramePr>
        <p:xfrm>
          <a:off x="827584" y="1268760"/>
          <a:ext cx="7560842" cy="48935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34482"/>
                <a:gridCol w="3328948"/>
                <a:gridCol w="799588"/>
                <a:gridCol w="799588"/>
                <a:gridCol w="799588"/>
                <a:gridCol w="798648"/>
              </a:tblGrid>
              <a:tr h="306474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 dirty="0"/>
                        <a:t>Godina 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 dirty="0"/>
                        <a:t>Naziv nastavnog predmeta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Razred / Sati tjedno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06474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1.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2.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4.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0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1954.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Upoznavanje prirode i društva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4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5.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0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 dirty="0"/>
                        <a:t>1958.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Upoznavanje prirode i društva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-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6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Upoznavanje prirode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6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 dirty="0"/>
                        <a:t>Upoznavanje društva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07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1964.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Upoznavanje prirode i društva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-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6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Poznavanje prirode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6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Poznavanje društva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6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1972.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Priroda i društvo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4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4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6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1984.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Priroda i društvo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4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4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6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1992.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Priroda i društvo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2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2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3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6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 dirty="0"/>
                        <a:t>2006.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000" b="1"/>
                        <a:t>Priroda i društvo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2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2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/>
                        <a:t>2</a:t>
                      </a:r>
                      <a:endParaRPr lang="hr-HR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000" b="1" dirty="0"/>
                        <a:t>3</a:t>
                      </a:r>
                      <a:endParaRPr lang="hr-HR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ODJELOTVORENJE KURIKULARNIH CILJEVA, VRIJEDNOSTI I NAČELA U NASTAVI PRIRODE I DRUŠTVA</a:t>
            </a: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218488" cy="4781550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Uvod</a:t>
            </a:r>
          </a:p>
          <a:p>
            <a:pPr>
              <a:defRPr/>
            </a:pPr>
            <a:r>
              <a:rPr lang="hr-HR" sz="2400" b="1" dirty="0" smtClean="0"/>
              <a:t>Nastavni predmet priroda i društvo u osnovnoj školi</a:t>
            </a:r>
          </a:p>
          <a:p>
            <a:pPr>
              <a:defRPr/>
            </a:pPr>
            <a:r>
              <a:rPr lang="hr-HR" sz="2400" b="1" dirty="0" smtClean="0"/>
              <a:t>Nacionalni okvirni kurikulum</a:t>
            </a:r>
          </a:p>
          <a:p>
            <a:pPr>
              <a:defRPr/>
            </a:pPr>
            <a:r>
              <a:rPr lang="hr-HR" sz="2400" b="1" dirty="0" err="1" smtClean="0"/>
              <a:t>Kurikularno</a:t>
            </a:r>
            <a:r>
              <a:rPr lang="hr-HR" sz="2400" b="1" dirty="0" smtClean="0"/>
              <a:t> predviđanje</a:t>
            </a:r>
          </a:p>
          <a:p>
            <a:pPr>
              <a:defRPr/>
            </a:pPr>
            <a:r>
              <a:rPr lang="hr-HR" sz="2400" b="1" dirty="0" smtClean="0"/>
              <a:t>Obrazovna područja za obvezno obrazovanje</a:t>
            </a:r>
          </a:p>
          <a:p>
            <a:pPr>
              <a:defRPr/>
            </a:pPr>
            <a:r>
              <a:rPr lang="hr-HR" sz="2400" b="1" dirty="0" smtClean="0"/>
              <a:t>Prirodoslovno područje: ciljevi, učenička postignuća</a:t>
            </a:r>
          </a:p>
          <a:p>
            <a:pPr>
              <a:defRPr/>
            </a:pPr>
            <a:r>
              <a:rPr lang="hr-HR" sz="2400" b="1" dirty="0" smtClean="0"/>
              <a:t>Okvirni školski kurikulum</a:t>
            </a:r>
          </a:p>
          <a:p>
            <a:pPr>
              <a:defRPr/>
            </a:pPr>
            <a:r>
              <a:rPr lang="hr-HR" sz="2400" b="1" dirty="0" smtClean="0"/>
              <a:t>Metodičko oblikovanje nastavnog procesa</a:t>
            </a:r>
          </a:p>
          <a:p>
            <a:pPr>
              <a:defRPr/>
            </a:pPr>
            <a:r>
              <a:rPr lang="hr-HR" sz="2400" b="1" dirty="0" smtClean="0"/>
              <a:t>Metodički prikazi – integrirano poučavanje, primjena strategije postavljanja općih i posebnih ciljeva</a:t>
            </a:r>
          </a:p>
          <a:p>
            <a:pPr>
              <a:defRPr/>
            </a:pPr>
            <a:r>
              <a:rPr lang="hr-HR" sz="2400" b="1" dirty="0" smtClean="0"/>
              <a:t>Učitelj/učiteljica i Nacionalni okvirni kurikulum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NASTAVA PRIRODOSLOVNIH PREDMETA U NASTAVNOM PLANU ZA OSNOVNU ŠKOLU (RH MZOŠ – 2006</a:t>
            </a:r>
            <a:r>
              <a:rPr lang="hr-HR" sz="2800" dirty="0" smtClean="0">
                <a:solidFill>
                  <a:srgbClr val="FFFF00"/>
                </a:solidFill>
              </a:rPr>
              <a:t>.)</a:t>
            </a:r>
            <a:endParaRPr lang="hr-HR" sz="2800" dirty="0">
              <a:solidFill>
                <a:srgbClr val="FFFF00"/>
              </a:solidFill>
            </a:endParaRP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</p:nvPr>
        </p:nvGraphicFramePr>
        <p:xfrm>
          <a:off x="755576" y="1484784"/>
          <a:ext cx="7488831" cy="516204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196929"/>
                <a:gridCol w="635269"/>
                <a:gridCol w="635269"/>
                <a:gridCol w="740521"/>
                <a:gridCol w="740521"/>
                <a:gridCol w="770234"/>
                <a:gridCol w="500301"/>
                <a:gridCol w="635269"/>
                <a:gridCol w="634518"/>
              </a:tblGrid>
              <a:tr h="21792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/>
                        <a:t>Nastavni predmeti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/>
                        <a:t>Broj sati tjedno (najmanje godišnje) po razredima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217927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1.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2.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3.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4.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5.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6.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7.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/>
                        <a:t>8.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5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/>
                        <a:t>Priroda i društvo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2(70)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2(70)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2(70)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3 (105)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37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Priroda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/>
                        <a:t>1,5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/>
                        <a:t>(52,5</a:t>
                      </a:r>
                      <a:r>
                        <a:rPr lang="hr-HR" sz="1600" b="1" dirty="0"/>
                        <a:t>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2 (70)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5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Biologija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/>
                        <a:t>2(70)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2(70)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5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Fizika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/>
                        <a:t>2(70)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/>
                        <a:t>2(70)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6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Kemija 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/>
                        <a:t>2(70)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/>
                        <a:t>2(70)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37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Izborni predmet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</a:t>
                      </a:r>
                      <a:endParaRPr lang="hr-HR" sz="16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/>
                        <a:t>(</a:t>
                      </a:r>
                      <a:r>
                        <a:rPr lang="hr-HR" sz="1600" b="1" dirty="0"/>
                        <a:t>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37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Dodatna nastava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</a:t>
                      </a:r>
                      <a:endParaRPr lang="hr-HR" sz="16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/>
                        <a:t>(</a:t>
                      </a:r>
                      <a:r>
                        <a:rPr lang="hr-HR" sz="1600" b="1" dirty="0"/>
                        <a:t>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</a:t>
                      </a:r>
                      <a:endParaRPr lang="hr-HR" sz="16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/>
                        <a:t>(</a:t>
                      </a:r>
                      <a:r>
                        <a:rPr lang="hr-HR" sz="1600" b="1" dirty="0"/>
                        <a:t>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</a:t>
                      </a:r>
                      <a:endParaRPr lang="hr-HR" sz="16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/>
                        <a:t>(</a:t>
                      </a:r>
                      <a:r>
                        <a:rPr lang="hr-HR" sz="1600" b="1" dirty="0"/>
                        <a:t>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37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/>
                        <a:t>Izvannastavne djelatnosti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/>
                        <a:t>1 (35)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</a:t>
                      </a:r>
                      <a:endParaRPr lang="hr-HR" sz="16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/>
                        <a:t>(</a:t>
                      </a:r>
                      <a:r>
                        <a:rPr lang="hr-HR" sz="1600" b="1" dirty="0"/>
                        <a:t>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</a:t>
                      </a:r>
                      <a:endParaRPr lang="hr-HR" sz="16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/>
                        <a:t>(</a:t>
                      </a:r>
                      <a:r>
                        <a:rPr lang="hr-HR" sz="1600" b="1" dirty="0"/>
                        <a:t>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</a:t>
                      </a:r>
                      <a:endParaRPr lang="hr-HR" sz="16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/>
                        <a:t>(</a:t>
                      </a:r>
                      <a:r>
                        <a:rPr lang="hr-HR" sz="1600" b="1" dirty="0"/>
                        <a:t>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/>
                        <a:t>1 (35)</a:t>
                      </a: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/>
                        <a:t>1 (35)</a:t>
                      </a: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9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5113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chemeClr val="tx1"/>
                </a:solidFill>
              </a:rPr>
              <a:t/>
            </a:r>
            <a:br>
              <a:rPr lang="hr-HR" sz="2800" b="1" dirty="0" smtClean="0">
                <a:solidFill>
                  <a:schemeClr val="tx1"/>
                </a:solidFill>
              </a:rPr>
            </a:br>
            <a:r>
              <a:rPr lang="hr-HR" sz="2800" b="1" dirty="0" smtClean="0">
                <a:solidFill>
                  <a:schemeClr val="tx1"/>
                </a:solidFill>
              </a:rPr>
              <a:t>studeni 2008.</a:t>
            </a:r>
            <a:r>
              <a:rPr lang="hr-HR" sz="3600" b="1" dirty="0" smtClean="0">
                <a:solidFill>
                  <a:srgbClr val="FFFF00"/>
                </a:solidFill>
              </a:rPr>
              <a:t/>
            </a:r>
            <a:br>
              <a:rPr lang="hr-HR" sz="3600" b="1" dirty="0" smtClean="0">
                <a:solidFill>
                  <a:srgbClr val="FFFF00"/>
                </a:solidFill>
              </a:rPr>
            </a:br>
            <a:r>
              <a:rPr lang="hr-HR" sz="2800" b="1" i="1" dirty="0" smtClean="0">
                <a:solidFill>
                  <a:srgbClr val="FFFF00"/>
                </a:solidFill>
              </a:rPr>
              <a:t>Nacionalni okvirni kurikulum za predškolski odgoj i opće obvezno obrazovanje </a:t>
            </a:r>
            <a:br>
              <a:rPr lang="hr-HR" sz="2800" b="1" i="1" dirty="0" smtClean="0">
                <a:solidFill>
                  <a:srgbClr val="FFFF00"/>
                </a:solidFill>
              </a:rPr>
            </a:br>
            <a:r>
              <a:rPr lang="hr-HR" sz="2800" b="1" i="1" dirty="0" smtClean="0">
                <a:solidFill>
                  <a:srgbClr val="FFFF00"/>
                </a:solidFill>
              </a:rPr>
              <a:t>u osnovnoj i srednjoj školi</a:t>
            </a:r>
            <a:r>
              <a:rPr lang="hr-HR" sz="3600" b="1" dirty="0" smtClean="0">
                <a:solidFill>
                  <a:srgbClr val="FFFF00"/>
                </a:solidFill>
              </a:rPr>
              <a:t/>
            </a:r>
            <a:br>
              <a:rPr lang="hr-HR" sz="3600" b="1" dirty="0" smtClean="0">
                <a:solidFill>
                  <a:srgbClr val="FFFF00"/>
                </a:solidFill>
              </a:rPr>
            </a:br>
            <a:endParaRPr lang="hr-HR" sz="3600" b="1" dirty="0">
              <a:solidFill>
                <a:srgbClr val="FFFF00"/>
              </a:solidFill>
            </a:endParaRPr>
          </a:p>
        </p:txBody>
      </p:sp>
      <p:pic>
        <p:nvPicPr>
          <p:cNvPr id="17411" name="Rezervirano mjesto sadržaja 3" descr="00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87675" y="1844675"/>
            <a:ext cx="3216275" cy="45307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KURIKUL(UM)</a:t>
            </a:r>
            <a:endParaRPr lang="hr-HR" sz="3200" i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288" y="1196975"/>
            <a:ext cx="8229600" cy="51847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400" i="1" dirty="0" err="1" smtClean="0"/>
              <a:t>Schiro</a:t>
            </a:r>
            <a:r>
              <a:rPr lang="hr-HR" sz="2400" i="1" dirty="0" smtClean="0"/>
              <a:t>, M. S.: Teorija kurikuluma: različiti pogledi i stalni problemi, 2008.</a:t>
            </a:r>
          </a:p>
          <a:p>
            <a:pPr>
              <a:buFont typeface="Wingdings" pitchFamily="2" charset="2"/>
              <a:buNone/>
              <a:defRPr/>
            </a:pPr>
            <a:endParaRPr lang="hr-HR" sz="2400" i="1" dirty="0" smtClean="0"/>
          </a:p>
          <a:p>
            <a:pPr>
              <a:defRPr/>
            </a:pPr>
            <a:r>
              <a:rPr lang="hr-HR" sz="2400" b="1" dirty="0" smtClean="0"/>
              <a:t>Znanstveno akademsko usmjerenje kurikuluma</a:t>
            </a:r>
          </a:p>
          <a:p>
            <a:pPr>
              <a:defRPr/>
            </a:pPr>
            <a:r>
              <a:rPr lang="hr-HR" sz="2400" b="1" dirty="0" smtClean="0"/>
              <a:t>Društveno učinkoviti </a:t>
            </a:r>
            <a:r>
              <a:rPr lang="hr-HR" sz="2400" b="1" dirty="0" err="1" smtClean="0"/>
              <a:t>kurikulumi</a:t>
            </a:r>
            <a:r>
              <a:rPr lang="hr-HR" sz="2400" b="1" dirty="0" smtClean="0"/>
              <a:t> - programirani </a:t>
            </a:r>
            <a:r>
              <a:rPr lang="hr-HR" sz="2400" b="1" dirty="0" err="1" smtClean="0"/>
              <a:t>kurikulumi</a:t>
            </a:r>
            <a:r>
              <a:rPr lang="hr-HR" sz="2400" b="1" dirty="0" smtClean="0"/>
              <a:t>: socijalna učinkovitost obrazovanja</a:t>
            </a:r>
          </a:p>
          <a:p>
            <a:pPr>
              <a:defRPr/>
            </a:pPr>
            <a:r>
              <a:rPr lang="hr-HR" sz="2400" b="1" dirty="0" err="1" smtClean="0"/>
              <a:t>Kurikulumi</a:t>
            </a:r>
            <a:r>
              <a:rPr lang="hr-HR" sz="2400" b="1" dirty="0" smtClean="0"/>
              <a:t> usmjereni prema učeniku</a:t>
            </a:r>
          </a:p>
          <a:p>
            <a:pPr lvl="1">
              <a:defRPr/>
            </a:pPr>
            <a:r>
              <a:rPr lang="hr-HR" sz="2000" b="1" dirty="0" smtClean="0"/>
              <a:t>Iskustva stečena u stvarnosti</a:t>
            </a:r>
          </a:p>
          <a:p>
            <a:pPr lvl="1">
              <a:defRPr/>
            </a:pPr>
            <a:r>
              <a:rPr lang="hr-HR" sz="2000" b="1" dirty="0" smtClean="0"/>
              <a:t>Iskustva s materijalima i ljudima</a:t>
            </a:r>
          </a:p>
          <a:p>
            <a:pPr lvl="1">
              <a:defRPr/>
            </a:pPr>
            <a:r>
              <a:rPr lang="hr-HR" sz="2000" b="1" dirty="0" smtClean="0"/>
              <a:t>Iskustva koje podrazumijevaju fizičke aktivnosti</a:t>
            </a:r>
          </a:p>
          <a:p>
            <a:pPr lvl="1">
              <a:defRPr/>
            </a:pPr>
            <a:r>
              <a:rPr lang="hr-HR" sz="2000" b="1" dirty="0" smtClean="0"/>
              <a:t>Iskustva unutar  i izvan učionice</a:t>
            </a:r>
          </a:p>
          <a:p>
            <a:pPr>
              <a:defRPr/>
            </a:pPr>
            <a:r>
              <a:rPr lang="hr-HR" sz="2400" b="1" dirty="0" err="1" smtClean="0"/>
              <a:t>Kurikulumi</a:t>
            </a:r>
            <a:r>
              <a:rPr lang="hr-HR" sz="2400" b="1" dirty="0" smtClean="0"/>
              <a:t> društvene rekonstrukcije – socijalne pravde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i="1" dirty="0" smtClean="0"/>
              <a:t>	</a:t>
            </a:r>
            <a:endParaRPr lang="hr-HR" sz="2000" dirty="0" smtClean="0"/>
          </a:p>
          <a:p>
            <a:pPr lvl="1">
              <a:defRPr/>
            </a:pPr>
            <a:endParaRPr lang="hr-HR" sz="24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KURIKUL(UM)</a:t>
            </a:r>
            <a:endParaRPr lang="hr-HR" sz="3200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8313" y="1412875"/>
            <a:ext cx="8280400" cy="4968875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Nacionalni kurikulum – </a:t>
            </a:r>
            <a:r>
              <a:rPr lang="hr-HR" sz="2400" b="1" dirty="0" err="1" smtClean="0"/>
              <a:t>terminus</a:t>
            </a:r>
            <a:r>
              <a:rPr lang="hr-HR" sz="2400" b="1" dirty="0" smtClean="0"/>
              <a:t> </a:t>
            </a:r>
            <a:r>
              <a:rPr lang="hr-HR" sz="2400" b="1" dirty="0" err="1" smtClean="0"/>
              <a:t>tehnicus</a:t>
            </a:r>
            <a:r>
              <a:rPr lang="hr-HR" sz="2400" b="1" dirty="0" smtClean="0"/>
              <a:t> pedagogijske znanosti: sadržajno i jezično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err="1" smtClean="0"/>
              <a:t>Kurukul</a:t>
            </a:r>
            <a:r>
              <a:rPr lang="hr-HR" sz="2400" b="1" dirty="0" smtClean="0"/>
              <a:t>, </a:t>
            </a:r>
            <a:r>
              <a:rPr lang="hr-HR" sz="2400" b="1" dirty="0" err="1" smtClean="0"/>
              <a:t>uputnik</a:t>
            </a:r>
            <a:r>
              <a:rPr lang="hr-HR" sz="2400" b="1" dirty="0" smtClean="0"/>
              <a:t>, </a:t>
            </a:r>
            <a:r>
              <a:rPr lang="hr-HR" sz="2400" b="1" dirty="0" err="1" smtClean="0"/>
              <a:t>naputnik</a:t>
            </a:r>
            <a:r>
              <a:rPr lang="hr-HR" sz="2400" b="1" dirty="0" smtClean="0"/>
              <a:t>, </a:t>
            </a:r>
            <a:r>
              <a:rPr lang="hr-HR" sz="2400" b="1" dirty="0" err="1" smtClean="0"/>
              <a:t>naukovna</a:t>
            </a:r>
            <a:r>
              <a:rPr lang="hr-HR" sz="2400" b="1" dirty="0" smtClean="0"/>
              <a:t> osnova, učevni nacrt, učevna osnova, </a:t>
            </a:r>
            <a:r>
              <a:rPr lang="hr-HR" sz="2400" b="1" dirty="0" err="1" smtClean="0"/>
              <a:t>okvirnik</a:t>
            </a:r>
            <a:r>
              <a:rPr lang="hr-HR" sz="2400" b="1" dirty="0" smtClean="0"/>
              <a:t>, nastavni </a:t>
            </a:r>
            <a:r>
              <a:rPr lang="hr-HR" sz="2400" b="1" dirty="0" err="1" smtClean="0"/>
              <a:t>uputnik</a:t>
            </a:r>
            <a:r>
              <a:rPr lang="hr-HR" sz="2400" b="1" dirty="0" smtClean="0"/>
              <a:t> i </a:t>
            </a:r>
            <a:r>
              <a:rPr lang="hr-HR" sz="2400" b="1" dirty="0" err="1" smtClean="0"/>
              <a:t>sl</a:t>
            </a:r>
            <a:r>
              <a:rPr lang="hr-HR" sz="2400" b="1" dirty="0" smtClean="0"/>
              <a:t>.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Vijeće za normu hrvatskog standardnog jezika -  </a:t>
            </a:r>
            <a:r>
              <a:rPr lang="hr-HR" sz="2400" b="1" dirty="0" err="1" smtClean="0"/>
              <a:t>kurikul</a:t>
            </a:r>
            <a:endParaRPr lang="hr-HR" sz="2400" b="1" dirty="0" smtClean="0"/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err="1" smtClean="0"/>
              <a:t>Kurikul</a:t>
            </a:r>
            <a:r>
              <a:rPr lang="hr-HR" sz="2400" b="1" dirty="0" smtClean="0"/>
              <a:t>(um) je jezikoslovni, a ne samo pedagoški problem</a:t>
            </a:r>
          </a:p>
          <a:p>
            <a:pPr>
              <a:defRPr/>
            </a:pPr>
            <a:endParaRPr lang="hr-HR" sz="28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pic>
        <p:nvPicPr>
          <p:cNvPr id="44034" name="Rezervirano mjesto sadržaja 6" descr="kurikulum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836613"/>
            <a:ext cx="3455988" cy="4986337"/>
          </a:xfrm>
        </p:spPr>
      </p:pic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ODREĐENJE KURIKULUMA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133600"/>
            <a:ext cx="8104188" cy="3652838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hr-HR" sz="2800" b="1" dirty="0" smtClean="0"/>
              <a:t>	Kurikulum podrazumijeva opsežno </a:t>
            </a:r>
            <a:r>
              <a:rPr lang="hr-HR" sz="2800" b="1" dirty="0" smtClean="0">
                <a:solidFill>
                  <a:srgbClr val="FFFF00"/>
                </a:solidFill>
              </a:rPr>
              <a:t>planiranje, ustrojstvo i provjeravanje procesa rada i djelovanja </a:t>
            </a:r>
            <a:r>
              <a:rPr lang="hr-HR" sz="2800" b="1" dirty="0" smtClean="0"/>
              <a:t>s obzirom na odgovarajuće detaljne </a:t>
            </a:r>
            <a:r>
              <a:rPr lang="hr-HR" sz="2800" b="1" dirty="0" smtClean="0">
                <a:solidFill>
                  <a:srgbClr val="FFFF00"/>
                </a:solidFill>
              </a:rPr>
              <a:t>ciljeve, sadržajne elemente </a:t>
            </a:r>
            <a:r>
              <a:rPr lang="hr-HR" sz="2800" b="1" dirty="0" smtClean="0"/>
              <a:t>te </a:t>
            </a:r>
            <a:r>
              <a:rPr lang="hr-HR" sz="2800" b="1" dirty="0" smtClean="0">
                <a:solidFill>
                  <a:srgbClr val="FFFF00"/>
                </a:solidFill>
              </a:rPr>
              <a:t>kontrolu (vrjednovanje) </a:t>
            </a:r>
            <a:r>
              <a:rPr lang="hr-HR" sz="2800" b="1" dirty="0" smtClean="0"/>
              <a:t>postignuća prema globalno postavljenim ciljevima i prema pretpostavkama za odvijanje procesa.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86875" cy="85725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KURIKULARNI KRUG – ŠKOLSKI KURIKULUM</a:t>
            </a:r>
            <a:endParaRPr lang="hr-HR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1043609" y="785794"/>
          <a:ext cx="6696744" cy="5667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ODGOJNO-OBRAZOVNE VRIJEDNOSTI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Znanje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Solidarnost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Identitet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Odgovornost</a:t>
            </a:r>
          </a:p>
          <a:p>
            <a:pPr>
              <a:defRPr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ZNANJE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RH se opredijelila za društvo znanja</a:t>
            </a:r>
          </a:p>
          <a:p>
            <a:pPr lvl="1">
              <a:defRPr/>
            </a:pPr>
            <a:r>
              <a:rPr lang="hr-HR" sz="2400" b="1" dirty="0" smtClean="0"/>
              <a:t>	znanje je temeljna proizvodna snaga u društvu</a:t>
            </a:r>
          </a:p>
          <a:p>
            <a:pPr lvl="1">
              <a:defRPr/>
            </a:pPr>
            <a:r>
              <a:rPr lang="hr-HR" sz="2400" b="1" dirty="0" smtClean="0"/>
              <a:t> znanje je uvjet i razvoj napretka</a:t>
            </a:r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Znanje kao vrijednost, obrazovanje kao djelatnost i učenje kao proces postali su temeljni pokretač razvoja hrvatskog društva.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SOLIDARNOST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Solidarnost kao dominantna odgojno-obrazovna vrijednost pretpostavlja sustavno osposobljavanje djece i mladih da budu </a:t>
            </a:r>
            <a:r>
              <a:rPr lang="hr-HR" sz="2400" b="1" dirty="0" smtClean="0">
                <a:solidFill>
                  <a:srgbClr val="FFFF00"/>
                </a:solidFill>
              </a:rPr>
              <a:t>osjetljivi</a:t>
            </a:r>
            <a:r>
              <a:rPr lang="hr-HR" sz="2400" b="1" dirty="0" smtClean="0"/>
              <a:t> za druge, za obitelj, za slabe, siromašne i obespravljene, za svoju okolinu i za životno okružje koje obilježava: </a:t>
            </a:r>
            <a:r>
              <a:rPr lang="hr-HR" sz="2400" b="1" dirty="0" smtClean="0">
                <a:solidFill>
                  <a:srgbClr val="FFFF00"/>
                </a:solidFill>
              </a:rPr>
              <a:t>pluralizam</a:t>
            </a:r>
            <a:r>
              <a:rPr lang="hr-HR" sz="2400" b="1" dirty="0" smtClean="0"/>
              <a:t> kultura, rasa, nacija, religija, svjetonazora, jezika </a:t>
            </a:r>
            <a:r>
              <a:rPr lang="hr-HR" sz="2400" b="1" dirty="0" err="1" smtClean="0"/>
              <a:t>itd</a:t>
            </a:r>
            <a:r>
              <a:rPr lang="hr-HR" sz="2400" b="1" dirty="0" smtClean="0"/>
              <a:t>.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Solidarnost je </a:t>
            </a:r>
            <a:r>
              <a:rPr lang="hr-HR" sz="2400" b="1" dirty="0" smtClean="0">
                <a:solidFill>
                  <a:srgbClr val="FFFF00"/>
                </a:solidFill>
              </a:rPr>
              <a:t>vrijednost</a:t>
            </a:r>
            <a:r>
              <a:rPr lang="hr-HR" sz="2400" b="1" dirty="0" smtClean="0"/>
              <a:t> koja je tradicionalno dio hrvatskog nacionalnog kulturnog identiteta.</a:t>
            </a: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SUVREMENI PRISTUPI U METODICI NASTAVE PRIRODE I DRUŠTVA</a:t>
            </a:r>
            <a:endParaRPr lang="hr-HR" sz="3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218488" cy="4781550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Uvod</a:t>
            </a:r>
          </a:p>
          <a:p>
            <a:pPr>
              <a:defRPr/>
            </a:pPr>
            <a:r>
              <a:rPr lang="hr-HR" sz="2400" b="1" dirty="0" smtClean="0"/>
              <a:t>Nastavni predmet priroda i društvo u osnovnoj školi</a:t>
            </a:r>
          </a:p>
          <a:p>
            <a:pPr>
              <a:defRPr/>
            </a:pPr>
            <a:r>
              <a:rPr lang="hr-HR" sz="2400" b="1" dirty="0" smtClean="0"/>
              <a:t>Nacionalni okvirni kurikulum</a:t>
            </a:r>
          </a:p>
          <a:p>
            <a:pPr>
              <a:defRPr/>
            </a:pPr>
            <a:r>
              <a:rPr lang="hr-HR" sz="2400" b="1" dirty="0" err="1" smtClean="0"/>
              <a:t>Kurikularno</a:t>
            </a:r>
            <a:r>
              <a:rPr lang="hr-HR" sz="2400" b="1" dirty="0" smtClean="0"/>
              <a:t> predviđanje</a:t>
            </a:r>
          </a:p>
          <a:p>
            <a:pPr>
              <a:defRPr/>
            </a:pPr>
            <a:r>
              <a:rPr lang="hr-HR" sz="2400" b="1" dirty="0" smtClean="0"/>
              <a:t>Obrazovna područja za obvezno obrazovanje</a:t>
            </a:r>
          </a:p>
          <a:p>
            <a:pPr>
              <a:defRPr/>
            </a:pPr>
            <a:r>
              <a:rPr lang="hr-HR" sz="2400" b="1" dirty="0" smtClean="0"/>
              <a:t>Prirodoslovno područje: ciljevi, učenička postignuća</a:t>
            </a:r>
          </a:p>
          <a:p>
            <a:pPr>
              <a:defRPr/>
            </a:pPr>
            <a:r>
              <a:rPr lang="hr-HR" sz="2400" b="1" dirty="0" smtClean="0"/>
              <a:t>Okvirni školski kurikulum</a:t>
            </a:r>
          </a:p>
          <a:p>
            <a:pPr>
              <a:defRPr/>
            </a:pPr>
            <a:r>
              <a:rPr lang="hr-HR" sz="2400" b="1" dirty="0" smtClean="0"/>
              <a:t>Metodičko oblikovanje nastavnog procesa</a:t>
            </a:r>
          </a:p>
          <a:p>
            <a:pPr>
              <a:defRPr/>
            </a:pPr>
            <a:r>
              <a:rPr lang="hr-HR" sz="2400" b="1" dirty="0" smtClean="0"/>
              <a:t>Metodički prikazi – integrirano poučavanje, primjena strategije postavljanja općih i posebnih ciljeva</a:t>
            </a:r>
          </a:p>
          <a:p>
            <a:pPr>
              <a:defRPr/>
            </a:pPr>
            <a:r>
              <a:rPr lang="hr-HR" sz="2400" b="1" dirty="0" smtClean="0"/>
              <a:t>Učitelj/učiteljica i Nacionalni okvirni kurikulum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IDENTITET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U današnjem globalizacijskom svijetu ljudi trebaju postati “građani svijeta”, a pritom </a:t>
            </a:r>
            <a:r>
              <a:rPr lang="hr-HR" sz="2400" b="1" dirty="0" smtClean="0">
                <a:solidFill>
                  <a:srgbClr val="FFFF00"/>
                </a:solidFill>
              </a:rPr>
              <a:t>ne izgubiti </a:t>
            </a:r>
            <a:r>
              <a:rPr lang="hr-HR" sz="2400" b="1" dirty="0" smtClean="0"/>
              <a:t>svoje korijenje, svoju kulturu, društvenu , moralnu i društvenu baštinu.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Odgoj  obrazovanje trebaju u učenika/učenica pridonositi razvoju smisla za </a:t>
            </a:r>
            <a:r>
              <a:rPr lang="hr-HR" sz="2400" b="1" dirty="0" smtClean="0">
                <a:solidFill>
                  <a:srgbClr val="FFFF00"/>
                </a:solidFill>
              </a:rPr>
              <a:t>osobni</a:t>
            </a:r>
            <a:r>
              <a:rPr lang="hr-HR" sz="2400" b="1" dirty="0" smtClean="0"/>
              <a:t> identitet povezan sa smislom za poštivanje različitosti.</a:t>
            </a: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ODGOVORNOST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prema </a:t>
            </a:r>
            <a:r>
              <a:rPr lang="hr-HR" sz="2400" b="1" dirty="0" smtClean="0">
                <a:solidFill>
                  <a:srgbClr val="FFFF00"/>
                </a:solidFill>
              </a:rPr>
              <a:t>općem dobru</a:t>
            </a:r>
            <a:r>
              <a:rPr lang="hr-HR" sz="2400" b="1" dirty="0" smtClean="0"/>
              <a:t>, prirodi, radu, životu , ljudskom dostojanstvu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za smisleni odnos između </a:t>
            </a:r>
            <a:r>
              <a:rPr lang="hr-HR" sz="2400" b="1" dirty="0" smtClean="0">
                <a:solidFill>
                  <a:srgbClr val="FFFF00"/>
                </a:solidFill>
              </a:rPr>
              <a:t>osobne slobode </a:t>
            </a:r>
            <a:r>
              <a:rPr lang="hr-HR" sz="2400" b="1" dirty="0" smtClean="0"/>
              <a:t>i osobne odgovornosti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učenika prema samome </a:t>
            </a:r>
            <a:r>
              <a:rPr lang="hr-HR" sz="2400" b="1" dirty="0" smtClean="0">
                <a:solidFill>
                  <a:srgbClr val="FFFF00"/>
                </a:solidFill>
              </a:rPr>
              <a:t>sebi</a:t>
            </a:r>
            <a:r>
              <a:rPr lang="hr-HR" sz="2400" b="1" dirty="0" smtClean="0"/>
              <a:t>, prema drugima i prema svemu što ga okružuje.</a:t>
            </a:r>
          </a:p>
          <a:p>
            <a:pPr>
              <a:defRPr/>
            </a:pPr>
            <a:endParaRPr lang="hr-HR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MEĐUPREDMETNE TEME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8313" y="1125538"/>
            <a:ext cx="8301037" cy="4895850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Poduzetništvo  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Učiti kako učiti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Osobni i socijalni razvoj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Informacijsko-komunikacijska tehnologija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Zdravlje, sigurnost i zaštita okoliša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Odgoj i obrazovanje za građanstvo</a:t>
            </a: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42175" cy="822325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Vremenski standard, 1. – 4. razred</a:t>
            </a:r>
            <a:endParaRPr lang="hr-HR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85875" y="2000250"/>
          <a:ext cx="5786438" cy="3429000"/>
        </p:xfrm>
        <a:graphic>
          <a:graphicData uri="http://schemas.openxmlformats.org/drawingml/2006/table">
            <a:tbl>
              <a:tblPr/>
              <a:tblGrid>
                <a:gridCol w="416205"/>
                <a:gridCol w="416205"/>
                <a:gridCol w="416205"/>
                <a:gridCol w="416205"/>
                <a:gridCol w="416205"/>
                <a:gridCol w="416205"/>
                <a:gridCol w="416205"/>
                <a:gridCol w="2873043"/>
              </a:tblGrid>
              <a:tr h="85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hr-H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hr-H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hr-HR" sz="11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rgbClr val="FF0000"/>
                          </a:solidFill>
                        </a:rPr>
                        <a:t>Prava djeteta (građanska</a:t>
                      </a:r>
                      <a:r>
                        <a:rPr lang="hr-HR" sz="1600" baseline="0" dirty="0" smtClean="0">
                          <a:solidFill>
                            <a:srgbClr val="FF0000"/>
                          </a:solidFill>
                        </a:rPr>
                        <a:t> prava) ...</a:t>
                      </a:r>
                      <a:endParaRPr lang="hr-HR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5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hr-HR" sz="11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...</a:t>
                      </a:r>
                      <a:endParaRPr lang="hr-HR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5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hr-HR" sz="11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rgbClr val="FF0000"/>
                          </a:solidFill>
                        </a:rPr>
                        <a:t>Domaćinstvo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rgbClr val="FF0000"/>
                          </a:solidFill>
                        </a:rPr>
                        <a:t>Ručni rad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rgbClr val="FF0000"/>
                          </a:solidFill>
                        </a:rPr>
                        <a:t>...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57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hr-HR" sz="11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hr-H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...</a:t>
                      </a:r>
                      <a:endParaRPr lang="hr-HR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2286000" y="5643563"/>
            <a:ext cx="857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hr-HR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18</a:t>
            </a:r>
            <a:endParaRPr lang="hr-HR" sz="32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5214938" y="5643563"/>
            <a:ext cx="10461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hr-HR" sz="36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 (4)</a:t>
            </a:r>
            <a:endParaRPr lang="hr-HR" sz="320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00063" y="2000250"/>
          <a:ext cx="338137" cy="3429000"/>
        </p:xfrm>
        <a:graphic>
          <a:graphicData uri="http://schemas.openxmlformats.org/drawingml/2006/table">
            <a:tbl>
              <a:tblPr/>
              <a:tblGrid>
                <a:gridCol w="338455"/>
              </a:tblGrid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3200" b="1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3200" b="1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32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32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zervirano mjesto podnožj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01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7" grpId="0"/>
      <p:bldP spid="10137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Vremenski standard, 5. – 8. razred</a:t>
            </a:r>
            <a:endParaRPr lang="hr-HR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43063" y="1857375"/>
          <a:ext cx="4286250" cy="3786188"/>
        </p:xfrm>
        <a:graphic>
          <a:graphicData uri="http://schemas.openxmlformats.org/drawingml/2006/table">
            <a:tbl>
              <a:tblPr/>
              <a:tblGrid>
                <a:gridCol w="963023"/>
                <a:gridCol w="3323236"/>
              </a:tblGrid>
              <a:tr h="9588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b="1" dirty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hr-HR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913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b="1" dirty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hr-HR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913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b="1" dirty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hr-HR" sz="2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001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2800" b="1" dirty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hr-HR" sz="180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r-H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0125" y="1857375"/>
          <a:ext cx="338138" cy="3786188"/>
        </p:xfrm>
        <a:graphic>
          <a:graphicData uri="http://schemas.openxmlformats.org/drawingml/2006/table">
            <a:tbl>
              <a:tblPr/>
              <a:tblGrid>
                <a:gridCol w="338455"/>
              </a:tblGrid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3200" b="1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hr-HR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3200" b="1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3200" b="1" dirty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3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43625" y="1857375"/>
          <a:ext cx="500063" cy="3786188"/>
        </p:xfrm>
        <a:graphic>
          <a:graphicData uri="http://schemas.openxmlformats.org/drawingml/2006/table">
            <a:tbl>
              <a:tblPr/>
              <a:tblGrid>
                <a:gridCol w="500066"/>
              </a:tblGrid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hr-HR" sz="2800" b="1" dirty="0" smtClean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hr-HR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hr-HR" sz="2800" b="1" dirty="0" smtClean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hr-HR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hr-HR" sz="2800" b="1" dirty="0" smtClean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hr-HR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hr-HR" sz="2800" b="1" dirty="0" smtClean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hr-HR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143375" y="5857875"/>
          <a:ext cx="1714500" cy="560388"/>
        </p:xfrm>
        <a:graphic>
          <a:graphicData uri="http://schemas.openxmlformats.org/drawingml/2006/table">
            <a:tbl>
              <a:tblPr/>
              <a:tblGrid>
                <a:gridCol w="1714512"/>
              </a:tblGrid>
              <a:tr h="352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IZBORNI I NOVI PREDMETI</a:t>
                      </a:r>
                      <a:endParaRPr lang="hr-HR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85938" y="5857875"/>
          <a:ext cx="1357312" cy="560388"/>
        </p:xfrm>
        <a:graphic>
          <a:graphicData uri="http://schemas.openxmlformats.org/drawingml/2006/table">
            <a:tbl>
              <a:tblPr/>
              <a:tblGrid>
                <a:gridCol w="1357322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OBVEZNI</a:t>
                      </a:r>
                      <a:endParaRPr lang="hr-HR" sz="3200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PREDMETI</a:t>
                      </a:r>
                      <a:endParaRPr lang="hr-HR" sz="3200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9" name="Rezervirano mjesto podnožj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STRUKTURA NACIONALNOG OKVIRNOG KURIKULUMA</a:t>
            </a:r>
            <a:endParaRPr lang="hr-HR" sz="28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Odgojno-obrazovne razine</a:t>
            </a:r>
          </a:p>
          <a:p>
            <a:pPr lvl="1">
              <a:defRPr/>
            </a:pPr>
            <a:r>
              <a:rPr lang="hr-HR" sz="2400" b="1" dirty="0" smtClean="0"/>
              <a:t>Rani i predškolski odgoj</a:t>
            </a:r>
          </a:p>
          <a:p>
            <a:pPr lvl="1">
              <a:defRPr/>
            </a:pPr>
            <a:r>
              <a:rPr lang="hr-HR" sz="2400" b="1" dirty="0" smtClean="0"/>
              <a:t>Osnovnoškolski odgoj i obrazovanje</a:t>
            </a:r>
          </a:p>
          <a:p>
            <a:pPr lvl="1">
              <a:defRPr/>
            </a:pPr>
            <a:r>
              <a:rPr lang="hr-HR" sz="2400" b="1" dirty="0" smtClean="0"/>
              <a:t>Srednjoškolski odgoj i obrazovanje</a:t>
            </a:r>
          </a:p>
          <a:p>
            <a:pPr>
              <a:buFont typeface="Wingdings" pitchFamily="2" charset="2"/>
              <a:buNone/>
              <a:defRPr/>
            </a:pPr>
            <a:endParaRPr lang="hr-HR" b="1" dirty="0" smtClean="0"/>
          </a:p>
          <a:p>
            <a:pPr>
              <a:defRPr/>
            </a:pPr>
            <a:r>
              <a:rPr lang="hr-HR" sz="2400" b="1" dirty="0" smtClean="0"/>
              <a:t>Stjecanje </a:t>
            </a:r>
            <a:r>
              <a:rPr lang="hr-HR" sz="2400" b="1" dirty="0" smtClean="0">
                <a:solidFill>
                  <a:srgbClr val="FFFF00"/>
                </a:solidFill>
              </a:rPr>
              <a:t>temeljnih kompetencija </a:t>
            </a:r>
            <a:r>
              <a:rPr lang="hr-HR" sz="2400" b="1" dirty="0" smtClean="0"/>
              <a:t>ili opći odgoj i obrazovanje odnosi se na sve tri odgojno-obrazovne razine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2"/>
          <p:cNvSpPr txBox="1">
            <a:spLocks noChangeArrowheads="1"/>
          </p:cNvSpPr>
          <p:nvPr/>
        </p:nvSpPr>
        <p:spPr bwMode="auto">
          <a:xfrm>
            <a:off x="3048000" y="6019800"/>
            <a:ext cx="3429000" cy="376238"/>
          </a:xfrm>
          <a:prstGeom prst="rect">
            <a:avLst/>
          </a:prstGeom>
          <a:solidFill>
            <a:srgbClr val="FF5050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>
                <a:solidFill>
                  <a:schemeClr val="bg1"/>
                </a:solidFill>
                <a:cs typeface="Arial" charset="0"/>
              </a:rPr>
              <a:t>Predškolski odgoj i obrazovanje</a:t>
            </a:r>
            <a:endParaRPr lang="en-US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6322" name="Text Box 3"/>
          <p:cNvSpPr txBox="1">
            <a:spLocks noChangeArrowheads="1"/>
          </p:cNvSpPr>
          <p:nvPr/>
        </p:nvSpPr>
        <p:spPr bwMode="auto">
          <a:xfrm>
            <a:off x="3048000" y="5486400"/>
            <a:ext cx="3429000" cy="376238"/>
          </a:xfrm>
          <a:prstGeom prst="rect">
            <a:avLst/>
          </a:prstGeom>
          <a:solidFill>
            <a:srgbClr val="FF9933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I. </a:t>
            </a:r>
            <a:endParaRPr lang="en-US">
              <a:cs typeface="Arial" charset="0"/>
            </a:endParaRPr>
          </a:p>
        </p:txBody>
      </p:sp>
      <p:sp>
        <p:nvSpPr>
          <p:cNvPr id="56323" name="Line 4"/>
          <p:cNvSpPr>
            <a:spLocks noChangeShapeType="1"/>
          </p:cNvSpPr>
          <p:nvPr/>
        </p:nvSpPr>
        <p:spPr bwMode="auto">
          <a:xfrm flipH="1" flipV="1">
            <a:off x="7848600" y="457200"/>
            <a:ext cx="76200" cy="579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r-Latn-CS"/>
          </a:p>
        </p:txBody>
      </p:sp>
      <p:sp>
        <p:nvSpPr>
          <p:cNvPr id="303109" name="Text Box 5"/>
          <p:cNvSpPr txBox="1">
            <a:spLocks noChangeArrowheads="1"/>
          </p:cNvSpPr>
          <p:nvPr/>
        </p:nvSpPr>
        <p:spPr bwMode="auto">
          <a:xfrm>
            <a:off x="8001000" y="5486400"/>
            <a:ext cx="609600" cy="3460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600" b="1">
                <a:solidFill>
                  <a:schemeClr val="accent2"/>
                </a:solidFill>
                <a:cs typeface="Arial" charset="0"/>
              </a:rPr>
              <a:t>6/7</a:t>
            </a:r>
            <a:endParaRPr lang="en-US" sz="1600" b="1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303110" name="Text Box 6"/>
          <p:cNvSpPr txBox="1">
            <a:spLocks noChangeArrowheads="1"/>
          </p:cNvSpPr>
          <p:nvPr/>
        </p:nvSpPr>
        <p:spPr bwMode="auto">
          <a:xfrm>
            <a:off x="8001000" y="2057400"/>
            <a:ext cx="762000" cy="3460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600" b="1">
                <a:solidFill>
                  <a:schemeClr val="accent2"/>
                </a:solidFill>
                <a:cs typeface="Arial" charset="0"/>
              </a:rPr>
              <a:t>15/16</a:t>
            </a:r>
            <a:endParaRPr lang="en-US" sz="1600" b="1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303111" name="Text Box 7"/>
          <p:cNvSpPr txBox="1">
            <a:spLocks noChangeArrowheads="1"/>
          </p:cNvSpPr>
          <p:nvPr/>
        </p:nvSpPr>
        <p:spPr bwMode="auto">
          <a:xfrm>
            <a:off x="7924800" y="3505200"/>
            <a:ext cx="762000" cy="3460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600" b="1">
                <a:solidFill>
                  <a:schemeClr val="accent2"/>
                </a:solidFill>
                <a:cs typeface="Arial" charset="0"/>
              </a:rPr>
              <a:t>12/13</a:t>
            </a:r>
            <a:endParaRPr lang="en-US" sz="1600" b="1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56327" name="Text Box 8"/>
          <p:cNvSpPr txBox="1">
            <a:spLocks noChangeArrowheads="1"/>
          </p:cNvSpPr>
          <p:nvPr/>
        </p:nvSpPr>
        <p:spPr bwMode="auto">
          <a:xfrm>
            <a:off x="3048000" y="5105400"/>
            <a:ext cx="3429000" cy="376238"/>
          </a:xfrm>
          <a:prstGeom prst="rect">
            <a:avLst/>
          </a:prstGeom>
          <a:solidFill>
            <a:srgbClr val="FF9933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II. </a:t>
            </a:r>
            <a:endParaRPr lang="en-US">
              <a:cs typeface="Arial" charset="0"/>
            </a:endParaRPr>
          </a:p>
        </p:txBody>
      </p:sp>
      <p:sp>
        <p:nvSpPr>
          <p:cNvPr id="56328" name="Text Box 9"/>
          <p:cNvSpPr txBox="1">
            <a:spLocks noChangeArrowheads="1"/>
          </p:cNvSpPr>
          <p:nvPr/>
        </p:nvSpPr>
        <p:spPr bwMode="auto">
          <a:xfrm>
            <a:off x="3048000" y="4724400"/>
            <a:ext cx="3429000" cy="376238"/>
          </a:xfrm>
          <a:prstGeom prst="rect">
            <a:avLst/>
          </a:prstGeom>
          <a:solidFill>
            <a:srgbClr val="FF9933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III. </a:t>
            </a:r>
            <a:endParaRPr lang="en-US">
              <a:cs typeface="Arial" charset="0"/>
            </a:endParaRPr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3048000" y="4343400"/>
            <a:ext cx="3429000" cy="376238"/>
          </a:xfrm>
          <a:prstGeom prst="rect">
            <a:avLst/>
          </a:prstGeom>
          <a:solidFill>
            <a:srgbClr val="FF9933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IV. </a:t>
            </a:r>
            <a:endParaRPr lang="en-US">
              <a:cs typeface="Arial" charset="0"/>
            </a:endParaRPr>
          </a:p>
        </p:txBody>
      </p:sp>
      <p:sp>
        <p:nvSpPr>
          <p:cNvPr id="56330" name="Text Box 11"/>
          <p:cNvSpPr txBox="1">
            <a:spLocks noChangeArrowheads="1"/>
          </p:cNvSpPr>
          <p:nvPr/>
        </p:nvSpPr>
        <p:spPr bwMode="auto">
          <a:xfrm>
            <a:off x="3048000" y="3962400"/>
            <a:ext cx="3429000" cy="376238"/>
          </a:xfrm>
          <a:prstGeom prst="rect">
            <a:avLst/>
          </a:prstGeom>
          <a:solidFill>
            <a:srgbClr val="FF9933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V. </a:t>
            </a:r>
            <a:endParaRPr lang="en-US">
              <a:cs typeface="Arial" charset="0"/>
            </a:endParaRPr>
          </a:p>
        </p:txBody>
      </p:sp>
      <p:sp>
        <p:nvSpPr>
          <p:cNvPr id="56331" name="Text Box 12"/>
          <p:cNvSpPr txBox="1">
            <a:spLocks noChangeArrowheads="1"/>
          </p:cNvSpPr>
          <p:nvPr/>
        </p:nvSpPr>
        <p:spPr bwMode="auto">
          <a:xfrm>
            <a:off x="3048000" y="3581400"/>
            <a:ext cx="3429000" cy="376238"/>
          </a:xfrm>
          <a:prstGeom prst="rect">
            <a:avLst/>
          </a:prstGeom>
          <a:solidFill>
            <a:srgbClr val="FF9933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VI. </a:t>
            </a:r>
            <a:endParaRPr lang="en-US">
              <a:cs typeface="Arial" charset="0"/>
            </a:endParaRPr>
          </a:p>
        </p:txBody>
      </p:sp>
      <p:sp>
        <p:nvSpPr>
          <p:cNvPr id="56332" name="Text Box 13"/>
          <p:cNvSpPr txBox="1">
            <a:spLocks noChangeArrowheads="1"/>
          </p:cNvSpPr>
          <p:nvPr/>
        </p:nvSpPr>
        <p:spPr bwMode="auto">
          <a:xfrm>
            <a:off x="3048000" y="3200400"/>
            <a:ext cx="3429000" cy="376238"/>
          </a:xfrm>
          <a:prstGeom prst="rect">
            <a:avLst/>
          </a:prstGeom>
          <a:solidFill>
            <a:srgbClr val="FF9933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VII. </a:t>
            </a:r>
            <a:endParaRPr lang="en-US">
              <a:cs typeface="Arial" charset="0"/>
            </a:endParaRPr>
          </a:p>
        </p:txBody>
      </p:sp>
      <p:sp>
        <p:nvSpPr>
          <p:cNvPr id="56333" name="Text Box 14"/>
          <p:cNvSpPr txBox="1">
            <a:spLocks noChangeArrowheads="1"/>
          </p:cNvSpPr>
          <p:nvPr/>
        </p:nvSpPr>
        <p:spPr bwMode="auto">
          <a:xfrm>
            <a:off x="3048000" y="2819400"/>
            <a:ext cx="3429000" cy="376238"/>
          </a:xfrm>
          <a:prstGeom prst="rect">
            <a:avLst/>
          </a:prstGeom>
          <a:solidFill>
            <a:srgbClr val="FF9933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VIII. </a:t>
            </a:r>
            <a:endParaRPr lang="en-US">
              <a:cs typeface="Arial" charset="0"/>
            </a:endParaRPr>
          </a:p>
        </p:txBody>
      </p:sp>
      <p:sp>
        <p:nvSpPr>
          <p:cNvPr id="56334" name="Text Box 15"/>
          <p:cNvSpPr txBox="1">
            <a:spLocks noChangeArrowheads="1"/>
          </p:cNvSpPr>
          <p:nvPr/>
        </p:nvSpPr>
        <p:spPr bwMode="auto">
          <a:xfrm>
            <a:off x="3048000" y="2438400"/>
            <a:ext cx="3429000" cy="376238"/>
          </a:xfrm>
          <a:prstGeom prst="rect">
            <a:avLst/>
          </a:prstGeom>
          <a:solidFill>
            <a:srgbClr val="0066FF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I.</a:t>
            </a:r>
            <a:r>
              <a:rPr lang="hr-HR" b="1">
                <a:cs typeface="Arial" charset="0"/>
              </a:rPr>
              <a:t> </a:t>
            </a:r>
            <a:endParaRPr lang="en-US" b="1">
              <a:cs typeface="Arial" charset="0"/>
            </a:endParaRPr>
          </a:p>
        </p:txBody>
      </p:sp>
      <p:sp>
        <p:nvSpPr>
          <p:cNvPr id="56335" name="Text Box 16"/>
          <p:cNvSpPr txBox="1">
            <a:spLocks noChangeArrowheads="1"/>
          </p:cNvSpPr>
          <p:nvPr/>
        </p:nvSpPr>
        <p:spPr bwMode="auto">
          <a:xfrm>
            <a:off x="3048000" y="2057400"/>
            <a:ext cx="3429000" cy="376238"/>
          </a:xfrm>
          <a:prstGeom prst="rect">
            <a:avLst/>
          </a:prstGeom>
          <a:solidFill>
            <a:srgbClr val="0066FF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II. </a:t>
            </a:r>
            <a:endParaRPr lang="en-US">
              <a:cs typeface="Arial" charset="0"/>
            </a:endParaRPr>
          </a:p>
        </p:txBody>
      </p:sp>
      <p:sp>
        <p:nvSpPr>
          <p:cNvPr id="56336" name="Text Box 17"/>
          <p:cNvSpPr txBox="1">
            <a:spLocks noChangeArrowheads="1"/>
          </p:cNvSpPr>
          <p:nvPr/>
        </p:nvSpPr>
        <p:spPr bwMode="auto">
          <a:xfrm>
            <a:off x="3048000" y="1676400"/>
            <a:ext cx="3429000" cy="376238"/>
          </a:xfrm>
          <a:prstGeom prst="rect">
            <a:avLst/>
          </a:prstGeom>
          <a:solidFill>
            <a:srgbClr val="0066FF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III. </a:t>
            </a:r>
            <a:endParaRPr lang="en-US">
              <a:cs typeface="Arial" charset="0"/>
            </a:endParaRPr>
          </a:p>
        </p:txBody>
      </p:sp>
      <p:sp>
        <p:nvSpPr>
          <p:cNvPr id="56337" name="Text Box 18"/>
          <p:cNvSpPr txBox="1">
            <a:spLocks noChangeArrowheads="1"/>
          </p:cNvSpPr>
          <p:nvPr/>
        </p:nvSpPr>
        <p:spPr bwMode="auto">
          <a:xfrm>
            <a:off x="3048000" y="1295400"/>
            <a:ext cx="3429000" cy="376238"/>
          </a:xfrm>
          <a:prstGeom prst="rect">
            <a:avLst/>
          </a:prstGeom>
          <a:solidFill>
            <a:srgbClr val="0066FF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>
                <a:cs typeface="Arial" charset="0"/>
              </a:rPr>
              <a:t>IV. </a:t>
            </a:r>
            <a:endParaRPr lang="en-US">
              <a:cs typeface="Arial" charset="0"/>
            </a:endParaRPr>
          </a:p>
        </p:txBody>
      </p:sp>
      <p:sp>
        <p:nvSpPr>
          <p:cNvPr id="303123" name="Line 19"/>
          <p:cNvSpPr>
            <a:spLocks noChangeShapeType="1"/>
          </p:cNvSpPr>
          <p:nvPr/>
        </p:nvSpPr>
        <p:spPr bwMode="auto">
          <a:xfrm>
            <a:off x="2514600" y="2743200"/>
            <a:ext cx="4572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r-Latn-CS"/>
          </a:p>
        </p:txBody>
      </p:sp>
      <p:sp>
        <p:nvSpPr>
          <p:cNvPr id="303124" name="Line 20"/>
          <p:cNvSpPr>
            <a:spLocks noChangeShapeType="1"/>
          </p:cNvSpPr>
          <p:nvPr/>
        </p:nvSpPr>
        <p:spPr bwMode="auto">
          <a:xfrm>
            <a:off x="2514600" y="2057400"/>
            <a:ext cx="4572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r-Latn-CS"/>
          </a:p>
        </p:txBody>
      </p:sp>
      <p:sp>
        <p:nvSpPr>
          <p:cNvPr id="303125" name="AutoShape 21"/>
          <p:cNvSpPr>
            <a:spLocks noChangeArrowheads="1"/>
          </p:cNvSpPr>
          <p:nvPr/>
        </p:nvSpPr>
        <p:spPr bwMode="auto">
          <a:xfrm flipH="1">
            <a:off x="2667000" y="2057400"/>
            <a:ext cx="152400" cy="685800"/>
          </a:xfrm>
          <a:prstGeom prst="upDownArrow">
            <a:avLst>
              <a:gd name="adj1" fmla="val 50000"/>
              <a:gd name="adj2" fmla="val 90000"/>
            </a:avLst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303126" name="AutoShape 22"/>
          <p:cNvSpPr>
            <a:spLocks noChangeArrowheads="1"/>
          </p:cNvSpPr>
          <p:nvPr/>
        </p:nvSpPr>
        <p:spPr bwMode="auto">
          <a:xfrm>
            <a:off x="3048000" y="685800"/>
            <a:ext cx="3429000" cy="533400"/>
          </a:xfrm>
          <a:prstGeom prst="upArrowCallout">
            <a:avLst>
              <a:gd name="adj1" fmla="val 160714"/>
              <a:gd name="adj2" fmla="val 160714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303127" name="Text Box 23"/>
          <p:cNvSpPr txBox="1">
            <a:spLocks noChangeArrowheads="1"/>
          </p:cNvSpPr>
          <p:nvPr/>
        </p:nvSpPr>
        <p:spPr bwMode="auto">
          <a:xfrm>
            <a:off x="3124200" y="914400"/>
            <a:ext cx="3200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600" b="1">
                <a:cs typeface="Arial" charset="0"/>
              </a:rPr>
              <a:t> </a:t>
            </a:r>
            <a:r>
              <a:rPr lang="hr-HR" sz="1600" b="1">
                <a:solidFill>
                  <a:schemeClr val="accent2"/>
                </a:solidFill>
                <a:cs typeface="Arial" charset="0"/>
              </a:rPr>
              <a:t>Državna matura/Završni rad</a:t>
            </a:r>
          </a:p>
        </p:txBody>
      </p:sp>
      <p:sp>
        <p:nvSpPr>
          <p:cNvPr id="303128" name="Line 24"/>
          <p:cNvSpPr>
            <a:spLocks noChangeShapeType="1"/>
          </p:cNvSpPr>
          <p:nvPr/>
        </p:nvSpPr>
        <p:spPr bwMode="auto">
          <a:xfrm>
            <a:off x="2514600" y="1295400"/>
            <a:ext cx="4572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r-Latn-CS"/>
          </a:p>
        </p:txBody>
      </p:sp>
      <p:sp>
        <p:nvSpPr>
          <p:cNvPr id="303129" name="Line 25"/>
          <p:cNvSpPr>
            <a:spLocks noChangeShapeType="1"/>
          </p:cNvSpPr>
          <p:nvPr/>
        </p:nvSpPr>
        <p:spPr bwMode="auto">
          <a:xfrm>
            <a:off x="2514600" y="1676400"/>
            <a:ext cx="4572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sr-Latn-CS"/>
          </a:p>
        </p:txBody>
      </p:sp>
      <p:sp>
        <p:nvSpPr>
          <p:cNvPr id="303130" name="AutoShape 26"/>
          <p:cNvSpPr>
            <a:spLocks noChangeArrowheads="1"/>
          </p:cNvSpPr>
          <p:nvPr/>
        </p:nvSpPr>
        <p:spPr bwMode="auto">
          <a:xfrm flipH="1">
            <a:off x="2667000" y="1676400"/>
            <a:ext cx="152400" cy="38100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303131" name="AutoShape 27"/>
          <p:cNvSpPr>
            <a:spLocks noChangeArrowheads="1"/>
          </p:cNvSpPr>
          <p:nvPr/>
        </p:nvSpPr>
        <p:spPr bwMode="auto">
          <a:xfrm flipH="1">
            <a:off x="2667000" y="1295400"/>
            <a:ext cx="152400" cy="38100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303132" name="Text Box 28"/>
          <p:cNvSpPr txBox="1">
            <a:spLocks noChangeArrowheads="1"/>
          </p:cNvSpPr>
          <p:nvPr/>
        </p:nvSpPr>
        <p:spPr bwMode="auto">
          <a:xfrm>
            <a:off x="990600" y="838200"/>
            <a:ext cx="381000" cy="5735638"/>
          </a:xfrm>
          <a:prstGeom prst="rect">
            <a:avLst/>
          </a:prstGeom>
          <a:noFill/>
          <a:ln w="12700">
            <a:solidFill>
              <a:srgbClr val="CC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>
                <a:solidFill>
                  <a:srgbClr val="CC3300"/>
                </a:solidFill>
                <a:cs typeface="Arial" charset="0"/>
              </a:rPr>
              <a:t>NACIONALNI</a:t>
            </a:r>
          </a:p>
          <a:p>
            <a:pPr>
              <a:spcBef>
                <a:spcPct val="50000"/>
              </a:spcBef>
            </a:pPr>
            <a:r>
              <a:rPr lang="hr-HR" b="1">
                <a:solidFill>
                  <a:srgbClr val="CC3300"/>
                </a:solidFill>
                <a:cs typeface="Arial" charset="0"/>
              </a:rPr>
              <a:t> KURIKULUM</a:t>
            </a:r>
          </a:p>
        </p:txBody>
      </p:sp>
      <p:sp>
        <p:nvSpPr>
          <p:cNvPr id="303133" name="Text Box 29"/>
          <p:cNvSpPr txBox="1">
            <a:spLocks noChangeArrowheads="1"/>
          </p:cNvSpPr>
          <p:nvPr/>
        </p:nvSpPr>
        <p:spPr bwMode="auto">
          <a:xfrm>
            <a:off x="1600200" y="1371600"/>
            <a:ext cx="381000" cy="4637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>
                <a:solidFill>
                  <a:schemeClr val="accent2"/>
                </a:solidFill>
                <a:cs typeface="Arial" charset="0"/>
              </a:rPr>
              <a:t>ŠKOLSKI </a:t>
            </a:r>
          </a:p>
          <a:p>
            <a:pPr>
              <a:spcBef>
                <a:spcPct val="50000"/>
              </a:spcBef>
            </a:pPr>
            <a:r>
              <a:rPr lang="hr-HR" b="1">
                <a:solidFill>
                  <a:schemeClr val="accent2"/>
                </a:solidFill>
                <a:cs typeface="Arial" charset="0"/>
              </a:rPr>
              <a:t>KURIKULUM</a:t>
            </a:r>
          </a:p>
        </p:txBody>
      </p:sp>
      <p:sp>
        <p:nvSpPr>
          <p:cNvPr id="303134" name="Text Box 30"/>
          <p:cNvSpPr txBox="1">
            <a:spLocks noChangeArrowheads="1"/>
          </p:cNvSpPr>
          <p:nvPr/>
        </p:nvSpPr>
        <p:spPr bwMode="auto">
          <a:xfrm>
            <a:off x="3276600" y="4800600"/>
            <a:ext cx="3048000" cy="9429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400" b="1">
                <a:solidFill>
                  <a:schemeClr val="accent2"/>
                </a:solidFill>
                <a:cs typeface="Arial" charset="0"/>
              </a:rPr>
              <a:t>Temeljne kompetencije</a:t>
            </a:r>
          </a:p>
          <a:p>
            <a:pPr algn="ctr">
              <a:spcBef>
                <a:spcPct val="50000"/>
              </a:spcBef>
            </a:pPr>
            <a:endParaRPr lang="hr-HR" sz="1400" b="1">
              <a:solidFill>
                <a:srgbClr val="000066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US" sz="1400">
              <a:cs typeface="Arial" charset="0"/>
            </a:endParaRPr>
          </a:p>
        </p:txBody>
      </p:sp>
      <p:sp>
        <p:nvSpPr>
          <p:cNvPr id="303135" name="Text Box 31"/>
          <p:cNvSpPr txBox="1">
            <a:spLocks noChangeArrowheads="1"/>
          </p:cNvSpPr>
          <p:nvPr/>
        </p:nvSpPr>
        <p:spPr bwMode="auto">
          <a:xfrm>
            <a:off x="3492500" y="3733800"/>
            <a:ext cx="2663825" cy="9429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400" b="1">
                <a:solidFill>
                  <a:schemeClr val="accent2"/>
                </a:solidFill>
                <a:cs typeface="Arial" charset="0"/>
              </a:rPr>
              <a:t>Temeljne kompetencije</a:t>
            </a:r>
          </a:p>
          <a:p>
            <a:pPr algn="ctr">
              <a:spcBef>
                <a:spcPct val="50000"/>
              </a:spcBef>
            </a:pPr>
            <a:endParaRPr lang="hr-HR" sz="1400" b="1">
              <a:solidFill>
                <a:srgbClr val="000066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US" sz="1400">
              <a:cs typeface="Arial" charset="0"/>
            </a:endParaRPr>
          </a:p>
        </p:txBody>
      </p:sp>
      <p:sp>
        <p:nvSpPr>
          <p:cNvPr id="303136" name="Text Box 32"/>
          <p:cNvSpPr txBox="1">
            <a:spLocks noChangeArrowheads="1"/>
          </p:cNvSpPr>
          <p:nvPr/>
        </p:nvSpPr>
        <p:spPr bwMode="auto">
          <a:xfrm>
            <a:off x="3708400" y="2819400"/>
            <a:ext cx="2303463" cy="623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400" b="1">
                <a:solidFill>
                  <a:schemeClr val="accent2"/>
                </a:solidFill>
                <a:cs typeface="Arial" charset="0"/>
              </a:rPr>
              <a:t>Temeljne kompetencije</a:t>
            </a:r>
          </a:p>
          <a:p>
            <a:pPr>
              <a:spcBef>
                <a:spcPct val="50000"/>
              </a:spcBef>
            </a:pPr>
            <a:endParaRPr lang="en-US" sz="1400">
              <a:cs typeface="Arial" charset="0"/>
            </a:endParaRPr>
          </a:p>
        </p:txBody>
      </p:sp>
      <p:sp>
        <p:nvSpPr>
          <p:cNvPr id="303137" name="Text Box 33"/>
          <p:cNvSpPr txBox="1">
            <a:spLocks noChangeArrowheads="1"/>
          </p:cNvSpPr>
          <p:nvPr/>
        </p:nvSpPr>
        <p:spPr bwMode="auto">
          <a:xfrm>
            <a:off x="3779838" y="2420938"/>
            <a:ext cx="2016125" cy="2444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000" b="1">
                <a:solidFill>
                  <a:schemeClr val="accent2"/>
                </a:solidFill>
                <a:cs typeface="Arial" charset="0"/>
              </a:rPr>
              <a:t>kompetencije</a:t>
            </a:r>
            <a:endParaRPr lang="en-US" sz="1000" b="1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303138" name="Text Box 34"/>
          <p:cNvSpPr txBox="1">
            <a:spLocks noChangeArrowheads="1"/>
          </p:cNvSpPr>
          <p:nvPr/>
        </p:nvSpPr>
        <p:spPr bwMode="auto">
          <a:xfrm>
            <a:off x="3995738" y="2060575"/>
            <a:ext cx="1512887" cy="2444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000" b="1">
                <a:solidFill>
                  <a:schemeClr val="accent2"/>
                </a:solidFill>
                <a:cs typeface="Arial" charset="0"/>
              </a:rPr>
              <a:t>Temeljne</a:t>
            </a:r>
            <a:endParaRPr lang="en-US" sz="1000" b="1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303139" name="AutoShape 35"/>
          <p:cNvSpPr>
            <a:spLocks noChangeArrowheads="1"/>
          </p:cNvSpPr>
          <p:nvPr/>
        </p:nvSpPr>
        <p:spPr bwMode="auto">
          <a:xfrm>
            <a:off x="6858000" y="1295400"/>
            <a:ext cx="152400" cy="1524000"/>
          </a:xfrm>
          <a:prstGeom prst="upDownArrow">
            <a:avLst>
              <a:gd name="adj1" fmla="val 50000"/>
              <a:gd name="adj2" fmla="val 200000"/>
            </a:avLst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303140" name="AutoShape 36"/>
          <p:cNvSpPr>
            <a:spLocks noChangeArrowheads="1"/>
          </p:cNvSpPr>
          <p:nvPr/>
        </p:nvSpPr>
        <p:spPr bwMode="auto">
          <a:xfrm>
            <a:off x="6858000" y="2895600"/>
            <a:ext cx="152400" cy="2895600"/>
          </a:xfrm>
          <a:prstGeom prst="upArrow">
            <a:avLst>
              <a:gd name="adj1" fmla="val 50000"/>
              <a:gd name="adj2" fmla="val 475000"/>
            </a:avLst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hr-HR"/>
          </a:p>
        </p:txBody>
      </p:sp>
      <p:sp>
        <p:nvSpPr>
          <p:cNvPr id="303141" name="Text Box 37"/>
          <p:cNvSpPr txBox="1">
            <a:spLocks noChangeArrowheads="1"/>
          </p:cNvSpPr>
          <p:nvPr/>
        </p:nvSpPr>
        <p:spPr bwMode="auto">
          <a:xfrm>
            <a:off x="7162800" y="2895600"/>
            <a:ext cx="304800" cy="29733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>
                <a:solidFill>
                  <a:schemeClr val="accent2"/>
                </a:solidFill>
                <a:cs typeface="Arial" charset="0"/>
              </a:rPr>
              <a:t>Osnovna </a:t>
            </a:r>
          </a:p>
          <a:p>
            <a:pPr>
              <a:spcBef>
                <a:spcPct val="50000"/>
              </a:spcBef>
            </a:pPr>
            <a:r>
              <a:rPr lang="hr-HR" sz="1400" b="1">
                <a:solidFill>
                  <a:schemeClr val="accent2"/>
                </a:solidFill>
                <a:cs typeface="Arial" charset="0"/>
              </a:rPr>
              <a:t> škola</a:t>
            </a:r>
          </a:p>
        </p:txBody>
      </p:sp>
      <p:sp>
        <p:nvSpPr>
          <p:cNvPr id="303142" name="Text Box 38"/>
          <p:cNvSpPr txBox="1">
            <a:spLocks noChangeArrowheads="1"/>
          </p:cNvSpPr>
          <p:nvPr/>
        </p:nvSpPr>
        <p:spPr bwMode="auto">
          <a:xfrm>
            <a:off x="7010400" y="1600200"/>
            <a:ext cx="914400" cy="6334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400" b="1">
                <a:solidFill>
                  <a:schemeClr val="accent2"/>
                </a:solidFill>
                <a:cs typeface="Arial" charset="0"/>
              </a:rPr>
              <a:t>Srednja</a:t>
            </a:r>
          </a:p>
          <a:p>
            <a:pPr algn="ctr">
              <a:spcBef>
                <a:spcPct val="50000"/>
              </a:spcBef>
            </a:pPr>
            <a:r>
              <a:rPr lang="hr-HR" sz="1400" b="1">
                <a:solidFill>
                  <a:schemeClr val="accent2"/>
                </a:solidFill>
                <a:cs typeface="Arial" charset="0"/>
              </a:rPr>
              <a:t>škola</a:t>
            </a:r>
          </a:p>
        </p:txBody>
      </p:sp>
      <p:sp>
        <p:nvSpPr>
          <p:cNvPr id="40" name="Rezervirano mjesto podnožja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03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0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0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30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500"/>
                                        <p:tgtEl>
                                          <p:spTgt spid="30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30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2" dur="500"/>
                                        <p:tgtEl>
                                          <p:spTgt spid="30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0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2" dur="500"/>
                                        <p:tgtEl>
                                          <p:spTgt spid="30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30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2" dur="500"/>
                                        <p:tgtEl>
                                          <p:spTgt spid="30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7" dur="500"/>
                                        <p:tgtEl>
                                          <p:spTgt spid="30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30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7" dur="500"/>
                                        <p:tgtEl>
                                          <p:spTgt spid="30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82" dur="500"/>
                                        <p:tgtEl>
                                          <p:spTgt spid="30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30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2" dur="500"/>
                                        <p:tgtEl>
                                          <p:spTgt spid="30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30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2" dur="500"/>
                                        <p:tgtEl>
                                          <p:spTgt spid="30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7" dur="500"/>
                                        <p:tgtEl>
                                          <p:spTgt spid="30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2" dur="500"/>
                                        <p:tgtEl>
                                          <p:spTgt spid="30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7" dur="500"/>
                                        <p:tgtEl>
                                          <p:spTgt spid="30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30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7" dur="500"/>
                                        <p:tgtEl>
                                          <p:spTgt spid="30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9" grpId="0" animBg="1"/>
      <p:bldP spid="303110" grpId="0" animBg="1"/>
      <p:bldP spid="303111" grpId="0" animBg="1"/>
      <p:bldP spid="303123" grpId="0" animBg="1"/>
      <p:bldP spid="303124" grpId="0" animBg="1"/>
      <p:bldP spid="303125" grpId="0" animBg="1"/>
      <p:bldP spid="303126" grpId="0" animBg="1"/>
      <p:bldP spid="303127" grpId="0" animBg="1"/>
      <p:bldP spid="303128" grpId="0" animBg="1"/>
      <p:bldP spid="303129" grpId="0" animBg="1"/>
      <p:bldP spid="303129" grpId="1" animBg="1"/>
      <p:bldP spid="303130" grpId="0" animBg="1"/>
      <p:bldP spid="303131" grpId="0" animBg="1"/>
      <p:bldP spid="303132" grpId="0" animBg="1"/>
      <p:bldP spid="303133" grpId="0" animBg="1"/>
      <p:bldP spid="303134" grpId="0" animBg="1"/>
      <p:bldP spid="303135" grpId="0" animBg="1"/>
      <p:bldP spid="303136" grpId="0" animBg="1"/>
      <p:bldP spid="303137" grpId="0" animBg="1"/>
      <p:bldP spid="303138" grpId="0" animBg="1"/>
      <p:bldP spid="303139" grpId="0" animBg="1"/>
      <p:bldP spid="303139" grpId="1" animBg="1"/>
      <p:bldP spid="303140" grpId="0" animBg="1"/>
      <p:bldP spid="303141" grpId="0" animBg="1"/>
      <p:bldP spid="30314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KURIKULARNO PREDVIĐANJE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500188"/>
            <a:ext cx="8543925" cy="4630737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Orijentaciono za najmanje jednu (a bolje za više godina)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Sadrži slijedeće sastavnice:</a:t>
            </a:r>
          </a:p>
          <a:p>
            <a:pPr lvl="2">
              <a:defRPr/>
            </a:pPr>
            <a:r>
              <a:rPr lang="hr-HR" b="1" dirty="0" smtClean="0"/>
              <a:t>Konkretne zamisli i ciljeve</a:t>
            </a:r>
          </a:p>
          <a:p>
            <a:pPr lvl="2">
              <a:defRPr/>
            </a:pPr>
            <a:r>
              <a:rPr lang="hr-HR" b="1" dirty="0" smtClean="0"/>
              <a:t>Predviđene učinke</a:t>
            </a:r>
          </a:p>
          <a:p>
            <a:pPr lvl="2">
              <a:defRPr/>
            </a:pPr>
            <a:r>
              <a:rPr lang="hr-HR" b="1" dirty="0" smtClean="0"/>
              <a:t>Sudjelovanje/odgovornost</a:t>
            </a:r>
          </a:p>
          <a:p>
            <a:pPr lvl="2">
              <a:defRPr/>
            </a:pPr>
            <a:r>
              <a:rPr lang="hr-HR" b="1" dirty="0" smtClean="0"/>
              <a:t>Radne etape, vremenski slijed</a:t>
            </a:r>
          </a:p>
          <a:p>
            <a:pPr lvl="2">
              <a:defRPr/>
            </a:pPr>
            <a:r>
              <a:rPr lang="hr-HR" b="1" dirty="0" smtClean="0"/>
              <a:t>Postupke u evaluaciji</a:t>
            </a:r>
          </a:p>
          <a:p>
            <a:pPr lvl="2">
              <a:defRPr/>
            </a:pPr>
            <a:r>
              <a:rPr lang="hr-HR" b="1" dirty="0" smtClean="0"/>
              <a:t>Katalog aktivnosti: </a:t>
            </a:r>
            <a:r>
              <a:rPr lang="hr-HR" b="1" dirty="0" smtClean="0">
                <a:solidFill>
                  <a:srgbClr val="FFFF00"/>
                </a:solidFill>
              </a:rPr>
              <a:t>što</a:t>
            </a:r>
            <a:r>
              <a:rPr lang="hr-HR" b="1" dirty="0" smtClean="0"/>
              <a:t> obaviti, </a:t>
            </a:r>
            <a:r>
              <a:rPr lang="hr-HR" b="1" dirty="0" smtClean="0">
                <a:solidFill>
                  <a:srgbClr val="FFFF00"/>
                </a:solidFill>
              </a:rPr>
              <a:t>tko</a:t>
            </a:r>
            <a:r>
              <a:rPr lang="hr-HR" b="1" dirty="0" smtClean="0"/>
              <a:t>, s</a:t>
            </a:r>
            <a:r>
              <a:rPr lang="hr-HR" b="1" dirty="0" smtClean="0">
                <a:solidFill>
                  <a:srgbClr val="FF0000"/>
                </a:solidFill>
              </a:rPr>
              <a:t> </a:t>
            </a:r>
            <a:r>
              <a:rPr lang="hr-HR" b="1" dirty="0" smtClean="0">
                <a:solidFill>
                  <a:srgbClr val="FFFF00"/>
                </a:solidFill>
              </a:rPr>
              <a:t>kime</a:t>
            </a:r>
            <a:r>
              <a:rPr lang="hr-HR" b="1" dirty="0" smtClean="0"/>
              <a:t>,</a:t>
            </a:r>
          </a:p>
          <a:p>
            <a:pPr lvl="2">
              <a:buFont typeface="Wingdings" pitchFamily="2" charset="2"/>
              <a:buNone/>
              <a:defRPr/>
            </a:pPr>
            <a:r>
              <a:rPr lang="hr-HR" b="1" dirty="0" smtClean="0"/>
              <a:t>	 </a:t>
            </a:r>
            <a:r>
              <a:rPr lang="hr-HR" b="1" dirty="0" smtClean="0">
                <a:solidFill>
                  <a:srgbClr val="FFFF00"/>
                </a:solidFill>
              </a:rPr>
              <a:t>kada/do kada</a:t>
            </a:r>
            <a:endParaRPr lang="hr-HR" b="1" dirty="0">
              <a:solidFill>
                <a:srgbClr val="FFFF00"/>
              </a:solidFill>
            </a:endParaRP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42988" y="3789363"/>
            <a:ext cx="3581400" cy="2197100"/>
            <a:chOff x="912" y="2408"/>
            <a:chExt cx="2256" cy="1384"/>
          </a:xfrm>
        </p:grpSpPr>
        <p:sp>
          <p:nvSpPr>
            <p:cNvPr id="58386" name="Rectangle 3"/>
            <p:cNvSpPr>
              <a:spLocks noChangeArrowheads="1"/>
            </p:cNvSpPr>
            <p:nvPr/>
          </p:nvSpPr>
          <p:spPr bwMode="auto">
            <a:xfrm>
              <a:off x="912" y="2408"/>
              <a:ext cx="2256" cy="1384"/>
            </a:xfrm>
            <a:prstGeom prst="rect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EDC9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8387" name="Rectangle 4"/>
            <p:cNvSpPr>
              <a:spLocks noChangeArrowheads="1"/>
            </p:cNvSpPr>
            <p:nvPr/>
          </p:nvSpPr>
          <p:spPr bwMode="auto">
            <a:xfrm>
              <a:off x="1200" y="3120"/>
              <a:ext cx="176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hr-HR" altLang="de-DE" sz="2200" b="1">
                  <a:solidFill>
                    <a:srgbClr val="002060"/>
                  </a:solidFill>
                </a:rPr>
                <a:t>Školski menadžment</a:t>
              </a:r>
              <a:endParaRPr lang="en-US" altLang="de-DE" sz="2200" b="1">
                <a:solidFill>
                  <a:srgbClr val="002060"/>
                </a:solidFill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716463" y="3789363"/>
            <a:ext cx="3581400" cy="2197100"/>
            <a:chOff x="3264" y="2408"/>
            <a:chExt cx="2256" cy="1384"/>
          </a:xfrm>
        </p:grpSpPr>
        <p:sp>
          <p:nvSpPr>
            <p:cNvPr id="58384" name="Rectangle 6"/>
            <p:cNvSpPr>
              <a:spLocks noChangeArrowheads="1"/>
            </p:cNvSpPr>
            <p:nvPr/>
          </p:nvSpPr>
          <p:spPr bwMode="auto">
            <a:xfrm>
              <a:off x="3264" y="2408"/>
              <a:ext cx="2256" cy="1384"/>
            </a:xfrm>
            <a:prstGeom prst="rect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EDC9"/>
                </a:gs>
              </a:gsLst>
              <a:path path="rect">
                <a:fillToRect l="100000" t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8385" name="Rectangle 7"/>
            <p:cNvSpPr>
              <a:spLocks noChangeArrowheads="1"/>
            </p:cNvSpPr>
            <p:nvPr/>
          </p:nvSpPr>
          <p:spPr bwMode="auto">
            <a:xfrm>
              <a:off x="3600" y="3120"/>
              <a:ext cx="1776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hr-HR" altLang="de-DE" sz="2200" b="1">
                  <a:solidFill>
                    <a:srgbClr val="002060"/>
                  </a:solidFill>
                </a:rPr>
                <a:t>Unutarnje i vanjske </a:t>
              </a:r>
            </a:p>
            <a:p>
              <a:pPr algn="ctr" eaLnBrk="0" hangingPunct="0"/>
              <a:r>
                <a:rPr lang="hr-HR" altLang="de-DE" sz="2200" b="1">
                  <a:solidFill>
                    <a:srgbClr val="002060"/>
                  </a:solidFill>
                </a:rPr>
                <a:t>relacije</a:t>
              </a:r>
              <a:endParaRPr lang="en-US" altLang="de-DE" sz="2200" b="1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716463" y="1484313"/>
            <a:ext cx="3581400" cy="2197100"/>
            <a:chOff x="3264" y="912"/>
            <a:chExt cx="2256" cy="1384"/>
          </a:xfrm>
        </p:grpSpPr>
        <p:sp>
          <p:nvSpPr>
            <p:cNvPr id="58382" name="Rectangle 9"/>
            <p:cNvSpPr>
              <a:spLocks noChangeArrowheads="1"/>
            </p:cNvSpPr>
            <p:nvPr/>
          </p:nvSpPr>
          <p:spPr bwMode="auto">
            <a:xfrm>
              <a:off x="3264" y="912"/>
              <a:ext cx="2256" cy="1384"/>
            </a:xfrm>
            <a:prstGeom prst="rect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EDC9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8383" name="Rectangle 10"/>
            <p:cNvSpPr>
              <a:spLocks noChangeArrowheads="1"/>
            </p:cNvSpPr>
            <p:nvPr/>
          </p:nvSpPr>
          <p:spPr bwMode="auto">
            <a:xfrm>
              <a:off x="3510" y="1152"/>
              <a:ext cx="1866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hr-HR" altLang="de-DE" sz="2200" b="1">
                  <a:solidFill>
                    <a:srgbClr val="002060"/>
                  </a:solidFill>
                </a:rPr>
                <a:t>Razredno i školsko </a:t>
              </a:r>
            </a:p>
            <a:p>
              <a:pPr algn="ctr" eaLnBrk="0" hangingPunct="0"/>
              <a:r>
                <a:rPr lang="hr-HR" altLang="de-DE" sz="2200" b="1">
                  <a:solidFill>
                    <a:srgbClr val="002060"/>
                  </a:solidFill>
                </a:rPr>
                <a:t>ozračje</a:t>
              </a:r>
              <a:endParaRPr lang="en-US" altLang="de-DE" sz="2200" b="1">
                <a:solidFill>
                  <a:srgbClr val="002060"/>
                </a:solidFill>
              </a:endParaRPr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042988" y="1484313"/>
            <a:ext cx="3581400" cy="2197100"/>
            <a:chOff x="912" y="912"/>
            <a:chExt cx="2256" cy="1384"/>
          </a:xfrm>
        </p:grpSpPr>
        <p:sp>
          <p:nvSpPr>
            <p:cNvPr id="58380" name="Rectangle 12"/>
            <p:cNvSpPr>
              <a:spLocks noChangeArrowheads="1"/>
            </p:cNvSpPr>
            <p:nvPr/>
          </p:nvSpPr>
          <p:spPr bwMode="auto">
            <a:xfrm>
              <a:off x="912" y="912"/>
              <a:ext cx="2256" cy="1384"/>
            </a:xfrm>
            <a:prstGeom prst="rect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EDC9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 altLang="de-DE" sz="2200" b="1"/>
            </a:p>
          </p:txBody>
        </p:sp>
        <p:sp>
          <p:nvSpPr>
            <p:cNvPr id="58381" name="Rectangle 13"/>
            <p:cNvSpPr>
              <a:spLocks noChangeArrowheads="1"/>
            </p:cNvSpPr>
            <p:nvPr/>
          </p:nvSpPr>
          <p:spPr bwMode="auto">
            <a:xfrm>
              <a:off x="1214" y="1152"/>
              <a:ext cx="1463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hr-HR" altLang="de-DE" sz="2200" b="1">
                  <a:solidFill>
                    <a:srgbClr val="002060"/>
                  </a:solidFill>
                </a:rPr>
                <a:t>Profesionalizam</a:t>
              </a:r>
              <a:r>
                <a:rPr lang="en-US" altLang="de-DE" sz="2200" b="1">
                  <a:solidFill>
                    <a:srgbClr val="002060"/>
                  </a:solidFill>
                </a:rPr>
                <a:t> </a:t>
              </a:r>
              <a:r>
                <a:rPr lang="hr-HR" altLang="de-DE" sz="2200" b="1">
                  <a:solidFill>
                    <a:srgbClr val="002060"/>
                  </a:solidFill>
                </a:rPr>
                <a:t>i</a:t>
              </a:r>
              <a:endParaRPr lang="en-US" altLang="de-DE" sz="2200" b="1">
                <a:solidFill>
                  <a:srgbClr val="002060"/>
                </a:solidFill>
              </a:endParaRPr>
            </a:p>
            <a:p>
              <a:pPr algn="ctr" eaLnBrk="0" hangingPunct="0"/>
              <a:r>
                <a:rPr lang="hr-HR" altLang="de-DE" sz="2200" b="1">
                  <a:solidFill>
                    <a:srgbClr val="002060"/>
                  </a:solidFill>
                </a:rPr>
                <a:t>usavršavanje</a:t>
              </a:r>
              <a:endParaRPr lang="en-US" altLang="de-DE" sz="2200" b="1">
                <a:solidFill>
                  <a:srgbClr val="002060"/>
                </a:solidFill>
              </a:endParaRPr>
            </a:p>
          </p:txBody>
        </p:sp>
      </p:grpSp>
      <p:sp>
        <p:nvSpPr>
          <p:cNvPr id="58373" name="Text Box 14"/>
          <p:cNvSpPr txBox="1">
            <a:spLocks noChangeArrowheads="1"/>
          </p:cNvSpPr>
          <p:nvPr/>
        </p:nvSpPr>
        <p:spPr bwMode="gray">
          <a:xfrm>
            <a:off x="428625" y="571500"/>
            <a:ext cx="8358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DE" altLang="de-DE" sz="2200" b="1">
                <a:solidFill>
                  <a:srgbClr val="FFFFFF"/>
                </a:solidFill>
              </a:rPr>
              <a:t> </a:t>
            </a:r>
            <a:r>
              <a:rPr lang="de-DE" altLang="de-DE" sz="3200" b="1">
                <a:solidFill>
                  <a:srgbClr val="FFFF00"/>
                </a:solidFill>
              </a:rPr>
              <a:t>5 </a:t>
            </a:r>
            <a:r>
              <a:rPr lang="hr-HR" altLang="de-DE" sz="3200" b="1">
                <a:solidFill>
                  <a:srgbClr val="FFFF00"/>
                </a:solidFill>
              </a:rPr>
              <a:t> KVALITATIVNIH PODRUČJA</a:t>
            </a:r>
            <a:endParaRPr lang="de-DE" altLang="de-DE" sz="3200">
              <a:solidFill>
                <a:srgbClr val="FFFF00"/>
              </a:solidFill>
            </a:endParaRPr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2627313" y="2276475"/>
            <a:ext cx="4114800" cy="2895600"/>
            <a:chOff x="1980" y="1440"/>
            <a:chExt cx="2592" cy="1824"/>
          </a:xfrm>
        </p:grpSpPr>
        <p:sp>
          <p:nvSpPr>
            <p:cNvPr id="58376" name="AutoShape 16"/>
            <p:cNvSpPr>
              <a:spLocks noChangeArrowheads="1"/>
            </p:cNvSpPr>
            <p:nvPr/>
          </p:nvSpPr>
          <p:spPr bwMode="auto">
            <a:xfrm>
              <a:off x="1980" y="1440"/>
              <a:ext cx="2592" cy="1824"/>
            </a:xfrm>
            <a:prstGeom prst="flowChartDecision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A944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hr-HR"/>
            </a:p>
          </p:txBody>
        </p:sp>
        <p:grpSp>
          <p:nvGrpSpPr>
            <p:cNvPr id="58377" name="Group 17"/>
            <p:cNvGrpSpPr>
              <a:grpSpLocks/>
            </p:cNvGrpSpPr>
            <p:nvPr/>
          </p:nvGrpSpPr>
          <p:grpSpPr bwMode="auto">
            <a:xfrm>
              <a:off x="2544" y="1872"/>
              <a:ext cx="1392" cy="761"/>
              <a:chOff x="2400" y="1632"/>
              <a:chExt cx="1392" cy="761"/>
            </a:xfrm>
          </p:grpSpPr>
          <p:sp>
            <p:nvSpPr>
              <p:cNvPr id="58378" name="Rectangle 18"/>
              <p:cNvSpPr>
                <a:spLocks noChangeArrowheads="1"/>
              </p:cNvSpPr>
              <p:nvPr/>
            </p:nvSpPr>
            <p:spPr bwMode="auto">
              <a:xfrm>
                <a:off x="2400" y="1632"/>
                <a:ext cx="1392" cy="720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58379" name="Rectangle 19"/>
              <p:cNvSpPr>
                <a:spLocks noChangeArrowheads="1"/>
              </p:cNvSpPr>
              <p:nvPr/>
            </p:nvSpPr>
            <p:spPr bwMode="auto">
              <a:xfrm>
                <a:off x="2511" y="1695"/>
                <a:ext cx="1226" cy="6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/>
                <a:endParaRPr lang="hr-HR" altLang="de-DE" sz="2400" b="1">
                  <a:solidFill>
                    <a:schemeClr val="bg1"/>
                  </a:solidFill>
                </a:endParaRPr>
              </a:p>
              <a:p>
                <a:pPr algn="ctr" eaLnBrk="0" hangingPunct="0"/>
                <a:r>
                  <a:rPr lang="hr-HR" altLang="de-DE" sz="2400" b="1">
                    <a:solidFill>
                      <a:schemeClr val="bg1"/>
                    </a:solidFill>
                  </a:rPr>
                  <a:t>Poučavanje i </a:t>
                </a:r>
              </a:p>
              <a:p>
                <a:pPr algn="ctr" eaLnBrk="0" hangingPunct="0"/>
                <a:r>
                  <a:rPr lang="hr-HR" altLang="de-DE" sz="2400" b="1">
                    <a:solidFill>
                      <a:schemeClr val="bg1"/>
                    </a:solidFill>
                  </a:rPr>
                  <a:t>učenje</a:t>
                </a:r>
                <a:endParaRPr lang="en-US" altLang="de-DE" sz="2400" b="1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0" name="Rezervirano mjesto podnožj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908050"/>
          </a:xfrm>
        </p:spPr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TEMELJNE KOMPETENCIJE</a:t>
            </a:r>
            <a:endParaRPr lang="hr-HR" sz="3600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>
          <a:xfrm>
            <a:off x="468313" y="981075"/>
            <a:ext cx="8434387" cy="5256213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Kompetencija: </a:t>
            </a:r>
            <a:r>
              <a:rPr lang="hr-HR" sz="2400" b="1" dirty="0" smtClean="0">
                <a:solidFill>
                  <a:srgbClr val="FFFF00"/>
                </a:solidFill>
              </a:rPr>
              <a:t>priznata stručnost</a:t>
            </a:r>
            <a:r>
              <a:rPr lang="hr-HR" sz="2400" b="1" dirty="0" smtClean="0"/>
              <a:t>, sposobnost kojom tko raspolaže</a:t>
            </a:r>
          </a:p>
          <a:p>
            <a:pPr>
              <a:defRPr/>
            </a:pPr>
            <a:r>
              <a:rPr lang="hr-HR" sz="2400" b="1" dirty="0" smtClean="0"/>
              <a:t>Europska Unija – Europski kompetencijski okvir, 2006.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/>
              <a:t>	1. sporazumijevanje na materinskom jeziku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/>
              <a:t>	2. sporazumijevanje na stranom jeziku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/>
              <a:t>	3. matematička kompetencija i temeljne kompetencije 	u prirodnim znanostima i tehnologiji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/>
              <a:t>	4. digitalna kompetencija 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/>
              <a:t>	5. učiti kako učiti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/>
              <a:t>	6. društvene i građanske kompetencije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/>
              <a:t>	7. smisao za inicijativu i poduzetništvo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hr-HR" sz="2400" b="1" dirty="0" smtClean="0"/>
              <a:t>	8. kulturološka senzibilizacija i izražavanje.</a:t>
            </a:r>
            <a:endParaRPr lang="hr-HR" sz="2400" b="1" dirty="0"/>
          </a:p>
        </p:txBody>
      </p:sp>
      <p:sp>
        <p:nvSpPr>
          <p:cNvPr id="2" name="Rezervirano mjesto podnožj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UVOD</a:t>
            </a:r>
            <a:br>
              <a:rPr lang="hr-HR" sz="3200" b="1" dirty="0" smtClean="0">
                <a:solidFill>
                  <a:srgbClr val="FFFF00"/>
                </a:solidFill>
              </a:rPr>
            </a:br>
            <a:r>
              <a:rPr lang="hr-HR" sz="3200" b="1" dirty="0" smtClean="0">
                <a:solidFill>
                  <a:srgbClr val="FFFF00"/>
                </a:solidFill>
              </a:rPr>
              <a:t> IZVOR BLAGOSTANJA</a:t>
            </a:r>
            <a:endParaRPr lang="en-US" sz="3200" b="1" dirty="0" smtClean="0">
              <a:solidFill>
                <a:srgbClr val="FFFF00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Agrarno društvo: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		plodno zemljište, jednostavna sredstva za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		proizvodnju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hr-HR" sz="2400" b="1" dirty="0" smtClean="0"/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hr-HR" sz="2400" b="1" dirty="0" smtClean="0"/>
              <a:t>Industrijsko društvo: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hr-HR" sz="2400" b="1" dirty="0" smtClean="0"/>
              <a:t>		kapital, prirodne sirovine, najamnu radnu snagu,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hr-HR" sz="2400" b="1" dirty="0" smtClean="0"/>
              <a:t>	       klasičnu tehnologiju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hr-HR" sz="2400" b="1" dirty="0" smtClean="0"/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hr-HR" sz="2400" b="1" dirty="0" smtClean="0"/>
              <a:t>Informacijsko društvo: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hr-HR" sz="2400" b="1" dirty="0" smtClean="0"/>
              <a:t>		informacije, znanje, visoka tehnologija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TEMELJNE KOMPETENCIJE</a:t>
            </a:r>
            <a:endParaRPr lang="hr-HR" sz="3200" dirty="0"/>
          </a:p>
        </p:txBody>
      </p:sp>
      <p:pic>
        <p:nvPicPr>
          <p:cNvPr id="60418" name="Rezervirano mjesto sadržaja 7" descr="03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51088"/>
            <a:ext cx="4038600" cy="3028950"/>
          </a:xfrm>
        </p:spPr>
      </p:pic>
      <p:sp>
        <p:nvSpPr>
          <p:cNvPr id="7" name="Rezervirano mjesto sadržaja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hr-HR" b="1" dirty="0" smtClean="0"/>
              <a:t>Komunikacijske</a:t>
            </a:r>
          </a:p>
          <a:p>
            <a:pPr>
              <a:defRPr/>
            </a:pPr>
            <a:r>
              <a:rPr lang="hr-HR" b="1" dirty="0" smtClean="0"/>
              <a:t>Matematičke</a:t>
            </a:r>
          </a:p>
          <a:p>
            <a:pPr>
              <a:defRPr/>
            </a:pPr>
            <a:r>
              <a:rPr lang="hr-HR" b="1" dirty="0" smtClean="0"/>
              <a:t>Prirodoznanstvene</a:t>
            </a:r>
          </a:p>
          <a:p>
            <a:pPr>
              <a:defRPr/>
            </a:pPr>
            <a:r>
              <a:rPr lang="hr-HR" b="1" dirty="0" smtClean="0"/>
              <a:t>Informatičko-tehnologijske</a:t>
            </a:r>
          </a:p>
          <a:p>
            <a:pPr>
              <a:defRPr/>
            </a:pPr>
            <a:r>
              <a:rPr lang="hr-HR" b="1" dirty="0" smtClean="0"/>
              <a:t>Učiti kako učiti</a:t>
            </a:r>
          </a:p>
          <a:p>
            <a:pPr>
              <a:defRPr/>
            </a:pPr>
            <a:r>
              <a:rPr lang="hr-HR" b="1" dirty="0" smtClean="0"/>
              <a:t>Socijalne</a:t>
            </a:r>
          </a:p>
          <a:p>
            <a:pPr>
              <a:defRPr/>
            </a:pPr>
            <a:r>
              <a:rPr lang="hr-HR" b="1" dirty="0" smtClean="0"/>
              <a:t>Poduzetničke</a:t>
            </a:r>
          </a:p>
          <a:p>
            <a:pPr>
              <a:defRPr/>
            </a:pPr>
            <a:r>
              <a:rPr lang="hr-HR" b="1" dirty="0" smtClean="0"/>
              <a:t>Opća kultura</a:t>
            </a: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OBRAZOVNA PODRUČJA ZA OPĆE OBAVEZNO OBRAZOVANJE</a:t>
            </a:r>
            <a:endParaRPr lang="hr-HR" sz="3200" dirty="0"/>
          </a:p>
        </p:txBody>
      </p:sp>
      <p:sp>
        <p:nvSpPr>
          <p:cNvPr id="8" name="Rezervirano mjesto sadržaja 7"/>
          <p:cNvSpPr>
            <a:spLocks noGrp="1"/>
          </p:cNvSpPr>
          <p:nvPr>
            <p:ph sz="half" idx="2"/>
          </p:nvPr>
        </p:nvSpPr>
        <p:spPr>
          <a:xfrm>
            <a:off x="3995738" y="2205038"/>
            <a:ext cx="4546600" cy="3744912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Jezično-komunikacijsko</a:t>
            </a:r>
          </a:p>
          <a:p>
            <a:pPr>
              <a:defRPr/>
            </a:pPr>
            <a:r>
              <a:rPr lang="hr-HR" sz="2400" b="1" dirty="0" smtClean="0"/>
              <a:t>Društveno-humanističko</a:t>
            </a:r>
          </a:p>
          <a:p>
            <a:pPr>
              <a:defRPr/>
            </a:pPr>
            <a:r>
              <a:rPr lang="hr-HR" sz="2400" b="1" dirty="0" smtClean="0"/>
              <a:t>Matematičko-prirodoslovno</a:t>
            </a:r>
          </a:p>
          <a:p>
            <a:pPr>
              <a:defRPr/>
            </a:pPr>
            <a:r>
              <a:rPr lang="hr-HR" sz="2400" b="1" dirty="0" smtClean="0"/>
              <a:t>Tehničko-tehnologijsko</a:t>
            </a:r>
          </a:p>
          <a:p>
            <a:pPr>
              <a:defRPr/>
            </a:pPr>
            <a:r>
              <a:rPr lang="hr-HR" sz="2400" b="1" dirty="0" smtClean="0"/>
              <a:t>Tjelesno-zdravstveno</a:t>
            </a:r>
          </a:p>
          <a:p>
            <a:pPr>
              <a:defRPr/>
            </a:pPr>
            <a:r>
              <a:rPr lang="hr-HR" sz="2400" b="1" dirty="0" smtClean="0"/>
              <a:t>Umjetničko</a:t>
            </a:r>
          </a:p>
          <a:p>
            <a:pPr>
              <a:defRPr/>
            </a:pPr>
            <a:r>
              <a:rPr lang="hr-HR" sz="2400" b="1" dirty="0" smtClean="0"/>
              <a:t>Praktični rad i dizajniranje</a:t>
            </a:r>
          </a:p>
          <a:p>
            <a:pPr>
              <a:defRPr/>
            </a:pPr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  <p:pic>
        <p:nvPicPr>
          <p:cNvPr id="61444" name="Picture 2" descr="C:\Users\DeZan\Pictures\Finska -2010-06\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2636838"/>
            <a:ext cx="3671887" cy="27511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0" y="277813"/>
            <a:ext cx="8893175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DRUŠTVENO-HUMANISTIČKO PODRUČJE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7" name="Rezervirano mjesto sadržaja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388" y="277813"/>
            <a:ext cx="8785225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MATEMATIČKO-PRIRODOSLOVNO PODRUČJE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PRIRODOSLOVNO PODRUČJE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500063" y="1643063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Prirodoslovno područje u nastavi je zastupljeno u integriranim predmetima, zasebnim predmetima i </a:t>
            </a:r>
            <a:r>
              <a:rPr lang="hr-HR" sz="2400" b="1" dirty="0" err="1" smtClean="0"/>
              <a:t>međupredmetnim</a:t>
            </a:r>
            <a:r>
              <a:rPr lang="hr-HR" sz="2400" b="1" dirty="0" smtClean="0"/>
              <a:t> temama.</a:t>
            </a:r>
          </a:p>
          <a:p>
            <a:pPr>
              <a:defRPr/>
            </a:pPr>
            <a:r>
              <a:rPr lang="hr-HR" sz="2400" b="1" dirty="0" smtClean="0"/>
              <a:t>Integrirani predmeti:</a:t>
            </a:r>
          </a:p>
          <a:p>
            <a:pPr lvl="1">
              <a:defRPr/>
            </a:pPr>
            <a:r>
              <a:rPr lang="hr-HR" sz="2400" b="1" i="1" dirty="0" smtClean="0"/>
              <a:t>Priroda i društvo</a:t>
            </a:r>
          </a:p>
          <a:p>
            <a:pPr lvl="1">
              <a:defRPr/>
            </a:pPr>
            <a:r>
              <a:rPr lang="hr-HR" sz="2400" b="1" i="1" dirty="0" smtClean="0"/>
              <a:t>Priroda</a:t>
            </a:r>
          </a:p>
          <a:p>
            <a:pPr>
              <a:defRPr/>
            </a:pPr>
            <a:r>
              <a:rPr lang="hr-HR" sz="2400" b="1" dirty="0" smtClean="0"/>
              <a:t>Zasebni predmeti: </a:t>
            </a:r>
          </a:p>
          <a:p>
            <a:pPr lvl="1">
              <a:defRPr/>
            </a:pPr>
            <a:r>
              <a:rPr lang="hr-HR" sz="2400" b="1" i="1" dirty="0" smtClean="0"/>
              <a:t>Geografija (fizička)</a:t>
            </a:r>
          </a:p>
          <a:p>
            <a:pPr lvl="1">
              <a:defRPr/>
            </a:pPr>
            <a:r>
              <a:rPr lang="hr-HR" sz="2400" b="1" i="1" dirty="0" smtClean="0"/>
              <a:t>Biologija</a:t>
            </a:r>
          </a:p>
          <a:p>
            <a:pPr lvl="1">
              <a:defRPr/>
            </a:pPr>
            <a:r>
              <a:rPr lang="hr-HR" sz="2400" b="1" i="1" dirty="0" smtClean="0"/>
              <a:t>Fizika</a:t>
            </a:r>
          </a:p>
          <a:p>
            <a:pPr lvl="1">
              <a:defRPr/>
            </a:pPr>
            <a:r>
              <a:rPr lang="hr-HR" sz="2400" b="1" i="1" dirty="0" smtClean="0"/>
              <a:t>Kemija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dirty="0" smtClean="0"/>
              <a:t>	</a:t>
            </a:r>
          </a:p>
          <a:p>
            <a:pPr lvl="1">
              <a:defRPr/>
            </a:pPr>
            <a:endParaRPr lang="hr-HR" sz="2000" dirty="0" smtClean="0"/>
          </a:p>
          <a:p>
            <a:pPr lvl="1">
              <a:defRPr/>
            </a:pPr>
            <a:endParaRPr lang="hr-HR" sz="2000" dirty="0" smtClean="0"/>
          </a:p>
          <a:p>
            <a:pPr>
              <a:defRPr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PRIRODOSLOVNO PODRUČJE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err="1" smtClean="0"/>
              <a:t>Međupredmetne</a:t>
            </a:r>
            <a:r>
              <a:rPr lang="hr-HR" sz="2400" b="1" dirty="0" smtClean="0"/>
              <a:t> teme:</a:t>
            </a:r>
          </a:p>
          <a:p>
            <a:pPr>
              <a:defRPr/>
            </a:pPr>
            <a:endParaRPr lang="hr-HR" sz="2400" b="1" dirty="0" smtClean="0"/>
          </a:p>
          <a:p>
            <a:pPr lvl="1">
              <a:defRPr/>
            </a:pPr>
            <a:r>
              <a:rPr lang="hr-HR" sz="2400" b="1" i="1" dirty="0" smtClean="0"/>
              <a:t>Zdravlje i zdrav život,</a:t>
            </a:r>
          </a:p>
          <a:p>
            <a:pPr lvl="1">
              <a:defRPr/>
            </a:pPr>
            <a:r>
              <a:rPr lang="hr-HR" sz="2400" b="1" i="1" dirty="0" smtClean="0"/>
              <a:t>Zaštita prirode i okoliša,</a:t>
            </a:r>
          </a:p>
          <a:p>
            <a:pPr lvl="1">
              <a:defRPr/>
            </a:pPr>
            <a:r>
              <a:rPr lang="hr-HR" sz="2400" b="1" i="1" dirty="0" smtClean="0"/>
              <a:t>Održivi razvoj,</a:t>
            </a:r>
          </a:p>
          <a:p>
            <a:pPr lvl="1">
              <a:defRPr/>
            </a:pPr>
            <a:r>
              <a:rPr lang="hr-HR" sz="2400" b="1" i="1" dirty="0" smtClean="0"/>
              <a:t>Upravljanje prostorom,</a:t>
            </a:r>
          </a:p>
          <a:p>
            <a:pPr lvl="1">
              <a:defRPr/>
            </a:pPr>
            <a:r>
              <a:rPr lang="hr-HR" sz="2400" b="1" i="1" dirty="0" smtClean="0"/>
              <a:t>Odgoj za poduzetnost,</a:t>
            </a:r>
          </a:p>
          <a:p>
            <a:pPr lvl="1">
              <a:defRPr/>
            </a:pPr>
            <a:r>
              <a:rPr lang="hr-HR" sz="2400" b="1" i="1" dirty="0" smtClean="0"/>
              <a:t>Odgoj za vrijednosti.</a:t>
            </a:r>
            <a:endParaRPr lang="hr-HR" sz="2400" b="1" i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PRIRODOSLOVNO PODRUČJE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388" y="836613"/>
            <a:ext cx="8858250" cy="5643562"/>
          </a:xfrm>
        </p:spPr>
        <p:txBody>
          <a:bodyPr/>
          <a:lstStyle/>
          <a:p>
            <a:pPr>
              <a:defRPr/>
            </a:pPr>
            <a:r>
              <a:rPr lang="hr-HR" sz="2400" b="1" i="1" dirty="0" smtClean="0">
                <a:solidFill>
                  <a:srgbClr val="FFFF00"/>
                </a:solidFill>
              </a:rPr>
              <a:t>Svrha</a:t>
            </a:r>
            <a:r>
              <a:rPr lang="hr-HR" sz="2400" b="1" i="1" dirty="0" smtClean="0"/>
              <a:t>:  </a:t>
            </a:r>
            <a:r>
              <a:rPr lang="hr-HR" sz="2400" b="1" dirty="0" smtClean="0"/>
              <a:t>prirodoslovna pismenost, znanstveni način razmišljanja, razumijevanje prirode, zakonitosti koje u njoj vladaju i čovjeka kao njezinog dijela, kritički stav o čovjekovoj intervenciji u prirodi, pozitivni učenički stavovi prema znanosti, tehnologiji, društvu i okolišu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i="1" dirty="0" smtClean="0">
                <a:solidFill>
                  <a:srgbClr val="FFFF00"/>
                </a:solidFill>
              </a:rPr>
              <a:t>Cilj</a:t>
            </a:r>
            <a:r>
              <a:rPr lang="hr-HR" sz="2400" b="1" dirty="0" smtClean="0"/>
              <a:t> poučavanja prirodoslovlja odnosi se na neophodno </a:t>
            </a:r>
            <a:r>
              <a:rPr lang="hr-HR" sz="2400" b="1" dirty="0" smtClean="0">
                <a:solidFill>
                  <a:srgbClr val="FFFF00"/>
                </a:solidFill>
              </a:rPr>
              <a:t>stjecanje znanja, vještina i stavova</a:t>
            </a:r>
            <a:r>
              <a:rPr lang="hr-HR" sz="2400" b="1" dirty="0" smtClean="0"/>
              <a:t>, odnosno stjecanje prirodoznanstvenih kompetencija.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Prirodoslovno područje oslanja se na područje </a:t>
            </a:r>
            <a:r>
              <a:rPr lang="hr-HR" sz="2400" b="1" dirty="0" smtClean="0">
                <a:solidFill>
                  <a:srgbClr val="FFFF00"/>
                </a:solidFill>
              </a:rPr>
              <a:t>prirodoslovnih disciplina</a:t>
            </a:r>
            <a:r>
              <a:rPr lang="hr-HR" sz="2400" b="1" dirty="0" smtClean="0"/>
              <a:t>: biologije, kemije, fizike i geografije, a uključuje i </a:t>
            </a:r>
            <a:r>
              <a:rPr lang="hr-HR" sz="2400" b="1" dirty="0" err="1" smtClean="0">
                <a:solidFill>
                  <a:srgbClr val="FFFF00"/>
                </a:solidFill>
              </a:rPr>
              <a:t>međupredmetne</a:t>
            </a:r>
            <a:r>
              <a:rPr lang="hr-HR" sz="2400" b="1" dirty="0" smtClean="0">
                <a:solidFill>
                  <a:srgbClr val="FFFF00"/>
                </a:solidFill>
              </a:rPr>
              <a:t> teme </a:t>
            </a:r>
            <a:r>
              <a:rPr lang="hr-HR" sz="2400" b="1" dirty="0" smtClean="0"/>
              <a:t>zdravstvenog i ekološkog odgoja i obrazovanja.</a:t>
            </a: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PRIRODOSLOVNO PODRUČJE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Nastava prirodoslovlja je </a:t>
            </a:r>
            <a:r>
              <a:rPr lang="hr-HR" sz="2400" b="1" dirty="0" smtClean="0">
                <a:solidFill>
                  <a:srgbClr val="FFFF00"/>
                </a:solidFill>
              </a:rPr>
              <a:t>problemski i istraživački usmjerena.</a:t>
            </a:r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Polazišta</a:t>
            </a:r>
            <a:r>
              <a:rPr lang="hr-HR" sz="2400" b="1" dirty="0" smtClean="0"/>
              <a:t> su učenikovo predznanje, vještine i iskustvo, a </a:t>
            </a:r>
            <a:r>
              <a:rPr lang="hr-HR" sz="2400" b="1" dirty="0" smtClean="0">
                <a:solidFill>
                  <a:srgbClr val="FFFF00"/>
                </a:solidFill>
              </a:rPr>
              <a:t>nova se znanja</a:t>
            </a:r>
            <a:r>
              <a:rPr lang="hr-HR" sz="2400" b="1" dirty="0" smtClean="0"/>
              <a:t>, vještine, stavovi i vrijednosti postupno oblikuju spoznavanjem i analiziranjem predmeta, pojava i procesa te događaja povezanih s učenikovim okružjem i samim učenikom te s </a:t>
            </a:r>
            <a:r>
              <a:rPr lang="hr-HR" sz="2400" b="1" dirty="0" smtClean="0">
                <a:solidFill>
                  <a:srgbClr val="FFFF00"/>
                </a:solidFill>
              </a:rPr>
              <a:t>rezultatima eksperimenata </a:t>
            </a:r>
            <a:r>
              <a:rPr lang="hr-HR" sz="2400" b="1" dirty="0" smtClean="0"/>
              <a:t>i istraživanja (empirijskim podatcima).</a:t>
            </a: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CILJEVI PRIRODOSLOVNOG PODRUČJA 1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188" y="1428750"/>
            <a:ext cx="8301037" cy="4786313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usvojiti temeljnu </a:t>
            </a:r>
            <a:r>
              <a:rPr lang="hr-HR" sz="2400" b="1" dirty="0" smtClean="0">
                <a:solidFill>
                  <a:srgbClr val="FFFF00"/>
                </a:solidFill>
              </a:rPr>
              <a:t>prirodoslovnu pismenost</a:t>
            </a:r>
          </a:p>
          <a:p>
            <a:pPr>
              <a:defRPr/>
            </a:pPr>
            <a:r>
              <a:rPr lang="hr-HR" sz="2400" b="1" dirty="0" smtClean="0"/>
              <a:t>steći </a:t>
            </a:r>
            <a:r>
              <a:rPr lang="hr-HR" sz="2400" b="1" dirty="0" smtClean="0">
                <a:solidFill>
                  <a:srgbClr val="FFFF00"/>
                </a:solidFill>
              </a:rPr>
              <a:t>praktična znanja i vještine </a:t>
            </a:r>
            <a:r>
              <a:rPr lang="hr-HR" sz="2400" b="1" dirty="0" smtClean="0"/>
              <a:t>koje će pomoći njihovom snalaženju u svakodnevnom životu</a:t>
            </a:r>
          </a:p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istraživati objekte, pojave i zakonitosti </a:t>
            </a:r>
            <a:r>
              <a:rPr lang="hr-HR" sz="2400" b="1" dirty="0" smtClean="0"/>
              <a:t>prirodnog svijeta na temelju opažanja, mjerenja ili izvođenja pokusa, prikupljanja i interpretiranja podataka</a:t>
            </a:r>
          </a:p>
          <a:p>
            <a:pPr>
              <a:defRPr/>
            </a:pPr>
            <a:r>
              <a:rPr lang="hr-HR" sz="2400" b="1" dirty="0" smtClean="0"/>
              <a:t>razviti sposobnost primjene </a:t>
            </a:r>
            <a:r>
              <a:rPr lang="hr-HR" sz="2400" b="1" dirty="0" smtClean="0">
                <a:solidFill>
                  <a:srgbClr val="FFFF00"/>
                </a:solidFill>
              </a:rPr>
              <a:t>jednostavnih istraživačkih metoda</a:t>
            </a:r>
            <a:r>
              <a:rPr lang="hr-HR" sz="2400" b="1" dirty="0" smtClean="0"/>
              <a:t> te usvojiti koncept znanstvenog pokusa ili istraživanja i razlikovati znanstveno utemeljene dokaze od onih koji to nisu</a:t>
            </a:r>
          </a:p>
          <a:p>
            <a:pPr>
              <a:defRPr/>
            </a:pPr>
            <a:r>
              <a:rPr lang="hr-HR" sz="2400" b="1" dirty="0" smtClean="0"/>
              <a:t>razviti sposobnost </a:t>
            </a:r>
            <a:r>
              <a:rPr lang="hr-HR" sz="2400" b="1" dirty="0" smtClean="0">
                <a:solidFill>
                  <a:srgbClr val="FFFF00"/>
                </a:solidFill>
              </a:rPr>
              <a:t>kritičkog odnosa prema informacijama i sposobnost njihovog vrjednovanja</a:t>
            </a:r>
            <a:endParaRPr lang="hr-HR" sz="2400" b="1" dirty="0">
              <a:solidFill>
                <a:srgbClr val="FFFF00"/>
              </a:solidFill>
            </a:endParaRP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Naslov 1"/>
          <p:cNvSpPr>
            <a:spLocks noGrp="1"/>
          </p:cNvSpPr>
          <p:nvPr>
            <p:ph type="title"/>
          </p:nvPr>
        </p:nvSpPr>
        <p:spPr>
          <a:xfrm>
            <a:off x="285750" y="0"/>
            <a:ext cx="8543925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PRIRODOSLOVNO PODRUČJE</a:t>
            </a:r>
          </a:p>
        </p:txBody>
      </p:sp>
      <p:pic>
        <p:nvPicPr>
          <p:cNvPr id="69634" name="Picture 4" descr="C:\Users\Ivan De Zan\Desktop\Nova mapa PP\0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0" y="1643063"/>
            <a:ext cx="4143375" cy="1985962"/>
          </a:xfrm>
        </p:spPr>
      </p:pic>
      <p:pic>
        <p:nvPicPr>
          <p:cNvPr id="69635" name="Picture 5" descr="C:\Users\Ivan De Zan\Desktop\Nova mapa PP\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4000500"/>
            <a:ext cx="185737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Picture 6" descr="C:\Users\Ivan De Zan\Desktop\Nova mapa PP\0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3929063"/>
            <a:ext cx="1928813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TEMELJI NASTAVE U NOVOM INFORMATIČKOM, ZNANSTVENOM OBRAZOVNOM SUSTAVU</a:t>
            </a:r>
            <a:endParaRPr lang="en-US" sz="2800" b="1" dirty="0" smtClean="0">
              <a:solidFill>
                <a:srgbClr val="FFFF00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507413" cy="518477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Hrvatski jezik</a:t>
            </a:r>
          </a:p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Informatika</a:t>
            </a:r>
          </a:p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Matematika</a:t>
            </a:r>
          </a:p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Statistika</a:t>
            </a:r>
          </a:p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Engleski jezik</a:t>
            </a:r>
          </a:p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Prirodoslovlje – znanstvena metodologija</a:t>
            </a:r>
          </a:p>
          <a:p>
            <a:pPr>
              <a:lnSpc>
                <a:spcPct val="90000"/>
              </a:lnSpc>
              <a:defRPr/>
            </a:pPr>
            <a:endParaRPr lang="hr-HR" sz="24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		</a:t>
            </a:r>
            <a:r>
              <a:rPr lang="hr-HR" sz="2400" b="1" i="1" dirty="0" smtClean="0"/>
              <a:t>”Potrebito je da svi učenici/učenice saznaju o znanstvenoj metodi u nekom primjerenom obliku postanu vječni prijatelji znanosti” (UNESCO 1998.)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hr-HR" sz="2400" b="1" i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r-HR" sz="2400" b="1" i="1" dirty="0" smtClean="0"/>
              <a:t>		”Mi trebamo osigurati da znanost postane važan dio dječjeg obrazovnog iskustva” (Budimpešta, 1999.)</a:t>
            </a:r>
            <a:endParaRPr lang="hr-HR" sz="2400" b="1" dirty="0" smtClean="0"/>
          </a:p>
          <a:p>
            <a:pPr>
              <a:lnSpc>
                <a:spcPct val="90000"/>
              </a:lnSpc>
              <a:defRPr/>
            </a:pPr>
            <a:endParaRPr lang="en-US" sz="2400" b="1" dirty="0" smtClean="0"/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 flipV="1">
            <a:off x="0" y="6788150"/>
            <a:ext cx="9144000" cy="69850"/>
          </a:xfrm>
          <a:prstGeom prst="rect">
            <a:avLst/>
          </a:prstGeom>
          <a:solidFill>
            <a:schemeClr val="tx1">
              <a:alpha val="36862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9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875" y="277813"/>
            <a:ext cx="8715375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CILJEVI PRIRODOSLOVNOG PODRUČJA 2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5000625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razviti </a:t>
            </a:r>
            <a:r>
              <a:rPr lang="hr-HR" sz="2400" b="1" dirty="0" smtClean="0">
                <a:solidFill>
                  <a:srgbClr val="FFFF00"/>
                </a:solidFill>
              </a:rPr>
              <a:t>sposobnost prepoznavanja i postavljanja istraživačkih pitanja,</a:t>
            </a:r>
            <a:r>
              <a:rPr lang="hr-HR" sz="2400" b="1" dirty="0" smtClean="0"/>
              <a:t> postavljanja hipoteza, planiranja i provođenja istraživanja, donošenja zaključaka na temelju rezultata</a:t>
            </a:r>
          </a:p>
          <a:p>
            <a:pPr>
              <a:defRPr/>
            </a:pPr>
            <a:r>
              <a:rPr lang="hr-HR" sz="2400" b="1" dirty="0" smtClean="0"/>
              <a:t>uočiti </a:t>
            </a:r>
            <a:r>
              <a:rPr lang="hr-HR" sz="2400" b="1" dirty="0" smtClean="0">
                <a:solidFill>
                  <a:srgbClr val="FFFF00"/>
                </a:solidFill>
              </a:rPr>
              <a:t>etička pitanja vezana uz prirodoslovna istraživanja </a:t>
            </a:r>
            <a:r>
              <a:rPr lang="hr-HR" sz="2400" b="1" dirty="0" smtClean="0"/>
              <a:t>i primjene djelatnosti te izgrađivati i preispitivati osobna stajališta o njima</a:t>
            </a:r>
          </a:p>
          <a:p>
            <a:pPr>
              <a:defRPr/>
            </a:pPr>
            <a:r>
              <a:rPr lang="hr-HR" sz="2400" b="1" dirty="0" smtClean="0"/>
              <a:t>poznavati dijelove </a:t>
            </a:r>
            <a:r>
              <a:rPr lang="hr-HR" sz="2400" b="1" dirty="0" smtClean="0">
                <a:solidFill>
                  <a:srgbClr val="FFFF00"/>
                </a:solidFill>
              </a:rPr>
              <a:t>prirode i razumjeti prostorne procese u zavičaju</a:t>
            </a:r>
            <a:r>
              <a:rPr lang="hr-HR" sz="2400" b="1" dirty="0" smtClean="0"/>
              <a:t>, domovini i svijet u cjelini</a:t>
            </a:r>
          </a:p>
          <a:p>
            <a:pPr>
              <a:defRPr/>
            </a:pPr>
            <a:r>
              <a:rPr lang="hr-HR" sz="2400" b="1" dirty="0" smtClean="0"/>
              <a:t>analizirati i uspoređivati </a:t>
            </a:r>
            <a:r>
              <a:rPr lang="hr-HR" sz="2400" b="1" dirty="0" smtClean="0">
                <a:solidFill>
                  <a:srgbClr val="FFFF00"/>
                </a:solidFill>
              </a:rPr>
              <a:t>prirodne oblike i njihovu građu te prirodne procese</a:t>
            </a:r>
            <a:r>
              <a:rPr lang="hr-HR" sz="2400" b="1" dirty="0" smtClean="0"/>
              <a:t>, uočavajući njihove temeljne značajke izvodeći zaključke o uzročno-posljedičnim vezama i međuovisnostima</a:t>
            </a: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875" y="277813"/>
            <a:ext cx="8786813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CILJEVI PRIRODOSLOVNOG PODRUČJA 3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poznavati i razumjeti prostornu stvarnost</a:t>
            </a:r>
            <a:r>
              <a:rPr lang="hr-HR" sz="2400" b="1" dirty="0" smtClean="0"/>
              <a:t>, razviti sposobnost orijentacije i kartografsku pismenost</a:t>
            </a:r>
          </a:p>
          <a:p>
            <a:pPr>
              <a:defRPr/>
            </a:pPr>
            <a:r>
              <a:rPr lang="hr-HR" sz="2400" b="1" dirty="0" smtClean="0"/>
              <a:t>razviti </a:t>
            </a:r>
            <a:r>
              <a:rPr lang="hr-HR" sz="2400" b="1" dirty="0" smtClean="0">
                <a:solidFill>
                  <a:srgbClr val="FFFF00"/>
                </a:solidFill>
              </a:rPr>
              <a:t>samopouzdanje i sigurnost u obrani svojih stavova </a:t>
            </a:r>
            <a:r>
              <a:rPr lang="hr-HR" sz="2400" b="1" dirty="0" smtClean="0"/>
              <a:t>u društvu na temelju stečenih znanja, vještina i sposobnosti, uz razvoj samokritičnosti</a:t>
            </a:r>
          </a:p>
          <a:p>
            <a:pPr>
              <a:defRPr/>
            </a:pPr>
            <a:r>
              <a:rPr lang="hr-HR" sz="2400" b="1" dirty="0" smtClean="0"/>
              <a:t>oblikovati </a:t>
            </a:r>
            <a:r>
              <a:rPr lang="hr-HR" sz="2400" b="1" dirty="0" smtClean="0">
                <a:solidFill>
                  <a:srgbClr val="FFFF00"/>
                </a:solidFill>
              </a:rPr>
              <a:t>pozitivan odnos prema radu i suradnji </a:t>
            </a:r>
            <a:r>
              <a:rPr lang="hr-HR" sz="2400" b="1" dirty="0" smtClean="0"/>
              <a:t>s drugim učenicima u timskom radu</a:t>
            </a:r>
          </a:p>
          <a:p>
            <a:pPr>
              <a:defRPr/>
            </a:pPr>
            <a:r>
              <a:rPr lang="hr-HR" sz="2400" b="1" dirty="0" smtClean="0"/>
              <a:t>razviti </a:t>
            </a:r>
            <a:r>
              <a:rPr lang="hr-HR" sz="2400" b="1" dirty="0" smtClean="0">
                <a:solidFill>
                  <a:srgbClr val="FFFF00"/>
                </a:solidFill>
              </a:rPr>
              <a:t>poštovanje prema prirodi, živim bićima, drugim ljudima i </a:t>
            </a:r>
            <a:r>
              <a:rPr lang="hr-HR" sz="2400" b="1" dirty="0" smtClean="0"/>
              <a:t>samome sebi te svijest o potrebi zaštite prirode i očuvanja kvalitete okoliša</a:t>
            </a:r>
          </a:p>
          <a:p>
            <a:pPr>
              <a:defRPr/>
            </a:pPr>
            <a:r>
              <a:rPr lang="hr-HR" sz="2400" b="1" dirty="0" smtClean="0"/>
              <a:t>razviti poštovanje prema </a:t>
            </a:r>
            <a:r>
              <a:rPr lang="hr-HR" sz="2400" b="1" dirty="0" smtClean="0">
                <a:solidFill>
                  <a:srgbClr val="FFFF00"/>
                </a:solidFill>
              </a:rPr>
              <a:t>fenomenu raznolikosti </a:t>
            </a:r>
            <a:r>
              <a:rPr lang="hr-HR" sz="2400" b="1" dirty="0" smtClean="0"/>
              <a:t>u prirodi i različitosti u društvu</a:t>
            </a:r>
          </a:p>
          <a:p>
            <a:pPr>
              <a:defRPr/>
            </a:pP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875" y="277813"/>
            <a:ext cx="8786813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CILJEVI PRIRODOSLOVNOG PODRUČJA 4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oblikovati </a:t>
            </a:r>
            <a:r>
              <a:rPr lang="hr-HR" sz="2400" b="1" dirty="0" smtClean="0">
                <a:solidFill>
                  <a:srgbClr val="FFFF00"/>
                </a:solidFill>
              </a:rPr>
              <a:t>stavove o potrebi načinima očuvanja zdravlja </a:t>
            </a:r>
            <a:r>
              <a:rPr lang="hr-HR" sz="2400" b="1" dirty="0" smtClean="0"/>
              <a:t>i smanjivanja rizika od bolesti, ozljeđivanja i stradavanja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osposobiti se </a:t>
            </a:r>
            <a:r>
              <a:rPr lang="hr-HR" sz="2400" b="1" dirty="0" smtClean="0">
                <a:solidFill>
                  <a:srgbClr val="FFFF00"/>
                </a:solidFill>
              </a:rPr>
              <a:t>za iznošenje rezultata svojega rada </a:t>
            </a:r>
            <a:r>
              <a:rPr lang="hr-HR" sz="2400" b="1" dirty="0" smtClean="0"/>
              <a:t>na različite načine i u različite svrhe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razviti </a:t>
            </a:r>
            <a:r>
              <a:rPr lang="hr-HR" sz="2400" b="1" dirty="0" smtClean="0">
                <a:solidFill>
                  <a:srgbClr val="FFFF00"/>
                </a:solidFill>
              </a:rPr>
              <a:t>snošljivost (toleranciju) prema tuđim mišljenjima i stavovima </a:t>
            </a:r>
            <a:r>
              <a:rPr lang="hr-HR" sz="2400" b="1" dirty="0" smtClean="0"/>
              <a:t>te sposobnost zastupanja osobnih stajališta uz poštovanje tuđeg (kultura dijaloga).</a:t>
            </a:r>
          </a:p>
          <a:p>
            <a:pPr>
              <a:defRPr/>
            </a:pP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UČENIČKA POSTIGNUĆA NA KRAJU PRVOG I DRUGOG ODGOJNO-OBRAZOVNOG CIKLUSA</a:t>
            </a:r>
            <a:endParaRPr lang="hr-HR" sz="28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5286375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>
                <a:cs typeface="Times New Roman" pitchFamily="18" charset="0"/>
              </a:rPr>
              <a:t>poznavati značajke </a:t>
            </a: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žive i nežive prirode </a:t>
            </a:r>
            <a:r>
              <a:rPr lang="hr-HR" sz="2400" b="1" dirty="0" smtClean="0">
                <a:cs typeface="Times New Roman" pitchFamily="18" charset="0"/>
              </a:rPr>
              <a:t>te razlikovati osnovne razine ustroja prirode </a:t>
            </a:r>
          </a:p>
          <a:p>
            <a:pPr>
              <a:defRPr/>
            </a:pPr>
            <a:r>
              <a:rPr lang="hr-HR" sz="2400" b="1" dirty="0" smtClean="0">
                <a:cs typeface="Times New Roman" pitchFamily="18" charset="0"/>
              </a:rPr>
              <a:t>opisati </a:t>
            </a: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prostornu stvarnost svoga kraja</a:t>
            </a:r>
            <a:r>
              <a:rPr lang="hr-HR" sz="2400" b="1" dirty="0" smtClean="0">
                <a:cs typeface="Times New Roman" pitchFamily="18" charset="0"/>
              </a:rPr>
              <a:t>, prirodno-geografske pojave i procese, i to   na lokalnoj i globalnoj razini</a:t>
            </a:r>
          </a:p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opisati, uspoređivati, klasificirati predmete, organizme i pojave </a:t>
            </a:r>
            <a:r>
              <a:rPr lang="hr-HR" sz="2400" b="1" dirty="0" smtClean="0">
                <a:cs typeface="Times New Roman" pitchFamily="18" charset="0"/>
              </a:rPr>
              <a:t>prema različitim karakteristikama </a:t>
            </a:r>
          </a:p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prikupljati informacije o prirodnim pojavama, procesima i silama promatranjem, istraživanjem</a:t>
            </a:r>
            <a:r>
              <a:rPr lang="hr-HR" sz="2400" b="1" dirty="0" smtClean="0">
                <a:cs typeface="Times New Roman" pitchFamily="18" charset="0"/>
              </a:rPr>
              <a:t> i uporabom različitih izvora znanja</a:t>
            </a:r>
          </a:p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predstaviti prikupljene informacije </a:t>
            </a:r>
            <a:r>
              <a:rPr lang="hr-HR" sz="2400" b="1" dirty="0" smtClean="0">
                <a:cs typeface="Times New Roman" pitchFamily="18" charset="0"/>
              </a:rPr>
              <a:t>i raspravljati o rezultatima istraživanja te temeljem njih donijet zaključke</a:t>
            </a:r>
          </a:p>
          <a:p>
            <a:pPr>
              <a:defRPr/>
            </a:pPr>
            <a:endParaRPr lang="hr-HR" sz="2400" b="1" dirty="0" smtClean="0">
              <a:cs typeface="Times New Roman" pitchFamily="18" charset="0"/>
            </a:endParaRPr>
          </a:p>
          <a:p>
            <a:pPr>
              <a:defRPr/>
            </a:pPr>
            <a:endParaRPr lang="hr-HR" sz="2400" b="1" dirty="0" smtClean="0">
              <a:cs typeface="Times New Roman" pitchFamily="18" charset="0"/>
            </a:endParaRPr>
          </a:p>
          <a:p>
            <a:pPr>
              <a:defRPr/>
            </a:pPr>
            <a:endParaRPr lang="hr-HR" sz="1600" b="1" dirty="0" smtClean="0"/>
          </a:p>
          <a:p>
            <a:pPr>
              <a:defRPr/>
            </a:pPr>
            <a:endParaRPr lang="hr-HR" sz="2400" b="1" dirty="0" smtClean="0">
              <a:cs typeface="Times New Roman" pitchFamily="18" charset="0"/>
            </a:endParaRP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UČENIČKA POSTIGNUĆA NA KRAJU PRVOG I DRUGOG ODGOJNO-OBRAZOVNOG CIKLUSA</a:t>
            </a:r>
            <a:endParaRPr lang="hr-HR" sz="28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85750" y="1285875"/>
            <a:ext cx="8372475" cy="5286375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>
                <a:cs typeface="Times New Roman" pitchFamily="18" charset="0"/>
              </a:rPr>
              <a:t>razviti vještinu </a:t>
            </a: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postavljanja jednostavnih istraživačkih </a:t>
            </a:r>
            <a:r>
              <a:rPr lang="hr-HR" sz="2400" b="1" dirty="0" smtClean="0">
                <a:cs typeface="Times New Roman" pitchFamily="18" charset="0"/>
              </a:rPr>
              <a:t>pitanja</a:t>
            </a:r>
          </a:p>
          <a:p>
            <a:pPr>
              <a:defRPr/>
            </a:pPr>
            <a:r>
              <a:rPr lang="hr-HR" sz="2400" b="1" dirty="0" smtClean="0">
                <a:cs typeface="Times New Roman" pitchFamily="18" charset="0"/>
              </a:rPr>
              <a:t>upotrebljavati jednostavne </a:t>
            </a: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mjerne naprave</a:t>
            </a:r>
            <a:r>
              <a:rPr lang="hr-HR" sz="2400" b="1" dirty="0" smtClean="0">
                <a:cs typeface="Times New Roman" pitchFamily="18" charset="0"/>
              </a:rPr>
              <a:t>, očitati vrijednosti, pridružiti odgovarajuće mjerne jedinice, bilježiti, uspoređivati i tumačiti podatke</a:t>
            </a:r>
          </a:p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očitati i izdvojiti tražene podatke </a:t>
            </a:r>
            <a:r>
              <a:rPr lang="hr-HR" sz="2400" b="1" dirty="0" smtClean="0">
                <a:cs typeface="Times New Roman" pitchFamily="18" charset="0"/>
              </a:rPr>
              <a:t>iz tablica i s jednostavnih grafičkih prikaza</a:t>
            </a:r>
          </a:p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čitati i interpretirati geografske karte </a:t>
            </a:r>
            <a:r>
              <a:rPr lang="hr-HR" sz="2400" b="1" dirty="0" smtClean="0">
                <a:cs typeface="Times New Roman" pitchFamily="18" charset="0"/>
              </a:rPr>
              <a:t>te izraditi jednostavne karte</a:t>
            </a:r>
          </a:p>
          <a:p>
            <a:pPr>
              <a:defRPr/>
            </a:pPr>
            <a:r>
              <a:rPr lang="hr-HR" sz="2400" b="1" dirty="0" smtClean="0">
                <a:cs typeface="Times New Roman" pitchFamily="18" charset="0"/>
              </a:rPr>
              <a:t>razviti svijest o </a:t>
            </a:r>
            <a:r>
              <a:rPr lang="hr-HR" sz="2400" b="1" dirty="0" smtClean="0">
                <a:solidFill>
                  <a:srgbClr val="FFFF00"/>
                </a:solidFill>
                <a:cs typeface="Times New Roman" pitchFamily="18" charset="0"/>
              </a:rPr>
              <a:t>individualnoj odgovornosti za zdravlje </a:t>
            </a:r>
            <a:r>
              <a:rPr lang="hr-HR" sz="2400" b="1" dirty="0" smtClean="0">
                <a:cs typeface="Times New Roman" pitchFamily="18" charset="0"/>
              </a:rPr>
              <a:t>(nepravilna prehrana, nedostatak tjelesne aktivnosti, uživanje sredstava ovisnosti i druga rizična ponašanja predstavljaju opasnost za zdravlje)</a:t>
            </a:r>
          </a:p>
          <a:p>
            <a:pPr>
              <a:defRPr/>
            </a:pPr>
            <a:endParaRPr lang="hr-HR" sz="2400" b="1" dirty="0" smtClean="0">
              <a:cs typeface="Times New Roman" pitchFamily="18" charset="0"/>
            </a:endParaRPr>
          </a:p>
          <a:p>
            <a:pPr>
              <a:defRPr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UČENIČKA POSTIGNUĆA NA KRAJU PRVOG I DRUGOG ODGOJNO-OBRAZOVNOG CIKLUSA</a:t>
            </a:r>
            <a:endParaRPr lang="hr-HR" sz="28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5214938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razviti </a:t>
            </a:r>
            <a:r>
              <a:rPr lang="hr-HR" sz="2400" b="1" dirty="0" smtClean="0">
                <a:solidFill>
                  <a:srgbClr val="FFFF00"/>
                </a:solidFill>
              </a:rPr>
              <a:t>poštovanje prema prirodi, živim bićima</a:t>
            </a:r>
            <a:r>
              <a:rPr lang="hr-HR" sz="2400" b="1" dirty="0" smtClean="0"/>
              <a:t>, drugim ljudima i samom sebi</a:t>
            </a:r>
          </a:p>
          <a:p>
            <a:pPr>
              <a:defRPr/>
            </a:pPr>
            <a:r>
              <a:rPr lang="hr-HR" sz="2400" b="1" dirty="0" smtClean="0"/>
              <a:t>razviti stavove o potrebi </a:t>
            </a:r>
            <a:r>
              <a:rPr lang="hr-HR" sz="2400" b="1" dirty="0" smtClean="0">
                <a:solidFill>
                  <a:srgbClr val="FFFF00"/>
                </a:solidFill>
              </a:rPr>
              <a:t>zaštite prirode i očuvanja kvalitete okoliša</a:t>
            </a:r>
            <a:r>
              <a:rPr lang="hr-HR" sz="2400" b="1" dirty="0" smtClean="0"/>
              <a:t> te potrebi osobnog uključivanja i osobnog doprinosa svakog pojedinca</a:t>
            </a:r>
          </a:p>
          <a:p>
            <a:pPr>
              <a:defRPr/>
            </a:pPr>
            <a:r>
              <a:rPr lang="hr-HR" sz="2400" b="1" dirty="0" smtClean="0"/>
              <a:t>razumjeti i prihvatiti potrebu </a:t>
            </a:r>
            <a:r>
              <a:rPr lang="hr-HR" sz="2400" b="1" dirty="0" smtClean="0">
                <a:solidFill>
                  <a:srgbClr val="FFFF00"/>
                </a:solidFill>
              </a:rPr>
              <a:t>čuvanja prirode i okoliša </a:t>
            </a:r>
            <a:r>
              <a:rPr lang="hr-HR" sz="2400" b="1" dirty="0" smtClean="0"/>
              <a:t>te navesti mogućnosti svojeg osobnog doprinosa</a:t>
            </a:r>
          </a:p>
          <a:p>
            <a:pPr>
              <a:defRPr/>
            </a:pPr>
            <a:r>
              <a:rPr lang="hr-HR" sz="2400" b="1" dirty="0" smtClean="0"/>
              <a:t>razviti </a:t>
            </a:r>
            <a:r>
              <a:rPr lang="hr-HR" sz="2400" b="1" dirty="0" smtClean="0">
                <a:solidFill>
                  <a:srgbClr val="FFFF00"/>
                </a:solidFill>
              </a:rPr>
              <a:t>snošljivost (toleranciju) prema tuđim mišljenjima i stavovima </a:t>
            </a:r>
            <a:r>
              <a:rPr lang="hr-HR" sz="2400" b="1" dirty="0" smtClean="0"/>
              <a:t>te sposobnost izražavanja i prihvaćanja konstruktivne kritike</a:t>
            </a:r>
          </a:p>
          <a:p>
            <a:pPr>
              <a:defRPr/>
            </a:pPr>
            <a:r>
              <a:rPr lang="hr-HR" sz="2400" b="1" dirty="0" smtClean="0"/>
              <a:t>razviti </a:t>
            </a:r>
            <a:r>
              <a:rPr lang="hr-HR" sz="2400" b="1" dirty="0" smtClean="0">
                <a:solidFill>
                  <a:srgbClr val="FFFF00"/>
                </a:solidFill>
              </a:rPr>
              <a:t>vještine surađivanja uz uvažavanje različitosti</a:t>
            </a:r>
          </a:p>
          <a:p>
            <a:pPr>
              <a:defRPr/>
            </a:pP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388" y="277813"/>
            <a:ext cx="8640762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TEHNIČKO-TEHNOLOGIJSKO PODRUČJE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POSTIGNUĆA  (MJERE SE VANJSKIM VRJEDNOVANJEM, NEZAVISNIM OCJENJIVANJEM) 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628775"/>
            <a:ext cx="7172325" cy="3602038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Sveukupna kvaliteta školskih postignuća - uspjeh učenika na nacionalnim testovima 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• napredak škole u podizanju postignuća</a:t>
            </a:r>
            <a:br>
              <a:rPr lang="hr-HR" sz="2400" b="1" dirty="0" smtClean="0"/>
            </a:br>
            <a:r>
              <a:rPr lang="hr-HR" sz="2400" b="1" dirty="0" smtClean="0"/>
              <a:t>• napredak učenika u učenju</a:t>
            </a:r>
            <a:br>
              <a:rPr lang="hr-HR" sz="2400" b="1" dirty="0" smtClean="0"/>
            </a:br>
            <a:r>
              <a:rPr lang="hr-HR" sz="2400" b="1" dirty="0" smtClean="0"/>
              <a:t>• postignuća učenika s obzirom na državnu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       razinu i/ili na državnim ispitima</a:t>
            </a:r>
            <a:br>
              <a:rPr lang="hr-HR" sz="2400" b="1" dirty="0" smtClean="0"/>
            </a:br>
            <a:r>
              <a:rPr lang="hr-HR" sz="2400" b="1" dirty="0" smtClean="0"/>
              <a:t>• povezanost s ostalim indikatorima kvalitete</a:t>
            </a:r>
            <a:r>
              <a:rPr lang="hr-HR" b="1" dirty="0" smtClean="0"/>
              <a:t/>
            </a:r>
            <a:br>
              <a:rPr lang="hr-HR" b="1" dirty="0" smtClean="0"/>
            </a:br>
            <a:endParaRPr lang="hr-HR" b="1" dirty="0" smtClean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ŠKOLSKI ETOS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partnerstvo s roditeljima, školskim odborom, lokalnom zajednicom</a:t>
            </a:r>
          </a:p>
          <a:p>
            <a:pPr>
              <a:defRPr/>
            </a:pPr>
            <a:r>
              <a:rPr lang="hr-HR" sz="2400" b="1" dirty="0" smtClean="0"/>
              <a:t>poticanje roditelja na uključenje u proces učenja svoje djece</a:t>
            </a:r>
          </a:p>
          <a:p>
            <a:pPr>
              <a:defRPr/>
            </a:pPr>
            <a:r>
              <a:rPr lang="hr-HR" sz="2400" b="1" dirty="0" smtClean="0"/>
              <a:t>postupci za komuniciranje s roditeljima</a:t>
            </a:r>
          </a:p>
          <a:p>
            <a:pPr>
              <a:defRPr/>
            </a:pPr>
            <a:r>
              <a:rPr lang="hr-HR" sz="2400" b="1" dirty="0" smtClean="0"/>
              <a:t>obaviještenost roditelja o radu škole</a:t>
            </a:r>
          </a:p>
          <a:p>
            <a:pPr>
              <a:defRPr/>
            </a:pPr>
            <a:r>
              <a:rPr lang="hr-HR" sz="2400" b="1" dirty="0" smtClean="0"/>
              <a:t>povezanost škole sa školskim odborom</a:t>
            </a:r>
          </a:p>
          <a:p>
            <a:pPr>
              <a:defRPr/>
            </a:pPr>
            <a:r>
              <a:rPr lang="hr-HR" sz="2400" b="1" dirty="0" smtClean="0"/>
              <a:t>položaj škole u lokalnoj zajednici</a:t>
            </a:r>
          </a:p>
          <a:p>
            <a:pPr>
              <a:defRPr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UNUTARNJE VRJEDNOVANJE  U ŠKOLI</a:t>
            </a:r>
            <a:endParaRPr lang="hr-HR" sz="3200" dirty="0"/>
          </a:p>
        </p:txBody>
      </p:sp>
      <p:pic>
        <p:nvPicPr>
          <p:cNvPr id="5" name="Rezervirano mjesto sadržaja 4" descr="OŠ Virj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0988" y="1600200"/>
            <a:ext cx="6042025" cy="4530725"/>
          </a:xfrm>
        </p:spPr>
      </p:pic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OBRAZOVANJE I ZNANOST</a:t>
            </a:r>
            <a:endParaRPr lang="hr-HR" sz="3200" dirty="0"/>
          </a:p>
        </p:txBody>
      </p:sp>
      <p:sp>
        <p:nvSpPr>
          <p:cNvPr id="10" name="Rezervirano mjesto teksta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hr-HR" dirty="0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sz="quarter" idx="3"/>
          </p:nvPr>
        </p:nvSpPr>
        <p:spPr>
          <a:xfrm>
            <a:off x="4643438" y="1268413"/>
            <a:ext cx="4041775" cy="639762"/>
          </a:xfrm>
        </p:spPr>
        <p:txBody>
          <a:bodyPr/>
          <a:lstStyle/>
          <a:p>
            <a:pPr>
              <a:defRPr/>
            </a:pPr>
            <a:r>
              <a:rPr lang="hr-HR" dirty="0" smtClean="0"/>
              <a:t>Djelatnost/zaposleno</a:t>
            </a:r>
            <a:endParaRPr lang="hr-HR" dirty="0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defRPr/>
            </a:pPr>
            <a:r>
              <a:rPr lang="hr-HR" b="1" dirty="0" err="1" smtClean="0"/>
              <a:t>osnov</a:t>
            </a:r>
            <a:r>
              <a:rPr lang="hr-HR" b="1" dirty="0" smtClean="0"/>
              <a:t>. obraz.    35 000</a:t>
            </a:r>
          </a:p>
          <a:p>
            <a:pPr>
              <a:defRPr/>
            </a:pPr>
            <a:r>
              <a:rPr lang="hr-HR" b="1" dirty="0" smtClean="0"/>
              <a:t>znanost	            5 000</a:t>
            </a:r>
          </a:p>
          <a:p>
            <a:pPr>
              <a:defRPr/>
            </a:pPr>
            <a:r>
              <a:rPr lang="hr-HR" b="1" dirty="0" smtClean="0"/>
              <a:t>osnovna škola  270 000</a:t>
            </a:r>
          </a:p>
          <a:p>
            <a:pPr>
              <a:defRPr/>
            </a:pPr>
            <a:r>
              <a:rPr lang="hr-HR" b="1" dirty="0" smtClean="0"/>
              <a:t>srednja škola    181 878</a:t>
            </a:r>
          </a:p>
          <a:p>
            <a:pPr>
              <a:defRPr/>
            </a:pPr>
            <a:r>
              <a:rPr lang="hr-HR" b="1" dirty="0" smtClean="0"/>
              <a:t>sveučilište         130 000</a:t>
            </a:r>
          </a:p>
          <a:p>
            <a:pPr>
              <a:defRPr/>
            </a:pPr>
            <a:endParaRPr lang="hr-HR" b="1" dirty="0" smtClean="0"/>
          </a:p>
          <a:p>
            <a:pPr>
              <a:defRPr/>
            </a:pPr>
            <a:r>
              <a:rPr lang="hr-HR" b="1" dirty="0" smtClean="0"/>
              <a:t>proračun   11,8 milijardi</a:t>
            </a:r>
          </a:p>
          <a:p>
            <a:pPr>
              <a:defRPr/>
            </a:pPr>
            <a:r>
              <a:rPr lang="hr-HR" b="1" dirty="0" smtClean="0">
                <a:solidFill>
                  <a:srgbClr val="FFFF00"/>
                </a:solidFill>
              </a:rPr>
              <a:t>bolje obrazovanje za isti novac</a:t>
            </a:r>
            <a:endParaRPr lang="hr-HR" b="1" dirty="0">
              <a:solidFill>
                <a:srgbClr val="FFFF00"/>
              </a:solidFill>
            </a:endParaRPr>
          </a:p>
        </p:txBody>
      </p:sp>
      <p:sp>
        <p:nvSpPr>
          <p:cNvPr id="7" name="Rezervirano mjesto podnožj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 dirty="0" err="1"/>
              <a:t>ivan.dezan</a:t>
            </a:r>
            <a:r>
              <a:rPr lang="hr-HR" dirty="0"/>
              <a:t>@</a:t>
            </a:r>
            <a:r>
              <a:rPr lang="hr-HR" dirty="0" err="1"/>
              <a:t>ufzg.hr</a:t>
            </a:r>
            <a:endParaRPr lang="hr-HR" dirty="0"/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284538"/>
            <a:ext cx="2663825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Rezervirano mjesto sadržaja 17" descr="040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2635250"/>
            <a:ext cx="4040188" cy="3030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ŠTO JE POSEBNOST VAŠE ŠKOLE, PO ČEMU SE RAZLIKUJE OD DRUGIH ŠKOLA?</a:t>
            </a:r>
            <a:endParaRPr lang="hr-HR" sz="2800" dirty="0"/>
          </a:p>
        </p:txBody>
      </p:sp>
      <p:pic>
        <p:nvPicPr>
          <p:cNvPr id="81922" name="Rezervirano mjesto sadržaja 7" descr="Perunika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7875" y="1600200"/>
            <a:ext cx="3397250" cy="4530725"/>
          </a:xfrm>
        </p:spPr>
      </p:pic>
      <p:pic>
        <p:nvPicPr>
          <p:cNvPr id="81923" name="Rezervirano mjesto sadržaja 8" descr="075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/>
      </p:pic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OKVIRNI ŠKOLSKI KURIKULUM</a:t>
            </a:r>
            <a:endParaRPr lang="hr-HR" sz="36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8313" y="1341438"/>
            <a:ext cx="8280400" cy="5040312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Vizija škole</a:t>
            </a:r>
          </a:p>
          <a:p>
            <a:pPr>
              <a:defRPr/>
            </a:pPr>
            <a:r>
              <a:rPr lang="hr-HR" sz="2400" b="1" dirty="0" smtClean="0"/>
              <a:t>Misija škole</a:t>
            </a:r>
          </a:p>
          <a:p>
            <a:pPr>
              <a:defRPr/>
            </a:pPr>
            <a:r>
              <a:rPr lang="hr-HR" sz="2400" b="1" dirty="0" smtClean="0"/>
              <a:t>Cilj 	(Zadaća )</a:t>
            </a:r>
          </a:p>
          <a:p>
            <a:pPr>
              <a:defRPr/>
            </a:pPr>
            <a:r>
              <a:rPr lang="hr-HR" sz="2400" b="1" dirty="0" smtClean="0"/>
              <a:t>Strategija</a:t>
            </a:r>
          </a:p>
          <a:p>
            <a:pPr>
              <a:defRPr/>
            </a:pPr>
            <a:r>
              <a:rPr lang="hr-HR" sz="2400" b="1" dirty="0" smtClean="0"/>
              <a:t>Prepoznatljivost </a:t>
            </a:r>
          </a:p>
          <a:p>
            <a:pPr>
              <a:defRPr/>
            </a:pPr>
            <a:r>
              <a:rPr lang="hr-HR" sz="2400" b="1" dirty="0" smtClean="0"/>
              <a:t>Izborna nastava</a:t>
            </a:r>
          </a:p>
          <a:p>
            <a:pPr>
              <a:defRPr/>
            </a:pPr>
            <a:r>
              <a:rPr lang="hr-HR" sz="2400" b="1" dirty="0" smtClean="0"/>
              <a:t>Dopunska nastava</a:t>
            </a:r>
          </a:p>
          <a:p>
            <a:pPr>
              <a:defRPr/>
            </a:pPr>
            <a:r>
              <a:rPr lang="hr-HR" sz="2400" b="1" dirty="0" smtClean="0"/>
              <a:t>Dodatna nastava</a:t>
            </a:r>
          </a:p>
          <a:p>
            <a:pPr>
              <a:defRPr/>
            </a:pPr>
            <a:r>
              <a:rPr lang="hr-HR" sz="2400" b="1" dirty="0" smtClean="0"/>
              <a:t>Izvannastavne aktivnosti</a:t>
            </a:r>
          </a:p>
          <a:p>
            <a:pPr>
              <a:defRPr/>
            </a:pPr>
            <a:r>
              <a:rPr lang="hr-HR" sz="2400" b="1" dirty="0" smtClean="0"/>
              <a:t>Projekti</a:t>
            </a:r>
          </a:p>
          <a:p>
            <a:pPr>
              <a:defRPr/>
            </a:pPr>
            <a:r>
              <a:rPr lang="hr-HR" sz="2400" b="1" dirty="0" err="1" smtClean="0"/>
              <a:t>Izvanučionička</a:t>
            </a:r>
            <a:r>
              <a:rPr lang="hr-HR" sz="2400" b="1" dirty="0" smtClean="0"/>
              <a:t> nastava</a:t>
            </a:r>
          </a:p>
          <a:p>
            <a:pPr>
              <a:defRPr/>
            </a:pPr>
            <a:endParaRPr lang="hr-HR" sz="2400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  <p:graphicFrame>
        <p:nvGraphicFramePr>
          <p:cNvPr id="5" name="Tablica 4"/>
          <p:cNvGraphicFramePr>
            <a:graphicFrameLocks noGrp="1"/>
          </p:cNvGraphicFramePr>
          <p:nvPr/>
        </p:nvGraphicFramePr>
        <p:xfrm>
          <a:off x="611188" y="908050"/>
          <a:ext cx="8064500" cy="5087938"/>
        </p:xfrm>
        <a:graphic>
          <a:graphicData uri="http://schemas.openxmlformats.org/drawingml/2006/table">
            <a:tbl>
              <a:tblPr/>
              <a:tblGrid>
                <a:gridCol w="8064500"/>
              </a:tblGrid>
              <a:tr h="416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endParaRPr kumimoji="0" lang="hr-H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STOP NASILJU U ŠKOLAMA</a:t>
                      </a: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– </a:t>
                      </a: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UNICEF </a:t>
                      </a: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„</a:t>
                      </a: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ZA SIGURNO I POTICAJNO OKRUŽENJE U ŠKOLAMA</a:t>
                      </a: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”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provoditi sa svim razredima – voditelji: razrednici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CAP PROGRAM – PREVENCIJA NASILJA </a:t>
                      </a: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(provodi se s učenicima 2.-ih razreda) – voditeljice: učiteljice 2. razreda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endParaRPr kumimoji="0" lang="hr-H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PROJEKT:  „ŠKOLE ZA AFRIKU“ -  </a:t>
                      </a: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voditeljica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„VIKENDOM  U ŠPORTSKE DVORANE</a:t>
                      </a: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“- </a:t>
                      </a: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voditelj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SAMOPROCJENJIVANJE </a:t>
                      </a: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 Tim za kvalitetu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91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endParaRPr kumimoji="0" lang="hr-H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Pravokutnik 5"/>
          <p:cNvSpPr/>
          <p:nvPr/>
        </p:nvSpPr>
        <p:spPr>
          <a:xfrm>
            <a:off x="3708400" y="115888"/>
            <a:ext cx="2519363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3200" b="1" cap="all" dirty="0">
                <a:solidFill>
                  <a:srgbClr val="FFFF00"/>
                </a:solidFill>
                <a:latin typeface="+mn-lt"/>
                <a:ea typeface="Times New Roman"/>
                <a:cs typeface="Times New Roman"/>
              </a:rPr>
              <a:t>PRoJEKTI</a:t>
            </a:r>
            <a:r>
              <a:rPr lang="hr-HR" sz="3200" b="1" cap="all" dirty="0">
                <a:latin typeface="+mn-lt"/>
                <a:ea typeface="Times New Roman"/>
                <a:cs typeface="Times New Roman"/>
              </a:rPr>
              <a:t> </a:t>
            </a:r>
            <a:endParaRPr lang="hr-HR" sz="3200" cap="all" dirty="0">
              <a:latin typeface="+mn-lt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IZVANUČIONIČKA NASTAVA</a:t>
            </a:r>
            <a:endParaRPr lang="hr-HR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Rezervirano mjesto tablice 5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464"/>
                <a:gridCol w="1080120"/>
                <a:gridCol w="60590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Razred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Broj učenika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Sadržaj 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1.</a:t>
                      </a:r>
                    </a:p>
                    <a:p>
                      <a:pPr algn="ctr"/>
                      <a:r>
                        <a:rPr lang="hr-HR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a, b, c</a:t>
                      </a:r>
                      <a:endParaRPr lang="hr-HR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76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 smtClean="0"/>
                        <a:t> </a:t>
                      </a:r>
                      <a:r>
                        <a:rPr lang="hr-HR" b="1" dirty="0" smtClean="0"/>
                        <a:t>Obiteljsko</a:t>
                      </a:r>
                      <a:r>
                        <a:rPr lang="hr-HR" b="1" baseline="0" dirty="0" smtClean="0"/>
                        <a:t> seosko imanje – </a:t>
                      </a:r>
                      <a:r>
                        <a:rPr lang="hr-HR" b="0" baseline="0" dirty="0" smtClean="0"/>
                        <a:t>uz Dane kruha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b="1" baseline="0" dirty="0" smtClean="0"/>
                        <a:t> Pozdrav proljeću – </a:t>
                      </a:r>
                      <a:r>
                        <a:rPr lang="hr-HR" b="0" baseline="0" dirty="0" smtClean="0"/>
                        <a:t>Grad mladih, </a:t>
                      </a:r>
                      <a:r>
                        <a:rPr lang="hr-HR" b="0" baseline="0" dirty="0" err="1" smtClean="0"/>
                        <a:t>Granešina</a:t>
                      </a:r>
                      <a:r>
                        <a:rPr lang="hr-HR" b="0" baseline="0" dirty="0" smtClean="0"/>
                        <a:t> (svibanj,       lipanj)</a:t>
                      </a:r>
                      <a:endParaRPr lang="hr-HR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2.</a:t>
                      </a:r>
                    </a:p>
                    <a:p>
                      <a:pPr algn="ctr"/>
                      <a:r>
                        <a:rPr lang="hr-HR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a, b, c</a:t>
                      </a:r>
                      <a:endParaRPr lang="hr-HR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67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b="1" dirty="0" smtClean="0"/>
                        <a:t> Promet u gradu </a:t>
                      </a:r>
                      <a:r>
                        <a:rPr lang="hr-HR" dirty="0" smtClean="0"/>
                        <a:t>– autobusni, željeznički kolodvor i        zračna luka Pleso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 smtClean="0"/>
                        <a:t> </a:t>
                      </a:r>
                      <a:r>
                        <a:rPr lang="hr-HR" b="1" dirty="0" smtClean="0"/>
                        <a:t>Zima u zavičaju </a:t>
                      </a:r>
                      <a:r>
                        <a:rPr lang="hr-HR" dirty="0" smtClean="0"/>
                        <a:t>– Šumska škola na Medvednici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 smtClean="0"/>
                        <a:t> </a:t>
                      </a:r>
                      <a:r>
                        <a:rPr lang="hr-HR" b="1" dirty="0" smtClean="0"/>
                        <a:t>Proljeće na selu </a:t>
                      </a:r>
                      <a:r>
                        <a:rPr lang="hr-HR" dirty="0" smtClean="0"/>
                        <a:t>– seosko gospodarstvo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3.</a:t>
                      </a:r>
                    </a:p>
                    <a:p>
                      <a:pPr algn="ctr"/>
                      <a:r>
                        <a:rPr lang="hr-HR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a, b, c</a:t>
                      </a:r>
                      <a:endParaRPr lang="hr-HR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77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 smtClean="0"/>
                        <a:t> </a:t>
                      </a:r>
                      <a:r>
                        <a:rPr lang="hr-HR" b="1" dirty="0" smtClean="0"/>
                        <a:t>Škola u prirodi </a:t>
                      </a:r>
                      <a:r>
                        <a:rPr lang="hr-HR" dirty="0" smtClean="0"/>
                        <a:t>– Medvednica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b="1" dirty="0" smtClean="0"/>
                        <a:t> Žumberak</a:t>
                      </a:r>
                      <a:r>
                        <a:rPr lang="hr-HR" dirty="0" smtClean="0"/>
                        <a:t> – projektni dan (svibanj, lipanj)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b="1" dirty="0" smtClean="0"/>
                        <a:t> Povijesna jezgra grada Zagreba</a:t>
                      </a:r>
                      <a:endParaRPr lang="hr-H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4.</a:t>
                      </a:r>
                    </a:p>
                    <a:p>
                      <a:pPr algn="ctr"/>
                      <a:r>
                        <a:rPr lang="hr-HR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a, b, c</a:t>
                      </a:r>
                      <a:endParaRPr lang="hr-HR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76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dirty="0" smtClean="0"/>
                        <a:t> </a:t>
                      </a:r>
                      <a:r>
                        <a:rPr lang="hr-HR" b="1" dirty="0" smtClean="0"/>
                        <a:t>Muzeji grada Zagreba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b="1" dirty="0" smtClean="0"/>
                        <a:t>Dvorci Hrvatskog zagorja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b="1" dirty="0" smtClean="0"/>
                        <a:t>Škola u prirodi – </a:t>
                      </a:r>
                      <a:r>
                        <a:rPr lang="hr-HR" b="0" dirty="0" smtClean="0"/>
                        <a:t>Novi Vinodolski</a:t>
                      </a:r>
                      <a:endParaRPr lang="hr-H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zervirano mjesto podnožj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  <p:graphicFrame>
        <p:nvGraphicFramePr>
          <p:cNvPr id="5" name="Tablica 4"/>
          <p:cNvGraphicFramePr>
            <a:graphicFrameLocks noGrp="1"/>
          </p:cNvGraphicFramePr>
          <p:nvPr/>
        </p:nvGraphicFramePr>
        <p:xfrm>
          <a:off x="250825" y="0"/>
          <a:ext cx="8642350" cy="6453188"/>
        </p:xfrm>
        <a:graphic>
          <a:graphicData uri="http://schemas.openxmlformats.org/drawingml/2006/table">
            <a:tbl>
              <a:tblPr/>
              <a:tblGrid>
                <a:gridCol w="2774950"/>
                <a:gridCol w="5867400"/>
              </a:tblGrid>
              <a:tr h="873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Aktivnost, program i/ili projekt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IZVANUČIONIČNA NASTAVA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LENUCIJEVA POTKOVA – GORNJI GRAD – MUZEJ GRADA ZAGREBA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(za učenike 3. razreda)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Ciljevi  aktivnosti, programa i/ili projekta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Obići istočni dio Lenucijeve potkove između Glavnog kolodvora i Trga bana Jelačića, te Kaptol i Gradec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Razgledati kulturno-povijesne znamenitosti starog dijela Zagreba – najznačajnije građevine i crkve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 planu grada obilježiti smjer kretanja na nastavi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Obići spomenike M.J. Zagorke i A.G. Matoša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Obići MGZ uz stručno vodstvo i riješiti radne listiće</a:t>
                      </a:r>
                    </a:p>
                  </a:txBody>
                  <a:tcPr marL="34571" marR="345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Namjena aktivnosti, programa i/ili projekta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Detaljnije razgledati naš grad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Steći uvid u prostorno širenje starog dijela Zagreba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Razvijati ljubav prema domovini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Ostvariti međupredmetnu povezanost  između prirode i društva, vjeronauka, hrvatskog jezika i likovne kulture</a:t>
                      </a:r>
                    </a:p>
                  </a:txBody>
                  <a:tcPr marL="34571" marR="345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8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Nositelji aktivnosti, programa i/ili projekta i njihova odgovornost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Učitelji/učiteljice 3. razreda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Predmetni učitelji vjeronauka,  stranih jezika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Način realizacije aktivnosti, programa i/ili projekta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Priprema na satovima iz predmeta koji ostvaruju nastavu u 3. razredu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izvanučionička nastava u starom dijelu Zagreba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Kviz „Kako poznajem Zagreb“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Učeničke prezentacije i izvještaji </a:t>
                      </a:r>
                    </a:p>
                  </a:txBody>
                  <a:tcPr marL="34571" marR="345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Vrijeme  aktivnosti, programa i/ili projekta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Početak ožujka  – priprema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oko 15.ožujka – izvanučionička nastava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Kraj ožujka – učeničke prezentacije i kviz</a:t>
                      </a:r>
                    </a:p>
                  </a:txBody>
                  <a:tcPr marL="34571" marR="345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Način vrjednovanja i način uporaberezultata vrjednovanja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Radni listići – vrjednovanje rada skupina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Učeničke prezentacije – vrjednovanje pojedinih učenika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Kviz o Zagrebu – vrjednovanje rada skupina</a:t>
                      </a:r>
                    </a:p>
                  </a:txBody>
                  <a:tcPr marL="34571" marR="345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Detaljan troškovnik aktivnosti, programa i/ili projekta</a:t>
                      </a:r>
                    </a:p>
                  </a:txBody>
                  <a:tcPr marL="34571" marR="34571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ulaznica za Muzej Grada Zagreba – 10,00 kn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dvije vozne karte za javni gradski prijevoz</a:t>
                      </a:r>
                    </a:p>
                  </a:txBody>
                  <a:tcPr marL="34571" marR="345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podnožj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179388" y="115888"/>
            <a:ext cx="9144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hr-HR" sz="1200" b="1">
                <a:solidFill>
                  <a:srgbClr val="FFFF00"/>
                </a:solidFill>
                <a:ea typeface="Times New Roman" pitchFamily="18" charset="0"/>
                <a:cs typeface="Arial" charset="0"/>
              </a:rPr>
              <a:t>OSNOVNA ŠKOLA TRNSKO</a:t>
            </a:r>
            <a:endParaRPr lang="hr-HR" sz="600">
              <a:solidFill>
                <a:srgbClr val="FFFF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hr-HR" sz="1200" b="1">
                <a:solidFill>
                  <a:srgbClr val="FFFF00"/>
                </a:solidFill>
                <a:ea typeface="Times New Roman" pitchFamily="18" charset="0"/>
                <a:cs typeface="Arial" charset="0"/>
              </a:rPr>
              <a:t>ZAGREB</a:t>
            </a:r>
            <a:endParaRPr lang="hr-HR" sz="600">
              <a:solidFill>
                <a:srgbClr val="FFFF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hr-HR" sz="1200">
                <a:solidFill>
                  <a:srgbClr val="FFFF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ŠKOLA U PRIRODI NA SLJEMENU</a:t>
            </a:r>
            <a:endParaRPr lang="hr-HR" sz="600">
              <a:solidFill>
                <a:srgbClr val="FFFF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hr-HR" sz="1200">
                <a:solidFill>
                  <a:srgbClr val="FFFF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RAZREDNI ODJELI TREĆIH RAZREDA</a:t>
            </a:r>
            <a:endParaRPr lang="hr-HR" sz="600">
              <a:solidFill>
                <a:srgbClr val="FFFF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hr-HR" sz="1200">
                <a:solidFill>
                  <a:srgbClr val="FFFF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Šk.god. 2009./2010.</a:t>
            </a:r>
            <a:endParaRPr lang="hr-HR" sz="600">
              <a:solidFill>
                <a:srgbClr val="FFFF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hr-HR" sz="1200">
                <a:solidFill>
                  <a:srgbClr val="FFFF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8. veljače do 12. veljače 2010.</a:t>
            </a:r>
            <a:endParaRPr lang="hr-HR" sz="600">
              <a:solidFill>
                <a:srgbClr val="FFFF00"/>
              </a:solidFill>
              <a:ea typeface="Times New Roman" pitchFamily="18" charset="0"/>
              <a:cs typeface="Arial" charset="0"/>
            </a:endParaRPr>
          </a:p>
          <a:p>
            <a:pPr algn="ctr" eaLnBrk="0" hangingPunct="0"/>
            <a:endParaRPr lang="hr-HR">
              <a:ea typeface="Times New Roman" pitchFamily="18" charset="0"/>
              <a:cs typeface="Arial" charset="0"/>
            </a:endParaRPr>
          </a:p>
        </p:txBody>
      </p:sp>
      <p:pic>
        <p:nvPicPr>
          <p:cNvPr id="87043" name="Picture 1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484313"/>
            <a:ext cx="4500563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42938" y="278606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sr-Latn-CS" b="1" dirty="0" smtClean="0">
                <a:solidFill>
                  <a:srgbClr val="FFFF00"/>
                </a:solidFill>
              </a:rPr>
              <a:t>STS  FILOZOFIJA EDUKACIJE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CS" sz="3600" b="1" dirty="0" smtClean="0">
                <a:solidFill>
                  <a:srgbClr val="FFFF00"/>
                </a:solidFill>
              </a:rPr>
              <a:t>STS  FILOZOFIJA  EDUKACIJE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/>
              <a:t>STS – obrazovanje </a:t>
            </a:r>
          </a:p>
          <a:p>
            <a:pPr>
              <a:defRPr/>
            </a:pPr>
            <a:r>
              <a:rPr lang="hr-HR" sz="2800" b="1" i="1" dirty="0" smtClean="0"/>
              <a:t>STS – </a:t>
            </a:r>
            <a:r>
              <a:rPr lang="hr-HR" sz="2800" b="1" i="1" dirty="0" err="1" smtClean="0"/>
              <a:t>science</a:t>
            </a:r>
            <a:r>
              <a:rPr lang="hr-HR" sz="2800" b="1" i="1" dirty="0" smtClean="0"/>
              <a:t> – </a:t>
            </a:r>
            <a:r>
              <a:rPr lang="hr-HR" sz="2800" b="1" i="1" dirty="0" err="1" smtClean="0"/>
              <a:t>tehnology</a:t>
            </a:r>
            <a:r>
              <a:rPr lang="hr-HR" sz="2800" b="1" i="1" dirty="0" smtClean="0"/>
              <a:t> – </a:t>
            </a:r>
            <a:r>
              <a:rPr lang="hr-HR" sz="2800" b="1" i="1" dirty="0" err="1" smtClean="0"/>
              <a:t>society</a:t>
            </a:r>
            <a:endParaRPr lang="hr-HR" sz="2800" b="1" i="1" dirty="0" smtClean="0"/>
          </a:p>
          <a:p>
            <a:pPr>
              <a:defRPr/>
            </a:pPr>
            <a:r>
              <a:rPr lang="hr-HR" sz="2800" b="1" dirty="0" smtClean="0"/>
              <a:t>STS – proizišao iz naše nebrige za okoliš 	     tijekom industrijske revolucije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b="1" dirty="0" smtClean="0"/>
              <a:t>					/T. </a:t>
            </a:r>
            <a:r>
              <a:rPr lang="hr-HR" sz="2800" b="1" dirty="0" err="1" smtClean="0"/>
              <a:t>Roszak</a:t>
            </a:r>
            <a:r>
              <a:rPr lang="hr-HR" sz="2800" b="1" dirty="0" smtClean="0"/>
              <a:t> ,1972./</a:t>
            </a:r>
          </a:p>
          <a:p>
            <a:pPr>
              <a:defRPr/>
            </a:pPr>
            <a:r>
              <a:rPr lang="hr-HR" sz="2800" b="1" dirty="0" smtClean="0"/>
              <a:t>važnost  STS – obrazovanja: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b="1" dirty="0" smtClean="0"/>
              <a:t>	1. za suvremeno društvo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b="1" dirty="0" smtClean="0"/>
              <a:t>	2. suglasnost da se sadašnje stanje valja       	promijeniti</a:t>
            </a:r>
          </a:p>
          <a:p>
            <a:pPr>
              <a:buFont typeface="Wingdings" pitchFamily="2" charset="2"/>
              <a:buNone/>
              <a:defRPr/>
            </a:pPr>
            <a:endParaRPr lang="hr-HR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ŠTO JE STS U POUČAVANJU PRIRODOSLOVLJA</a:t>
            </a:r>
            <a:endParaRPr lang="hr-HR" sz="36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FUNKCIJA – što je zadaća poučavanja prirodoslovlja</a:t>
            </a:r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SADRŽAJ – što bi trebalo poučavati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STRUKTURA – kako integrirati prirodoslovlje i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	          STS – sadržaje</a:t>
            </a:r>
          </a:p>
          <a:p>
            <a:pPr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/>
              <a:t>SLIJED – kako možemo oblikovati STS poučavanje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		</a:t>
            </a:r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>
              <a:buFont typeface="Wingdings" pitchFamily="2" charset="2"/>
              <a:buChar char="q"/>
              <a:defRPr/>
            </a:pPr>
            <a:endParaRPr lang="hr-H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FUNKCIJA STS-a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276600" y="836613"/>
            <a:ext cx="20161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b="1">
                <a:solidFill>
                  <a:srgbClr val="A50021"/>
                </a:solidFill>
              </a:rPr>
              <a:t>PRIRODNE</a:t>
            </a:r>
          </a:p>
          <a:p>
            <a:pPr algn="ctr"/>
            <a:r>
              <a:rPr lang="hr-HR" b="1">
                <a:solidFill>
                  <a:srgbClr val="A50021"/>
                </a:solidFill>
              </a:rPr>
              <a:t> ZNANOSTI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250825" y="5876925"/>
            <a:ext cx="23050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b="1">
                <a:solidFill>
                  <a:srgbClr val="A50021"/>
                </a:solidFill>
              </a:rPr>
              <a:t>TEHNOLOGIJA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7127875" y="5876925"/>
            <a:ext cx="20161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b="1">
                <a:solidFill>
                  <a:srgbClr val="A50021"/>
                </a:solidFill>
              </a:rPr>
              <a:t>DRUŠTVO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1403350" y="4652963"/>
            <a:ext cx="3024188" cy="5032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hr-HR" b="1"/>
          </a:p>
          <a:p>
            <a:r>
              <a:rPr lang="hr-HR" b="1"/>
              <a:t>Konstruirano okružje</a:t>
            </a:r>
          </a:p>
          <a:p>
            <a:endParaRPr lang="hr-HR" b="1"/>
          </a:p>
        </p:txBody>
      </p:sp>
      <p:sp>
        <p:nvSpPr>
          <p:cNvPr id="55303" name="Oval 7"/>
          <p:cNvSpPr>
            <a:spLocks noChangeArrowheads="1"/>
          </p:cNvSpPr>
          <p:nvPr/>
        </p:nvSpPr>
        <p:spPr bwMode="auto">
          <a:xfrm>
            <a:off x="2627313" y="3141663"/>
            <a:ext cx="3671887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hr-HR" sz="2800" b="1">
                <a:solidFill>
                  <a:srgbClr val="FF9900"/>
                </a:solidFill>
              </a:rPr>
              <a:t>UČENIK</a:t>
            </a:r>
          </a:p>
        </p:txBody>
      </p:sp>
      <p:sp>
        <p:nvSpPr>
          <p:cNvPr id="91143" name="Text Box 8"/>
          <p:cNvSpPr txBox="1">
            <a:spLocks noChangeArrowheads="1"/>
          </p:cNvSpPr>
          <p:nvPr/>
        </p:nvSpPr>
        <p:spPr bwMode="auto">
          <a:xfrm>
            <a:off x="3492500" y="3429000"/>
            <a:ext cx="2303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hr-HR"/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2916238" y="1989138"/>
            <a:ext cx="2952750" cy="5032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b="1"/>
              <a:t>Prirodno okružje</a:t>
            </a: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5003800" y="4652963"/>
            <a:ext cx="2447925" cy="504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b="1"/>
              <a:t>Društveno okružje</a:t>
            </a:r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 flipH="1">
            <a:off x="468313" y="1412875"/>
            <a:ext cx="2519362" cy="3889375"/>
          </a:xfrm>
          <a:prstGeom prst="line">
            <a:avLst/>
          </a:prstGeom>
          <a:noFill/>
          <a:ln w="57150" cmpd="thickThin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55308" name="Line 12"/>
          <p:cNvSpPr>
            <a:spLocks noChangeShapeType="1"/>
          </p:cNvSpPr>
          <p:nvPr/>
        </p:nvSpPr>
        <p:spPr bwMode="auto">
          <a:xfrm flipH="1">
            <a:off x="2700338" y="6237288"/>
            <a:ext cx="424815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>
            <a:off x="5580063" y="1412875"/>
            <a:ext cx="2808287" cy="4176713"/>
          </a:xfrm>
          <a:prstGeom prst="line">
            <a:avLst/>
          </a:prstGeom>
          <a:noFill/>
          <a:ln w="57150" cmpd="thinThick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cxnSp>
        <p:nvCxnSpPr>
          <p:cNvPr id="91149" name="AutoShape 14"/>
          <p:cNvCxnSpPr>
            <a:cxnSpLocks noChangeShapeType="1"/>
          </p:cNvCxnSpPr>
          <p:nvPr/>
        </p:nvCxnSpPr>
        <p:spPr bwMode="auto">
          <a:xfrm>
            <a:off x="4483100" y="170021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55311" name="Line 15"/>
          <p:cNvSpPr>
            <a:spLocks noChangeShapeType="1"/>
          </p:cNvSpPr>
          <p:nvPr/>
        </p:nvSpPr>
        <p:spPr bwMode="auto">
          <a:xfrm flipH="1">
            <a:off x="2771775" y="4076700"/>
            <a:ext cx="43180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55312" name="Line 16"/>
          <p:cNvSpPr>
            <a:spLocks noChangeShapeType="1"/>
          </p:cNvSpPr>
          <p:nvPr/>
        </p:nvSpPr>
        <p:spPr bwMode="auto">
          <a:xfrm flipH="1">
            <a:off x="4427538" y="26368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55313" name="Line 17"/>
          <p:cNvSpPr>
            <a:spLocks noChangeShapeType="1"/>
          </p:cNvSpPr>
          <p:nvPr/>
        </p:nvSpPr>
        <p:spPr bwMode="auto">
          <a:xfrm>
            <a:off x="5795963" y="4076700"/>
            <a:ext cx="50482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nimBg="1"/>
      <p:bldP spid="55300" grpId="0" animBg="1"/>
      <p:bldP spid="55301" grpId="0" animBg="1"/>
      <p:bldP spid="55302" grpId="0" animBg="1"/>
      <p:bldP spid="55303" grpId="0" animBg="1"/>
      <p:bldP spid="55305" grpId="0" animBg="1"/>
      <p:bldP spid="55306" grpId="0" animBg="1"/>
      <p:bldP spid="55307" grpId="0" animBg="1"/>
      <p:bldP spid="55308" grpId="0" animBg="1"/>
      <p:bldP spid="55309" grpId="0" animBg="1"/>
      <p:bldP spid="55311" grpId="0" animBg="1"/>
      <p:bldP spid="55312" grpId="0" animBg="1"/>
      <p:bldP spid="553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4313" y="1785938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hr-HR" b="1" dirty="0" smtClean="0">
                <a:solidFill>
                  <a:srgbClr val="FFFF00"/>
                </a:solidFill>
              </a:rPr>
              <a:t>NASTAVNI PREDMET PRIRODA I DRUŠTVO U OSNOVNOJ ŠKOLI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00063" y="2000250"/>
            <a:ext cx="8229600" cy="3286125"/>
          </a:xfrm>
        </p:spPr>
        <p:txBody>
          <a:bodyPr/>
          <a:lstStyle/>
          <a:p>
            <a:pPr>
              <a:defRPr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SLIJED STS-poučavanje</a:t>
            </a:r>
          </a:p>
        </p:txBody>
      </p:sp>
      <p:sp>
        <p:nvSpPr>
          <p:cNvPr id="62467" name="Oval 3"/>
          <p:cNvSpPr>
            <a:spLocks noChangeArrowheads="1"/>
          </p:cNvSpPr>
          <p:nvPr/>
        </p:nvSpPr>
        <p:spPr bwMode="auto">
          <a:xfrm>
            <a:off x="1042988" y="1601788"/>
            <a:ext cx="7129462" cy="52562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hr-HR">
              <a:solidFill>
                <a:srgbClr val="FF0000"/>
              </a:solidFill>
            </a:endParaRP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3708400" y="1916113"/>
            <a:ext cx="1871663" cy="71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50000"/>
              </a:spcBef>
            </a:pPr>
            <a:r>
              <a:rPr lang="hr-HR" b="1">
                <a:solidFill>
                  <a:srgbClr val="A50021"/>
                </a:solidFill>
              </a:rPr>
              <a:t>TEHNOLOGIJA</a:t>
            </a:r>
          </a:p>
        </p:txBody>
      </p:sp>
      <p:sp>
        <p:nvSpPr>
          <p:cNvPr id="62469" name="Oval 5"/>
          <p:cNvSpPr>
            <a:spLocks noChangeArrowheads="1"/>
          </p:cNvSpPr>
          <p:nvPr/>
        </p:nvSpPr>
        <p:spPr bwMode="auto">
          <a:xfrm>
            <a:off x="3348038" y="2924175"/>
            <a:ext cx="2592387" cy="2449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3708400" y="3357563"/>
            <a:ext cx="194468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2000" b="1">
                <a:solidFill>
                  <a:srgbClr val="A50021"/>
                </a:solidFill>
              </a:rPr>
              <a:t>PRIRODNE</a:t>
            </a:r>
          </a:p>
          <a:p>
            <a:pPr algn="ctr">
              <a:spcBef>
                <a:spcPct val="50000"/>
              </a:spcBef>
            </a:pPr>
            <a:r>
              <a:rPr lang="hr-HR" sz="2000" b="1">
                <a:solidFill>
                  <a:srgbClr val="A50021"/>
                </a:solidFill>
              </a:rPr>
              <a:t>ZNANOSTI</a:t>
            </a:r>
          </a:p>
          <a:p>
            <a:pPr algn="ctr">
              <a:spcBef>
                <a:spcPct val="50000"/>
              </a:spcBef>
            </a:pPr>
            <a:r>
              <a:rPr lang="hr-HR" sz="2000" b="1"/>
              <a:t>koncepti i vještine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635375" y="836613"/>
            <a:ext cx="1944688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b="1">
                <a:solidFill>
                  <a:srgbClr val="A50021"/>
                </a:solidFill>
              </a:rPr>
              <a:t>DRUŠTVO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 rot="-5400000">
            <a:off x="1512888" y="3824287"/>
            <a:ext cx="151130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r>
              <a:rPr lang="hr-HR" b="1"/>
              <a:t>tehnika</a:t>
            </a: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 rot="5400000">
            <a:off x="6047582" y="3825081"/>
            <a:ext cx="1511300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hr-HR" b="1"/>
              <a:t>proizvodnja</a:t>
            </a: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1042988" y="1844675"/>
            <a:ext cx="8101012" cy="1296988"/>
          </a:xfrm>
          <a:prstGeom prst="curvedUpArrow">
            <a:avLst>
              <a:gd name="adj1" fmla="val 39905"/>
              <a:gd name="adj2" fmla="val 1648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animBg="1"/>
      <p:bldP spid="62468" grpId="0" animBg="1"/>
      <p:bldP spid="62469" grpId="0" animBg="1"/>
      <p:bldP spid="62470" grpId="0"/>
      <p:bldP spid="62471" grpId="0" animBg="1"/>
      <p:bldP spid="62472" grpId="0" animBg="1"/>
      <p:bldP spid="62473" grpId="0" animBg="1"/>
      <p:bldP spid="62474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pPr algn="l">
              <a:defRPr/>
            </a:pPr>
            <a:r>
              <a:rPr lang="hr-HR" sz="3200" b="1" dirty="0" smtClean="0">
                <a:solidFill>
                  <a:srgbClr val="FF9900"/>
                </a:solidFill>
              </a:rPr>
              <a:t>  </a:t>
            </a:r>
            <a:r>
              <a:rPr lang="hr-HR" sz="3200" b="1" dirty="0" smtClean="0">
                <a:solidFill>
                  <a:srgbClr val="FFFF00"/>
                </a:solidFill>
              </a:rPr>
              <a:t>STS  -  METODE - TEHNIKE  POUČAVANJA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Tradicionalna nastava:</a:t>
            </a:r>
            <a:r>
              <a:rPr lang="hr-HR" sz="2400" b="1" dirty="0" smtClean="0"/>
              <a:t> praktične, zorne, govorne, 	predavanja, demonstracija, praktičan rad,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konvergentno mišljenje</a:t>
            </a:r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STS nastava naglašava: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- simulacije, obrazovne igre, metode 	igranja 	   uloga,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- metode igranje uloga, diskusije, donošenje 	  odluka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- diskusije u skupinama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- proučavanje povijesnih slučajeva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b="1" dirty="0" smtClean="0">
                <a:solidFill>
                  <a:srgbClr val="FFFF00"/>
                </a:solidFill>
              </a:rPr>
              <a:t/>
            </a:r>
            <a:br>
              <a:rPr lang="hr-HR" b="1" dirty="0" smtClean="0">
                <a:solidFill>
                  <a:srgbClr val="FFFF00"/>
                </a:solidFill>
              </a:rPr>
            </a:br>
            <a:r>
              <a:rPr lang="hr-HR" b="1" dirty="0" smtClean="0">
                <a:solidFill>
                  <a:srgbClr val="FFFF00"/>
                </a:solidFill>
              </a:rPr>
              <a:t/>
            </a:r>
            <a:br>
              <a:rPr lang="hr-HR" b="1" dirty="0" smtClean="0">
                <a:solidFill>
                  <a:srgbClr val="FFFF00"/>
                </a:solidFill>
              </a:rPr>
            </a:br>
            <a:r>
              <a:rPr lang="hr-HR" b="1" dirty="0" smtClean="0">
                <a:solidFill>
                  <a:srgbClr val="FFFF00"/>
                </a:solidFill>
              </a:rPr>
              <a:t/>
            </a:r>
            <a:br>
              <a:rPr lang="hr-HR" b="1" dirty="0" smtClean="0">
                <a:solidFill>
                  <a:srgbClr val="FFFF00"/>
                </a:solidFill>
              </a:rPr>
            </a:br>
            <a:r>
              <a:rPr lang="hr-HR" b="1" dirty="0" smtClean="0">
                <a:solidFill>
                  <a:srgbClr val="FFFF00"/>
                </a:solidFill>
              </a:rPr>
              <a:t/>
            </a:r>
            <a:br>
              <a:rPr lang="hr-HR" b="1" dirty="0" smtClean="0">
                <a:solidFill>
                  <a:srgbClr val="FFFF00"/>
                </a:solidFill>
              </a:rPr>
            </a:br>
            <a:r>
              <a:rPr lang="hr-HR" b="1" dirty="0" smtClean="0">
                <a:solidFill>
                  <a:srgbClr val="FFFF00"/>
                </a:solidFill>
              </a:rPr>
              <a:t/>
            </a:r>
            <a:br>
              <a:rPr lang="hr-HR" b="1" dirty="0" smtClean="0">
                <a:solidFill>
                  <a:srgbClr val="FFFF00"/>
                </a:solidFill>
              </a:rPr>
            </a:br>
            <a:r>
              <a:rPr lang="hr-HR" b="1" dirty="0" smtClean="0">
                <a:solidFill>
                  <a:srgbClr val="FFFF00"/>
                </a:solidFill>
              </a:rPr>
              <a:t/>
            </a:r>
            <a:br>
              <a:rPr lang="hr-HR" b="1" dirty="0" smtClean="0">
                <a:solidFill>
                  <a:srgbClr val="FFFF00"/>
                </a:solidFill>
              </a:rPr>
            </a:br>
            <a:r>
              <a:rPr lang="hr-HR" b="1" dirty="0" smtClean="0">
                <a:solidFill>
                  <a:srgbClr val="FFFF00"/>
                </a:solidFill>
              </a:rPr>
              <a:t/>
            </a:r>
            <a:br>
              <a:rPr lang="hr-HR" b="1" dirty="0" smtClean="0">
                <a:solidFill>
                  <a:srgbClr val="FFFF00"/>
                </a:solidFill>
              </a:rPr>
            </a:br>
            <a:r>
              <a:rPr lang="hr-HR" b="1" dirty="0" smtClean="0">
                <a:solidFill>
                  <a:srgbClr val="FFFF00"/>
                </a:solidFill>
              </a:rPr>
              <a:t>UČITELJ/UČITELJICA I POČETNA NASTAVA PRIRODOSLOVLJA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UČITELJ/UČITELJICA I POČETNA NASTAVA PRIRODOSLOVLJA</a:t>
            </a:r>
            <a:endParaRPr lang="en-US" sz="3200" b="1" dirty="0" smtClean="0">
              <a:solidFill>
                <a:srgbClr val="FFFF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hr-HR" sz="2800" b="1" dirty="0" smtClean="0"/>
              <a:t>programska zadaća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hr-HR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r-HR" sz="2800" b="1" dirty="0" smtClean="0"/>
              <a:t>medijalna zadaća</a:t>
            </a:r>
          </a:p>
          <a:p>
            <a:pPr>
              <a:lnSpc>
                <a:spcPct val="90000"/>
              </a:lnSpc>
              <a:defRPr/>
            </a:pPr>
            <a:endParaRPr lang="hr-HR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r-HR" sz="2800" b="1" dirty="0" smtClean="0"/>
              <a:t>odgojna zadaća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hr-HR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r-HR" sz="2800" b="1" dirty="0" smtClean="0"/>
              <a:t>poučavateljska, organizacijska zadaća</a:t>
            </a:r>
          </a:p>
          <a:p>
            <a:pPr>
              <a:lnSpc>
                <a:spcPct val="90000"/>
              </a:lnSpc>
              <a:defRPr/>
            </a:pPr>
            <a:endParaRPr lang="hr-HR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hr-HR" sz="2800" b="1" dirty="0" smtClean="0"/>
              <a:t>izbor udžbenika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85750"/>
            <a:ext cx="8748712" cy="1000125"/>
          </a:xfrm>
        </p:spPr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POUČAVATELJSKA ZADAĆA </a:t>
            </a:r>
            <a:endParaRPr lang="en-US" sz="3600" b="1" dirty="0" smtClean="0">
              <a:solidFill>
                <a:srgbClr val="FFFF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9144000" cy="5113338"/>
          </a:xfrm>
        </p:spPr>
        <p:txBody>
          <a:bodyPr/>
          <a:lstStyle/>
          <a:p>
            <a:pPr>
              <a:defRPr/>
            </a:pPr>
            <a:r>
              <a:rPr lang="hr-HR" b="1" dirty="0" smtClean="0"/>
              <a:t>odrediti način podjele učenika/učenica u skupine </a:t>
            </a:r>
          </a:p>
          <a:p>
            <a:pPr>
              <a:defRPr/>
            </a:pPr>
            <a:r>
              <a:rPr lang="hr-HR" b="1" dirty="0" smtClean="0"/>
              <a:t>predvidjeti radna mjesta skupina u učionici i načine zamjene mjesta u skupinama</a:t>
            </a:r>
          </a:p>
          <a:p>
            <a:pPr>
              <a:defRPr/>
            </a:pPr>
            <a:r>
              <a:rPr lang="hr-HR" b="1" dirty="0" smtClean="0"/>
              <a:t>pripremiti upute za rad: što, kako i kada učenici/učenice trebaju činiti</a:t>
            </a:r>
          </a:p>
          <a:p>
            <a:pPr>
              <a:defRPr/>
            </a:pPr>
            <a:r>
              <a:rPr lang="hr-HR" b="1" dirty="0" smtClean="0"/>
              <a:t>pripremiti izvore znanja na temelju kojih će rješavati postavljene zadatke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625" y="278606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b="1" dirty="0" smtClean="0">
                <a:solidFill>
                  <a:srgbClr val="FFFF00"/>
                </a:solidFill>
              </a:rPr>
              <a:t>SPECIFIČNOSTI NASTAVNOG PROCESA U NASTAVI PRIRODE I DRUŠTVA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hr-HR" b="1" dirty="0" smtClean="0">
                <a:solidFill>
                  <a:srgbClr val="FFFF00"/>
                </a:solidFill>
              </a:rPr>
              <a:t>Metodičko oblikovanje nastavnog procesa </a:t>
            </a: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> </a:t>
            </a:r>
            <a:r>
              <a:rPr lang="hr-HR" b="1" dirty="0" smtClean="0">
                <a:solidFill>
                  <a:srgbClr val="FF0000"/>
                </a:solidFill>
              </a:rPr>
              <a:t>kako?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/>
              <a:t/>
            </a:r>
            <a:br>
              <a:rPr lang="hr-HR" sz="3600" b="1" dirty="0" smtClean="0"/>
            </a:br>
            <a:r>
              <a:rPr lang="hr-HR" sz="3600" b="1" dirty="0" smtClean="0"/>
              <a:t/>
            </a:r>
            <a:br>
              <a:rPr lang="hr-HR" sz="3600" b="1" dirty="0" smtClean="0"/>
            </a:br>
            <a:r>
              <a:rPr lang="hr-HR" sz="3600" b="1" dirty="0" smtClean="0"/>
              <a:t/>
            </a:r>
            <a:br>
              <a:rPr lang="hr-HR" sz="3600" b="1" dirty="0" smtClean="0"/>
            </a:br>
            <a:r>
              <a:rPr lang="hr-HR" sz="3600" b="1" dirty="0" smtClean="0">
                <a:solidFill>
                  <a:srgbClr val="FFFF00"/>
                </a:solidFill>
              </a:rPr>
              <a:t>Cilj - Zadaća, </a:t>
            </a:r>
            <a:r>
              <a:rPr lang="hr-HR" sz="3600" b="1" dirty="0" smtClean="0"/>
              <a:t/>
            </a:r>
            <a:br>
              <a:rPr lang="hr-HR" sz="3600" b="1" dirty="0" smtClean="0"/>
            </a:br>
            <a:r>
              <a:rPr lang="hr-HR" sz="3600" b="1" dirty="0" smtClean="0"/>
              <a:t>zadaci,</a:t>
            </a:r>
            <a:br>
              <a:rPr lang="hr-HR" sz="3600" b="1" dirty="0" smtClean="0"/>
            </a:br>
            <a:r>
              <a:rPr lang="hr-HR" sz="3600" b="1" dirty="0" smtClean="0"/>
              <a:t> odjelotvoreni zadaci nastave</a:t>
            </a:r>
            <a:br>
              <a:rPr lang="hr-HR" sz="3600" b="1" dirty="0" smtClean="0"/>
            </a:br>
            <a:r>
              <a:rPr lang="hr-HR" sz="3600" b="1" dirty="0" smtClean="0"/>
              <a:t>ključni pojmovi,</a:t>
            </a:r>
            <a:br>
              <a:rPr lang="hr-HR" sz="3600" b="1" dirty="0" smtClean="0"/>
            </a:br>
            <a:r>
              <a:rPr lang="hr-HR" sz="3600" b="1" dirty="0" smtClean="0"/>
              <a:t>obrazovna postignuća,</a:t>
            </a:r>
            <a:br>
              <a:rPr lang="hr-HR" sz="3600" b="1" dirty="0" smtClean="0"/>
            </a:br>
            <a:r>
              <a:rPr lang="hr-HR" sz="3600" b="1" dirty="0" smtClean="0"/>
              <a:t>učeničke kompetencije.</a:t>
            </a: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R. </a:t>
            </a:r>
            <a:r>
              <a:rPr lang="hr-HR" sz="3600" b="1" dirty="0" err="1" smtClean="0">
                <a:solidFill>
                  <a:srgbClr val="FFFF00"/>
                </a:solidFill>
              </a:rPr>
              <a:t>Magerova</a:t>
            </a:r>
            <a:r>
              <a:rPr lang="hr-HR" sz="3600" b="1" dirty="0" smtClean="0">
                <a:solidFill>
                  <a:srgbClr val="FFFF00"/>
                </a:solidFill>
              </a:rPr>
              <a:t> temeljna načela</a:t>
            </a:r>
            <a:r>
              <a:rPr lang="hr-HR" b="1" dirty="0" smtClean="0"/>
              <a:t>:</a:t>
            </a:r>
            <a:r>
              <a:rPr lang="en-US" dirty="0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hr-HR" b="1" i="1" dirty="0" smtClean="0">
                <a:solidFill>
                  <a:srgbClr val="FFFF00"/>
                </a:solidFill>
              </a:rPr>
              <a:t>primjerenim glagolima opiše</a:t>
            </a:r>
            <a:r>
              <a:rPr lang="hr-HR" b="1" dirty="0" smtClean="0">
                <a:solidFill>
                  <a:srgbClr val="FFFF00"/>
                </a:solidFill>
              </a:rPr>
              <a:t> </a:t>
            </a:r>
            <a:r>
              <a:rPr lang="hr-HR" b="1" dirty="0" smtClean="0"/>
              <a:t>djelatnost učenika,</a:t>
            </a:r>
            <a:endParaRPr lang="hr-HR" b="1" i="1" dirty="0" smtClean="0"/>
          </a:p>
          <a:p>
            <a:pPr>
              <a:defRPr/>
            </a:pPr>
            <a:r>
              <a:rPr lang="hr-HR" b="1" i="1" dirty="0" smtClean="0">
                <a:solidFill>
                  <a:srgbClr val="FFFF00"/>
                </a:solidFill>
              </a:rPr>
              <a:t>izabere odgovarajuća pitanja</a:t>
            </a:r>
            <a:r>
              <a:rPr lang="hr-HR" b="1" dirty="0" smtClean="0">
                <a:solidFill>
                  <a:srgbClr val="FFFF00"/>
                </a:solidFill>
              </a:rPr>
              <a:t> </a:t>
            </a:r>
            <a:r>
              <a:rPr lang="hr-HR" b="1" dirty="0" smtClean="0"/>
              <a:t>na kojima će učenici pokazati postignuće nastave,</a:t>
            </a:r>
            <a:endParaRPr lang="hr-HR" b="1" i="1" dirty="0" smtClean="0"/>
          </a:p>
          <a:p>
            <a:pPr>
              <a:defRPr/>
            </a:pPr>
            <a:r>
              <a:rPr lang="hr-HR" b="1" i="1" dirty="0" smtClean="0">
                <a:solidFill>
                  <a:srgbClr val="FFFF00"/>
                </a:solidFill>
              </a:rPr>
              <a:t>opiše mjerilo, kriterij</a:t>
            </a:r>
            <a:r>
              <a:rPr lang="hr-HR" b="1" i="1" dirty="0" smtClean="0"/>
              <a:t>,</a:t>
            </a:r>
            <a:r>
              <a:rPr lang="hr-HR" b="1" dirty="0" smtClean="0"/>
              <a:t> kojim će se koristiti da bi vrednovao učenikovo postignuće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Za </a:t>
            </a:r>
            <a:r>
              <a:rPr lang="hr-HR" sz="2800" b="1" dirty="0" err="1" smtClean="0">
                <a:solidFill>
                  <a:srgbClr val="FFFF00"/>
                </a:solidFill>
              </a:rPr>
              <a:t>odjelotvorenje</a:t>
            </a:r>
            <a:r>
              <a:rPr lang="hr-HR" sz="2800" b="1" dirty="0" smtClean="0">
                <a:solidFill>
                  <a:srgbClr val="FFFF00"/>
                </a:solidFill>
              </a:rPr>
              <a:t> nastavnih zadataka predlažu se ovi primjereni glagoli:</a:t>
            </a:r>
            <a:endParaRPr lang="en-US" sz="2800" b="1" dirty="0" smtClean="0">
              <a:solidFill>
                <a:srgbClr val="FFFF00"/>
              </a:solidFill>
            </a:endParaRPr>
          </a:p>
        </p:txBody>
      </p:sp>
      <p:graphicFrame>
        <p:nvGraphicFramePr>
          <p:cNvPr id="18827" name="Group 395"/>
          <p:cNvGraphicFramePr>
            <a:graphicFrameLocks noGrp="1"/>
          </p:cNvGraphicFramePr>
          <p:nvPr>
            <p:ph idx="1"/>
          </p:nvPr>
        </p:nvGraphicFramePr>
        <p:xfrm>
          <a:off x="611188" y="1412875"/>
          <a:ext cx="8229600" cy="5029200"/>
        </p:xfrm>
        <a:graphic>
          <a:graphicData uri="http://schemas.openxmlformats.org/drawingml/2006/table">
            <a:tbl>
              <a:tblPr/>
              <a:tblGrid>
                <a:gridCol w="2089150"/>
                <a:gridCol w="2016125"/>
                <a:gridCol w="2138362"/>
                <a:gridCol w="1985963"/>
              </a:tblGrid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dodati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konkretizirati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pojasniti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razvrstati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dokazati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mjeriti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podcrtati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riješiti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doznati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modelirati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poredati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sastaviti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imenovati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nabrojiti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postaviti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skicirati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isključiti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nacrtati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potražiti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saznati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ispričati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napisati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povezati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spojiti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izdvojiti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napraviti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poznavati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spoznati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izmjeriti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narisati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prepoznati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ucrtati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iznijeti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navesti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pretvoriti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unijeti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izračunati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ocijeniti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prevesti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upotrijebiti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izraditi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objasniti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prikazati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usporediti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izvesti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odgovoriti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raščlaniti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urediti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izabrati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odrediti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razgraničiti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utemeljiti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izgraditi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obilježiti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razlikovati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uvrstiti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izraziti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označiti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razvijati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zasnovati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1460" name="Text Box 396"/>
          <p:cNvSpPr txBox="1">
            <a:spLocks noChangeArrowheads="1"/>
          </p:cNvSpPr>
          <p:nvPr/>
        </p:nvSpPr>
        <p:spPr bwMode="auto">
          <a:xfrm>
            <a:off x="6227763" y="6553200"/>
            <a:ext cx="2649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400" b="1"/>
              <a:t>(Prema: Širec, 1984., str. 35.)</a:t>
            </a:r>
            <a:r>
              <a:rPr lang="en-US" sz="1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Ministarstvo znanosti, obrazovanja i športa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57313"/>
            <a:ext cx="8893175" cy="446405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17. rujna 2004. godine</a:t>
            </a:r>
          </a:p>
          <a:p>
            <a:pPr lvl="1">
              <a:lnSpc>
                <a:spcPct val="90000"/>
              </a:lnSpc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Katalog znanja, sposobnosti i vještina za osnovnu školu</a:t>
            </a:r>
            <a:r>
              <a:rPr lang="hr-HR" sz="2400" b="1" dirty="0" smtClean="0"/>
              <a:t> – zbrkana metodologija: kataloška tema</a:t>
            </a:r>
            <a:r>
              <a:rPr lang="hr-HR" sz="2400" b="1" dirty="0" smtClean="0">
                <a:solidFill>
                  <a:srgbClr val="FF0000"/>
                </a:solidFill>
              </a:rPr>
              <a:t>???</a:t>
            </a:r>
          </a:p>
          <a:p>
            <a:pPr lvl="1">
              <a:lnSpc>
                <a:spcPct val="90000"/>
              </a:lnSpc>
              <a:defRPr/>
            </a:pPr>
            <a:endParaRPr lang="hr-HR" sz="2400" b="1" dirty="0" smtClean="0"/>
          </a:p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1. ožujka 2005. godine</a:t>
            </a:r>
          </a:p>
          <a:p>
            <a:pPr lvl="1">
              <a:lnSpc>
                <a:spcPct val="90000"/>
              </a:lnSpc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Hrvatski nacionalni obrazovni standard (HNOS</a:t>
            </a:r>
            <a:r>
              <a:rPr lang="hr-HR" sz="2400" b="1" dirty="0" smtClean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r-HR" sz="2400" b="1" dirty="0" smtClean="0"/>
              <a:t>		sadržaji po razredima i nastavnim temama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>
              <a:lnSpc>
                <a:spcPct val="90000"/>
              </a:lnSpc>
              <a:defRPr/>
            </a:pPr>
            <a:r>
              <a:rPr lang="hr-HR" sz="2400" b="1" dirty="0" smtClean="0"/>
              <a:t>20. rujna 2005. godine</a:t>
            </a:r>
          </a:p>
          <a:p>
            <a:pPr lvl="1">
              <a:lnSpc>
                <a:spcPct val="90000"/>
              </a:lnSpc>
              <a:defRPr/>
            </a:pPr>
            <a:r>
              <a:rPr lang="hr-HR" sz="2400" b="1" dirty="0" smtClean="0">
                <a:solidFill>
                  <a:srgbClr val="FFFF00"/>
                </a:solidFill>
              </a:rPr>
              <a:t>Eksperimentalni nastavni plan i program za osnovnu školu</a:t>
            </a:r>
          </a:p>
          <a:p>
            <a:pPr lvl="1">
              <a:lnSpc>
                <a:spcPct val="90000"/>
              </a:lnSpc>
              <a:defRPr/>
            </a:pPr>
            <a:endParaRPr lang="hr-HR" sz="24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hr-HR" sz="2400" b="1" dirty="0" smtClean="0"/>
          </a:p>
          <a:p>
            <a:pPr lvl="1">
              <a:lnSpc>
                <a:spcPct val="90000"/>
              </a:lnSpc>
              <a:defRPr/>
            </a:pPr>
            <a:endParaRPr lang="hr-HR" sz="24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TEMATSKA PRIPRAVA ZA NASTAVU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111750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Središnja nastavna tema:</a:t>
            </a:r>
          </a:p>
          <a:p>
            <a:pPr>
              <a:defRPr/>
            </a:pPr>
            <a:r>
              <a:rPr lang="hr-HR" sz="2400" b="1" dirty="0" smtClean="0"/>
              <a:t>Nastavna tema:</a:t>
            </a:r>
          </a:p>
          <a:p>
            <a:pPr>
              <a:defRPr/>
            </a:pPr>
            <a:r>
              <a:rPr lang="hr-HR" sz="2400" b="1" dirty="0" smtClean="0"/>
              <a:t>Nastavna jedinca:</a:t>
            </a:r>
          </a:p>
          <a:p>
            <a:pPr>
              <a:defRPr/>
            </a:pPr>
            <a:r>
              <a:rPr lang="hr-HR" sz="2400" b="1" dirty="0" smtClean="0"/>
              <a:t>Ključni pojmovi:</a:t>
            </a:r>
          </a:p>
          <a:p>
            <a:pPr>
              <a:defRPr/>
            </a:pPr>
            <a:r>
              <a:rPr lang="hr-HR" sz="2400" b="1" dirty="0" smtClean="0"/>
              <a:t>Obrazovna postignuća:</a:t>
            </a:r>
          </a:p>
          <a:p>
            <a:pPr>
              <a:defRPr/>
            </a:pPr>
            <a:r>
              <a:rPr lang="hr-HR" sz="2400" b="1" dirty="0" smtClean="0"/>
              <a:t>Zadaća nastavne jedinice:</a:t>
            </a:r>
          </a:p>
          <a:p>
            <a:pPr>
              <a:defRPr/>
            </a:pPr>
            <a:r>
              <a:rPr lang="hr-HR" sz="2400" b="1" dirty="0" smtClean="0"/>
              <a:t>Zadatci nastave: spoznajni, funkcionalni, odgojni</a:t>
            </a:r>
          </a:p>
          <a:p>
            <a:pPr>
              <a:defRPr/>
            </a:pPr>
            <a:r>
              <a:rPr lang="hr-HR" sz="2400" b="1" dirty="0" smtClean="0"/>
              <a:t>Nastani prostori:</a:t>
            </a:r>
          </a:p>
          <a:p>
            <a:pPr>
              <a:defRPr/>
            </a:pPr>
            <a:r>
              <a:rPr lang="hr-HR" sz="2400" b="1" dirty="0" smtClean="0"/>
              <a:t>Nastavne strategije, metode i tehnike:</a:t>
            </a:r>
          </a:p>
          <a:p>
            <a:pPr>
              <a:defRPr/>
            </a:pPr>
            <a:r>
              <a:rPr lang="hr-HR" sz="2400" b="1" dirty="0" smtClean="0"/>
              <a:t>Nastavni oblici rada:</a:t>
            </a:r>
          </a:p>
          <a:p>
            <a:pPr>
              <a:defRPr/>
            </a:pPr>
            <a:r>
              <a:rPr lang="hr-HR" sz="2400" b="1" dirty="0" smtClean="0"/>
              <a:t>Nastavni mediji i pomagala:</a:t>
            </a:r>
          </a:p>
          <a:p>
            <a:pPr>
              <a:defRPr/>
            </a:pPr>
            <a:r>
              <a:rPr lang="hr-HR" sz="2400" b="1" dirty="0" err="1" smtClean="0"/>
              <a:t>Međupredmetna</a:t>
            </a:r>
            <a:r>
              <a:rPr lang="hr-HR" sz="2400" b="1" dirty="0" smtClean="0"/>
              <a:t> povezanost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MOGUĆI TIJEK NASTAVNE DJELATNOSTI</a:t>
            </a:r>
            <a:endParaRPr lang="hr-HR" sz="28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0825" y="1052513"/>
            <a:ext cx="8569325" cy="525621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400" dirty="0" smtClean="0"/>
              <a:t>_____</a:t>
            </a:r>
            <a:r>
              <a:rPr lang="hr-HR" sz="2000" u="sng" dirty="0" smtClean="0"/>
              <a:t>Učitelj/učiteljica_</a:t>
            </a:r>
            <a:r>
              <a:rPr lang="hr-HR" sz="2000" dirty="0" smtClean="0"/>
              <a:t>___________</a:t>
            </a:r>
            <a:r>
              <a:rPr lang="hr-HR" sz="2000" u="sng" dirty="0" smtClean="0"/>
              <a:t>Učenik/učenica</a:t>
            </a:r>
            <a:r>
              <a:rPr lang="hr-HR" sz="2000" dirty="0" smtClean="0"/>
              <a:t>________________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dirty="0" smtClean="0"/>
              <a:t>	1. </a:t>
            </a:r>
            <a:r>
              <a:rPr lang="hr-HR" sz="2000" i="1" dirty="0" smtClean="0"/>
              <a:t>Dogovor- motivacija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2. Spoznavanje novih nastavnih sadržaja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	mali spoznajni korak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	mali spoznajni korak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	 mali spoznajni korak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	mali spoznajni korak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3. Utvrđivanje novih nastavnih sadržaja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	uvježbavanje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	ponavljanje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	</a:t>
            </a:r>
            <a:r>
              <a:rPr lang="hr-HR" sz="2000" i="1" dirty="0" smtClean="0">
                <a:solidFill>
                  <a:srgbClr val="FFFF00"/>
                </a:solidFill>
              </a:rPr>
              <a:t>provjeravanje – zadatci za vrjednovanje učenikova postignuća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>
                <a:solidFill>
                  <a:srgbClr val="FFFF00"/>
                </a:solidFill>
              </a:rPr>
              <a:t>	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Domaća zadaća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	Bilješke za plan ploče</a:t>
            </a:r>
          </a:p>
          <a:p>
            <a:pPr>
              <a:buFont typeface="Wingdings" pitchFamily="2" charset="2"/>
              <a:buNone/>
              <a:defRPr/>
            </a:pPr>
            <a:endParaRPr lang="hr-HR" sz="2400" i="1" dirty="0" smtClean="0"/>
          </a:p>
          <a:p>
            <a:pPr>
              <a:buFont typeface="Wingdings" pitchFamily="2" charset="2"/>
              <a:buNone/>
              <a:defRPr/>
            </a:pPr>
            <a:r>
              <a:rPr lang="hr-HR" sz="2400" i="1" dirty="0" smtClean="0"/>
              <a:t>	</a:t>
            </a:r>
            <a:r>
              <a:rPr lang="hr-HR" sz="2400" dirty="0" smtClean="0"/>
              <a:t>			</a:t>
            </a:r>
            <a:endParaRPr lang="hr-HR" sz="24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42938"/>
            <a:ext cx="9144000" cy="1412875"/>
          </a:xfrm>
        </p:spPr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SPECIFIČNOSTI NASTAVE PRIRODE I DRUŠTVA</a:t>
            </a:r>
            <a:endParaRPr lang="en-US" sz="3600" b="1" dirty="0" smtClean="0">
              <a:solidFill>
                <a:srgbClr val="FFFF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00250"/>
            <a:ext cx="9144000" cy="4857750"/>
          </a:xfrm>
        </p:spPr>
        <p:txBody>
          <a:bodyPr/>
          <a:lstStyle/>
          <a:p>
            <a:pPr>
              <a:defRPr/>
            </a:pPr>
            <a:endParaRPr lang="hr-HR" sz="2800" b="1" dirty="0" smtClean="0">
              <a:solidFill>
                <a:srgbClr val="FFFF00"/>
              </a:solidFill>
            </a:endParaRPr>
          </a:p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Vremensko trajanje nastave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b="1" dirty="0" smtClean="0"/>
              <a:t>		- </a:t>
            </a:r>
            <a:r>
              <a:rPr lang="hr-HR" sz="2400" b="1" dirty="0" smtClean="0"/>
              <a:t>petominutna nastava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- nastavni sat, </a:t>
            </a:r>
            <a:r>
              <a:rPr lang="hr-HR" sz="2400" b="1" dirty="0" err="1" smtClean="0"/>
              <a:t>dvosat</a:t>
            </a:r>
            <a:r>
              <a:rPr lang="hr-HR" sz="2400" b="1" dirty="0" smtClean="0"/>
              <a:t>, blok sat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- projektni istraživački dan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		- škola u prirodi</a:t>
            </a:r>
          </a:p>
          <a:p>
            <a:pPr>
              <a:buFont typeface="Wingdings" pitchFamily="2" charset="2"/>
              <a:buNone/>
              <a:defRPr/>
            </a:pPr>
            <a:endParaRPr lang="hr-HR" sz="2800" b="1" dirty="0" smtClean="0"/>
          </a:p>
          <a:p>
            <a:pPr>
              <a:buFont typeface="Wingdings" pitchFamily="2" charset="2"/>
              <a:buNone/>
              <a:defRPr/>
            </a:pP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METODIČKO OBLIKOVANJE NASTAVNOG PROCESA</a:t>
            </a:r>
            <a:endParaRPr lang="en-US" sz="36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MIKROSTRUKTURA NASTAVNE DJELATNOSTI</a:t>
            </a:r>
            <a:r>
              <a:rPr lang="hr-HR" sz="2800" dirty="0" smtClean="0">
                <a:solidFill>
                  <a:srgbClr val="FFFF00"/>
                </a:solidFill>
              </a:rPr>
              <a:t> 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graphicFrame>
        <p:nvGraphicFramePr>
          <p:cNvPr id="22646" name="Group 118"/>
          <p:cNvGraphicFramePr>
            <a:graphicFrameLocks noGrp="1"/>
          </p:cNvGraphicFramePr>
          <p:nvPr>
            <p:ph idx="1"/>
          </p:nvPr>
        </p:nvGraphicFramePr>
        <p:xfrm>
          <a:off x="179388" y="1125538"/>
          <a:ext cx="3011487" cy="5487987"/>
        </p:xfrm>
        <a:graphic>
          <a:graphicData uri="http://schemas.openxmlformats.org/drawingml/2006/table">
            <a:tbl>
              <a:tblPr/>
              <a:tblGrid>
                <a:gridCol w="3011487"/>
              </a:tblGrid>
              <a:tr h="1079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Dogovor, poticanje zanimanja za temu –motivacija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61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hr-H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Spoznavanje novih nastavnih sadržaja, istraživanje – traženje odgovora i stvaranje zaključaka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hr-H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055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AutoNum type="arabicPeriod"/>
                        <a:tabLst>
                          <a:tab pos="228600" algn="l"/>
                        </a:tabLst>
                      </a:pPr>
                      <a:endParaRPr kumimoji="0" lang="hr-H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Utvrđivanje novih nastavnih sadržaja i vrjednovanje rezultata rada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MIKROSTRUKTURA NASTAVNOG SATA</a:t>
            </a:r>
            <a:r>
              <a:rPr lang="hr-HR" sz="3200" dirty="0" smtClean="0">
                <a:solidFill>
                  <a:srgbClr val="FFFF00"/>
                </a:solidFill>
              </a:rPr>
              <a:t> </a:t>
            </a:r>
          </a:p>
        </p:txBody>
      </p:sp>
      <p:graphicFrame>
        <p:nvGraphicFramePr>
          <p:cNvPr id="3" name="Tablica 2"/>
          <p:cNvGraphicFramePr>
            <a:graphicFrameLocks noGrp="1"/>
          </p:cNvGraphicFramePr>
          <p:nvPr/>
        </p:nvGraphicFramePr>
        <p:xfrm>
          <a:off x="3357563" y="1071563"/>
          <a:ext cx="5786437" cy="5856287"/>
        </p:xfrm>
        <a:graphic>
          <a:graphicData uri="http://schemas.openxmlformats.org/drawingml/2006/table">
            <a:tbl>
              <a:tblPr/>
              <a:tblGrid>
                <a:gridCol w="5786447"/>
              </a:tblGrid>
              <a:tr h="1079503">
                <a:tc>
                  <a:txBody>
                    <a:bodyPr/>
                    <a:lstStyle/>
                    <a:p>
                      <a:pPr marL="742950" marR="0" lvl="1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iznošenje učeničkih iskustava, </a:t>
                      </a:r>
                      <a:r>
                        <a:rPr kumimoji="0" lang="hr-HR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pretkoncepcija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742950" marR="0" lvl="1" indent="-2857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ponavljanje odgovarajućega sadržaja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742950" marR="0" lvl="1" indent="-2857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dogovor o zadaći nastavne jedinice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742950" marR="0" lvl="1" indent="-28575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izrada plana rada: što?, zašto?, kako?</a:t>
                      </a:r>
                      <a:endParaRPr kumimoji="0" lang="hr-H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2532008">
                <a:tc>
                  <a:txBody>
                    <a:bodyPr/>
                    <a:lstStyle/>
                    <a:p>
                      <a:pPr marL="742950" marR="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cjelovito saznanje o nastavnoj jedinici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analitička obrada plana; 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spoznavanje malim spoznajnim koracima</a:t>
                      </a: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korak po korak</a:t>
                      </a:r>
                      <a:b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</a:b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element po element</a:t>
                      </a:r>
                      <a:b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</a:b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dio po dio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742950" marR="0" lvl="1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sažimanje, uopćavanje,– stvaranje općeg suda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242">
                <a:tc>
                  <a:txBody>
                    <a:bodyPr/>
                    <a:lstStyle/>
                    <a:p>
                      <a:pPr marL="1225550" marR="0" lvl="2" indent="-2286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uvježbavanje </a:t>
                      </a:r>
                    </a:p>
                    <a:p>
                      <a:pPr marL="1225550" marR="0" lvl="2" indent="-2286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ostvarivanje funkcionalnih zadataka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642242">
                <a:tc>
                  <a:txBody>
                    <a:bodyPr/>
                    <a:lstStyle/>
                    <a:p>
                      <a:pPr marL="742950" marR="0" lvl="1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ponavljanje</a:t>
                      </a:r>
                    </a:p>
                    <a:p>
                      <a:pPr marL="742950" marR="0" lvl="1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       utvrđivanje materijalnih zadataka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655640">
                <a:tc>
                  <a:txBody>
                    <a:bodyPr/>
                    <a:lstStyle/>
                    <a:p>
                      <a:pPr marL="742950" marR="0" lvl="1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28600" algn="l"/>
                        </a:tabLst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provjeravanje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             vrjednovanje učinkovitosti nastave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Group 118"/>
          <p:cNvGraphicFramePr>
            <a:graphicFrameLocks/>
          </p:cNvGraphicFramePr>
          <p:nvPr/>
        </p:nvGraphicFramePr>
        <p:xfrm>
          <a:off x="179388" y="1071563"/>
          <a:ext cx="3011487" cy="5541962"/>
        </p:xfrm>
        <a:graphic>
          <a:graphicData uri="http://schemas.openxmlformats.org/drawingml/2006/table">
            <a:tbl>
              <a:tblPr/>
              <a:tblGrid>
                <a:gridCol w="3011487"/>
              </a:tblGrid>
              <a:tr h="109012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Dogovor, poticanje zanimanja za temu –motivacija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94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hr-H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Spoznavanje novih nastavnih sadržaja, istraživanje – traženje odgovora i stvaranje zaključaka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hr-H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053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AutoNum type="arabicPeriod"/>
                        <a:tabLst>
                          <a:tab pos="228600" algn="l"/>
                        </a:tabLst>
                      </a:pPr>
                      <a:endParaRPr kumimoji="0" lang="hr-H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Utvrđivanje novih nastavnih sadržaja i vrjednovanje rezultata rada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MULTIMEDIJA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748712" cy="46085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hr-HR" sz="2800" b="1" smtClean="0"/>
              <a:t>	multus – mnogi, medium – medij</a:t>
            </a:r>
          </a:p>
          <a:p>
            <a:pPr>
              <a:lnSpc>
                <a:spcPct val="90000"/>
              </a:lnSpc>
              <a:defRPr/>
            </a:pPr>
            <a:r>
              <a:rPr lang="hr-HR" sz="2800" b="1" smtClean="0"/>
              <a:t>Sastavnice multimedije</a:t>
            </a:r>
          </a:p>
          <a:p>
            <a:pPr>
              <a:lnSpc>
                <a:spcPct val="90000"/>
              </a:lnSpc>
              <a:defRPr/>
            </a:pPr>
            <a:endParaRPr lang="hr-HR" sz="2800" b="1" smtClean="0"/>
          </a:p>
          <a:p>
            <a:pPr>
              <a:lnSpc>
                <a:spcPct val="90000"/>
              </a:lnSpc>
              <a:defRPr/>
            </a:pPr>
            <a:r>
              <a:rPr lang="hr-HR" sz="2800" b="1" smtClean="0"/>
              <a:t>Multimedija – poruke predstavljene ili spremljene ili u kombinaciji:</a:t>
            </a:r>
          </a:p>
          <a:p>
            <a:pPr lvl="1">
              <a:lnSpc>
                <a:spcPct val="90000"/>
              </a:lnSpc>
              <a:defRPr/>
            </a:pPr>
            <a:r>
              <a:rPr lang="hr-HR" sz="2400" b="1" smtClean="0"/>
              <a:t>teksta</a:t>
            </a:r>
          </a:p>
          <a:p>
            <a:pPr lvl="1">
              <a:lnSpc>
                <a:spcPct val="90000"/>
              </a:lnSpc>
              <a:defRPr/>
            </a:pPr>
            <a:r>
              <a:rPr lang="hr-HR" sz="2400" b="1" smtClean="0"/>
              <a:t>grafike</a:t>
            </a:r>
          </a:p>
          <a:p>
            <a:pPr lvl="1">
              <a:lnSpc>
                <a:spcPct val="90000"/>
              </a:lnSpc>
              <a:defRPr/>
            </a:pPr>
            <a:r>
              <a:rPr lang="hr-HR" sz="2400" b="1" smtClean="0"/>
              <a:t>zvuka</a:t>
            </a:r>
          </a:p>
          <a:p>
            <a:pPr lvl="1">
              <a:lnSpc>
                <a:spcPct val="90000"/>
              </a:lnSpc>
              <a:defRPr/>
            </a:pPr>
            <a:r>
              <a:rPr lang="hr-HR" sz="2400" b="1" smtClean="0"/>
              <a:t>videa</a:t>
            </a:r>
          </a:p>
          <a:p>
            <a:pPr lvl="1">
              <a:lnSpc>
                <a:spcPct val="90000"/>
              </a:lnSpc>
              <a:defRPr/>
            </a:pPr>
            <a:r>
              <a:rPr lang="hr-HR" sz="2400" b="1" smtClean="0"/>
              <a:t>animacije.</a:t>
            </a:r>
          </a:p>
          <a:p>
            <a:pPr lvl="1">
              <a:lnSpc>
                <a:spcPct val="90000"/>
              </a:lnSpc>
              <a:defRPr/>
            </a:pPr>
            <a:endParaRPr lang="hr-HR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hr-HR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RAČUNALO KAO POMOĆ</a:t>
            </a:r>
            <a:r>
              <a:rPr lang="hr-HR" sz="3600" b="1" dirty="0" smtClean="0"/>
              <a:t> 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/>
              <a:t>Metodički priručnici za učiteljice/učitelje - CD</a:t>
            </a:r>
          </a:p>
          <a:p>
            <a:pPr lvl="1">
              <a:buFontTx/>
              <a:buNone/>
              <a:defRPr/>
            </a:pPr>
            <a:r>
              <a:rPr lang="hr-HR" b="1" dirty="0" smtClean="0"/>
              <a:t>– godišnji planovi i programi</a:t>
            </a:r>
          </a:p>
          <a:p>
            <a:pPr lvl="1">
              <a:buFontTx/>
              <a:buChar char="-"/>
              <a:defRPr/>
            </a:pPr>
            <a:r>
              <a:rPr lang="hr-HR" b="1" dirty="0" smtClean="0"/>
              <a:t>tematski godišnji planovi i programi</a:t>
            </a:r>
          </a:p>
          <a:p>
            <a:pPr lvl="1">
              <a:buFontTx/>
              <a:buChar char="-"/>
              <a:defRPr/>
            </a:pPr>
            <a:r>
              <a:rPr lang="hr-HR" b="1" dirty="0" smtClean="0"/>
              <a:t> pisane priprave</a:t>
            </a:r>
          </a:p>
          <a:p>
            <a:pPr lvl="1">
              <a:buFontTx/>
              <a:buNone/>
              <a:defRPr/>
            </a:pPr>
            <a:r>
              <a:rPr lang="hr-HR" b="1" dirty="0" smtClean="0"/>
              <a:t>-  planovi ploča</a:t>
            </a:r>
          </a:p>
          <a:p>
            <a:pPr lvl="1">
              <a:buFontTx/>
              <a:buChar char="-"/>
              <a:defRPr/>
            </a:pPr>
            <a:r>
              <a:rPr lang="hr-HR" b="1" dirty="0" smtClean="0"/>
              <a:t>zadatci za vrjednovanje učeničkih postignuća </a:t>
            </a:r>
          </a:p>
          <a:p>
            <a:pPr lvl="1">
              <a:buFontTx/>
              <a:buNone/>
              <a:defRPr/>
            </a:pPr>
            <a:r>
              <a:rPr lang="hr-HR" b="1" dirty="0" smtClean="0"/>
              <a:t>-  animacije</a:t>
            </a:r>
          </a:p>
          <a:p>
            <a:pPr lvl="1">
              <a:buFontTx/>
              <a:buNone/>
              <a:defRPr/>
            </a:pPr>
            <a:r>
              <a:rPr lang="hr-HR" b="1" dirty="0" smtClean="0"/>
              <a:t>-  fotografije, ilustracije</a:t>
            </a:r>
          </a:p>
          <a:p>
            <a:pPr lvl="1">
              <a:buFontTx/>
              <a:buChar char="-"/>
              <a:defRPr/>
            </a:pPr>
            <a:r>
              <a:rPr lang="hr-HR" b="1" dirty="0" smtClean="0"/>
              <a:t>umne mape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1" grpId="0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507412" cy="1143000"/>
          </a:xfrm>
        </p:spPr>
        <p:txBody>
          <a:bodyPr/>
          <a:lstStyle/>
          <a:p>
            <a:pPr>
              <a:defRPr/>
            </a:pPr>
            <a:r>
              <a:rPr lang="hr-HR" sz="2800" b="1" smtClean="0">
                <a:solidFill>
                  <a:srgbClr val="FFFF00"/>
                </a:solidFill>
              </a:rPr>
              <a:t>CD – PRIRUČNIK ZA UČITELJICE/UČITELJE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sr-Latn-CS" smtClean="0"/>
          </a:p>
        </p:txBody>
      </p:sp>
      <p:pic>
        <p:nvPicPr>
          <p:cNvPr id="110595" name="Picture 4" descr="CD- učitelj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633538"/>
            <a:ext cx="4824413" cy="451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Časopisi   UA, UF</a:t>
            </a:r>
            <a:endParaRPr lang="hr-HR" sz="3600" b="1" dirty="0">
              <a:solidFill>
                <a:srgbClr val="FFFF00"/>
              </a:solidFill>
            </a:endParaRPr>
          </a:p>
        </p:txBody>
      </p:sp>
      <p:pic>
        <p:nvPicPr>
          <p:cNvPr id="9219" name="Rezervirano mjesto sadržaja 5" descr="006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contrast="10000"/>
          </a:blip>
          <a:srcRect/>
          <a:stretch>
            <a:fillRect/>
          </a:stretch>
        </p:blipFill>
        <p:spPr>
          <a:xfrm>
            <a:off x="881063" y="1600200"/>
            <a:ext cx="3190875" cy="4530725"/>
          </a:xfrm>
        </p:spPr>
      </p:pic>
      <p:pic>
        <p:nvPicPr>
          <p:cNvPr id="9220" name="Rezervirano mjesto sadržaja 6" descr="009.jpg"/>
          <p:cNvPicPr>
            <a:picLocks noGrp="1" noChangeAspect="1"/>
          </p:cNvPicPr>
          <p:nvPr>
            <p:ph sz="half" idx="2"/>
          </p:nvPr>
        </p:nvPicPr>
        <p:blipFill>
          <a:blip r:embed="rId3">
            <a:lum contrast="20000"/>
          </a:blip>
          <a:srcRect/>
          <a:stretch>
            <a:fillRect/>
          </a:stretch>
        </p:blipFill>
        <p:spPr>
          <a:xfrm>
            <a:off x="5054600" y="1600200"/>
            <a:ext cx="3225800" cy="45307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43000"/>
          </a:xfrm>
        </p:spPr>
        <p:txBody>
          <a:bodyPr/>
          <a:lstStyle/>
          <a:p>
            <a:pPr>
              <a:defRPr/>
            </a:pPr>
            <a:r>
              <a:rPr lang="hr-HR" sz="2800" b="1" dirty="0" smtClean="0">
                <a:solidFill>
                  <a:srgbClr val="FFFF00"/>
                </a:solidFill>
              </a:rPr>
              <a:t>1. razred: DOBAR POČETAK – POLA USPJEHA</a:t>
            </a:r>
            <a:endParaRPr lang="hr-HR" sz="2800" b="1" dirty="0">
              <a:solidFill>
                <a:srgbClr val="FFFF00"/>
              </a:solidFill>
            </a:endParaRPr>
          </a:p>
        </p:txBody>
      </p:sp>
      <p:pic>
        <p:nvPicPr>
          <p:cNvPr id="8" name="Rezervirano mjesto sadržaja 7" descr="čudina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00200"/>
            <a:ext cx="4016375" cy="4530725"/>
          </a:xfrm>
        </p:spPr>
      </p:pic>
      <p:pic>
        <p:nvPicPr>
          <p:cNvPr id="9" name="Rezervirano mjesto sadržaja 8" descr="lovrjentjev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45075" y="1600200"/>
            <a:ext cx="3244850" cy="4530725"/>
          </a:xfrm>
        </p:spPr>
      </p:pic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r-HR"/>
              <a:t>ivan.dezan@ufzg.hr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214313" y="142875"/>
            <a:ext cx="8472487" cy="928688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POČETAK NASTAVE PID-a U 1. RAZREDU </a:t>
            </a:r>
            <a:endParaRPr lang="hr-HR" sz="3200" dirty="0"/>
          </a:p>
        </p:txBody>
      </p:sp>
      <p:pic>
        <p:nvPicPr>
          <p:cNvPr id="10" name="Rezervirano mjesto sadržaja 9" descr="008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1571625"/>
            <a:ext cx="4038600" cy="4530725"/>
          </a:xfrm>
        </p:spPr>
      </p:pic>
      <p:sp>
        <p:nvSpPr>
          <p:cNvPr id="9" name="Rezervirano mjesto sadržaja 8"/>
          <p:cNvSpPr>
            <a:spLocks noGrp="1"/>
          </p:cNvSpPr>
          <p:nvPr>
            <p:ph sz="half" idx="2"/>
          </p:nvPr>
        </p:nvSpPr>
        <p:spPr>
          <a:xfrm>
            <a:off x="357188" y="1571625"/>
            <a:ext cx="4038600" cy="4530725"/>
          </a:xfrm>
        </p:spPr>
        <p:txBody>
          <a:bodyPr/>
          <a:lstStyle/>
          <a:p>
            <a:pPr>
              <a:defRPr/>
            </a:pPr>
            <a:r>
              <a:rPr lang="hr-HR" dirty="0" smtClean="0"/>
              <a:t>Polazak u  školu događaj za</a:t>
            </a:r>
          </a:p>
          <a:p>
            <a:pPr lvl="1">
              <a:defRPr/>
            </a:pPr>
            <a:r>
              <a:rPr lang="hr-HR" b="1" dirty="0" smtClean="0"/>
              <a:t>dijete</a:t>
            </a:r>
          </a:p>
          <a:p>
            <a:pPr lvl="1">
              <a:defRPr/>
            </a:pPr>
            <a:r>
              <a:rPr lang="hr-HR" b="1" dirty="0" smtClean="0"/>
              <a:t>obitelj</a:t>
            </a:r>
          </a:p>
          <a:p>
            <a:pPr lvl="1">
              <a:defRPr/>
            </a:pPr>
            <a:r>
              <a:rPr lang="hr-HR" b="1" dirty="0" smtClean="0"/>
              <a:t>učitelje/učiteljice</a:t>
            </a:r>
            <a:endParaRPr lang="hr-H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600" b="1" dirty="0" smtClean="0">
                <a:solidFill>
                  <a:srgbClr val="FFFF00"/>
                </a:solidFill>
              </a:rPr>
              <a:t>OSOBINE ŠESTOGODIŠNJAKA</a:t>
            </a:r>
            <a:endParaRPr lang="hr-HR" sz="36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5214938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visina – 115 cm</a:t>
            </a:r>
          </a:p>
          <a:p>
            <a:pPr>
              <a:defRPr/>
            </a:pPr>
            <a:r>
              <a:rPr lang="hr-HR" sz="2400" b="1" dirty="0" smtClean="0"/>
              <a:t>masa – 20 kg</a:t>
            </a:r>
          </a:p>
          <a:p>
            <a:pPr>
              <a:defRPr/>
            </a:pPr>
            <a:r>
              <a:rPr lang="hr-HR" sz="2400" b="1" dirty="0" smtClean="0"/>
              <a:t>čvršćeg mišićnog tkiva</a:t>
            </a:r>
          </a:p>
          <a:p>
            <a:pPr>
              <a:defRPr/>
            </a:pPr>
            <a:r>
              <a:rPr lang="hr-HR" sz="2400" b="1" dirty="0" smtClean="0"/>
              <a:t>masa mozga 1280 g - </a:t>
            </a:r>
            <a:r>
              <a:rPr lang="hr-HR" sz="2400" b="1" dirty="0" smtClean="0">
                <a:solidFill>
                  <a:srgbClr val="FFFF00"/>
                </a:solidFill>
              </a:rPr>
              <a:t>odrasli</a:t>
            </a:r>
          </a:p>
          <a:p>
            <a:pPr>
              <a:defRPr/>
            </a:pPr>
            <a:r>
              <a:rPr lang="hr-HR" sz="2400" b="1" dirty="0" smtClean="0"/>
              <a:t>koordinacija tijela</a:t>
            </a:r>
          </a:p>
          <a:p>
            <a:pPr>
              <a:defRPr/>
            </a:pPr>
            <a:r>
              <a:rPr lang="hr-HR" sz="2400" b="1" dirty="0" smtClean="0"/>
              <a:t>neuvježbana fina motorika</a:t>
            </a:r>
          </a:p>
          <a:p>
            <a:pPr>
              <a:defRPr/>
            </a:pPr>
            <a:r>
              <a:rPr lang="hr-HR" sz="2400" b="1" dirty="0" smtClean="0"/>
              <a:t>razvijena osjetilna zapažanja</a:t>
            </a:r>
          </a:p>
          <a:p>
            <a:pPr>
              <a:defRPr/>
            </a:pPr>
            <a:r>
              <a:rPr lang="hr-HR" sz="2400" b="1" dirty="0" smtClean="0"/>
              <a:t>dovoljno pojmova o okružju</a:t>
            </a:r>
          </a:p>
          <a:p>
            <a:pPr>
              <a:defRPr/>
            </a:pPr>
            <a:r>
              <a:rPr lang="hr-HR" sz="2400" b="1" dirty="0" smtClean="0"/>
              <a:t>3500 riječi -  pojmova</a:t>
            </a:r>
          </a:p>
          <a:p>
            <a:pPr>
              <a:defRPr/>
            </a:pPr>
            <a:r>
              <a:rPr lang="hr-HR" sz="2400" b="1" dirty="0" smtClean="0"/>
              <a:t>mehaničko pamćenje</a:t>
            </a:r>
          </a:p>
          <a:p>
            <a:pPr>
              <a:defRPr/>
            </a:pPr>
            <a:r>
              <a:rPr lang="hr-HR" sz="2400" b="1" dirty="0" smtClean="0"/>
              <a:t>rečenice: subjekt, predikat, objektni skup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POLAZAK U ŠKOLU NAJVAŽNIJI DANU ŽIVOTU ŠESTOGODIŠNJAKA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/>
              <a:t>Učenici/učenice:</a:t>
            </a:r>
          </a:p>
          <a:p>
            <a:pPr lvl="1">
              <a:defRPr/>
            </a:pPr>
            <a:r>
              <a:rPr lang="hr-HR" sz="2400" b="1" dirty="0" smtClean="0"/>
              <a:t>Radostan učenik</a:t>
            </a:r>
          </a:p>
          <a:p>
            <a:pPr lvl="1">
              <a:defRPr/>
            </a:pPr>
            <a:r>
              <a:rPr lang="hr-HR" sz="2400" b="1" dirty="0" smtClean="0"/>
              <a:t>Povučen i promatra zbivanja</a:t>
            </a:r>
          </a:p>
          <a:p>
            <a:pPr lvl="1">
              <a:defRPr/>
            </a:pPr>
            <a:r>
              <a:rPr lang="hr-HR" sz="2400" b="1" dirty="0" smtClean="0"/>
              <a:t>Pretjerano druželjubiv i zaigran</a:t>
            </a:r>
          </a:p>
          <a:p>
            <a:pPr lvl="1">
              <a:defRPr/>
            </a:pPr>
            <a:r>
              <a:rPr lang="hr-HR" sz="2400" b="1" dirty="0" smtClean="0"/>
              <a:t>Izrazito neposlušan i negoduje</a:t>
            </a:r>
          </a:p>
          <a:p>
            <a:pPr>
              <a:buFont typeface="Wingdings" pitchFamily="2" charset="2"/>
              <a:buNone/>
              <a:defRPr/>
            </a:pPr>
            <a:endParaRPr lang="hr-HR" sz="2800" b="1" dirty="0" smtClean="0"/>
          </a:p>
          <a:p>
            <a:pPr>
              <a:defRPr/>
            </a:pPr>
            <a:r>
              <a:rPr lang="hr-HR" sz="2800" b="1" dirty="0" smtClean="0"/>
              <a:t>Roditelji:</a:t>
            </a:r>
          </a:p>
          <a:p>
            <a:pPr lvl="1">
              <a:defRPr/>
            </a:pPr>
            <a:r>
              <a:rPr lang="hr-HR" sz="2400" b="1" dirty="0" smtClean="0"/>
              <a:t>Uljepšava se i idealizira početak</a:t>
            </a:r>
          </a:p>
          <a:p>
            <a:pPr lvl="1">
              <a:defRPr/>
            </a:pPr>
            <a:r>
              <a:rPr lang="hr-HR" sz="2400" b="1" dirty="0" smtClean="0"/>
              <a:t>Prijetnja školom</a:t>
            </a:r>
            <a:endParaRPr lang="hr-H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STAVOVI RODITELJA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/>
              <a:t>Žive u oblacima – precjenjuju sposobnosti </a:t>
            </a:r>
          </a:p>
          <a:p>
            <a:pPr>
              <a:defRPr/>
            </a:pPr>
            <a:r>
              <a:rPr lang="hr-HR" sz="2800" b="1" dirty="0" smtClean="0"/>
              <a:t>Zabrinuti i nestrpljivi – naglašavaju poteškoće</a:t>
            </a:r>
          </a:p>
          <a:p>
            <a:pPr>
              <a:defRPr/>
            </a:pPr>
            <a:r>
              <a:rPr lang="hr-HR" sz="2800" b="1" dirty="0" smtClean="0"/>
              <a:t>Podcjenjivački – podcjenjuju dijete i igru</a:t>
            </a:r>
          </a:p>
          <a:p>
            <a:pPr>
              <a:defRPr/>
            </a:pPr>
            <a:r>
              <a:rPr lang="hr-HR" sz="2800" b="1" dirty="0" smtClean="0"/>
              <a:t>Obožavatelji – ostvarenje svojih želja</a:t>
            </a:r>
          </a:p>
          <a:p>
            <a:pPr>
              <a:defRPr/>
            </a:pPr>
            <a:r>
              <a:rPr lang="hr-HR" sz="2800" b="1" dirty="0" smtClean="0"/>
              <a:t>Gunđala –  stvarna slika djeteta ??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b="1" dirty="0" smtClean="0"/>
              <a:t>		učiteljica: preblaga, stroga mlada</a:t>
            </a:r>
          </a:p>
          <a:p>
            <a:pPr>
              <a:buFont typeface="Wingdings" pitchFamily="2" charset="2"/>
              <a:buNone/>
              <a:defRPr/>
            </a:pPr>
            <a:endParaRPr lang="hr-HR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875" y="0"/>
            <a:ext cx="8858250" cy="1143000"/>
          </a:xfrm>
        </p:spPr>
        <p:txBody>
          <a:bodyPr/>
          <a:lstStyle/>
          <a:p>
            <a:pPr>
              <a:defRPr/>
            </a:pPr>
            <a:r>
              <a:rPr lang="hr-HR" sz="3200" dirty="0" smtClean="0">
                <a:solidFill>
                  <a:srgbClr val="FFFF00"/>
                </a:solidFill>
              </a:rPr>
              <a:t> </a:t>
            </a:r>
            <a:r>
              <a:rPr lang="hr-HR" sz="3200" b="1" dirty="0" smtClean="0">
                <a:solidFill>
                  <a:srgbClr val="FFFF00"/>
                </a:solidFill>
              </a:rPr>
              <a:t>POLAZAK DJETETA U ŠKOLU </a:t>
            </a:r>
            <a:br>
              <a:rPr lang="hr-HR" sz="3200" b="1" dirty="0" smtClean="0">
                <a:solidFill>
                  <a:srgbClr val="FFFF00"/>
                </a:solidFill>
              </a:rPr>
            </a:br>
            <a:r>
              <a:rPr lang="hr-HR" sz="3200" b="1" dirty="0" smtClean="0">
                <a:solidFill>
                  <a:srgbClr val="FFFF00"/>
                </a:solidFill>
              </a:rPr>
              <a:t>(radionica za roditelje)</a:t>
            </a:r>
            <a:endParaRPr lang="hr-HR" sz="3200" b="1" dirty="0">
              <a:solidFill>
                <a:srgbClr val="FFFF00"/>
              </a:solidFill>
            </a:endParaRPr>
          </a:p>
        </p:txBody>
      </p:sp>
      <p:pic>
        <p:nvPicPr>
          <p:cNvPr id="3" name="Rezervirano mjesto sadržaja 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1530350"/>
            <a:ext cx="8242300" cy="4608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PRIPREME NOVU ŠKOLSKU GODINU 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800" b="1" dirty="0" smtClean="0"/>
              <a:t>Podjela u razredne odjele</a:t>
            </a:r>
          </a:p>
          <a:p>
            <a:pPr>
              <a:defRPr/>
            </a:pPr>
            <a:r>
              <a:rPr lang="hr-HR" sz="2800" b="1" dirty="0" smtClean="0"/>
              <a:t>Izjednačavanje odjela: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b="1" dirty="0" smtClean="0"/>
              <a:t>		 socijalni sastav,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b="1" dirty="0" smtClean="0"/>
              <a:t>		 intelektualni razvoj</a:t>
            </a:r>
          </a:p>
          <a:p>
            <a:pPr>
              <a:defRPr/>
            </a:pPr>
            <a:r>
              <a:rPr lang="hr-HR" sz="2800" b="1" dirty="0" smtClean="0"/>
              <a:t>Način izbora: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b="1" dirty="0" smtClean="0"/>
              <a:t>		 učitelj A, B, C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b="1" dirty="0" smtClean="0"/>
              <a:t>		 stručni suradnici</a:t>
            </a:r>
          </a:p>
          <a:p>
            <a:pPr>
              <a:defRPr/>
            </a:pPr>
            <a:r>
              <a:rPr lang="hr-HR" sz="2800" b="1" dirty="0" smtClean="0"/>
              <a:t>Zadaća učitelja: naučiti imena i prezimena novih učenika/učenica</a:t>
            </a:r>
            <a:endParaRPr lang="hr-H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928688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PRVI DAN ŠKOLE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hr-HR" sz="2400" b="1" dirty="0" smtClean="0"/>
              <a:t>Učitelj/učiteljica – prikladno odjeveni</a:t>
            </a:r>
          </a:p>
          <a:p>
            <a:pPr>
              <a:spcAft>
                <a:spcPts val="600"/>
              </a:spcAft>
              <a:defRPr/>
            </a:pPr>
            <a:r>
              <a:rPr lang="hr-HR" sz="2400" b="1" dirty="0" smtClean="0"/>
              <a:t>Kako se zove vaš dječak/djevojčica?  Drago mi je što će vaše dijete biti u mom odjelu. Izvolite za mnom.</a:t>
            </a:r>
          </a:p>
          <a:p>
            <a:pPr>
              <a:spcAft>
                <a:spcPts val="600"/>
              </a:spcAft>
              <a:defRPr/>
            </a:pPr>
            <a:r>
              <a:rPr lang="hr-HR" sz="2400" b="1" dirty="0" smtClean="0"/>
              <a:t>U razredu: </a:t>
            </a:r>
            <a:r>
              <a:rPr lang="hr-HR" sz="2400" b="1" dirty="0" smtClean="0">
                <a:solidFill>
                  <a:srgbClr val="FFFF00"/>
                </a:solidFill>
              </a:rPr>
              <a:t>DOBRO DOŠLI U ŠKOLU</a:t>
            </a:r>
            <a:endParaRPr lang="hr-HR" sz="2400" b="1" dirty="0" smtClean="0"/>
          </a:p>
          <a:p>
            <a:pPr>
              <a:spcAft>
                <a:spcPts val="600"/>
              </a:spcAft>
              <a:defRPr/>
            </a:pPr>
            <a:r>
              <a:rPr lang="hr-HR" sz="2400" b="1" dirty="0" smtClean="0"/>
              <a:t>Osobno predstavljanje učitelja/učiteljice</a:t>
            </a:r>
          </a:p>
          <a:p>
            <a:pPr>
              <a:spcAft>
                <a:spcPts val="600"/>
              </a:spcAft>
              <a:defRPr/>
            </a:pPr>
            <a:r>
              <a:rPr lang="hr-HR" sz="2400" b="1" dirty="0" smtClean="0"/>
              <a:t>Školska svečanost – za roditelje, učenike, učitelje</a:t>
            </a:r>
          </a:p>
          <a:p>
            <a:pPr>
              <a:spcAft>
                <a:spcPts val="600"/>
              </a:spcAft>
              <a:defRPr/>
            </a:pPr>
            <a:r>
              <a:rPr lang="hr-HR" sz="2400" b="1" dirty="0" smtClean="0"/>
              <a:t>Ponovni odlazak u razred – razgovor s učenicima i roditeljima</a:t>
            </a:r>
          </a:p>
          <a:p>
            <a:pPr>
              <a:spcAft>
                <a:spcPts val="600"/>
              </a:spcAft>
              <a:defRPr/>
            </a:pPr>
            <a:r>
              <a:rPr lang="hr-HR" sz="2400" b="1" dirty="0" smtClean="0"/>
              <a:t>Do viđenja sutra !</a:t>
            </a:r>
          </a:p>
          <a:p>
            <a:pPr>
              <a:defRPr/>
            </a:pP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928688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PRVI RADNI DAN</a:t>
            </a:r>
            <a:endParaRPr lang="hr-HR" sz="3200" b="1" dirty="0">
              <a:solidFill>
                <a:srgbClr val="FFFF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800" dirty="0" smtClean="0"/>
              <a:t>Sjedanje u klupu: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dirty="0" smtClean="0"/>
              <a:t>	-  </a:t>
            </a:r>
            <a:r>
              <a:rPr lang="hr-HR" sz="2800" dirty="0" err="1" smtClean="0"/>
              <a:t>kartončić</a:t>
            </a:r>
            <a:r>
              <a:rPr lang="hr-HR" sz="2800" dirty="0" smtClean="0"/>
              <a:t>: </a:t>
            </a:r>
            <a:r>
              <a:rPr lang="hr-HR" sz="2800" dirty="0" smtClean="0">
                <a:solidFill>
                  <a:srgbClr val="FFFF00"/>
                </a:solidFill>
              </a:rPr>
              <a:t>IME i PREZIME</a:t>
            </a:r>
          </a:p>
          <a:p>
            <a:pPr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hr-HR" sz="2800" dirty="0" smtClean="0"/>
              <a:t>	- pravilno sjedenje, ulaženje i izlaženje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800" dirty="0" smtClean="0"/>
              <a:t>Mala šetnja po školskoj zgradi: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dirty="0" smtClean="0"/>
              <a:t>	 hodnik,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dirty="0" smtClean="0"/>
              <a:t>	 zahodi, voda za piće,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2800" dirty="0" smtClean="0"/>
              <a:t>	 povratak u razred, </a:t>
            </a:r>
          </a:p>
          <a:p>
            <a:pPr>
              <a:defRPr/>
            </a:pPr>
            <a:r>
              <a:rPr lang="hr-HR" sz="2800" dirty="0" smtClean="0"/>
              <a:t>Školski pribor – imenovanje, spremanje, </a:t>
            </a:r>
          </a:p>
          <a:p>
            <a:pPr>
              <a:defRPr/>
            </a:pPr>
            <a:r>
              <a:rPr lang="hr-HR" sz="2800" dirty="0" smtClean="0"/>
              <a:t>svoj </a:t>
            </a:r>
            <a:r>
              <a:rPr lang="hr-HR" sz="2800" dirty="0" err="1" smtClean="0"/>
              <a:t>kartončić</a:t>
            </a:r>
            <a:r>
              <a:rPr lang="hr-HR" sz="2800" dirty="0" smtClean="0"/>
              <a:t> nose kući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800" dirty="0" smtClean="0"/>
              <a:t>	</a:t>
            </a: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928688"/>
          </a:xfrm>
        </p:spPr>
        <p:txBody>
          <a:bodyPr/>
          <a:lstStyle/>
          <a:p>
            <a:pPr>
              <a:defRPr/>
            </a:pPr>
            <a:r>
              <a:rPr lang="hr-HR" sz="3200" b="1" dirty="0" smtClean="0">
                <a:solidFill>
                  <a:srgbClr val="FFFF00"/>
                </a:solidFill>
              </a:rPr>
              <a:t>DRUGI DAN ŠKOLE</a:t>
            </a:r>
            <a:endParaRPr lang="hr-HR" sz="3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14313" y="1000125"/>
            <a:ext cx="8472487" cy="5500688"/>
          </a:xfrm>
        </p:spPr>
        <p:txBody>
          <a:bodyPr/>
          <a:lstStyle/>
          <a:p>
            <a:pPr>
              <a:defRPr/>
            </a:pPr>
            <a:r>
              <a:rPr lang="hr-HR" sz="2400" b="1" dirty="0" smtClean="0"/>
              <a:t>Učitelj/učiteljica u hodniku</a:t>
            </a:r>
          </a:p>
          <a:p>
            <a:pPr>
              <a:defRPr/>
            </a:pPr>
            <a:r>
              <a:rPr lang="hr-HR" sz="2400" b="1" dirty="0" smtClean="0"/>
              <a:t>Samostalno ulaženje u  razred – pronalaženje mjesta</a:t>
            </a:r>
          </a:p>
          <a:p>
            <a:pPr>
              <a:defRPr/>
            </a:pPr>
            <a:r>
              <a:rPr lang="hr-HR" sz="2400" b="1" dirty="0" smtClean="0"/>
              <a:t>Razgovor: Kako se osjećate? Pohvala urednosti i čistoće</a:t>
            </a:r>
          </a:p>
          <a:p>
            <a:pPr lvl="1">
              <a:defRPr/>
            </a:pPr>
            <a:r>
              <a:rPr lang="hr-HR" sz="2400" b="1" dirty="0" smtClean="0"/>
              <a:t>Mali odmor - pospremiti klupe, izlazak radi nužde</a:t>
            </a:r>
          </a:p>
          <a:p>
            <a:pPr>
              <a:defRPr/>
            </a:pPr>
            <a:r>
              <a:rPr lang="hr-HR" sz="2400" b="1" dirty="0" smtClean="0"/>
              <a:t>Samostalno crtanje: KUĆA, ŠKOLA, UČENIK, PAS</a:t>
            </a:r>
          </a:p>
          <a:p>
            <a:pPr lvl="1">
              <a:defRPr/>
            </a:pPr>
            <a:r>
              <a:rPr lang="hr-HR" sz="2400" b="1" dirty="0" smtClean="0"/>
              <a:t>Raščlamba uradaka</a:t>
            </a:r>
          </a:p>
          <a:p>
            <a:pPr lvl="1">
              <a:defRPr/>
            </a:pPr>
            <a:r>
              <a:rPr lang="hr-HR" sz="2400" b="1" dirty="0" smtClean="0"/>
              <a:t>Veliki odmor:, pranje ruku, blagovaonica, salveta</a:t>
            </a:r>
          </a:p>
          <a:p>
            <a:pPr lvl="1">
              <a:defRPr/>
            </a:pPr>
            <a:r>
              <a:rPr lang="hr-HR" sz="2400" b="1" dirty="0" smtClean="0"/>
              <a:t>Sendvič: priprema, salveta, plastična vrećica</a:t>
            </a:r>
          </a:p>
          <a:p>
            <a:pPr>
              <a:defRPr/>
            </a:pPr>
            <a:r>
              <a:rPr lang="hr-HR" sz="2400" b="1" dirty="0" smtClean="0"/>
              <a:t>Razgledanje i uporaba udžbenika</a:t>
            </a:r>
          </a:p>
          <a:p>
            <a:pPr>
              <a:defRPr/>
            </a:pPr>
            <a:r>
              <a:rPr lang="hr-HR" sz="2400" b="1" dirty="0" smtClean="0"/>
              <a:t>Ispitivanje učeničkih sposobnosti: pedagog, psiholog</a:t>
            </a:r>
          </a:p>
          <a:p>
            <a:pPr>
              <a:defRPr/>
            </a:pPr>
            <a:r>
              <a:rPr lang="hr-HR" sz="2400" b="1" dirty="0" smtClean="0"/>
              <a:t>Učenik osoba, prijatelj – oslovljavanje imenom</a:t>
            </a:r>
          </a:p>
          <a:p>
            <a:pPr lvl="1">
              <a:defRPr/>
            </a:pPr>
            <a:r>
              <a:rPr lang="hr-HR" sz="2400" b="1" dirty="0" smtClean="0"/>
              <a:t>Sada će Ana i Ivo crtati.</a:t>
            </a:r>
          </a:p>
          <a:p>
            <a:pPr lvl="1">
              <a:defRPr/>
            </a:pP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1">
  <a:themeElements>
    <a:clrScheme name="Zraka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Zrak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raka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raka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raka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raka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raka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raka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raka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raka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raka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1692</TotalTime>
  <Words>4071</Words>
  <Application>Microsoft Office PowerPoint</Application>
  <PresentationFormat>On-screen Show (4:3)</PresentationFormat>
  <Paragraphs>1060</Paragraphs>
  <Slides>120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120</vt:i4>
      </vt:variant>
    </vt:vector>
  </HeadingPairs>
  <TitlesOfParts>
    <vt:vector size="130" baseType="lpstr">
      <vt:lpstr>Arial</vt:lpstr>
      <vt:lpstr>Wingdings</vt:lpstr>
      <vt:lpstr>Calibri</vt:lpstr>
      <vt:lpstr>Wingdings 2</vt:lpstr>
      <vt:lpstr>Times New Roman</vt:lpstr>
      <vt:lpstr>Symbol</vt:lpstr>
      <vt:lpstr>Arial Black</vt:lpstr>
      <vt:lpstr>Tema1</vt:lpstr>
      <vt:lpstr>Tema1</vt:lpstr>
      <vt:lpstr>Tema1</vt:lpstr>
      <vt:lpstr>ODJELOTVORENJE KURIKULARNIH CILJEVA, VRIJEDNOSTI I NAČELA U NASTAVI PRIRODE I DRUŠTVA</vt:lpstr>
      <vt:lpstr>ODJELOTVORENJE KURIKULARNIH CILJEVA, VRIJEDNOSTI I NAČELA U NASTAVI PRIRODE I DRUŠTVA</vt:lpstr>
      <vt:lpstr>SUVREMENI PRISTUPI U METODICI NASTAVE PRIRODE I DRUŠTVA</vt:lpstr>
      <vt:lpstr>UVOD  IZVOR BLAGOSTANJA</vt:lpstr>
      <vt:lpstr>TEMELJI NASTAVE U NOVOM INFORMATIČKOM, ZNANSTVENOM OBRAZOVNOM SUSTAVU</vt:lpstr>
      <vt:lpstr>OBRAZOVANJE I ZNANOST</vt:lpstr>
      <vt:lpstr>NASTAVNI PREDMET PRIRODA I DRUŠTVO U OSNOVNOJ ŠKOLI</vt:lpstr>
      <vt:lpstr>Ministarstvo znanosti, obrazovanja i športa</vt:lpstr>
      <vt:lpstr>Časopisi   UA, UF</vt:lpstr>
      <vt:lpstr>TAKSONOMIJA</vt:lpstr>
      <vt:lpstr>TAKSONOMIJA</vt:lpstr>
      <vt:lpstr>TAKSONOMIJA</vt:lpstr>
      <vt:lpstr>TAKSONOMIJA</vt:lpstr>
      <vt:lpstr>  kolovoz, 2006. godine Nastavni plan i program za osnovnu školu PiD  2   +   2   +  2   +   3 </vt:lpstr>
      <vt:lpstr>1. razred – nastavne teme</vt:lpstr>
      <vt:lpstr>NASTAVA PRIRODOSLOVNIH PREDMETA U OBVEZNOM OBRAZOVANJU U FINSKOJ</vt:lpstr>
      <vt:lpstr>NASTAVA PRIRODOSLOVNIH PREDMETA U OBVEZNOM OBRAZOVANJU U SLOVENIJI</vt:lpstr>
      <vt:lpstr>NASTAVA PRIRODOSLOVNIH  PREDMETA U OSNMOVNOJ ŠKOLI U HRVATSKOJ</vt:lpstr>
      <vt:lpstr>NASTAVA PRIRODE I DRUŠTVA U NASTAVNIH PLANOVIMA HRVATSKE</vt:lpstr>
      <vt:lpstr>NASTAVA PRIRODOSLOVNIH PREDMETA U NASTAVNOM PLANU ZA OSNOVNU ŠKOLU (RH MZOŠ – 2006.)</vt:lpstr>
      <vt:lpstr> studeni 2008. Nacionalni okvirni kurikulum za predškolski odgoj i opće obvezno obrazovanje  u osnovnoj i srednjoj školi </vt:lpstr>
      <vt:lpstr>KURIKUL(UM)</vt:lpstr>
      <vt:lpstr>KURIKUL(UM)</vt:lpstr>
      <vt:lpstr>Slide 24</vt:lpstr>
      <vt:lpstr>ODREĐENJE KURIKULUMA</vt:lpstr>
      <vt:lpstr>KURIKULARNI KRUG – ŠKOLSKI KURIKULUM</vt:lpstr>
      <vt:lpstr>ODGOJNO-OBRAZOVNE VRIJEDNOSTI</vt:lpstr>
      <vt:lpstr>ZNANJE</vt:lpstr>
      <vt:lpstr>SOLIDARNOST</vt:lpstr>
      <vt:lpstr>IDENTITET</vt:lpstr>
      <vt:lpstr>ODGOVORNOST</vt:lpstr>
      <vt:lpstr>MEĐUPREDMETNE TEME</vt:lpstr>
      <vt:lpstr>Vremenski standard, 1. – 4. razred</vt:lpstr>
      <vt:lpstr>Vremenski standard, 5. – 8. razred</vt:lpstr>
      <vt:lpstr>STRUKTURA NACIONALNOG OKVIRNOG KURIKULUMA</vt:lpstr>
      <vt:lpstr>Slide 36</vt:lpstr>
      <vt:lpstr>KURIKULARNO PREDVIĐANJE</vt:lpstr>
      <vt:lpstr>Slide 38</vt:lpstr>
      <vt:lpstr>TEMELJNE KOMPETENCIJE</vt:lpstr>
      <vt:lpstr>TEMELJNE KOMPETENCIJE</vt:lpstr>
      <vt:lpstr>OBRAZOVNA PODRUČJA ZA OPĆE OBAVEZNO OBRAZOVANJE</vt:lpstr>
      <vt:lpstr>DRUŠTVENO-HUMANISTIČKO PODRUČJE</vt:lpstr>
      <vt:lpstr>MATEMATIČKO-PRIRODOSLOVNO PODRUČJE</vt:lpstr>
      <vt:lpstr>PRIRODOSLOVNO PODRUČJE</vt:lpstr>
      <vt:lpstr>PRIRODOSLOVNO PODRUČJE</vt:lpstr>
      <vt:lpstr>PRIRODOSLOVNO PODRUČJE</vt:lpstr>
      <vt:lpstr>PRIRODOSLOVNO PODRUČJE</vt:lpstr>
      <vt:lpstr>CILJEVI PRIRODOSLOVNOG PODRUČJA 1</vt:lpstr>
      <vt:lpstr>PRIRODOSLOVNO PODRUČJE</vt:lpstr>
      <vt:lpstr>CILJEVI PRIRODOSLOVNOG PODRUČJA 2</vt:lpstr>
      <vt:lpstr>CILJEVI PRIRODOSLOVNOG PODRUČJA 3</vt:lpstr>
      <vt:lpstr>CILJEVI PRIRODOSLOVNOG PODRUČJA 4</vt:lpstr>
      <vt:lpstr>UČENIČKA POSTIGNUĆA NA KRAJU PRVOG I DRUGOG ODGOJNO-OBRAZOVNOG CIKLUSA</vt:lpstr>
      <vt:lpstr>UČENIČKA POSTIGNUĆA NA KRAJU PRVOG I DRUGOG ODGOJNO-OBRAZOVNOG CIKLUSA</vt:lpstr>
      <vt:lpstr>UČENIČKA POSTIGNUĆA NA KRAJU PRVOG I DRUGOG ODGOJNO-OBRAZOVNOG CIKLUSA</vt:lpstr>
      <vt:lpstr>TEHNIČKO-TEHNOLOGIJSKO PODRUČJE</vt:lpstr>
      <vt:lpstr>POSTIGNUĆA  (MJERE SE VANJSKIM VRJEDNOVANJEM, NEZAVISNIM OCJENJIVANJEM) </vt:lpstr>
      <vt:lpstr>ŠKOLSKI ETOS</vt:lpstr>
      <vt:lpstr>UNUTARNJE VRJEDNOVANJE  U ŠKOLI</vt:lpstr>
      <vt:lpstr>ŠTO JE POSEBNOST VAŠE ŠKOLE, PO ČEMU SE RAZLIKUJE OD DRUGIH ŠKOLA?</vt:lpstr>
      <vt:lpstr>OKVIRNI ŠKOLSKI KURIKULUM</vt:lpstr>
      <vt:lpstr>Slide 62</vt:lpstr>
      <vt:lpstr>IZVANUČIONIČKA NASTAVA</vt:lpstr>
      <vt:lpstr>Slide 64</vt:lpstr>
      <vt:lpstr>Slide 65</vt:lpstr>
      <vt:lpstr>STS  FILOZOFIJA EDUKACIJE</vt:lpstr>
      <vt:lpstr>STS  FILOZOFIJA  EDUKACIJE</vt:lpstr>
      <vt:lpstr>ŠTO JE STS U POUČAVANJU PRIRODOSLOVLJA</vt:lpstr>
      <vt:lpstr>FUNKCIJA STS-a</vt:lpstr>
      <vt:lpstr>SLIJED STS-poučavanje</vt:lpstr>
      <vt:lpstr>  STS  -  METODE - TEHNIKE  POUČAVANJA</vt:lpstr>
      <vt:lpstr>       UČITELJ/UČITELJICA I POČETNA NASTAVA PRIRODOSLOVLJA</vt:lpstr>
      <vt:lpstr>UČITELJ/UČITELJICA I POČETNA NASTAVA PRIRODOSLOVLJA</vt:lpstr>
      <vt:lpstr>POUČAVATELJSKA ZADAĆA </vt:lpstr>
      <vt:lpstr>SPECIFIČNOSTI NASTAVNOG PROCESA U NASTAVI PRIRODE I DRUŠTVA</vt:lpstr>
      <vt:lpstr>Metodičko oblikovanje nastavnog procesa   kako?</vt:lpstr>
      <vt:lpstr>   Cilj - Zadaća,  zadaci,  odjelotvoreni zadaci nastave ključni pojmovi, obrazovna postignuća, učeničke kompetencije.</vt:lpstr>
      <vt:lpstr>R. Magerova temeljna načela: </vt:lpstr>
      <vt:lpstr>Za odjelotvorenje nastavnih zadataka predlažu se ovi primjereni glagoli:</vt:lpstr>
      <vt:lpstr>TEMATSKA PRIPRAVA ZA NASTAVU</vt:lpstr>
      <vt:lpstr>MOGUĆI TIJEK NASTAVNE DJELATNOSTI</vt:lpstr>
      <vt:lpstr>SPECIFIČNOSTI NASTAVE PRIRODE I DRUŠTVA</vt:lpstr>
      <vt:lpstr>METODIČKO OBLIKOVANJE NASTAVNOG PROCESA</vt:lpstr>
      <vt:lpstr>MIKROSTRUKTURA NASTAVNE DJELATNOSTI </vt:lpstr>
      <vt:lpstr>MIKROSTRUKTURA NASTAVNOG SATA </vt:lpstr>
      <vt:lpstr>MULTIMEDIJA</vt:lpstr>
      <vt:lpstr>RAČUNALO KAO POMOĆ </vt:lpstr>
      <vt:lpstr>CD – PRIRUČNIK ZA UČITELJICE/UČITELJE</vt:lpstr>
      <vt:lpstr>Slide 89</vt:lpstr>
      <vt:lpstr>1. razred: DOBAR POČETAK – POLA USPJEHA</vt:lpstr>
      <vt:lpstr>POČETAK NASTAVE PID-a U 1. RAZREDU </vt:lpstr>
      <vt:lpstr>OSOBINE ŠESTOGODIŠNJAKA</vt:lpstr>
      <vt:lpstr>POLAZAK U ŠKOLU NAJVAŽNIJI DANU ŽIVOTU ŠESTOGODIŠNJAKA</vt:lpstr>
      <vt:lpstr>STAVOVI RODITELJA</vt:lpstr>
      <vt:lpstr> POLAZAK DJETETA U ŠKOLU  (radionica za roditelje)</vt:lpstr>
      <vt:lpstr>PRIPREME NOVU ŠKOLSKU GODINU </vt:lpstr>
      <vt:lpstr>PRVI DAN ŠKOLE</vt:lpstr>
      <vt:lpstr>PRVI RADNI DAN</vt:lpstr>
      <vt:lpstr>DRUGI DAN ŠKOLE</vt:lpstr>
      <vt:lpstr>RAZGLEDANJE I UPORABA UDŽBENIKA</vt:lpstr>
      <vt:lpstr>RAZGLEDANJE I UPORABA UDŽBENIKA</vt:lpstr>
      <vt:lpstr>RAZGLEDANJE I UPORABA UDŽBENIKA</vt:lpstr>
      <vt:lpstr>IGRA U NASTAVI</vt:lpstr>
      <vt:lpstr>IGRA U NASTAVI</vt:lpstr>
      <vt:lpstr>MEĐUSOBNO UPOZNAVANJE </vt:lpstr>
      <vt:lpstr>Slide 106</vt:lpstr>
      <vt:lpstr>3. i 4. razred:  Primjena strategije postavljanja općih i osobnih ciljeva u nastavi prirode i društva</vt:lpstr>
      <vt:lpstr>NASTAVNE STRATEGIJE</vt:lpstr>
      <vt:lpstr>NASTAVNE STRATEGIJE</vt:lpstr>
      <vt:lpstr>Slide 110</vt:lpstr>
      <vt:lpstr>Slide 111</vt:lpstr>
      <vt:lpstr>RAZVITAK STVARALAČKOG PROCESA</vt:lpstr>
      <vt:lpstr>SADAŠNJI TRENUTAK HRVATSKE</vt:lpstr>
      <vt:lpstr>ŠTO BITO, PREMA VAŠEM MIŠLJENJU, BILO OPĆE DOBRO ZA HRVATSKU?</vt:lpstr>
      <vt:lpstr>ŠTO NAJVIŠE CIJENE HRVATSKI GRAĐANI?</vt:lpstr>
      <vt:lpstr>Slide 116</vt:lpstr>
      <vt:lpstr>O učiteljima</vt:lpstr>
      <vt:lpstr>Slide 118</vt:lpstr>
      <vt:lpstr>HVALA NA STRPLJENJU</vt:lpstr>
      <vt:lpstr>Slide 120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nadopuna</dc:title>
  <dc:creator>Ivan De Zan</dc:creator>
  <cp:lastModifiedBy>irukljac</cp:lastModifiedBy>
  <cp:revision>220</cp:revision>
  <dcterms:created xsi:type="dcterms:W3CDTF">2009-11-06T10:32:56Z</dcterms:created>
  <dcterms:modified xsi:type="dcterms:W3CDTF">2010-09-28T09:14:34Z</dcterms:modified>
</cp:coreProperties>
</file>