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Default Extension="wdp" ContentType="image/vnd.ms-photo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1"/>
    <p:sldMasterId id="2147484102" r:id="rId2"/>
    <p:sldMasterId id="2147484114" r:id="rId3"/>
    <p:sldMasterId id="2147484127" r:id="rId4"/>
    <p:sldMasterId id="2147484139" r:id="rId5"/>
    <p:sldMasterId id="2147484151" r:id="rId6"/>
    <p:sldMasterId id="2147484170" r:id="rId7"/>
    <p:sldMasterId id="2147484183" r:id="rId8"/>
    <p:sldMasterId id="2147484198" r:id="rId9"/>
    <p:sldMasterId id="2147484211" r:id="rId10"/>
    <p:sldMasterId id="2147484226" r:id="rId11"/>
    <p:sldMasterId id="2147484239" r:id="rId12"/>
    <p:sldMasterId id="2147484254" r:id="rId13"/>
    <p:sldMasterId id="2147484266" r:id="rId14"/>
    <p:sldMasterId id="2147484279" r:id="rId15"/>
  </p:sldMasterIdLst>
  <p:notesMasterIdLst>
    <p:notesMasterId r:id="rId70"/>
  </p:notesMasterIdLst>
  <p:handoutMasterIdLst>
    <p:handoutMasterId r:id="rId71"/>
  </p:handoutMasterIdLst>
  <p:sldIdLst>
    <p:sldId id="256" r:id="rId16"/>
    <p:sldId id="291" r:id="rId17"/>
    <p:sldId id="494" r:id="rId18"/>
    <p:sldId id="402" r:id="rId19"/>
    <p:sldId id="403" r:id="rId20"/>
    <p:sldId id="496" r:id="rId21"/>
    <p:sldId id="497" r:id="rId22"/>
    <p:sldId id="499" r:id="rId23"/>
    <p:sldId id="500" r:id="rId24"/>
    <p:sldId id="501" r:id="rId25"/>
    <p:sldId id="502" r:id="rId26"/>
    <p:sldId id="503" r:id="rId27"/>
    <p:sldId id="504" r:id="rId28"/>
    <p:sldId id="505" r:id="rId29"/>
    <p:sldId id="506" r:id="rId30"/>
    <p:sldId id="507" r:id="rId31"/>
    <p:sldId id="508" r:id="rId32"/>
    <p:sldId id="509" r:id="rId33"/>
    <p:sldId id="510" r:id="rId34"/>
    <p:sldId id="511" r:id="rId35"/>
    <p:sldId id="514" r:id="rId36"/>
    <p:sldId id="515" r:id="rId37"/>
    <p:sldId id="518" r:id="rId38"/>
    <p:sldId id="519" r:id="rId39"/>
    <p:sldId id="589" r:id="rId40"/>
    <p:sldId id="520" r:id="rId41"/>
    <p:sldId id="521" r:id="rId42"/>
    <p:sldId id="535" r:id="rId43"/>
    <p:sldId id="536" r:id="rId44"/>
    <p:sldId id="538" r:id="rId45"/>
    <p:sldId id="542" r:id="rId46"/>
    <p:sldId id="543" r:id="rId47"/>
    <p:sldId id="544" r:id="rId48"/>
    <p:sldId id="545" r:id="rId49"/>
    <p:sldId id="546" r:id="rId50"/>
    <p:sldId id="550" r:id="rId51"/>
    <p:sldId id="555" r:id="rId52"/>
    <p:sldId id="556" r:id="rId53"/>
    <p:sldId id="559" r:id="rId54"/>
    <p:sldId id="560" r:id="rId55"/>
    <p:sldId id="561" r:id="rId56"/>
    <p:sldId id="562" r:id="rId57"/>
    <p:sldId id="563" r:id="rId58"/>
    <p:sldId id="564" r:id="rId59"/>
    <p:sldId id="565" r:id="rId60"/>
    <p:sldId id="567" r:id="rId61"/>
    <p:sldId id="568" r:id="rId62"/>
    <p:sldId id="569" r:id="rId63"/>
    <p:sldId id="578" r:id="rId64"/>
    <p:sldId id="579" r:id="rId65"/>
    <p:sldId id="580" r:id="rId66"/>
    <p:sldId id="582" r:id="rId67"/>
    <p:sldId id="585" r:id="rId68"/>
    <p:sldId id="587" r:id="rId69"/>
  </p:sldIdLst>
  <p:sldSz cx="9144000" cy="6858000" type="screen4x3"/>
  <p:notesSz cx="6662738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0000FF"/>
    <a:srgbClr val="CC00FF"/>
    <a:srgbClr val="FF0066"/>
    <a:srgbClr val="660066"/>
    <a:srgbClr val="00FF00"/>
    <a:srgbClr val="FFCDFF"/>
    <a:srgbClr val="FF3300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Svijetli stil 2 - Isticanj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Srednji stil 2 - Istic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 teme 2 - Isticanj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790" autoAdjust="0"/>
    <p:restoredTop sz="81209" autoAdjust="0"/>
  </p:normalViewPr>
  <p:slideViewPr>
    <p:cSldViewPr>
      <p:cViewPr>
        <p:scale>
          <a:sx n="50" d="100"/>
          <a:sy n="50" d="100"/>
        </p:scale>
        <p:origin x="-1464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6504"/>
    </p:cViewPr>
  </p:sorterViewPr>
  <p:notesViewPr>
    <p:cSldViewPr>
      <p:cViewPr>
        <p:scale>
          <a:sx n="100" d="100"/>
          <a:sy n="100" d="100"/>
        </p:scale>
        <p:origin x="-1890" y="2898"/>
      </p:cViewPr>
      <p:guideLst>
        <p:guide orient="horz" pos="3120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50" Type="http://schemas.openxmlformats.org/officeDocument/2006/relationships/slide" Target="slides/slide35.xml"/><Relationship Id="rId55" Type="http://schemas.openxmlformats.org/officeDocument/2006/relationships/slide" Target="slides/slide40.xml"/><Relationship Id="rId63" Type="http://schemas.openxmlformats.org/officeDocument/2006/relationships/slide" Target="slides/slide48.xml"/><Relationship Id="rId68" Type="http://schemas.openxmlformats.org/officeDocument/2006/relationships/slide" Target="slides/slide53.xml"/><Relationship Id="rId7" Type="http://schemas.openxmlformats.org/officeDocument/2006/relationships/slideMaster" Target="slideMasters/slideMaster7.xml"/><Relationship Id="rId71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9" Type="http://schemas.openxmlformats.org/officeDocument/2006/relationships/slide" Target="slides/slide14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3" Type="http://schemas.openxmlformats.org/officeDocument/2006/relationships/slide" Target="slides/slide38.xml"/><Relationship Id="rId58" Type="http://schemas.openxmlformats.org/officeDocument/2006/relationships/slide" Target="slides/slide43.xml"/><Relationship Id="rId66" Type="http://schemas.openxmlformats.org/officeDocument/2006/relationships/slide" Target="slides/slide51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slide" Target="slides/slide34.xml"/><Relationship Id="rId57" Type="http://schemas.openxmlformats.org/officeDocument/2006/relationships/slide" Target="slides/slide42.xml"/><Relationship Id="rId61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slide" Target="slides/slide37.xml"/><Relationship Id="rId60" Type="http://schemas.openxmlformats.org/officeDocument/2006/relationships/slide" Target="slides/slide45.xml"/><Relationship Id="rId65" Type="http://schemas.openxmlformats.org/officeDocument/2006/relationships/slide" Target="slides/slide50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slide" Target="slides/slide33.xml"/><Relationship Id="rId56" Type="http://schemas.openxmlformats.org/officeDocument/2006/relationships/slide" Target="slides/slide41.xml"/><Relationship Id="rId64" Type="http://schemas.openxmlformats.org/officeDocument/2006/relationships/slide" Target="slides/slide49.xml"/><Relationship Id="rId69" Type="http://schemas.openxmlformats.org/officeDocument/2006/relationships/slide" Target="slides/slide54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6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59" Type="http://schemas.openxmlformats.org/officeDocument/2006/relationships/slide" Target="slides/slide44.xml"/><Relationship Id="rId67" Type="http://schemas.openxmlformats.org/officeDocument/2006/relationships/slide" Target="slides/slide52.xml"/><Relationship Id="rId20" Type="http://schemas.openxmlformats.org/officeDocument/2006/relationships/slide" Target="slides/slide5.xml"/><Relationship Id="rId41" Type="http://schemas.openxmlformats.org/officeDocument/2006/relationships/slide" Target="slides/slide26.xml"/><Relationship Id="rId54" Type="http://schemas.openxmlformats.org/officeDocument/2006/relationships/slide" Target="slides/slide39.xml"/><Relationship Id="rId62" Type="http://schemas.openxmlformats.org/officeDocument/2006/relationships/slide" Target="slides/slide47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4905"/>
          </a:xfrm>
          <a:prstGeom prst="rect">
            <a:avLst/>
          </a:prstGeom>
        </p:spPr>
        <p:txBody>
          <a:bodyPr vert="horz" lIns="90146" tIns="45073" rIns="90146" bIns="45073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4905"/>
          </a:xfrm>
          <a:prstGeom prst="rect">
            <a:avLst/>
          </a:prstGeom>
        </p:spPr>
        <p:txBody>
          <a:bodyPr vert="horz" lIns="90146" tIns="45073" rIns="90146" bIns="45073" rtlCol="0"/>
          <a:lstStyle>
            <a:lvl1pPr algn="r">
              <a:defRPr sz="1200"/>
            </a:lvl1pPr>
          </a:lstStyle>
          <a:p>
            <a:pPr>
              <a:defRPr/>
            </a:pPr>
            <a:fld id="{0A1DCDD3-69BB-4CB5-9BD0-CE1634484021}" type="datetimeFigureOut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9515"/>
            <a:ext cx="2887186" cy="494904"/>
          </a:xfrm>
          <a:prstGeom prst="rect">
            <a:avLst/>
          </a:prstGeom>
        </p:spPr>
        <p:txBody>
          <a:bodyPr vert="horz" lIns="90146" tIns="45073" rIns="90146" bIns="4507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9515"/>
            <a:ext cx="2887186" cy="494904"/>
          </a:xfrm>
          <a:prstGeom prst="rect">
            <a:avLst/>
          </a:prstGeom>
        </p:spPr>
        <p:txBody>
          <a:bodyPr vert="horz" lIns="90146" tIns="45073" rIns="90146" bIns="45073" rtlCol="0" anchor="b"/>
          <a:lstStyle>
            <a:lvl1pPr algn="r">
              <a:defRPr sz="1200"/>
            </a:lvl1pPr>
          </a:lstStyle>
          <a:p>
            <a:pPr>
              <a:defRPr/>
            </a:pPr>
            <a:fld id="{9DFF1C1F-EA61-408E-9808-40794BFEC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791606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4905"/>
          </a:xfrm>
          <a:prstGeom prst="rect">
            <a:avLst/>
          </a:prstGeom>
        </p:spPr>
        <p:txBody>
          <a:bodyPr vert="horz" lIns="90146" tIns="45073" rIns="90146" bIns="45073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4905"/>
          </a:xfrm>
          <a:prstGeom prst="rect">
            <a:avLst/>
          </a:prstGeom>
        </p:spPr>
        <p:txBody>
          <a:bodyPr vert="horz" lIns="90146" tIns="45073" rIns="90146" bIns="45073" rtlCol="0"/>
          <a:lstStyle>
            <a:lvl1pPr algn="r">
              <a:defRPr sz="1200"/>
            </a:lvl1pPr>
          </a:lstStyle>
          <a:p>
            <a:pPr>
              <a:defRPr/>
            </a:pPr>
            <a:fld id="{AD1AD4ED-3940-48AC-8629-39D382D61C64}" type="datetimeFigureOut">
              <a:rPr lang="sr-Latn-CS"/>
              <a:pPr>
                <a:defRPr/>
              </a:pPr>
              <a:t>12.9.2013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1412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46" tIns="45073" rIns="90146" bIns="45073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548"/>
            <a:ext cx="5330190" cy="4457305"/>
          </a:xfrm>
          <a:prstGeom prst="rect">
            <a:avLst/>
          </a:prstGeom>
        </p:spPr>
        <p:txBody>
          <a:bodyPr vert="horz" lIns="90146" tIns="45073" rIns="90146" bIns="4507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9515"/>
            <a:ext cx="2887186" cy="494904"/>
          </a:xfrm>
          <a:prstGeom prst="rect">
            <a:avLst/>
          </a:prstGeom>
        </p:spPr>
        <p:txBody>
          <a:bodyPr vert="horz" lIns="90146" tIns="45073" rIns="90146" bIns="4507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9515"/>
            <a:ext cx="2887186" cy="494904"/>
          </a:xfrm>
          <a:prstGeom prst="rect">
            <a:avLst/>
          </a:prstGeom>
        </p:spPr>
        <p:txBody>
          <a:bodyPr vert="horz" lIns="90146" tIns="45073" rIns="90146" bIns="45073" rtlCol="0" anchor="b"/>
          <a:lstStyle>
            <a:lvl1pPr algn="r">
              <a:defRPr sz="1200"/>
            </a:lvl1pPr>
          </a:lstStyle>
          <a:p>
            <a:pPr>
              <a:defRPr/>
            </a:pPr>
            <a:fld id="{A992FD5A-945F-4872-8ED0-E11EA9FCB84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56358496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2577DC-5C64-44D0-9D99-EBCC2237C666}" type="slidenum">
              <a:rPr lang="hr-HR" smtClean="0"/>
              <a:pPr eaLnBrk="1" hangingPunct="1"/>
              <a:t>1</a:t>
            </a:fld>
            <a:endParaRPr lang="hr-HR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586892B7-E34E-40F6-96F2-447B859ED2D8}" type="datetime1">
              <a:rPr lang="sr-Latn-CS" smtClean="0"/>
              <a:pPr>
                <a:defRPr/>
              </a:pPr>
              <a:t>12.9.2013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1F333B9-13A1-4040-85B5-34F48EBFA4C4}" type="slidenum">
              <a:rPr lang="hr-HR" smtClean="0"/>
              <a:pPr eaLnBrk="1" hangingPunct="1"/>
              <a:t>2</a:t>
            </a:fld>
            <a:endParaRPr lang="hr-HR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786F8E06-229F-4EF8-973A-2EAC601C5054}" type="datetime1">
              <a:rPr lang="sr-Latn-CS" smtClean="0"/>
              <a:pPr>
                <a:defRPr/>
              </a:pPr>
              <a:t>12.9.2013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r-HR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FEC0E0-6C0C-4D6D-9E9A-3F86E3F0FA86}" type="slidenum">
              <a:rPr lang="hr-HR" smtClean="0">
                <a:solidFill>
                  <a:prstClr val="black"/>
                </a:solidFill>
              </a:rPr>
              <a:pPr eaLnBrk="1" hangingPunct="1"/>
              <a:t>24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EA41496-F402-4E06-B585-2DD04B592AF6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12.9.2013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smtClean="0"/>
              <a:t>- U 3 grupe neka pišu aktivnosti pa kružno dopunjavaju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E5E89F5-B432-4924-99F3-189008FBD5E3}" type="slidenum">
              <a:rPr lang="hr-HR" smtClean="0">
                <a:solidFill>
                  <a:prstClr val="black"/>
                </a:solidFill>
              </a:rPr>
              <a:pPr eaLnBrk="1" hangingPunct="1"/>
              <a:t>31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40FAE72-C59B-4E2D-9CD4-6B7DD0B36D7C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12.9.2013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z="1400" i="1" dirty="0"/>
              <a:t>RAZMIŠLJANJE NAGLAS </a:t>
            </a:r>
          </a:p>
          <a:p>
            <a:pPr eaLnBrk="1" hangingPunct="1"/>
            <a:r>
              <a:rPr lang="hr-HR" sz="1400" i="1" dirty="0"/>
              <a:t>MENI IDEJA</a:t>
            </a:r>
          </a:p>
          <a:p>
            <a:pPr eaLnBrk="1" hangingPunct="1"/>
            <a:r>
              <a:rPr lang="hr-HR" sz="1400" i="1" dirty="0"/>
              <a:t>BANKA IDEJA</a:t>
            </a:r>
          </a:p>
          <a:p>
            <a:pPr eaLnBrk="1" hangingPunct="1"/>
            <a:r>
              <a:rPr lang="hr-HR" sz="1400" i="1" dirty="0"/>
              <a:t>OGLEDNI SAT </a:t>
            </a:r>
          </a:p>
          <a:p>
            <a:pPr eaLnBrk="1" hangingPunct="1"/>
            <a:r>
              <a:rPr lang="hr-HR" sz="1400" i="1" dirty="0"/>
              <a:t>SNIMLJENI SATI</a:t>
            </a:r>
          </a:p>
          <a:p>
            <a:pPr eaLnBrk="1" hangingPunct="1"/>
            <a:r>
              <a:rPr lang="hr-HR" sz="1400" i="1" dirty="0"/>
              <a:t>SUVREMENA LITERATURA</a:t>
            </a:r>
          </a:p>
          <a:p>
            <a:pPr eaLnBrk="1" hangingPunct="1"/>
            <a:r>
              <a:rPr lang="hr-HR" sz="1400" dirty="0"/>
              <a:t>Ako</a:t>
            </a:r>
            <a:r>
              <a:rPr lang="vi-VN" sz="1400" dirty="0">
                <a:latin typeface="Calibri" pitchFamily="34" charset="0"/>
              </a:rPr>
              <a:t> se pretjerano koristi uloga savjetnika to može dovesti do zavisnosti od mentora prilikom rješavanja problema. Davanje savjeta bez objašnjenja zašto je u</a:t>
            </a:r>
            <a:r>
              <a:rPr lang="hr-HR" sz="1400" dirty="0"/>
              <a:t>činjen</a:t>
            </a:r>
            <a:r>
              <a:rPr lang="vi-VN" sz="1400" dirty="0">
                <a:latin typeface="Calibri" pitchFamily="34" charset="0"/>
              </a:rPr>
              <a:t> taj izbor, obično ne omogućava razvijanje sposobnosti nastavnika početnika za primjenu znanja u novoj situaciji ili samostalno rješavanje problema. 	</a:t>
            </a:r>
          </a:p>
          <a:p>
            <a:pPr eaLnBrk="1" hangingPunct="1"/>
            <a:endParaRPr lang="hr-HR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04012B8-85AD-4DBB-89B8-BA21705CF125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12.9.2013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z="1400" dirty="0"/>
              <a:t>Obje strane sudjeluju, naizmjenično slušaju, parafraziraju i analiziraju </a:t>
            </a:r>
          </a:p>
          <a:p>
            <a:pPr eaLnBrk="1" hangingPunct="1"/>
            <a:r>
              <a:rPr lang="hr-HR" sz="1400" i="1" dirty="0"/>
              <a:t>OLUJA IDEJA</a:t>
            </a:r>
            <a:endParaRPr lang="hr-HR" sz="1400" dirty="0"/>
          </a:p>
          <a:p>
            <a:pPr eaLnBrk="1" hangingPunct="1"/>
            <a:r>
              <a:rPr lang="hr-HR" sz="1400" i="1" dirty="0"/>
              <a:t>ZAJEDNIČKO PLANIRANJE I PRIPREMANJE NASTAVE. </a:t>
            </a:r>
          </a:p>
          <a:p>
            <a:pPr eaLnBrk="1" hangingPunct="1"/>
            <a:r>
              <a:rPr lang="hr-HR" sz="1400" i="1" dirty="0"/>
              <a:t>PRIJATELJI U UČENJU</a:t>
            </a:r>
          </a:p>
          <a:p>
            <a:pPr eaLnBrk="1" hangingPunct="1"/>
            <a:r>
              <a:rPr lang="hr-HR" sz="1400" i="1" dirty="0"/>
              <a:t>AKCIJSKO ISTRAŽIVANJE</a:t>
            </a:r>
          </a:p>
          <a:p>
            <a:pPr eaLnBrk="1" hangingPunct="1"/>
            <a:r>
              <a:rPr lang="hr-HR" sz="1400" i="1" dirty="0"/>
              <a:t>STUDIJE SLUČAJA</a:t>
            </a:r>
            <a:r>
              <a:rPr lang="hr-HR" sz="1400" dirty="0"/>
              <a:t> </a:t>
            </a:r>
          </a:p>
          <a:p>
            <a:pPr eaLnBrk="1" hangingPunct="1"/>
            <a:r>
              <a:rPr lang="vi-VN" sz="1400" dirty="0">
                <a:latin typeface="Calibri" pitchFamily="34" charset="0"/>
              </a:rPr>
              <a:t>Mentori moraju pažljivo nadzirati </a:t>
            </a:r>
            <a:r>
              <a:rPr lang="hr-HR" sz="1400" dirty="0"/>
              <a:t>osobne</a:t>
            </a:r>
            <a:r>
              <a:rPr lang="vi-VN" sz="1400" dirty="0">
                <a:latin typeface="Calibri" pitchFamily="34" charset="0"/>
              </a:rPr>
              <a:t> aktivnosti kada su u ulozi s</a:t>
            </a:r>
            <a:r>
              <a:rPr lang="hr-HR" sz="1400" dirty="0"/>
              <a:t>u</a:t>
            </a:r>
            <a:r>
              <a:rPr lang="vi-VN" sz="1400" dirty="0">
                <a:latin typeface="Calibri" pitchFamily="34" charset="0"/>
              </a:rPr>
              <a:t>radnika. Njihov entuzijazam i zagrijanost za temu ili problematiku može </a:t>
            </a:r>
            <a:r>
              <a:rPr lang="vi-VN" sz="1400" dirty="0" smtClean="0">
                <a:latin typeface="Calibri" pitchFamily="34" charset="0"/>
              </a:rPr>
              <a:t>pr</a:t>
            </a:r>
            <a:r>
              <a:rPr lang="hr-HR" sz="1400" dirty="0" smtClean="0">
                <a:latin typeface="Calibri" pitchFamily="34" charset="0"/>
              </a:rPr>
              <a:t>i</a:t>
            </a:r>
            <a:r>
              <a:rPr lang="hr-HR" sz="1400" dirty="0" smtClean="0"/>
              <a:t>jeći</a:t>
            </a:r>
            <a:r>
              <a:rPr lang="vi-VN" sz="1400" dirty="0" smtClean="0">
                <a:latin typeface="Calibri" pitchFamily="34" charset="0"/>
              </a:rPr>
              <a:t> </a:t>
            </a:r>
            <a:r>
              <a:rPr lang="vi-VN" sz="1400" dirty="0">
                <a:latin typeface="Calibri" pitchFamily="34" charset="0"/>
              </a:rPr>
              <a:t>namjeru da se zajednički dođe do ideja i mogućih izbora. Pogrešno s</a:t>
            </a:r>
            <a:r>
              <a:rPr lang="hr-HR" sz="1400" dirty="0"/>
              <a:t>u</a:t>
            </a:r>
            <a:r>
              <a:rPr lang="vi-VN" sz="1400" dirty="0">
                <a:latin typeface="Calibri" pitchFamily="34" charset="0"/>
              </a:rPr>
              <a:t>rađivanje onda postaje prerušeno savjetovanje. 	</a:t>
            </a:r>
          </a:p>
          <a:p>
            <a:pPr eaLnBrk="1" hangingPunct="1"/>
            <a:endParaRPr lang="hr-HR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9BF718D-3CC0-4974-82B7-1B5FC45FB839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12.9.2013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hr-HR" sz="1400" i="1" dirty="0"/>
              <a:t>POSTAVLJANJE PITANJA</a:t>
            </a:r>
          </a:p>
          <a:p>
            <a:pPr eaLnBrk="1" hangingPunct="1"/>
            <a:r>
              <a:rPr lang="hr-HR" sz="1400" i="1" dirty="0"/>
              <a:t>DEFINIRANJE CILJEVA </a:t>
            </a:r>
          </a:p>
          <a:p>
            <a:pPr eaLnBrk="1" hangingPunct="1"/>
            <a:r>
              <a:rPr lang="hr-HR" sz="1400" i="1" dirty="0"/>
              <a:t>- Ne treba uvijek uskakati sa savjetima da se ne stvori ovisnost</a:t>
            </a:r>
          </a:p>
          <a:p>
            <a:pPr eaLnBrk="1" hangingPunct="1"/>
            <a:r>
              <a:rPr lang="hr-HR" sz="1400" dirty="0"/>
              <a:t>Mentori početnici često biraju ulogu savjetnika jer im nedostaju znanja i vještine za ulogu voditelja i suradnika. Često se preskače definiranje problema i traženje rješenja i prelazi direktno na ono: </a:t>
            </a:r>
            <a:r>
              <a:rPr lang="hr-HR" sz="1400" i="1" dirty="0"/>
              <a:t>evo kako ja to radim. </a:t>
            </a:r>
          </a:p>
          <a:p>
            <a:pPr eaLnBrk="1" hangingPunct="1"/>
            <a:r>
              <a:rPr lang="hr-HR" sz="1400" dirty="0"/>
              <a:t>Uloga voditelja podrazumijeva da nastavnik početnik posjeduje resurse za stvaranje ideja. Ako to nije slučaj, zauzimanje ove uloge može ga frustrirati. Ne možete voditi onoga ko o tome o čemu govorite ne posjeduje odgovarajuća početna znanja, vještine i iskustva. </a:t>
            </a:r>
            <a:r>
              <a:rPr lang="hr-HR" sz="1400" i="1" dirty="0"/>
              <a:t>	</a:t>
            </a:r>
          </a:p>
          <a:p>
            <a:pPr eaLnBrk="1" hangingPunct="1"/>
            <a:endParaRPr lang="hr-HR" sz="1400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1BDB90D-9C4E-4A42-AF51-533748717535}" type="slidenum">
              <a:rPr lang="hr-HR" smtClean="0">
                <a:solidFill>
                  <a:prstClr val="black"/>
                </a:solidFill>
              </a:rPr>
              <a:pPr eaLnBrk="1" hangingPunct="1"/>
              <a:t>34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90B0157-0908-43AC-A816-016C0C0009D2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12.9.2013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hr-HR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BDEBB79-322B-48F5-9464-35CD2C10B93C}" type="slidenum">
              <a:rPr lang="hr-HR" smtClean="0">
                <a:solidFill>
                  <a:prstClr val="black"/>
                </a:solidFill>
              </a:rPr>
              <a:pPr eaLnBrk="1" hangingPunct="1"/>
              <a:t>35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A0E314E-55B2-4AC9-80AA-A596CB7AD599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12.9.2013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hr-HR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2434" indent="-28170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6821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7549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8277" indent="-225364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9006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9734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80463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31191" indent="-22536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6E2CF4C-9278-46B8-A22E-B5FF0581AC9A}" type="slidenum">
              <a:rPr lang="hr-HR" smtClean="0">
                <a:solidFill>
                  <a:prstClr val="black"/>
                </a:solidFill>
              </a:rPr>
              <a:pPr eaLnBrk="1" hangingPunct="1"/>
              <a:t>36</a:t>
            </a:fld>
            <a:endParaRPr lang="hr-HR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7A115D11-5678-4E2C-B249-FF5DE75224F9}" type="datetime1">
              <a:rPr lang="sr-Latn-CS" smtClean="0">
                <a:solidFill>
                  <a:prstClr val="black"/>
                </a:solidFill>
              </a:rPr>
              <a:pPr>
                <a:defRPr/>
              </a:pPr>
              <a:t>12.9.2013</a:t>
            </a:fld>
            <a:endParaRPr lang="hr-H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8017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54497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047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8599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96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17108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67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6115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7361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5290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7544" y="16288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7572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1225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7362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8858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086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4900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9295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900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677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4285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pic>
        <p:nvPicPr>
          <p:cNvPr id="5" name="Picture 6" descr="AZOO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629" t="79444"/>
          <a:stretch/>
        </p:blipFill>
        <p:spPr bwMode="auto">
          <a:xfrm>
            <a:off x="10134600" y="-1066800"/>
            <a:ext cx="3575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6695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5777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4245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8285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4315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484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2708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3521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3144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8929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  <a:lvl2pPr>
              <a:defRPr>
                <a:latin typeface="Franklin Gothic Book" pitchFamily="34" charset="0"/>
              </a:defRPr>
            </a:lvl2pPr>
            <a:lvl3pPr>
              <a:defRPr>
                <a:latin typeface="Franklin Gothic Book" pitchFamily="34" charset="0"/>
              </a:defRPr>
            </a:lvl3pPr>
            <a:lvl4pPr>
              <a:defRPr>
                <a:latin typeface="Franklin Gothic Book" pitchFamily="34" charset="0"/>
              </a:defRPr>
            </a:lvl4pPr>
            <a:lvl5pPr>
              <a:defRPr>
                <a:latin typeface="Franklin Gothic Boo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9013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7837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255524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4400">
                <a:latin typeface="Franklin Gothic Boo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Franklin Gothic Book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41953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849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5580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485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159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9223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4621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10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24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321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355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4790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200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2248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037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6076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pic>
        <p:nvPicPr>
          <p:cNvPr id="5" name="Picture 6" descr="AZOO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629" t="79444"/>
          <a:stretch/>
        </p:blipFill>
        <p:spPr bwMode="auto">
          <a:xfrm>
            <a:off x="10134600" y="-1066800"/>
            <a:ext cx="3575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3353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5865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6628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41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871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712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2840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587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164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30679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2338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26876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2290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9485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66701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94745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5300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752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874500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93862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474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4440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2490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448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4472615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99019204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9701331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5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295274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144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9959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292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lagođeni izg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Uredite stil naslova matrice</a:t>
            </a:r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490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672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5224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706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2940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1477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8190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66487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pic>
        <p:nvPicPr>
          <p:cNvPr id="5" name="Picture 6" descr="AZOO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629" t="79444"/>
          <a:stretch/>
        </p:blipFill>
        <p:spPr bwMode="auto">
          <a:xfrm>
            <a:off x="10134600" y="-1066800"/>
            <a:ext cx="3575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8071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1408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0485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7099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929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339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018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51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031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613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254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901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31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lagođeni izg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r-HR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hr-HR" dirty="0" smtClean="0"/>
              <a:t>Uredite stil naslova matrice</a:t>
            </a:r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2752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13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681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1034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422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9577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6459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8240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142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9563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8283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064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307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9658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0106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0838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1602B-D1E8-4FAC-82CC-7AEBE7130D1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502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55D8F-56FC-4E2D-97DE-81D0923C514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5235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4906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71039-ADF0-4E9F-87FA-85103C2A0B2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566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A3583-2D0D-4DE1-B36C-131A58EB11C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476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24ED-4623-404F-9B12-635FD40B8D8F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5219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1E61-D474-4590-82D2-C6CE4AB60C6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1124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0818-32E4-46AD-9F28-3112A08396F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5861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FBA60-4001-469F-8A11-4A19900949C4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3808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FAE8B-8D7B-4A05-971F-6107DEC2F4C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041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50A0A-2D3D-4B44-B6F0-EFCAD48AB37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8396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2B872-F68B-48B2-8B83-5281BF1C1D5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687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C71BA-1B08-49C2-8AAF-F80A0F8610C1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9179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404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4973D-DCCD-436D-B926-70F3F14BDE2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22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8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6C0CC-1AB8-4674-8269-DDDEB5BE045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323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A8719-CBA9-488B-8EC3-5EE32FDAC86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260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5C614-B720-441F-81CB-7A65099CDA6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4635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C24C8-C12C-43C3-93F0-61E0187033D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5665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6521-2AEF-46B5-B9DC-D966C6FEEAD1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866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AAC76-2FC1-46AA-93B9-3B170ED7093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8933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9CA05-B618-4F75-A1AC-69BABF020876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720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7B44D-8368-418E-9EE2-6E72EF1317B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216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51F00-75A8-4224-88AB-C2291E6F9204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6230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062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0838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6761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1611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013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r-HR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5202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Franklin Gothic Book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Franklin Gothic Book" pitchFamily="34" charset="0"/>
              </a:defRPr>
            </a:lvl1pPr>
            <a:lvl2pPr>
              <a:defRPr sz="2000">
                <a:latin typeface="Franklin Gothic Book" pitchFamily="34" charset="0"/>
              </a:defRPr>
            </a:lvl2pPr>
            <a:lvl3pPr>
              <a:defRPr sz="1800">
                <a:latin typeface="Franklin Gothic Book" pitchFamily="34" charset="0"/>
              </a:defRPr>
            </a:lvl3pPr>
            <a:lvl4pPr>
              <a:defRPr sz="1600">
                <a:latin typeface="Franklin Gothic Book" pitchFamily="34" charset="0"/>
              </a:defRPr>
            </a:lvl4pPr>
            <a:lvl5pPr>
              <a:defRPr sz="1600">
                <a:latin typeface="Franklin Gothic Book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0017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9496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6034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3858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947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50573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hr-HR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7391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9644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4661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3142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44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Franklin Gothic Book" pitchFamily="34" charset="0"/>
              </a:defRPr>
            </a:lvl1pPr>
            <a:lvl2pPr>
              <a:defRPr>
                <a:latin typeface="Franklin Gothic Book" pitchFamily="34" charset="0"/>
              </a:defRPr>
            </a:lvl2pPr>
            <a:lvl3pPr>
              <a:defRPr>
                <a:latin typeface="Franklin Gothic Book" pitchFamily="34" charset="0"/>
              </a:defRPr>
            </a:lvl3pPr>
            <a:lvl4pPr>
              <a:defRPr>
                <a:latin typeface="Franklin Gothic Book" pitchFamily="34" charset="0"/>
              </a:defRPr>
            </a:lvl4pPr>
            <a:lvl5pPr>
              <a:defRPr>
                <a:latin typeface="Franklin Gothic Book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413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672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ranklin Gothic Boo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ranklin Gothic Book" pitchFamily="34" charset="0"/>
              </a:defRPr>
            </a:lvl1pPr>
            <a:lvl2pPr>
              <a:defRPr sz="2400">
                <a:latin typeface="Franklin Gothic Book" pitchFamily="34" charset="0"/>
              </a:defRPr>
            </a:lvl2pPr>
            <a:lvl3pPr>
              <a:defRPr sz="2000">
                <a:latin typeface="Franklin Gothic Book" pitchFamily="34" charset="0"/>
              </a:defRPr>
            </a:lvl3pPr>
            <a:lvl4pPr>
              <a:defRPr sz="1800">
                <a:latin typeface="Franklin Gothic Book" pitchFamily="34" charset="0"/>
              </a:defRPr>
            </a:lvl4pPr>
            <a:lvl5pPr>
              <a:defRPr sz="1800">
                <a:latin typeface="Franklin Gothic Book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184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433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3638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03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5504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2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5029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121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6683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6626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0AB14-71CE-4452-A14A-58F9E9DACC2C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704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E9844-B43D-4FCA-B8DC-219C550A2E30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7759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6000" b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8A909-B48B-465C-9D0E-4F49309460B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8427720" y="6423978"/>
            <a:ext cx="55402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29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3ACD-6EAC-4FD1-BB40-6D1C32B440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941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CB95-CDA9-4A7D-BD2C-C100E698DC6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1292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16012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9A374-F9D7-4618-9C3A-430875B25D3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5665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C6FBA-F618-4928-AFC9-C37B0183B18B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pic>
        <p:nvPicPr>
          <p:cNvPr id="5" name="Picture 6" descr="AZOO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629" t="79444"/>
          <a:stretch/>
        </p:blipFill>
        <p:spPr bwMode="auto">
          <a:xfrm>
            <a:off x="10134600" y="-1066800"/>
            <a:ext cx="3575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7"/>
          <p:cNvSpPr/>
          <p:nvPr userDrawn="1"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0481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D3675-8F94-408F-9B5F-BF7C52A34DE3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39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22ED1-2F4B-44FE-9790-E18FE5FB12AE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0375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86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32887-0AC3-4650-8665-31285A98FFAA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469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9609-FD7D-4564-B9C9-8E2BBBEF9D88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6026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4B358-FB55-4784-95AE-E24A4E6996C7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013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hr-H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696CE-4970-4756-9C07-ACA540B48A6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2237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681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image" Target="../media/image3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8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image" Target="../media/image2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Relationship Id="rId14" Type="http://schemas.openxmlformats.org/officeDocument/2006/relationships/image" Target="../media/image1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slideLayout" Target="../slideLayouts/slideLayout18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3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ZOO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pic>
        <p:nvPicPr>
          <p:cNvPr id="1030" name="Picture 5" descr="AZOO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2438400" y="178579"/>
            <a:ext cx="6705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7168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stilove</a:t>
            </a:r>
            <a:r>
              <a:rPr lang="en-US" dirty="0" smtClean="0"/>
              <a:t> </a:t>
            </a:r>
            <a:r>
              <a:rPr lang="en-US" dirty="0" err="1" smtClean="0"/>
              <a:t>teksta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en-US" dirty="0" smtClean="0"/>
          </a:p>
          <a:p>
            <a:pPr lvl="1"/>
            <a:r>
              <a:rPr lang="en-US" dirty="0" err="1" smtClean="0"/>
              <a:t>Druga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2"/>
            <a:r>
              <a:rPr lang="en-US" dirty="0" err="1" smtClean="0"/>
              <a:t>Treća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3"/>
            <a:r>
              <a:rPr lang="en-US" dirty="0" err="1" smtClean="0"/>
              <a:t>Četvrta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4"/>
            <a:r>
              <a:rPr lang="en-US" dirty="0" err="1" smtClean="0"/>
              <a:t>Peta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hr-HR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832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86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  <p:sldLayoutId id="2147484223" r:id="rId12"/>
    <p:sldLayoutId id="2147484224" r:id="rId13"/>
    <p:sldLayoutId id="214748422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Hvala!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50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60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4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0" r:id="rId1"/>
    <p:sldLayoutId id="2147484241" r:id="rId2"/>
    <p:sldLayoutId id="2147484242" r:id="rId3"/>
    <p:sldLayoutId id="2147484243" r:id="rId4"/>
    <p:sldLayoutId id="2147484244" r:id="rId5"/>
    <p:sldLayoutId id="2147484245" r:id="rId6"/>
    <p:sldLayoutId id="2147484246" r:id="rId7"/>
    <p:sldLayoutId id="2147484247" r:id="rId8"/>
    <p:sldLayoutId id="2147484248" r:id="rId9"/>
    <p:sldLayoutId id="2147484249" r:id="rId10"/>
    <p:sldLayoutId id="2147484250" r:id="rId11"/>
    <p:sldLayoutId id="2147484251" r:id="rId12"/>
    <p:sldLayoutId id="2147484252" r:id="rId13"/>
    <p:sldLayoutId id="214748425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ZOO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pic>
        <p:nvPicPr>
          <p:cNvPr id="1030" name="Picture 5" descr="AZOO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2438400" y="178579"/>
            <a:ext cx="6705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7168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stilove</a:t>
            </a:r>
            <a:r>
              <a:rPr lang="en-US" dirty="0" smtClean="0"/>
              <a:t> </a:t>
            </a:r>
            <a:r>
              <a:rPr lang="en-US" dirty="0" err="1" smtClean="0"/>
              <a:t>teksta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en-US" dirty="0" smtClean="0"/>
          </a:p>
          <a:p>
            <a:pPr lvl="1"/>
            <a:r>
              <a:rPr lang="en-US" dirty="0" err="1" smtClean="0"/>
              <a:t>Druga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2"/>
            <a:r>
              <a:rPr lang="en-US" dirty="0" err="1" smtClean="0"/>
              <a:t>Treća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3"/>
            <a:r>
              <a:rPr lang="en-US" dirty="0" err="1" smtClean="0"/>
              <a:t>Četvrta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4"/>
            <a:r>
              <a:rPr lang="en-US" dirty="0" err="1" smtClean="0"/>
              <a:t>Peta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hr-HR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933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  <p:sldLayoutId id="2147484265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AZOO2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  <a:endParaRPr lang="hr-HR" smtClean="0"/>
          </a:p>
        </p:txBody>
      </p:sp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480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  <p:sldLayoutId id="214748427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993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0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  <p:sldLayoutId id="214748429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AZOO2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  <a:endParaRPr lang="hr-HR" smtClean="0"/>
          </a:p>
        </p:txBody>
      </p:sp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7060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  <p:sldLayoutId id="214748416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496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69" r:id="rId10"/>
    <p:sldLayoutId id="2147484124" r:id="rId11"/>
    <p:sldLayoutId id="2147484125" r:id="rId12"/>
    <p:sldLayoutId id="2147484126" r:id="rId13"/>
    <p:sldLayoutId id="214748416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AZOO2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7174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71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Kliknite da biste uredili stilove teksta matrice</a:t>
            </a:r>
          </a:p>
          <a:p>
            <a:pPr lvl="1"/>
            <a:r>
              <a:rPr lang="en-US" smtClean="0"/>
              <a:t>Druga razina</a:t>
            </a:r>
          </a:p>
          <a:p>
            <a:pPr lvl="2"/>
            <a:r>
              <a:rPr lang="en-US" smtClean="0"/>
              <a:t>Treća razina</a:t>
            </a:r>
          </a:p>
          <a:p>
            <a:pPr lvl="3"/>
            <a:r>
              <a:rPr lang="en-US" smtClean="0"/>
              <a:t>Četvrta razina</a:t>
            </a:r>
          </a:p>
          <a:p>
            <a:pPr lvl="4"/>
            <a:r>
              <a:rPr lang="en-US" smtClean="0"/>
              <a:t>Peta razina</a:t>
            </a:r>
            <a:endParaRPr lang="hr-HR" smtClean="0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E3F91E31-6B11-4C7D-B986-FAE8A6731E85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2055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AZOO2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4102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hr-HR" dirty="0" smtClean="0"/>
          </a:p>
        </p:txBody>
      </p:sp>
      <p:sp>
        <p:nvSpPr>
          <p:cNvPr id="41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Kliknite</a:t>
            </a:r>
            <a:r>
              <a:rPr lang="en-US" dirty="0" smtClean="0"/>
              <a:t> da </a:t>
            </a:r>
            <a:r>
              <a:rPr lang="en-US" dirty="0" err="1" smtClean="0"/>
              <a:t>biste</a:t>
            </a:r>
            <a:r>
              <a:rPr lang="en-US" dirty="0" smtClean="0"/>
              <a:t> </a:t>
            </a:r>
            <a:r>
              <a:rPr lang="en-US" dirty="0" err="1" smtClean="0"/>
              <a:t>uredili</a:t>
            </a:r>
            <a:r>
              <a:rPr lang="en-US" dirty="0" smtClean="0"/>
              <a:t> </a:t>
            </a:r>
            <a:r>
              <a:rPr lang="en-US" dirty="0" err="1" smtClean="0"/>
              <a:t>stilove</a:t>
            </a:r>
            <a:r>
              <a:rPr lang="en-US" dirty="0" smtClean="0"/>
              <a:t> </a:t>
            </a:r>
            <a:r>
              <a:rPr lang="en-US" dirty="0" err="1" smtClean="0"/>
              <a:t>teksta</a:t>
            </a:r>
            <a:r>
              <a:rPr lang="en-US" dirty="0" smtClean="0"/>
              <a:t> </a:t>
            </a:r>
            <a:r>
              <a:rPr lang="en-US" dirty="0" err="1" smtClean="0"/>
              <a:t>matrice</a:t>
            </a:r>
            <a:endParaRPr lang="en-US" dirty="0" smtClean="0"/>
          </a:p>
          <a:p>
            <a:pPr lvl="1"/>
            <a:r>
              <a:rPr lang="en-US" dirty="0" err="1" smtClean="0"/>
              <a:t>Druga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2"/>
            <a:r>
              <a:rPr lang="en-US" dirty="0" err="1" smtClean="0"/>
              <a:t>Treća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3"/>
            <a:r>
              <a:rPr lang="en-US" dirty="0" err="1" smtClean="0"/>
              <a:t>Četvrta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en-US" dirty="0" smtClean="0"/>
          </a:p>
          <a:p>
            <a:pPr lvl="4"/>
            <a:r>
              <a:rPr lang="en-US" dirty="0" err="1" smtClean="0"/>
              <a:t>Peta</a:t>
            </a:r>
            <a:r>
              <a:rPr lang="en-US" dirty="0" smtClean="0"/>
              <a:t> </a:t>
            </a:r>
            <a:r>
              <a:rPr lang="en-US" dirty="0" err="1" smtClean="0"/>
              <a:t>razina</a:t>
            </a:r>
            <a:endParaRPr lang="hr-HR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74AD809B-D092-4EFC-81E3-494A7F4FFFDD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771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0" r:id="rId1"/>
    <p:sldLayoutId id="2147484141" r:id="rId2"/>
    <p:sldLayoutId id="2147484142" r:id="rId3"/>
    <p:sldLayoutId id="2147484143" r:id="rId4"/>
    <p:sldLayoutId id="2147484144" r:id="rId5"/>
    <p:sldLayoutId id="2147484145" r:id="rId6"/>
    <p:sldLayoutId id="2147484146" r:id="rId7"/>
    <p:sldLayoutId id="2147484147" r:id="rId8"/>
    <p:sldLayoutId id="2147484148" r:id="rId9"/>
    <p:sldLayoutId id="2147484149" r:id="rId10"/>
    <p:sldLayoutId id="2147484150" r:id="rId11"/>
    <p:sldLayoutId id="214748416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4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Hvala!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55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68" r:id="rId7"/>
    <p:sldLayoutId id="2147484159" r:id="rId8"/>
    <p:sldLayoutId id="2147484160" r:id="rId9"/>
    <p:sldLayoutId id="2147484161" r:id="rId10"/>
    <p:sldLayoutId id="2147484162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60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Hvala!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008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  <p:sldLayoutId id="21474841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/>
            <a:r>
              <a:rPr lang="hr-HR" dirty="0" smtClean="0"/>
              <a:t>Kliknite da biste uredili stil naslova matrice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70D8FB9-5CC0-468D-8851-17F5ECAD8DB9}" type="slidenum">
              <a:rPr lang="hr-H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FF0000"/>
                </a:solidFill>
                <a:latin typeface="Rage Italic" pitchFamily="66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  <p:pic>
        <p:nvPicPr>
          <p:cNvPr id="8" name="Picture 6" descr="AZOO2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62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  <p:sldLayoutId id="2147484195" r:id="rId12"/>
    <p:sldLayoutId id="2147484196" r:id="rId13"/>
    <p:sldLayoutId id="2147484197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60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dirty="0" smtClean="0"/>
              <a:t>Hvala!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>
              <a:solidFill>
                <a:srgbClr val="FFFFFF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816453" y="6423978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423978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0000"/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hr-H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0000"/>
                </a:solidFill>
                <a:latin typeface="Rage Italic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hr-HR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6684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  <p:sldLayoutId id="2147484204" r:id="rId6"/>
    <p:sldLayoutId id="2147484205" r:id="rId7"/>
    <p:sldLayoutId id="2147484206" r:id="rId8"/>
    <p:sldLayoutId id="2147484207" r:id="rId9"/>
    <p:sldLayoutId id="2147484208" r:id="rId10"/>
    <p:sldLayoutId id="2147484209" r:id="rId11"/>
    <p:sldLayoutId id="214748421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hr-HR" sz="6000" b="1" smtClean="0">
          <a:ln w="11430"/>
          <a:solidFill>
            <a:srgbClr val="C00000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Franklin Gothic Boo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.mzos.hr/fgs.axd?id=14181" TargetMode="External"/><Relationship Id="rId2" Type="http://schemas.openxmlformats.org/officeDocument/2006/relationships/hyperlink" Target="http://public.mzos.hr/fgs.axd?id=18247" TargetMode="External"/><Relationship Id="rId1" Type="http://schemas.openxmlformats.org/officeDocument/2006/relationships/slideLayout" Target="../slideLayouts/slideLayout8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0.xml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0.xml"/><Relationship Id="rId4" Type="http://schemas.microsoft.com/office/2007/relationships/hdphoto" Target="../media/hdphoto2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0.xml"/><Relationship Id="rId4" Type="http://schemas.microsoft.com/office/2007/relationships/hdphoto" Target="../media/hdphoto3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0.xml"/><Relationship Id="rId4" Type="http://schemas.microsoft.com/office/2007/relationships/hdphoto" Target="../media/hdphoto4.wdp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zoo.hr/images/Natjecanja2013/struni2013/popis_clanova_ip.pdf" TargetMode="External"/><Relationship Id="rId1" Type="http://schemas.openxmlformats.org/officeDocument/2006/relationships/slideLayout" Target="../slideLayouts/slideLayout1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9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kole.hr/" TargetMode="External"/><Relationship Id="rId13" Type="http://schemas.openxmlformats.org/officeDocument/2006/relationships/hyperlink" Target="http://www.teachingperspectives.com/" TargetMode="External"/><Relationship Id="rId3" Type="http://schemas.openxmlformats.org/officeDocument/2006/relationships/hyperlink" Target="http://www.mzos.hr/" TargetMode="External"/><Relationship Id="rId7" Type="http://schemas.openxmlformats.org/officeDocument/2006/relationships/hyperlink" Target="http://www.ucitelji.hr/" TargetMode="External"/><Relationship Id="rId12" Type="http://schemas.openxmlformats.org/officeDocument/2006/relationships/hyperlink" Target="http://www.one45.com/teachingperspectives/PDF/goodteaching.pdf" TargetMode="External"/><Relationship Id="rId2" Type="http://schemas.openxmlformats.org/officeDocument/2006/relationships/hyperlink" Target="http://www.azoo.hr/" TargetMode="External"/><Relationship Id="rId1" Type="http://schemas.openxmlformats.org/officeDocument/2006/relationships/slideLayout" Target="../slideLayouts/slideLayout50.xml"/><Relationship Id="rId6" Type="http://schemas.openxmlformats.org/officeDocument/2006/relationships/hyperlink" Target="http://ahyco.ffri.hr/metodika/predavanja.htm" TargetMode="External"/><Relationship Id="rId11" Type="http://schemas.openxmlformats.org/officeDocument/2006/relationships/hyperlink" Target="http://edupoint.carnet.hr/" TargetMode="External"/><Relationship Id="rId5" Type="http://schemas.openxmlformats.org/officeDocument/2006/relationships/hyperlink" Target="http://www.carnet.hr/referalni/obrazovni" TargetMode="External"/><Relationship Id="rId10" Type="http://schemas.openxmlformats.org/officeDocument/2006/relationships/hyperlink" Target="http://skola.sys.hr/" TargetMode="External"/><Relationship Id="rId4" Type="http://schemas.openxmlformats.org/officeDocument/2006/relationships/hyperlink" Target="http://www.ncvvo.hr/" TargetMode="External"/><Relationship Id="rId9" Type="http://schemas.openxmlformats.org/officeDocument/2006/relationships/hyperlink" Target="http://www.slideshare.net/vhrzica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0.xml"/><Relationship Id="rId4" Type="http://schemas.openxmlformats.org/officeDocument/2006/relationships/hyperlink" Target="mailto:viktorija.hrzica@azoo.hr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981200" y="381000"/>
            <a:ext cx="6477000" cy="4572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hr-HR" sz="6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</a:rPr>
              <a:t>Mentorstvo pripravniku i polaganje stručnoga ispita</a:t>
            </a: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3851920" y="4953000"/>
            <a:ext cx="5139680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hr-HR" sz="2000" b="1" dirty="0" smtClean="0">
                <a:solidFill>
                  <a:schemeClr val="tx1"/>
                </a:solidFill>
                <a:latin typeface="Franklin Gothic Book" pitchFamily="34" charset="0"/>
              </a:rPr>
              <a:t>Viktorija Hržica, prof.</a:t>
            </a:r>
          </a:p>
          <a:p>
            <a:pPr eaLnBrk="1" hangingPunct="1"/>
            <a:r>
              <a:rPr lang="hr-HR" sz="1400" b="1" dirty="0" smtClean="0">
                <a:solidFill>
                  <a:schemeClr val="tx1"/>
                </a:solidFill>
                <a:latin typeface="Franklin Gothic Book" pitchFamily="34" charset="0"/>
              </a:rPr>
              <a:t>viša savjetnica za informatiku, računalstvo i tehničku kulturu</a:t>
            </a:r>
          </a:p>
          <a:p>
            <a:pPr eaLnBrk="1" hangingPunct="1"/>
            <a:r>
              <a:rPr lang="hr-HR" sz="1600" b="1" dirty="0" smtClean="0">
                <a:solidFill>
                  <a:schemeClr val="tx1"/>
                </a:solidFill>
                <a:latin typeface="Franklin Gothic Book" pitchFamily="34" charset="0"/>
              </a:rPr>
              <a:t>Agencija za odgoj i obrazovanje, </a:t>
            </a:r>
          </a:p>
          <a:p>
            <a:pPr eaLnBrk="1" hangingPunct="1"/>
            <a:r>
              <a:rPr lang="hr-HR" sz="1600" b="1" dirty="0" smtClean="0">
                <a:solidFill>
                  <a:schemeClr val="tx1"/>
                </a:solidFill>
                <a:latin typeface="Franklin Gothic Book" pitchFamily="34" charset="0"/>
              </a:rPr>
              <a:t>Podružnica Osijek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</a:t>
            </a:fld>
            <a:endParaRPr lang="hr-HR">
              <a:solidFill>
                <a:srgbClr val="CCDDEA"/>
              </a:solidFill>
              <a:latin typeface="Constanti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Podzakonski</a:t>
            </a: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akti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08547" name="Rectangle 3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038600" cy="5027438"/>
          </a:xfrm>
          <a:noFill/>
        </p:spPr>
        <p:txBody>
          <a:bodyPr anchor="ctr"/>
          <a:lstStyle/>
          <a:p>
            <a:pPr eaLnBrk="1" hangingPunct="1">
              <a:spcBef>
                <a:spcPct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Pravilnik o polaganju stručnog ispita učitelja i stručnih suradnika u osnovnom školstvu i nastavnika u srednjem školstvu </a:t>
            </a:r>
            <a:br>
              <a:rPr lang="hr-HR" sz="2800" b="1" dirty="0" smtClean="0">
                <a:latin typeface="Franklin Gothic Book" pitchFamily="34" charset="0"/>
              </a:rPr>
            </a:br>
            <a:r>
              <a:rPr lang="hr-HR" sz="2000" i="1" dirty="0" smtClean="0">
                <a:latin typeface="Franklin Gothic Book" pitchFamily="34" charset="0"/>
              </a:rPr>
              <a:t>(Narodne novine broj, 88/03)</a:t>
            </a:r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b="1" dirty="0">
                <a:latin typeface="Franklin Gothic Book" pitchFamily="34" charset="0"/>
              </a:rPr>
              <a:t>Poslovnik o radu komisije za stažiranje i komisije za polaganje stručnog ispita </a:t>
            </a:r>
            <a:r>
              <a:rPr lang="hr-HR" b="1" dirty="0" smtClean="0">
                <a:latin typeface="Franklin Gothic Book" pitchFamily="34" charset="0"/>
              </a:rPr>
              <a:t/>
            </a:r>
            <a:br>
              <a:rPr lang="hr-HR" b="1" dirty="0" smtClean="0">
                <a:latin typeface="Franklin Gothic Book" pitchFamily="34" charset="0"/>
              </a:rPr>
            </a:br>
            <a:r>
              <a:rPr lang="hr-HR" sz="2000" i="1" dirty="0" smtClean="0">
                <a:latin typeface="Franklin Gothic Book" pitchFamily="34" charset="0"/>
              </a:rPr>
              <a:t>(</a:t>
            </a:r>
            <a:r>
              <a:rPr lang="hr-HR" sz="2000" i="1" dirty="0">
                <a:latin typeface="Franklin Gothic Book" pitchFamily="34" charset="0"/>
              </a:rPr>
              <a:t>Glasnik Ministarstva prosvjete i športa 5/96</a:t>
            </a:r>
            <a:r>
              <a:rPr lang="hr-HR" sz="2000" i="1" dirty="0" smtClean="0">
                <a:latin typeface="Franklin Gothic Book" pitchFamily="34" charset="0"/>
              </a:rPr>
              <a:t>)</a:t>
            </a:r>
            <a:endParaRPr lang="hr-HR" i="1" dirty="0">
              <a:latin typeface="Franklin Gothic Book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644008" y="4365104"/>
            <a:ext cx="4038600" cy="2291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endParaRPr lang="hr-HR" dirty="0">
              <a:solidFill>
                <a:srgbClr val="000000"/>
              </a:solidFill>
            </a:endParaRPr>
          </a:p>
        </p:txBody>
      </p:sp>
      <p:pic>
        <p:nvPicPr>
          <p:cNvPr id="12" name="Picture 2" descr="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6640" y="1785938"/>
            <a:ext cx="3221720" cy="4857750"/>
          </a:xfrm>
          <a:prstGeom prst="rect">
            <a:avLst/>
          </a:prstGeom>
          <a:solidFill>
            <a:srgbClr val="FF0000"/>
          </a:solidFill>
          <a:ln w="19050">
            <a:solidFill>
              <a:schemeClr val="bg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902044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l"/>
            <a:r>
              <a:rPr lang="hr-HR" sz="4400" dirty="0" smtClean="0"/>
              <a:t>I još …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 </a:t>
            </a: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 načinima, postupcima i elementima vrednovanja učenika u osnovnoj i srednjoj </a:t>
            </a: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školi 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000" i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Narodne </a:t>
            </a:r>
            <a:r>
              <a:rPr lang="hr-HR" sz="2000" i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novine </a:t>
            </a:r>
            <a:r>
              <a:rPr lang="hr-HR" sz="2000" i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112/10.) </a:t>
            </a:r>
            <a:endParaRPr lang="hr-HR" sz="2200" i="1" dirty="0" smtClean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Nacionalni </a:t>
            </a: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okvirni kurikulum 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http://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public.mzos.hr/</a:t>
            </a:r>
            <a:r>
              <a:rPr lang="hr-HR" sz="2200" dirty="0" err="1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fgs.axd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?</a:t>
            </a:r>
            <a:r>
              <a:rPr lang="hr-HR" sz="2200" dirty="0" err="1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id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=18247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) </a:t>
            </a:r>
            <a:endParaRPr lang="hr-HR" sz="22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Nastavni plan i program za </a:t>
            </a: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osnovnu školu 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http://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public.mzos.hr/</a:t>
            </a:r>
            <a:r>
              <a:rPr lang="hr-HR" sz="2200" dirty="0" err="1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fgs.axd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?</a:t>
            </a:r>
            <a:r>
              <a:rPr lang="hr-HR" sz="2200" dirty="0" err="1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id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=14181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) </a:t>
            </a:r>
          </a:p>
          <a:p>
            <a:pPr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Nastavni planovi i programi za srednje škole 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dijelom su dostupni na stranicama NCVVO, većim dijelom u papirnatom obliku (Glasni Ministarstva, Prosvjetni vjesnik…) pisani za određene strukovne programe</a:t>
            </a:r>
          </a:p>
          <a:p>
            <a:pPr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Državni pedagoški standard osnovnoškolskog sustava odgoja i obrazovanja 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000" i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NN 63/2008.)</a:t>
            </a:r>
            <a:endParaRPr lang="hr-HR" sz="2000" i="1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Državni pedagoški standard srednjoškolskog sustava odgoja i obrazovanja </a:t>
            </a:r>
            <a:r>
              <a:rPr lang="hr-HR" sz="22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</a:t>
            </a:r>
            <a:r>
              <a:rPr lang="hr-HR" sz="2000" i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NN 63/2008.)</a:t>
            </a:r>
            <a:endParaRPr lang="hr-HR" sz="2000" i="1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086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304801" y="152400"/>
            <a:ext cx="3352800" cy="1143000"/>
          </a:xfrm>
        </p:spPr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Povjerenstvo:</a:t>
            </a:r>
            <a:endParaRPr lang="hr-HR" dirty="0">
              <a:latin typeface="Franklin Gothic Book" pitchFamily="34" charset="0"/>
            </a:endParaRPr>
          </a:p>
        </p:txBody>
      </p:sp>
      <p:sp>
        <p:nvSpPr>
          <p:cNvPr id="7" name="Prostoručno 6"/>
          <p:cNvSpPr/>
          <p:nvPr/>
        </p:nvSpPr>
        <p:spPr>
          <a:xfrm>
            <a:off x="3145428" y="533399"/>
            <a:ext cx="3240000" cy="2700000"/>
          </a:xfrm>
          <a:custGeom>
            <a:avLst/>
            <a:gdLst>
              <a:gd name="connsiteX0" fmla="*/ 0 w 2700741"/>
              <a:gd name="connsiteY0" fmla="*/ 2700741 h 2700741"/>
              <a:gd name="connsiteX1" fmla="*/ 1350371 w 2700741"/>
              <a:gd name="connsiteY1" fmla="*/ 0 h 2700741"/>
              <a:gd name="connsiteX2" fmla="*/ 2700741 w 2700741"/>
              <a:gd name="connsiteY2" fmla="*/ 2700741 h 2700741"/>
              <a:gd name="connsiteX3" fmla="*/ 0 w 2700741"/>
              <a:gd name="connsiteY3" fmla="*/ 2700741 h 270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741" h="2700741">
                <a:moveTo>
                  <a:pt x="0" y="2700741"/>
                </a:moveTo>
                <a:lnTo>
                  <a:pt x="1350371" y="0"/>
                </a:lnTo>
                <a:lnTo>
                  <a:pt x="2700741" y="2700741"/>
                </a:lnTo>
                <a:lnTo>
                  <a:pt x="0" y="270074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625" tIns="1441811" rIns="766625" bIns="91440" numCol="1" spcCol="1270" anchor="ctr" anchorCtr="0">
            <a:noAutofit/>
          </a:bodyPr>
          <a:lstStyle/>
          <a:p>
            <a:pPr algn="ctr"/>
            <a:r>
              <a:rPr lang="hr-HR" sz="2400" b="1" dirty="0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Ravnatelj škole</a:t>
            </a:r>
          </a:p>
          <a:p>
            <a:pPr algn="ctr"/>
            <a:r>
              <a:rPr lang="hr-HR" sz="2400" b="1" dirty="0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(predsjednik)</a:t>
            </a:r>
          </a:p>
        </p:txBody>
      </p:sp>
      <p:sp>
        <p:nvSpPr>
          <p:cNvPr id="8" name="Prostoručno 7"/>
          <p:cNvSpPr/>
          <p:nvPr/>
        </p:nvSpPr>
        <p:spPr>
          <a:xfrm>
            <a:off x="1295400" y="3393296"/>
            <a:ext cx="3240000" cy="2700000"/>
          </a:xfrm>
          <a:custGeom>
            <a:avLst/>
            <a:gdLst>
              <a:gd name="connsiteX0" fmla="*/ 0 w 2700741"/>
              <a:gd name="connsiteY0" fmla="*/ 2700741 h 2700741"/>
              <a:gd name="connsiteX1" fmla="*/ 1350371 w 2700741"/>
              <a:gd name="connsiteY1" fmla="*/ 0 h 2700741"/>
              <a:gd name="connsiteX2" fmla="*/ 2700741 w 2700741"/>
              <a:gd name="connsiteY2" fmla="*/ 2700741 h 2700741"/>
              <a:gd name="connsiteX3" fmla="*/ 0 w 2700741"/>
              <a:gd name="connsiteY3" fmla="*/ 2700741 h 270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741" h="2700741">
                <a:moveTo>
                  <a:pt x="0" y="2700741"/>
                </a:moveTo>
                <a:lnTo>
                  <a:pt x="1350371" y="0"/>
                </a:lnTo>
                <a:lnTo>
                  <a:pt x="2700741" y="2700741"/>
                </a:lnTo>
                <a:lnTo>
                  <a:pt x="0" y="2700741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625" tIns="1441811" rIns="766625" bIns="91440" numCol="1" spcCol="1270" anchor="ctr" anchorCtr="0">
            <a:noAutofit/>
          </a:bodyPr>
          <a:lstStyle/>
          <a:p>
            <a:pPr algn="ctr"/>
            <a:r>
              <a:rPr lang="hr-HR" sz="2400" b="1" dirty="0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Mentor </a:t>
            </a:r>
          </a:p>
          <a:p>
            <a:pPr algn="ctr"/>
            <a:r>
              <a:rPr lang="hr-HR" sz="2400" b="1" dirty="0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pripravnika</a:t>
            </a:r>
          </a:p>
        </p:txBody>
      </p:sp>
      <p:sp>
        <p:nvSpPr>
          <p:cNvPr id="9" name="Prostoručno 8"/>
          <p:cNvSpPr/>
          <p:nvPr/>
        </p:nvSpPr>
        <p:spPr>
          <a:xfrm>
            <a:off x="3145428" y="3389400"/>
            <a:ext cx="3240000" cy="2700000"/>
          </a:xfrm>
          <a:custGeom>
            <a:avLst/>
            <a:gdLst>
              <a:gd name="connsiteX0" fmla="*/ 0 w 2700741"/>
              <a:gd name="connsiteY0" fmla="*/ 2700741 h 2700741"/>
              <a:gd name="connsiteX1" fmla="*/ 1350371 w 2700741"/>
              <a:gd name="connsiteY1" fmla="*/ 0 h 2700741"/>
              <a:gd name="connsiteX2" fmla="*/ 2700741 w 2700741"/>
              <a:gd name="connsiteY2" fmla="*/ 2700741 h 2700741"/>
              <a:gd name="connsiteX3" fmla="*/ 0 w 2700741"/>
              <a:gd name="connsiteY3" fmla="*/ 2700741 h 270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741" h="2700741">
                <a:moveTo>
                  <a:pt x="2700741" y="0"/>
                </a:moveTo>
                <a:lnTo>
                  <a:pt x="1350370" y="2700741"/>
                </a:lnTo>
                <a:lnTo>
                  <a:pt x="0" y="0"/>
                </a:lnTo>
                <a:lnTo>
                  <a:pt x="2700741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0" vert="horz" wrap="square" lIns="766625" tIns="91441" rIns="766625" bIns="1441811" numCol="1" spcCol="1270" anchor="b" anchorCtr="0">
            <a:noAutofit/>
          </a:bodyPr>
          <a:lstStyle/>
          <a:p>
            <a:pPr algn="ctr"/>
            <a:r>
              <a:rPr lang="hr-HR" sz="20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POVJERENSTVO</a:t>
            </a:r>
          </a:p>
          <a:p>
            <a:pPr algn="ctr"/>
            <a:r>
              <a:rPr lang="hr-HR" sz="20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 ZA</a:t>
            </a:r>
          </a:p>
          <a:p>
            <a:pPr algn="ctr"/>
            <a:r>
              <a:rPr lang="hr-HR" sz="20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 STAŽIRANJE</a:t>
            </a:r>
            <a:endParaRPr lang="hr-HR" sz="2000" b="1" dirty="0" smtClean="0">
              <a:ln/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10" name="Prostoručno 9"/>
          <p:cNvSpPr/>
          <p:nvPr/>
        </p:nvSpPr>
        <p:spPr>
          <a:xfrm>
            <a:off x="4919258" y="3393296"/>
            <a:ext cx="3240000" cy="2700000"/>
          </a:xfrm>
          <a:custGeom>
            <a:avLst/>
            <a:gdLst>
              <a:gd name="connsiteX0" fmla="*/ 0 w 2700741"/>
              <a:gd name="connsiteY0" fmla="*/ 2700741 h 2700741"/>
              <a:gd name="connsiteX1" fmla="*/ 1350371 w 2700741"/>
              <a:gd name="connsiteY1" fmla="*/ 0 h 2700741"/>
              <a:gd name="connsiteX2" fmla="*/ 2700741 w 2700741"/>
              <a:gd name="connsiteY2" fmla="*/ 2700741 h 2700741"/>
              <a:gd name="connsiteX3" fmla="*/ 0 w 2700741"/>
              <a:gd name="connsiteY3" fmla="*/ 2700741 h 2700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0741" h="2700741">
                <a:moveTo>
                  <a:pt x="0" y="2700741"/>
                </a:moveTo>
                <a:lnTo>
                  <a:pt x="1350371" y="0"/>
                </a:lnTo>
                <a:lnTo>
                  <a:pt x="2700741" y="2700741"/>
                </a:lnTo>
                <a:lnTo>
                  <a:pt x="0" y="2700741"/>
                </a:lnTo>
                <a:close/>
              </a:path>
            </a:pathLst>
          </a:custGeom>
          <a:solidFill>
            <a:srgbClr val="66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625" tIns="1441811" rIns="766625" bIns="91440" numCol="1" spcCol="1270" anchor="ctr" anchorCtr="0">
            <a:noAutofit/>
          </a:bodyPr>
          <a:lstStyle/>
          <a:p>
            <a:pPr algn="ctr"/>
            <a:r>
              <a:rPr lang="hr-HR" sz="24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Stručni </a:t>
            </a:r>
          </a:p>
          <a:p>
            <a:pPr algn="ctr"/>
            <a:r>
              <a:rPr lang="hr-HR" sz="2400" b="1" smtClean="0">
                <a:ln/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Suradnik</a:t>
            </a:r>
            <a:endParaRPr lang="hr-HR" sz="2400" b="1" dirty="0" smtClean="0">
              <a:ln/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0444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/>
              <a:t>Operativni </a:t>
            </a:r>
            <a:r>
              <a:rPr lang="hr-HR" sz="4400" dirty="0"/>
              <a:t>program stažiranja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667398"/>
          </a:xfrm>
        </p:spPr>
        <p:txBody>
          <a:bodyPr anchor="t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3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Povjerenstvo za stažiranje izrađuje </a:t>
            </a:r>
            <a:r>
              <a:rPr lang="hr-HR" sz="3200" b="1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operativni program stažiranja </a:t>
            </a:r>
            <a:r>
              <a:rPr lang="hr-HR" sz="3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za svakog pojedinog pripravnika i odgovorno je za njegovo provođenje i eventualne prilagodbe tijekom cijele godine stažiranja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3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Program stažiranja se sastoji od </a:t>
            </a:r>
            <a:r>
              <a:rPr lang="hr-HR" sz="3200" b="1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općeg</a:t>
            </a:r>
            <a:r>
              <a:rPr lang="hr-HR" sz="3200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3200" b="1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i</a:t>
            </a:r>
            <a:r>
              <a:rPr lang="hr-HR" sz="3200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3200" b="1" dirty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metodičkog</a:t>
            </a:r>
            <a:r>
              <a:rPr lang="hr-HR" sz="3200" dirty="0">
                <a:solidFill>
                  <a:srgbClr val="0066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3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dijela</a:t>
            </a:r>
          </a:p>
        </p:txBody>
      </p:sp>
    </p:spTree>
    <p:extLst>
      <p:ext uri="{BB962C8B-B14F-4D97-AF65-F5344CB8AC3E}">
        <p14:creationId xmlns:p14="http://schemas.microsoft.com/office/powerpoint/2010/main" xmlns="" val="1191381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533400" y="71438"/>
            <a:ext cx="6896100" cy="1143000"/>
          </a:xfrm>
        </p:spPr>
        <p:txBody>
          <a:bodyPr/>
          <a:lstStyle/>
          <a:p>
            <a:r>
              <a:rPr lang="hr-HR" sz="4400" dirty="0" smtClean="0"/>
              <a:t>Opći dio</a:t>
            </a:r>
            <a:endParaRPr lang="hr-HR" sz="4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57750"/>
          </a:xfrm>
        </p:spPr>
        <p:txBody>
          <a:bodyPr>
            <a:noAutofit/>
          </a:bodyPr>
          <a:lstStyle/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Ustav Republike Hrvatske, zakoni, pravilnici…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Nadležne institucije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Djelatnost i ustroj odgojno-obrazovne ustanove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Opća deklaracija o ljudskim pravima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Konvencija o pravima djeteta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Poslovi razrednika i suradnja s roditeljima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Komunikacija s učenicima i ostalim sudionicima odgojno-obrazovnog procesa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Pedagoška dokumentacija</a:t>
            </a:r>
          </a:p>
          <a:p>
            <a:pPr marL="412750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Školske obveze i prava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učitelja</a:t>
            </a:r>
            <a:endParaRPr lang="hr-HR" sz="26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08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533400" y="71438"/>
            <a:ext cx="6896100" cy="1143000"/>
          </a:xfrm>
        </p:spPr>
        <p:txBody>
          <a:bodyPr/>
          <a:lstStyle/>
          <a:p>
            <a:r>
              <a:rPr lang="hr-HR" sz="4400" dirty="0" smtClean="0"/>
              <a:t>Metodički dio</a:t>
            </a:r>
            <a:endParaRPr lang="hr-HR" sz="4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Planiranje i programiranje odgojno-obrazovnih sadržaja nastave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informatike</a:t>
            </a:r>
            <a:endParaRPr lang="hr-HR" sz="26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Organiziranje, pripremanje i izvođenje nastave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Praćenje, vrednovanje i ocjenjivanje postignuća učenika u nastavi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informatike</a:t>
            </a:r>
            <a:endParaRPr lang="hr-HR" sz="26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Funkcionalno upotrebljavanje suvremenih nastavnih sredstava i pomagala, udžbeničke i stručne literature te drugih izvora znanja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  <a:defRPr/>
            </a:pPr>
            <a:endParaRPr lang="hr-HR" sz="2600" b="1" dirty="0">
              <a:solidFill>
                <a:srgbClr val="CC0000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510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406400" y="127000"/>
            <a:ext cx="6440488" cy="9977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Obveze škole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424862" cy="4895850"/>
          </a:xfrm>
          <a:noFill/>
        </p:spPr>
        <p:txBody>
          <a:bodyPr anchor="ctr"/>
          <a:lstStyle/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imenovati </a:t>
            </a:r>
            <a:r>
              <a:rPr lang="hr-HR" sz="2800" b="1" dirty="0" smtClean="0">
                <a:latin typeface="Franklin Gothic Book" pitchFamily="34" charset="0"/>
              </a:rPr>
              <a:t>povjerenstvo</a:t>
            </a:r>
            <a:r>
              <a:rPr lang="hr-HR" sz="2800" dirty="0" smtClean="0">
                <a:latin typeface="Franklin Gothic Book" pitchFamily="34" charset="0"/>
              </a:rPr>
              <a:t> za stažiranje (ravnatelj, mentor – sustručnjak, stručni suradnik)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izraditi </a:t>
            </a:r>
            <a:r>
              <a:rPr lang="hr-HR" sz="2800" b="1" dirty="0" smtClean="0">
                <a:latin typeface="Franklin Gothic Book" pitchFamily="34" charset="0"/>
              </a:rPr>
              <a:t>operativni program</a:t>
            </a:r>
            <a:r>
              <a:rPr lang="hr-HR" sz="2800" dirty="0" smtClean="0">
                <a:latin typeface="Franklin Gothic Book" pitchFamily="34" charset="0"/>
              </a:rPr>
              <a:t> stažiranja (najkasnije 15 dana od početka rada pripravnika) i dostaviti </a:t>
            </a:r>
            <a:r>
              <a:rPr lang="hr-HR" sz="2800" i="1" dirty="0" smtClean="0">
                <a:latin typeface="Franklin Gothic Book" pitchFamily="34" charset="0"/>
              </a:rPr>
              <a:t>AZOO</a:t>
            </a:r>
            <a:r>
              <a:rPr lang="hr-HR" sz="2800" dirty="0" smtClean="0">
                <a:latin typeface="Franklin Gothic Book" pitchFamily="34" charset="0"/>
              </a:rPr>
              <a:t>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prijaviti </a:t>
            </a:r>
            <a:r>
              <a:rPr lang="hr-HR" sz="2800" dirty="0" smtClean="0">
                <a:latin typeface="Franklin Gothic Book" pitchFamily="34" charset="0"/>
              </a:rPr>
              <a:t>stažiranje (najkasnije 30 dana od dana početka rada pripravnika AZOO na obrascu </a:t>
            </a:r>
            <a:r>
              <a:rPr lang="hr-HR" sz="2800" b="1" dirty="0" smtClean="0">
                <a:latin typeface="Franklin Gothic Book" pitchFamily="34" charset="0"/>
              </a:rPr>
              <a:t>SI-1)</a:t>
            </a: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uključiti pripravnika u planiranje i programiranje, pružati pomoć pripravniku, pratiti i vrednovati ostvarivanje programa stažiranja</a:t>
            </a:r>
          </a:p>
        </p:txBody>
      </p:sp>
    </p:spTree>
    <p:extLst>
      <p:ext uri="{BB962C8B-B14F-4D97-AF65-F5344CB8AC3E}">
        <p14:creationId xmlns:p14="http://schemas.microsoft.com/office/powerpoint/2010/main" xmlns="" val="32397808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/>
              <a:t>Obveze Povjerenstva</a:t>
            </a:r>
            <a:endParaRPr lang="hr-HR" sz="4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88342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Izrađuje operativni program stažiranja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Radi u punom sastavu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Pružaju stalnu stručno-pedagošku i metodičku pomoć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Obvezni su nazočiti najmanje dva puta po dva sata na redovnoj nastavi ili ostalim oblicima odgojno-obrazovnog rada pripravnika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latin typeface="Franklin Gothic Book" pitchFamily="34" charset="0"/>
                <a:cs typeface="Calibri" pitchFamily="34" charset="0"/>
              </a:rPr>
              <a:t>Prilaže izvješće (SI-2) o ostvarivanju Programa stažiranja (evidenciju o ostvarivanju programa vodi svaki član </a:t>
            </a:r>
            <a:r>
              <a:rPr lang="hr-HR" sz="2600" dirty="0" smtClean="0">
                <a:latin typeface="Franklin Gothic Book" pitchFamily="34" charset="0"/>
                <a:cs typeface="Calibri" pitchFamily="34" charset="0"/>
              </a:rPr>
              <a:t>Povjerenstva)</a:t>
            </a:r>
            <a:endParaRPr lang="hr-HR" sz="2600" dirty="0"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373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23850" y="260350"/>
            <a:ext cx="86407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r-HR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Obveze povjerenstva</a:t>
            </a:r>
            <a:endParaRPr lang="hr-HR" sz="4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683568" y="1628800"/>
            <a:ext cx="770485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68580" algn="ctr">
              <a:spcBef>
                <a:spcPts val="0"/>
              </a:spcBef>
            </a:pPr>
            <a:r>
              <a:rPr lang="hr-HR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</a:rPr>
              <a:t>30 sati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</a:rPr>
              <a:t>Pripravnik promatra nastavu mentora</a:t>
            </a:r>
          </a:p>
          <a:p>
            <a:pPr marL="68580" algn="ctr">
              <a:spcBef>
                <a:spcPts val="1200"/>
              </a:spcBef>
            </a:pPr>
            <a:r>
              <a:rPr lang="hr-HR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</a:rPr>
              <a:t>10 sati</a:t>
            </a:r>
          </a:p>
          <a:p>
            <a:pPr algn="ctr">
              <a:spcBef>
                <a:spcPts val="0"/>
              </a:spcBef>
              <a:spcAft>
                <a:spcPts val="1200"/>
              </a:spcAft>
            </a:pP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</a:rPr>
              <a:t>Mentor promatra nastavu pripravnika</a:t>
            </a:r>
          </a:p>
          <a:p>
            <a:pPr marL="68580" algn="ctr">
              <a:spcBef>
                <a:spcPts val="1200"/>
              </a:spcBef>
            </a:pPr>
            <a:r>
              <a:rPr lang="hr-HR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anklin Gothic Book" pitchFamily="34" charset="0"/>
              </a:rPr>
              <a:t>2 puta po 2 sata</a:t>
            </a:r>
          </a:p>
          <a:p>
            <a:pPr algn="ctr">
              <a:spcBef>
                <a:spcPts val="0"/>
              </a:spcBef>
              <a:spcAft>
                <a:spcPts val="1200"/>
              </a:spcAft>
            </a:pP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</a:rPr>
              <a:t>Službeni sastanci i hospitiranje cijeloga Povjerenstva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 3" pitchFamily="18" charset="2"/>
              <a:buChar char="î"/>
            </a:pPr>
            <a:endParaRPr lang="hr-HR" sz="2600" dirty="0" smtClean="0">
              <a:solidFill>
                <a:srgbClr val="000000"/>
              </a:solidFill>
              <a:latin typeface="Franklin Gothic Book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r>
              <a:rPr lang="hr-HR" sz="2600" dirty="0" smtClean="0">
                <a:solidFill>
                  <a:srgbClr val="000000"/>
                </a:solidFill>
                <a:latin typeface="Franklin Gothic Book" pitchFamily="34" charset="0"/>
              </a:rPr>
              <a:t>svaki član povjerenstva vodi </a:t>
            </a:r>
            <a:r>
              <a:rPr lang="hr-HR" sz="2600" b="1" dirty="0" smtClean="0">
                <a:solidFill>
                  <a:srgbClr val="000000"/>
                </a:solidFill>
                <a:latin typeface="Franklin Gothic Book" pitchFamily="34" charset="0"/>
              </a:rPr>
              <a:t>evidenciju </a:t>
            </a:r>
            <a:r>
              <a:rPr lang="hr-HR" sz="2600" dirty="0" smtClean="0">
                <a:solidFill>
                  <a:srgbClr val="000000"/>
                </a:solidFill>
                <a:latin typeface="Franklin Gothic Book" pitchFamily="34" charset="0"/>
              </a:rPr>
              <a:t>o ostvarivanju programa pripravničkog staža i na kraju sastavljaju </a:t>
            </a:r>
            <a:r>
              <a:rPr lang="hr-HR" sz="2600" b="1" dirty="0" smtClean="0">
                <a:solidFill>
                  <a:srgbClr val="000000"/>
                </a:solidFill>
                <a:latin typeface="Franklin Gothic Book" pitchFamily="34" charset="0"/>
              </a:rPr>
              <a:t>izvješće povjerenstva</a:t>
            </a:r>
            <a:r>
              <a:rPr lang="hr-HR" sz="2600" dirty="0" smtClean="0">
                <a:solidFill>
                  <a:srgbClr val="000000"/>
                </a:solidFill>
                <a:latin typeface="Franklin Gothic Book" pitchFamily="34" charset="0"/>
              </a:rPr>
              <a:t> o rezultatima stažiranja (</a:t>
            </a:r>
            <a:r>
              <a:rPr lang="hr-HR" sz="2600" b="1" dirty="0" smtClean="0">
                <a:solidFill>
                  <a:srgbClr val="000000"/>
                </a:solidFill>
                <a:latin typeface="Franklin Gothic Book" pitchFamily="34" charset="0"/>
              </a:rPr>
              <a:t>SI-2</a:t>
            </a:r>
            <a:r>
              <a:rPr lang="hr-HR" sz="2600" dirty="0" smtClean="0">
                <a:solidFill>
                  <a:srgbClr val="000000"/>
                </a:solidFill>
                <a:latin typeface="Franklin Gothic Book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7457850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0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04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04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04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357188" y="207962"/>
            <a:ext cx="8391276" cy="988789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Najvažnije zadaće Povjerenstva: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>
          <a:xfrm>
            <a:off x="323850" y="1524000"/>
            <a:ext cx="8569325" cy="5000625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razvijati sposobnost učitelja za uspješno  rješavanje problema u razrednom odjelu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motivirati učitelja za trajno učenje, nužno za profesionalni rast i sprječavanje dosade i rutine  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osposobljavati učitelja za poboljšanje programa (fleksibilni -prilagođeni interesima i mogućnostima učenika)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osposobljavati učitelja za samovrjednovanje postignuća i osobnog razvoja  te postizanje vlastitih profesionalnih ciljeva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usmjeravati na nove profesionalne uloge učitelja (akcijski istraživač, kritički prijatelj – osoba koja daje savjete i surađuje)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poticati učitelja na kvalitetnu komunikaciju (učenici, roditelji, kolege)  </a:t>
            </a:r>
          </a:p>
          <a:p>
            <a:pPr eaLnBrk="1" hangingPunct="1">
              <a:spcBef>
                <a:spcPct val="100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</a:rPr>
              <a:t>razvijati empatiju, senzibilnost, sposobnost slušanja...</a:t>
            </a:r>
            <a:endParaRPr lang="en-US" sz="2400" dirty="0" smtClean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4024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hr-HR" dirty="0" smtClean="0">
                <a:latin typeface="Franklin Gothic Book" pitchFamily="34" charset="0"/>
              </a:rPr>
              <a:t>Cilj</a:t>
            </a:r>
            <a:r>
              <a:rPr lang="hr-HR" dirty="0" smtClean="0"/>
              <a:t>:</a:t>
            </a:r>
            <a:endParaRPr lang="hr-HR" dirty="0"/>
          </a:p>
        </p:txBody>
      </p:sp>
      <p:sp>
        <p:nvSpPr>
          <p:cNvPr id="9219" name="Content Placeholder 2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7920880" cy="1752600"/>
          </a:xfrm>
        </p:spPr>
        <p:txBody>
          <a:bodyPr anchor="ctr">
            <a:noAutofit/>
          </a:bodyPr>
          <a:lstStyle/>
          <a:p>
            <a:pPr marL="627063" indent="0">
              <a:buNone/>
            </a:pPr>
            <a:r>
              <a:rPr lang="hr-HR" sz="4000" dirty="0" smtClean="0">
                <a:latin typeface="Franklin Gothic Book" pitchFamily="34" charset="0"/>
              </a:rPr>
              <a:t>Potaknuti sudionike na razmišljanje o značajnoj ulozi mentora početnicima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hr-HR">
              <a:solidFill>
                <a:srgbClr val="CCDDEA"/>
              </a:solidFill>
              <a:latin typeface="Constanti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sz="4400" dirty="0" smtClean="0">
                <a:latin typeface="Franklin Gothic Book" pitchFamily="34" charset="0"/>
              </a:rPr>
              <a:t>Obveze mentora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Stalna suradnja s pripravnikom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Obvezan </a:t>
            </a:r>
            <a:r>
              <a:rPr lang="hr-HR" sz="2800" u="sng" dirty="0" err="1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nazočiti</a:t>
            </a:r>
            <a:r>
              <a:rPr lang="hr-HR" sz="2800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2800" u="sng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 </a:t>
            </a:r>
            <a:r>
              <a:rPr lang="hr-HR" sz="2800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nastavnim satima pripravnika 10 sati 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Vodi evidenciju o praćenju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Prilaže EVIDENCIJU o ostvarivanju metodičkog dijela Programa</a:t>
            </a:r>
          </a:p>
        </p:txBody>
      </p:sp>
    </p:spTree>
    <p:extLst>
      <p:ext uri="{BB962C8B-B14F-4D97-AF65-F5344CB8AC3E}">
        <p14:creationId xmlns:p14="http://schemas.microsoft.com/office/powerpoint/2010/main" xmlns="" val="1430759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75" y="71438"/>
            <a:ext cx="8677597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Promjena škole ili prekid stažiranja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229600" cy="4027487"/>
          </a:xfrm>
          <a:noFill/>
        </p:spPr>
        <p:txBody>
          <a:bodyPr anchor="ctr"/>
          <a:lstStyle/>
          <a:p>
            <a:pPr eaLnBrk="1" hangingPunct="1">
              <a:lnSpc>
                <a:spcPct val="15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prelazak</a:t>
            </a:r>
            <a:r>
              <a:rPr lang="hr-HR" sz="2800" dirty="0" smtClean="0">
                <a:latin typeface="Franklin Gothic Book" pitchFamily="34" charset="0"/>
              </a:rPr>
              <a:t> u drugu školu: </a:t>
            </a:r>
            <a:br>
              <a:rPr lang="hr-HR" sz="2800" dirty="0" smtClean="0">
                <a:latin typeface="Franklin Gothic Book" pitchFamily="34" charset="0"/>
              </a:rPr>
            </a:br>
            <a:r>
              <a:rPr lang="hr-HR" sz="2800" dirty="0" smtClean="0">
                <a:latin typeface="Franklin Gothic Book" pitchFamily="34" charset="0"/>
              </a:rPr>
              <a:t>prethodna škola obvezna sastaviti </a:t>
            </a:r>
            <a:r>
              <a:rPr lang="hr-HR" sz="2800" b="1" dirty="0">
                <a:latin typeface="Franklin Gothic Book" pitchFamily="34" charset="0"/>
              </a:rPr>
              <a:t>izvješće (SI-2</a:t>
            </a:r>
            <a:r>
              <a:rPr lang="hr-HR" sz="2800" b="1" dirty="0" smtClean="0">
                <a:latin typeface="Franklin Gothic Book" pitchFamily="34" charset="0"/>
              </a:rPr>
              <a:t>)</a:t>
            </a:r>
            <a:br>
              <a:rPr lang="hr-HR" sz="2800" b="1" dirty="0" smtClean="0">
                <a:latin typeface="Franklin Gothic Book" pitchFamily="34" charset="0"/>
              </a:rPr>
            </a:br>
            <a:r>
              <a:rPr lang="hr-HR" sz="2800" dirty="0" smtClean="0">
                <a:latin typeface="Franklin Gothic Book" pitchFamily="34" charset="0"/>
              </a:rPr>
              <a:t>o ostvarenom pripravničkom stažu u njoj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prekid</a:t>
            </a:r>
            <a:r>
              <a:rPr lang="hr-HR" sz="2800" dirty="0" smtClean="0">
                <a:latin typeface="Franklin Gothic Book" pitchFamily="34" charset="0"/>
              </a:rPr>
              <a:t> zbog duže odsutnosti (bolovanje, rodiljni dopust i sl.): izvijestiti </a:t>
            </a:r>
            <a:r>
              <a:rPr lang="hr-HR" sz="2800" i="1" dirty="0" smtClean="0">
                <a:latin typeface="Franklin Gothic Book" pitchFamily="34" charset="0"/>
              </a:rPr>
              <a:t>AZOO</a:t>
            </a:r>
          </a:p>
        </p:txBody>
      </p:sp>
    </p:spTree>
    <p:extLst>
      <p:ext uri="{BB962C8B-B14F-4D97-AF65-F5344CB8AC3E}">
        <p14:creationId xmlns:p14="http://schemas.microsoft.com/office/powerpoint/2010/main" xmlns="" val="9371508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88375" cy="9191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Prava pripravnika</a:t>
            </a:r>
          </a:p>
        </p:txBody>
      </p:sp>
      <p:sp>
        <p:nvSpPr>
          <p:cNvPr id="65539" name="Rectangle 3"/>
          <p:cNvSpPr>
            <a:spLocks noGrp="1"/>
          </p:cNvSpPr>
          <p:nvPr>
            <p:ph idx="1"/>
          </p:nvPr>
        </p:nvSpPr>
        <p:spPr>
          <a:xfrm>
            <a:off x="250825" y="1556792"/>
            <a:ext cx="8642350" cy="5184576"/>
          </a:xfrm>
        </p:spPr>
        <p:txBody>
          <a:bodyPr/>
          <a:lstStyle/>
          <a:p>
            <a:pPr marL="6350" indent="-6350" eaLnBrk="1" hangingPunct="1">
              <a:spcBef>
                <a:spcPct val="0"/>
              </a:spcBef>
              <a:buFontTx/>
              <a:buNone/>
            </a:pPr>
            <a:r>
              <a:rPr lang="hr-HR" sz="2000" dirty="0" smtClean="0">
                <a:latin typeface="Franklin Gothic Book" pitchFamily="34" charset="0"/>
              </a:rPr>
              <a:t>Korištenje plaćenog dopusta sukladno odredbi </a:t>
            </a:r>
            <a:r>
              <a:rPr lang="hr-HR" sz="2000" dirty="0" smtClean="0">
                <a:solidFill>
                  <a:srgbClr val="C00000"/>
                </a:solidFill>
                <a:latin typeface="Franklin Gothic Book" pitchFamily="34" charset="0"/>
              </a:rPr>
              <a:t>Temeljnog kolektivnog ugovora za službenike i  namještenike u javnim službama  </a:t>
            </a:r>
            <a:r>
              <a:rPr lang="hr-HR" sz="1800" dirty="0" smtClean="0">
                <a:latin typeface="Franklin Gothic Book" pitchFamily="34" charset="0"/>
              </a:rPr>
              <a:t>(</a:t>
            </a:r>
            <a:r>
              <a:rPr lang="hr-HR" sz="1800" i="1" dirty="0" smtClean="0">
                <a:latin typeface="Franklin Gothic Book" pitchFamily="34" charset="0"/>
              </a:rPr>
              <a:t>Narodne novine, broj 115/10)</a:t>
            </a:r>
            <a:r>
              <a:rPr lang="hr-HR" sz="1800" b="1" i="1" dirty="0" smtClean="0">
                <a:latin typeface="Franklin Gothic Book" pitchFamily="34" charset="0"/>
              </a:rPr>
              <a:t> </a:t>
            </a:r>
            <a:endParaRPr lang="hr-HR" sz="2000" b="1" i="1" dirty="0" smtClean="0"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800" b="1" dirty="0" smtClean="0">
                <a:solidFill>
                  <a:srgbClr val="C00000"/>
                </a:solidFill>
                <a:latin typeface="Franklin Gothic Book" pitchFamily="34" charset="0"/>
              </a:rPr>
              <a:t>STRUČNI ISPIT</a:t>
            </a:r>
          </a:p>
          <a:p>
            <a:pPr marL="0" indent="0">
              <a:buNone/>
            </a:pPr>
            <a:r>
              <a:rPr lang="hr-HR" sz="2000" b="1" dirty="0" smtClean="0">
                <a:latin typeface="Franklin Gothic Book" pitchFamily="34" charset="0"/>
              </a:rPr>
              <a:t>Članak </a:t>
            </a:r>
            <a:r>
              <a:rPr lang="hr-HR" sz="2000" b="1" dirty="0">
                <a:latin typeface="Franklin Gothic Book" pitchFamily="34" charset="0"/>
              </a:rPr>
              <a:t>31</a:t>
            </a:r>
            <a:r>
              <a:rPr lang="hr-HR" sz="2000" dirty="0">
                <a:latin typeface="Franklin Gothic Book" pitchFamily="34" charset="0"/>
              </a:rPr>
              <a:t>.</a:t>
            </a:r>
          </a:p>
          <a:p>
            <a:pPr algn="ctr"/>
            <a:endParaRPr lang="hr-HR" sz="800" dirty="0">
              <a:solidFill>
                <a:srgbClr val="000066"/>
              </a:solidFill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000" i="1" dirty="0">
                <a:solidFill>
                  <a:srgbClr val="C00000"/>
                </a:solidFill>
                <a:latin typeface="Franklin Gothic Book" pitchFamily="34" charset="0"/>
              </a:rPr>
              <a:t>3</a:t>
            </a:r>
            <a:r>
              <a:rPr lang="hr-HR" sz="2000" dirty="0">
                <a:solidFill>
                  <a:srgbClr val="C00000"/>
                </a:solidFill>
                <a:latin typeface="Franklin Gothic Book" pitchFamily="34" charset="0"/>
              </a:rPr>
              <a:t>. Za polaganje stručnog ispita pripravnik iz stavka 1. ovoga članka </a:t>
            </a:r>
            <a:r>
              <a:rPr lang="hr-HR" sz="2000" dirty="0" smtClean="0">
                <a:solidFill>
                  <a:srgbClr val="C00000"/>
                </a:solidFill>
                <a:latin typeface="Franklin Gothic Book" pitchFamily="34" charset="0"/>
              </a:rPr>
              <a:t>ima     </a:t>
            </a:r>
            <a:r>
              <a:rPr lang="hr-HR" sz="2000" dirty="0">
                <a:solidFill>
                  <a:srgbClr val="C00000"/>
                </a:solidFill>
                <a:latin typeface="Franklin Gothic Book" pitchFamily="34" charset="0"/>
              </a:rPr>
              <a:t>pravo na plaćeni dopust u trajanju od najmanje:</a:t>
            </a:r>
            <a:br>
              <a:rPr lang="hr-HR" sz="2000" dirty="0">
                <a:solidFill>
                  <a:srgbClr val="C00000"/>
                </a:solidFill>
                <a:latin typeface="Franklin Gothic Book" pitchFamily="34" charset="0"/>
              </a:rPr>
            </a:br>
            <a:r>
              <a:rPr lang="hr-HR" sz="2000" i="1" dirty="0">
                <a:solidFill>
                  <a:srgbClr val="C00000"/>
                </a:solidFill>
                <a:latin typeface="Franklin Gothic Book" pitchFamily="34" charset="0"/>
              </a:rPr>
              <a:t>    </a:t>
            </a:r>
            <a:r>
              <a:rPr lang="hr-HR" sz="2000" dirty="0" smtClean="0">
                <a:latin typeface="Franklin Gothic Book" pitchFamily="34" charset="0"/>
              </a:rPr>
              <a:t>–deset </a:t>
            </a:r>
            <a:r>
              <a:rPr lang="hr-HR" sz="2000" dirty="0">
                <a:latin typeface="Franklin Gothic Book" pitchFamily="34" charset="0"/>
              </a:rPr>
              <a:t>radnih dana za radna mjesta I. vrste.</a:t>
            </a:r>
          </a:p>
          <a:p>
            <a:endParaRPr lang="hr-HR" sz="800" dirty="0">
              <a:solidFill>
                <a:srgbClr val="000066"/>
              </a:solidFill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000" dirty="0">
                <a:solidFill>
                  <a:srgbClr val="C00000"/>
                </a:solidFill>
                <a:latin typeface="Franklin Gothic Book" pitchFamily="34" charset="0"/>
              </a:rPr>
              <a:t>4. Pripravnik ima pravo na plaćeni dopust i na dan kada polaže pripravnički ispit, a ako putuje u mjesto polaganja ispita još jedan dan te plaćene troškove puta što uključuje put i smještaj prema potrebi.</a:t>
            </a:r>
          </a:p>
          <a:p>
            <a:endParaRPr lang="hr-HR" sz="800" i="1" dirty="0">
              <a:solidFill>
                <a:srgbClr val="C00000"/>
              </a:solidFill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000" dirty="0">
                <a:latin typeface="Franklin Gothic Book" pitchFamily="34" charset="0"/>
              </a:rPr>
              <a:t>Članak 157. </a:t>
            </a:r>
            <a:r>
              <a:rPr lang="hr-HR" sz="2000" i="1" dirty="0" smtClean="0">
                <a:latin typeface="Franklin Gothic Book" pitchFamily="34" charset="0"/>
              </a:rPr>
              <a:t>Zakona:</a:t>
            </a:r>
            <a:endParaRPr lang="hr-HR" sz="800" i="1" dirty="0">
              <a:latin typeface="Franklin Gothic Book" pitchFamily="34" charset="0"/>
            </a:endParaRPr>
          </a:p>
          <a:p>
            <a:pPr marL="0" indent="0">
              <a:buNone/>
            </a:pPr>
            <a:r>
              <a:rPr lang="hr-HR" sz="2000" dirty="0">
                <a:latin typeface="Franklin Gothic Book" pitchFamily="34" charset="0"/>
              </a:rPr>
              <a:t>(1) Učitelji, nastavnici i stručni suradnici koji su zasnovali radni odnos u osnovnoj ili srednjoj školi prije </a:t>
            </a:r>
            <a:r>
              <a:rPr lang="hr-HR" sz="2000" b="1" dirty="0">
                <a:solidFill>
                  <a:srgbClr val="C00000"/>
                </a:solidFill>
                <a:latin typeface="Franklin Gothic Book" pitchFamily="34" charset="0"/>
              </a:rPr>
              <a:t>12. ožujka 1994.</a:t>
            </a:r>
            <a:r>
              <a:rPr lang="hr-HR" sz="2000" dirty="0">
                <a:solidFill>
                  <a:srgbClr val="000066"/>
                </a:solidFill>
                <a:latin typeface="Franklin Gothic Book" pitchFamily="34" charset="0"/>
              </a:rPr>
              <a:t> </a:t>
            </a:r>
            <a:r>
              <a:rPr lang="hr-HR" sz="2000" dirty="0">
                <a:latin typeface="Franklin Gothic Book" pitchFamily="34" charset="0"/>
              </a:rPr>
              <a:t>nisu obvezni polagati stručni ispit prema odredbama ovog Zakona. </a:t>
            </a:r>
          </a:p>
          <a:p>
            <a:pPr marL="6350" indent="-6350" eaLnBrk="1" hangingPunct="1">
              <a:spcBef>
                <a:spcPct val="0"/>
              </a:spcBef>
              <a:buFontTx/>
              <a:buNone/>
            </a:pPr>
            <a:endParaRPr lang="hr-HR" sz="2000" b="1" i="1" dirty="0" smtClean="0">
              <a:latin typeface="Franklin Gothic Book" pitchFamily="34" charset="0"/>
            </a:endParaRPr>
          </a:p>
          <a:p>
            <a:pPr marL="6350" indent="-6350" eaLnBrk="1" hangingPunct="1">
              <a:buFont typeface="Arial" charset="0"/>
              <a:buNone/>
            </a:pPr>
            <a:endParaRPr lang="hr-HR" sz="2000" dirty="0" smtClean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4595616"/>
      </p:ext>
    </p:ext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04800"/>
            <a:ext cx="7488832" cy="2514600"/>
          </a:xfrm>
        </p:spPr>
        <p:txBody>
          <a:bodyPr anchor="ctr">
            <a:noAutofit/>
          </a:bodyPr>
          <a:lstStyle/>
          <a:p>
            <a:r>
              <a:rPr lang="hr-HR" sz="4400" cap="none" dirty="0" smtClean="0">
                <a:latin typeface="Franklin Gothic Book" pitchFamily="34" charset="0"/>
              </a:rPr>
              <a:t>Metodički je dio najzastupljeniji dio programa pripravničkoga staža</a:t>
            </a:r>
            <a:endParaRPr lang="hr-HR" sz="4400" b="0" cap="none" dirty="0">
              <a:latin typeface="Franklin Gothic Book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2420888"/>
            <a:ext cx="7994848" cy="3024187"/>
          </a:xfrm>
        </p:spPr>
        <p:txBody>
          <a:bodyPr>
            <a:noAutofit/>
          </a:bodyPr>
          <a:lstStyle/>
          <a:p>
            <a:r>
              <a:rPr lang="hr-HR" sz="3200" dirty="0" smtClean="0">
                <a:solidFill>
                  <a:schemeClr val="tx1"/>
                </a:solidFill>
                <a:latin typeface="Franklin Gothic Book" pitchFamily="34" charset="0"/>
              </a:rPr>
              <a:t>Najviše je vremena tijekom stažiranja posvećeno hospitiranju pripravnika u nastavi koju je izvodio mentor te samostalnom pripravnikovom održavanju nastave pred članovima Povjerenstva za  stažiranje.</a:t>
            </a:r>
            <a:endParaRPr lang="hr-HR" sz="3200" dirty="0">
              <a:solidFill>
                <a:schemeClr val="tx1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8638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l-PL" sz="4400" dirty="0" smtClean="0">
                <a:latin typeface="Franklin Gothic Book" pitchFamily="34" charset="0"/>
              </a:rPr>
              <a:t>Kompetencije </a:t>
            </a:r>
            <a:r>
              <a:rPr lang="pl-PL" sz="4400" dirty="0">
                <a:latin typeface="Franklin Gothic Book" pitchFamily="34" charset="0"/>
              </a:rPr>
              <a:t>na kraju pripravničkoga stažiranja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Poznavanje predmeta 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pl-PL" sz="2600" dirty="0" smtClean="0">
                <a:latin typeface="Franklin Gothic Book" pitchFamily="34" charset="0"/>
              </a:rPr>
              <a:t>Znanje o razvoju i učenju djece/učenika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Prilagođavanje nastave potrebama učenika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Primjena raznovrsnih nastavnih metoda i strategija učenja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Motivacija u učionici i organizacijske vještine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Komunikacijske vještine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Vještine planiranja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Ocjenjivanje, praćenje i vrjednovanje učenja učenika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Profesionalna posvećenost i odgovornost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Partnerstvo  (timski rad)</a:t>
            </a:r>
          </a:p>
        </p:txBody>
      </p:sp>
    </p:spTree>
    <p:extLst>
      <p:ext uri="{BB962C8B-B14F-4D97-AF65-F5344CB8AC3E}">
        <p14:creationId xmlns:p14="http://schemas.microsoft.com/office/powerpoint/2010/main" xmlns="" val="381193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Dnevnik stažiranja</a:t>
            </a:r>
            <a:endParaRPr lang="hr-H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65E9844-B43D-4FCA-B8DC-219C550A2E30}" type="slidenum">
              <a:rPr lang="hr-HR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565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11960" y="188640"/>
            <a:ext cx="4752528" cy="626469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u="sng" dirty="0" smtClean="0">
                <a:solidFill>
                  <a:srgbClr val="CC0000"/>
                </a:solidFill>
                <a:latin typeface="Franklin Gothic Book" pitchFamily="34" charset="0"/>
                <a:cs typeface="Calibri" pitchFamily="34" charset="0"/>
              </a:rPr>
              <a:t>Dnevnik </a:t>
            </a:r>
            <a:r>
              <a:rPr lang="hr-HR" sz="2800" b="1" u="sng" dirty="0">
                <a:solidFill>
                  <a:srgbClr val="CC0000"/>
                </a:solidFill>
                <a:latin typeface="Franklin Gothic Book" pitchFamily="34" charset="0"/>
                <a:cs typeface="Calibri" pitchFamily="34" charset="0"/>
              </a:rPr>
              <a:t>stažiranja sadrži: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evidenciju </a:t>
            </a:r>
            <a:r>
              <a:rPr lang="hr-HR" sz="2400" dirty="0">
                <a:latin typeface="Franklin Gothic Book" pitchFamily="34" charset="0"/>
                <a:cs typeface="Calibri" pitchFamily="34" charset="0"/>
              </a:rPr>
              <a:t>ostvarenja programa pripravničkog staža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latin typeface="Franklin Gothic Book" pitchFamily="34" charset="0"/>
                <a:cs typeface="Calibri" pitchFamily="34" charset="0"/>
              </a:rPr>
              <a:t>bilježi stručno usavršavanje – knjige koje je pročitao i sl.,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latin typeface="Franklin Gothic Book" pitchFamily="34" charset="0"/>
                <a:cs typeface="Calibri" pitchFamily="34" charset="0"/>
              </a:rPr>
              <a:t>umeće potvrde sa stručnih usavršavanja na kojima je </a:t>
            </a: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nazočio ...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cs typeface="Calibri" pitchFamily="34" charset="0"/>
              </a:rPr>
              <a:t>priprave oglednih sati koje je održao pred mentorom i povjerenstvom te zabilješke o razgovoru nakon oglednih sati</a:t>
            </a:r>
          </a:p>
          <a:p>
            <a:pPr marL="754380" lvl="1" indent="-457200">
              <a:lnSpc>
                <a:spcPct val="90000"/>
              </a:lnSpc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cs typeface="Calibri" pitchFamily="34" charset="0"/>
              </a:rPr>
              <a:t>priprave s mentorovih sati sa zabilješkama o razgovoru nakon sati na kojima je </a:t>
            </a:r>
            <a:r>
              <a:rPr lang="hr-HR" sz="2400" dirty="0" smtClean="0">
                <a:cs typeface="Calibri" pitchFamily="34" charset="0"/>
              </a:rPr>
              <a:t>nazočio</a:t>
            </a:r>
            <a:endParaRPr lang="hr-HR" sz="2400" dirty="0">
              <a:cs typeface="Calibri" pitchFamily="34" charset="0"/>
            </a:endParaRPr>
          </a:p>
        </p:txBody>
      </p:sp>
      <p:grpSp>
        <p:nvGrpSpPr>
          <p:cNvPr id="8" name="Grupa 9"/>
          <p:cNvGrpSpPr/>
          <p:nvPr/>
        </p:nvGrpSpPr>
        <p:grpSpPr>
          <a:xfrm>
            <a:off x="-1548680" y="1700808"/>
            <a:ext cx="6172200" cy="4767049"/>
            <a:chOff x="-1524000" y="2057400"/>
            <a:chExt cx="5475470" cy="3905692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907" t="5089" r="5595" b="25424"/>
            <a:stretch/>
          </p:blipFill>
          <p:spPr bwMode="auto">
            <a:xfrm>
              <a:off x="-1524000" y="2057400"/>
              <a:ext cx="5475470" cy="31215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kstniOkvir 22"/>
            <p:cNvSpPr txBox="1"/>
            <p:nvPr/>
          </p:nvSpPr>
          <p:spPr>
            <a:xfrm>
              <a:off x="435997" y="4122291"/>
              <a:ext cx="3508319" cy="1840801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hr-HR" sz="2800" b="1" dirty="0">
                  <a:solidFill>
                    <a:schemeClr val="tx1"/>
                  </a:solidFill>
                  <a:latin typeface="Franklin Gothic Book" pitchFamily="34" charset="0"/>
                  <a:cs typeface="Calibri" pitchFamily="34" charset="0"/>
                </a:rPr>
                <a:t>Zbirka dokaza o kontinuiranom profesionalnom razvoju tijekom pripravničkog staža</a:t>
              </a:r>
            </a:p>
          </p:txBody>
        </p:sp>
      </p:grp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251520" y="404664"/>
            <a:ext cx="4042060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3600" b="1" dirty="0" smtClean="0">
                <a:solidFill>
                  <a:srgbClr val="C00000"/>
                </a:solidFill>
                <a:cs typeface="Calibri" pitchFamily="34" charset="0"/>
              </a:rPr>
              <a:t>OBAVEZNO</a:t>
            </a:r>
            <a:r>
              <a:rPr lang="hr-HR" sz="4000" b="1" dirty="0" smtClean="0">
                <a:cs typeface="Calibri" pitchFamily="34" charset="0"/>
              </a:rPr>
              <a:t> </a:t>
            </a:r>
            <a:r>
              <a:rPr lang="hr-HR" sz="2800" b="1" dirty="0" smtClean="0">
                <a:cs typeface="Calibri" pitchFamily="34" charset="0"/>
              </a:rPr>
              <a:t>donijeti na stručni ispit</a:t>
            </a:r>
            <a:endParaRPr lang="hr-HR" sz="28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0323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142875" y="71438"/>
            <a:ext cx="8821613" cy="1143000"/>
          </a:xfrm>
        </p:spPr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Čimbenici </a:t>
            </a:r>
            <a:r>
              <a:rPr lang="hr-HR" sz="4400" dirty="0">
                <a:latin typeface="Franklin Gothic Book" pitchFamily="34" charset="0"/>
              </a:rPr>
              <a:t>uspješnog stažiranja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55576" y="1785938"/>
            <a:ext cx="7931224" cy="4857750"/>
          </a:xfrm>
        </p:spPr>
        <p:txBody>
          <a:bodyPr anchor="ctr">
            <a:normAutofit/>
          </a:bodyPr>
          <a:lstStyle/>
          <a:p>
            <a:pPr marL="68580" indent="0" algn="ctr">
              <a:buNone/>
            </a:pPr>
            <a:r>
              <a:rPr lang="hr-HR" sz="40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Dobra međusobna suradnja pripravnika i </a:t>
            </a:r>
            <a:r>
              <a:rPr lang="hr-HR" sz="40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mentora i konzultativno - savjetodavni </a:t>
            </a:r>
            <a:r>
              <a:rPr lang="hr-HR" sz="40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rad stručnih suradnika i </a:t>
            </a:r>
            <a:r>
              <a:rPr lang="hr-HR" sz="4000" b="1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ravnatelja. </a:t>
            </a:r>
            <a:endParaRPr lang="hr-HR" sz="4000" b="1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68580" indent="0" algn="ctr">
              <a:buNone/>
            </a:pPr>
            <a:endParaRPr lang="hr-HR" sz="4000" b="1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9668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3568" y="3573016"/>
            <a:ext cx="7772400" cy="1470025"/>
          </a:xfrm>
        </p:spPr>
        <p:txBody>
          <a:bodyPr/>
          <a:lstStyle/>
          <a:p>
            <a:r>
              <a:rPr lang="hr-HR" dirty="0" smtClean="0"/>
              <a:t>III. MENTORSTVO</a:t>
            </a:r>
            <a:endParaRPr lang="hr-H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28</a:t>
            </a:fld>
            <a:endParaRPr lang="hr-HR">
              <a:latin typeface="Constantia"/>
            </a:endParaRPr>
          </a:p>
        </p:txBody>
      </p:sp>
      <p:sp>
        <p:nvSpPr>
          <p:cNvPr id="4" name="Elipsasti oblačić 3"/>
          <p:cNvSpPr/>
          <p:nvPr/>
        </p:nvSpPr>
        <p:spPr bwMode="auto">
          <a:xfrm rot="1494922">
            <a:off x="4863697" y="1484784"/>
            <a:ext cx="4176464" cy="1728192"/>
          </a:xfrm>
          <a:prstGeom prst="wedgeRoundRectCallout">
            <a:avLst>
              <a:gd name="adj1" fmla="val -8951"/>
              <a:gd name="adj2" fmla="val 124326"/>
              <a:gd name="adj3" fmla="val 16667"/>
            </a:avLst>
          </a:prstGeom>
          <a:solidFill>
            <a:srgbClr val="FFCDFF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>MENTOR (Definicija):</a:t>
            </a:r>
            <a: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  <a:t/>
            </a:r>
            <a:b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</a:br>
            <a: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  <a:t>Mudar i pouzdanih savjetnik ili učitelj. </a:t>
            </a: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/>
            </a:r>
            <a:b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</a:b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>Može </a:t>
            </a:r>
            <a: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  <a:t>biti starija osoba, koja kroz odnos povjerenja u okruženju za učenje prenosi znanje i iskustvo. </a:t>
            </a: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/>
            </a:r>
            <a:b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</a:b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>Netko </a:t>
            </a:r>
            <a:r>
              <a:rPr lang="hr-HR" sz="1600" dirty="0">
                <a:solidFill>
                  <a:sysClr val="windowText" lastClr="000000"/>
                </a:solidFill>
                <a:latin typeface="Franklin Gothic Book" pitchFamily="34" charset="0"/>
              </a:rPr>
              <a:t>tko nudi usmjeravanje i podršku</a:t>
            </a:r>
            <a:r>
              <a:rPr lang="hr-HR" sz="1600" dirty="0" smtClean="0">
                <a:solidFill>
                  <a:sysClr val="windowText" lastClr="000000"/>
                </a:solidFill>
                <a:latin typeface="Franklin Gothic Book" pitchFamily="34" charset="0"/>
              </a:rPr>
              <a:t>.</a:t>
            </a:r>
            <a:endParaRPr lang="hr-HR" sz="1600" dirty="0">
              <a:solidFill>
                <a:sysClr val="windowText" lastClr="000000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684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 idx="4294967295"/>
          </p:nvPr>
        </p:nvSpPr>
        <p:spPr>
          <a:xfrm>
            <a:off x="216362" y="135005"/>
            <a:ext cx="7028596" cy="1043746"/>
          </a:xfrm>
        </p:spPr>
        <p:txBody>
          <a:bodyPr/>
          <a:lstStyle/>
          <a:p>
            <a:pPr algn="l"/>
            <a:r>
              <a:rPr lang="hr-HR" sz="4400" dirty="0" smtClean="0">
                <a:latin typeface="Franklin Gothic Book" pitchFamily="34" charset="0"/>
              </a:rPr>
              <a:t>Tko je mentor?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640830" y="3094626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sz="2400" b="1" dirty="0" smtClean="0">
                <a:solidFill>
                  <a:srgbClr val="FFFFFF"/>
                </a:solidFill>
                <a:latin typeface="Franklin Gothic Book" pitchFamily="34" charset="0"/>
              </a:rPr>
              <a:t>MENTOR</a:t>
            </a:r>
            <a:endParaRPr lang="hr-HR" b="1" dirty="0" smtClean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943147" y="3094626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sz="2400" b="1" dirty="0" smtClean="0">
                <a:solidFill>
                  <a:srgbClr val="FFFFFF"/>
                </a:solidFill>
                <a:latin typeface="Franklin Gothic Book" pitchFamily="34" charset="0"/>
              </a:rPr>
              <a:t>TRENER</a:t>
            </a:r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392663" y="1820418"/>
            <a:ext cx="1494844" cy="933059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vodi pomoću primjera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919575" y="4075101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timski rad</a:t>
            </a:r>
            <a:endParaRPr lang="hr-HR" b="1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990667" y="4961073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pobjeda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943147" y="4086233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vizija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6497536" y="1985140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inspirira 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971259" y="1353311"/>
            <a:ext cx="1494844" cy="58316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b="1" dirty="0" smtClean="0">
                <a:solidFill>
                  <a:srgbClr val="FFFFFF"/>
                </a:solidFill>
                <a:latin typeface="Franklin Gothic Book" pitchFamily="34" charset="0"/>
              </a:rPr>
              <a:t>motivira 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2880032" y="2277441"/>
            <a:ext cx="3617503" cy="9507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4688784" y="1968132"/>
            <a:ext cx="14948" cy="304222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 flipH="1">
            <a:off x="2192085" y="2773908"/>
            <a:ext cx="14948" cy="1282957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373386" y="2314972"/>
            <a:ext cx="14948" cy="779568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645591" y="2314972"/>
            <a:ext cx="14948" cy="779568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657298" y="3692114"/>
            <a:ext cx="14948" cy="35183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424089" y="4357175"/>
            <a:ext cx="1494776" cy="950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685683" y="4694879"/>
            <a:ext cx="14948" cy="266194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972346" y="3692114"/>
            <a:ext cx="14948" cy="388775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 flipV="1">
            <a:off x="4135930" y="3390993"/>
            <a:ext cx="807215" cy="950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r-HR" b="1" smtClean="0">
              <a:solidFill>
                <a:srgbClr val="000000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8847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3" grpId="0" animBg="1"/>
      <p:bldP spid="4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I. UVOD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449056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utnik 16"/>
          <p:cNvSpPr/>
          <p:nvPr/>
        </p:nvSpPr>
        <p:spPr>
          <a:xfrm>
            <a:off x="0" y="6407750"/>
            <a:ext cx="689425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100" dirty="0" smtClean="0">
                <a:solidFill>
                  <a:srgbClr val="000000"/>
                </a:solidFill>
                <a:latin typeface="Franklin Gothic Book" pitchFamily="34" charset="0"/>
              </a:rPr>
              <a:t>Izvor: http</a:t>
            </a:r>
            <a:r>
              <a:rPr lang="hr-HR" sz="1100" dirty="0">
                <a:solidFill>
                  <a:srgbClr val="000000"/>
                </a:solidFill>
                <a:latin typeface="Franklin Gothic Book" pitchFamily="34" charset="0"/>
              </a:rPr>
              <a:t>://www.greenfeather.eu/</a:t>
            </a:r>
            <a:r>
              <a:rPr lang="hr-HR" sz="1100" dirty="0" err="1">
                <a:solidFill>
                  <a:srgbClr val="000000"/>
                </a:solidFill>
                <a:latin typeface="Franklin Gothic Book" pitchFamily="34" charset="0"/>
              </a:rPr>
              <a:t>en</a:t>
            </a:r>
            <a:r>
              <a:rPr lang="hr-HR" sz="1100" dirty="0">
                <a:solidFill>
                  <a:srgbClr val="000000"/>
                </a:solidFill>
                <a:latin typeface="Franklin Gothic Book" pitchFamily="34" charset="0"/>
              </a:rPr>
              <a:t>_</a:t>
            </a:r>
            <a:r>
              <a:rPr lang="hr-HR" sz="1100" dirty="0" err="1">
                <a:solidFill>
                  <a:srgbClr val="000000"/>
                </a:solidFill>
                <a:latin typeface="Franklin Gothic Book" pitchFamily="34" charset="0"/>
              </a:rPr>
              <a:t>training</a:t>
            </a:r>
            <a:r>
              <a:rPr lang="hr-HR" sz="1100" dirty="0">
                <a:solidFill>
                  <a:srgbClr val="000000"/>
                </a:solidFill>
                <a:latin typeface="Franklin Gothic Book" pitchFamily="34" charset="0"/>
              </a:rPr>
              <a:t>/</a:t>
            </a:r>
            <a:r>
              <a:rPr lang="hr-HR" sz="1100" dirty="0" err="1">
                <a:solidFill>
                  <a:srgbClr val="000000"/>
                </a:solidFill>
                <a:latin typeface="Franklin Gothic Book" pitchFamily="34" charset="0"/>
              </a:rPr>
              <a:t>training.html</a:t>
            </a:r>
            <a:endParaRPr lang="hr-HR" sz="1100" dirty="0">
              <a:solidFill>
                <a:srgbClr val="000000"/>
              </a:solidFill>
              <a:latin typeface="Franklin Gothic Book" pitchFamily="34" charset="0"/>
            </a:endParaRPr>
          </a:p>
        </p:txBody>
      </p:sp>
      <p:sp>
        <p:nvSpPr>
          <p:cNvPr id="3" name="Šesterokut 2"/>
          <p:cNvSpPr/>
          <p:nvPr/>
        </p:nvSpPr>
        <p:spPr bwMode="auto">
          <a:xfrm>
            <a:off x="5193265" y="2547110"/>
            <a:ext cx="1764000" cy="936000"/>
          </a:xfrm>
          <a:prstGeom prst="hexagon">
            <a:avLst/>
          </a:prstGeom>
          <a:solidFill>
            <a:srgbClr val="66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poučavatelj i tutor</a:t>
            </a:r>
            <a:endParaRPr lang="hr-HR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4" name="Šesterokut 3"/>
          <p:cNvSpPr/>
          <p:nvPr/>
        </p:nvSpPr>
        <p:spPr bwMode="auto">
          <a:xfrm>
            <a:off x="3663095" y="2052055"/>
            <a:ext cx="1764000" cy="936000"/>
          </a:xfrm>
          <a:prstGeom prst="hexagon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istražuje mogućnosti</a:t>
            </a:r>
          </a:p>
        </p:txBody>
      </p:sp>
      <p:sp>
        <p:nvSpPr>
          <p:cNvPr id="8" name="Šesterokut 7"/>
          <p:cNvSpPr/>
          <p:nvPr/>
        </p:nvSpPr>
        <p:spPr bwMode="auto">
          <a:xfrm>
            <a:off x="5202070" y="3492215"/>
            <a:ext cx="1764000" cy="936000"/>
          </a:xfrm>
          <a:prstGeom prst="hexagon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potiče refleksiju</a:t>
            </a:r>
            <a:endParaRPr lang="hr-HR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11" name="Šesterokut 10"/>
          <p:cNvSpPr/>
          <p:nvPr/>
        </p:nvSpPr>
        <p:spPr bwMode="auto">
          <a:xfrm>
            <a:off x="3671900" y="3933160"/>
            <a:ext cx="1764000" cy="936000"/>
          </a:xfrm>
          <a:prstGeom prst="hexagon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000000"/>
                </a:solidFill>
                <a:latin typeface="Franklin Gothic Book" pitchFamily="34" charset="0"/>
              </a:rPr>
              <a:t>identificira jakosti</a:t>
            </a:r>
          </a:p>
        </p:txBody>
      </p:sp>
      <p:sp>
        <p:nvSpPr>
          <p:cNvPr id="12" name="Šesterokut 11"/>
          <p:cNvSpPr/>
          <p:nvPr/>
        </p:nvSpPr>
        <p:spPr bwMode="auto">
          <a:xfrm>
            <a:off x="2132925" y="2502105"/>
            <a:ext cx="1764000" cy="936000"/>
          </a:xfrm>
          <a:prstGeom prst="hexagon">
            <a:avLst/>
          </a:prstGeom>
          <a:solidFill>
            <a:srgbClr val="FF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sve mu je izazov</a:t>
            </a:r>
          </a:p>
        </p:txBody>
      </p:sp>
      <p:sp>
        <p:nvSpPr>
          <p:cNvPr id="13" name="Šesterokut 12"/>
          <p:cNvSpPr/>
          <p:nvPr/>
        </p:nvSpPr>
        <p:spPr bwMode="auto">
          <a:xfrm>
            <a:off x="2132925" y="3447210"/>
            <a:ext cx="1764000" cy="936000"/>
          </a:xfrm>
          <a:prstGeom prst="hexagon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dirty="0" smtClean="0">
                <a:solidFill>
                  <a:srgbClr val="000000"/>
                </a:solidFill>
                <a:latin typeface="Franklin Gothic Book" pitchFamily="34" charset="0"/>
              </a:rPr>
              <a:t>potiče motivaciju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6319" y="2988292"/>
            <a:ext cx="997552" cy="98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Šesterokut 24"/>
          <p:cNvSpPr/>
          <p:nvPr/>
        </p:nvSpPr>
        <p:spPr bwMode="auto">
          <a:xfrm>
            <a:off x="3221850" y="-3546775"/>
            <a:ext cx="2700300" cy="1800000"/>
          </a:xfrm>
          <a:prstGeom prst="hexagon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Šumska cesta dijeli se na dva puta. Odabrala sam onaj  kojim se manje putuje. To je napravilo sve razlike</a:t>
            </a:r>
          </a:p>
        </p:txBody>
      </p:sp>
      <p:sp>
        <p:nvSpPr>
          <p:cNvPr id="21" name="Šesterokut 25"/>
          <p:cNvSpPr/>
          <p:nvPr/>
        </p:nvSpPr>
        <p:spPr bwMode="auto">
          <a:xfrm>
            <a:off x="8442430" y="-2286635"/>
            <a:ext cx="2700300" cy="1800000"/>
          </a:xfrm>
          <a:prstGeom prst="hexagon">
            <a:avLst/>
          </a:prstGeom>
          <a:solidFill>
            <a:srgbClr val="66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Mentorstvo je: 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pamet za biranje, 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uho za slušanje i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nježno guranje u pravome smjeru.</a:t>
            </a:r>
          </a:p>
        </p:txBody>
      </p:sp>
      <p:sp>
        <p:nvSpPr>
          <p:cNvPr id="30" name="Šesterokut 26"/>
          <p:cNvSpPr/>
          <p:nvPr/>
        </p:nvSpPr>
        <p:spPr bwMode="auto">
          <a:xfrm>
            <a:off x="9144000" y="7434445"/>
            <a:ext cx="2700300" cy="1800000"/>
          </a:xfrm>
          <a:prstGeom prst="hexagon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Da bi ste pospješili učenje: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pripremite se unaprijed,</a:t>
            </a:r>
            <a:endParaRPr lang="hr-HR" sz="1600" dirty="0">
              <a:solidFill>
                <a:srgbClr val="FFFFFF"/>
              </a:solidFill>
              <a:latin typeface="Franklin Gothic Book" pitchFamily="34" charset="0"/>
            </a:endParaRPr>
          </a:p>
          <a:p>
            <a:pPr>
              <a:buFontTx/>
              <a:buChar char="-"/>
            </a:pPr>
            <a:r>
              <a:rPr lang="hr-HR" sz="1600" dirty="0">
                <a:solidFill>
                  <a:srgbClr val="FFFFFF"/>
                </a:solidFill>
                <a:latin typeface="Franklin Gothic Book" pitchFamily="34" charset="0"/>
              </a:rPr>
              <a:t> </a:t>
            </a: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aktivno slušajte i </a:t>
            </a:r>
          </a:p>
          <a:p>
            <a:pPr>
              <a:buFontTx/>
              <a:buChar char="-"/>
            </a:pPr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 promišljajte naknadno .</a:t>
            </a:r>
          </a:p>
        </p:txBody>
      </p:sp>
      <p:sp>
        <p:nvSpPr>
          <p:cNvPr id="31" name="Šesterokut 27"/>
          <p:cNvSpPr/>
          <p:nvPr/>
        </p:nvSpPr>
        <p:spPr bwMode="auto">
          <a:xfrm>
            <a:off x="3196154" y="8880586"/>
            <a:ext cx="2700300" cy="1800000"/>
          </a:xfrm>
          <a:prstGeom prst="hexagon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000000"/>
                </a:solidFill>
                <a:latin typeface="Franklin Gothic Book" pitchFamily="34" charset="0"/>
              </a:rPr>
              <a:t>Da bi ste se razvili od dobrog do izvrsnog, pronađite svoje jake strane i na njima gradite  razvoj.</a:t>
            </a:r>
          </a:p>
        </p:txBody>
      </p:sp>
      <p:sp>
        <p:nvSpPr>
          <p:cNvPr id="32" name="Šesterokut 28"/>
          <p:cNvSpPr/>
          <p:nvPr/>
        </p:nvSpPr>
        <p:spPr bwMode="auto">
          <a:xfrm>
            <a:off x="-4609020" y="7299194"/>
            <a:ext cx="2700300" cy="1800000"/>
          </a:xfrm>
          <a:prstGeom prst="hexagon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r-HR" sz="1600" dirty="0" smtClean="0">
                <a:solidFill>
                  <a:srgbClr val="000000"/>
                </a:solidFill>
                <a:latin typeface="Franklin Gothic Book" pitchFamily="34" charset="0"/>
              </a:rPr>
              <a:t>Budite promjena koju želite vidjeti u svijetu!</a:t>
            </a:r>
          </a:p>
        </p:txBody>
      </p:sp>
      <p:sp>
        <p:nvSpPr>
          <p:cNvPr id="33" name="Šesterokut 23"/>
          <p:cNvSpPr/>
          <p:nvPr/>
        </p:nvSpPr>
        <p:spPr bwMode="auto">
          <a:xfrm>
            <a:off x="-3663916" y="-3546775"/>
            <a:ext cx="3060341" cy="1800000"/>
          </a:xfrm>
          <a:prstGeom prst="hexagon">
            <a:avLst/>
          </a:prstGeom>
          <a:solidFill>
            <a:srgbClr val="FF00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Naći ćemo put ili ćemo ga sami napraviti. </a:t>
            </a:r>
          </a:p>
          <a:p>
            <a:r>
              <a:rPr lang="hr-HR" sz="1600" dirty="0" smtClean="0">
                <a:solidFill>
                  <a:srgbClr val="FFFFFF"/>
                </a:solidFill>
                <a:latin typeface="Franklin Gothic Book" pitchFamily="34" charset="0"/>
              </a:rPr>
              <a:t>Kameni blokovi, prepreke na putu slabih, postaju kamena staza na putu snažnih.</a:t>
            </a:r>
          </a:p>
        </p:txBody>
      </p:sp>
    </p:spTree>
    <p:extLst>
      <p:ext uri="{BB962C8B-B14F-4D97-AF65-F5344CB8AC3E}">
        <p14:creationId xmlns:p14="http://schemas.microsoft.com/office/powerpoint/2010/main" xmlns="" val="267725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792 -0.61019 L 0.48246 0.629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528" y="6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38 0.15347 L 0.03438 0.5182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56 -0.21019 L -0.28541 0.4854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49" y="3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0.08541 L -0.35226 -0.4527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55" y="-2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2546 L 0.00295 -0.61181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3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.52656 -0.4854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37" y="-2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11" grpId="0" animBg="1"/>
      <p:bldP spid="12" grpId="0" animBg="1"/>
      <p:bldP spid="13" grpId="0" animBg="1"/>
      <p:bldP spid="20" grpId="0" animBg="1"/>
      <p:bldP spid="21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 idx="4294967295"/>
          </p:nvPr>
        </p:nvSpPr>
        <p:spPr>
          <a:xfrm>
            <a:off x="35496" y="5877272"/>
            <a:ext cx="7286625" cy="735140"/>
          </a:xfrm>
        </p:spPr>
        <p:txBody>
          <a:bodyPr/>
          <a:lstStyle/>
          <a:p>
            <a:pPr algn="l"/>
            <a:r>
              <a:rPr lang="hr-HR" sz="4400" dirty="0" smtClean="0">
                <a:latin typeface="Franklin Gothic Book" pitchFamily="34" charset="0"/>
              </a:rPr>
              <a:t>Različite </a:t>
            </a:r>
            <a:r>
              <a:rPr lang="hr-HR" sz="4400" dirty="0">
                <a:latin typeface="Franklin Gothic Book" pitchFamily="34" charset="0"/>
              </a:rPr>
              <a:t>uloge mentora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87" r="19074"/>
          <a:stretch/>
        </p:blipFill>
        <p:spPr bwMode="auto">
          <a:xfrm>
            <a:off x="5022050" y="2393885"/>
            <a:ext cx="3447383" cy="337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loud Callout 6"/>
          <p:cNvSpPr>
            <a:spLocks noChangeArrowheads="1"/>
          </p:cNvSpPr>
          <p:nvPr/>
        </p:nvSpPr>
        <p:spPr bwMode="auto">
          <a:xfrm>
            <a:off x="2229773" y="188640"/>
            <a:ext cx="2590800" cy="1905000"/>
          </a:xfrm>
          <a:prstGeom prst="wedgeRectCallout">
            <a:avLst>
              <a:gd name="adj1" fmla="val 48538"/>
              <a:gd name="adj2" fmla="val 101396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savjetnik</a:t>
            </a:r>
          </a:p>
        </p:txBody>
      </p:sp>
      <p:sp>
        <p:nvSpPr>
          <p:cNvPr id="11" name="Cloud Callout 7"/>
          <p:cNvSpPr>
            <a:spLocks noChangeArrowheads="1"/>
          </p:cNvSpPr>
          <p:nvPr/>
        </p:nvSpPr>
        <p:spPr bwMode="auto">
          <a:xfrm>
            <a:off x="103312" y="2100064"/>
            <a:ext cx="2971800" cy="1905000"/>
          </a:xfrm>
          <a:prstGeom prst="wedgeEllipseCallout">
            <a:avLst>
              <a:gd name="adj1" fmla="val 100652"/>
              <a:gd name="adj2" fmla="val 26913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voditelj</a:t>
            </a:r>
          </a:p>
        </p:txBody>
      </p:sp>
      <p:sp>
        <p:nvSpPr>
          <p:cNvPr id="12" name="Cloud Callout 8"/>
          <p:cNvSpPr/>
          <p:nvPr/>
        </p:nvSpPr>
        <p:spPr>
          <a:xfrm>
            <a:off x="934373" y="4293096"/>
            <a:ext cx="2590800" cy="1600200"/>
          </a:xfrm>
          <a:prstGeom prst="wedgeRoundRectCallout">
            <a:avLst>
              <a:gd name="adj1" fmla="val 97220"/>
              <a:gd name="adj2" fmla="val -71490"/>
              <a:gd name="adj3" fmla="val 16667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suradnik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0917" y="5994285"/>
            <a:ext cx="714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8551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5"/>
          <p:cNvSpPr>
            <a:spLocks noGrp="1"/>
          </p:cNvSpPr>
          <p:nvPr>
            <p:ph sz="half" idx="4294967295"/>
          </p:nvPr>
        </p:nvSpPr>
        <p:spPr>
          <a:xfrm>
            <a:off x="228600" y="2637103"/>
            <a:ext cx="4495800" cy="3458897"/>
          </a:xfrm>
        </p:spPr>
        <p:txBody>
          <a:bodyPr anchor="b"/>
          <a:lstStyle/>
          <a:p>
            <a:pPr algn="ctr" eaLnBrk="1" hangingPunct="1">
              <a:buFont typeface="Arial" charset="0"/>
              <a:buNone/>
            </a:pPr>
            <a:r>
              <a:rPr lang="hr-HR" sz="2800" b="1" dirty="0" smtClean="0">
                <a:latin typeface="Franklin Gothic Book" pitchFamily="34" charset="0"/>
              </a:rPr>
              <a:t>Procedure u školi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zakoni i pravilnici,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propisi i pravila u školi (odlaženje na izlet, disciplina, etički kodeks),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pedagoška i druga dokumentacija</a:t>
            </a:r>
          </a:p>
        </p:txBody>
      </p:sp>
      <p:sp>
        <p:nvSpPr>
          <p:cNvPr id="15364" name="Rectangle 6"/>
          <p:cNvSpPr>
            <a:spLocks noGrp="1"/>
          </p:cNvSpPr>
          <p:nvPr>
            <p:ph sz="half" idx="4294967295"/>
          </p:nvPr>
        </p:nvSpPr>
        <p:spPr>
          <a:xfrm>
            <a:off x="4800600" y="2140868"/>
            <a:ext cx="4343400" cy="3808412"/>
          </a:xfrm>
        </p:spPr>
        <p:txBody>
          <a:bodyPr>
            <a:noAutofit/>
          </a:bodyPr>
          <a:lstStyle/>
          <a:p>
            <a:pPr algn="ctr" eaLnBrk="1" hangingPunct="1">
              <a:buFont typeface="Arial" charset="0"/>
              <a:buNone/>
            </a:pPr>
            <a:r>
              <a:rPr lang="hr-HR" sz="2800" b="1" dirty="0" smtClean="0">
                <a:latin typeface="Franklin Gothic Book" pitchFamily="34" charset="0"/>
              </a:rPr>
              <a:t>Nastavni proces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nastavni programi,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organizacija rada u učionici,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standardi,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upravljanje vremenom,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nastavne strategije i tehnike,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metode i oblici rada ...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986" r="14968"/>
          <a:stretch/>
        </p:blipFill>
        <p:spPr bwMode="auto">
          <a:xfrm>
            <a:off x="174455" y="107945"/>
            <a:ext cx="3240360" cy="252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loud Callout 6"/>
          <p:cNvSpPr>
            <a:spLocks noChangeArrowheads="1"/>
          </p:cNvSpPr>
          <p:nvPr/>
        </p:nvSpPr>
        <p:spPr bwMode="auto">
          <a:xfrm>
            <a:off x="3779912" y="111651"/>
            <a:ext cx="2590800" cy="1905000"/>
          </a:xfrm>
          <a:prstGeom prst="wedgeRectCallout">
            <a:avLst>
              <a:gd name="adj1" fmla="val -67081"/>
              <a:gd name="adj2" fmla="val 40155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savjetnik</a:t>
            </a:r>
          </a:p>
        </p:txBody>
      </p:sp>
    </p:spTree>
    <p:extLst>
      <p:ext uri="{BB962C8B-B14F-4D97-AF65-F5344CB8AC3E}">
        <p14:creationId xmlns:p14="http://schemas.microsoft.com/office/powerpoint/2010/main" xmlns="" val="344161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  <p:bldP spid="15364" grpId="0" uiExpand="1" build="p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33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  <p:sp>
        <p:nvSpPr>
          <p:cNvPr id="16387" name="Rectangle 3"/>
          <p:cNvSpPr>
            <a:spLocks noGrp="1"/>
          </p:cNvSpPr>
          <p:nvPr>
            <p:ph sz="half" idx="4294967295"/>
          </p:nvPr>
        </p:nvSpPr>
        <p:spPr>
          <a:xfrm>
            <a:off x="323528" y="3356992"/>
            <a:ext cx="5400600" cy="3168352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zajednička analiza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promišljanje i odlučivanje prilikom rješavanja problema;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recipročnost (zajedničko učenje, uzajamno poštovanje i zajednički napredak)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66602"/>
            <a:ext cx="6336704" cy="2874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loud Callout 8"/>
          <p:cNvSpPr/>
          <p:nvPr/>
        </p:nvSpPr>
        <p:spPr>
          <a:xfrm>
            <a:off x="6156176" y="4437112"/>
            <a:ext cx="2590800" cy="1600200"/>
          </a:xfrm>
          <a:prstGeom prst="wedgeRoundRectCallout">
            <a:avLst>
              <a:gd name="adj1" fmla="val -53084"/>
              <a:gd name="adj2" fmla="val -116810"/>
              <a:gd name="adj3" fmla="val 16667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suradnik</a:t>
            </a:r>
          </a:p>
        </p:txBody>
      </p:sp>
    </p:spTree>
    <p:extLst>
      <p:ext uri="{BB962C8B-B14F-4D97-AF65-F5344CB8AC3E}">
        <p14:creationId xmlns:p14="http://schemas.microsoft.com/office/powerpoint/2010/main" xmlns="" val="26962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teksta 4"/>
          <p:cNvSpPr>
            <a:spLocks noGrp="1"/>
          </p:cNvSpPr>
          <p:nvPr>
            <p:ph type="body" idx="4294967295"/>
          </p:nvPr>
        </p:nvSpPr>
        <p:spPr>
          <a:xfrm>
            <a:off x="836585" y="2393885"/>
            <a:ext cx="7875875" cy="951909"/>
          </a:xfrm>
        </p:spPr>
        <p:txBody>
          <a:bodyPr>
            <a:noAutofit/>
          </a:bodyPr>
          <a:lstStyle/>
          <a:p>
            <a:pPr marL="628650" indent="-628650" algn="l">
              <a:buNone/>
            </a:pPr>
            <a:r>
              <a:rPr lang="hr-HR" sz="2800" b="1" dirty="0">
                <a:solidFill>
                  <a:srgbClr val="C00000"/>
                </a:solidFill>
                <a:latin typeface="Franklin Gothic Book" pitchFamily="34" charset="0"/>
              </a:rPr>
              <a:t>Cilj</a:t>
            </a:r>
            <a:r>
              <a:rPr lang="hr-HR" sz="2800" dirty="0">
                <a:latin typeface="Franklin Gothic Book" pitchFamily="34" charset="0"/>
              </a:rPr>
              <a:t>: </a:t>
            </a:r>
            <a:r>
              <a:rPr lang="hr-HR" sz="2800" i="1" dirty="0" smtClean="0">
                <a:latin typeface="Franklin Gothic Book" pitchFamily="34" charset="0"/>
              </a:rPr>
              <a:t>razviti unutarnje </a:t>
            </a:r>
            <a:r>
              <a:rPr lang="hr-HR" sz="2800" i="1" dirty="0">
                <a:latin typeface="Franklin Gothic Book" pitchFamily="34" charset="0"/>
              </a:rPr>
              <a:t>snage nastavnika početnika za samostalno učenje</a:t>
            </a:r>
            <a:r>
              <a:rPr lang="hr-HR" sz="2800" dirty="0">
                <a:latin typeface="Franklin Gothic Book" pitchFamily="34" charset="0"/>
              </a:rPr>
              <a:t>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half" idx="4294967295"/>
          </p:nvPr>
        </p:nvSpPr>
        <p:spPr>
          <a:xfrm>
            <a:off x="381000" y="3468960"/>
            <a:ext cx="4267200" cy="3200400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hr-HR" sz="2800" dirty="0" smtClean="0">
                <a:latin typeface="Franklin Gothic Book" pitchFamily="34" charset="0"/>
              </a:rPr>
              <a:t>		</a:t>
            </a:r>
            <a:r>
              <a:rPr lang="hr-HR" sz="2800" b="1" dirty="0" smtClean="0">
                <a:latin typeface="Franklin Gothic Book" pitchFamily="34" charset="0"/>
              </a:rPr>
              <a:t>Početnik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razmišlja o važnim pitanjima,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rješava probleme,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 analizira i objašnjava ciljeve </a:t>
            </a:r>
          </a:p>
        </p:txBody>
      </p:sp>
      <p:sp>
        <p:nvSpPr>
          <p:cNvPr id="17412" name="Rectangle 6"/>
          <p:cNvSpPr>
            <a:spLocks noGrp="1"/>
          </p:cNvSpPr>
          <p:nvPr>
            <p:ph sz="quarter" idx="4294967295"/>
          </p:nvPr>
        </p:nvSpPr>
        <p:spPr>
          <a:xfrm>
            <a:off x="4800601" y="3501009"/>
            <a:ext cx="4343400" cy="3344415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hr-HR" sz="2800" b="1" dirty="0" smtClean="0">
                <a:latin typeface="Franklin Gothic Book" pitchFamily="34" charset="0"/>
              </a:rPr>
              <a:t>Mentor</a:t>
            </a:r>
            <a:r>
              <a:rPr lang="hr-HR" sz="2800" dirty="0" smtClean="0">
                <a:latin typeface="Franklin Gothic Book" pitchFamily="34" charset="0"/>
              </a:rPr>
              <a:t> 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podržava stvaranje ideja nastavnika početnika (postavlja pitanja, parafrazira, pravi pauze i pita o detaljima) </a:t>
            </a:r>
          </a:p>
        </p:txBody>
      </p:sp>
      <p:sp>
        <p:nvSpPr>
          <p:cNvPr id="10" name="Cloud Callout 7"/>
          <p:cNvSpPr>
            <a:spLocks noChangeArrowheads="1"/>
          </p:cNvSpPr>
          <p:nvPr/>
        </p:nvSpPr>
        <p:spPr bwMode="auto">
          <a:xfrm>
            <a:off x="4572000" y="140550"/>
            <a:ext cx="2088232" cy="1905000"/>
          </a:xfrm>
          <a:prstGeom prst="wedgeEllipseCallout">
            <a:avLst>
              <a:gd name="adj1" fmla="val -72191"/>
              <a:gd name="adj2" fmla="val 20293"/>
            </a:avLst>
          </a:prstGeom>
          <a:solidFill>
            <a:srgbClr val="C00000"/>
          </a:solidFill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eaLnBrk="0" hangingPunct="0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voditelj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881" y="140550"/>
            <a:ext cx="3708988" cy="211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473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7411" grpId="0" build="p"/>
      <p:bldP spid="17412" grpId="0" build="p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 idx="4294967295"/>
          </p:nvPr>
        </p:nvSpPr>
        <p:spPr>
          <a:xfrm>
            <a:off x="181142" y="152400"/>
            <a:ext cx="6965950" cy="790575"/>
          </a:xfrm>
        </p:spPr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Promjena </a:t>
            </a:r>
            <a:r>
              <a:rPr lang="hr-HR" sz="4400" dirty="0">
                <a:latin typeface="Franklin Gothic Book" pitchFamily="34" charset="0"/>
              </a:rPr>
              <a:t>uloge mentora</a:t>
            </a:r>
          </a:p>
        </p:txBody>
      </p:sp>
      <p:sp>
        <p:nvSpPr>
          <p:cNvPr id="18440" name="Text Box 21"/>
          <p:cNvSpPr txBox="1">
            <a:spLocks noChangeArrowheads="1"/>
          </p:cNvSpPr>
          <p:nvPr/>
        </p:nvSpPr>
        <p:spPr bwMode="auto">
          <a:xfrm>
            <a:off x="3484117" y="5376000"/>
            <a:ext cx="2160000" cy="720000"/>
          </a:xfrm>
          <a:prstGeom prst="rect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C00000"/>
              </a:gs>
            </a:gsLst>
            <a:lin ang="189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2400" b="1"/>
            </a:lvl1pPr>
          </a:lstStyle>
          <a:p>
            <a:r>
              <a:rPr lang="hr-HR" sz="2800" dirty="0">
                <a:solidFill>
                  <a:srgbClr val="FFFFFF"/>
                </a:solidFill>
                <a:latin typeface="Franklin Gothic Book" pitchFamily="34" charset="0"/>
              </a:rPr>
              <a:t>SURADNIK</a:t>
            </a:r>
          </a:p>
        </p:txBody>
      </p:sp>
      <p:sp>
        <p:nvSpPr>
          <p:cNvPr id="6" name="Jednakokračni trokut 5"/>
          <p:cNvSpPr/>
          <p:nvPr/>
        </p:nvSpPr>
        <p:spPr>
          <a:xfrm>
            <a:off x="1519883" y="1851025"/>
            <a:ext cx="6120000" cy="3240000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endParaRPr lang="hr-HR" sz="2800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18" name="Jednakokračni trokut 17"/>
          <p:cNvSpPr/>
          <p:nvPr/>
        </p:nvSpPr>
        <p:spPr>
          <a:xfrm flipH="1" flipV="1">
            <a:off x="1504117" y="1766976"/>
            <a:ext cx="6120000" cy="3240000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C00000"/>
              </a:gs>
            </a:gsLst>
            <a:lin ang="135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endParaRPr lang="hr-HR" sz="2800" dirty="0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8" name="TekstniOkvir 7"/>
          <p:cNvSpPr txBox="1"/>
          <p:nvPr/>
        </p:nvSpPr>
        <p:spPr>
          <a:xfrm>
            <a:off x="4579883" y="1932935"/>
            <a:ext cx="270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eaLnBrk="1" hangingPunct="1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 dirty="0">
                <a:solidFill>
                  <a:srgbClr val="FFFFFF"/>
                </a:solidFill>
                <a:latin typeface="Franklin Gothic Book" pitchFamily="34" charset="0"/>
              </a:rPr>
              <a:t>znanje </a:t>
            </a:r>
            <a:r>
              <a:rPr lang="hr-HR" dirty="0" smtClean="0">
                <a:solidFill>
                  <a:srgbClr val="FFFFFF"/>
                </a:solidFill>
                <a:latin typeface="Franklin Gothic Book" pitchFamily="34" charset="0"/>
              </a:rPr>
              <a:t>PRIPRAVNIKA i </a:t>
            </a:r>
            <a:r>
              <a:rPr lang="hr-HR" dirty="0">
                <a:solidFill>
                  <a:srgbClr val="FFFFFF"/>
                </a:solidFill>
                <a:latin typeface="Franklin Gothic Book" pitchFamily="34" charset="0"/>
              </a:rPr>
              <a:t>sudjelovanje u analizi</a:t>
            </a:r>
          </a:p>
        </p:txBody>
      </p:sp>
      <p:sp>
        <p:nvSpPr>
          <p:cNvPr id="17" name="TekstniOkvir 16"/>
          <p:cNvSpPr txBox="1"/>
          <p:nvPr/>
        </p:nvSpPr>
        <p:spPr>
          <a:xfrm>
            <a:off x="1754114" y="3117808"/>
            <a:ext cx="2286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količina informacija i analiza koju daje MENTOR </a:t>
            </a:r>
          </a:p>
        </p:txBody>
      </p:sp>
      <p:sp>
        <p:nvSpPr>
          <p:cNvPr id="13" name="Pravokutnik 12"/>
          <p:cNvSpPr/>
          <p:nvPr/>
        </p:nvSpPr>
        <p:spPr>
          <a:xfrm>
            <a:off x="619883" y="5376000"/>
            <a:ext cx="2160000" cy="7200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>
                <a:solidFill>
                  <a:srgbClr val="FFFFFF"/>
                </a:solidFill>
                <a:latin typeface="Franklin Gothic Book" pitchFamily="34" charset="0"/>
              </a:rPr>
              <a:t>SAVJETNIK </a:t>
            </a:r>
          </a:p>
        </p:txBody>
      </p:sp>
      <p:sp>
        <p:nvSpPr>
          <p:cNvPr id="24" name="Pravokutnik 23"/>
          <p:cNvSpPr/>
          <p:nvPr/>
        </p:nvSpPr>
        <p:spPr>
          <a:xfrm>
            <a:off x="6544117" y="5376000"/>
            <a:ext cx="2160000" cy="72000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400" b="1" dirty="0">
                <a:solidFill>
                  <a:srgbClr val="FFFFFF"/>
                </a:solidFill>
              </a:rPr>
              <a:t>VODITELJ</a:t>
            </a:r>
            <a:endParaRPr lang="hr-HR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825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  <p:bldP spid="6" grpId="0" animBg="1"/>
      <p:bldP spid="18" grpId="0" animBg="1"/>
      <p:bldP spid="13" grpId="0" animBg="1"/>
      <p:bldP spid="2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Učenje </a:t>
            </a:r>
            <a:r>
              <a:rPr lang="hr-HR" sz="4400" dirty="0">
                <a:latin typeface="Franklin Gothic Book" pitchFamily="34" charset="0"/>
              </a:rPr>
              <a:t>odraslih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1668331"/>
            <a:ext cx="8534400" cy="4884869"/>
          </a:xfrm>
        </p:spPr>
        <p:txBody>
          <a:bodyPr anchor="ctr">
            <a:noAutofit/>
          </a:bodyPr>
          <a:lstStyle/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mora im biti jasna svrha učenja,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imaju svijest o sebi i usmjereni su pri učenju na samovođenje,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praktični su i fokusiraju se na one sadržaje koji će im koristiti u radu, 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bogat su izvor životnoga iskustva, znanja i vještina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teže individualizaciji i različitim strategijama učenja</a:t>
            </a: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latin typeface="Franklin Gothic Book" pitchFamily="34" charset="0"/>
              </a:rPr>
              <a:t>teže biti aktivni  i ravnopravni sudionici u procesu učenja, </a:t>
            </a:r>
            <a:endParaRPr lang="pl-PL" sz="2600" dirty="0" smtClean="0">
              <a:latin typeface="Franklin Gothic Book" pitchFamily="34" charset="0"/>
            </a:endParaRPr>
          </a:p>
          <a:p>
            <a:pPr eaLnBrk="1" hangingPunct="1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pl-PL" sz="2600" dirty="0" smtClean="0">
                <a:latin typeface="Franklin Gothic Book" pitchFamily="34" charset="0"/>
              </a:rPr>
              <a:t> većina potencijalne motivacije dolazi iznutra, zbog</a:t>
            </a:r>
            <a:r>
              <a:rPr lang="pl-PL" sz="2600" dirty="0"/>
              <a:t> </a:t>
            </a:r>
            <a:r>
              <a:rPr lang="pl-PL" sz="2600" dirty="0" smtClean="0">
                <a:latin typeface="Franklin Gothic Book" pitchFamily="34" charset="0"/>
              </a:rPr>
              <a:t>želje za napredovanjem, povećanjem zadovoljstva u poslu i </a:t>
            </a:r>
            <a:r>
              <a:rPr lang="hr-HR" sz="2600" dirty="0" smtClean="0">
                <a:latin typeface="Franklin Gothic Book" pitchFamily="34" charset="0"/>
              </a:rPr>
              <a:t>samopoštovanjem.</a:t>
            </a:r>
          </a:p>
        </p:txBody>
      </p:sp>
    </p:spTree>
    <p:extLst>
      <p:ext uri="{BB962C8B-B14F-4D97-AF65-F5344CB8AC3E}">
        <p14:creationId xmlns:p14="http://schemas.microsoft.com/office/powerpoint/2010/main" xmlns="" val="104614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title" idx="4294967295"/>
          </p:nvPr>
        </p:nvSpPr>
        <p:spPr>
          <a:xfrm>
            <a:off x="152400" y="304800"/>
            <a:ext cx="8686800" cy="1257300"/>
          </a:xfrm>
        </p:spPr>
        <p:txBody>
          <a:bodyPr/>
          <a:lstStyle/>
          <a:p>
            <a:pPr algn="l"/>
            <a:r>
              <a:rPr lang="fr-FR" sz="4000" dirty="0" smtClean="0">
                <a:latin typeface="Franklin Gothic Book" pitchFamily="34" charset="0"/>
              </a:rPr>
              <a:t>NE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r>
              <a:rPr lang="fr-FR" sz="4000" dirty="0">
                <a:latin typeface="Franklin Gothic Book" pitchFamily="34" charset="0"/>
              </a:rPr>
              <a:t>   </a:t>
            </a:r>
            <a:r>
              <a:rPr lang="fr-FR" sz="4000" dirty="0" err="1">
                <a:latin typeface="Franklin Gothic Book" pitchFamily="34" charset="0"/>
              </a:rPr>
              <a:t>NE</a:t>
            </a:r>
            <a:endParaRPr lang="hr-HR" sz="4000" dirty="0">
              <a:latin typeface="Franklin Gothic Boo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19400" y="1904999"/>
            <a:ext cx="3962400" cy="3533775"/>
          </a:xfrm>
        </p:spPr>
        <p:txBody>
          <a:bodyPr>
            <a:normAutofit/>
          </a:bodyPr>
          <a:lstStyle/>
          <a:p>
            <a:pPr marL="777240" lvl="2" indent="0">
              <a:lnSpc>
                <a:spcPct val="150000"/>
              </a:lnSpc>
              <a:buNone/>
            </a:pPr>
            <a:r>
              <a:rPr lang="hr-HR" sz="3600" dirty="0" smtClean="0">
                <a:latin typeface="Franklin Gothic Book" pitchFamily="34" charset="0"/>
              </a:rPr>
              <a:t>Loš cilj: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r-HR" sz="3600" dirty="0" smtClean="0">
                <a:latin typeface="Franklin Gothic Book" pitchFamily="34" charset="0"/>
              </a:rPr>
              <a:t>učiniti pripravnika sličnim sebi</a:t>
            </a:r>
            <a:endParaRPr lang="hr-HR" sz="3600" dirty="0">
              <a:latin typeface="Franklin Gothic Boo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04864"/>
            <a:ext cx="1571625" cy="23431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HeroicExtremeLef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1514475" cy="2428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RightFacing"/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98145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sz="4400" dirty="0" smtClean="0">
                <a:latin typeface="Franklin Gothic Book" pitchFamily="34" charset="0"/>
              </a:rPr>
              <a:t>Razgovor</a:t>
            </a:r>
            <a:r>
              <a:rPr lang="it-IT" sz="4400" dirty="0" smtClean="0">
                <a:latin typeface="Franklin Gothic Book" pitchFamily="34" charset="0"/>
              </a:rPr>
              <a:t> </a:t>
            </a:r>
            <a:r>
              <a:rPr lang="it-IT" sz="4400" dirty="0">
                <a:latin typeface="Franklin Gothic Book" pitchFamily="34" charset="0"/>
              </a:rPr>
              <a:t>pri praćenju </a:t>
            </a:r>
            <a:r>
              <a:rPr lang="it-IT" sz="4400" dirty="0" smtClean="0">
                <a:latin typeface="Franklin Gothic Book" pitchFamily="34" charset="0"/>
              </a:rPr>
              <a:t>i</a:t>
            </a:r>
            <a:r>
              <a:rPr lang="hr-HR" sz="4400" dirty="0" smtClean="0">
                <a:latin typeface="Franklin Gothic Book" pitchFamily="34" charset="0"/>
              </a:rPr>
              <a:t> analizi</a:t>
            </a:r>
            <a:r>
              <a:rPr lang="it-IT" sz="4400" dirty="0" smtClean="0">
                <a:latin typeface="Franklin Gothic Book" pitchFamily="34" charset="0"/>
              </a:rPr>
              <a:t> </a:t>
            </a:r>
            <a:r>
              <a:rPr lang="hr-HR" sz="4400" dirty="0" smtClean="0">
                <a:latin typeface="Franklin Gothic Book" pitchFamily="34" charset="0"/>
              </a:rPr>
              <a:t>nastavnoga</a:t>
            </a:r>
            <a:r>
              <a:rPr lang="it-IT" sz="4400" dirty="0" smtClean="0">
                <a:latin typeface="Franklin Gothic Book" pitchFamily="34" charset="0"/>
              </a:rPr>
              <a:t> </a:t>
            </a:r>
            <a:r>
              <a:rPr lang="hr-HR" sz="4400" dirty="0" smtClean="0">
                <a:latin typeface="Franklin Gothic Book" pitchFamily="34" charset="0"/>
              </a:rPr>
              <a:t>sata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628800"/>
            <a:ext cx="8435280" cy="4896543"/>
          </a:xfrm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povratna informacija o provedenom nastavnom satu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potrebno je da se učitelj aktivno i produktivno uključuje, a ne samo pasivno slušati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rgbClr val="CC0000"/>
                </a:solidFill>
                <a:latin typeface="Franklin Gothic Book" pitchFamily="34" charset="0"/>
              </a:rPr>
              <a:t>Razgovor treba voditi kao:</a:t>
            </a:r>
          </a:p>
          <a:p>
            <a:pPr marL="1623060" lvl="3" indent="-342900">
              <a:spcBef>
                <a:spcPts val="0"/>
              </a:spcBef>
              <a:buClr>
                <a:srgbClr val="C00000"/>
              </a:buClr>
              <a:buFont typeface="Wingdings 2" pitchFamily="18" charset="2"/>
              <a:buChar char="&lt;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istinski dijalog,</a:t>
            </a:r>
          </a:p>
          <a:p>
            <a:pPr marL="1623060" lvl="3" indent="-342900">
              <a:spcBef>
                <a:spcPts val="0"/>
              </a:spcBef>
              <a:buClr>
                <a:srgbClr val="C00000"/>
              </a:buClr>
              <a:buFont typeface="Wingdings 2" pitchFamily="18" charset="2"/>
              <a:buChar char="&lt;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otvoreni komunikacijski kanal,</a:t>
            </a:r>
          </a:p>
          <a:p>
            <a:pPr marL="1623060" lvl="3" indent="-342900">
              <a:spcBef>
                <a:spcPts val="0"/>
              </a:spcBef>
              <a:buClr>
                <a:srgbClr val="C00000"/>
              </a:buClr>
              <a:buFont typeface="Wingdings 2" pitchFamily="18" charset="2"/>
              <a:buChar char="&lt;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mogućnost pitanja i vođenja dijaloga sa svim članovima Povjerenstva 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razgovor treba počivati na poznatim didaktičkim načelima, prvo istaknuti pozitivno, a zatim ono što bi valjalo promijeniti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</a:rPr>
              <a:t>razgovor je primarno usmjeren na svakog člana Povjerenstva, stoga se u tom obraćanju koristi i neverbalnom komunikacijom</a:t>
            </a:r>
            <a:endParaRPr lang="hr-HR" sz="2400" dirty="0">
              <a:solidFill>
                <a:schemeClr val="tx1"/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277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cap="none" dirty="0" smtClean="0"/>
              <a:t>IV. STRUČNI ISPIT</a:t>
            </a:r>
            <a:endParaRPr lang="hr-HR" cap="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39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189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302433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vi-VN" sz="5400" dirty="0"/>
              <a:t>Stručna sprema </a:t>
            </a:r>
            <a:r>
              <a:rPr lang="hr-HR" sz="5400" dirty="0" smtClean="0"/>
              <a:t/>
            </a:r>
            <a:br>
              <a:rPr lang="hr-HR" sz="5400" dirty="0" smtClean="0"/>
            </a:br>
            <a:r>
              <a:rPr lang="vi-VN" sz="5400" dirty="0" smtClean="0"/>
              <a:t>učitelja </a:t>
            </a:r>
            <a:r>
              <a:rPr lang="vi-VN" sz="5400" dirty="0"/>
              <a:t>i nastavnika informatike</a:t>
            </a:r>
            <a:r>
              <a:rPr lang="hr-HR" sz="5400" dirty="0"/>
              <a:t>/</a:t>
            </a:r>
            <a:r>
              <a:rPr lang="vi-VN" sz="5400" dirty="0"/>
              <a:t>računalstva</a:t>
            </a:r>
            <a:endParaRPr lang="hr-HR" sz="540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hr-HR">
              <a:solidFill>
                <a:srgbClr val="CCDDEA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11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772400" cy="1362075"/>
          </a:xfrm>
        </p:spPr>
        <p:txBody>
          <a:bodyPr anchor="ctr"/>
          <a:lstStyle/>
          <a:p>
            <a:r>
              <a:rPr lang="hr-HR" sz="4400" dirty="0">
                <a:latin typeface="Franklin Gothic Book" pitchFamily="34" charset="0"/>
              </a:rPr>
              <a:t>CILJ: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type="body" idx="1"/>
          </p:nvPr>
        </p:nvSpPr>
        <p:spPr>
          <a:xfrm>
            <a:off x="539552" y="2276872"/>
            <a:ext cx="7992888" cy="3258591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Utvrđivanje 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profesionalne, poglavito </a:t>
            </a: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metodičko - didaktičke 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 </a:t>
            </a: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pedagoško - psihološke 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osposobljenosti pripravnika za samostalan odgojno-obrazovni </a:t>
            </a: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rad.</a:t>
            </a:r>
            <a:endParaRPr lang="hr-HR" sz="28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2379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41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114654"/>
              </p:ext>
            </p:extLst>
          </p:nvPr>
        </p:nvGraphicFramePr>
        <p:xfrm>
          <a:off x="251520" y="332656"/>
          <a:ext cx="8697782" cy="53353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0000"/>
                <a:gridCol w="1641782"/>
                <a:gridCol w="1872000"/>
                <a:gridCol w="2124000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200" b="0" u="none" strike="noStrike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Sjedište ispitnog povjerenstva</a:t>
                      </a:r>
                      <a:endParaRPr lang="hr-HR" sz="2200" b="0" u="none" strike="noStrike" kern="120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200" b="0" u="none" strike="noStrike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Grad</a:t>
                      </a:r>
                      <a:endParaRPr lang="hr-HR" sz="2200" b="0" u="none" strike="noStrike" kern="120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200" b="0" u="none" strike="noStrike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Viši savjetnik</a:t>
                      </a:r>
                      <a:endParaRPr lang="hr-HR" sz="2200" b="0" u="none" strike="noStrike" kern="120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200" b="0" u="none" strike="noStrike" kern="120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Sustručnjak - mentor na stručnom ispitu </a:t>
                      </a:r>
                      <a:endParaRPr lang="hr-HR" sz="2200" b="0" u="none" strike="noStrike" kern="120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OŠ Augusta Hrambašića 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Zagreb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b="0" i="0" u="none" strike="noStrike" cap="none" spc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  <a:latin typeface="Calibri"/>
                        </a:rPr>
                        <a:t>Željka Knezović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Ines Kniewald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OŠ sv. Ane u Osijeku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Osijek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Viktorija Hržica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Ivica Rumora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OŠ Nikole Tesle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Rijeka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Eugen Ban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Mate Adžić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OŠ Mejaši 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Split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Željka Knezović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cap="none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/>
                        </a:rPr>
                        <a:t>Žana Žanko</a:t>
                      </a:r>
                      <a:endParaRPr lang="hr-HR" sz="2200" b="0" i="0" u="none" strike="noStrike" cap="none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XV. gimnazija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Zagreb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Željka Knezović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Zlata Markučič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Ekonomska i upravna </a:t>
                      </a:r>
                      <a:r>
                        <a:rPr lang="hr-HR" sz="2200" u="none" strike="noStrike" kern="1200" cap="none" spc="0" dirty="0" smtClean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škola</a:t>
                      </a:r>
                      <a:endParaRPr lang="hr-HR" sz="2200" u="none" strike="noStrike" kern="1200" cap="none" spc="0" dirty="0">
                        <a:ln w="9000" cmpd="sng">
                          <a:solidFill>
                            <a:srgbClr val="0000FF"/>
                          </a:solidFill>
                          <a:prstDash val="solid"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Osijek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Viktorija Hržica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Natalija Stjepanek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Gimnazija </a:t>
                      </a:r>
                      <a:r>
                        <a:rPr lang="hr-HR" sz="2200" u="none" strike="noStrike" kern="1200" cap="none" spc="0" dirty="0" smtClean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A. Mohorovičića</a:t>
                      </a:r>
                      <a:endParaRPr lang="hr-HR" sz="2200" u="none" strike="noStrike" kern="1200" cap="none" spc="0" dirty="0">
                        <a:ln w="9000" cmpd="sng">
                          <a:solidFill>
                            <a:srgbClr val="0000FF"/>
                          </a:solidFill>
                          <a:prstDash val="solid"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kern="1200" cap="none" spc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Rijeka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Eugen Ban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Tanja Vukas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IV. gimnazija „</a:t>
                      </a:r>
                      <a:r>
                        <a:rPr lang="hr-HR" sz="2200" u="none" strike="noStrike" kern="1200" cap="none" spc="0" dirty="0" smtClean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M. Marulić</a:t>
                      </a:r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Split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Željka Knezović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2200" u="none" strike="noStrike" kern="1200" cap="none" spc="0" dirty="0">
                          <a:ln w="9000" cmpd="sng">
                            <a:solidFill>
                              <a:srgbClr val="0000FF"/>
                            </a:solidFill>
                            <a:prstDash val="solid"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Drago Koštić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7504" y="6289575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dirty="0">
                <a:hlinkClick r:id="rId2"/>
              </a:rPr>
              <a:t>http://www.azoo.hr/images/Natjecanja2013/struni2013/popis_clanova_ip.pdf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xmlns="" val="554572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Ispitni rokovi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340345" y="4600575"/>
            <a:ext cx="5311775" cy="180022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None/>
            </a:pPr>
            <a:r>
              <a:rPr lang="hr-HR" sz="2400" b="1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Srednje škole: </a:t>
            </a:r>
          </a:p>
          <a:p>
            <a:pPr marL="0" indent="0">
              <a:buNone/>
            </a:pPr>
            <a:r>
              <a:rPr lang="hr-HR" sz="24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1. rok: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od 10. veljače do 10. travnja</a:t>
            </a:r>
          </a:p>
          <a:p>
            <a:pPr marL="0" indent="0">
              <a:buNone/>
            </a:pPr>
            <a:r>
              <a:rPr lang="hr-HR" sz="24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2. rok: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od 10. listopada do 10. prosinca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17500" y="2005013"/>
            <a:ext cx="5321300" cy="233838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None/>
            </a:pPr>
            <a:r>
              <a:rPr lang="hr-HR" sz="2400" b="1" u="sng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Osnovne </a:t>
            </a:r>
            <a:r>
              <a:rPr lang="hr-HR" sz="2400" b="1" u="sng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škole:</a:t>
            </a:r>
            <a:endParaRPr lang="hr-HR" sz="2400" b="1" u="sng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1. rok: 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od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15. siječnja do 1. ožujka</a:t>
            </a:r>
            <a:endParaRPr lang="hr-HR" sz="22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2. rok: 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od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15. travnja do 1. lipnja</a:t>
            </a:r>
            <a:endParaRPr lang="hr-HR" sz="22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hr-HR" sz="2200" b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3. rok:</a:t>
            </a:r>
            <a:r>
              <a:rPr lang="hr-HR" sz="22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 od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1. listopada do 15. studenoga</a:t>
            </a:r>
            <a:endParaRPr lang="hr-HR" sz="22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1841660"/>
            <a:ext cx="3048000" cy="4672048"/>
          </a:xfrm>
          <a:prstGeom prst="rect">
            <a:avLst/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endParaRPr lang="hr-HR" sz="2400" b="1" u="sng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  <a:cs typeface="Calibri" pitchFamily="34" charset="0"/>
            </a:endParaRPr>
          </a:p>
          <a:p>
            <a:pPr marL="95250">
              <a:spcBef>
                <a:spcPct val="20000"/>
              </a:spcBef>
              <a:buClr>
                <a:srgbClr val="4F81BD"/>
              </a:buClr>
              <a:buSzPct val="76000"/>
            </a:pPr>
            <a:r>
              <a:rPr lang="hr-HR" sz="24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Prijava ispita: </a:t>
            </a:r>
          </a:p>
          <a:p>
            <a:pPr marL="95250"/>
            <a:r>
              <a:rPr lang="hr-HR" sz="2400" dirty="0" smtClean="0">
                <a:solidFill>
                  <a:srgbClr val="FFFFFF"/>
                </a:solidFill>
                <a:latin typeface="Franklin Gothic Book" pitchFamily="34" charset="0"/>
                <a:cs typeface="Calibri" pitchFamily="34" charset="0"/>
              </a:rPr>
              <a:t>najmanje 30 dana prije početka ispitnoga roka</a:t>
            </a:r>
          </a:p>
          <a:p>
            <a:pPr marL="95250"/>
            <a:endParaRPr lang="hr-HR" sz="2400" dirty="0" smtClean="0">
              <a:solidFill>
                <a:srgbClr val="FFFFFF"/>
              </a:solidFill>
              <a:latin typeface="Franklin Gothic Book" pitchFamily="34" charset="0"/>
              <a:cs typeface="Calibri" pitchFamily="34" charset="0"/>
            </a:endParaRPr>
          </a:p>
          <a:p>
            <a:pPr marL="95250">
              <a:spcBef>
                <a:spcPct val="20000"/>
              </a:spcBef>
              <a:buClr>
                <a:srgbClr val="4F81BD"/>
              </a:buClr>
              <a:buSzPct val="76000"/>
            </a:pPr>
            <a:r>
              <a:rPr lang="hr-HR" sz="24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Na adresu:</a:t>
            </a:r>
          </a:p>
          <a:p>
            <a:pPr marL="95250"/>
            <a:r>
              <a:rPr lang="hr-HR" sz="2400" dirty="0" smtClean="0">
                <a:solidFill>
                  <a:srgbClr val="FFFFFF"/>
                </a:solidFill>
                <a:latin typeface="Franklin Gothic Book" pitchFamily="34" charset="0"/>
                <a:cs typeface="Calibri" pitchFamily="34" charset="0"/>
              </a:rPr>
              <a:t>Agencija za odgoj i obrazovanje </a:t>
            </a:r>
          </a:p>
          <a:p>
            <a:pPr marL="95250"/>
            <a:r>
              <a:rPr lang="hr-HR" sz="2400" dirty="0" smtClean="0">
                <a:solidFill>
                  <a:srgbClr val="FFFFFF"/>
                </a:solidFill>
                <a:latin typeface="Franklin Gothic Book" pitchFamily="34" charset="0"/>
                <a:cs typeface="Calibri" pitchFamily="34" charset="0"/>
              </a:rPr>
              <a:t>10 000 Zagreb</a:t>
            </a:r>
          </a:p>
          <a:p>
            <a:pPr marL="95250"/>
            <a:r>
              <a:rPr lang="hr-HR" sz="2400" dirty="0" smtClean="0">
                <a:solidFill>
                  <a:srgbClr val="FFFFFF"/>
                </a:solidFill>
                <a:latin typeface="Franklin Gothic Book" pitchFamily="34" charset="0"/>
                <a:cs typeface="Calibri" pitchFamily="34" charset="0"/>
              </a:rPr>
              <a:t>Donje Svetice 38</a:t>
            </a:r>
          </a:p>
          <a:p>
            <a:endParaRPr lang="hr-HR" sz="2400" dirty="0">
              <a:solidFill>
                <a:srgbClr val="FFFFFF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7734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5" grpId="0" uiExpand="1" build="p" animBg="1"/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804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P</a:t>
            </a: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rva prijava stručnoga ispita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idx="1"/>
          </p:nvPr>
        </p:nvSpPr>
        <p:spPr>
          <a:xfrm>
            <a:off x="251520" y="1785938"/>
            <a:ext cx="8640960" cy="4235450"/>
          </a:xfrm>
          <a:noFill/>
        </p:spPr>
        <p:txBody>
          <a:bodyPr anchor="ctr"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PRIJAVNICA</a:t>
            </a:r>
            <a:r>
              <a:rPr lang="hr-HR" sz="2800" dirty="0" smtClean="0">
                <a:latin typeface="Franklin Gothic Book" pitchFamily="34" charset="0"/>
              </a:rPr>
              <a:t> (</a:t>
            </a:r>
            <a:r>
              <a:rPr lang="hr-HR" sz="2800" b="1" dirty="0" smtClean="0">
                <a:latin typeface="Franklin Gothic Book" pitchFamily="34" charset="0"/>
              </a:rPr>
              <a:t>SI-3</a:t>
            </a:r>
            <a:r>
              <a:rPr lang="hr-HR" sz="2800" dirty="0" smtClean="0">
                <a:latin typeface="Franklin Gothic Book" pitchFamily="34" charset="0"/>
              </a:rPr>
              <a:t>) za polaganje stručnog ispita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IZVJEŠĆE</a:t>
            </a:r>
            <a:r>
              <a:rPr lang="hr-HR" sz="2800" dirty="0" smtClean="0">
                <a:latin typeface="Franklin Gothic Book" pitchFamily="34" charset="0"/>
              </a:rPr>
              <a:t> povjerenstva o rezultatima stažiranja (</a:t>
            </a:r>
            <a:r>
              <a:rPr lang="hr-HR" sz="2800" b="1" dirty="0" smtClean="0">
                <a:latin typeface="Franklin Gothic Book" pitchFamily="34" charset="0"/>
              </a:rPr>
              <a:t>SI-2</a:t>
            </a:r>
            <a:r>
              <a:rPr lang="hr-HR" sz="2800" dirty="0" smtClean="0">
                <a:latin typeface="Franklin Gothic Book" pitchFamily="34" charset="0"/>
              </a:rPr>
              <a:t>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preslika </a:t>
            </a:r>
            <a:r>
              <a:rPr lang="hr-HR" sz="2800" b="1" dirty="0" smtClean="0">
                <a:latin typeface="Franklin Gothic Book" pitchFamily="34" charset="0"/>
              </a:rPr>
              <a:t>DIPLOME</a:t>
            </a:r>
            <a:r>
              <a:rPr lang="hr-HR" sz="2800" dirty="0" smtClean="0">
                <a:latin typeface="Franklin Gothic Book" pitchFamily="34" charset="0"/>
              </a:rPr>
              <a:t> (</a:t>
            </a:r>
            <a:r>
              <a:rPr lang="hr-HR" sz="2800" b="1" dirty="0" smtClean="0">
                <a:solidFill>
                  <a:srgbClr val="CC0000"/>
                </a:solidFill>
                <a:latin typeface="Franklin Gothic Book" pitchFamily="34" charset="0"/>
              </a:rPr>
              <a:t>ovjerena</a:t>
            </a:r>
            <a:r>
              <a:rPr lang="hr-HR" sz="2800" dirty="0" smtClean="0">
                <a:latin typeface="Franklin Gothic Book" pitchFamily="34" charset="0"/>
              </a:rPr>
              <a:t> kod javnog bilježnika!) ili rješenja o priznavanju strane diplome (‘nostrifikacija’)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latin typeface="Franklin Gothic Book" pitchFamily="34" charset="0"/>
              </a:rPr>
              <a:t>nenastavnički studiji: preslika (</a:t>
            </a:r>
            <a:r>
              <a:rPr lang="hr-HR" sz="2800" b="1" dirty="0" smtClean="0">
                <a:solidFill>
                  <a:srgbClr val="CC0000"/>
                </a:solidFill>
                <a:latin typeface="Franklin Gothic Book" pitchFamily="34" charset="0"/>
              </a:rPr>
              <a:t>ovjerena</a:t>
            </a:r>
            <a:r>
              <a:rPr lang="hr-HR" sz="2800" dirty="0" smtClean="0">
                <a:latin typeface="Franklin Gothic Book" pitchFamily="34" charset="0"/>
              </a:rPr>
              <a:t>!) isprave o položenom </a:t>
            </a:r>
            <a:r>
              <a:rPr lang="hr-HR" sz="2800" b="1" dirty="0" smtClean="0">
                <a:latin typeface="Franklin Gothic Book" pitchFamily="34" charset="0"/>
              </a:rPr>
              <a:t>PEDAGOŠKO – PSIHOLOŠKOM</a:t>
            </a:r>
            <a:r>
              <a:rPr lang="hr-HR" sz="2800" dirty="0" smtClean="0">
                <a:latin typeface="Franklin Gothic Book" pitchFamily="34" charset="0"/>
              </a:rPr>
              <a:t> </a:t>
            </a:r>
            <a:r>
              <a:rPr lang="hr-HR" sz="2800" b="1" dirty="0" smtClean="0">
                <a:latin typeface="Franklin Gothic Book" pitchFamily="34" charset="0"/>
              </a:rPr>
              <a:t>obrazovanju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EVIDENCIJA</a:t>
            </a:r>
            <a:r>
              <a:rPr lang="hr-HR" sz="2800" dirty="0" smtClean="0">
                <a:latin typeface="Franklin Gothic Book" pitchFamily="34" charset="0"/>
              </a:rPr>
              <a:t> (mentora/povjerenstva) o prisutnosti satima pripravnika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/>
          <a:lstStyle/>
          <a:p>
            <a:fld id="{3C7F64C8-3084-49E6-97AB-43642762399D}" type="slidenum">
              <a:rPr lang="hr-HR" smtClean="0">
                <a:solidFill>
                  <a:srgbClr val="000000"/>
                </a:solidFill>
                <a:latin typeface="Constantia"/>
              </a:rPr>
              <a:pPr/>
              <a:t>43</a:t>
            </a:fld>
            <a:endParaRPr lang="hr-HR">
              <a:solidFill>
                <a:srgbClr val="000000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7683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3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424863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itchFamily="34" charset="0"/>
              </a:rPr>
              <a:t>Ponovljena prijava stručnoga ispita</a:t>
            </a:r>
            <a:endParaRPr lang="hr-HR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idx="1"/>
          </p:nvPr>
        </p:nvSpPr>
        <p:spPr>
          <a:xfrm>
            <a:off x="468313" y="1844824"/>
            <a:ext cx="8229600" cy="4320479"/>
          </a:xfrm>
          <a:noFill/>
        </p:spPr>
        <p:txBody>
          <a:bodyPr anchor="ctr"/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PRIJAVNICA</a:t>
            </a:r>
            <a:r>
              <a:rPr lang="hr-HR" sz="2800" dirty="0" smtClean="0">
                <a:latin typeface="Franklin Gothic Book" pitchFamily="34" charset="0"/>
              </a:rPr>
              <a:t> (</a:t>
            </a:r>
            <a:r>
              <a:rPr lang="hr-HR" sz="2800" b="1" dirty="0" smtClean="0">
                <a:latin typeface="Franklin Gothic Book" pitchFamily="34" charset="0"/>
              </a:rPr>
              <a:t>SI-3</a:t>
            </a:r>
            <a:r>
              <a:rPr lang="hr-HR" sz="2800" dirty="0" smtClean="0">
                <a:latin typeface="Franklin Gothic Book" pitchFamily="34" charset="0"/>
              </a:rPr>
              <a:t>) za polaganje stručnog ispita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PONAVLJAČI</a:t>
            </a:r>
            <a:r>
              <a:rPr lang="hr-HR" sz="2800" dirty="0" smtClean="0">
                <a:latin typeface="Franklin Gothic Book" pitchFamily="34" charset="0"/>
              </a:rPr>
              <a:t>: </a:t>
            </a:r>
            <a:br>
              <a:rPr lang="hr-HR" sz="2800" dirty="0" smtClean="0">
                <a:latin typeface="Franklin Gothic Book" pitchFamily="34" charset="0"/>
              </a:rPr>
            </a:br>
            <a:r>
              <a:rPr lang="hr-HR" sz="2800" dirty="0" smtClean="0">
                <a:latin typeface="Franklin Gothic Book" pitchFamily="34" charset="0"/>
              </a:rPr>
              <a:t>dokaz o </a:t>
            </a:r>
            <a:r>
              <a:rPr lang="hr-HR" sz="2800" b="1" dirty="0" smtClean="0">
                <a:latin typeface="Franklin Gothic Book" pitchFamily="34" charset="0"/>
              </a:rPr>
              <a:t>plaćenim troškovima</a:t>
            </a:r>
            <a:r>
              <a:rPr lang="hr-HR" sz="2800" dirty="0" smtClean="0">
                <a:latin typeface="Franklin Gothic Book" pitchFamily="34" charset="0"/>
              </a:rPr>
              <a:t> dijela ispita koji se ponavlja (račun škole u kojoj sjedište ispitnog povjerenstva)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27720" y="6423978"/>
            <a:ext cx="554023" cy="365125"/>
          </a:xfrm>
          <a:prstGeom prst="rect">
            <a:avLst/>
          </a:prstGeom>
        </p:spPr>
        <p:txBody>
          <a:bodyPr/>
          <a:lstStyle/>
          <a:p>
            <a:fld id="{3C7F64C8-3084-49E6-97AB-43642762399D}" type="slidenum">
              <a:rPr lang="hr-HR" smtClean="0">
                <a:solidFill>
                  <a:srgbClr val="000000"/>
                </a:solidFill>
                <a:latin typeface="Constantia"/>
              </a:rPr>
              <a:pPr/>
              <a:t>44</a:t>
            </a:fld>
            <a:endParaRPr lang="hr-HR">
              <a:solidFill>
                <a:srgbClr val="000000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0515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Sastav </a:t>
            </a:r>
            <a:r>
              <a:rPr lang="hr-HR" sz="4400" dirty="0">
                <a:latin typeface="Franklin Gothic Book" pitchFamily="34" charset="0"/>
              </a:rPr>
              <a:t>ispitnog povjerenstva: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viši savjetnik Agencije za odgoj i obrazovanje – predsjednik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ispitivač metodike iz redova sveučilišnih profesora metodike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mentor na ispitu – sustručnjak pripravnika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ravnatelj škole u kojoj se polaže SI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učitelj/nastavnik hrvatskoga jezika</a:t>
            </a: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endParaRPr lang="hr-HR" sz="28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922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Stručni </a:t>
            </a:r>
            <a:r>
              <a:rPr lang="hr-HR" sz="4400" dirty="0">
                <a:latin typeface="Franklin Gothic Book" pitchFamily="34" charset="0"/>
              </a:rPr>
              <a:t>se ispit sastoji od: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9552" y="1600200"/>
            <a:ext cx="8064896" cy="5043488"/>
          </a:xfrm>
        </p:spPr>
        <p:txBody>
          <a:bodyPr anchor="ctr">
            <a:noAutofit/>
          </a:bodyPr>
          <a:lstStyle/>
          <a:p>
            <a:pPr>
              <a:lnSpc>
                <a:spcPct val="11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pisani </a:t>
            </a:r>
            <a:r>
              <a:rPr lang="hr-HR" sz="2600" dirty="0" smtClean="0">
                <a:latin typeface="Franklin Gothic Book" pitchFamily="34" charset="0"/>
                <a:cs typeface="Calibri" pitchFamily="34" charset="0"/>
              </a:rPr>
              <a:t>rad </a:t>
            </a:r>
            <a:endParaRPr lang="hr-HR" sz="2600" dirty="0" smtClean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napisana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priprava za nastavni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sat</a:t>
            </a:r>
            <a:r>
              <a:rPr lang="hr-HR" sz="2600" baseline="300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 izvođenje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nastavnoga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sata  (ogledni sat)</a:t>
            </a:r>
          </a:p>
          <a:p>
            <a:pPr>
              <a:lnSpc>
                <a:spcPct val="11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usmeni ispit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Uspjeh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na svakom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dijelu ispita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je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„</a:t>
            </a:r>
            <a:r>
              <a:rPr lang="hr-HR" sz="2600" b="1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položio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”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ili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„</a:t>
            </a:r>
            <a:r>
              <a:rPr lang="hr-HR" sz="2600" b="1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nije položio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”</a:t>
            </a:r>
            <a:endParaRPr lang="hr-HR" sz="26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Ukoliko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je ocjena iz pisanoga rada ili oglednoga sata „nije </a:t>
            </a:r>
            <a:r>
              <a:rPr lang="hr-HR" sz="26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položio”, kandidat ne može polagati usmeni dio ispita, a pri ponovnom polaganju polaže se dio ispita koji nije </a:t>
            </a:r>
            <a:r>
              <a:rPr lang="hr-HR" sz="26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položen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/>
              <a:t>46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74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323528" y="0"/>
            <a:ext cx="7286625" cy="1143000"/>
          </a:xfrm>
        </p:spPr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Pisani </a:t>
            </a:r>
            <a:r>
              <a:rPr lang="hr-HR" sz="4400" dirty="0">
                <a:latin typeface="Franklin Gothic Book" pitchFamily="34" charset="0"/>
              </a:rPr>
              <a:t>rad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2464"/>
            <a:ext cx="8229600" cy="5086896"/>
          </a:xfrm>
        </p:spPr>
        <p:txBody>
          <a:bodyPr anchor="ctr">
            <a:noAutofit/>
          </a:bodyPr>
          <a:lstStyle/>
          <a:p>
            <a:pPr marL="536575" indent="-466725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traje do 180 minuta</a:t>
            </a:r>
          </a:p>
          <a:p>
            <a:pPr marL="536575" indent="-466725">
              <a:spcBef>
                <a:spcPts val="6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 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obliku </a:t>
            </a: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eseja:  </a:t>
            </a:r>
          </a:p>
          <a:p>
            <a:pPr marL="1793875" lvl="3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uvod</a:t>
            </a:r>
            <a:r>
              <a:rPr lang="hr-HR" sz="28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, </a:t>
            </a:r>
            <a:endParaRPr lang="hr-HR" sz="2800" dirty="0" smtClean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 marL="1793875" lvl="3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razrada </a:t>
            </a:r>
          </a:p>
          <a:p>
            <a:pPr marL="1793875" lvl="3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zaključak </a:t>
            </a:r>
          </a:p>
          <a:p>
            <a:pPr marL="466725" lvl="1" indent="-466725">
              <a:spcBef>
                <a:spcPts val="120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potkrijepljeno </a:t>
            </a:r>
            <a:r>
              <a:rPr lang="hr-HR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primjerima, teoremima i dokazima </a:t>
            </a:r>
          </a:p>
          <a:p>
            <a:pPr marL="68580" indent="0">
              <a:spcBef>
                <a:spcPts val="600"/>
              </a:spcBef>
              <a:buNone/>
            </a:pPr>
            <a:endParaRPr lang="hr-HR" sz="2400" baseline="30000" dirty="0" smtClean="0">
              <a:solidFill>
                <a:srgbClr val="C00000"/>
              </a:solidFill>
              <a:latin typeface="Franklin Gothic Book" pitchFamily="34" charset="0"/>
              <a:cs typeface="Calibri" pitchFamily="34" charset="0"/>
            </a:endParaRPr>
          </a:p>
          <a:p>
            <a:pPr marL="68580" indent="0">
              <a:spcBef>
                <a:spcPts val="600"/>
              </a:spcBef>
              <a:buNone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 </a:t>
            </a:r>
            <a:endParaRPr lang="hr-HR" sz="24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170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latin typeface="Franklin Gothic Book" pitchFamily="34" charset="0"/>
              </a:rPr>
              <a:t>Izvođenje nastavnog sata</a:t>
            </a:r>
            <a:endParaRPr lang="hr-HR" sz="4400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478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6984776" cy="745152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hr-HR" sz="4400" dirty="0" smtClean="0">
                <a:latin typeface="Franklin Gothic Book" pitchFamily="34" charset="0"/>
              </a:rPr>
              <a:t>Ogledni sat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736943" y="1700808"/>
            <a:ext cx="4227545" cy="2664295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jedan školski sat </a:t>
            </a:r>
            <a:b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</a:b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(45 minuta)</a:t>
            </a:r>
          </a:p>
          <a:p>
            <a:pPr eaLnBrk="1" hangingPunct="1"/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obavezne su konzultacije s mentorom (sustručnjakom)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7240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niOkvir 1"/>
          <p:cNvSpPr txBox="1"/>
          <p:nvPr/>
        </p:nvSpPr>
        <p:spPr>
          <a:xfrm>
            <a:off x="956523" y="4450206"/>
            <a:ext cx="7560840" cy="216982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Uloga </a:t>
            </a:r>
            <a:r>
              <a:rPr lang="hr-HR" sz="2400" dirty="0" err="1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sustručnjaka</a:t>
            </a: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 na SI: </a:t>
            </a:r>
          </a:p>
          <a:p>
            <a:pPr marL="1084263" indent="-457200"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dati </a:t>
            </a: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razred i nastavnu </a:t>
            </a: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jedinicu, </a:t>
            </a:r>
          </a:p>
          <a:p>
            <a:pPr marL="1084263" indent="-457200"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pomoći </a:t>
            </a: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 pripremi sata (s obzirom na </a:t>
            </a: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učenike i opseg gradiva) </a:t>
            </a:r>
          </a:p>
          <a:p>
            <a:pPr marL="1084263" indent="-457200">
              <a:spcAft>
                <a:spcPts val="600"/>
              </a:spcAft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ne </a:t>
            </a:r>
            <a:r>
              <a:rPr lang="hr-HR" sz="24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utjecati na način izvedbe </a:t>
            </a:r>
            <a:r>
              <a:rPr lang="hr-HR" sz="24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sata</a:t>
            </a:r>
            <a:endParaRPr lang="hr-HR" sz="2400" dirty="0">
              <a:solidFill>
                <a:srgbClr val="000000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0339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/>
              <a:t>O</a:t>
            </a:r>
            <a:r>
              <a:rPr lang="vi-VN" sz="4000" dirty="0" smtClean="0"/>
              <a:t>dređena je</a:t>
            </a:r>
            <a:r>
              <a:rPr lang="hr-HR" sz="4000" dirty="0" smtClean="0"/>
              <a:t>: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Člankom 105. Zakona o odgoju i obrazovanju u osnovnoj i srednjoj školi (NN 87/08, …)</a:t>
            </a:r>
          </a:p>
          <a:p>
            <a:pPr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Pravilnikom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 stručnoj spremi i pedagoško-psihološkom obrazovanju učitelja i stručnih suradnika u osnovnom </a:t>
            </a: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školstvu (NN 47/96)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i  </a:t>
            </a: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 o dopuni Pravilnika… (NN 56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./</a:t>
            </a: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2001)</a:t>
            </a:r>
            <a:endParaRPr lang="hr-HR" sz="24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Pravilnikom </a:t>
            </a: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o stručnoj spremi i pedagoško-psihološkom obrazovanju nastavnika u srednjem školstvu (NN 1/96.) i </a:t>
            </a:r>
          </a:p>
          <a:p>
            <a:pPr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Pravilnikom o izmjenama i dopunama Pravilnika o stručnoj spremi i pedagoško-psihološkom obrazovanju nastavnika u srednjem školstvu (NN 80/99</a:t>
            </a:r>
            <a:r>
              <a:rPr lang="hr-HR" sz="2400" dirty="0" smtClean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.)</a:t>
            </a:r>
            <a:endParaRPr lang="hr-HR" sz="2400" dirty="0">
              <a:solidFill>
                <a:schemeClr val="tx1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421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niOkvir 13"/>
          <p:cNvSpPr txBox="1"/>
          <p:nvPr/>
        </p:nvSpPr>
        <p:spPr>
          <a:xfrm>
            <a:off x="845436" y="2120321"/>
            <a:ext cx="1872208" cy="58477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LOŠE</a:t>
            </a:r>
            <a:endParaRPr lang="hr-HR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5536" y="2932152"/>
            <a:ext cx="7956000" cy="3370096"/>
            <a:chOff x="395536" y="2399096"/>
            <a:chExt cx="7956000" cy="3370096"/>
          </a:xfrm>
        </p:grpSpPr>
        <p:grpSp>
          <p:nvGrpSpPr>
            <p:cNvPr id="10" name="Grupa 9"/>
            <p:cNvGrpSpPr/>
            <p:nvPr/>
          </p:nvGrpSpPr>
          <p:grpSpPr>
            <a:xfrm>
              <a:off x="395536" y="3789040"/>
              <a:ext cx="7956000" cy="1969474"/>
              <a:chOff x="925379" y="3430321"/>
              <a:chExt cx="7956000" cy="1969474"/>
            </a:xfr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grpSp>
            <p:nvGrpSpPr>
              <p:cNvPr id="7" name="Grupa 6"/>
              <p:cNvGrpSpPr/>
              <p:nvPr/>
            </p:nvGrpSpPr>
            <p:grpSpPr>
              <a:xfrm>
                <a:off x="4276909" y="4167154"/>
                <a:ext cx="1252939" cy="1232641"/>
                <a:chOff x="4276909" y="4167154"/>
                <a:chExt cx="1252939" cy="1232641"/>
              </a:xfrm>
            </p:grpSpPr>
            <p:sp>
              <p:nvSpPr>
                <p:cNvPr id="5" name="Elipsa 4"/>
                <p:cNvSpPr/>
                <p:nvPr/>
              </p:nvSpPr>
              <p:spPr>
                <a:xfrm>
                  <a:off x="4687355" y="4167154"/>
                  <a:ext cx="432048" cy="432048"/>
                </a:xfrm>
                <a:prstGeom prst="ellips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r-HR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" name="Jednakokračni trokut 5"/>
                <p:cNvSpPr/>
                <p:nvPr/>
              </p:nvSpPr>
              <p:spPr>
                <a:xfrm>
                  <a:off x="4276909" y="4319675"/>
                  <a:ext cx="1252939" cy="1080120"/>
                </a:xfrm>
                <a:prstGeom prst="triangle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r-HR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9" name="Paralelogram 8"/>
              <p:cNvSpPr/>
              <p:nvPr/>
            </p:nvSpPr>
            <p:spPr>
              <a:xfrm rot="20141689">
                <a:off x="925379" y="3430321"/>
                <a:ext cx="7956000" cy="720080"/>
              </a:xfrm>
              <a:prstGeom prst="parallelogram">
                <a:avLst/>
              </a:prstGeom>
              <a:blipFill>
                <a:blip r:embed="rId2" cstate="print"/>
                <a:tile tx="0" ty="0" sx="100000" sy="100000" flip="none" algn="tl"/>
              </a:blipFill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" name="Chord 1"/>
            <p:cNvSpPr/>
            <p:nvPr/>
          </p:nvSpPr>
          <p:spPr>
            <a:xfrm>
              <a:off x="899592" y="5157192"/>
              <a:ext cx="828000" cy="612000"/>
            </a:xfrm>
            <a:prstGeom prst="chor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rgbClr val="FFFFFF"/>
                </a:solidFill>
              </a:endParaRPr>
            </a:p>
          </p:txBody>
        </p:sp>
        <p:sp>
          <p:nvSpPr>
            <p:cNvPr id="18" name="Chord 17"/>
            <p:cNvSpPr/>
            <p:nvPr/>
          </p:nvSpPr>
          <p:spPr>
            <a:xfrm rot="18952968" flipH="1">
              <a:off x="7013625" y="2399096"/>
              <a:ext cx="828000" cy="612000"/>
            </a:xfrm>
            <a:prstGeom prst="chord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>
                <a:solidFill>
                  <a:srgbClr val="FFFFFF"/>
                </a:solidFill>
              </a:endParaRPr>
            </a:p>
          </p:txBody>
        </p:sp>
      </p:grpSp>
      <p:sp>
        <p:nvSpPr>
          <p:cNvPr id="12" name="TekstniOkvir 11"/>
          <p:cNvSpPr txBox="1"/>
          <p:nvPr/>
        </p:nvSpPr>
        <p:spPr>
          <a:xfrm>
            <a:off x="4157512" y="836712"/>
            <a:ext cx="3348000" cy="2862322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napomenuti potrebne tehničke uvjete </a:t>
            </a: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pripremiti </a:t>
            </a: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učionicu</a:t>
            </a: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provjeriti </a:t>
            </a: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računala</a:t>
            </a: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pogledati razred i učenike</a:t>
            </a:r>
            <a:endParaRPr lang="hr-HR" sz="2000" dirty="0">
              <a:solidFill>
                <a:srgbClr val="000000"/>
              </a:solidFill>
              <a:latin typeface="Franklin Gothic Book" pitchFamily="34" charset="0"/>
              <a:cs typeface="Calibri" pitchFamily="34" charset="0"/>
            </a:endParaRP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uskladiti zahtjeve s onim što učenici </a:t>
            </a: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poznaju</a:t>
            </a:r>
          </a:p>
          <a:p>
            <a:pPr marL="342900" indent="-342900">
              <a:buClr>
                <a:srgbClr val="00FF00"/>
              </a:buClr>
              <a:buFont typeface="Wingdings 3" pitchFamily="18" charset="2"/>
              <a:buChar char="î"/>
            </a:pP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</a:t>
            </a: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ripremiti dodtane zadatke</a:t>
            </a:r>
            <a:endParaRPr lang="hr-HR" sz="2800" dirty="0">
              <a:solidFill>
                <a:srgbClr val="000000"/>
              </a:solidFill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11" name="TekstniOkvir 10"/>
          <p:cNvSpPr txBox="1"/>
          <p:nvPr/>
        </p:nvSpPr>
        <p:spPr>
          <a:xfrm>
            <a:off x="143808" y="2852936"/>
            <a:ext cx="3348072" cy="25545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ne povezati </a:t>
            </a: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s prethodnim ili narednim </a:t>
            </a: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sadržajima</a:t>
            </a:r>
          </a:p>
          <a:p>
            <a:pPr marL="342900" indent="-342900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ne </a:t>
            </a:r>
            <a:r>
              <a:rPr lang="hr-HR" sz="2000" dirty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obazirati se na mogućnosti učenika</a:t>
            </a:r>
          </a:p>
          <a:p>
            <a:pPr marL="342900" indent="-342900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predvidjeti premalo ili previše sadržaja</a:t>
            </a:r>
          </a:p>
          <a:p>
            <a:pPr marL="342900" indent="-342900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000" dirty="0" smtClean="0">
                <a:solidFill>
                  <a:srgbClr val="000000"/>
                </a:solidFill>
                <a:latin typeface="Franklin Gothic Book" pitchFamily="34" charset="0"/>
                <a:cs typeface="Calibri" pitchFamily="34" charset="0"/>
              </a:rPr>
              <a:t>ne poticati aktivnost učenika</a:t>
            </a:r>
            <a:endParaRPr lang="hr-HR" sz="2000" dirty="0">
              <a:solidFill>
                <a:srgbClr val="000000"/>
              </a:solidFill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16" name="TekstniOkvir 15"/>
          <p:cNvSpPr txBox="1"/>
          <p:nvPr/>
        </p:nvSpPr>
        <p:spPr>
          <a:xfrm>
            <a:off x="5981287" y="4149079"/>
            <a:ext cx="1872208" cy="584775"/>
          </a:xfrm>
          <a:prstGeom prst="rect">
            <a:avLst/>
          </a:prstGeom>
          <a:solidFill>
            <a:srgbClr val="00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DOBRO</a:t>
            </a:r>
            <a:endParaRPr lang="hr-HR" sz="3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323528" y="260648"/>
            <a:ext cx="6984776" cy="74515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hr-HR" sz="3200" b="1" smtClean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sz="4400">
                <a:latin typeface="Franklin Gothic Book" pitchFamily="34" charset="0"/>
              </a:rPr>
              <a:t>Ogledni sat</a:t>
            </a:r>
            <a:endParaRPr sz="4400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1085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1" grpId="0" animBg="1"/>
      <p:bldP spid="1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179512" y="188640"/>
            <a:ext cx="7024744" cy="817160"/>
          </a:xfrm>
        </p:spPr>
        <p:txBody>
          <a:bodyPr>
            <a:normAutofit/>
          </a:bodyPr>
          <a:lstStyle/>
          <a:p>
            <a:r>
              <a:rPr lang="hr-HR" sz="4400" dirty="0" smtClean="0">
                <a:latin typeface="Franklin Gothic Book" pitchFamily="34" charset="0"/>
              </a:rPr>
              <a:t>Usmeni dio ispita</a:t>
            </a:r>
            <a:endParaRPr lang="hr-HR" sz="4400" dirty="0">
              <a:latin typeface="Franklin Gothic Book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772816"/>
            <a:ext cx="8496944" cy="4896544"/>
          </a:xfrm>
        </p:spPr>
        <p:txBody>
          <a:bodyPr>
            <a:noAutofit/>
          </a:bodyPr>
          <a:lstStyle/>
          <a:p>
            <a:pPr marL="69850" indent="0">
              <a:spcBef>
                <a:spcPts val="0"/>
              </a:spcBef>
              <a:buClr>
                <a:srgbClr val="C00000"/>
              </a:buClr>
              <a:buNone/>
            </a:pPr>
            <a:r>
              <a:rPr lang="hr-HR" sz="2600" b="1" dirty="0">
                <a:solidFill>
                  <a:schemeClr val="tx1"/>
                </a:solidFill>
                <a:cs typeface="Calibri" pitchFamily="34" charset="0"/>
              </a:rPr>
              <a:t>Nakon položenog </a:t>
            </a:r>
            <a:r>
              <a:rPr lang="hr-HR" sz="2600" b="1" dirty="0" smtClean="0">
                <a:solidFill>
                  <a:schemeClr val="tx1"/>
                </a:solidFill>
                <a:cs typeface="Calibri" pitchFamily="34" charset="0"/>
              </a:rPr>
              <a:t>:</a:t>
            </a:r>
          </a:p>
          <a:p>
            <a:pPr marL="936625" lvl="1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b="1" dirty="0">
                <a:cs typeface="Calibri" pitchFamily="34" charset="0"/>
              </a:rPr>
              <a:t>pisanoga rada i </a:t>
            </a:r>
          </a:p>
          <a:p>
            <a:pPr marL="936625" lvl="1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b="1" dirty="0">
                <a:cs typeface="Calibri" pitchFamily="34" charset="0"/>
              </a:rPr>
              <a:t>izvedbe nastavnog sata</a:t>
            </a:r>
          </a:p>
          <a:p>
            <a:pPr marL="536575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osvrt </a:t>
            </a: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na pisani 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rad:</a:t>
            </a:r>
            <a:endParaRPr lang="hr-HR" sz="2600" dirty="0">
              <a:cs typeface="Calibri" pitchFamily="34" charset="0"/>
            </a:endParaRPr>
          </a:p>
          <a:p>
            <a:pPr marL="936625" lvl="1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ocjena pismenosti - učitelj/nastavnik hrvatskog jezika</a:t>
            </a:r>
            <a:endParaRPr lang="hr-HR" sz="2600" dirty="0">
              <a:cs typeface="Calibri" pitchFamily="34" charset="0"/>
            </a:endParaRPr>
          </a:p>
          <a:p>
            <a:pPr marL="936625" lvl="1" indent="-466725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stručno-metodička </a:t>
            </a: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obrada teme – metodičar s fakulteta,</a:t>
            </a:r>
          </a:p>
          <a:p>
            <a:pPr marL="527050" indent="-457200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osvrt na nastavni sat – metodičar, savjetnik, mentor</a:t>
            </a:r>
            <a:endParaRPr lang="hr-HR" sz="2600" dirty="0">
              <a:solidFill>
                <a:schemeClr val="tx1"/>
              </a:solidFill>
              <a:cs typeface="Calibri" pitchFamily="34" charset="0"/>
            </a:endParaRPr>
          </a:p>
          <a:p>
            <a:pPr marL="527050" indent="-457200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p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itanja </a:t>
            </a: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iz 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metodike – metodičar, savjetnik</a:t>
            </a:r>
            <a:endParaRPr lang="hr-HR" sz="2600" dirty="0">
              <a:solidFill>
                <a:schemeClr val="tx1"/>
              </a:solidFill>
              <a:cs typeface="Calibri" pitchFamily="34" charset="0"/>
            </a:endParaRPr>
          </a:p>
          <a:p>
            <a:pPr marL="527050" indent="-457200">
              <a:spcBef>
                <a:spcPts val="0"/>
              </a:spcBef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600" dirty="0">
                <a:solidFill>
                  <a:schemeClr val="tx1"/>
                </a:solidFill>
                <a:cs typeface="Calibri" pitchFamily="34" charset="0"/>
              </a:rPr>
              <a:t>p</a:t>
            </a:r>
            <a:r>
              <a:rPr lang="hr-HR" sz="2600" dirty="0" smtClean="0">
                <a:solidFill>
                  <a:schemeClr val="tx1"/>
                </a:solidFill>
                <a:cs typeface="Calibri" pitchFamily="34" charset="0"/>
              </a:rPr>
              <a:t>itanja iz općeg dijela programa - ravnatelj</a:t>
            </a:r>
            <a:endParaRPr lang="hr-HR" sz="2600" dirty="0">
              <a:solidFill>
                <a:schemeClr val="tx1"/>
              </a:solidFill>
              <a:cs typeface="Calibri" pitchFamily="34" charset="0"/>
            </a:endParaRPr>
          </a:p>
          <a:p>
            <a:pPr>
              <a:spcBef>
                <a:spcPts val="0"/>
              </a:spcBef>
            </a:pPr>
            <a:endParaRPr lang="hr-HR" sz="2600" dirty="0">
              <a:solidFill>
                <a:schemeClr val="tx1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421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1680" y="304043"/>
            <a:ext cx="5904656" cy="1371600"/>
          </a:xfrm>
        </p:spPr>
        <p:txBody>
          <a:bodyPr anchor="t">
            <a:noAutofit/>
          </a:bodyPr>
          <a:lstStyle/>
          <a:p>
            <a:pPr eaLnBrk="1" hangingPunct="1"/>
            <a:r>
              <a:rPr lang="hr-H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Kandidati </a:t>
            </a:r>
            <a:r>
              <a:rPr lang="hr-H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koji su položili stručni ispit dobivaju: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512" y="1844824"/>
            <a:ext cx="3420938" cy="3384401"/>
          </a:xfrm>
        </p:spPr>
        <p:txBody>
          <a:bodyPr>
            <a:noAutofit/>
          </a:bodyPr>
          <a:lstStyle/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b="1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Potvrdu</a:t>
            </a:r>
            <a:r>
              <a:rPr lang="hr-HR" sz="2400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o položenom stručnom ispitu </a:t>
            </a:r>
            <a:br>
              <a:rPr lang="hr-HR" sz="2400" dirty="0" smtClean="0">
                <a:latin typeface="Franklin Gothic Book" pitchFamily="34" charset="0"/>
                <a:cs typeface="Calibri" pitchFamily="34" charset="0"/>
              </a:rPr>
            </a:b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- neposredno nakon ispita</a:t>
            </a:r>
          </a:p>
          <a:p>
            <a:pPr eaLnBrk="1" hangingPunct="1"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400" b="1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Uvjerenje</a:t>
            </a:r>
            <a:r>
              <a:rPr lang="hr-HR" sz="2400" dirty="0" smtClean="0">
                <a:solidFill>
                  <a:srgbClr val="C00000"/>
                </a:solidFill>
                <a:latin typeface="Franklin Gothic Book" pitchFamily="34" charset="0"/>
                <a:cs typeface="Calibri" pitchFamily="34" charset="0"/>
              </a:rPr>
              <a:t> </a:t>
            </a:r>
            <a:r>
              <a:rPr lang="hr-HR" sz="2400" dirty="0" smtClean="0">
                <a:latin typeface="Franklin Gothic Book" pitchFamily="34" charset="0"/>
                <a:cs typeface="Calibri" pitchFamily="34" charset="0"/>
              </a:rPr>
              <a:t>o položenom stručnom ispitu - unutar 6 mjeseci od dana polaganja	</a:t>
            </a:r>
            <a:endParaRPr lang="hr-HR" sz="2400" b="1" i="1" dirty="0" smtClean="0">
              <a:solidFill>
                <a:schemeClr val="bg2"/>
              </a:solidFill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2" name="Rezervirano mjesto sadržaja 1"/>
          <p:cNvSpPr>
            <a:spLocks noGrp="1"/>
          </p:cNvSpPr>
          <p:nvPr>
            <p:ph sz="half" idx="4294967295"/>
          </p:nvPr>
        </p:nvSpPr>
        <p:spPr>
          <a:xfrm>
            <a:off x="467544" y="5373216"/>
            <a:ext cx="7926387" cy="1081087"/>
          </a:xfr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68580" lvl="0" indent="0" algn="ctr">
              <a:buNone/>
            </a:pPr>
            <a:r>
              <a:rPr lang="hr-HR" sz="2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Prvom </a:t>
            </a:r>
            <a:r>
              <a:rPr lang="hr-HR" sz="2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licencom </a:t>
            </a:r>
            <a:r>
              <a:rPr lang="hr-HR" sz="2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za rad </a:t>
            </a:r>
            <a:r>
              <a:rPr lang="hr-HR" sz="2200" b="1" i="1" dirty="0">
                <a:solidFill>
                  <a:schemeClr val="tx1"/>
                </a:solidFill>
                <a:latin typeface="Franklin Gothic Book" pitchFamily="34" charset="0"/>
                <a:cs typeface="Calibri" pitchFamily="34" charset="0"/>
              </a:rPr>
              <a:t>učitelja, nastavnika i stručnih suradnika smatra se </a:t>
            </a:r>
            <a:r>
              <a:rPr lang="hr-HR" sz="2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  <a:cs typeface="Calibri" pitchFamily="34" charset="0"/>
              </a:rPr>
              <a:t>isprava o položenom stručnom ispitu.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456"/>
          <a:stretch/>
        </p:blipFill>
        <p:spPr bwMode="auto">
          <a:xfrm>
            <a:off x="3952742" y="2093147"/>
            <a:ext cx="4837649" cy="2992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15369"/>
            <a:ext cx="1543050" cy="409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1835696" cy="1445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0238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024744" cy="648072"/>
          </a:xfrm>
          <a:ln>
            <a:noFill/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hr-HR" b="1" dirty="0" smtClean="0">
                <a:ln>
                  <a:noFill/>
                </a:ln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Korisne</a:t>
            </a:r>
            <a:r>
              <a:rPr lang="hr-HR" b="1" dirty="0" smtClean="0">
                <a:ln w="11430">
                  <a:noFill/>
                </a:ln>
                <a:solidFill>
                  <a:srgbClr val="0066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r-HR" b="1" dirty="0">
                <a:ln>
                  <a:noFill/>
                </a:ln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mbria" pitchFamily="18" charset="0"/>
              </a:rPr>
              <a:t>stranice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7704856" cy="4968552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2"/>
              </a:rPr>
              <a:t>www.azoo.hr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3"/>
              </a:rPr>
              <a:t>www.mzos.hr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4"/>
              </a:rPr>
              <a:t>www.ncvvo.hr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5"/>
              </a:rPr>
              <a:t>www.carnet.hr/referalni/obrazovni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  <a:endParaRPr lang="hr-HR" sz="2400" dirty="0">
              <a:solidFill>
                <a:srgbClr val="0000FF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6"/>
              </a:rPr>
              <a:t>ahyco.ffri.hr/metodika/</a:t>
            </a:r>
            <a:r>
              <a:rPr lang="hr-HR" sz="2400" dirty="0" err="1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6"/>
              </a:rPr>
              <a:t>predavanja.htm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7"/>
              </a:rPr>
              <a:t>www.ucitelji.hr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8"/>
              </a:rPr>
              <a:t>www.skole.hr</a:t>
            </a:r>
            <a:endParaRPr lang="hr-HR" sz="2400" dirty="0" smtClean="0">
              <a:solidFill>
                <a:srgbClr val="0000FF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9"/>
              </a:rPr>
              <a:t>www.slideshare.net/</a:t>
            </a:r>
            <a:r>
              <a:rPr lang="hr-HR" sz="2400" dirty="0" err="1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9"/>
              </a:rPr>
              <a:t>vhrzica</a:t>
            </a:r>
            <a:r>
              <a:rPr lang="hr-HR" sz="2400" dirty="0" smtClean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0"/>
              </a:rPr>
              <a:t>http://skola.sys.hr/</a:t>
            </a:r>
            <a:endParaRPr lang="hr-HR" sz="2400" dirty="0">
              <a:solidFill>
                <a:srgbClr val="0000FF"/>
              </a:solidFill>
              <a:latin typeface="Franklin Gothic Book" pitchFamily="34" charset="0"/>
              <a:cs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1"/>
              </a:rPr>
              <a:t>http://edupoint.carnet.hr/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 err="1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ttp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://www.one45.com/</a:t>
            </a:r>
            <a:r>
              <a:rPr lang="hr-HR" sz="2400" dirty="0" err="1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teachingperspectives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/PDF/</a:t>
            </a:r>
            <a:r>
              <a:rPr lang="hr-HR" sz="2400" dirty="0" err="1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2"/>
              </a:rPr>
              <a:t>goodteaching.pdf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  <a:hlinkClick r:id="rId13"/>
              </a:rPr>
              <a:t>http://www.teachingperspectives.com/</a:t>
            </a:r>
            <a:r>
              <a:rPr lang="hr-HR" sz="2400" dirty="0">
                <a:solidFill>
                  <a:srgbClr val="0000FF"/>
                </a:solidFill>
                <a:latin typeface="Franklin Gothic Book" pitchFamily="34" charset="0"/>
                <a:cs typeface="Calibri" pitchFamily="34" charset="0"/>
              </a:rPr>
              <a:t>  </a:t>
            </a:r>
          </a:p>
          <a:p>
            <a:pPr>
              <a:spcBef>
                <a:spcPts val="0"/>
              </a:spcBef>
            </a:pPr>
            <a:endParaRPr lang="hr-HR" sz="2400" dirty="0" smtClean="0">
              <a:solidFill>
                <a:srgbClr val="0000FF"/>
              </a:solidFill>
              <a:latin typeface="Franklin Gothic Book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529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70762" y="835464"/>
            <a:ext cx="59766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6600" b="1" dirty="0" smtClean="0">
                <a:solidFill>
                  <a:srgbClr val="CC0000"/>
                </a:solidFill>
                <a:latin typeface="Cambria" pitchFamily="18" charset="0"/>
              </a:rPr>
              <a:t>HVALA</a:t>
            </a:r>
            <a:r>
              <a:rPr lang="hr-HR" sz="7200" b="1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r-HR" sz="6600" b="1" dirty="0">
                <a:solidFill>
                  <a:srgbClr val="CC0000"/>
                </a:solidFill>
                <a:latin typeface="Cambria" pitchFamily="18" charset="0"/>
              </a:rPr>
              <a:t>NA</a:t>
            </a:r>
            <a:r>
              <a:rPr lang="hr-HR" sz="7200" b="1" dirty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r-HR" sz="6600" b="1" dirty="0">
                <a:solidFill>
                  <a:srgbClr val="CC0000"/>
                </a:solidFill>
                <a:latin typeface="Cambria" pitchFamily="18" charset="0"/>
              </a:rPr>
              <a:t>POZORNOSTI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55" r="12646"/>
          <a:stretch/>
        </p:blipFill>
        <p:spPr bwMode="auto">
          <a:xfrm>
            <a:off x="5853324" y="980728"/>
            <a:ext cx="244249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031" r="10451" b="6297"/>
          <a:stretch/>
        </p:blipFill>
        <p:spPr bwMode="auto">
          <a:xfrm>
            <a:off x="179512" y="3541973"/>
            <a:ext cx="4046385" cy="272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211960" y="4596147"/>
            <a:ext cx="4716016" cy="178953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7800" indent="-82550"/>
            <a:r>
              <a:rPr lang="hr-H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Viktorija </a:t>
            </a:r>
            <a:r>
              <a:rPr lang="hr-H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Hržica, prof.</a:t>
            </a:r>
          </a:p>
          <a:p>
            <a:pPr marL="177800" indent="-82550"/>
            <a:r>
              <a:rPr lang="hr-HR" sz="1200" b="1" dirty="0" smtClean="0">
                <a:solidFill>
                  <a:srgbClr val="002060"/>
                </a:solidFill>
                <a:cs typeface="Calibri" pitchFamily="34" charset="0"/>
              </a:rPr>
              <a:t>viša savjetnica za informatiku, računalstvo i tehničku kulturu</a:t>
            </a:r>
          </a:p>
          <a:p>
            <a:pPr marL="177800" indent="-82550"/>
            <a:r>
              <a:rPr lang="hr-HR" sz="1200" dirty="0" smtClean="0">
                <a:solidFill>
                  <a:srgbClr val="002060"/>
                </a:solidFill>
                <a:cs typeface="Calibri" pitchFamily="34" charset="0"/>
              </a:rPr>
              <a:t>Podružnica Osijek, Strossmayerova 6/1</a:t>
            </a:r>
          </a:p>
          <a:p>
            <a:pPr marL="177800" indent="-82550"/>
            <a:r>
              <a:rPr lang="hr-HR" sz="1200" dirty="0" smtClean="0">
                <a:solidFill>
                  <a:srgbClr val="002060"/>
                </a:solidFill>
                <a:cs typeface="Calibri" pitchFamily="34" charset="0"/>
              </a:rPr>
              <a:t>telefon: +385 (0)31 284 905</a:t>
            </a:r>
          </a:p>
          <a:p>
            <a:pPr marL="177800" indent="-82550"/>
            <a:r>
              <a:rPr lang="hr-HR" sz="1200" dirty="0" smtClean="0">
                <a:solidFill>
                  <a:srgbClr val="002060"/>
                </a:solidFill>
                <a:cs typeface="Calibri" pitchFamily="34" charset="0"/>
              </a:rPr>
              <a:t>e-pošta: </a:t>
            </a:r>
            <a:r>
              <a:rPr lang="hr-HR" sz="1200" dirty="0" smtClean="0">
                <a:solidFill>
                  <a:srgbClr val="002060"/>
                </a:solidFill>
                <a:cs typeface="Calibri" pitchFamily="34" charset="0"/>
                <a:hlinkClick r:id="rId4"/>
              </a:rPr>
              <a:t>viktorija.hrzica@azoo.hr</a:t>
            </a:r>
            <a:endParaRPr lang="hr-HR" sz="1200" dirty="0" smtClean="0">
              <a:solidFill>
                <a:srgbClr val="002060"/>
              </a:solidFill>
              <a:cs typeface="Calibri" pitchFamily="34" charset="0"/>
            </a:endParaRPr>
          </a:p>
          <a:p>
            <a:pPr marL="177800" indent="-82550"/>
            <a:r>
              <a:rPr lang="hr-HR" sz="1200" dirty="0" smtClean="0">
                <a:solidFill>
                  <a:srgbClr val="002060"/>
                </a:solidFill>
                <a:cs typeface="Calibri" pitchFamily="34" charset="0"/>
              </a:rPr>
              <a:t>www.azoo.hr</a:t>
            </a:r>
            <a:endParaRPr lang="hr-HR" sz="1200" dirty="0">
              <a:solidFill>
                <a:srgbClr val="00206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4567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331640" y="2130425"/>
            <a:ext cx="7126560" cy="1470025"/>
          </a:xfrm>
        </p:spPr>
        <p:txBody>
          <a:bodyPr/>
          <a:lstStyle/>
          <a:p>
            <a:r>
              <a:rPr lang="hr-HR" dirty="0" smtClean="0"/>
              <a:t>II. PRIPRAVNIČKI STAŽ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3AF4973D-DCCD-436D-B926-70F3F14BDE26}" type="slidenum">
              <a:rPr lang="hr-HR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hr-H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19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hr-HR" sz="4400" dirty="0" smtClean="0">
                <a:latin typeface="Franklin Gothic Book" pitchFamily="34" charset="0"/>
              </a:rPr>
              <a:t>SVRHA </a:t>
            </a:r>
            <a:r>
              <a:rPr lang="hr-HR" sz="4400" dirty="0">
                <a:latin typeface="Franklin Gothic Book" pitchFamily="34" charset="0"/>
              </a:rPr>
              <a:t>je pripravničkog staža: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86896"/>
          </a:xfrm>
        </p:spPr>
        <p:txBody>
          <a:bodyPr anchor="ctr">
            <a:noAutofit/>
          </a:bodyPr>
          <a:lstStyle/>
          <a:p>
            <a:pPr marL="0" indent="0" algn="ctr" eaLnBrk="1" hangingPunct="1">
              <a:lnSpc>
                <a:spcPct val="150000"/>
              </a:lnSpc>
              <a:buClr>
                <a:srgbClr val="C00000"/>
              </a:buClr>
              <a:buNone/>
            </a:pPr>
            <a:r>
              <a:rPr lang="hr-HR" dirty="0" smtClean="0">
                <a:solidFill>
                  <a:srgbClr val="C00000"/>
                </a:solidFill>
                <a:latin typeface="Franklin Gothic Book" pitchFamily="34" charset="0"/>
              </a:rPr>
              <a:t>osposobiti </a:t>
            </a:r>
            <a:r>
              <a:rPr lang="hr-HR" dirty="0" smtClean="0">
                <a:latin typeface="Franklin Gothic Book" pitchFamily="34" charset="0"/>
              </a:rPr>
              <a:t>učitelje</a:t>
            </a:r>
            <a:r>
              <a:rPr lang="hr-HR" dirty="0">
                <a:latin typeface="Franklin Gothic Book" pitchFamily="34" charset="0"/>
              </a:rPr>
              <a:t>, stručne suradnike i nastavnike (u </a:t>
            </a:r>
            <a:r>
              <a:rPr lang="hr-HR" dirty="0" smtClean="0">
                <a:latin typeface="Franklin Gothic Book" pitchFamily="34" charset="0"/>
              </a:rPr>
              <a:t>daljnjem </a:t>
            </a:r>
            <a:r>
              <a:rPr lang="hr-HR" dirty="0">
                <a:latin typeface="Franklin Gothic Book" pitchFamily="34" charset="0"/>
              </a:rPr>
              <a:t>tekstu: učitelji) bez radnog iskustva </a:t>
            </a:r>
            <a:r>
              <a:rPr lang="hr-HR" dirty="0" smtClean="0">
                <a:solidFill>
                  <a:srgbClr val="C00000"/>
                </a:solidFill>
                <a:latin typeface="Franklin Gothic Book" pitchFamily="34" charset="0"/>
              </a:rPr>
              <a:t>za </a:t>
            </a:r>
            <a:r>
              <a:rPr lang="hr-HR" dirty="0">
                <a:solidFill>
                  <a:srgbClr val="C00000"/>
                </a:solidFill>
                <a:latin typeface="Franklin Gothic Book" pitchFamily="34" charset="0"/>
              </a:rPr>
              <a:t>uspješno, stručno i </a:t>
            </a:r>
            <a:r>
              <a:rPr lang="hr-HR" dirty="0" smtClean="0">
                <a:solidFill>
                  <a:srgbClr val="C00000"/>
                </a:solidFill>
                <a:latin typeface="Franklin Gothic Book" pitchFamily="34" charset="0"/>
              </a:rPr>
              <a:t>samostalno</a:t>
            </a:r>
            <a:r>
              <a:rPr lang="hr-HR" dirty="0" smtClean="0">
                <a:solidFill>
                  <a:srgbClr val="000066"/>
                </a:solidFill>
                <a:latin typeface="Franklin Gothic Book" pitchFamily="34" charset="0"/>
              </a:rPr>
              <a:t> </a:t>
            </a:r>
            <a:r>
              <a:rPr lang="hr-HR" dirty="0">
                <a:latin typeface="Franklin Gothic Book" pitchFamily="34" charset="0"/>
              </a:rPr>
              <a:t>obavljanje </a:t>
            </a:r>
            <a:r>
              <a:rPr lang="hr-HR" dirty="0" smtClean="0">
                <a:latin typeface="Franklin Gothic Book" pitchFamily="34" charset="0"/>
              </a:rPr>
              <a:t>poslova </a:t>
            </a:r>
            <a:r>
              <a:rPr lang="hr-HR" dirty="0">
                <a:latin typeface="Franklin Gothic Book" pitchFamily="34" charset="0"/>
              </a:rPr>
              <a:t>u osnovnoj odnosno srednjoj </a:t>
            </a:r>
            <a:r>
              <a:rPr lang="hr-HR" dirty="0" smtClean="0">
                <a:latin typeface="Franklin Gothic Book" pitchFamily="34" charset="0"/>
              </a:rPr>
              <a:t>školi.</a:t>
            </a:r>
            <a:endParaRPr lang="hr-HR" dirty="0">
              <a:latin typeface="Franklin Gothic Book" pitchFamily="34" charset="0"/>
              <a:cs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/>
              <a:t>7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134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hr-HR" sz="5400" cap="none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Pripravnički staž</a:t>
            </a:r>
            <a:endParaRPr lang="hr-HR" sz="5400" cap="none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3C7F64C8-3084-49E6-97AB-43642762399D}" type="slidenum">
              <a:rPr lang="hr-HR" smtClean="0">
                <a:solidFill>
                  <a:srgbClr val="CCDDEA"/>
                </a:solidFill>
                <a:latin typeface="Constant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hr-HR">
              <a:solidFill>
                <a:srgbClr val="CCDDEA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254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Zakonska regulativa</a:t>
            </a:r>
            <a:endParaRPr lang="en-US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1280" name="Rectangle 16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781128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Zakon o odgoju i obrazovanju u osnovnoj i srednjoj školi </a:t>
            </a:r>
            <a:r>
              <a:rPr lang="hr-HR" sz="2800" i="1" dirty="0" smtClean="0">
                <a:latin typeface="Franklin Gothic Book" pitchFamily="34" charset="0"/>
              </a:rPr>
              <a:t>(Narodne novine, broj 87/08, …..) </a:t>
            </a:r>
            <a:r>
              <a:rPr lang="hr-HR" sz="2800" dirty="0" smtClean="0">
                <a:latin typeface="Franklin Gothic Book" pitchFamily="34" charset="0"/>
              </a:rPr>
              <a:t>Članak 108., 109.  i 110.</a:t>
            </a:r>
          </a:p>
          <a:p>
            <a:pPr algn="ctr"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endParaRPr lang="hr-HR" sz="2800" dirty="0" smtClean="0">
              <a:latin typeface="Franklin Gothic Book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 3" pitchFamily="18" charset="2"/>
              <a:buChar char="î"/>
            </a:pPr>
            <a:r>
              <a:rPr lang="hr-HR" sz="2800" b="1" dirty="0" smtClean="0">
                <a:latin typeface="Franklin Gothic Book" pitchFamily="34" charset="0"/>
              </a:rPr>
              <a:t>Zakon o radu </a:t>
            </a:r>
            <a:r>
              <a:rPr lang="hr-HR" sz="2800" i="1" dirty="0" smtClean="0">
                <a:latin typeface="Franklin Gothic Book" pitchFamily="34" charset="0"/>
              </a:rPr>
              <a:t>(Narodne novine, broj 149/09)</a:t>
            </a:r>
            <a:r>
              <a:rPr lang="hr-HR" sz="2800" dirty="0" smtClean="0">
                <a:latin typeface="Franklin Gothic Book" pitchFamily="34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hr-HR" sz="2800" i="1" dirty="0" smtClean="0">
              <a:latin typeface="Franklin Gothic Book" pitchFamily="34" charset="0"/>
            </a:endParaRPr>
          </a:p>
          <a:p>
            <a:pPr algn="ctr" eaLnBrk="1" hangingPunct="1">
              <a:lnSpc>
                <a:spcPct val="90000"/>
              </a:lnSpc>
              <a:buClr>
                <a:schemeClr val="tx1"/>
              </a:buClr>
              <a:buFont typeface="Arial" charset="0"/>
              <a:buNone/>
            </a:pPr>
            <a:endParaRPr lang="hr-HR" sz="2800" i="1" dirty="0" smtClean="0">
              <a:latin typeface="Franklin Gothic Book" pitchFamily="34" charset="0"/>
            </a:endParaRPr>
          </a:p>
        </p:txBody>
      </p:sp>
      <p:pic>
        <p:nvPicPr>
          <p:cNvPr id="6" name="Picture 3" descr="naslovnica 0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413125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114581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0" grpId="0" uiExpand="1" build="p"/>
    </p:bldLst>
  </p:timing>
</p:sld>
</file>

<file path=ppt/theme/theme1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Office Theme">
  <a:themeElements>
    <a:clrScheme name="5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5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VH_Mentorstvo pripravniku ili uloga dobrog mentora - predavanje ZSV 2011-2012_radna_14.11.2011 [automatski spremljeno]</Template>
  <TotalTime>804</TotalTime>
  <Words>2362</Words>
  <Application>Microsoft Office PowerPoint</Application>
  <PresentationFormat>On-screen Show (4:3)</PresentationFormat>
  <Paragraphs>410</Paragraphs>
  <Slides>54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15</vt:i4>
      </vt:variant>
      <vt:variant>
        <vt:lpstr>Slide Titles</vt:lpstr>
      </vt:variant>
      <vt:variant>
        <vt:i4>54</vt:i4>
      </vt:variant>
    </vt:vector>
  </HeadingPairs>
  <TitlesOfParts>
    <vt:vector size="69" baseType="lpstr">
      <vt:lpstr>1_Office Theme</vt:lpstr>
      <vt:lpstr>Office Theme</vt:lpstr>
      <vt:lpstr>Zadani dizajn</vt:lpstr>
      <vt:lpstr>5_Office Theme</vt:lpstr>
      <vt:lpstr>2_Office Theme</vt:lpstr>
      <vt:lpstr>Custom Design</vt:lpstr>
      <vt:lpstr>1_Custom Design</vt:lpstr>
      <vt:lpstr>1_Zadani dizajn</vt:lpstr>
      <vt:lpstr>2_Custom Design</vt:lpstr>
      <vt:lpstr>2_Zadani dizajn</vt:lpstr>
      <vt:lpstr>3_Custom Design</vt:lpstr>
      <vt:lpstr>3_Zadani dizajn</vt:lpstr>
      <vt:lpstr>3_Office Theme</vt:lpstr>
      <vt:lpstr>4_Office Theme</vt:lpstr>
      <vt:lpstr>4_Zadani dizajn</vt:lpstr>
      <vt:lpstr>Mentorstvo pripravniku i polaganje stručnoga ispita</vt:lpstr>
      <vt:lpstr>Cilj:</vt:lpstr>
      <vt:lpstr>I. UVOD</vt:lpstr>
      <vt:lpstr>Stručna sprema  učitelja i nastavnika informatike/računalstva</vt:lpstr>
      <vt:lpstr>Određena je:</vt:lpstr>
      <vt:lpstr>II. PRIPRAVNIČKI STAŽ</vt:lpstr>
      <vt:lpstr>SVRHA je pripravničkog staža:</vt:lpstr>
      <vt:lpstr>Pripravnički staž</vt:lpstr>
      <vt:lpstr>Zakonska regulativa</vt:lpstr>
      <vt:lpstr>Podzakonski akti</vt:lpstr>
      <vt:lpstr>I još …</vt:lpstr>
      <vt:lpstr>Povjerenstvo:</vt:lpstr>
      <vt:lpstr>Operativni program stažiranja </vt:lpstr>
      <vt:lpstr>Opći dio</vt:lpstr>
      <vt:lpstr>Metodički dio</vt:lpstr>
      <vt:lpstr>Obveze škole</vt:lpstr>
      <vt:lpstr>Obveze Povjerenstva</vt:lpstr>
      <vt:lpstr>Slide 18</vt:lpstr>
      <vt:lpstr>Najvažnije zadaće Povjerenstva:</vt:lpstr>
      <vt:lpstr>Obveze mentora</vt:lpstr>
      <vt:lpstr>Promjena škole ili prekid stažiranja</vt:lpstr>
      <vt:lpstr>Prava pripravnika</vt:lpstr>
      <vt:lpstr>Metodički je dio najzastupljeniji dio programa pripravničkoga staža</vt:lpstr>
      <vt:lpstr>Kompetencije na kraju pripravničkoga stažiranja</vt:lpstr>
      <vt:lpstr>Dnevnik stažiranja</vt:lpstr>
      <vt:lpstr>Slide 26</vt:lpstr>
      <vt:lpstr>Čimbenici uspješnog stažiranja</vt:lpstr>
      <vt:lpstr>III. MENTORSTVO</vt:lpstr>
      <vt:lpstr>Tko je mentor?</vt:lpstr>
      <vt:lpstr>Slide 30</vt:lpstr>
      <vt:lpstr>Različite uloge mentora</vt:lpstr>
      <vt:lpstr>Slide 32</vt:lpstr>
      <vt:lpstr>Slide 33</vt:lpstr>
      <vt:lpstr>Slide 34</vt:lpstr>
      <vt:lpstr>Promjena uloge mentora</vt:lpstr>
      <vt:lpstr>Učenje odraslih</vt:lpstr>
      <vt:lpstr>NE   NE   NE  NE   NE   NE   NE</vt:lpstr>
      <vt:lpstr>Razgovor pri praćenju i analizi nastavnoga sata</vt:lpstr>
      <vt:lpstr>IV. STRUČNI ISPIT</vt:lpstr>
      <vt:lpstr>CILJ:</vt:lpstr>
      <vt:lpstr>Slide 41</vt:lpstr>
      <vt:lpstr>Ispitni rokovi</vt:lpstr>
      <vt:lpstr>Prva prijava stručnoga ispita</vt:lpstr>
      <vt:lpstr>Ponovljena prijava stručnoga ispita</vt:lpstr>
      <vt:lpstr>Sastav ispitnog povjerenstva:</vt:lpstr>
      <vt:lpstr>Stručni se ispit sastoji od:</vt:lpstr>
      <vt:lpstr>Pisani rad</vt:lpstr>
      <vt:lpstr>Izvođenje nastavnog sata</vt:lpstr>
      <vt:lpstr>Ogledni sat</vt:lpstr>
      <vt:lpstr>Slide 50</vt:lpstr>
      <vt:lpstr>Usmeni dio ispita</vt:lpstr>
      <vt:lpstr>Kandidati koji su položili stručni ispit dobivaju:</vt:lpstr>
      <vt:lpstr>Korisne stranice</vt:lpstr>
      <vt:lpstr>Slide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Mentorstvo pripravniku ili  uloga dobrog mentora</dc:title>
  <dc:creator>Viktorija</dc:creator>
  <cp:lastModifiedBy>eban</cp:lastModifiedBy>
  <cp:revision>35</cp:revision>
  <cp:lastPrinted>2011-11-10T09:49:45Z</cp:lastPrinted>
  <dcterms:created xsi:type="dcterms:W3CDTF">2011-11-15T07:18:49Z</dcterms:created>
  <dcterms:modified xsi:type="dcterms:W3CDTF">2013-09-12T07:09:29Z</dcterms:modified>
</cp:coreProperties>
</file>