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99.xml" ContentType="application/vnd.openxmlformats-officedocument.presentationml.slide+xml"/>
  <Override PartName="/ppt/diagrams/layout1.xml" ContentType="application/vnd.openxmlformats-officedocument.drawingml.diagramLayout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10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slides/slide106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578" r:id="rId1"/>
  </p:sldMasterIdLst>
  <p:notesMasterIdLst>
    <p:notesMasterId r:id="rId110"/>
  </p:notesMasterIdLst>
  <p:handoutMasterIdLst>
    <p:handoutMasterId r:id="rId111"/>
  </p:handoutMasterIdLst>
  <p:sldIdLst>
    <p:sldId id="256" r:id="rId2"/>
    <p:sldId id="621" r:id="rId3"/>
    <p:sldId id="623" r:id="rId4"/>
    <p:sldId id="647" r:id="rId5"/>
    <p:sldId id="648" r:id="rId6"/>
    <p:sldId id="649" r:id="rId7"/>
    <p:sldId id="650" r:id="rId8"/>
    <p:sldId id="651" r:id="rId9"/>
    <p:sldId id="652" r:id="rId10"/>
    <p:sldId id="653" r:id="rId11"/>
    <p:sldId id="654" r:id="rId12"/>
    <p:sldId id="655" r:id="rId13"/>
    <p:sldId id="656" r:id="rId14"/>
    <p:sldId id="657" r:id="rId15"/>
    <p:sldId id="658" r:id="rId16"/>
    <p:sldId id="659" r:id="rId17"/>
    <p:sldId id="660" r:id="rId18"/>
    <p:sldId id="669" r:id="rId19"/>
    <p:sldId id="661" r:id="rId20"/>
    <p:sldId id="670" r:id="rId21"/>
    <p:sldId id="676" r:id="rId22"/>
    <p:sldId id="677" r:id="rId23"/>
    <p:sldId id="678" r:id="rId24"/>
    <p:sldId id="679" r:id="rId25"/>
    <p:sldId id="680" r:id="rId26"/>
    <p:sldId id="681" r:id="rId27"/>
    <p:sldId id="682" r:id="rId28"/>
    <p:sldId id="683" r:id="rId29"/>
    <p:sldId id="684" r:id="rId30"/>
    <p:sldId id="685" r:id="rId31"/>
    <p:sldId id="686" r:id="rId32"/>
    <p:sldId id="687" r:id="rId33"/>
    <p:sldId id="688" r:id="rId34"/>
    <p:sldId id="689" r:id="rId35"/>
    <p:sldId id="690" r:id="rId36"/>
    <p:sldId id="691" r:id="rId37"/>
    <p:sldId id="692" r:id="rId38"/>
    <p:sldId id="695" r:id="rId39"/>
    <p:sldId id="662" r:id="rId40"/>
    <p:sldId id="663" r:id="rId41"/>
    <p:sldId id="664" r:id="rId42"/>
    <p:sldId id="665" r:id="rId43"/>
    <p:sldId id="666" r:id="rId44"/>
    <p:sldId id="667" r:id="rId45"/>
    <p:sldId id="668" r:id="rId46"/>
    <p:sldId id="624" r:id="rId47"/>
    <p:sldId id="456" r:id="rId48"/>
    <p:sldId id="459" r:id="rId49"/>
    <p:sldId id="460" r:id="rId50"/>
    <p:sldId id="603" r:id="rId51"/>
    <p:sldId id="611" r:id="rId52"/>
    <p:sldId id="612" r:id="rId53"/>
    <p:sldId id="610" r:id="rId54"/>
    <p:sldId id="613" r:id="rId55"/>
    <p:sldId id="614" r:id="rId56"/>
    <p:sldId id="615" r:id="rId57"/>
    <p:sldId id="619" r:id="rId58"/>
    <p:sldId id="616" r:id="rId59"/>
    <p:sldId id="598" r:id="rId60"/>
    <p:sldId id="461" r:id="rId61"/>
    <p:sldId id="617" r:id="rId62"/>
    <p:sldId id="462" r:id="rId63"/>
    <p:sldId id="599" r:id="rId64"/>
    <p:sldId id="463" r:id="rId65"/>
    <p:sldId id="464" r:id="rId66"/>
    <p:sldId id="465" r:id="rId67"/>
    <p:sldId id="466" r:id="rId68"/>
    <p:sldId id="467" r:id="rId69"/>
    <p:sldId id="468" r:id="rId70"/>
    <p:sldId id="469" r:id="rId71"/>
    <p:sldId id="470" r:id="rId72"/>
    <p:sldId id="625" r:id="rId73"/>
    <p:sldId id="471" r:id="rId74"/>
    <p:sldId id="626" r:id="rId75"/>
    <p:sldId id="472" r:id="rId76"/>
    <p:sldId id="637" r:id="rId77"/>
    <p:sldId id="475" r:id="rId78"/>
    <p:sldId id="477" r:id="rId79"/>
    <p:sldId id="627" r:id="rId80"/>
    <p:sldId id="488" r:id="rId81"/>
    <p:sldId id="490" r:id="rId82"/>
    <p:sldId id="491" r:id="rId83"/>
    <p:sldId id="480" r:id="rId84"/>
    <p:sldId id="496" r:id="rId85"/>
    <p:sldId id="500" r:id="rId86"/>
    <p:sldId id="501" r:id="rId87"/>
    <p:sldId id="505" r:id="rId88"/>
    <p:sldId id="506" r:id="rId89"/>
    <p:sldId id="507" r:id="rId90"/>
    <p:sldId id="509" r:id="rId91"/>
    <p:sldId id="515" r:id="rId92"/>
    <p:sldId id="516" r:id="rId93"/>
    <p:sldId id="517" r:id="rId94"/>
    <p:sldId id="518" r:id="rId95"/>
    <p:sldId id="519" r:id="rId96"/>
    <p:sldId id="628" r:id="rId97"/>
    <p:sldId id="523" r:id="rId98"/>
    <p:sldId id="524" r:id="rId99"/>
    <p:sldId id="525" r:id="rId100"/>
    <p:sldId id="526" r:id="rId101"/>
    <p:sldId id="527" r:id="rId102"/>
    <p:sldId id="528" r:id="rId103"/>
    <p:sldId id="529" r:id="rId104"/>
    <p:sldId id="532" r:id="rId105"/>
    <p:sldId id="533" r:id="rId106"/>
    <p:sldId id="536" r:id="rId107"/>
    <p:sldId id="487" r:id="rId108"/>
    <p:sldId id="646" r:id="rId109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99"/>
    <a:srgbClr val="000066"/>
    <a:srgbClr val="EC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5922" autoAdjust="0"/>
  </p:normalViewPr>
  <p:slideViewPr>
    <p:cSldViewPr>
      <p:cViewPr varScale="1">
        <p:scale>
          <a:sx n="93" d="100"/>
          <a:sy n="93" d="100"/>
        </p:scale>
        <p:origin x="-50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6" y="7819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318"/>
    </p:cViewPr>
  </p:sorterViewPr>
  <p:notesViewPr>
    <p:cSldViewPr>
      <p:cViewPr varScale="1">
        <p:scale>
          <a:sx n="59" d="100"/>
          <a:sy n="59" d="100"/>
        </p:scale>
        <p:origin x="-1788" y="-90"/>
      </p:cViewPr>
      <p:guideLst>
        <p:guide orient="horz" pos="2928"/>
        <p:guide pos="220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presProps" Target="presProps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notesMaster" Target="notesMasters/notesMaster1.xml"/><Relationship Id="rId115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6C105C-1B13-45B6-B140-8AF167545637}" type="doc">
      <dgm:prSet loTypeId="urn:microsoft.com/office/officeart/2005/8/layout/cycle2" loCatId="cycle" qsTypeId="urn:microsoft.com/office/officeart/2005/8/quickstyle/simple3" qsCatId="simple" csTypeId="urn:microsoft.com/office/officeart/2005/8/colors/accent1_4" csCatId="accent1" phldr="1"/>
      <dgm:spPr/>
      <dgm:t>
        <a:bodyPr/>
        <a:lstStyle/>
        <a:p>
          <a:endParaRPr lang="hr-HR"/>
        </a:p>
      </dgm:t>
    </dgm:pt>
    <dgm:pt modelId="{BD8149E4-3638-4F15-88C8-432202367BCF}">
      <dgm:prSet phldrT="[Text]"/>
      <dgm:spPr/>
      <dgm:t>
        <a:bodyPr/>
        <a:lstStyle/>
        <a:p>
          <a:r>
            <a:rPr lang="hr-HR" dirty="0" smtClean="0"/>
            <a:t>Osmišljanje</a:t>
          </a:r>
          <a:endParaRPr lang="hr-HR" dirty="0"/>
        </a:p>
      </dgm:t>
    </dgm:pt>
    <dgm:pt modelId="{0F2368BC-6AB7-4D21-95DC-7BB965738953}" type="parTrans" cxnId="{1634B708-A1AF-4F62-82E0-F34E53C90897}">
      <dgm:prSet/>
      <dgm:spPr/>
      <dgm:t>
        <a:bodyPr/>
        <a:lstStyle/>
        <a:p>
          <a:endParaRPr lang="hr-HR"/>
        </a:p>
      </dgm:t>
    </dgm:pt>
    <dgm:pt modelId="{FE9BD924-4C61-487D-AE4D-F0110F5FBD1F}" type="sibTrans" cxnId="{1634B708-A1AF-4F62-82E0-F34E53C90897}">
      <dgm:prSet/>
      <dgm:spPr/>
      <dgm:t>
        <a:bodyPr/>
        <a:lstStyle/>
        <a:p>
          <a:endParaRPr lang="hr-HR"/>
        </a:p>
      </dgm:t>
    </dgm:pt>
    <dgm:pt modelId="{48E43237-19EF-4BDE-93A2-556329627705}">
      <dgm:prSet phldrT="[Text]"/>
      <dgm:spPr/>
      <dgm:t>
        <a:bodyPr/>
        <a:lstStyle/>
        <a:p>
          <a:r>
            <a:rPr lang="hr-HR" dirty="0" smtClean="0"/>
            <a:t>Planiranje</a:t>
          </a:r>
          <a:endParaRPr lang="hr-HR" dirty="0"/>
        </a:p>
      </dgm:t>
    </dgm:pt>
    <dgm:pt modelId="{7FAF4959-21FA-4408-8896-F7DB39E6BAF9}" type="parTrans" cxnId="{A00EECF5-D3DE-4D69-A3F4-C19B8CCD5E45}">
      <dgm:prSet/>
      <dgm:spPr/>
      <dgm:t>
        <a:bodyPr/>
        <a:lstStyle/>
        <a:p>
          <a:endParaRPr lang="hr-HR"/>
        </a:p>
      </dgm:t>
    </dgm:pt>
    <dgm:pt modelId="{C9B0C05C-9782-4923-82A2-DF89D702D27D}" type="sibTrans" cxnId="{A00EECF5-D3DE-4D69-A3F4-C19B8CCD5E45}">
      <dgm:prSet/>
      <dgm:spPr/>
      <dgm:t>
        <a:bodyPr/>
        <a:lstStyle/>
        <a:p>
          <a:endParaRPr lang="hr-HR"/>
        </a:p>
      </dgm:t>
    </dgm:pt>
    <dgm:pt modelId="{4082A5FB-AEF3-4C91-A717-7439A9D3D7F4}">
      <dgm:prSet phldrT="[Text]"/>
      <dgm:spPr/>
      <dgm:t>
        <a:bodyPr/>
        <a:lstStyle/>
        <a:p>
          <a:r>
            <a:rPr lang="hr-HR" dirty="0" smtClean="0"/>
            <a:t>Provedba</a:t>
          </a:r>
          <a:endParaRPr lang="hr-HR" dirty="0"/>
        </a:p>
      </dgm:t>
    </dgm:pt>
    <dgm:pt modelId="{1A1B7D51-C3CF-466A-92B4-81B33D033C82}" type="parTrans" cxnId="{A607A85E-6A06-41FE-9221-BCA8F856483F}">
      <dgm:prSet/>
      <dgm:spPr/>
      <dgm:t>
        <a:bodyPr/>
        <a:lstStyle/>
        <a:p>
          <a:endParaRPr lang="hr-HR"/>
        </a:p>
      </dgm:t>
    </dgm:pt>
    <dgm:pt modelId="{BF8EC324-2019-4079-A703-2FC95DB921AC}" type="sibTrans" cxnId="{A607A85E-6A06-41FE-9221-BCA8F856483F}">
      <dgm:prSet/>
      <dgm:spPr/>
      <dgm:t>
        <a:bodyPr/>
        <a:lstStyle/>
        <a:p>
          <a:endParaRPr lang="hr-HR"/>
        </a:p>
      </dgm:t>
    </dgm:pt>
    <dgm:pt modelId="{15FC308B-E738-4037-BB90-1C0CCAEBEF39}">
      <dgm:prSet phldrT="[Text]"/>
      <dgm:spPr/>
      <dgm:t>
        <a:bodyPr/>
        <a:lstStyle/>
        <a:p>
          <a:r>
            <a:rPr lang="hr-HR" dirty="0" smtClean="0"/>
            <a:t>Nadzor provedbe</a:t>
          </a:r>
          <a:endParaRPr lang="hr-HR" dirty="0"/>
        </a:p>
      </dgm:t>
    </dgm:pt>
    <dgm:pt modelId="{098E9996-662E-47E8-B1C2-64D93973E004}" type="parTrans" cxnId="{76E7351E-11C0-481A-A59D-CA7AA69CEF1E}">
      <dgm:prSet/>
      <dgm:spPr/>
      <dgm:t>
        <a:bodyPr/>
        <a:lstStyle/>
        <a:p>
          <a:endParaRPr lang="hr-HR"/>
        </a:p>
      </dgm:t>
    </dgm:pt>
    <dgm:pt modelId="{1F02ECCD-130C-48CC-ACDC-049960FFED53}" type="sibTrans" cxnId="{76E7351E-11C0-481A-A59D-CA7AA69CEF1E}">
      <dgm:prSet/>
      <dgm:spPr/>
      <dgm:t>
        <a:bodyPr/>
        <a:lstStyle/>
        <a:p>
          <a:endParaRPr lang="hr-HR"/>
        </a:p>
      </dgm:t>
    </dgm:pt>
    <dgm:pt modelId="{C6A83397-97FC-411B-AB85-5F0B347EF865}">
      <dgm:prSet phldrT="[Text]"/>
      <dgm:spPr/>
      <dgm:t>
        <a:bodyPr/>
        <a:lstStyle/>
        <a:p>
          <a:r>
            <a:rPr lang="hr-HR" dirty="0" smtClean="0"/>
            <a:t>Zatvaranje projekta</a:t>
          </a:r>
          <a:endParaRPr lang="hr-HR" dirty="0"/>
        </a:p>
      </dgm:t>
    </dgm:pt>
    <dgm:pt modelId="{81F97EC6-E1E3-40E9-99F3-D63538E5182E}" type="parTrans" cxnId="{EA58490D-E5FF-4B41-8255-EB89A0D5A189}">
      <dgm:prSet/>
      <dgm:spPr/>
      <dgm:t>
        <a:bodyPr/>
        <a:lstStyle/>
        <a:p>
          <a:endParaRPr lang="hr-HR"/>
        </a:p>
      </dgm:t>
    </dgm:pt>
    <dgm:pt modelId="{AB77F30B-1EEA-4D5D-987E-B44CA033648C}" type="sibTrans" cxnId="{EA58490D-E5FF-4B41-8255-EB89A0D5A189}">
      <dgm:prSet/>
      <dgm:spPr/>
      <dgm:t>
        <a:bodyPr/>
        <a:lstStyle/>
        <a:p>
          <a:endParaRPr lang="hr-HR"/>
        </a:p>
      </dgm:t>
    </dgm:pt>
    <dgm:pt modelId="{F10DB0F5-B5E1-4765-B184-2C184528F581}" type="pres">
      <dgm:prSet presAssocID="{706C105C-1B13-45B6-B140-8AF16754563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2A6D1FB2-FBED-48CB-8129-CFF5A8CC394E}" type="pres">
      <dgm:prSet presAssocID="{BD8149E4-3638-4F15-88C8-432202367BCF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76CE63B1-7CF0-4E20-8711-72EA8A4FBD28}" type="pres">
      <dgm:prSet presAssocID="{FE9BD924-4C61-487D-AE4D-F0110F5FBD1F}" presName="sibTrans" presStyleLbl="sibTrans2D1" presStyleIdx="0" presStyleCnt="5"/>
      <dgm:spPr/>
      <dgm:t>
        <a:bodyPr/>
        <a:lstStyle/>
        <a:p>
          <a:endParaRPr lang="hr-HR"/>
        </a:p>
      </dgm:t>
    </dgm:pt>
    <dgm:pt modelId="{2503F6D0-F712-4BF0-994F-56D47660850F}" type="pres">
      <dgm:prSet presAssocID="{FE9BD924-4C61-487D-AE4D-F0110F5FBD1F}" presName="connectorText" presStyleLbl="sibTrans2D1" presStyleIdx="0" presStyleCnt="5"/>
      <dgm:spPr/>
      <dgm:t>
        <a:bodyPr/>
        <a:lstStyle/>
        <a:p>
          <a:endParaRPr lang="hr-HR"/>
        </a:p>
      </dgm:t>
    </dgm:pt>
    <dgm:pt modelId="{13C37466-FF78-4CB9-9A10-F79A43CCC36E}" type="pres">
      <dgm:prSet presAssocID="{48E43237-19EF-4BDE-93A2-556329627705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ACAC3734-6EE6-45EE-BF74-82FE0F1194D4}" type="pres">
      <dgm:prSet presAssocID="{C9B0C05C-9782-4923-82A2-DF89D702D27D}" presName="sibTrans" presStyleLbl="sibTrans2D1" presStyleIdx="1" presStyleCnt="5"/>
      <dgm:spPr/>
      <dgm:t>
        <a:bodyPr/>
        <a:lstStyle/>
        <a:p>
          <a:endParaRPr lang="hr-HR"/>
        </a:p>
      </dgm:t>
    </dgm:pt>
    <dgm:pt modelId="{E11528C7-C931-464C-B1D7-BC4549298459}" type="pres">
      <dgm:prSet presAssocID="{C9B0C05C-9782-4923-82A2-DF89D702D27D}" presName="connectorText" presStyleLbl="sibTrans2D1" presStyleIdx="1" presStyleCnt="5"/>
      <dgm:spPr/>
      <dgm:t>
        <a:bodyPr/>
        <a:lstStyle/>
        <a:p>
          <a:endParaRPr lang="hr-HR"/>
        </a:p>
      </dgm:t>
    </dgm:pt>
    <dgm:pt modelId="{4FC4BD89-818D-4D56-BDA8-72F2C7BF3727}" type="pres">
      <dgm:prSet presAssocID="{4082A5FB-AEF3-4C91-A717-7439A9D3D7F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C34A0CD0-5B16-4D45-9EE4-0A3CA5072449}" type="pres">
      <dgm:prSet presAssocID="{BF8EC324-2019-4079-A703-2FC95DB921AC}" presName="sibTrans" presStyleLbl="sibTrans2D1" presStyleIdx="2" presStyleCnt="5"/>
      <dgm:spPr/>
      <dgm:t>
        <a:bodyPr/>
        <a:lstStyle/>
        <a:p>
          <a:endParaRPr lang="hr-HR"/>
        </a:p>
      </dgm:t>
    </dgm:pt>
    <dgm:pt modelId="{E0904B2D-481A-4A25-94C3-A7A6262B3DC0}" type="pres">
      <dgm:prSet presAssocID="{BF8EC324-2019-4079-A703-2FC95DB921AC}" presName="connectorText" presStyleLbl="sibTrans2D1" presStyleIdx="2" presStyleCnt="5"/>
      <dgm:spPr/>
      <dgm:t>
        <a:bodyPr/>
        <a:lstStyle/>
        <a:p>
          <a:endParaRPr lang="hr-HR"/>
        </a:p>
      </dgm:t>
    </dgm:pt>
    <dgm:pt modelId="{DB47D477-3EF2-45BF-AA72-2A5EAC78C4E2}" type="pres">
      <dgm:prSet presAssocID="{15FC308B-E738-4037-BB90-1C0CCAEBEF39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B6661BDB-AB66-4579-9861-429F48921696}" type="pres">
      <dgm:prSet presAssocID="{1F02ECCD-130C-48CC-ACDC-049960FFED53}" presName="sibTrans" presStyleLbl="sibTrans2D1" presStyleIdx="3" presStyleCnt="5"/>
      <dgm:spPr/>
      <dgm:t>
        <a:bodyPr/>
        <a:lstStyle/>
        <a:p>
          <a:endParaRPr lang="hr-HR"/>
        </a:p>
      </dgm:t>
    </dgm:pt>
    <dgm:pt modelId="{0199DB25-E585-4628-A132-68072A4E1694}" type="pres">
      <dgm:prSet presAssocID="{1F02ECCD-130C-48CC-ACDC-049960FFED53}" presName="connectorText" presStyleLbl="sibTrans2D1" presStyleIdx="3" presStyleCnt="5"/>
      <dgm:spPr/>
      <dgm:t>
        <a:bodyPr/>
        <a:lstStyle/>
        <a:p>
          <a:endParaRPr lang="hr-HR"/>
        </a:p>
      </dgm:t>
    </dgm:pt>
    <dgm:pt modelId="{7CFA19F6-9122-4DC1-BF25-049B08B20D66}" type="pres">
      <dgm:prSet presAssocID="{C6A83397-97FC-411B-AB85-5F0B347EF865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5C12C857-8441-41B5-865F-7C6EAE47D676}" type="pres">
      <dgm:prSet presAssocID="{AB77F30B-1EEA-4D5D-987E-B44CA033648C}" presName="sibTrans" presStyleLbl="sibTrans2D1" presStyleIdx="4" presStyleCnt="5"/>
      <dgm:spPr/>
      <dgm:t>
        <a:bodyPr/>
        <a:lstStyle/>
        <a:p>
          <a:endParaRPr lang="hr-HR"/>
        </a:p>
      </dgm:t>
    </dgm:pt>
    <dgm:pt modelId="{57ACFE50-9278-4416-A06A-64C9D488F52B}" type="pres">
      <dgm:prSet presAssocID="{AB77F30B-1EEA-4D5D-987E-B44CA033648C}" presName="connectorText" presStyleLbl="sibTrans2D1" presStyleIdx="4" presStyleCnt="5"/>
      <dgm:spPr/>
      <dgm:t>
        <a:bodyPr/>
        <a:lstStyle/>
        <a:p>
          <a:endParaRPr lang="hr-HR"/>
        </a:p>
      </dgm:t>
    </dgm:pt>
  </dgm:ptLst>
  <dgm:cxnLst>
    <dgm:cxn modelId="{D8BF452A-0515-40E5-9E2F-1809C2F5DD13}" type="presOf" srcId="{706C105C-1B13-45B6-B140-8AF167545637}" destId="{F10DB0F5-B5E1-4765-B184-2C184528F581}" srcOrd="0" destOrd="0" presId="urn:microsoft.com/office/officeart/2005/8/layout/cycle2"/>
    <dgm:cxn modelId="{25022E3D-DB1F-4C9A-B08B-58E1B722F43A}" type="presOf" srcId="{4082A5FB-AEF3-4C91-A717-7439A9D3D7F4}" destId="{4FC4BD89-818D-4D56-BDA8-72F2C7BF3727}" srcOrd="0" destOrd="0" presId="urn:microsoft.com/office/officeart/2005/8/layout/cycle2"/>
    <dgm:cxn modelId="{EA58490D-E5FF-4B41-8255-EB89A0D5A189}" srcId="{706C105C-1B13-45B6-B140-8AF167545637}" destId="{C6A83397-97FC-411B-AB85-5F0B347EF865}" srcOrd="4" destOrd="0" parTransId="{81F97EC6-E1E3-40E9-99F3-D63538E5182E}" sibTransId="{AB77F30B-1EEA-4D5D-987E-B44CA033648C}"/>
    <dgm:cxn modelId="{76E7351E-11C0-481A-A59D-CA7AA69CEF1E}" srcId="{706C105C-1B13-45B6-B140-8AF167545637}" destId="{15FC308B-E738-4037-BB90-1C0CCAEBEF39}" srcOrd="3" destOrd="0" parTransId="{098E9996-662E-47E8-B1C2-64D93973E004}" sibTransId="{1F02ECCD-130C-48CC-ACDC-049960FFED53}"/>
    <dgm:cxn modelId="{A00EECF5-D3DE-4D69-A3F4-C19B8CCD5E45}" srcId="{706C105C-1B13-45B6-B140-8AF167545637}" destId="{48E43237-19EF-4BDE-93A2-556329627705}" srcOrd="1" destOrd="0" parTransId="{7FAF4959-21FA-4408-8896-F7DB39E6BAF9}" sibTransId="{C9B0C05C-9782-4923-82A2-DF89D702D27D}"/>
    <dgm:cxn modelId="{A607A85E-6A06-41FE-9221-BCA8F856483F}" srcId="{706C105C-1B13-45B6-B140-8AF167545637}" destId="{4082A5FB-AEF3-4C91-A717-7439A9D3D7F4}" srcOrd="2" destOrd="0" parTransId="{1A1B7D51-C3CF-466A-92B4-81B33D033C82}" sibTransId="{BF8EC324-2019-4079-A703-2FC95DB921AC}"/>
    <dgm:cxn modelId="{B5605356-2F22-45B3-AE2D-1FE25DB957C2}" type="presOf" srcId="{BD8149E4-3638-4F15-88C8-432202367BCF}" destId="{2A6D1FB2-FBED-48CB-8129-CFF5A8CC394E}" srcOrd="0" destOrd="0" presId="urn:microsoft.com/office/officeart/2005/8/layout/cycle2"/>
    <dgm:cxn modelId="{40C6BCDD-5CB0-485E-A19F-846571F189F0}" type="presOf" srcId="{BF8EC324-2019-4079-A703-2FC95DB921AC}" destId="{E0904B2D-481A-4A25-94C3-A7A6262B3DC0}" srcOrd="1" destOrd="0" presId="urn:microsoft.com/office/officeart/2005/8/layout/cycle2"/>
    <dgm:cxn modelId="{BBD4A830-AB46-40AB-BE9F-893DCF644E27}" type="presOf" srcId="{AB77F30B-1EEA-4D5D-987E-B44CA033648C}" destId="{57ACFE50-9278-4416-A06A-64C9D488F52B}" srcOrd="1" destOrd="0" presId="urn:microsoft.com/office/officeart/2005/8/layout/cycle2"/>
    <dgm:cxn modelId="{1634B708-A1AF-4F62-82E0-F34E53C90897}" srcId="{706C105C-1B13-45B6-B140-8AF167545637}" destId="{BD8149E4-3638-4F15-88C8-432202367BCF}" srcOrd="0" destOrd="0" parTransId="{0F2368BC-6AB7-4D21-95DC-7BB965738953}" sibTransId="{FE9BD924-4C61-487D-AE4D-F0110F5FBD1F}"/>
    <dgm:cxn modelId="{5FCDF754-A75F-469B-A842-026D85AE51BC}" type="presOf" srcId="{1F02ECCD-130C-48CC-ACDC-049960FFED53}" destId="{0199DB25-E585-4628-A132-68072A4E1694}" srcOrd="1" destOrd="0" presId="urn:microsoft.com/office/officeart/2005/8/layout/cycle2"/>
    <dgm:cxn modelId="{EC0F6A9F-03D7-4B74-818E-72610FD535E3}" type="presOf" srcId="{48E43237-19EF-4BDE-93A2-556329627705}" destId="{13C37466-FF78-4CB9-9A10-F79A43CCC36E}" srcOrd="0" destOrd="0" presId="urn:microsoft.com/office/officeart/2005/8/layout/cycle2"/>
    <dgm:cxn modelId="{84B9848F-2513-463A-8976-4FE4F2B59CA6}" type="presOf" srcId="{AB77F30B-1EEA-4D5D-987E-B44CA033648C}" destId="{5C12C857-8441-41B5-865F-7C6EAE47D676}" srcOrd="0" destOrd="0" presId="urn:microsoft.com/office/officeart/2005/8/layout/cycle2"/>
    <dgm:cxn modelId="{1569982D-BA1E-4CF9-B34F-27EF5D14C202}" type="presOf" srcId="{BF8EC324-2019-4079-A703-2FC95DB921AC}" destId="{C34A0CD0-5B16-4D45-9EE4-0A3CA5072449}" srcOrd="0" destOrd="0" presId="urn:microsoft.com/office/officeart/2005/8/layout/cycle2"/>
    <dgm:cxn modelId="{032483BB-8B2C-447B-837C-93944A7E5639}" type="presOf" srcId="{1F02ECCD-130C-48CC-ACDC-049960FFED53}" destId="{B6661BDB-AB66-4579-9861-429F48921696}" srcOrd="0" destOrd="0" presId="urn:microsoft.com/office/officeart/2005/8/layout/cycle2"/>
    <dgm:cxn modelId="{439ED391-9BF5-4F48-A0CF-E956CA34C5F5}" type="presOf" srcId="{15FC308B-E738-4037-BB90-1C0CCAEBEF39}" destId="{DB47D477-3EF2-45BF-AA72-2A5EAC78C4E2}" srcOrd="0" destOrd="0" presId="urn:microsoft.com/office/officeart/2005/8/layout/cycle2"/>
    <dgm:cxn modelId="{C9651BFD-6A73-4575-82A9-75B5DE8B0E51}" type="presOf" srcId="{C6A83397-97FC-411B-AB85-5F0B347EF865}" destId="{7CFA19F6-9122-4DC1-BF25-049B08B20D66}" srcOrd="0" destOrd="0" presId="urn:microsoft.com/office/officeart/2005/8/layout/cycle2"/>
    <dgm:cxn modelId="{CFF10786-FC42-4DA7-982E-4D99670364C5}" type="presOf" srcId="{C9B0C05C-9782-4923-82A2-DF89D702D27D}" destId="{E11528C7-C931-464C-B1D7-BC4549298459}" srcOrd="1" destOrd="0" presId="urn:microsoft.com/office/officeart/2005/8/layout/cycle2"/>
    <dgm:cxn modelId="{42468B11-27C5-472F-B7CC-57DE841A0FAD}" type="presOf" srcId="{FE9BD924-4C61-487D-AE4D-F0110F5FBD1F}" destId="{2503F6D0-F712-4BF0-994F-56D47660850F}" srcOrd="1" destOrd="0" presId="urn:microsoft.com/office/officeart/2005/8/layout/cycle2"/>
    <dgm:cxn modelId="{D5682860-3F1E-434F-B6E1-DAB027631FED}" type="presOf" srcId="{C9B0C05C-9782-4923-82A2-DF89D702D27D}" destId="{ACAC3734-6EE6-45EE-BF74-82FE0F1194D4}" srcOrd="0" destOrd="0" presId="urn:microsoft.com/office/officeart/2005/8/layout/cycle2"/>
    <dgm:cxn modelId="{22A943A9-D4D1-49DD-B506-99E8BB68A3DD}" type="presOf" srcId="{FE9BD924-4C61-487D-AE4D-F0110F5FBD1F}" destId="{76CE63B1-7CF0-4E20-8711-72EA8A4FBD28}" srcOrd="0" destOrd="0" presId="urn:microsoft.com/office/officeart/2005/8/layout/cycle2"/>
    <dgm:cxn modelId="{9CEC6CB2-48EC-4E40-A965-C47B5B343B48}" type="presParOf" srcId="{F10DB0F5-B5E1-4765-B184-2C184528F581}" destId="{2A6D1FB2-FBED-48CB-8129-CFF5A8CC394E}" srcOrd="0" destOrd="0" presId="urn:microsoft.com/office/officeart/2005/8/layout/cycle2"/>
    <dgm:cxn modelId="{8E43DDE6-7063-4D9E-8CEA-DB2A000E4F58}" type="presParOf" srcId="{F10DB0F5-B5E1-4765-B184-2C184528F581}" destId="{76CE63B1-7CF0-4E20-8711-72EA8A4FBD28}" srcOrd="1" destOrd="0" presId="urn:microsoft.com/office/officeart/2005/8/layout/cycle2"/>
    <dgm:cxn modelId="{21EBB324-5504-44D2-8E5C-4585D950DF40}" type="presParOf" srcId="{76CE63B1-7CF0-4E20-8711-72EA8A4FBD28}" destId="{2503F6D0-F712-4BF0-994F-56D47660850F}" srcOrd="0" destOrd="0" presId="urn:microsoft.com/office/officeart/2005/8/layout/cycle2"/>
    <dgm:cxn modelId="{940E6727-8875-40E4-900B-D8E2B133B4CF}" type="presParOf" srcId="{F10DB0F5-B5E1-4765-B184-2C184528F581}" destId="{13C37466-FF78-4CB9-9A10-F79A43CCC36E}" srcOrd="2" destOrd="0" presId="urn:microsoft.com/office/officeart/2005/8/layout/cycle2"/>
    <dgm:cxn modelId="{B330E33D-1B56-4856-8579-7320406E9CBD}" type="presParOf" srcId="{F10DB0F5-B5E1-4765-B184-2C184528F581}" destId="{ACAC3734-6EE6-45EE-BF74-82FE0F1194D4}" srcOrd="3" destOrd="0" presId="urn:microsoft.com/office/officeart/2005/8/layout/cycle2"/>
    <dgm:cxn modelId="{41E1EE1D-2F50-4AD2-B766-E6A7B960C9DC}" type="presParOf" srcId="{ACAC3734-6EE6-45EE-BF74-82FE0F1194D4}" destId="{E11528C7-C931-464C-B1D7-BC4549298459}" srcOrd="0" destOrd="0" presId="urn:microsoft.com/office/officeart/2005/8/layout/cycle2"/>
    <dgm:cxn modelId="{6E1D64FA-A1CB-4A72-B2A8-395AA334A20C}" type="presParOf" srcId="{F10DB0F5-B5E1-4765-B184-2C184528F581}" destId="{4FC4BD89-818D-4D56-BDA8-72F2C7BF3727}" srcOrd="4" destOrd="0" presId="urn:microsoft.com/office/officeart/2005/8/layout/cycle2"/>
    <dgm:cxn modelId="{C9B07F31-09D5-45EC-81C4-CCEE48844CD6}" type="presParOf" srcId="{F10DB0F5-B5E1-4765-B184-2C184528F581}" destId="{C34A0CD0-5B16-4D45-9EE4-0A3CA5072449}" srcOrd="5" destOrd="0" presId="urn:microsoft.com/office/officeart/2005/8/layout/cycle2"/>
    <dgm:cxn modelId="{4236FEE5-2C9D-4AD5-A733-4DA3AEC715C0}" type="presParOf" srcId="{C34A0CD0-5B16-4D45-9EE4-0A3CA5072449}" destId="{E0904B2D-481A-4A25-94C3-A7A6262B3DC0}" srcOrd="0" destOrd="0" presId="urn:microsoft.com/office/officeart/2005/8/layout/cycle2"/>
    <dgm:cxn modelId="{6D13B859-2BE4-4AF1-AA2A-DE934FEF3D0C}" type="presParOf" srcId="{F10DB0F5-B5E1-4765-B184-2C184528F581}" destId="{DB47D477-3EF2-45BF-AA72-2A5EAC78C4E2}" srcOrd="6" destOrd="0" presId="urn:microsoft.com/office/officeart/2005/8/layout/cycle2"/>
    <dgm:cxn modelId="{044E40E0-1FB6-4A05-AC99-E456F5218E45}" type="presParOf" srcId="{F10DB0F5-B5E1-4765-B184-2C184528F581}" destId="{B6661BDB-AB66-4579-9861-429F48921696}" srcOrd="7" destOrd="0" presId="urn:microsoft.com/office/officeart/2005/8/layout/cycle2"/>
    <dgm:cxn modelId="{F7DE8B06-1878-441D-A468-6FB4475E3ACD}" type="presParOf" srcId="{B6661BDB-AB66-4579-9861-429F48921696}" destId="{0199DB25-E585-4628-A132-68072A4E1694}" srcOrd="0" destOrd="0" presId="urn:microsoft.com/office/officeart/2005/8/layout/cycle2"/>
    <dgm:cxn modelId="{A46AC3B3-6ECE-4524-ACAE-05F74A501F8D}" type="presParOf" srcId="{F10DB0F5-B5E1-4765-B184-2C184528F581}" destId="{7CFA19F6-9122-4DC1-BF25-049B08B20D66}" srcOrd="8" destOrd="0" presId="urn:microsoft.com/office/officeart/2005/8/layout/cycle2"/>
    <dgm:cxn modelId="{07944414-552A-4832-8443-65ACBE3ED4DE}" type="presParOf" srcId="{F10DB0F5-B5E1-4765-B184-2C184528F581}" destId="{5C12C857-8441-41B5-865F-7C6EAE47D676}" srcOrd="9" destOrd="0" presId="urn:microsoft.com/office/officeart/2005/8/layout/cycle2"/>
    <dgm:cxn modelId="{1CEE4D60-F376-446F-9C1C-73DEECF94FE6}" type="presParOf" srcId="{5C12C857-8441-41B5-865F-7C6EAE47D676}" destId="{57ACFE50-9278-4416-A06A-64C9D488F52B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A6D1FB2-FBED-48CB-8129-CFF5A8CC394E}">
      <dsp:nvSpPr>
        <dsp:cNvPr id="0" name=""/>
        <dsp:cNvSpPr/>
      </dsp:nvSpPr>
      <dsp:spPr>
        <a:xfrm>
          <a:off x="2434828" y="401"/>
          <a:ext cx="1226343" cy="1226343"/>
        </a:xfrm>
        <a:prstGeom prst="ellipse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kern="1200" dirty="0" smtClean="0"/>
            <a:t>Osmišljanje</a:t>
          </a:r>
          <a:endParaRPr lang="hr-HR" sz="1400" kern="1200" dirty="0"/>
        </a:p>
      </dsp:txBody>
      <dsp:txXfrm>
        <a:off x="2434828" y="401"/>
        <a:ext cx="1226343" cy="1226343"/>
      </dsp:txXfrm>
    </dsp:sp>
    <dsp:sp modelId="{76CE63B1-7CF0-4E20-8711-72EA8A4FBD28}">
      <dsp:nvSpPr>
        <dsp:cNvPr id="0" name=""/>
        <dsp:cNvSpPr/>
      </dsp:nvSpPr>
      <dsp:spPr>
        <a:xfrm rot="2160000">
          <a:off x="3622675" y="942976"/>
          <a:ext cx="327092" cy="4138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200" kern="1200"/>
        </a:p>
      </dsp:txBody>
      <dsp:txXfrm rot="2160000">
        <a:off x="3622675" y="942976"/>
        <a:ext cx="327092" cy="413891"/>
      </dsp:txXfrm>
    </dsp:sp>
    <dsp:sp modelId="{13C37466-FF78-4CB9-9A10-F79A43CCC36E}">
      <dsp:nvSpPr>
        <dsp:cNvPr id="0" name=""/>
        <dsp:cNvSpPr/>
      </dsp:nvSpPr>
      <dsp:spPr>
        <a:xfrm>
          <a:off x="3926250" y="1083982"/>
          <a:ext cx="1226343" cy="1226343"/>
        </a:xfrm>
        <a:prstGeom prst="ellipse">
          <a:avLst/>
        </a:prstGeom>
        <a:solidFill>
          <a:schemeClr val="accent1">
            <a:shade val="50000"/>
            <a:hueOff val="51598"/>
            <a:satOff val="6967"/>
            <a:lumOff val="13794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kern="1200" dirty="0" smtClean="0"/>
            <a:t>Planiranje</a:t>
          </a:r>
          <a:endParaRPr lang="hr-HR" sz="1400" kern="1200" dirty="0"/>
        </a:p>
      </dsp:txBody>
      <dsp:txXfrm>
        <a:off x="3926250" y="1083982"/>
        <a:ext cx="1226343" cy="1226343"/>
      </dsp:txXfrm>
    </dsp:sp>
    <dsp:sp modelId="{ACAC3734-6EE6-45EE-BF74-82FE0F1194D4}">
      <dsp:nvSpPr>
        <dsp:cNvPr id="0" name=""/>
        <dsp:cNvSpPr/>
      </dsp:nvSpPr>
      <dsp:spPr>
        <a:xfrm rot="6480000">
          <a:off x="4093900" y="2358041"/>
          <a:ext cx="327092" cy="4138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55141"/>
            <a:satOff val="208"/>
            <a:lumOff val="8081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200" kern="1200"/>
        </a:p>
      </dsp:txBody>
      <dsp:txXfrm rot="6480000">
        <a:off x="4093900" y="2358041"/>
        <a:ext cx="327092" cy="413891"/>
      </dsp:txXfrm>
    </dsp:sp>
    <dsp:sp modelId="{4FC4BD89-818D-4D56-BDA8-72F2C7BF3727}">
      <dsp:nvSpPr>
        <dsp:cNvPr id="0" name=""/>
        <dsp:cNvSpPr/>
      </dsp:nvSpPr>
      <dsp:spPr>
        <a:xfrm>
          <a:off x="3356577" y="2837255"/>
          <a:ext cx="1226343" cy="1226343"/>
        </a:xfrm>
        <a:prstGeom prst="ellipse">
          <a:avLst/>
        </a:prstGeom>
        <a:solidFill>
          <a:schemeClr val="accent1">
            <a:shade val="50000"/>
            <a:hueOff val="103196"/>
            <a:satOff val="13934"/>
            <a:lumOff val="27589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kern="1200" dirty="0" smtClean="0"/>
            <a:t>Provedba</a:t>
          </a:r>
          <a:endParaRPr lang="hr-HR" sz="1400" kern="1200" dirty="0"/>
        </a:p>
      </dsp:txBody>
      <dsp:txXfrm>
        <a:off x="3356577" y="2837255"/>
        <a:ext cx="1226343" cy="1226343"/>
      </dsp:txXfrm>
    </dsp:sp>
    <dsp:sp modelId="{C34A0CD0-5B16-4D45-9EE4-0A3CA5072449}">
      <dsp:nvSpPr>
        <dsp:cNvPr id="0" name=""/>
        <dsp:cNvSpPr/>
      </dsp:nvSpPr>
      <dsp:spPr>
        <a:xfrm rot="10800000">
          <a:off x="2893711" y="3243481"/>
          <a:ext cx="327092" cy="4138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110283"/>
            <a:satOff val="416"/>
            <a:lumOff val="16162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200" kern="1200"/>
        </a:p>
      </dsp:txBody>
      <dsp:txXfrm rot="10800000">
        <a:off x="2893711" y="3243481"/>
        <a:ext cx="327092" cy="413891"/>
      </dsp:txXfrm>
    </dsp:sp>
    <dsp:sp modelId="{DB47D477-3EF2-45BF-AA72-2A5EAC78C4E2}">
      <dsp:nvSpPr>
        <dsp:cNvPr id="0" name=""/>
        <dsp:cNvSpPr/>
      </dsp:nvSpPr>
      <dsp:spPr>
        <a:xfrm>
          <a:off x="1513078" y="2837255"/>
          <a:ext cx="1226343" cy="1226343"/>
        </a:xfrm>
        <a:prstGeom prst="ellipse">
          <a:avLst/>
        </a:prstGeom>
        <a:solidFill>
          <a:schemeClr val="accent1">
            <a:shade val="50000"/>
            <a:hueOff val="103196"/>
            <a:satOff val="13934"/>
            <a:lumOff val="27589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kern="1200" dirty="0" smtClean="0"/>
            <a:t>Nadzor provedbe</a:t>
          </a:r>
          <a:endParaRPr lang="hr-HR" sz="1400" kern="1200" dirty="0"/>
        </a:p>
      </dsp:txBody>
      <dsp:txXfrm>
        <a:off x="1513078" y="2837255"/>
        <a:ext cx="1226343" cy="1226343"/>
      </dsp:txXfrm>
    </dsp:sp>
    <dsp:sp modelId="{B6661BDB-AB66-4579-9861-429F48921696}">
      <dsp:nvSpPr>
        <dsp:cNvPr id="0" name=""/>
        <dsp:cNvSpPr/>
      </dsp:nvSpPr>
      <dsp:spPr>
        <a:xfrm rot="15120000">
          <a:off x="1680728" y="2375649"/>
          <a:ext cx="327092" cy="4138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110283"/>
            <a:satOff val="416"/>
            <a:lumOff val="16162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200" kern="1200"/>
        </a:p>
      </dsp:txBody>
      <dsp:txXfrm rot="15120000">
        <a:off x="1680728" y="2375649"/>
        <a:ext cx="327092" cy="413891"/>
      </dsp:txXfrm>
    </dsp:sp>
    <dsp:sp modelId="{7CFA19F6-9122-4DC1-BF25-049B08B20D66}">
      <dsp:nvSpPr>
        <dsp:cNvPr id="0" name=""/>
        <dsp:cNvSpPr/>
      </dsp:nvSpPr>
      <dsp:spPr>
        <a:xfrm>
          <a:off x="943405" y="1083982"/>
          <a:ext cx="1226343" cy="1226343"/>
        </a:xfrm>
        <a:prstGeom prst="ellipse">
          <a:avLst/>
        </a:prstGeom>
        <a:solidFill>
          <a:schemeClr val="accent1">
            <a:shade val="50000"/>
            <a:hueOff val="51598"/>
            <a:satOff val="6967"/>
            <a:lumOff val="13794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kern="1200" dirty="0" smtClean="0"/>
            <a:t>Zatvaranje projekta</a:t>
          </a:r>
          <a:endParaRPr lang="hr-HR" sz="1400" kern="1200" dirty="0"/>
        </a:p>
      </dsp:txBody>
      <dsp:txXfrm>
        <a:off x="943405" y="1083982"/>
        <a:ext cx="1226343" cy="1226343"/>
      </dsp:txXfrm>
    </dsp:sp>
    <dsp:sp modelId="{5C12C857-8441-41B5-865F-7C6EAE47D676}">
      <dsp:nvSpPr>
        <dsp:cNvPr id="0" name=""/>
        <dsp:cNvSpPr/>
      </dsp:nvSpPr>
      <dsp:spPr>
        <a:xfrm rot="19440000">
          <a:off x="2131253" y="953859"/>
          <a:ext cx="327092" cy="4138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55141"/>
            <a:satOff val="208"/>
            <a:lumOff val="8081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200" kern="1200"/>
        </a:p>
      </dsp:txBody>
      <dsp:txXfrm rot="19440000">
        <a:off x="2131253" y="953859"/>
        <a:ext cx="327092" cy="4138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6E738DD-2229-4F5B-926C-8E54AC3CE613}" type="datetimeFigureOut">
              <a:rPr lang="en-US"/>
              <a:pPr>
                <a:defRPr/>
              </a:pPr>
              <a:t>8/30/2013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3FC97F0-9FE5-4E66-9DCB-C8ADDE8150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BDD4D28-49DE-413F-A6B5-C53924F82097}" type="datetimeFigureOut">
              <a:rPr lang="en-US"/>
              <a:pPr>
                <a:defRPr/>
              </a:pPr>
              <a:t>8/30/2013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C1B5D35-B54B-40DA-8CFA-13E485E173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mtClean="0">
                <a:latin typeface="Arial" pitchFamily="34" charset="0"/>
                <a:cs typeface="Arial" pitchFamily="34" charset="0"/>
              </a:rPr>
              <a:t>© 2004 Microsoft Corporation. All rights reserved.This presentation is for informational purposes only. Microsoft makes no warranties, express or implied, in this summary.</a:t>
            </a:r>
            <a:endParaRPr lang="en-US" altLang="ja-JP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49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451BE12-346A-4DA5-B9F6-47D583ED8405}" type="slidenum">
              <a:rPr lang="ja-JP" altLang="en-US" smtClean="0"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ja-JP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49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493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hr-HR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kaidrės vaizdo vietos rezervavimo ženkla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rgbClr val="0033CC"/>
                </a:solidFill>
              </a:rPr>
              <a:t>Smart growth</a:t>
            </a:r>
            <a:r>
              <a:rPr lang="lt-LT" b="1" dirty="0" smtClean="0">
                <a:solidFill>
                  <a:srgbClr val="0033CC"/>
                </a:solidFill>
              </a:rPr>
              <a:t> </a:t>
            </a:r>
            <a:r>
              <a:rPr lang="en-US" dirty="0" smtClean="0"/>
              <a:t>means improving the EU's performance in: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dirty="0" smtClean="0"/>
              <a:t>education (encouraging people to learn, study and update their skills)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dirty="0" smtClean="0"/>
              <a:t>research/innovation (creating new products/services that generate growth and jobs and help address social challenges)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dirty="0" smtClean="0"/>
              <a:t>digital society (using information and communication technologies)</a:t>
            </a:r>
          </a:p>
          <a:p>
            <a:pPr>
              <a:defRPr/>
            </a:pPr>
            <a:endParaRPr lang="lt-LT" dirty="0" smtClean="0"/>
          </a:p>
          <a:p>
            <a:pPr eaLnBrk="1" hangingPunct="1">
              <a:defRPr/>
            </a:pPr>
            <a:r>
              <a:rPr lang="en-US" b="1" dirty="0" smtClean="0">
                <a:solidFill>
                  <a:srgbClr val="0033CC"/>
                </a:solidFill>
              </a:rPr>
              <a:t>Sustainable growth </a:t>
            </a:r>
            <a:r>
              <a:rPr lang="lt-LT" b="1" dirty="0" smtClean="0">
                <a:solidFill>
                  <a:srgbClr val="0033CC"/>
                </a:solidFill>
              </a:rPr>
              <a:t> </a:t>
            </a:r>
            <a:r>
              <a:rPr lang="en-US" dirty="0" smtClean="0"/>
              <a:t>means </a:t>
            </a:r>
            <a:endParaRPr lang="lt-LT" b="1" dirty="0" smtClean="0">
              <a:solidFill>
                <a:srgbClr val="0033CC"/>
              </a:solidFill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dirty="0" smtClean="0"/>
              <a:t>building a more competitive low-carbon economy that makes efficient, sustainable use of resources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dirty="0" smtClean="0"/>
              <a:t>protecting the environment, reducing emissions and preventing biodiversity loss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dirty="0" err="1" smtClean="0"/>
              <a:t>capitalising</a:t>
            </a:r>
            <a:r>
              <a:rPr lang="en-US" dirty="0" smtClean="0"/>
              <a:t> on Europe's leadership in developing new green technologies and production methods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dirty="0" smtClean="0"/>
              <a:t>introducing efficient smart electricity grids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dirty="0" smtClean="0"/>
              <a:t>harnessing EU-scale networks to give our businesses (especially small manufacturing firms) an additional competitive advantage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dirty="0" smtClean="0"/>
              <a:t>improving the business environment, in particular for SMEs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dirty="0" smtClean="0"/>
              <a:t>helping consumers make well-informed choices.</a:t>
            </a:r>
          </a:p>
          <a:p>
            <a:pPr>
              <a:defRPr/>
            </a:pPr>
            <a:endParaRPr lang="lt-LT" dirty="0" smtClean="0"/>
          </a:p>
          <a:p>
            <a:pPr>
              <a:defRPr/>
            </a:pPr>
            <a:r>
              <a:rPr lang="en-US" b="1" dirty="0" smtClean="0">
                <a:solidFill>
                  <a:srgbClr val="0033CC"/>
                </a:solidFill>
              </a:rPr>
              <a:t>Inclusive growth</a:t>
            </a:r>
            <a:r>
              <a:rPr lang="lt-LT" b="1" dirty="0" smtClean="0">
                <a:solidFill>
                  <a:srgbClr val="0033CC"/>
                </a:solidFill>
              </a:rPr>
              <a:t> </a:t>
            </a:r>
            <a:r>
              <a:rPr lang="en-US" dirty="0" smtClean="0"/>
              <a:t>means </a:t>
            </a:r>
            <a:endParaRPr lang="lt-LT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delivering economic, social and territorial cohesion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raising Europe’s employment rate – more and better jobs, especially for women, young people and older workers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helping people of all ages anticipate and manage change through investment in skills &amp; training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modernising</a:t>
            </a:r>
            <a:r>
              <a:rPr lang="en-US" dirty="0" smtClean="0"/>
              <a:t> </a:t>
            </a:r>
            <a:r>
              <a:rPr lang="en-US" dirty="0" err="1" smtClean="0"/>
              <a:t>labour</a:t>
            </a:r>
            <a:r>
              <a:rPr lang="en-US" dirty="0" smtClean="0"/>
              <a:t> markets and welfare systems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ensuring the benefits of growth reach all parts of the EU</a:t>
            </a:r>
          </a:p>
          <a:p>
            <a:pPr>
              <a:defRPr/>
            </a:pPr>
            <a:endParaRPr lang="lt-LT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CFDA357-5B3D-42E3-BAAB-D4143D7320EC}" type="slidenum">
              <a:rPr lang="lt-LT" smtClean="0"/>
              <a:pPr>
                <a:defRPr/>
              </a:pPr>
              <a:t>42</a:t>
            </a:fld>
            <a:endParaRPr lang="lt-L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07EFF24-EF7E-4330-8124-983519C6126E}" type="slidenum">
              <a:rPr lang="hr-HR"/>
              <a:pPr eaLnBrk="1" hangingPunct="1"/>
              <a:t>44</a:t>
            </a:fld>
            <a:endParaRPr lang="hr-H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2D97928-7124-4036-9B11-493530DA2EC8}" type="slidenum">
              <a:rPr lang="hr-HR" smtClean="0"/>
              <a:pPr/>
              <a:t>45</a:t>
            </a:fld>
            <a:endParaRPr lang="hr-H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mtClean="0">
                <a:latin typeface="Arial" pitchFamily="34" charset="0"/>
                <a:cs typeface="Arial" pitchFamily="34" charset="0"/>
              </a:rPr>
              <a:t>© 2004 Microsoft Corporation. All rights reserved.This presentation is for informational purposes only. Microsoft makes no warranties, express or implied, in this summary.</a:t>
            </a:r>
            <a:endParaRPr lang="en-US" altLang="ja-JP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59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CA17C24-32E5-4D4E-874C-B15DFED306DF}" type="slidenum">
              <a:rPr lang="ja-JP" altLang="en-US" smtClean="0">
                <a:latin typeface="Arial" pitchFamily="34" charset="0"/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48</a:t>
            </a:fld>
            <a:endParaRPr lang="en-US" altLang="ja-JP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59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595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hr-HR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Text Box 11"/>
          <p:cNvSpPr txBox="1">
            <a:spLocks noChangeArrowheads="1"/>
          </p:cNvSpPr>
          <p:nvPr userDrawn="1"/>
        </p:nvSpPr>
        <p:spPr bwMode="auto">
          <a:xfrm>
            <a:off x="323850" y="6308725"/>
            <a:ext cx="18002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hr-HR" smtClean="0"/>
          </a:p>
        </p:txBody>
      </p:sp>
      <p:sp>
        <p:nvSpPr>
          <p:cNvPr id="10" name="Footer Placeholder 4"/>
          <p:cNvSpPr txBox="1">
            <a:spLocks noGrp="1"/>
          </p:cNvSpPr>
          <p:nvPr userDrawn="1"/>
        </p:nvSpPr>
        <p:spPr bwMode="auto">
          <a:xfrm>
            <a:off x="7524750" y="6492875"/>
            <a:ext cx="16192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endParaRPr lang="sr-Latn-RS" sz="1200" b="1" smtClean="0">
              <a:solidFill>
                <a:srgbClr val="898989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hr-HR" dirty="0" smtClean="0"/>
              <a:t>petak, 1. ožujak 2013</a:t>
            </a:r>
            <a:endParaRPr lang="hr-HR" dirty="0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 sz="1400"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Uvod u upravljanje projektima - osnovni pojmovi</a:t>
            </a:r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69FC43E-250F-4D42-AD27-99A1AE13455F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 dirty="0" smtClean="0"/>
              <a:t>petak, 1. ožujak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Uvod u upravljanje projektima - osnovni pojmovi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7CF42-C6E2-4B5B-9698-3DC7DF35C3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 dirty="0" smtClean="0"/>
              <a:t>petak, 1. ožujak 2013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Uvod u upravljanje projektima - osnovni pojmovi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FA62A4-7583-43FA-BBDF-C3FFA0BAAB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382000" cy="7508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81000" y="1417638"/>
            <a:ext cx="8410575" cy="2214562"/>
          </a:xfrm>
        </p:spPr>
        <p:txBody>
          <a:bodyPr>
            <a:normAutofit/>
          </a:bodyPr>
          <a:lstStyle/>
          <a:p>
            <a:pPr lvl="0"/>
            <a:endParaRPr lang="hr-HR" noProof="0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 dirty="0" smtClean="0"/>
              <a:t>petak, 1. ožujak 2013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45F5A0-D343-44A8-A254-24DFE78455B3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lvl2pPr>
              <a:defRPr>
                <a:latin typeface="Calibri" pitchFamily="34" charset="0"/>
                <a:cs typeface="Calibri" pitchFamily="34" charset="0"/>
              </a:defRPr>
            </a:lvl2pPr>
            <a:lvl3pPr>
              <a:defRPr>
                <a:latin typeface="Calibri" pitchFamily="34" charset="0"/>
                <a:cs typeface="Calibri" pitchFamily="34" charset="0"/>
              </a:defRPr>
            </a:lvl3pPr>
            <a:lvl4pPr>
              <a:defRPr>
                <a:latin typeface="Calibri" pitchFamily="34" charset="0"/>
                <a:cs typeface="Calibri" pitchFamily="34" charset="0"/>
              </a:defRPr>
            </a:lvl4pPr>
            <a:lvl5pPr>
              <a:defRPr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>
              <a:defRPr/>
            </a:pPr>
            <a:r>
              <a:rPr lang="hr-HR" dirty="0" smtClean="0"/>
              <a:t>petak, 1. ožujak 2013</a:t>
            </a:r>
            <a:endParaRPr lang="hr-H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4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>
              <a:defRPr/>
            </a:pPr>
            <a:fld id="{C8EC5687-16FD-4940-8617-F2B1779ADEF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 dirty="0" smtClean="0"/>
              <a:t>petak, 1. ožujak 2013</a:t>
            </a:r>
            <a:endParaRPr lang="hr-HR"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BFDF779-B822-451D-B62A-D8140CCD0D78}" type="slidenum">
              <a:rPr lang="hr-HR"/>
              <a:pPr>
                <a:defRPr/>
              </a:pPr>
              <a:t>‹#›</a:t>
            </a:fld>
            <a:endParaRPr lang="hr-HR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Uvod u upravljanje projektima - osnovni pojmovi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hr-HR" dirty="0" smtClean="0"/>
              <a:t>petak, 1. ožujak 2013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5C3677C-EC38-4A96-90CD-061A439CE9BD}" type="slidenum">
              <a:rPr lang="hr-HR"/>
              <a:pPr>
                <a:defRPr/>
              </a:pPr>
              <a:t>‹#›</a:t>
            </a:fld>
            <a:endParaRPr lang="hr-HR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Uvod u upravljanje projektima - osnovni pojmovi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hr-HR" dirty="0" smtClean="0"/>
              <a:t>petak, 1. ožujak 2013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BC288B5-A34D-4C79-9536-E1C138140BE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Uvod u upravljanje projektima - osnovni pojmovi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 dirty="0" smtClean="0"/>
              <a:t>petak, 1. ožujak 2013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Uvod u upravljanje projektima - osnovni pojmovi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703C585-A2EC-483C-8822-8363C124037D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 dirty="0" smtClean="0"/>
              <a:t>petak, 1. ožujak 2013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Uvod u upravljanje projektima - osnovni pojmovi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DD65A21-CFA7-4749-9D06-ABA27C96BF0B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 dirty="0" smtClean="0"/>
              <a:t>petak, 1. ožujak 2013</a:t>
            </a:r>
            <a:endParaRPr lang="hr-H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Uvod u upravljanje projektima - osnovni pojmovi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417F602-9CB8-4D5E-93C1-625374AF34C7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hr-HR" dirty="0" smtClean="0"/>
              <a:t>petak, 1. ožujak 2013</a:t>
            </a:r>
            <a:endParaRPr lang="en-US" dirty="0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BF5949F5-ECAD-4783-AC8D-EA8BA845370F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 sz="1400"/>
            </a:lvl1pPr>
          </a:lstStyle>
          <a:p>
            <a:pPr>
              <a:defRPr/>
            </a:pPr>
            <a:r>
              <a:rPr lang="en-US"/>
              <a:t>Uvod u upravljanje projektima - osnovni pojmovi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hr-HR" dirty="0" smtClean="0"/>
              <a:t>petak, 1. ožujak 2013</a:t>
            </a:r>
            <a:endParaRPr lang="hr-H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Uvod u upravljanje projektima - osnovni pojmovi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B9B4B81-6906-45A3-BC55-D0CA6070E259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34" r:id="rId1"/>
    <p:sldLayoutId id="2147484635" r:id="rId2"/>
    <p:sldLayoutId id="2147484636" r:id="rId3"/>
    <p:sldLayoutId id="2147484637" r:id="rId4"/>
    <p:sldLayoutId id="2147484638" r:id="rId5"/>
    <p:sldLayoutId id="2147484639" r:id="rId6"/>
    <p:sldLayoutId id="2147484640" r:id="rId7"/>
    <p:sldLayoutId id="2147484641" r:id="rId8"/>
    <p:sldLayoutId id="2147484642" r:id="rId9"/>
    <p:sldLayoutId id="2147484643" r:id="rId10"/>
    <p:sldLayoutId id="2147484644" r:id="rId11"/>
    <p:sldLayoutId id="2147484645" r:id="rId12"/>
    <p:sldLayoutId id="2147484646" r:id="rId13"/>
    <p:sldLayoutId id="2147484647" r:id="rId14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-18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hyperlink" Target="http://kristopherjohnson.blogspot.com/" TargetMode="External"/><Relationship Id="rId2" Type="http://schemas.openxmlformats.org/officeDocument/2006/relationships/hyperlink" Target="http://c2.com/cgi/wiki?DefinitionOfProjectFailure" TargetMode="External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hyperlink" Target="mailto:Darko.Jurekovic@hotmail.com" TargetMode="Externa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hyperlink" Target="http://public.mzos.hr/Default.aspx?art=12515" TargetMode="External"/><Relationship Id="rId3" Type="http://schemas.openxmlformats.org/officeDocument/2006/relationships/hyperlink" Target="http://www.asoo.hr/defco/" TargetMode="External"/><Relationship Id="rId7" Type="http://schemas.openxmlformats.org/officeDocument/2006/relationships/hyperlink" Target="http://ec.europa.eu/esf/main.jsp?catId=35&amp;langId=hr" TargetMode="External"/><Relationship Id="rId2" Type="http://schemas.openxmlformats.org/officeDocument/2006/relationships/hyperlink" Target="http://www.ljudskipotencijali.hr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obilnost.hr/" TargetMode="External"/><Relationship Id="rId5" Type="http://schemas.openxmlformats.org/officeDocument/2006/relationships/hyperlink" Target="http://zaklada.civilnodrustvo.hr/frontpage" TargetMode="External"/><Relationship Id="rId4" Type="http://schemas.openxmlformats.org/officeDocument/2006/relationships/hyperlink" Target="http://www.hzz.hr/dfc/" TargetMode="Externa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hyperlink" Target="http://www.pmi-croatia.hr/" TargetMode="Externa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judskipotencijali.hr/" TargetMode="Externa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685800" y="2143125"/>
            <a:ext cx="8206680" cy="1928813"/>
          </a:xfrm>
        </p:spPr>
        <p:txBody>
          <a:bodyPr>
            <a:normAutofit/>
          </a:bodyPr>
          <a:lstStyle/>
          <a:p>
            <a:r>
              <a:rPr lang="pl-PL" dirty="0" smtClean="0">
                <a:latin typeface="Calibri" pitchFamily="34" charset="0"/>
              </a:rPr>
              <a:t>HR </a:t>
            </a:r>
            <a:r>
              <a:rPr lang="pl-PL" dirty="0" smtClean="0">
                <a:latin typeface="Calibri" pitchFamily="34" charset="0"/>
              </a:rPr>
              <a:t>u EU – kako ući u </a:t>
            </a:r>
            <a:r>
              <a:rPr lang="pl-PL" dirty="0" smtClean="0">
                <a:latin typeface="Calibri" pitchFamily="34" charset="0"/>
              </a:rPr>
              <a:t>projekte ?</a:t>
            </a:r>
            <a:endParaRPr lang="pl-PL" dirty="0" smtClean="0">
              <a:latin typeface="Calibri" pitchFamily="34" charset="0"/>
            </a:endParaRPr>
          </a:p>
        </p:txBody>
      </p:sp>
      <p:sp>
        <p:nvSpPr>
          <p:cNvPr id="1638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685800" y="4005263"/>
            <a:ext cx="8077200" cy="1655762"/>
          </a:xfrm>
        </p:spPr>
        <p:txBody>
          <a:bodyPr/>
          <a:lstStyle/>
          <a:p>
            <a:r>
              <a:rPr lang="hr-HR" sz="2800" dirty="0" smtClean="0"/>
              <a:t>Darko Jureković, PMP</a:t>
            </a:r>
          </a:p>
          <a:p>
            <a:r>
              <a:rPr lang="hr-HR" sz="2800" dirty="0" smtClean="0"/>
              <a:t>Voditelj projekta, IPA4.1.3.1.07.01.c13</a:t>
            </a:r>
          </a:p>
          <a:p>
            <a:pPr eaLnBrk="1" hangingPunct="1"/>
            <a:r>
              <a:rPr lang="hr-HR" sz="2800" dirty="0" smtClean="0">
                <a:cs typeface="Arial" pitchFamily="34" charset="0"/>
              </a:rPr>
              <a:t>30.08.2013.</a:t>
            </a:r>
            <a:endParaRPr lang="hr-HR" sz="2800" dirty="0" smtClean="0"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Osnovni dokumenti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r-HR" dirty="0" smtClean="0"/>
              <a:t>Evaluacija u dva koraka:</a:t>
            </a:r>
          </a:p>
          <a:p>
            <a:pPr lvl="1"/>
            <a:r>
              <a:rPr lang="hr-HR" dirty="0" smtClean="0"/>
              <a:t>Projektna ideja</a:t>
            </a:r>
          </a:p>
          <a:p>
            <a:pPr lvl="1"/>
            <a:r>
              <a:rPr lang="hr-HR" dirty="0" smtClean="0"/>
              <a:t>Plan projekta</a:t>
            </a:r>
          </a:p>
          <a:p>
            <a:r>
              <a:rPr lang="hr-HR" dirty="0" smtClean="0"/>
              <a:t>Priprema na engleskom jeziku:</a:t>
            </a:r>
          </a:p>
          <a:p>
            <a:pPr lvl="1"/>
            <a:r>
              <a:rPr lang="hr-HR" dirty="0" smtClean="0"/>
              <a:t>Opis projektne ideje (</a:t>
            </a:r>
            <a:r>
              <a:rPr lang="hr-HR" dirty="0" err="1" smtClean="0"/>
              <a:t>Concept</a:t>
            </a:r>
            <a:r>
              <a:rPr lang="hr-HR" dirty="0" smtClean="0"/>
              <a:t> Notes)</a:t>
            </a:r>
          </a:p>
          <a:p>
            <a:pPr lvl="1"/>
            <a:r>
              <a:rPr lang="hr-HR" dirty="0" smtClean="0"/>
              <a:t>Puna projektna prijava (</a:t>
            </a:r>
            <a:r>
              <a:rPr lang="hr-HR" dirty="0" err="1" smtClean="0"/>
              <a:t>Full</a:t>
            </a:r>
            <a:r>
              <a:rPr lang="hr-HR" dirty="0" smtClean="0"/>
              <a:t> Project </a:t>
            </a:r>
            <a:r>
              <a:rPr lang="hr-HR" dirty="0" err="1" smtClean="0"/>
              <a:t>Application</a:t>
            </a:r>
            <a:r>
              <a:rPr lang="hr-HR" dirty="0" smtClean="0"/>
              <a:t>)</a:t>
            </a:r>
          </a:p>
          <a:p>
            <a:pPr lvl="2"/>
            <a:r>
              <a:rPr lang="hr-HR" dirty="0" err="1" smtClean="0"/>
              <a:t>Logical</a:t>
            </a:r>
            <a:r>
              <a:rPr lang="hr-HR" dirty="0" smtClean="0"/>
              <a:t> Framework</a:t>
            </a:r>
          </a:p>
          <a:p>
            <a:pPr lvl="2"/>
            <a:r>
              <a:rPr lang="hr-HR" dirty="0" err="1" smtClean="0"/>
              <a:t>Budget</a:t>
            </a:r>
            <a:endParaRPr lang="hr-H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1557F0-3DC2-4373-AEC6-C05D4D826FEB}" type="datetime2">
              <a:rPr lang="hr-HR" smtClean="0"/>
              <a:pPr>
                <a:defRPr/>
              </a:pPr>
              <a:t>petak, 30. kolovoz 2013.</a:t>
            </a:fld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8EC5687-16FD-4940-8617-F2B1779ADEFA}" type="slidenum">
              <a:rPr lang="hr-HR" smtClean="0"/>
              <a:pPr>
                <a:defRPr/>
              </a:pPr>
              <a:t>10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mtClean="0">
                <a:latin typeface="+mn-lt"/>
                <a:cs typeface="Arial" pitchFamily="34" charset="0"/>
              </a:rPr>
              <a:t>Savjeti vezani uz timski rad, 2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714500"/>
            <a:ext cx="8410575" cy="5018088"/>
          </a:xfrm>
        </p:spPr>
        <p:txBody>
          <a:bodyPr/>
          <a:lstStyle/>
          <a:p>
            <a:pPr marL="358775" eaLnBrk="1" hangingPunct="1">
              <a:lnSpc>
                <a:spcPct val="150000"/>
              </a:lnSpc>
              <a:spcBef>
                <a:spcPts val="1200"/>
              </a:spcBef>
            </a:pPr>
            <a:r>
              <a:rPr lang="hr-HR" smtClean="0">
                <a:cs typeface="Arial" pitchFamily="34" charset="0"/>
              </a:rPr>
              <a:t>Uspjeh (ili neuspjeh) zajednička je zasluga i odgovornost svih članova tima. </a:t>
            </a:r>
          </a:p>
          <a:p>
            <a:pPr marL="358775" eaLnBrk="1" hangingPunct="1">
              <a:lnSpc>
                <a:spcPct val="150000"/>
              </a:lnSpc>
              <a:spcBef>
                <a:spcPts val="1200"/>
              </a:spcBef>
            </a:pPr>
            <a:r>
              <a:rPr lang="hr-HR" smtClean="0">
                <a:cs typeface="Arial" pitchFamily="34" charset="0"/>
              </a:rPr>
              <a:t>U konačnici ne postoji “djelomični” uspjeh pojedinog člana, već samo ukupni uspjeh ili neuspjeh čitavog projektnog tima!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A81DE01D-B066-46ED-86A6-7AD410A1ECCA}" type="slidenum">
              <a:rPr lang="hr-HR"/>
              <a:pPr>
                <a:defRPr/>
              </a:pPr>
              <a:t>100</a:t>
            </a:fld>
            <a:endParaRPr lang="hr-H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mtClean="0">
                <a:latin typeface="+mn-lt"/>
                <a:cs typeface="Arial" pitchFamily="34" charset="0"/>
              </a:rPr>
              <a:t>Savjeti vezani uz timski rad, 3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714500"/>
            <a:ext cx="8410575" cy="5018088"/>
          </a:xfrm>
        </p:spPr>
        <p:txBody>
          <a:bodyPr/>
          <a:lstStyle/>
          <a:p>
            <a:pPr marL="358775" eaLnBrk="1" hangingPunct="1">
              <a:lnSpc>
                <a:spcPct val="150000"/>
              </a:lnSpc>
              <a:spcBef>
                <a:spcPts val="1200"/>
              </a:spcBef>
            </a:pPr>
            <a:r>
              <a:rPr lang="hr-HR" smtClean="0">
                <a:cs typeface="Arial" pitchFamily="34" charset="0"/>
              </a:rPr>
              <a:t>Zajednička odgovornost ne znači da uloge ne trebaju biti jasno podijeljene (i odijeljene). </a:t>
            </a:r>
          </a:p>
          <a:p>
            <a:pPr marL="358775" eaLnBrk="1" hangingPunct="1">
              <a:lnSpc>
                <a:spcPct val="150000"/>
              </a:lnSpc>
              <a:spcBef>
                <a:spcPts val="1200"/>
              </a:spcBef>
            </a:pPr>
            <a:r>
              <a:rPr lang="hr-HR" smtClean="0">
                <a:cs typeface="Arial" pitchFamily="34" charset="0"/>
              </a:rPr>
              <a:t>Svatko treba znati što radi, zašto i do kada to treba napraviti da bi se ostvario uspjeh u cjelini.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8193B2CF-EBD7-4C10-B513-075556050212}" type="slidenum">
              <a:rPr lang="hr-HR"/>
              <a:pPr>
                <a:defRPr/>
              </a:pPr>
              <a:t>101</a:t>
            </a:fld>
            <a:endParaRPr lang="hr-H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mtClean="0">
                <a:latin typeface="+mn-lt"/>
                <a:cs typeface="Arial" pitchFamily="34" charset="0"/>
              </a:rPr>
              <a:t>Savjeti kod procjene rizika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857375"/>
            <a:ext cx="8410575" cy="2952750"/>
          </a:xfrm>
        </p:spPr>
        <p:txBody>
          <a:bodyPr>
            <a:normAutofit fontScale="92500" lnSpcReduction="20000"/>
          </a:bodyPr>
          <a:lstStyle/>
          <a:p>
            <a:pPr marL="358775" indent="-320040" eaLnBrk="1" fontAlgn="auto" hangingPunct="1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Font typeface="Wingdings"/>
              <a:buChar char=""/>
              <a:defRPr/>
            </a:pPr>
            <a:r>
              <a:rPr lang="hr-HR" smtClean="0">
                <a:cs typeface="Arial" pitchFamily="34" charset="0"/>
              </a:rPr>
              <a:t>Uvijek se može dogoditi da netko od kolega zbog nepredviđenih događanja (bolovanje, npr) ne može više sudjelovati na projektu. </a:t>
            </a:r>
          </a:p>
          <a:p>
            <a:pPr marL="358775" indent="-320040" eaLnBrk="1" fontAlgn="auto" hangingPunct="1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Font typeface="Wingdings"/>
              <a:buChar char=""/>
              <a:defRPr/>
            </a:pPr>
            <a:r>
              <a:rPr lang="hr-HR" smtClean="0">
                <a:cs typeface="Arial" pitchFamily="34" charset="0"/>
              </a:rPr>
              <a:t>Pokušajte za svaku ulogu pronaći / osigurati barem još jednog (“zamjenskog”) kandidata ili člana tima.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F2445BF-ED7E-4B6F-B9BA-B4A2974EF717}" type="slidenum">
              <a:rPr lang="hr-HR"/>
              <a:pPr>
                <a:defRPr/>
              </a:pPr>
              <a:t>102</a:t>
            </a:fld>
            <a:endParaRPr lang="hr-H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mtClean="0">
                <a:latin typeface="+mn-lt"/>
                <a:cs typeface="Arial" pitchFamily="34" charset="0"/>
              </a:rPr>
              <a:t>O projektnoj dokumentaciji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857375"/>
            <a:ext cx="8763000" cy="2952750"/>
          </a:xfrm>
        </p:spPr>
        <p:txBody>
          <a:bodyPr>
            <a:normAutofit fontScale="85000" lnSpcReduction="10000"/>
          </a:bodyPr>
          <a:lstStyle/>
          <a:p>
            <a:pPr marL="358775" indent="-320040" eaLnBrk="1" fontAlgn="auto" hangingPunct="1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Font typeface="Wingdings"/>
              <a:buChar char=""/>
              <a:defRPr/>
            </a:pPr>
            <a:r>
              <a:rPr lang="hr-HR" smtClean="0">
                <a:cs typeface="Arial" pitchFamily="34" charset="0"/>
              </a:rPr>
              <a:t>Izdvojite potrebno vrijeme i održavajte ju urednom i točnom.</a:t>
            </a:r>
          </a:p>
          <a:p>
            <a:pPr marL="358775" indent="-320040" eaLnBrk="1" fontAlgn="auto" hangingPunct="1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Font typeface="Wingdings"/>
              <a:buChar char=""/>
              <a:defRPr/>
            </a:pPr>
            <a:r>
              <a:rPr lang="hr-HR" smtClean="0">
                <a:cs typeface="Arial" pitchFamily="34" charset="0"/>
              </a:rPr>
              <a:t>Početno ulaganje vremena u ovaj posao vraća se kroz:</a:t>
            </a:r>
          </a:p>
          <a:p>
            <a:pPr marL="758825" lvl="1" indent="-274320" eaLnBrk="1" fontAlgn="auto" hangingPunct="1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Font typeface="Wingdings 2"/>
              <a:buChar char=""/>
              <a:defRPr/>
            </a:pPr>
            <a:r>
              <a:rPr lang="hr-HR" smtClean="0">
                <a:cs typeface="Arial" pitchFamily="34" charset="0"/>
              </a:rPr>
              <a:t>Olakšanu komunikaciju s ulagačima</a:t>
            </a:r>
          </a:p>
          <a:p>
            <a:pPr marL="758825" lvl="1" indent="-274320" eaLnBrk="1" fontAlgn="auto" hangingPunct="1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Font typeface="Wingdings 2"/>
              <a:buChar char=""/>
              <a:defRPr/>
            </a:pPr>
            <a:r>
              <a:rPr lang="hr-HR" smtClean="0">
                <a:cs typeface="Arial" pitchFamily="34" charset="0"/>
              </a:rPr>
              <a:t>Korištenje dokumentacije na sljedećim projektima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82D783D2-8C00-4140-BEE7-007004D07563}" type="slidenum">
              <a:rPr lang="hr-HR"/>
              <a:pPr>
                <a:defRPr/>
              </a:pPr>
              <a:t>103</a:t>
            </a:fld>
            <a:endParaRPr lang="hr-H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z="3600" smtClean="0">
                <a:latin typeface="+mn-lt"/>
                <a:cs typeface="Arial" pitchFamily="34" charset="0"/>
              </a:rPr>
              <a:t>Na što ne zaboraviti kod zaključivanja/zatvaranja projekta?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785938"/>
            <a:ext cx="8410575" cy="4800600"/>
          </a:xfrm>
        </p:spPr>
        <p:txBody>
          <a:bodyPr/>
          <a:lstStyle/>
          <a:p>
            <a:pPr marL="358775" eaLnBrk="1" hangingPunct="1">
              <a:lnSpc>
                <a:spcPct val="150000"/>
              </a:lnSpc>
              <a:spcBef>
                <a:spcPts val="1200"/>
              </a:spcBef>
            </a:pPr>
            <a:r>
              <a:rPr lang="hr-HR" smtClean="0">
                <a:cs typeface="Arial" pitchFamily="34" charset="0"/>
              </a:rPr>
              <a:t>Ako je odgovornost za uspjeh i neuspjeh zajednička, onda i uspjeh pripada </a:t>
            </a:r>
            <a:r>
              <a:rPr lang="hr-HR" u="sng" smtClean="0">
                <a:cs typeface="Arial" pitchFamily="34" charset="0"/>
              </a:rPr>
              <a:t>svima</a:t>
            </a:r>
            <a:r>
              <a:rPr lang="hr-HR" smtClean="0">
                <a:cs typeface="Arial" pitchFamily="34" charset="0"/>
              </a:rPr>
              <a:t>. </a:t>
            </a:r>
          </a:p>
          <a:p>
            <a:pPr marL="358775" eaLnBrk="1" hangingPunct="1">
              <a:lnSpc>
                <a:spcPct val="150000"/>
              </a:lnSpc>
              <a:spcBef>
                <a:spcPts val="1200"/>
              </a:spcBef>
            </a:pPr>
            <a:r>
              <a:rPr lang="hr-HR" smtClean="0">
                <a:cs typeface="Arial" pitchFamily="34" charset="0"/>
              </a:rPr>
              <a:t>Ako je projekt bio uspješan, nemojte zaboraviti pohvaliti i istaknuti sve koji su sudjelovali na njemu.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893C8CA9-4BC9-4E6A-9E25-3143286EE27B}" type="slidenum">
              <a:rPr lang="hr-HR"/>
              <a:pPr>
                <a:defRPr/>
              </a:pPr>
              <a:t>104</a:t>
            </a:fld>
            <a:endParaRPr lang="hr-H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z="3600" smtClean="0">
                <a:latin typeface="+mn-lt"/>
                <a:cs typeface="Arial" pitchFamily="34" charset="0"/>
              </a:rPr>
              <a:t>Na što ne zaboraviti kod zaključivanja/zatvaranja projekta?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785938"/>
            <a:ext cx="8410575" cy="4800600"/>
          </a:xfrm>
        </p:spPr>
        <p:txBody>
          <a:bodyPr/>
          <a:lstStyle/>
          <a:p>
            <a:pPr marL="358775" eaLnBrk="1" hangingPunct="1">
              <a:spcBef>
                <a:spcPts val="1200"/>
              </a:spcBef>
            </a:pPr>
            <a:r>
              <a:rPr lang="hr-HR" dirty="0" smtClean="0">
                <a:cs typeface="Arial" pitchFamily="34" charset="0"/>
              </a:rPr>
              <a:t>Održite zaključni sastanak na kojem ćete projekt proglasiti formalno zaključenim!</a:t>
            </a:r>
          </a:p>
          <a:p>
            <a:pPr marL="358775" eaLnBrk="1" hangingPunct="1">
              <a:spcBef>
                <a:spcPts val="1200"/>
              </a:spcBef>
            </a:pPr>
            <a:r>
              <a:rPr lang="hr-HR" dirty="0" smtClean="0">
                <a:cs typeface="Arial" pitchFamily="34" charset="0"/>
              </a:rPr>
              <a:t>Održite ga nakon što su radovi na projektu završili, kada se strasti i eventualni konflikti unutar tima već stišaju.</a:t>
            </a:r>
          </a:p>
          <a:p>
            <a:pPr marL="358775" eaLnBrk="1" hangingPunct="1">
              <a:spcBef>
                <a:spcPts val="1200"/>
              </a:spcBef>
            </a:pPr>
            <a:r>
              <a:rPr lang="hr-HR" dirty="0" smtClean="0">
                <a:cs typeface="Arial" pitchFamily="34" charset="0"/>
              </a:rPr>
              <a:t>Formalno zatvaranje projekta potrebno je i zbog članova projektnog tima i zbog vanjskih ulagača u projekt te samih korisnika projektnih rezultata.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A7777804-DC23-41FF-AF46-A1419E1E2209}" type="slidenum">
              <a:rPr lang="hr-HR"/>
              <a:pPr>
                <a:defRPr/>
              </a:pPr>
              <a:t>105</a:t>
            </a:fld>
            <a:endParaRPr lang="hr-H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z="4000" smtClean="0">
                <a:latin typeface="+mn-lt"/>
                <a:cs typeface="Arial" pitchFamily="34" charset="0"/>
              </a:rPr>
              <a:t>Jedan drugačiji i zanimljiv pogled na uspješnost projekata 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785938"/>
            <a:ext cx="8620125" cy="4800600"/>
          </a:xfrm>
        </p:spPr>
        <p:txBody>
          <a:bodyPr/>
          <a:lstStyle/>
          <a:p>
            <a:pPr marL="358775" algn="ctr" eaLnBrk="1" hangingPunct="1">
              <a:lnSpc>
                <a:spcPct val="150000"/>
              </a:lnSpc>
              <a:spcBef>
                <a:spcPts val="1200"/>
              </a:spcBef>
            </a:pPr>
            <a:r>
              <a:rPr lang="hr-HR" sz="3600" smtClean="0">
                <a:cs typeface="Arial" pitchFamily="34" charset="0"/>
                <a:hlinkClick r:id="rId2"/>
              </a:rPr>
              <a:t>Definicija projektnog neuspjeha</a:t>
            </a:r>
            <a:r>
              <a:rPr lang="hr-HR" sz="3600" smtClean="0">
                <a:cs typeface="Arial" pitchFamily="34" charset="0"/>
              </a:rPr>
              <a:t>,</a:t>
            </a:r>
            <a:br>
              <a:rPr lang="hr-HR" sz="3600" smtClean="0">
                <a:cs typeface="Arial" pitchFamily="34" charset="0"/>
              </a:rPr>
            </a:br>
            <a:r>
              <a:rPr lang="hr-HR" sz="3600" smtClean="0">
                <a:cs typeface="Arial" pitchFamily="34" charset="0"/>
              </a:rPr>
              <a:t>(Definition of Project Failure, </a:t>
            </a:r>
            <a:br>
              <a:rPr lang="hr-HR" sz="3600" smtClean="0">
                <a:cs typeface="Arial" pitchFamily="34" charset="0"/>
              </a:rPr>
            </a:br>
            <a:r>
              <a:rPr lang="hr-HR" sz="3600" smtClean="0">
                <a:cs typeface="Arial" pitchFamily="34" charset="0"/>
                <a:hlinkClick r:id="rId3"/>
              </a:rPr>
              <a:t>Kris Johnson</a:t>
            </a:r>
            <a:r>
              <a:rPr lang="hr-HR" sz="3600" smtClean="0">
                <a:cs typeface="Arial" pitchFamily="34" charset="0"/>
              </a:rPr>
              <a:t>): </a:t>
            </a:r>
            <a:br>
              <a:rPr lang="hr-HR" sz="3600" smtClean="0">
                <a:cs typeface="Arial" pitchFamily="34" charset="0"/>
              </a:rPr>
            </a:br>
            <a:r>
              <a:rPr lang="hr-HR" sz="4000" b="1" smtClean="0">
                <a:cs typeface="Arial" pitchFamily="34" charset="0"/>
              </a:rPr>
              <a:t>uspjeh projekta i uspješnost njegovih rezultata nisu isto</a:t>
            </a:r>
            <a:r>
              <a:rPr lang="hr-HR" sz="3600" smtClean="0">
                <a:cs typeface="Arial" pitchFamily="34" charset="0"/>
              </a:rPr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84AC247D-A7E4-48F1-B51C-A410798913A1}" type="slidenum">
              <a:rPr lang="hr-HR"/>
              <a:pPr>
                <a:defRPr/>
              </a:pPr>
              <a:t>106</a:t>
            </a:fld>
            <a:endParaRPr lang="hr-H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382000" cy="1298575"/>
          </a:xfrm>
        </p:spPr>
        <p:txBody>
          <a:bodyPr>
            <a:normAutofit/>
          </a:bodyPr>
          <a:lstStyle/>
          <a:p>
            <a:pPr eaLnBrk="1" hangingPunct="1"/>
            <a:r>
              <a:rPr lang="hr-HR" smtClean="0">
                <a:latin typeface="Tw Cen MT" pitchFamily="34" charset="-18"/>
                <a:ea typeface="Calibri" pitchFamily="34" charset="0"/>
              </a:rPr>
              <a:t>Umjesto ZAKLJUČKA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714500"/>
            <a:ext cx="8410575" cy="497046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hr-HR" sz="2800" dirty="0" smtClean="0">
                <a:ea typeface="Calibri" pitchFamily="34" charset="0"/>
              </a:rPr>
              <a:t>Velik je broj nastavnika koji su do sada u školama uložili trud i vrijeme u niz projekata.</a:t>
            </a:r>
          </a:p>
          <a:p>
            <a:pPr eaLnBrk="1" hangingPunct="1">
              <a:lnSpc>
                <a:spcPct val="90000"/>
              </a:lnSpc>
            </a:pPr>
            <a:r>
              <a:rPr lang="hr-HR" sz="2800" dirty="0" smtClean="0">
                <a:ea typeface="Calibri" pitchFamily="34" charset="0"/>
              </a:rPr>
              <a:t>Postoje znanja koja im mogu pomoći da buduće </a:t>
            </a:r>
            <a:r>
              <a:rPr lang="hr-HR" sz="2800" b="1" dirty="0" smtClean="0">
                <a:ea typeface="Calibri" pitchFamily="34" charset="0"/>
              </a:rPr>
              <a:t>projekte </a:t>
            </a:r>
            <a:r>
              <a:rPr lang="hr-HR" sz="2800" dirty="0" smtClean="0">
                <a:ea typeface="Calibri" pitchFamily="34" charset="0"/>
              </a:rPr>
              <a:t>rade i vode </a:t>
            </a:r>
            <a:r>
              <a:rPr lang="hr-HR" sz="2800" b="1" dirty="0" smtClean="0">
                <a:ea typeface="Calibri" pitchFamily="34" charset="0"/>
              </a:rPr>
              <a:t>lakše i uspješnije.</a:t>
            </a:r>
          </a:p>
          <a:p>
            <a:pPr eaLnBrk="1" hangingPunct="1">
              <a:lnSpc>
                <a:spcPct val="90000"/>
              </a:lnSpc>
            </a:pPr>
            <a:r>
              <a:rPr lang="hr-HR" sz="2800" dirty="0" smtClean="0">
                <a:ea typeface="Calibri" pitchFamily="34" charset="0"/>
              </a:rPr>
              <a:t>Znanje se ne stječe samo na tečajevima nego i </a:t>
            </a:r>
            <a:r>
              <a:rPr lang="hr-HR" sz="2800" b="1" dirty="0" smtClean="0">
                <a:ea typeface="Calibri" pitchFamily="34" charset="0"/>
              </a:rPr>
              <a:t>praksom</a:t>
            </a:r>
            <a:r>
              <a:rPr lang="hr-HR" sz="2800" dirty="0" smtClean="0">
                <a:ea typeface="Calibri" pitchFamily="34" charset="0"/>
              </a:rPr>
              <a:t>, kroz niz uspješnih i neuspješnih projekata. I na greškama se uči.</a:t>
            </a:r>
          </a:p>
          <a:p>
            <a:pPr eaLnBrk="1" hangingPunct="1">
              <a:lnSpc>
                <a:spcPct val="90000"/>
              </a:lnSpc>
            </a:pPr>
            <a:r>
              <a:rPr lang="hr-HR" sz="2800" dirty="0" smtClean="0">
                <a:ea typeface="Calibri" pitchFamily="34" charset="0"/>
              </a:rPr>
              <a:t>Znanje i iskustvo u organizaciji projekta potrebni su i kod </a:t>
            </a:r>
            <a:r>
              <a:rPr lang="hr-HR" sz="2800" b="1" dirty="0" smtClean="0">
                <a:ea typeface="Calibri" pitchFamily="34" charset="0"/>
              </a:rPr>
              <a:t>prijava na natječaje za potporu projektima!</a:t>
            </a:r>
            <a:endParaRPr lang="hr-HR" sz="2800" dirty="0" smtClean="0">
              <a:ea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81183D50-D8BB-4245-9C92-56E961D4DD62}" type="slidenum">
              <a:rPr lang="hr-HR"/>
              <a:pPr>
                <a:defRPr/>
              </a:pPr>
              <a:t>107</a:t>
            </a:fld>
            <a:endParaRPr lang="hr-H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 smtClean="0"/>
              <a:t>Hvala na pozornosti</a:t>
            </a:r>
          </a:p>
          <a:p>
            <a:endParaRPr lang="hr-HR" dirty="0" smtClean="0"/>
          </a:p>
          <a:p>
            <a:r>
              <a:rPr lang="hr-HR" dirty="0" err="1" smtClean="0">
                <a:hlinkClick r:id="rId2"/>
              </a:rPr>
              <a:t>Darko.Jurekovic</a:t>
            </a:r>
            <a:r>
              <a:rPr lang="hr-HR" dirty="0" smtClean="0">
                <a:hlinkClick r:id="rId2"/>
              </a:rPr>
              <a:t>@</a:t>
            </a:r>
            <a:r>
              <a:rPr lang="hr-HR" dirty="0" err="1" smtClean="0">
                <a:hlinkClick r:id="rId2"/>
              </a:rPr>
              <a:t>hotmail.com</a:t>
            </a:r>
            <a:endParaRPr lang="hr-HR" dirty="0" smtClean="0"/>
          </a:p>
          <a:p>
            <a:endParaRPr lang="hr-HR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Pitanja?</a:t>
            </a:r>
            <a:endParaRPr lang="hr-H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C8EC5687-16FD-4940-8617-F2B1779ADEFA}" type="slidenum">
              <a:rPr lang="hr-HR" smtClean="0"/>
              <a:pPr>
                <a:defRPr/>
              </a:pPr>
              <a:t>108</a:t>
            </a:fld>
            <a:endParaRPr lang="hr-HR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/>
              <a:t>Provedba IPA projekAta</a:t>
            </a:r>
            <a:endParaRPr lang="hr-H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C8EC5687-16FD-4940-8617-F2B1779ADEFA}" type="slidenum">
              <a:rPr lang="hr-HR" smtClean="0"/>
              <a:pPr>
                <a:defRPr/>
              </a:pPr>
              <a:t>11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r-HR" dirty="0" smtClean="0"/>
              <a:t>Projektni tim</a:t>
            </a:r>
          </a:p>
          <a:p>
            <a:r>
              <a:rPr lang="hr-HR" dirty="0" smtClean="0"/>
              <a:t>Proračun projekta – od čega se sastoji</a:t>
            </a:r>
          </a:p>
          <a:p>
            <a:r>
              <a:rPr lang="hr-HR" dirty="0" smtClean="0"/>
              <a:t>Postupci nabave roba i usluga</a:t>
            </a:r>
          </a:p>
          <a:p>
            <a:r>
              <a:rPr lang="hr-HR" dirty="0" smtClean="0"/>
              <a:t>Projektna dokumentacija i izvještavanje</a:t>
            </a:r>
          </a:p>
          <a:p>
            <a:endParaRPr lang="hr-H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8EC5687-16FD-4940-8617-F2B1779ADEFA}" type="slidenum">
              <a:rPr lang="hr-HR" smtClean="0"/>
              <a:pPr>
                <a:defRPr/>
              </a:pPr>
              <a:t>12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Projektni tim - primjer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r-HR" dirty="0" smtClean="0"/>
              <a:t>Voditelj projekta</a:t>
            </a:r>
          </a:p>
          <a:p>
            <a:r>
              <a:rPr lang="hr-HR" dirty="0" smtClean="0"/>
              <a:t>Voditelj tima iz škole nositeljice</a:t>
            </a:r>
          </a:p>
          <a:p>
            <a:r>
              <a:rPr lang="hr-HR" dirty="0" smtClean="0"/>
              <a:t>Administrator u školi nositeljici</a:t>
            </a:r>
          </a:p>
          <a:p>
            <a:r>
              <a:rPr lang="hr-HR" dirty="0" smtClean="0"/>
              <a:t>Voditelji timova iz škola/ustanova partnera</a:t>
            </a:r>
          </a:p>
          <a:p>
            <a:r>
              <a:rPr lang="hr-HR" dirty="0" smtClean="0"/>
              <a:t>Administratori u ustanovama partnerima</a:t>
            </a:r>
          </a:p>
          <a:p>
            <a:r>
              <a:rPr lang="hr-HR" dirty="0" smtClean="0"/>
              <a:t>Projektni računovođa</a:t>
            </a:r>
          </a:p>
          <a:p>
            <a:r>
              <a:rPr lang="hr-HR" dirty="0" smtClean="0"/>
              <a:t>Predstavnici ostalih uključenih ustanova</a:t>
            </a:r>
          </a:p>
          <a:p>
            <a:r>
              <a:rPr lang="hr-HR" b="1" dirty="0" smtClean="0"/>
              <a:t>Imenuju se odlukama svojih ravnatelja</a:t>
            </a:r>
            <a:endParaRPr lang="hr-HR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8EC5687-16FD-4940-8617-F2B1779ADEFA}" type="slidenum">
              <a:rPr lang="hr-HR" smtClean="0"/>
              <a:pPr>
                <a:defRPr/>
              </a:pPr>
              <a:t>13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Proračun </a:t>
            </a:r>
            <a:r>
              <a:rPr lang="hr-HR" dirty="0" smtClean="0"/>
              <a:t>IPA projekta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r-HR" dirty="0" smtClean="0"/>
              <a:t>Bespovratna sredstva koja dodjeljuje Europska Unija</a:t>
            </a:r>
          </a:p>
          <a:p>
            <a:pPr lvl="1"/>
            <a:r>
              <a:rPr lang="hr-HR" dirty="0" smtClean="0"/>
              <a:t>80% iznosa se uplaćuje školi nositeljici u roku od 45 dana od dana potpisa ugovora o provedbi projekta</a:t>
            </a:r>
          </a:p>
          <a:p>
            <a:pPr lvl="1"/>
            <a:r>
              <a:rPr lang="hr-HR" dirty="0" smtClean="0"/>
              <a:t>20% se uplaćuje školi tek nakon što projekt završi i nakon što zaključno projektno izvješće bude prihvaćeno</a:t>
            </a:r>
          </a:p>
          <a:p>
            <a:r>
              <a:rPr lang="hr-HR" dirty="0" smtClean="0"/>
              <a:t>Vlastita sredstva ustanova koje sudjeluju na projektu (rad njihovih zaposlenika)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8EC5687-16FD-4940-8617-F2B1779ADEFA}" type="slidenum">
              <a:rPr lang="hr-HR" smtClean="0"/>
              <a:pPr>
                <a:defRPr/>
              </a:pPr>
              <a:t>14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Postupci nabave roba i usluga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r-HR" dirty="0" smtClean="0"/>
              <a:t>Primjenjuju se pravila nabave Europske Unije (“PRAG”)</a:t>
            </a:r>
          </a:p>
          <a:p>
            <a:r>
              <a:rPr lang="hr-HR" dirty="0" smtClean="0"/>
              <a:t>Nabava se, ovisno o vrijednosti roba i usluga dijeli na:</a:t>
            </a:r>
          </a:p>
          <a:p>
            <a:pPr lvl="1"/>
            <a:r>
              <a:rPr lang="hr-HR" dirty="0" smtClean="0"/>
              <a:t>Nabave vrijednosti do </a:t>
            </a:r>
            <a:r>
              <a:rPr lang="hr-HR" dirty="0" smtClean="0"/>
              <a:t>20.000 </a:t>
            </a:r>
            <a:r>
              <a:rPr lang="hr-HR" dirty="0" smtClean="0"/>
              <a:t>EUR</a:t>
            </a:r>
          </a:p>
          <a:p>
            <a:pPr lvl="1"/>
            <a:r>
              <a:rPr lang="hr-HR" dirty="0" smtClean="0"/>
              <a:t>Nabave vrijednosti od </a:t>
            </a:r>
            <a:r>
              <a:rPr lang="hr-HR" dirty="0" smtClean="0"/>
              <a:t>20.000 </a:t>
            </a:r>
            <a:r>
              <a:rPr lang="hr-HR" dirty="0" smtClean="0"/>
              <a:t>do </a:t>
            </a:r>
            <a:r>
              <a:rPr lang="hr-HR" dirty="0" smtClean="0"/>
              <a:t>100.000 </a:t>
            </a:r>
            <a:r>
              <a:rPr lang="hr-HR" dirty="0" smtClean="0"/>
              <a:t>EUR</a:t>
            </a:r>
          </a:p>
          <a:p>
            <a:pPr lvl="1"/>
            <a:r>
              <a:rPr lang="hr-HR" dirty="0" smtClean="0"/>
              <a:t>Nabave vrijednosti preko </a:t>
            </a:r>
            <a:r>
              <a:rPr lang="hr-HR" dirty="0" smtClean="0"/>
              <a:t>100.000 </a:t>
            </a:r>
            <a:r>
              <a:rPr lang="hr-HR" dirty="0" smtClean="0"/>
              <a:t>EUR</a:t>
            </a:r>
            <a:endParaRPr lang="hr-H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8EC5687-16FD-4940-8617-F2B1779ADEFA}" type="slidenum">
              <a:rPr lang="hr-HR" smtClean="0"/>
              <a:pPr>
                <a:defRPr/>
              </a:pPr>
              <a:t>15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Ključna pravila nabave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hr-HR" sz="6600" dirty="0" smtClean="0"/>
              <a:t>Pravilo podrijetla</a:t>
            </a:r>
          </a:p>
          <a:p>
            <a:pPr algn="ctr">
              <a:buNone/>
            </a:pPr>
            <a:r>
              <a:rPr lang="hr-HR" sz="6600" dirty="0" smtClean="0"/>
              <a:t>Pravilo vidljivosti</a:t>
            </a:r>
          </a:p>
          <a:p>
            <a:endParaRPr lang="hr-H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8EC5687-16FD-4940-8617-F2B1779ADEFA}" type="slidenum">
              <a:rPr lang="hr-HR" smtClean="0"/>
              <a:pPr>
                <a:defRPr/>
              </a:pPr>
              <a:t>16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Primjeri dokumentacije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r-HR" dirty="0" smtClean="0"/>
              <a:t>Mjesečna izvješća</a:t>
            </a:r>
          </a:p>
          <a:p>
            <a:r>
              <a:rPr lang="hr-HR" dirty="0" smtClean="0"/>
              <a:t>Zapisnici sa sastanaka</a:t>
            </a:r>
          </a:p>
          <a:p>
            <a:r>
              <a:rPr lang="hr-HR" dirty="0" smtClean="0"/>
              <a:t>Natječajna dokumentacija</a:t>
            </a:r>
          </a:p>
          <a:p>
            <a:pPr lvl="1"/>
            <a:r>
              <a:rPr lang="hr-HR" dirty="0" smtClean="0"/>
              <a:t>Ponude</a:t>
            </a:r>
          </a:p>
          <a:p>
            <a:pPr lvl="1"/>
            <a:r>
              <a:rPr lang="hr-HR" dirty="0" smtClean="0"/>
              <a:t>Evaluacije ponuda</a:t>
            </a:r>
          </a:p>
          <a:p>
            <a:pPr lvl="1"/>
            <a:r>
              <a:rPr lang="hr-HR" dirty="0" smtClean="0"/>
              <a:t>Ugovori</a:t>
            </a:r>
          </a:p>
          <a:p>
            <a:pPr lvl="1"/>
            <a:r>
              <a:rPr lang="hr-HR" dirty="0" smtClean="0"/>
              <a:t>Primopredajni zapisnici</a:t>
            </a:r>
          </a:p>
          <a:p>
            <a:pPr lvl="1"/>
            <a:r>
              <a:rPr lang="hr-HR" dirty="0" smtClean="0"/>
              <a:t>Izvješća</a:t>
            </a:r>
            <a:endParaRPr lang="hr-H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8EC5687-16FD-4940-8617-F2B1779ADEFA}" type="slidenum">
              <a:rPr lang="hr-HR" smtClean="0"/>
              <a:pPr>
                <a:defRPr/>
              </a:pPr>
              <a:t>17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Upravljanje promjenama na projektu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r-HR" dirty="0" smtClean="0"/>
              <a:t>Provedbeno tijelo (ASOO) je potrebno obavijestiti o svakoj promjeni na projektu:</a:t>
            </a:r>
          </a:p>
          <a:p>
            <a:pPr lvl="1"/>
            <a:r>
              <a:rPr lang="hr-HR" dirty="0" smtClean="0"/>
              <a:t>Promjena trajanja pojedine aktivnosti</a:t>
            </a:r>
          </a:p>
          <a:p>
            <a:pPr lvl="1"/>
            <a:r>
              <a:rPr lang="hr-HR" dirty="0" smtClean="0"/>
              <a:t>Promjena iznosa na pojedinoj proračunskoj stavci (ukupan iznos proračuna projekta mora ostati nepromijenjen)</a:t>
            </a:r>
          </a:p>
          <a:p>
            <a:pPr lvl="1"/>
            <a:r>
              <a:rPr lang="hr-HR" dirty="0" smtClean="0"/>
              <a:t>Promjena članova projektnog tima</a:t>
            </a:r>
          </a:p>
          <a:p>
            <a:r>
              <a:rPr lang="hr-HR" dirty="0" smtClean="0"/>
              <a:t>Obavijest o promjenama šalje se na engleskom jeziku (“</a:t>
            </a:r>
            <a:r>
              <a:rPr lang="hr-HR" dirty="0" err="1" smtClean="0"/>
              <a:t>Notification</a:t>
            </a:r>
            <a:r>
              <a:rPr lang="hr-HR" dirty="0" smtClean="0"/>
              <a:t> </a:t>
            </a:r>
            <a:r>
              <a:rPr lang="hr-HR" dirty="0" err="1" smtClean="0"/>
              <a:t>letter</a:t>
            </a:r>
            <a:r>
              <a:rPr lang="hr-HR" dirty="0" smtClean="0"/>
              <a:t>”) u elektroničkom i papirnatom obliku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8EC5687-16FD-4940-8617-F2B1779ADEFA}" type="slidenum">
              <a:rPr lang="hr-HR" smtClean="0"/>
              <a:pPr>
                <a:defRPr/>
              </a:pPr>
              <a:t>18</a:t>
            </a:fld>
            <a:endParaRPr lang="hr-HR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Projektna izvješća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r-HR" dirty="0" smtClean="0"/>
              <a:t>Kvartalna izvješća podnose se svaka 3 mjeseca.</a:t>
            </a:r>
          </a:p>
          <a:p>
            <a:r>
              <a:rPr lang="hr-HR" dirty="0" smtClean="0"/>
              <a:t>Završno projektno izvješće podnosi se po završetku projekta</a:t>
            </a:r>
            <a:r>
              <a:rPr lang="hr-HR" dirty="0" smtClean="0"/>
              <a:t>.</a:t>
            </a:r>
          </a:p>
          <a:p>
            <a:r>
              <a:rPr lang="hr-HR" dirty="0" smtClean="0"/>
              <a:t>Projekt mora imati vanjskog revizora, čije je izvješće potrebno dobiti nakon završetka projekta a prije podnošenja završnog projektnog izvješća.</a:t>
            </a:r>
            <a:endParaRPr lang="hr-H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8EC5687-16FD-4940-8617-F2B1779ADEFA}" type="slidenum">
              <a:rPr lang="hr-HR" smtClean="0"/>
              <a:pPr>
                <a:defRPr/>
              </a:pPr>
              <a:t>19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 smtClean="0"/>
              <a:t>Darko.Jurekovic</a:t>
            </a:r>
            <a:r>
              <a:rPr lang="hr-HR" dirty="0" smtClean="0"/>
              <a:t>@</a:t>
            </a:r>
            <a:r>
              <a:rPr lang="hr-HR" smtClean="0"/>
              <a:t>hotmail.com</a:t>
            </a:r>
            <a:endParaRPr lang="hr-HR" dirty="0"/>
          </a:p>
        </p:txBody>
      </p:sp>
      <p:pic>
        <p:nvPicPr>
          <p:cNvPr id="1027" name="Picture 3" descr="F:\Osobno\Fotke\Dark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995264"/>
            <a:ext cx="38100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/>
              <a:t>Nabava roba i usluga u okviru ipa projekta</a:t>
            </a:r>
            <a:endParaRPr lang="hr-H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C8EC5687-16FD-4940-8617-F2B1779ADEFA}" type="slidenum">
              <a:rPr lang="hr-HR" smtClean="0"/>
              <a:pPr>
                <a:defRPr/>
              </a:pPr>
              <a:t>20</a:t>
            </a:fld>
            <a:endParaRPr lang="hr-HR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Postupak nabave, p1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Za vrijednosti nabave od </a:t>
            </a:r>
            <a:r>
              <a:rPr lang="hr-HR" dirty="0" smtClean="0"/>
              <a:t>20.000 </a:t>
            </a:r>
            <a:r>
              <a:rPr lang="hr-HR" dirty="0" smtClean="0"/>
              <a:t>EUR do </a:t>
            </a:r>
            <a:r>
              <a:rPr lang="hr-HR" dirty="0" smtClean="0"/>
              <a:t>100.000 </a:t>
            </a:r>
            <a:r>
              <a:rPr lang="hr-HR" dirty="0" smtClean="0"/>
              <a:t>EUR vrijede pravila za “</a:t>
            </a:r>
            <a:r>
              <a:rPr lang="hr-HR" dirty="0" err="1" smtClean="0"/>
              <a:t>competitive</a:t>
            </a:r>
            <a:r>
              <a:rPr lang="hr-HR" dirty="0" smtClean="0"/>
              <a:t> </a:t>
            </a:r>
            <a:r>
              <a:rPr lang="hr-HR" dirty="0" err="1" smtClean="0"/>
              <a:t>negotiated</a:t>
            </a:r>
            <a:r>
              <a:rPr lang="hr-HR" dirty="0" smtClean="0"/>
              <a:t> procedure”</a:t>
            </a:r>
            <a:endParaRPr lang="hr-HR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Postupak nabave, p2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Ne </a:t>
            </a:r>
            <a:r>
              <a:rPr lang="hr-HR" dirty="0" smtClean="0"/>
              <a:t>objavljuje se javni natječaj.</a:t>
            </a:r>
          </a:p>
          <a:p>
            <a:r>
              <a:rPr lang="hr-HR" dirty="0" smtClean="0"/>
              <a:t>Provodi se pozivni natječaj.</a:t>
            </a:r>
          </a:p>
          <a:p>
            <a:r>
              <a:rPr lang="hr-HR" dirty="0" smtClean="0"/>
              <a:t>Pozivaju se najmanje tri tvrtke da podnesu ponude u skladu sa tehničkom dokumentacijom iz Zahtjeva za ponudu.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Dokumentacija koja se šalje</a:t>
            </a:r>
            <a:br>
              <a:rPr lang="hr-HR" dirty="0" smtClean="0"/>
            </a:br>
            <a:r>
              <a:rPr lang="hr-HR" dirty="0" smtClean="0"/>
              <a:t>u okviru Zahtjeva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r-HR" dirty="0" smtClean="0"/>
              <a:t>Poziv za podnošenje ponude</a:t>
            </a:r>
          </a:p>
          <a:p>
            <a:r>
              <a:rPr lang="hr-HR" dirty="0" smtClean="0"/>
              <a:t>Upute za ponuditelje (opisne)</a:t>
            </a:r>
          </a:p>
          <a:p>
            <a:r>
              <a:rPr lang="hr-HR" dirty="0" smtClean="0"/>
              <a:t>Nacrt ugovora</a:t>
            </a:r>
          </a:p>
          <a:p>
            <a:r>
              <a:rPr lang="hr-HR" dirty="0" smtClean="0"/>
              <a:t>Posebni uvjeti (mogu se mijenjati)</a:t>
            </a:r>
          </a:p>
          <a:p>
            <a:r>
              <a:rPr lang="hr-HR" dirty="0" smtClean="0"/>
              <a:t>Opći uvjeti (ne mogu se mijenjati)</a:t>
            </a:r>
          </a:p>
          <a:p>
            <a:r>
              <a:rPr lang="hr-HR" dirty="0" smtClean="0"/>
              <a:t>Tehnička specifikacija (opis tražene opreme s očekivanim funkcionalnostima)</a:t>
            </a:r>
          </a:p>
          <a:p>
            <a:r>
              <a:rPr lang="hr-HR" dirty="0" smtClean="0"/>
              <a:t>Raspisani proračun (popunjava ponuditelj s ponuđenim cijenama za svaki traženi proizvod)</a:t>
            </a:r>
          </a:p>
          <a:p>
            <a:r>
              <a:rPr lang="hr-HR" dirty="0" smtClean="0"/>
              <a:t>Posebni obrasci (dodatna dokumentacija)</a:t>
            </a:r>
            <a:endParaRPr lang="hr-HR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Posebni obrasci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Obrasci za evaluaciju (popunjava ih odbor za procjenu ponuda, a ne ponuditelj):</a:t>
            </a:r>
          </a:p>
          <a:p>
            <a:pPr lvl="1"/>
            <a:r>
              <a:rPr lang="hr-HR" dirty="0" smtClean="0"/>
              <a:t>Administrativni obrazac</a:t>
            </a:r>
          </a:p>
          <a:p>
            <a:pPr lvl="1"/>
            <a:r>
              <a:rPr lang="hr-HR" dirty="0" smtClean="0"/>
              <a:t>Evaluacijski (Tehnički) obrazac</a:t>
            </a:r>
          </a:p>
          <a:p>
            <a:r>
              <a:rPr lang="hr-HR" dirty="0" smtClean="0"/>
              <a:t>Potvrda registracije tvrtke</a:t>
            </a:r>
          </a:p>
          <a:p>
            <a:r>
              <a:rPr lang="hr-HR" dirty="0" smtClean="0"/>
              <a:t>Potvrda o likvidnosti tvrtke</a:t>
            </a:r>
          </a:p>
          <a:p>
            <a:r>
              <a:rPr lang="hr-HR" dirty="0" smtClean="0"/>
              <a:t>Primopredajni zapisnici (privremeni i završni)</a:t>
            </a:r>
          </a:p>
          <a:p>
            <a:r>
              <a:rPr lang="hr-HR" dirty="0" smtClean="0"/>
              <a:t>Izjava ponuditelja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Koraci u procesu nabave, p1</a:t>
            </a:r>
            <a:endParaRPr lang="hr-HR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85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hr-HR" dirty="0" smtClean="0"/>
                        <a:t>Korak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mtClean="0"/>
                        <a:t>Zadužene</a:t>
                      </a:r>
                      <a:r>
                        <a:rPr lang="hr-HR" baseline="0" smtClean="0"/>
                        <a:t> osobe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Status / Rok provedbe</a:t>
                      </a:r>
                      <a:endParaRPr lang="hr-H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r-HR" dirty="0" smtClean="0"/>
                        <a:t>Analiza tržišta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Voditelj</a:t>
                      </a:r>
                      <a:r>
                        <a:rPr lang="hr-HR" baseline="0" dirty="0" smtClean="0"/>
                        <a:t> projekta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Provedeno</a:t>
                      </a:r>
                      <a:endParaRPr lang="hr-H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r-HR" dirty="0" smtClean="0"/>
                        <a:t>Priprema natječajne dokumentacije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Voditelj projekta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Provedeno</a:t>
                      </a:r>
                      <a:endParaRPr lang="hr-H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r-HR" dirty="0" smtClean="0"/>
                        <a:t>Slanje natječajne dokumentacije u DEFCO na pregled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Voditelj projekta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Poslano</a:t>
                      </a:r>
                      <a:endParaRPr lang="hr-H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r-HR" dirty="0" smtClean="0"/>
                        <a:t>Slanje poziva odabranim ponuditeljima (na najmanje 3 ponuditelja)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Project Administrator 1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Nakon povratne</a:t>
                      </a:r>
                      <a:r>
                        <a:rPr lang="hr-HR" baseline="0" dirty="0" smtClean="0"/>
                        <a:t> informacije iz </a:t>
                      </a:r>
                      <a:r>
                        <a:rPr lang="hr-HR" baseline="0" dirty="0" smtClean="0"/>
                        <a:t>DEFCO</a:t>
                      </a:r>
                      <a:endParaRPr lang="hr-H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r-HR" dirty="0" smtClean="0"/>
                        <a:t>Prihvat ponuda (dostavljenih poštom)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Project Administrator</a:t>
                      </a:r>
                      <a:r>
                        <a:rPr lang="hr-HR" baseline="0" dirty="0" smtClean="0"/>
                        <a:t> 1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Do</a:t>
                      </a:r>
                      <a:r>
                        <a:rPr lang="hr-HR" baseline="0" dirty="0" smtClean="0"/>
                        <a:t> primitka posljednje dostavljene </a:t>
                      </a:r>
                      <a:r>
                        <a:rPr lang="hr-HR" baseline="0" dirty="0" smtClean="0"/>
                        <a:t>ponude</a:t>
                      </a:r>
                      <a:endParaRPr lang="hr-HR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Dostava ponuda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hr-HR" dirty="0" smtClean="0"/>
              <a:t>Ponude se dostavljaju na adresu Pomorske škole Bakar, do roka navedenog u Pozivu (8. 2. 2013 u 10:00).</a:t>
            </a:r>
          </a:p>
          <a:p>
            <a:r>
              <a:rPr lang="hr-HR" dirty="0" smtClean="0"/>
              <a:t>Ponude koje stignu nakon navedenog roka se NE RAZMATRAJU (nisu predmet evaluacije)</a:t>
            </a:r>
          </a:p>
          <a:p>
            <a:r>
              <a:rPr lang="hr-HR" dirty="0" smtClean="0"/>
              <a:t>Omotnice u kojima se dostavljaju ponude se numeriraju redoslijedom pristizanja i čuvaju (arhiviraju) te NE otvaraju prije službenog otvaranja.</a:t>
            </a:r>
          </a:p>
          <a:p>
            <a:r>
              <a:rPr lang="hr-HR" dirty="0" smtClean="0"/>
              <a:t>Bilježi se nadnevak i vrijeme zaprimanja ponuda te ime i prezime osobe koja ih je zaprimila.</a:t>
            </a:r>
            <a:endParaRPr lang="hr-HR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Koraci u procesu nabave, p2</a:t>
            </a:r>
            <a:endParaRPr lang="hr-HR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668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hr-HR" dirty="0" smtClean="0"/>
                        <a:t>Korak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mtClean="0"/>
                        <a:t>Zadužene</a:t>
                      </a:r>
                      <a:r>
                        <a:rPr lang="hr-HR" baseline="0" smtClean="0"/>
                        <a:t> osobe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Status / Rok provedbe</a:t>
                      </a:r>
                      <a:endParaRPr lang="hr-H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r-HR" dirty="0" smtClean="0"/>
                        <a:t>Otvaranje ponuda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Ravnatelj (vodi</a:t>
                      </a:r>
                      <a:r>
                        <a:rPr lang="hr-HR" baseline="0" dirty="0" smtClean="0"/>
                        <a:t> otvaranje)</a:t>
                      </a:r>
                    </a:p>
                    <a:p>
                      <a:r>
                        <a:rPr lang="hr-HR" baseline="0" dirty="0" smtClean="0"/>
                        <a:t>Evaluacijski odbor (3 člana)</a:t>
                      </a:r>
                    </a:p>
                    <a:p>
                      <a:r>
                        <a:rPr lang="hr-HR" baseline="0" dirty="0" smtClean="0"/>
                        <a:t>Project Administrator 1 (vodi zapisnik)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Planirano</a:t>
                      </a:r>
                      <a:r>
                        <a:rPr lang="hr-HR" baseline="0" dirty="0" smtClean="0"/>
                        <a:t> za 8. 2. 2013 u 12:00.</a:t>
                      </a:r>
                      <a:endParaRPr lang="hr-H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r-HR" dirty="0" smtClean="0"/>
                        <a:t>Sastavljanje</a:t>
                      </a:r>
                      <a:r>
                        <a:rPr lang="hr-HR" baseline="0" dirty="0" smtClean="0"/>
                        <a:t> izvješća o otvaranju ponuda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Project Administrator 1</a:t>
                      </a:r>
                    </a:p>
                    <a:p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Nakon otvaranja</a:t>
                      </a:r>
                      <a:endParaRPr lang="hr-H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r-HR" dirty="0" smtClean="0"/>
                        <a:t>Potpisivanje</a:t>
                      </a:r>
                      <a:r>
                        <a:rPr lang="hr-HR" baseline="0" dirty="0" smtClean="0"/>
                        <a:t> izjava o nepristranosti i objektivnosti tijekom evaluacije pristiglih ponuda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Evaluacijski odbor (3 člana)</a:t>
                      </a:r>
                    </a:p>
                    <a:p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8. 2. 2013, na</a:t>
                      </a:r>
                      <a:r>
                        <a:rPr lang="hr-HR" baseline="0" dirty="0" smtClean="0"/>
                        <a:t> početku Otvaranja ponuda</a:t>
                      </a:r>
                      <a:endParaRPr lang="hr-H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r-HR" dirty="0" smtClean="0"/>
                        <a:t>Evaluacija ponuda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Evaluacijski odbor (3 člana)</a:t>
                      </a:r>
                    </a:p>
                    <a:p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8. 2. 2013,</a:t>
                      </a:r>
                      <a:r>
                        <a:rPr lang="hr-HR" baseline="0" dirty="0" smtClean="0"/>
                        <a:t> nakon otvaranja ponuda</a:t>
                      </a:r>
                      <a:endParaRPr lang="hr-H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r-HR" dirty="0" smtClean="0"/>
                        <a:t>Sastavljanje</a:t>
                      </a:r>
                      <a:r>
                        <a:rPr lang="hr-HR" baseline="0" dirty="0" smtClean="0"/>
                        <a:t> izvješća o evaluaciji ponuda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Evaluacijski odbor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8. 2. 2013, nakon evaluacije</a:t>
                      </a:r>
                      <a:endParaRPr lang="hr-HR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Evaluacijski odbor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r-HR" b="1" dirty="0" smtClean="0"/>
              <a:t>Odabrano osoblje iz škole nositeljice te partnerskih ustanova (ako se tako odluči) – </a:t>
            </a:r>
            <a:r>
              <a:rPr lang="hr-HR" dirty="0" smtClean="0"/>
              <a:t>vjerojatn</a:t>
            </a:r>
            <a:r>
              <a:rPr lang="hr-HR" dirty="0" smtClean="0"/>
              <a:t>o će nastavnici informatike/računalstva biti uključeni u rad odbora</a:t>
            </a:r>
            <a:endParaRPr lang="hr-HR" dirty="0" smtClean="0"/>
          </a:p>
          <a:p>
            <a:r>
              <a:rPr lang="hr-HR" dirty="0" smtClean="0"/>
              <a:t>Sastav evaluacijskog odbora se tijekom nadmetanja </a:t>
            </a:r>
            <a:r>
              <a:rPr lang="hr-HR" b="1" dirty="0" smtClean="0"/>
              <a:t>ne smije</a:t>
            </a:r>
            <a:r>
              <a:rPr lang="hr-HR" dirty="0" smtClean="0"/>
              <a:t> komunicirati nikome, a pogotovo ne pozvanim ponuditeljima</a:t>
            </a:r>
          </a:p>
          <a:p>
            <a:r>
              <a:rPr lang="hr-HR" dirty="0" smtClean="0"/>
              <a:t>Članovi odbora potpisuju izjavu o objektivnosti i nepristranosti – dio službene projektne dokumentacije, čuva se u arhivi projekta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Provedba evaluacije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Evaluacijski odbor ponude analizira u posebnoj prostoriji, bez nazočnosti drugih </a:t>
            </a:r>
            <a:r>
              <a:rPr lang="hr-HR" dirty="0" smtClean="0"/>
              <a:t>osoba</a:t>
            </a:r>
            <a:endParaRPr lang="hr-HR" dirty="0" smtClean="0"/>
          </a:p>
          <a:p>
            <a:r>
              <a:rPr lang="hr-HR" dirty="0" smtClean="0"/>
              <a:t>Prvo se provjeravaju formalni preduvjeti</a:t>
            </a:r>
          </a:p>
          <a:p>
            <a:r>
              <a:rPr lang="hr-HR" dirty="0" smtClean="0"/>
              <a:t>Potom se provodi evaluacija tehničkih karakteristika</a:t>
            </a:r>
          </a:p>
          <a:p>
            <a:r>
              <a:rPr lang="hr-HR" dirty="0" smtClean="0"/>
              <a:t>Na kraju se provodi financijska evaluacija</a:t>
            </a:r>
            <a:endParaRPr lang="hr-H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Praktični savjeti za one koji upravo počinju provoditi IPA projekte</a:t>
            </a:r>
          </a:p>
          <a:p>
            <a:pPr lvl="1"/>
            <a:r>
              <a:rPr lang="hr-HR" dirty="0" smtClean="0"/>
              <a:t>Detaljno opisan postupak nabave računalne opreme na </a:t>
            </a:r>
            <a:r>
              <a:rPr lang="hr-HR" smtClean="0"/>
              <a:t>IPA projektima</a:t>
            </a:r>
            <a:endParaRPr lang="hr-HR" dirty="0" smtClean="0"/>
          </a:p>
          <a:p>
            <a:r>
              <a:rPr lang="hr-HR" dirty="0" smtClean="0"/>
              <a:t>Predstavljanje “konteksta” u kojem će se raspisivati i provoditi budući (ESF) projekti</a:t>
            </a:r>
          </a:p>
          <a:p>
            <a:r>
              <a:rPr lang="hr-HR" dirty="0" smtClean="0"/>
              <a:t>Podsjetnik na neke osnovne pojmove, vezano uz upravljanje projektima</a:t>
            </a:r>
          </a:p>
          <a:p>
            <a:r>
              <a:rPr lang="hr-HR" dirty="0" smtClean="0"/>
              <a:t>Praktični savjeti za rad na (bilo kakvim) projektima</a:t>
            </a:r>
            <a:endParaRPr lang="hr-H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Struktura današnjeg </a:t>
            </a:r>
            <a:r>
              <a:rPr lang="hr-HR" dirty="0" smtClean="0"/>
              <a:t>izlaganja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Obrazac administrativne usklađenosti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Utvrđuje se:</a:t>
            </a:r>
          </a:p>
          <a:p>
            <a:pPr lvl="1"/>
            <a:r>
              <a:rPr lang="hr-HR" dirty="0" smtClean="0"/>
              <a:t>Ispunjava li ponuditelj “pravilo nacionalnosti” (tvrtka registrirana u nekoj od kvalificiranih zemalja – EU + </a:t>
            </a:r>
            <a:r>
              <a:rPr lang="hr-HR" dirty="0" err="1" smtClean="0"/>
              <a:t>predpristupne</a:t>
            </a:r>
            <a:r>
              <a:rPr lang="hr-HR" dirty="0" smtClean="0"/>
              <a:t> države)</a:t>
            </a:r>
          </a:p>
          <a:p>
            <a:pPr lvl="1"/>
            <a:r>
              <a:rPr lang="hr-HR" dirty="0" smtClean="0"/>
              <a:t>Je li dostavljena dokumentacija potpuna (sadrži sve zahtijevane elemente)</a:t>
            </a:r>
          </a:p>
          <a:p>
            <a:pPr lvl="1"/>
            <a:r>
              <a:rPr lang="hr-HR" dirty="0" smtClean="0"/>
              <a:t>Je li ponuda dostavljena na traženom jeziku</a:t>
            </a:r>
          </a:p>
          <a:p>
            <a:pPr lvl="1"/>
            <a:r>
              <a:rPr lang="hr-HR" dirty="0" smtClean="0"/>
              <a:t>Je li ponuda potpisana od strane odgovorne osobe ponuditelja</a:t>
            </a:r>
            <a:endParaRPr lang="hr-HR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Evaluacijski obrazac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Provjerava se je li poštovano pravilo podrijetla (roba proizvedena u zemlji članici EU ili u nekoj od drugih kvalificiranih zemalja)</a:t>
            </a:r>
          </a:p>
          <a:p>
            <a:r>
              <a:rPr lang="hr-HR" dirty="0" smtClean="0"/>
              <a:t>Provjerava se je li ponuda tehnički usklađena sa zahtjevima u Tehničkoj specifikaciji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Financijska evaluacija ponuda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vi-VN" dirty="0" smtClean="0">
                <a:latin typeface="Calibri" pitchFamily="34" charset="0"/>
              </a:rPr>
              <a:t>Na kraju se provjerava </a:t>
            </a:r>
            <a:r>
              <a:rPr lang="vi-VN" dirty="0" smtClean="0">
                <a:latin typeface="Calibri" pitchFamily="34" charset="0"/>
              </a:rPr>
              <a:t>još</a:t>
            </a:r>
            <a:r>
              <a:rPr lang="hr-HR" dirty="0" smtClean="0">
                <a:latin typeface="Calibri" pitchFamily="34" charset="0"/>
              </a:rPr>
              <a:t>:</a:t>
            </a:r>
          </a:p>
          <a:p>
            <a:pPr lvl="1"/>
            <a:r>
              <a:rPr lang="hr-HR" dirty="0" smtClean="0">
                <a:latin typeface="Calibri" pitchFamily="34" charset="0"/>
              </a:rPr>
              <a:t>cijena svake tražene stavke </a:t>
            </a:r>
          </a:p>
          <a:p>
            <a:pPr lvl="1"/>
            <a:r>
              <a:rPr lang="vi-VN" dirty="0" smtClean="0">
                <a:latin typeface="Calibri" pitchFamily="34" charset="0"/>
              </a:rPr>
              <a:t>UKUPNA </a:t>
            </a:r>
            <a:r>
              <a:rPr lang="vi-VN" dirty="0" smtClean="0">
                <a:latin typeface="Calibri" pitchFamily="34" charset="0"/>
              </a:rPr>
              <a:t>cijena svake ponude i </a:t>
            </a:r>
            <a:endParaRPr lang="hr-HR" dirty="0" smtClean="0">
              <a:latin typeface="Calibri" pitchFamily="34" charset="0"/>
            </a:endParaRPr>
          </a:p>
          <a:p>
            <a:pPr lvl="1"/>
            <a:r>
              <a:rPr lang="vi-VN" dirty="0" smtClean="0">
                <a:latin typeface="Calibri" pitchFamily="34" charset="0"/>
              </a:rPr>
              <a:t>uspoređuj</a:t>
            </a:r>
            <a:r>
              <a:rPr lang="hr-HR" dirty="0" smtClean="0">
                <a:latin typeface="Calibri" pitchFamily="34" charset="0"/>
              </a:rPr>
              <a:t>u</a:t>
            </a:r>
            <a:r>
              <a:rPr lang="vi-VN" dirty="0" smtClean="0">
                <a:latin typeface="Calibri" pitchFamily="34" charset="0"/>
              </a:rPr>
              <a:t> </a:t>
            </a:r>
            <a:r>
              <a:rPr lang="vi-VN" dirty="0" smtClean="0">
                <a:latin typeface="Calibri" pitchFamily="34" charset="0"/>
              </a:rPr>
              <a:t>sa proračunskim okvirima nabave iz IPA ugovora</a:t>
            </a:r>
          </a:p>
          <a:p>
            <a:r>
              <a:rPr lang="vi-VN" dirty="0" smtClean="0">
                <a:latin typeface="Calibri" pitchFamily="34" charset="0"/>
              </a:rPr>
              <a:t>Odabire se financijski </a:t>
            </a:r>
            <a:r>
              <a:rPr lang="vi-VN" b="1" u="sng" dirty="0" smtClean="0">
                <a:latin typeface="Calibri" pitchFamily="34" charset="0"/>
              </a:rPr>
              <a:t>najpovoljnija</a:t>
            </a:r>
            <a:r>
              <a:rPr lang="vi-VN" dirty="0" smtClean="0">
                <a:latin typeface="Calibri" pitchFamily="34" charset="0"/>
              </a:rPr>
              <a:t> ponuda koja ispunjava sve administrativne i tehničke </a:t>
            </a:r>
            <a:r>
              <a:rPr lang="vi-VN" dirty="0" smtClean="0">
                <a:latin typeface="Calibri" pitchFamily="34" charset="0"/>
              </a:rPr>
              <a:t>preduvjete</a:t>
            </a:r>
            <a:endParaRPr lang="vi-VN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Primjeri neprihvatljivih ponuda: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b="1" dirty="0" smtClean="0"/>
              <a:t>Necjelovite ponude </a:t>
            </a:r>
            <a:r>
              <a:rPr lang="hr-HR" dirty="0" smtClean="0"/>
              <a:t>– one koje nisu ponudile SVU opremu navedenu u Tehničkoj specifikaciji. (Prihvatljive su samo POTPUNE ponude koje zadovoljavaju sve uvjete iz oba obrasca!)</a:t>
            </a:r>
          </a:p>
          <a:p>
            <a:r>
              <a:rPr lang="hr-HR" dirty="0" smtClean="0"/>
              <a:t>Dio ponuđene opreme ispunjava pravilo podrijetla a dio ne. (Prihvatljive su samo ponude na kojima SVA oprema zadovoljava pravilo podrijetla, odnosno proizvedena je u nekoj od prihvatljivih zemalja!)</a:t>
            </a:r>
            <a:endParaRPr lang="hr-HR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Da bi natječaj </a:t>
            </a:r>
            <a:r>
              <a:rPr lang="hr-HR" smtClean="0"/>
              <a:t>bio uspješan: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Moraju biti zatražene najmanje tri ponude.</a:t>
            </a:r>
          </a:p>
          <a:p>
            <a:r>
              <a:rPr lang="hr-HR" dirty="0" smtClean="0"/>
              <a:t>Najmanje jedna primljena ponuda mora biti potpuna i zadovoljavati sve uvjete natječaja!</a:t>
            </a:r>
            <a:endParaRPr lang="hr-HR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Koraci u procesu nabave, p3</a:t>
            </a:r>
            <a:endParaRPr lang="hr-HR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5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hr-HR" dirty="0" smtClean="0"/>
                        <a:t>Korak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mtClean="0"/>
                        <a:t>Zadužene</a:t>
                      </a:r>
                      <a:r>
                        <a:rPr lang="hr-HR" baseline="0" smtClean="0"/>
                        <a:t> osobe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Status / Rok provedbe</a:t>
                      </a:r>
                      <a:endParaRPr lang="hr-H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r-HR" dirty="0" smtClean="0"/>
                        <a:t>Slanje</a:t>
                      </a:r>
                      <a:r>
                        <a:rPr lang="hr-HR" baseline="0" dirty="0" smtClean="0"/>
                        <a:t> izvješća i evaluacijske dokumentacije u DEFCO na verifikaciju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baseline="0" dirty="0" smtClean="0"/>
                        <a:t>Voditelj projekta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Nakon evaluacije i sastavljanja evaluacijskog</a:t>
                      </a:r>
                      <a:r>
                        <a:rPr lang="hr-HR" baseline="0" dirty="0" smtClean="0"/>
                        <a:t> izvješća</a:t>
                      </a:r>
                      <a:endParaRPr lang="hr-H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r-HR" dirty="0" smtClean="0"/>
                        <a:t>Obavijest</a:t>
                      </a:r>
                      <a:r>
                        <a:rPr lang="hr-HR" baseline="0" dirty="0" smtClean="0"/>
                        <a:t> odabranom ponuditelju + Prijedlog ugovora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Project Administrator 1</a:t>
                      </a:r>
                    </a:p>
                    <a:p>
                      <a:r>
                        <a:rPr lang="hr-HR" dirty="0" smtClean="0"/>
                        <a:t>Voditelj projekta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Nakon</a:t>
                      </a:r>
                      <a:r>
                        <a:rPr lang="hr-HR" baseline="0" dirty="0" smtClean="0"/>
                        <a:t> povratne informacije iz DEFCO-a</a:t>
                      </a:r>
                      <a:endParaRPr lang="hr-H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r-HR" dirty="0" smtClean="0"/>
                        <a:t>Zaprimanje</a:t>
                      </a:r>
                      <a:r>
                        <a:rPr lang="hr-HR" baseline="0" dirty="0" smtClean="0"/>
                        <a:t> dodatne dokumentacije od odabranog ponuditelja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Project Administrator 1</a:t>
                      </a:r>
                    </a:p>
                    <a:p>
                      <a:r>
                        <a:rPr lang="hr-HR" dirty="0" smtClean="0"/>
                        <a:t>Voditelj projekta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Rok je 15 dana od dana slanja prethodne obavijesti. Ako se</a:t>
                      </a:r>
                      <a:r>
                        <a:rPr lang="hr-HR" baseline="0" dirty="0" smtClean="0"/>
                        <a:t> dokumentacija ne dostavi, ponuditelj se diskvalificira i obavještava se sljedećeg s evaluacijskog popisa</a:t>
                      </a:r>
                      <a:endParaRPr lang="hr-H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r-HR" dirty="0" smtClean="0"/>
                        <a:t>Provjera</a:t>
                      </a:r>
                      <a:r>
                        <a:rPr lang="hr-HR" baseline="0" dirty="0" smtClean="0"/>
                        <a:t> dostavljene dokumentacije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Voditelj projekta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Po primitku</a:t>
                      </a:r>
                      <a:endParaRPr lang="hr-HR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Koraci u procesu nabave, p4</a:t>
            </a:r>
            <a:endParaRPr lang="hr-HR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42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hr-HR" dirty="0" smtClean="0"/>
                        <a:t>Korak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mtClean="0"/>
                        <a:t>Zadužene</a:t>
                      </a:r>
                      <a:r>
                        <a:rPr lang="hr-HR" baseline="0" smtClean="0"/>
                        <a:t> osobe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Status / Rok provedbe</a:t>
                      </a:r>
                      <a:endParaRPr lang="hr-H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r-HR" dirty="0" smtClean="0"/>
                        <a:t>Potpisivanje ugovora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baseline="0" dirty="0" smtClean="0"/>
                        <a:t>Ravnatelj Pomorske škole Bakar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Po obavijesti</a:t>
                      </a:r>
                      <a:r>
                        <a:rPr lang="hr-HR" baseline="0" dirty="0" smtClean="0"/>
                        <a:t> od Voditelja projekta</a:t>
                      </a:r>
                      <a:endParaRPr lang="hr-H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r-HR" dirty="0" smtClean="0"/>
                        <a:t>Slanje potpisanog</a:t>
                      </a:r>
                      <a:r>
                        <a:rPr lang="hr-HR" baseline="0" dirty="0" smtClean="0"/>
                        <a:t> ugovora odabranom ponuditelju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baseline="0" dirty="0" smtClean="0"/>
                        <a:t>Project Administrator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Po potpisivanju ugovora</a:t>
                      </a:r>
                      <a:endParaRPr lang="hr-H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r-HR" dirty="0" smtClean="0"/>
                        <a:t>Povrat potpisanog ugovora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Ponuditelj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Maksimalni rok je 30 dana, ako se ugovor ne</a:t>
                      </a:r>
                      <a:r>
                        <a:rPr lang="hr-HR" baseline="0" dirty="0" smtClean="0"/>
                        <a:t> potpiše u tom roku, otkazuje se i sklapa se novi ugovor sa sljedećim ponuditeljem s evaluacijskog popisa</a:t>
                      </a:r>
                      <a:endParaRPr lang="hr-H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r-HR" dirty="0" smtClean="0"/>
                        <a:t>Obavijest ponuditeljima</a:t>
                      </a:r>
                      <a:r>
                        <a:rPr lang="hr-HR" baseline="0" dirty="0" smtClean="0"/>
                        <a:t> koji nisu odabrani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Project Administrator</a:t>
                      </a:r>
                      <a:r>
                        <a:rPr lang="hr-HR" baseline="0" dirty="0" smtClean="0"/>
                        <a:t> 1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Po primitku potpisanog ugovora</a:t>
                      </a:r>
                      <a:endParaRPr lang="hr-H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r-HR" dirty="0" smtClean="0"/>
                        <a:t>Obavijest (odabranom</a:t>
                      </a:r>
                      <a:r>
                        <a:rPr lang="hr-HR" baseline="0" dirty="0" smtClean="0"/>
                        <a:t> ponuditelju) </a:t>
                      </a:r>
                      <a:r>
                        <a:rPr lang="hr-HR" dirty="0" smtClean="0"/>
                        <a:t>o izuzeću od PDV-a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Project Administrator 1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Po primitku potpisanog ugovora</a:t>
                      </a:r>
                    </a:p>
                    <a:p>
                      <a:endParaRPr lang="hr-HR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Koraci u procesu nabave, p5</a:t>
            </a:r>
            <a:endParaRPr lang="hr-HR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125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523728"/>
                <a:gridCol w="2962672"/>
              </a:tblGrid>
              <a:tr h="370840">
                <a:tc>
                  <a:txBody>
                    <a:bodyPr/>
                    <a:lstStyle/>
                    <a:p>
                      <a:r>
                        <a:rPr lang="hr-HR" dirty="0" smtClean="0"/>
                        <a:t>Korak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mtClean="0"/>
                        <a:t>Zadužene</a:t>
                      </a:r>
                      <a:r>
                        <a:rPr lang="hr-HR" baseline="0" smtClean="0"/>
                        <a:t> osobe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Status / Rok provedbe</a:t>
                      </a:r>
                      <a:endParaRPr lang="hr-H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r-HR" dirty="0" smtClean="0"/>
                        <a:t>Dostava potvrda o podrijetlu opreme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baseline="0" dirty="0" smtClean="0"/>
                        <a:t>Ponuditelj (s kojim je sklopljen ugovor)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Do trenutka isporuke</a:t>
                      </a:r>
                      <a:r>
                        <a:rPr lang="hr-HR" baseline="0" dirty="0" smtClean="0"/>
                        <a:t> opreme</a:t>
                      </a:r>
                      <a:endParaRPr lang="hr-H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r-HR" dirty="0" smtClean="0"/>
                        <a:t>Isporuka opreme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Ponuditelj (s kojim je sklopljen ugovor)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Sukladno sklopljenom ugovoru</a:t>
                      </a:r>
                      <a:endParaRPr lang="hr-H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r-HR" dirty="0" smtClean="0"/>
                        <a:t>Provjera isporučene opreme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Project </a:t>
                      </a:r>
                      <a:r>
                        <a:rPr lang="hr-HR" dirty="0" err="1" smtClean="0"/>
                        <a:t>Lead</a:t>
                      </a:r>
                      <a:r>
                        <a:rPr lang="hr-HR" dirty="0" smtClean="0"/>
                        <a:t>-ovi </a:t>
                      </a:r>
                      <a:r>
                        <a:rPr lang="hr-HR" baseline="0" dirty="0" smtClean="0"/>
                        <a:t>u svakoj školi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Odmah po isporuci</a:t>
                      </a:r>
                      <a:endParaRPr lang="hr-H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r-HR" dirty="0" smtClean="0"/>
                        <a:t>Potpisivanje privremenog primopredajnog zapisnika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Ravnatelji</a:t>
                      </a:r>
                      <a:r>
                        <a:rPr lang="hr-HR" baseline="0" dirty="0" smtClean="0"/>
                        <a:t> škola</a:t>
                      </a:r>
                      <a:endParaRPr lang="hr-H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U</a:t>
                      </a:r>
                      <a:r>
                        <a:rPr lang="hr-HR" baseline="0" dirty="0" smtClean="0"/>
                        <a:t> roku od 30 dana po isporuci opreme</a:t>
                      </a:r>
                      <a:endParaRPr lang="hr-H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r-HR" dirty="0" smtClean="0"/>
                        <a:t>Dostava računa Pomorskoj školi Bakar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Ponuditelj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Po potpisivanju privremenog primopredajnog</a:t>
                      </a:r>
                      <a:r>
                        <a:rPr lang="hr-HR" baseline="0" dirty="0" smtClean="0"/>
                        <a:t> zapisnika</a:t>
                      </a:r>
                      <a:endParaRPr lang="hr-H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r-HR" dirty="0" smtClean="0"/>
                        <a:t>Jamstveni rok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Traje 365</a:t>
                      </a:r>
                      <a:r>
                        <a:rPr lang="hr-HR" baseline="0" dirty="0" smtClean="0"/>
                        <a:t> dana po potpisivanju privremenog primopredajnog zapisnika</a:t>
                      </a:r>
                      <a:endParaRPr lang="hr-H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r-HR" dirty="0" smtClean="0"/>
                        <a:t>Završni</a:t>
                      </a:r>
                      <a:r>
                        <a:rPr lang="hr-HR" baseline="0" dirty="0" smtClean="0"/>
                        <a:t> primopredajni zapisnik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Ravnatelji škola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U</a:t>
                      </a:r>
                      <a:r>
                        <a:rPr lang="hr-HR" baseline="0" dirty="0" smtClean="0"/>
                        <a:t> roku od 30 dana po isteku jamstvenog roka od 365 dana</a:t>
                      </a:r>
                      <a:endParaRPr lang="hr-HR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Države iz kojih smije potjecati oprema: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Zemlje članice EU</a:t>
            </a:r>
          </a:p>
          <a:p>
            <a:r>
              <a:rPr lang="hr-HR" dirty="0" smtClean="0"/>
              <a:t>Zemlja u kojoj su dodijeljena bespovratna sredstva (Hrvatska)</a:t>
            </a:r>
          </a:p>
          <a:p>
            <a:r>
              <a:rPr lang="hr-HR" dirty="0" smtClean="0"/>
              <a:t>Zemlje članice EEA (EU + Norveška, Island i Lichtenstein)</a:t>
            </a:r>
          </a:p>
          <a:p>
            <a:r>
              <a:rPr lang="hr-HR" dirty="0" smtClean="0"/>
              <a:t>Zemlje u pred-pristupnom procesu (Bosna i Hercegovina, Crna Gora, Hrvatska, Kosovo, Makedonija, Srbija, Turska)</a:t>
            </a:r>
          </a:p>
          <a:p>
            <a:endParaRPr lang="hr-HR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/>
              <a:t>Što se mijenja nakon 1. 7. 2013?</a:t>
            </a:r>
            <a:endParaRPr lang="hr-H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C8EC5687-16FD-4940-8617-F2B1779ADEFA}" type="slidenum">
              <a:rPr lang="hr-HR" smtClean="0"/>
              <a:pPr>
                <a:defRPr/>
              </a:pPr>
              <a:t>39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/>
              <a:t>IPA </a:t>
            </a:r>
            <a:r>
              <a:rPr lang="hr-HR" dirty="0" smtClean="0"/>
              <a:t>program, komponenta </a:t>
            </a:r>
            <a:r>
              <a:rPr lang="hr-HR" dirty="0" smtClean="0"/>
              <a:t>4</a:t>
            </a:r>
            <a:endParaRPr lang="hr-H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C8EC5687-16FD-4940-8617-F2B1779ADEFA}" type="slidenum">
              <a:rPr lang="hr-HR" smtClean="0"/>
              <a:pPr>
                <a:defRPr/>
              </a:pPr>
              <a:t>4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Korišteni izvori informacija: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r-HR" dirty="0" smtClean="0">
                <a:hlinkClick r:id="rId2"/>
              </a:rPr>
              <a:t>http://www.ljudskipotencijali.hr</a:t>
            </a:r>
            <a:r>
              <a:rPr lang="hr-HR" dirty="0" smtClean="0">
                <a:hlinkClick r:id="rId2"/>
              </a:rPr>
              <a:t>/</a:t>
            </a:r>
            <a:endParaRPr lang="hr-HR" dirty="0" smtClean="0"/>
          </a:p>
          <a:p>
            <a:r>
              <a:rPr lang="hr-HR" dirty="0" smtClean="0">
                <a:hlinkClick r:id="rId3"/>
              </a:rPr>
              <a:t>http://www.asoo.hr/defco</a:t>
            </a:r>
            <a:r>
              <a:rPr lang="hr-HR" dirty="0" smtClean="0">
                <a:hlinkClick r:id="rId3"/>
              </a:rPr>
              <a:t>/</a:t>
            </a:r>
            <a:endParaRPr lang="hr-HR" dirty="0" smtClean="0"/>
          </a:p>
          <a:p>
            <a:r>
              <a:rPr lang="hr-HR" dirty="0" smtClean="0">
                <a:hlinkClick r:id="rId4"/>
              </a:rPr>
              <a:t>http://www.hzz.hr/</a:t>
            </a:r>
            <a:r>
              <a:rPr lang="hr-HR" dirty="0" err="1" smtClean="0">
                <a:hlinkClick r:id="rId4"/>
              </a:rPr>
              <a:t>dfc</a:t>
            </a:r>
            <a:r>
              <a:rPr lang="hr-HR" dirty="0" smtClean="0">
                <a:hlinkClick r:id="rId4"/>
              </a:rPr>
              <a:t>/</a:t>
            </a:r>
            <a:endParaRPr lang="hr-HR" dirty="0" smtClean="0"/>
          </a:p>
          <a:p>
            <a:r>
              <a:rPr lang="hr-HR" dirty="0" smtClean="0">
                <a:hlinkClick r:id="rId5"/>
              </a:rPr>
              <a:t>http://</a:t>
            </a:r>
            <a:r>
              <a:rPr lang="hr-HR" dirty="0" smtClean="0">
                <a:hlinkClick r:id="rId5"/>
              </a:rPr>
              <a:t>zaklada.civilnodrustvo.hr/</a:t>
            </a:r>
            <a:r>
              <a:rPr lang="hr-HR" dirty="0" err="1" smtClean="0">
                <a:hlinkClick r:id="rId5"/>
              </a:rPr>
              <a:t>frontpage</a:t>
            </a:r>
            <a:endParaRPr lang="hr-HR" dirty="0" smtClean="0"/>
          </a:p>
          <a:p>
            <a:r>
              <a:rPr lang="hr-HR" dirty="0" smtClean="0">
                <a:hlinkClick r:id="rId6"/>
              </a:rPr>
              <a:t>http://www.mobilnost.hr</a:t>
            </a:r>
            <a:r>
              <a:rPr lang="hr-HR" dirty="0" smtClean="0">
                <a:hlinkClick r:id="rId6"/>
              </a:rPr>
              <a:t>/</a:t>
            </a:r>
            <a:endParaRPr lang="hr-HR" dirty="0" smtClean="0"/>
          </a:p>
          <a:p>
            <a:r>
              <a:rPr lang="hr-HR" dirty="0" smtClean="0">
                <a:hlinkClick r:id="rId7"/>
              </a:rPr>
              <a:t>http://</a:t>
            </a:r>
            <a:r>
              <a:rPr lang="hr-HR" dirty="0" smtClean="0">
                <a:hlinkClick r:id="rId7"/>
              </a:rPr>
              <a:t>ec.europa.eu/</a:t>
            </a:r>
            <a:r>
              <a:rPr lang="hr-HR" dirty="0" err="1" smtClean="0">
                <a:hlinkClick r:id="rId7"/>
              </a:rPr>
              <a:t>esf</a:t>
            </a:r>
            <a:r>
              <a:rPr lang="hr-HR" dirty="0" smtClean="0">
                <a:hlinkClick r:id="rId7"/>
              </a:rPr>
              <a:t>/</a:t>
            </a:r>
            <a:r>
              <a:rPr lang="hr-HR" dirty="0" err="1" smtClean="0">
                <a:hlinkClick r:id="rId7"/>
              </a:rPr>
              <a:t>main.jsp</a:t>
            </a:r>
            <a:r>
              <a:rPr lang="hr-HR" dirty="0" smtClean="0">
                <a:hlinkClick r:id="rId7"/>
              </a:rPr>
              <a:t>?</a:t>
            </a:r>
            <a:r>
              <a:rPr lang="hr-HR" dirty="0" err="1" smtClean="0">
                <a:hlinkClick r:id="rId7"/>
              </a:rPr>
              <a:t>catId</a:t>
            </a:r>
            <a:r>
              <a:rPr lang="hr-HR" dirty="0" smtClean="0">
                <a:hlinkClick r:id="rId7"/>
              </a:rPr>
              <a:t>=35&amp;</a:t>
            </a:r>
            <a:r>
              <a:rPr lang="hr-HR" dirty="0" err="1" smtClean="0">
                <a:hlinkClick r:id="rId7"/>
              </a:rPr>
              <a:t>langId</a:t>
            </a:r>
            <a:r>
              <a:rPr lang="hr-HR" dirty="0" smtClean="0">
                <a:hlinkClick r:id="rId7"/>
              </a:rPr>
              <a:t>=hr</a:t>
            </a:r>
            <a:endParaRPr lang="hr-HR" dirty="0" smtClean="0"/>
          </a:p>
          <a:p>
            <a:r>
              <a:rPr lang="hr-HR" dirty="0" smtClean="0">
                <a:hlinkClick r:id="rId8"/>
              </a:rPr>
              <a:t>http://</a:t>
            </a:r>
            <a:r>
              <a:rPr lang="hr-HR" dirty="0" smtClean="0">
                <a:hlinkClick r:id="rId8"/>
              </a:rPr>
              <a:t>public.mzos.hr/</a:t>
            </a:r>
            <a:r>
              <a:rPr lang="hr-HR" dirty="0" err="1" smtClean="0">
                <a:hlinkClick r:id="rId8"/>
              </a:rPr>
              <a:t>Default.aspx</a:t>
            </a:r>
            <a:r>
              <a:rPr lang="hr-HR" dirty="0" smtClean="0">
                <a:hlinkClick r:id="rId8"/>
              </a:rPr>
              <a:t>?</a:t>
            </a:r>
            <a:r>
              <a:rPr lang="hr-HR" dirty="0" err="1" smtClean="0">
                <a:hlinkClick r:id="rId8"/>
              </a:rPr>
              <a:t>art</a:t>
            </a:r>
            <a:r>
              <a:rPr lang="hr-HR" dirty="0" smtClean="0">
                <a:hlinkClick r:id="rId8"/>
              </a:rPr>
              <a:t>=12515</a:t>
            </a:r>
            <a:r>
              <a:rPr lang="hr-HR" dirty="0" smtClean="0"/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8EC5687-16FD-4940-8617-F2B1779ADEFA}" type="slidenum">
              <a:rPr lang="hr-HR" smtClean="0"/>
              <a:pPr>
                <a:defRPr/>
              </a:pPr>
              <a:t>40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Što je ESF?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vi-VN" sz="2400" dirty="0" smtClean="0"/>
              <a:t>Europski socijalni fond (ESF) kao glavni instrument Europske unije usmjeren je na poticanje poduzetništva, pružanje pomoći posloprimcima u pronalaženju boljih radnih mjesta i uspostavi pravednijih mogućnosti za sve građane EU-a prilikom njihovog zapošljavanja. </a:t>
            </a:r>
            <a:endParaRPr lang="hr-HR" sz="2400" dirty="0" smtClean="0"/>
          </a:p>
          <a:p>
            <a:r>
              <a:rPr lang="vi-VN" sz="2400" dirty="0" smtClean="0"/>
              <a:t>Njegovo </a:t>
            </a:r>
            <a:r>
              <a:rPr lang="vi-VN" sz="2400" dirty="0" smtClean="0"/>
              <a:t>se djelovanje temelji na ulaganju u ljudske resurse – posloprimce, mlade ljude i one koji su u potrazi za poslom. </a:t>
            </a:r>
            <a:endParaRPr lang="hr-HR" sz="2400" dirty="0" smtClean="0"/>
          </a:p>
          <a:p>
            <a:r>
              <a:rPr lang="vi-VN" sz="2400" dirty="0" smtClean="0"/>
              <a:t>Europski </a:t>
            </a:r>
            <a:r>
              <a:rPr lang="vi-VN" sz="2400" dirty="0" smtClean="0"/>
              <a:t>socijalni fond godišnje izdvaja 10 milijardi eura kojima se žele poboljšati izgledi milijunima građana Europske unije za pronalaženje posla, a naročito onim posloprimcima koji se teško zapošljavaju. </a:t>
            </a:r>
            <a:endParaRPr lang="hr-HR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8EC5687-16FD-4940-8617-F2B1779ADEFA}" type="slidenum">
              <a:rPr lang="hr-HR" smtClean="0"/>
              <a:pPr>
                <a:defRPr/>
              </a:pPr>
              <a:t>41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GB" sz="4000" dirty="0" smtClean="0">
                <a:solidFill>
                  <a:schemeClr val="tx2"/>
                </a:solidFill>
              </a:rPr>
              <a:t>E</a:t>
            </a:r>
            <a:r>
              <a:rPr lang="hr-HR" sz="4000" dirty="0" smtClean="0">
                <a:solidFill>
                  <a:schemeClr val="tx2"/>
                </a:solidFill>
              </a:rPr>
              <a:t>UROPA</a:t>
            </a:r>
            <a:r>
              <a:rPr lang="en-GB" sz="4000" dirty="0" smtClean="0">
                <a:solidFill>
                  <a:schemeClr val="tx2"/>
                </a:solidFill>
              </a:rPr>
              <a:t> 2020: 3 </a:t>
            </a:r>
            <a:r>
              <a:rPr lang="hr-HR" sz="4000" dirty="0" smtClean="0">
                <a:solidFill>
                  <a:schemeClr val="tx2"/>
                </a:solidFill>
              </a:rPr>
              <a:t>prioriteta</a:t>
            </a:r>
            <a:endParaRPr lang="en-GB" sz="4000" dirty="0" smtClean="0">
              <a:solidFill>
                <a:schemeClr val="tx2"/>
              </a:solidFill>
            </a:endParaRPr>
          </a:p>
        </p:txBody>
      </p:sp>
      <p:sp>
        <p:nvSpPr>
          <p:cNvPr id="1126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81000" indent="-3810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hr-HR" sz="2600" b="1" dirty="0" smtClean="0">
                <a:solidFill>
                  <a:schemeClr val="tx2"/>
                </a:solidFill>
                <a:cs typeface="Times New Roman" pitchFamily="18" charset="0"/>
              </a:rPr>
              <a:t>1. </a:t>
            </a:r>
            <a:r>
              <a:rPr lang="hr-HR" sz="3200" b="1" dirty="0" smtClean="0">
                <a:solidFill>
                  <a:schemeClr val="tx2"/>
                </a:solidFill>
                <a:cs typeface="Times New Roman" pitchFamily="18" charset="0"/>
              </a:rPr>
              <a:t>Pametan rast – </a:t>
            </a:r>
            <a:r>
              <a:rPr lang="hr-HR" sz="3200" dirty="0" smtClean="0">
                <a:solidFill>
                  <a:schemeClr val="tx2"/>
                </a:solidFill>
                <a:cs typeface="Times New Roman" pitchFamily="18" charset="0"/>
              </a:rPr>
              <a:t>razvoj ekonomije utemeljene na znanju</a:t>
            </a:r>
          </a:p>
          <a:p>
            <a:pPr marL="381000" indent="-3810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hr-HR" sz="3200" b="1" dirty="0" smtClean="0">
                <a:solidFill>
                  <a:schemeClr val="tx2"/>
                </a:solidFill>
                <a:cs typeface="Times New Roman" pitchFamily="18" charset="0"/>
              </a:rPr>
              <a:t>2. Održiv rast – </a:t>
            </a:r>
            <a:r>
              <a:rPr lang="hr-HR" sz="3200" dirty="0" smtClean="0">
                <a:solidFill>
                  <a:schemeClr val="tx2"/>
                </a:solidFill>
                <a:cs typeface="Times New Roman" pitchFamily="18" charset="0"/>
              </a:rPr>
              <a:t>promicanje ekonomije koja učinkovitije iskorištava resurse, koja je ‘</a:t>
            </a:r>
            <a:r>
              <a:rPr lang="hr-HR" sz="3200" dirty="0" err="1" smtClean="0">
                <a:solidFill>
                  <a:schemeClr val="tx2"/>
                </a:solidFill>
                <a:cs typeface="Times New Roman" pitchFamily="18" charset="0"/>
              </a:rPr>
              <a:t>zelenija</a:t>
            </a:r>
            <a:r>
              <a:rPr lang="hr-HR" sz="3200" dirty="0" smtClean="0">
                <a:solidFill>
                  <a:schemeClr val="tx2"/>
                </a:solidFill>
                <a:cs typeface="Times New Roman" pitchFamily="18" charset="0"/>
              </a:rPr>
              <a:t>’ i konkurentnija</a:t>
            </a:r>
          </a:p>
          <a:p>
            <a:pPr marL="381000" indent="-3810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hr-HR" sz="3200" b="1" dirty="0" smtClean="0">
                <a:solidFill>
                  <a:schemeClr val="tx2"/>
                </a:solidFill>
                <a:cs typeface="Times New Roman" pitchFamily="18" charset="0"/>
              </a:rPr>
              <a:t>3. </a:t>
            </a:r>
            <a:r>
              <a:rPr lang="hr-HR" sz="3200" b="1" dirty="0" err="1" smtClean="0">
                <a:solidFill>
                  <a:schemeClr val="tx2"/>
                </a:solidFill>
                <a:cs typeface="Times New Roman" pitchFamily="18" charset="0"/>
              </a:rPr>
              <a:t>Uključivi</a:t>
            </a:r>
            <a:r>
              <a:rPr lang="hr-HR" sz="3200" b="1" dirty="0" smtClean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hr-HR" sz="3200" b="1" dirty="0" smtClean="0">
                <a:solidFill>
                  <a:schemeClr val="tx2"/>
                </a:solidFill>
                <a:cs typeface="Times New Roman" pitchFamily="18" charset="0"/>
              </a:rPr>
              <a:t>rast – </a:t>
            </a:r>
            <a:r>
              <a:rPr lang="hr-HR" sz="3200" dirty="0" smtClean="0">
                <a:solidFill>
                  <a:schemeClr val="tx2"/>
                </a:solidFill>
                <a:cs typeface="Times New Roman" pitchFamily="18" charset="0"/>
              </a:rPr>
              <a:t> promicanje i razvoj ekonomije </a:t>
            </a:r>
            <a:r>
              <a:rPr lang="hr-HR" sz="3200" dirty="0" smtClean="0">
                <a:solidFill>
                  <a:schemeClr val="tx2"/>
                </a:solidFill>
                <a:cs typeface="Times New Roman" pitchFamily="18" charset="0"/>
              </a:rPr>
              <a:t>s visokom stopom zaposlenosti koja donosi društvenu i teritorijalnu povezanost</a:t>
            </a:r>
            <a:endParaRPr lang="en-GB" sz="3200" dirty="0" smtClean="0">
              <a:solidFill>
                <a:schemeClr val="tx2"/>
              </a:solidFill>
              <a:cs typeface="Times New Roman" pitchFamily="18" charset="0"/>
            </a:endParaRPr>
          </a:p>
        </p:txBody>
      </p:sp>
      <p:sp>
        <p:nvSpPr>
          <p:cNvPr id="8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0416A662-3096-46FF-9086-60D7DDCC1876}" type="slidenum">
              <a:rPr lang="en-GB"/>
              <a:pPr>
                <a:defRPr/>
              </a:pPr>
              <a:t>42</a:t>
            </a:fld>
            <a:endParaRPr lang="en-GB"/>
          </a:p>
        </p:txBody>
      </p:sp>
      <p:sp>
        <p:nvSpPr>
          <p:cNvPr id="11267" name="Rectangle 3"/>
          <p:cNvSpPr txBox="1">
            <a:spLocks noGrp="1" noChangeArrowheads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endParaRPr lang="en-GB" sz="1200">
              <a:latin typeface="Arial Black" pitchFamily="34" charset="0"/>
            </a:endParaRPr>
          </a:p>
        </p:txBody>
      </p:sp>
      <p:sp>
        <p:nvSpPr>
          <p:cNvPr id="11270" name="Rectangle 3"/>
          <p:cNvSpPr txBox="1">
            <a:spLocks noGrp="1" noChangeArrowheads="1"/>
          </p:cNvSpPr>
          <p:nvPr/>
        </p:nvSpPr>
        <p:spPr bwMode="auto">
          <a:xfrm>
            <a:off x="7010400" y="640080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endParaRPr lang="en-GB" sz="120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55359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000" dirty="0" smtClean="0">
                <a:solidFill>
                  <a:schemeClr val="tx2">
                    <a:lumMod val="75000"/>
                  </a:schemeClr>
                </a:solidFill>
              </a:rPr>
              <a:t>Najavljene aktivnosti u Hrvatskoj</a:t>
            </a:r>
            <a:endParaRPr lang="hr-HR" sz="4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 marL="0" indent="0">
              <a:buNone/>
            </a:pPr>
            <a:r>
              <a:rPr lang="hr-HR" sz="3200" b="1" dirty="0" smtClean="0">
                <a:solidFill>
                  <a:schemeClr val="tx2">
                    <a:lumMod val="75000"/>
                  </a:schemeClr>
                </a:solidFill>
              </a:rPr>
              <a:t>ESF</a:t>
            </a:r>
            <a:r>
              <a:rPr lang="hr-HR" sz="3200" b="1" dirty="0" smtClean="0">
                <a:solidFill>
                  <a:schemeClr val="tx2">
                    <a:lumMod val="75000"/>
                  </a:schemeClr>
                </a:solidFill>
              </a:rPr>
              <a:t>:  2014 – 2020</a:t>
            </a:r>
          </a:p>
          <a:p>
            <a:r>
              <a:rPr lang="hr-HR" sz="2000" dirty="0" smtClean="0">
                <a:solidFill>
                  <a:schemeClr val="tx2">
                    <a:lumMod val="75000"/>
                  </a:schemeClr>
                </a:solidFill>
              </a:rPr>
              <a:t>Početna faza programiranja (sektorska analiza, određivanje tematskih ciljeva)</a:t>
            </a:r>
          </a:p>
          <a:p>
            <a:r>
              <a:rPr lang="hr-HR" sz="2000" dirty="0" smtClean="0">
                <a:solidFill>
                  <a:schemeClr val="tx2">
                    <a:lumMod val="75000"/>
                  </a:schemeClr>
                </a:solidFill>
              </a:rPr>
              <a:t>Osnivanje radnih skupina, partnerske konzultacije, izrada strateških </a:t>
            </a:r>
            <a:r>
              <a:rPr lang="hr-HR" sz="2000" dirty="0" smtClean="0">
                <a:solidFill>
                  <a:schemeClr val="tx2">
                    <a:lumMod val="75000"/>
                  </a:schemeClr>
                </a:solidFill>
              </a:rPr>
              <a:t>dokumenata</a:t>
            </a:r>
            <a:endParaRPr lang="hr-H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hr-HR" sz="3200" dirty="0" smtClean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0152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612648" y="116632"/>
            <a:ext cx="8153400" cy="720080"/>
          </a:xfrm>
        </p:spPr>
        <p:txBody>
          <a:bodyPr>
            <a:normAutofit fontScale="90000"/>
          </a:bodyPr>
          <a:lstStyle/>
          <a:p>
            <a:r>
              <a:rPr lang="hr-HR" dirty="0" smtClean="0"/>
              <a:t/>
            </a:r>
            <a:br>
              <a:rPr lang="hr-HR" dirty="0" smtClean="0"/>
            </a:br>
            <a:r>
              <a:rPr lang="hr-HR" dirty="0" smtClean="0"/>
              <a:t>Operativni </a:t>
            </a:r>
            <a:r>
              <a:rPr lang="hr-HR" dirty="0" smtClean="0"/>
              <a:t>program Razvoj ljudskih potencijala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hr-HR" sz="1400" b="1" dirty="0" smtClean="0"/>
              <a:t>Prioritet</a:t>
            </a:r>
            <a:r>
              <a:rPr lang="en-GB" sz="1400" b="1" dirty="0" smtClean="0"/>
              <a:t> 1</a:t>
            </a:r>
            <a:r>
              <a:rPr lang="hr-HR" sz="1400" b="1" dirty="0" smtClean="0"/>
              <a:t> Poboljšanje pristupa zapošljavanju i održivo uključivanje  u tržište rada </a:t>
            </a:r>
          </a:p>
          <a:p>
            <a:pPr lvl="1"/>
            <a:r>
              <a:rPr lang="hr-HR" sz="1200" dirty="0" smtClean="0"/>
              <a:t>Mjera 1.1. Podrška pripremi i provedbi aktivnih i preventivnih politika tržišta rada </a:t>
            </a:r>
          </a:p>
          <a:p>
            <a:pPr lvl="1"/>
            <a:r>
              <a:rPr lang="hr-HR" sz="1200" dirty="0" smtClean="0"/>
              <a:t>Mjera 1.2. Podrška djelotvornosti i kvaliteti Hrvatskog zavoda za zapošljavanje</a:t>
            </a:r>
          </a:p>
          <a:p>
            <a:r>
              <a:rPr lang="hr-HR" sz="1400" b="1" i="1" dirty="0" smtClean="0"/>
              <a:t>Prioritet</a:t>
            </a:r>
            <a:r>
              <a:rPr lang="en-GB" sz="1400" b="1" i="1" dirty="0" smtClean="0"/>
              <a:t> </a:t>
            </a:r>
            <a:r>
              <a:rPr lang="hr-HR" sz="1400" b="1" i="1" dirty="0" smtClean="0"/>
              <a:t>2. Jačanje socijalne uključenosti osoba u nepovoljnom položaju</a:t>
            </a:r>
          </a:p>
          <a:p>
            <a:pPr lvl="1"/>
            <a:r>
              <a:rPr lang="hr-HR" sz="1200" dirty="0" smtClean="0"/>
              <a:t>Mjera 2.1. Podrška zapošljavanju skupina u nepovoljnom položaju </a:t>
            </a:r>
          </a:p>
          <a:p>
            <a:pPr lvl="1"/>
            <a:r>
              <a:rPr lang="hr-HR" sz="1200" dirty="0" smtClean="0"/>
              <a:t>Mjera 2.2. Podrška obrazovanju skupina u nepovoljnom položaju</a:t>
            </a:r>
          </a:p>
          <a:p>
            <a:pPr lvl="1"/>
            <a:r>
              <a:rPr lang="hr-HR" sz="1200" dirty="0" smtClean="0"/>
              <a:t>Mjera 2.3. Razvoj socijalnih usluga za poboljšanje mogućnosti zapošljavanja</a:t>
            </a:r>
          </a:p>
          <a:p>
            <a:r>
              <a:rPr lang="hr-HR" sz="1400" b="1" i="1" dirty="0" smtClean="0"/>
              <a:t>Prioritet 3. Unapređenje ljudskog kapitala i </a:t>
            </a:r>
            <a:r>
              <a:rPr lang="hr-HR" sz="1400" b="1" i="1" dirty="0" err="1" smtClean="0"/>
              <a:t>zapošljivosti</a:t>
            </a:r>
            <a:r>
              <a:rPr lang="hr-HR" sz="1400" b="1" i="1" dirty="0" smtClean="0"/>
              <a:t> </a:t>
            </a:r>
          </a:p>
          <a:p>
            <a:pPr lvl="1"/>
            <a:r>
              <a:rPr lang="hr-HR" sz="1200" dirty="0" smtClean="0"/>
              <a:t>Mjera 3.1. Daljnji razvoj Hrvatskog kvalifikacijskog okvira </a:t>
            </a:r>
          </a:p>
          <a:p>
            <a:pPr lvl="1"/>
            <a:r>
              <a:rPr lang="hr-HR" sz="1200" dirty="0" smtClean="0"/>
              <a:t>Mjera 3.2. Jačanje mjera za obrazovanje odraslih </a:t>
            </a:r>
          </a:p>
          <a:p>
            <a:pPr lvl="1"/>
            <a:r>
              <a:rPr lang="hr-HR" sz="1200" dirty="0" smtClean="0"/>
              <a:t>Mjera 3.3. Podrška kvaliteti i učinkovitosti ustanova odgovornih za kreiranje politika  i pružanje usluga obrazovanja i osposobljavanja </a:t>
            </a:r>
          </a:p>
          <a:p>
            <a:r>
              <a:rPr lang="hr-HR" sz="1400" dirty="0" smtClean="0"/>
              <a:t>Prioritet 4  Tehnička pomoć</a:t>
            </a:r>
          </a:p>
          <a:p>
            <a:pPr lvl="1"/>
            <a:r>
              <a:rPr lang="hr-HR" sz="1200" dirty="0" smtClean="0"/>
              <a:t>Mjera 4.1. Priprema projekata</a:t>
            </a:r>
          </a:p>
          <a:p>
            <a:pPr lvl="1"/>
            <a:r>
              <a:rPr lang="hr-HR" sz="1200" dirty="0" smtClean="0"/>
              <a:t>Mjera 4.2. Upravljanje programom i izgradnja kapaciteta</a:t>
            </a:r>
          </a:p>
          <a:p>
            <a:r>
              <a:rPr lang="hr-HR" sz="1400" dirty="0" smtClean="0"/>
              <a:t>Prioritet 5. Jačanje uloge civilnog društva za bolje upravljanje</a:t>
            </a:r>
          </a:p>
          <a:p>
            <a:pPr lvl="1"/>
            <a:r>
              <a:rPr lang="hr-HR" sz="1200" dirty="0" smtClean="0"/>
              <a:t>Mjera 5.1.  Promicanje socijalnog dijaloga</a:t>
            </a:r>
          </a:p>
          <a:p>
            <a:pPr lvl="1"/>
            <a:r>
              <a:rPr lang="hr-HR" sz="1200" dirty="0" smtClean="0"/>
              <a:t>Mjera 5.2.  Jačanje uloge civilnog društva za socioekonomski rast i demokratski razvoj</a:t>
            </a:r>
          </a:p>
        </p:txBody>
      </p:sp>
      <p:sp>
        <p:nvSpPr>
          <p:cNvPr id="17412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010400" y="6356350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BFAFE6EB-808D-47BE-AF42-0997735C83A5}" type="slidenum">
              <a:rPr lang="hr-HR" sz="1200">
                <a:solidFill>
                  <a:srgbClr val="898989"/>
                </a:solidFill>
                <a:latin typeface="Times New Roman" pitchFamily="18" charset="0"/>
              </a:rPr>
              <a:pPr/>
              <a:t>44</a:t>
            </a:fld>
            <a:endParaRPr lang="hr-HR" sz="1200">
              <a:solidFill>
                <a:srgbClr val="898989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02566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279832" cy="990600"/>
          </a:xfrm>
        </p:spPr>
        <p:txBody>
          <a:bodyPr/>
          <a:lstStyle/>
          <a:p>
            <a:r>
              <a:rPr lang="hr-HR" sz="3200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Operativni </a:t>
            </a:r>
            <a:r>
              <a:rPr lang="hr-HR" sz="3200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program Razvoj ljudskih potencijala</a:t>
            </a:r>
            <a:br>
              <a:rPr lang="hr-HR" sz="3200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</a:br>
            <a:r>
              <a:rPr lang="hr-HR" sz="3200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- područje </a:t>
            </a:r>
            <a:r>
              <a:rPr lang="hr-HR" sz="3200" dirty="0" smtClean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obrazovanja</a:t>
            </a:r>
            <a:endParaRPr lang="hr-HR" sz="5400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539552" y="1556792"/>
            <a:ext cx="8118673" cy="2520279"/>
          </a:xfrm>
        </p:spPr>
        <p:txBody>
          <a:bodyPr/>
          <a:lstStyle/>
          <a:p>
            <a:pPr marL="1254125" indent="-1254125" eaLnBrk="1" hangingPunct="1">
              <a:lnSpc>
                <a:spcPct val="70000"/>
              </a:lnSpc>
            </a:pPr>
            <a:endParaRPr lang="hr-HR" sz="1200" dirty="0" smtClean="0">
              <a:latin typeface="Times New Roman" pitchFamily="18" charset="0"/>
            </a:endParaRPr>
          </a:p>
          <a:p>
            <a:pPr marL="1254125" indent="-1254125" eaLnBrk="1" hangingPunct="1">
              <a:lnSpc>
                <a:spcPct val="70000"/>
              </a:lnSpc>
              <a:buNone/>
            </a:pPr>
            <a:r>
              <a:rPr lang="hr-HR" sz="2800" u="sng" dirty="0" smtClean="0">
                <a:solidFill>
                  <a:schemeClr val="tx2">
                    <a:lumMod val="75000"/>
                  </a:schemeClr>
                </a:solidFill>
              </a:rPr>
              <a:t>Prioritet</a:t>
            </a:r>
            <a:r>
              <a:rPr lang="en-GB" sz="2800" u="sng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hr-HR" sz="2800" u="sng" dirty="0" smtClean="0">
                <a:solidFill>
                  <a:schemeClr val="tx2">
                    <a:lumMod val="75000"/>
                  </a:schemeClr>
                </a:solidFill>
              </a:rPr>
              <a:t>2.</a:t>
            </a:r>
            <a:r>
              <a:rPr lang="hr-HR" sz="2800" u="sng" dirty="0" smtClean="0">
                <a:solidFill>
                  <a:schemeClr val="accent1"/>
                </a:solidFill>
              </a:rPr>
              <a:t> Jačanje socijalnog uključivanja osoba kojima je otežan pristup tržištu rada</a:t>
            </a:r>
          </a:p>
          <a:p>
            <a:pPr marL="1574800" lvl="1" indent="-1254125" eaLnBrk="1" hangingPunct="1">
              <a:lnSpc>
                <a:spcPct val="70000"/>
              </a:lnSpc>
              <a:buNone/>
            </a:pPr>
            <a:r>
              <a:rPr lang="hr-HR" sz="2500" dirty="0" smtClean="0">
                <a:solidFill>
                  <a:schemeClr val="tx2">
                    <a:lumMod val="75000"/>
                  </a:schemeClr>
                </a:solidFill>
              </a:rPr>
              <a:t>Mjera </a:t>
            </a:r>
            <a:r>
              <a:rPr lang="hr-HR" sz="2500" dirty="0" smtClean="0">
                <a:solidFill>
                  <a:schemeClr val="tx2">
                    <a:lumMod val="75000"/>
                  </a:schemeClr>
                </a:solidFill>
              </a:rPr>
              <a:t>2.2. Podrška pristupa obrazovanju skupinama u nepovoljnom </a:t>
            </a:r>
            <a:r>
              <a:rPr lang="hr-HR" sz="2500" dirty="0" smtClean="0">
                <a:solidFill>
                  <a:schemeClr val="tx2">
                    <a:lumMod val="75000"/>
                  </a:schemeClr>
                </a:solidFill>
              </a:rPr>
              <a:t>položaju     </a:t>
            </a:r>
            <a:endParaRPr lang="hr-HR" sz="25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1254125" indent="-1254125" eaLnBrk="1" hangingPunct="1">
              <a:lnSpc>
                <a:spcPct val="70000"/>
              </a:lnSpc>
              <a:buNone/>
            </a:pPr>
            <a:endParaRPr lang="hr-HR" sz="2800" u="sng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1254125" indent="-1254125" eaLnBrk="1" hangingPunct="1">
              <a:lnSpc>
                <a:spcPct val="70000"/>
              </a:lnSpc>
              <a:buNone/>
            </a:pPr>
            <a:r>
              <a:rPr lang="hr-HR" sz="2800" u="sng" dirty="0" smtClean="0">
                <a:solidFill>
                  <a:schemeClr val="tx2">
                    <a:lumMod val="75000"/>
                  </a:schemeClr>
                </a:solidFill>
              </a:rPr>
              <a:t>Prioritet </a:t>
            </a:r>
            <a:r>
              <a:rPr lang="hr-HR" sz="2800" u="sng" dirty="0" smtClean="0">
                <a:solidFill>
                  <a:schemeClr val="tx2">
                    <a:lumMod val="75000"/>
                  </a:schemeClr>
                </a:solidFill>
              </a:rPr>
              <a:t>3.</a:t>
            </a:r>
            <a:r>
              <a:rPr lang="hr-HR" sz="2800" u="sng" dirty="0" smtClean="0"/>
              <a:t> </a:t>
            </a:r>
            <a:r>
              <a:rPr lang="hr-HR" sz="2800" u="sng" dirty="0" smtClean="0">
                <a:solidFill>
                  <a:schemeClr val="accent1"/>
                </a:solidFill>
              </a:rPr>
              <a:t>Jačanje ljudskog kapitala i zapošljivosti </a:t>
            </a:r>
          </a:p>
          <a:p>
            <a:pPr marL="1574800" lvl="1" indent="-1254125" eaLnBrk="1" hangingPunct="1">
              <a:lnSpc>
                <a:spcPct val="70000"/>
              </a:lnSpc>
              <a:buNone/>
            </a:pPr>
            <a:r>
              <a:rPr lang="hr-HR" sz="2500" dirty="0" smtClean="0">
                <a:solidFill>
                  <a:schemeClr val="tx2">
                    <a:lumMod val="75000"/>
                  </a:schemeClr>
                </a:solidFill>
              </a:rPr>
              <a:t>Mjera </a:t>
            </a:r>
            <a:r>
              <a:rPr lang="hr-HR" sz="2500" dirty="0" smtClean="0">
                <a:solidFill>
                  <a:schemeClr val="tx2">
                    <a:lumMod val="75000"/>
                  </a:schemeClr>
                </a:solidFill>
              </a:rPr>
              <a:t>3.1. Daljnji razvoj Hrvatskog kvalifikacijskog okvira </a:t>
            </a:r>
          </a:p>
          <a:p>
            <a:pPr marL="1574800" lvl="1" indent="-1254125" eaLnBrk="1" hangingPunct="1">
              <a:lnSpc>
                <a:spcPct val="70000"/>
              </a:lnSpc>
              <a:buNone/>
            </a:pPr>
            <a:r>
              <a:rPr lang="hr-HR" sz="2500" dirty="0" smtClean="0">
                <a:solidFill>
                  <a:schemeClr val="tx2">
                    <a:lumMod val="75000"/>
                  </a:schemeClr>
                </a:solidFill>
              </a:rPr>
              <a:t>Mjera </a:t>
            </a:r>
            <a:r>
              <a:rPr lang="hr-HR" sz="2500" dirty="0" smtClean="0">
                <a:solidFill>
                  <a:schemeClr val="tx2">
                    <a:lumMod val="75000"/>
                  </a:schemeClr>
                </a:solidFill>
              </a:rPr>
              <a:t>3.2. Jačanje sustava obrazovanja odraslih </a:t>
            </a:r>
            <a:endParaRPr lang="hr-HR" sz="25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1574800" lvl="1" indent="-1254125" eaLnBrk="1" hangingPunct="1">
              <a:lnSpc>
                <a:spcPct val="70000"/>
              </a:lnSpc>
              <a:buNone/>
            </a:pPr>
            <a:r>
              <a:rPr lang="hr-HR" sz="2500" dirty="0" smtClean="0">
                <a:solidFill>
                  <a:schemeClr val="tx2">
                    <a:lumMod val="75000"/>
                  </a:schemeClr>
                </a:solidFill>
              </a:rPr>
              <a:t>Mjera </a:t>
            </a:r>
            <a:r>
              <a:rPr lang="hr-HR" sz="2500" dirty="0" smtClean="0">
                <a:solidFill>
                  <a:schemeClr val="tx2">
                    <a:lumMod val="75000"/>
                  </a:schemeClr>
                </a:solidFill>
              </a:rPr>
              <a:t>3.3. Podrška jačanju kvalitete i učinkovitosti institucija odgovornih za </a:t>
            </a:r>
            <a:r>
              <a:rPr lang="hr-HR" sz="2500" dirty="0" smtClean="0">
                <a:solidFill>
                  <a:schemeClr val="tx2">
                    <a:lumMod val="75000"/>
                  </a:schemeClr>
                </a:solidFill>
              </a:rPr>
              <a:t>razvoj </a:t>
            </a:r>
            <a:r>
              <a:rPr lang="hr-HR" sz="2500" dirty="0" smtClean="0">
                <a:solidFill>
                  <a:schemeClr val="tx2">
                    <a:lumMod val="75000"/>
                  </a:schemeClr>
                </a:solidFill>
              </a:rPr>
              <a:t>politika obrazovanja te obrazovanje i usavršavanje</a:t>
            </a:r>
          </a:p>
          <a:p>
            <a:pPr marL="1254125" indent="-1254125" eaLnBrk="1" hangingPunct="1">
              <a:lnSpc>
                <a:spcPct val="70000"/>
              </a:lnSpc>
              <a:buFont typeface="Wingdings" pitchFamily="2" charset="2"/>
              <a:buNone/>
            </a:pPr>
            <a:endParaRPr lang="hr-HR" sz="1600" dirty="0" smtClean="0"/>
          </a:p>
          <a:p>
            <a:pPr marL="1254125" indent="-1254125" eaLnBrk="1" hangingPunct="1">
              <a:lnSpc>
                <a:spcPct val="70000"/>
              </a:lnSpc>
              <a:buFont typeface="Wingdings" pitchFamily="2" charset="2"/>
              <a:buNone/>
            </a:pPr>
            <a:endParaRPr lang="hr-HR" sz="1000" dirty="0" smtClean="0"/>
          </a:p>
        </p:txBody>
      </p:sp>
      <p:sp>
        <p:nvSpPr>
          <p:cNvPr id="819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>
            <a:normAutofit fontScale="85000" lnSpcReduction="20000"/>
          </a:bodyPr>
          <a:lstStyle/>
          <a:p>
            <a:fld id="{7C11F021-7648-429C-B8D5-36553CA5A00E}" type="slidenum">
              <a:rPr lang="hr-HR" smtClean="0"/>
              <a:pPr/>
              <a:t>45</a:t>
            </a:fld>
            <a:endParaRPr lang="hr-HR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/>
              <a:t>O čemu mi ono govorimo?</a:t>
            </a:r>
            <a:endParaRPr lang="hr-HR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 smtClean="0"/>
              <a:t>Ah, da … o PROJEKTIMA …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531225" cy="990600"/>
          </a:xfrm>
        </p:spPr>
        <p:txBody>
          <a:bodyPr>
            <a:normAutofit/>
          </a:bodyPr>
          <a:lstStyle/>
          <a:p>
            <a:pPr eaLnBrk="1" hangingPunct="1"/>
            <a:r>
              <a:rPr lang="hr-HR" dirty="0" smtClean="0">
                <a:latin typeface="Tw Cen MT" pitchFamily="34" charset="-18"/>
                <a:ea typeface="Calibri" pitchFamily="34" charset="0"/>
              </a:rPr>
              <a:t>Zašto govorimo o projektima?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714500"/>
            <a:ext cx="8410575" cy="4306888"/>
          </a:xfrm>
        </p:spPr>
        <p:txBody>
          <a:bodyPr/>
          <a:lstStyle/>
          <a:p>
            <a:pPr eaLnBrk="1" hangingPunct="1"/>
            <a:r>
              <a:rPr lang="hr-HR" sz="2800" dirty="0" smtClean="0">
                <a:ea typeface="Calibri" pitchFamily="34" charset="0"/>
              </a:rPr>
              <a:t>U školama postoji velik broj aktivnosti koje su po svojoj naravi projekti. </a:t>
            </a:r>
          </a:p>
          <a:p>
            <a:pPr eaLnBrk="1" hangingPunct="1"/>
            <a:r>
              <a:rPr lang="hr-HR" sz="2800" dirty="0" smtClean="0">
                <a:ea typeface="Calibri" pitchFamily="34" charset="0"/>
              </a:rPr>
              <a:t>Iz proračuna se financiraju / financirati će se samo osnovne funkcionalnosti sustava. Za sve ostale aktivnosti potrebno je pronaći druge izvore sredstava. </a:t>
            </a:r>
          </a:p>
          <a:p>
            <a:pPr eaLnBrk="1" hangingPunct="1"/>
            <a:r>
              <a:rPr lang="hr-HR" sz="2800" dirty="0" smtClean="0">
                <a:ea typeface="Calibri" pitchFamily="34" charset="0"/>
              </a:rPr>
              <a:t>Pristupanjem EU otvara se mogućnost obrazovnim ustanovama da za te “ostale” aktivnosti traže i dobiju potporu iz međunarodnih fondova.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F852B83-EB4B-410C-A2A9-84742C9E3C64}" type="slidenum">
              <a:rPr lang="hr-HR"/>
              <a:pPr>
                <a:defRPr/>
              </a:pPr>
              <a:t>47</a:t>
            </a:fld>
            <a:endParaRPr lang="hr-H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49363"/>
            <a:ext cx="8077200" cy="27273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>
                <a:latin typeface="+mn-lt"/>
              </a:rPr>
              <a:t/>
            </a:r>
            <a:br>
              <a:rPr lang="hr-HR" dirty="0" smtClean="0">
                <a:latin typeface="+mn-lt"/>
              </a:rPr>
            </a:br>
            <a:r>
              <a:rPr lang="hr-HR" dirty="0" smtClean="0">
                <a:latin typeface="+mn-lt"/>
              </a:rPr>
              <a:t/>
            </a:r>
            <a:br>
              <a:rPr lang="hr-HR" dirty="0" smtClean="0">
                <a:latin typeface="+mn-lt"/>
              </a:rPr>
            </a:br>
            <a:r>
              <a:rPr lang="hr-HR" dirty="0" smtClean="0">
                <a:latin typeface="+mn-lt"/>
              </a:rPr>
              <a:t>PRVI DIO:</a:t>
            </a:r>
            <a:br>
              <a:rPr lang="hr-HR" dirty="0" smtClean="0">
                <a:latin typeface="+mn-lt"/>
              </a:rPr>
            </a:br>
            <a:r>
              <a:rPr lang="hr-HR" dirty="0" smtClean="0">
                <a:latin typeface="+mn-lt"/>
              </a:rPr>
              <a:t/>
            </a:r>
            <a:br>
              <a:rPr lang="hr-HR" dirty="0" smtClean="0">
                <a:latin typeface="+mn-lt"/>
              </a:rPr>
            </a:br>
            <a:r>
              <a:rPr lang="hr-HR" dirty="0" smtClean="0">
                <a:latin typeface="+mn-lt"/>
              </a:rPr>
              <a:t>Osnovni pojmovi</a:t>
            </a:r>
            <a:endParaRPr lang="en-US" sz="3600" dirty="0" smtClean="0">
              <a:solidFill>
                <a:schemeClr val="accent1"/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763000" cy="757238"/>
          </a:xfrm>
        </p:spPr>
        <p:txBody>
          <a:bodyPr>
            <a:normAutofit/>
          </a:bodyPr>
          <a:lstStyle/>
          <a:p>
            <a:pPr eaLnBrk="1" hangingPunct="1"/>
            <a:r>
              <a:rPr lang="hr-HR" sz="4000" smtClean="0">
                <a:latin typeface="Tw Cen MT" pitchFamily="34" charset="-18"/>
                <a:ea typeface="Calibri" pitchFamily="34" charset="0"/>
              </a:rPr>
              <a:t>O čemu govorimo u sljedećih 45 minuta:</a:t>
            </a:r>
            <a:endParaRPr lang="en-GB" sz="4000" smtClean="0">
              <a:latin typeface="Tw Cen MT" pitchFamily="34" charset="-18"/>
              <a:ea typeface="Calibri" pitchFamily="34" charset="0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643063"/>
            <a:ext cx="8410575" cy="513715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</a:pPr>
            <a:r>
              <a:rPr lang="hr-HR" sz="2400" smtClean="0">
                <a:ea typeface="Calibri" pitchFamily="34" charset="0"/>
              </a:rPr>
              <a:t>Što je projekt?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hr-HR" sz="2400" smtClean="0">
                <a:ea typeface="Calibri" pitchFamily="34" charset="0"/>
              </a:rPr>
              <a:t>Zašto započinjemo projekte?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hr-HR" sz="2400" smtClean="0">
                <a:ea typeface="Calibri" pitchFamily="34" charset="0"/>
              </a:rPr>
              <a:t>Što nije projekt (pa čak i ako se tako naziva)?</a:t>
            </a:r>
            <a:br>
              <a:rPr lang="hr-HR" sz="2400" smtClean="0">
                <a:ea typeface="Calibri" pitchFamily="34" charset="0"/>
              </a:rPr>
            </a:br>
            <a:r>
              <a:rPr lang="hr-HR" sz="2400" smtClean="0">
                <a:ea typeface="Calibri" pitchFamily="34" charset="0"/>
              </a:rPr>
              <a:t>Po čemu se projekti razlikuju od ostalih aktivnosti?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hr-HR" sz="2400" smtClean="0">
                <a:ea typeface="Calibri" pitchFamily="34" charset="0"/>
              </a:rPr>
              <a:t>Što je cilj projekta a što njegovi rezultati?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hr-HR" sz="2400" smtClean="0">
                <a:ea typeface="Calibri" pitchFamily="34" charset="0"/>
              </a:rPr>
              <a:t>Što su sve resursi i zašto bez njih nema projekta?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hr-HR" sz="2400" smtClean="0">
                <a:ea typeface="Calibri" pitchFamily="34" charset="0"/>
              </a:rPr>
              <a:t>Tko sve sudjeluje u radu na projektu? Koje uloge i zadaće razlikujemo? Tko od sudionika na projektu jest, a tko nije član projektnog tima?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hr-HR" sz="2400" smtClean="0">
                <a:ea typeface="Calibri" pitchFamily="34" charset="0"/>
              </a:rPr>
              <a:t>Po čemu razlikujemo uspješne od neuspješnih projekata?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hr-HR" sz="2400" smtClean="0">
                <a:ea typeface="Calibri" pitchFamily="34" charset="0"/>
              </a:rPr>
              <a:t>Što su to projektna ograničenja i kako utječu na projekt?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2B726F88-27AE-425F-9295-2EE8A3A55EC3}" type="slidenum">
              <a:rPr lang="hr-HR"/>
              <a:pPr>
                <a:defRPr/>
              </a:pPr>
              <a:t>49</a:t>
            </a:fld>
            <a:endParaRPr lang="hr-H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Razvoj ljudskih potencijala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r-HR" dirty="0" smtClean="0"/>
              <a:t>Program IPA komponenta IV podupire mjere usmjerene na </a:t>
            </a:r>
            <a:r>
              <a:rPr lang="hr-HR" b="1" dirty="0" smtClean="0"/>
              <a:t>poticanje zapošljavanja, obrazovanja i usavršavanja te socijalnog uključivanja</a:t>
            </a:r>
            <a:r>
              <a:rPr lang="hr-HR" dirty="0" smtClean="0"/>
              <a:t>, a kao preteča Europskog socijalnog fonda (</a:t>
            </a:r>
            <a:r>
              <a:rPr lang="hr-HR" dirty="0" err="1" smtClean="0"/>
              <a:t>engl</a:t>
            </a:r>
            <a:r>
              <a:rPr lang="hr-HR" dirty="0" smtClean="0"/>
              <a:t>. European </a:t>
            </a:r>
            <a:r>
              <a:rPr lang="hr-HR" dirty="0" err="1" smtClean="0"/>
              <a:t>Social</a:t>
            </a:r>
            <a:r>
              <a:rPr lang="hr-HR" dirty="0" smtClean="0"/>
              <a:t> </a:t>
            </a:r>
            <a:r>
              <a:rPr lang="hr-HR" dirty="0" err="1" smtClean="0"/>
              <a:t>Fund</a:t>
            </a:r>
            <a:r>
              <a:rPr lang="hr-HR" dirty="0" smtClean="0"/>
              <a:t>) financira projekte na području socijalne kohezije u svrhu ostvarivanja ciljeva Europske strategije za </a:t>
            </a:r>
            <a:r>
              <a:rPr lang="hr-HR" b="1" dirty="0" smtClean="0"/>
              <a:t>zapošljavanje</a:t>
            </a:r>
            <a:r>
              <a:rPr lang="hr-HR" dirty="0" smtClean="0"/>
              <a:t>.</a:t>
            </a:r>
            <a:endParaRPr lang="hr-H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8EC5687-16FD-4940-8617-F2B1779ADEFA}" type="slidenum">
              <a:rPr lang="hr-HR" smtClean="0"/>
              <a:pPr>
                <a:defRPr/>
              </a:pPr>
              <a:t>5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upload.wikimedia.org/wikipedia/commons/7/7e/Creation_of_Ligh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4300" y="476250"/>
            <a:ext cx="4460875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>
                <a:ea typeface="Calibri" pitchFamily="34" charset="0"/>
              </a:rPr>
              <a:t>U početku bija</a:t>
            </a:r>
            <a:r>
              <a:rPr lang="hr-HR" smtClean="0">
                <a:solidFill>
                  <a:schemeClr val="bg1"/>
                </a:solidFill>
                <a:ea typeface="Calibri" pitchFamily="34" charset="0"/>
              </a:rPr>
              <a:t>še ...</a:t>
            </a:r>
          </a:p>
        </p:txBody>
      </p:sp>
      <p:sp>
        <p:nvSpPr>
          <p:cNvPr id="26631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hr-HR" sz="9600" smtClean="0">
                <a:ea typeface="Calibri" pitchFamily="34" charset="0"/>
              </a:rPr>
              <a:t> P R O </a:t>
            </a:r>
            <a:r>
              <a:rPr lang="hr-HR" sz="9600" smtClean="0">
                <a:solidFill>
                  <a:schemeClr val="bg1"/>
                </a:solidFill>
                <a:ea typeface="Calibri" pitchFamily="34" charset="0"/>
              </a:rPr>
              <a:t>B L E 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9D3F96BF-019D-45AC-A659-CCC62CA4E2E8}" type="slidenum">
              <a:rPr lang="hr-HR"/>
              <a:pPr>
                <a:defRPr/>
              </a:pPr>
              <a:t>50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>
                <a:ea typeface="Calibri" pitchFamily="34" charset="0"/>
              </a:rPr>
              <a:t>A, što bi to bio ... P R O B L E M ?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hr-HR" sz="2700" smtClean="0">
                <a:ea typeface="Calibri" pitchFamily="34" charset="0"/>
              </a:rPr>
              <a:t>Pitanje koje nas muči i na koje tražimo odgovor</a:t>
            </a:r>
            <a:r>
              <a:rPr lang="en-US" sz="2700" smtClean="0">
                <a:ea typeface="Calibri" pitchFamily="34" charset="0"/>
              </a:rPr>
              <a:t>.</a:t>
            </a:r>
            <a:endParaRPr lang="hr-HR" sz="2700" smtClean="0">
              <a:ea typeface="Calibri" pitchFamily="34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hr-HR" sz="2400" smtClean="0">
                <a:ea typeface="Calibri" pitchFamily="34" charset="0"/>
              </a:rPr>
              <a:t>Kako pomoći učenicima slabijeg imovnog stanja?</a:t>
            </a:r>
            <a:endParaRPr lang="en-US" sz="2400" smtClean="0">
              <a:ea typeface="Calibri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hr-HR" sz="2700" smtClean="0">
                <a:ea typeface="Calibri" pitchFamily="34" charset="0"/>
              </a:rPr>
              <a:t>Neželjeno stanje.</a:t>
            </a:r>
          </a:p>
          <a:p>
            <a:pPr lvl="1" eaLnBrk="1" hangingPunct="1">
              <a:lnSpc>
                <a:spcPct val="90000"/>
              </a:lnSpc>
            </a:pPr>
            <a:r>
              <a:rPr lang="hr-HR" sz="2400" smtClean="0">
                <a:ea typeface="Calibri" pitchFamily="34" charset="0"/>
              </a:rPr>
              <a:t>Nastava tjelesnog ne može se odvijati jer krov športske dvorane curi i nema grijanja.</a:t>
            </a:r>
          </a:p>
          <a:p>
            <a:pPr eaLnBrk="1" hangingPunct="1">
              <a:lnSpc>
                <a:spcPct val="90000"/>
              </a:lnSpc>
            </a:pPr>
            <a:r>
              <a:rPr lang="hr-HR" sz="2700" smtClean="0">
                <a:ea typeface="Calibri" pitchFamily="34" charset="0"/>
              </a:rPr>
              <a:t>Prepreka (predmet, objekt).</a:t>
            </a:r>
          </a:p>
          <a:p>
            <a:pPr lvl="1" eaLnBrk="1" hangingPunct="1">
              <a:lnSpc>
                <a:spcPct val="90000"/>
              </a:lnSpc>
            </a:pPr>
            <a:r>
              <a:rPr lang="hr-HR" sz="2400" smtClean="0">
                <a:ea typeface="Calibri" pitchFamily="34" charset="0"/>
              </a:rPr>
              <a:t>Na neoznačenom prijelazu preko Magistrale teško je stradalo već nekoliko učenika.</a:t>
            </a:r>
          </a:p>
          <a:p>
            <a:pPr eaLnBrk="1" hangingPunct="1">
              <a:lnSpc>
                <a:spcPct val="90000"/>
              </a:lnSpc>
            </a:pPr>
            <a:r>
              <a:rPr lang="hr-HR" sz="2700" smtClean="0">
                <a:ea typeface="Calibri" pitchFamily="34" charset="0"/>
              </a:rPr>
              <a:t>Osoba oko koje postoje dvojbe ili poteškoće  </a:t>
            </a:r>
          </a:p>
          <a:p>
            <a:pPr lvl="1" eaLnBrk="1" hangingPunct="1">
              <a:lnSpc>
                <a:spcPct val="90000"/>
              </a:lnSpc>
            </a:pPr>
            <a:r>
              <a:rPr lang="hr-HR" sz="2400" smtClean="0">
                <a:ea typeface="Calibri" pitchFamily="34" charset="0"/>
              </a:rPr>
              <a:t>Kolega ne prihvaća drugačije mišljenje.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51A8AF4-0400-498E-8172-64E520E0223E}" type="slidenum">
              <a:rPr lang="hr-HR"/>
              <a:pPr>
                <a:defRPr/>
              </a:pPr>
              <a:t>51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>
                <a:ea typeface="Calibri" pitchFamily="34" charset="0"/>
              </a:rPr>
              <a:t>Neki primjeri problema ...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114800"/>
        </p:xfrm>
        <a:graphic>
          <a:graphicData uri="http://schemas.openxmlformats.org/drawingml/2006/table">
            <a:tbl>
              <a:tblPr/>
              <a:tblGrid>
                <a:gridCol w="2446338"/>
                <a:gridCol w="5707062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Društveni problemi: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nasilje na stadionima,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trgovina drogom,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maloljetnička delinkvencija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Gospodarski problemi: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5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nezaposlenost,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recesija,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rast cijena hrane i goriva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5EE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Obiteljski problemi: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obiteljsko nasilje,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razvod roditelja,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smrt člana obitelji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F7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Zdravstveni problemi: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5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gripa, poteškoće s disanjem, alergije, depresija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5EE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Problemi s učenjem: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Calibri" pitchFamily="34" charset="0"/>
                        </a:rPr>
                        <a:t>slabe ocjene, nezainteresiranost, nedostatak koncentracije, izostanak s nastave, adhd, disleksija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F7"/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979B3E74-DFD6-4436-A3C3-B28C3D87112F}" type="slidenum">
              <a:rPr lang="hr-HR"/>
              <a:pPr>
                <a:defRPr/>
              </a:pPr>
              <a:t>52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>
                <a:ea typeface="Calibri" pitchFamily="34" charset="0"/>
              </a:rPr>
              <a:t>SAD JE NAJVAŽNIJE ZAPAMTITI:</a:t>
            </a:r>
          </a:p>
        </p:txBody>
      </p:sp>
      <p:sp>
        <p:nvSpPr>
          <p:cNvPr id="29702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endParaRPr lang="hr-HR" sz="6000" smtClean="0">
              <a:ea typeface="Calibri" pitchFamily="34" charset="0"/>
            </a:endParaRP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hr-HR" sz="6000" smtClean="0">
                <a:ea typeface="Calibri" pitchFamily="34" charset="0"/>
              </a:rPr>
              <a:t>DOK NEMA PROBLEMA, </a:t>
            </a: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hr-HR" sz="6000" smtClean="0">
                <a:ea typeface="Calibri" pitchFamily="34" charset="0"/>
              </a:rPr>
              <a:t>NEMA NI PROJEKTA! </a:t>
            </a: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hr-HR" sz="6000" smtClean="0">
                <a:ea typeface="Calibri" pitchFamily="34" charset="0"/>
                <a:sym typeface="Wingdings" pitchFamily="2" charset="2"/>
              </a:rPr>
              <a:t></a:t>
            </a:r>
            <a:endParaRPr lang="hr-HR" sz="6000" smtClean="0">
              <a:ea typeface="Calibri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DFDE329-707C-4D03-8560-CE713882E7F9}" type="slidenum">
              <a:rPr lang="hr-HR"/>
              <a:pPr>
                <a:defRPr/>
              </a:pPr>
              <a:t>53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>
                <a:ea typeface="Calibri" pitchFamily="34" charset="0"/>
              </a:rPr>
              <a:t>Zašto? Pa zato što ...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hr-HR" sz="2500" smtClean="0">
                <a:ea typeface="Calibri" pitchFamily="34" charset="0"/>
              </a:rPr>
              <a:t>Nema projekta koji nije nastao zbog postojanja nekog problema!</a:t>
            </a:r>
          </a:p>
          <a:p>
            <a:pPr eaLnBrk="1" hangingPunct="1">
              <a:lnSpc>
                <a:spcPct val="80000"/>
              </a:lnSpc>
            </a:pPr>
            <a:r>
              <a:rPr lang="hr-HR" sz="2500" smtClean="0">
                <a:ea typeface="Calibri" pitchFamily="34" charset="0"/>
              </a:rPr>
              <a:t>U trenutku kad postanemo svjesni postojanja problema, želimo pronaći i počinjemo tražiti njegovo rješenje.</a:t>
            </a:r>
          </a:p>
          <a:p>
            <a:pPr eaLnBrk="1" hangingPunct="1">
              <a:lnSpc>
                <a:spcPct val="80000"/>
              </a:lnSpc>
            </a:pPr>
            <a:r>
              <a:rPr lang="hr-HR" sz="2500" smtClean="0">
                <a:ea typeface="Calibri" pitchFamily="34" charset="0"/>
              </a:rPr>
              <a:t>Rješenje problema je nešto </a:t>
            </a:r>
            <a:r>
              <a:rPr lang="hr-HR" sz="2500" b="1" smtClean="0">
                <a:ea typeface="Calibri" pitchFamily="34" charset="0"/>
              </a:rPr>
              <a:t>posve novo</a:t>
            </a:r>
            <a:r>
              <a:rPr lang="hr-HR" sz="2500" smtClean="0">
                <a:ea typeface="Calibri" pitchFamily="34" charset="0"/>
              </a:rPr>
              <a:t>, nešto čega </a:t>
            </a:r>
            <a:r>
              <a:rPr lang="hr-HR" sz="2500" b="1" smtClean="0">
                <a:ea typeface="Calibri" pitchFamily="34" charset="0"/>
              </a:rPr>
              <a:t>još nema </a:t>
            </a:r>
            <a:r>
              <a:rPr lang="hr-HR" sz="2500" smtClean="0">
                <a:ea typeface="Calibri" pitchFamily="34" charset="0"/>
              </a:rPr>
              <a:t>(jer, da rješenje već postoji, zar bismo imali problem?) i nešto </a:t>
            </a:r>
            <a:r>
              <a:rPr lang="hr-HR" sz="2500" b="1" smtClean="0">
                <a:ea typeface="Calibri" pitchFamily="34" charset="0"/>
              </a:rPr>
              <a:t>što trebamo</a:t>
            </a:r>
            <a:r>
              <a:rPr lang="hr-HR" sz="2500" smtClean="0">
                <a:ea typeface="Calibri" pitchFamily="34" charset="0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hr-HR" sz="2500" smtClean="0">
                <a:ea typeface="Calibri" pitchFamily="34" charset="0"/>
              </a:rPr>
              <a:t>Rješenje problema je nešto što se pokušava ostvariti </a:t>
            </a:r>
            <a:r>
              <a:rPr lang="hr-HR" sz="2500" b="1" smtClean="0">
                <a:ea typeface="Calibri" pitchFamily="34" charset="0"/>
              </a:rPr>
              <a:t>određenim skupom aktivnosti</a:t>
            </a:r>
            <a:r>
              <a:rPr lang="hr-HR" sz="2500" smtClean="0">
                <a:ea typeface="Calibri" pitchFamily="34" charset="0"/>
              </a:rPr>
              <a:t> i u </a:t>
            </a:r>
            <a:r>
              <a:rPr lang="hr-HR" sz="2500" b="1" smtClean="0">
                <a:ea typeface="Calibri" pitchFamily="34" charset="0"/>
              </a:rPr>
              <a:t>određenom vremenu</a:t>
            </a:r>
            <a:r>
              <a:rPr lang="hr-HR" sz="2500" smtClean="0">
                <a:ea typeface="Calibri" pitchFamily="34" charset="0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hr-HR" sz="2500" smtClean="0">
                <a:ea typeface="Calibri" pitchFamily="34" charset="0"/>
              </a:rPr>
              <a:t>Taj skup povezanih aktivnosti koje se ljudskim radom i drugim resursima ostvaruju kroz određeno vrijeme naziva se P R O J E K T!</a:t>
            </a:r>
            <a:endParaRPr lang="hr-HR" sz="2500" b="1" smtClean="0">
              <a:ea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hr-HR" sz="2500" smtClean="0">
              <a:ea typeface="Calibri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A04F02B0-8208-4412-A8BC-43BFCAC7D826}" type="slidenum">
              <a:rPr lang="hr-HR"/>
              <a:pPr>
                <a:defRPr/>
              </a:pPr>
              <a:t>54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>
                <a:ea typeface="Calibri" pitchFamily="34" charset="0"/>
              </a:rPr>
              <a:t>Dakle ...</a:t>
            </a:r>
          </a:p>
        </p:txBody>
      </p:sp>
      <p:sp>
        <p:nvSpPr>
          <p:cNvPr id="31750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hr-HR" sz="6000" b="1" smtClean="0">
                <a:ea typeface="Calibri" pitchFamily="34" charset="0"/>
              </a:rPr>
              <a:t>PROJEKT SE POKREĆE S CILJEM RJEŠAVANJA NEKOG POSTOJEĆEG PROBLEMA!</a:t>
            </a:r>
            <a:endParaRPr lang="hr-HR" sz="6000" smtClean="0">
              <a:ea typeface="Calibri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450F36A-89D0-491C-B270-79410D5DD25B}" type="slidenum">
              <a:rPr lang="hr-HR"/>
              <a:pPr>
                <a:defRPr/>
              </a:pPr>
              <a:t>55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/>
              <a:t>Je li projekt dakle rješenje problema?</a:t>
            </a:r>
            <a:endParaRPr lang="hr-HR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sz="4400" b="1" dirty="0" smtClean="0"/>
              <a:t>NE, NIJE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sz="4400" dirty="0" smtClean="0"/>
              <a:t>Rješenje problema ostvaruje se projektom (skupom aktivnosti koje poduzimamo kako bi se problem uklonio/riješio)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sz="4400" b="1" dirty="0" smtClean="0"/>
              <a:t>Projekt je skup aktivnosti kojima od problema dolazimo do njegovog rješenja!</a:t>
            </a:r>
            <a:endParaRPr lang="hr-HR" sz="4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942D6757-CA67-43E8-9A97-D84BC86AFDFE}" type="slidenum">
              <a:rPr lang="hr-HR"/>
              <a:pPr>
                <a:defRPr/>
              </a:pPr>
              <a:t>56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darkoj\Desktop\Osobno\P10200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754188"/>
            <a:ext cx="5832475" cy="437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>
                <a:ea typeface="Calibri" pitchFamily="34" charset="0"/>
              </a:rPr>
              <a:t>Mogli bismo reći kako je projekt ...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hr-HR" smtClean="0">
                <a:ea typeface="Calibri" pitchFamily="34" charset="0"/>
              </a:rPr>
              <a:t>... put koji moramo prijeći kako bismo od problema stigli do njegovog rješenja!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A2CE9B66-665D-4CC4-ABC4-44ACA6FEFFDA}" type="slidenum">
              <a:rPr lang="hr-HR" smtClean="0"/>
              <a:pPr>
                <a:defRPr/>
              </a:pPr>
              <a:t>57</a:t>
            </a:fld>
            <a:endParaRPr lang="hr-HR"/>
          </a:p>
        </p:txBody>
      </p:sp>
      <p:sp>
        <p:nvSpPr>
          <p:cNvPr id="8" name="Right Arrow 7"/>
          <p:cNvSpPr/>
          <p:nvPr/>
        </p:nvSpPr>
        <p:spPr>
          <a:xfrm>
            <a:off x="1692275" y="4371975"/>
            <a:ext cx="5854700" cy="1025525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hr-HR"/>
          </a:p>
        </p:txBody>
      </p:sp>
      <p:sp>
        <p:nvSpPr>
          <p:cNvPr id="33801" name="TextBox 6"/>
          <p:cNvSpPr txBox="1">
            <a:spLocks noChangeArrowheads="1"/>
          </p:cNvSpPr>
          <p:nvPr/>
        </p:nvSpPr>
        <p:spPr bwMode="auto">
          <a:xfrm>
            <a:off x="69850" y="4700588"/>
            <a:ext cx="9144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hr-HR"/>
              <a:t>PROBLEM                            PROJEKT                          RJEŠENJE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>
                <a:ea typeface="Calibri" pitchFamily="34" charset="0"/>
              </a:rPr>
              <a:t>Što može biti rješenje problema?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hr-HR" smtClean="0">
                <a:ea typeface="Calibri" pitchFamily="34" charset="0"/>
              </a:rPr>
              <a:t>Ovisi o tome – što je problem. </a:t>
            </a:r>
            <a:r>
              <a:rPr lang="hr-HR" smtClean="0">
                <a:ea typeface="Calibri" pitchFamily="34" charset="0"/>
                <a:sym typeface="Wingdings" pitchFamily="2" charset="2"/>
              </a:rPr>
              <a:t></a:t>
            </a:r>
          </a:p>
          <a:p>
            <a:pPr eaLnBrk="1" hangingPunct="1">
              <a:lnSpc>
                <a:spcPct val="90000"/>
              </a:lnSpc>
            </a:pPr>
            <a:r>
              <a:rPr lang="hr-HR" b="1" smtClean="0">
                <a:ea typeface="Calibri" pitchFamily="34" charset="0"/>
                <a:sym typeface="Wingdings" pitchFamily="2" charset="2"/>
              </a:rPr>
              <a:t>Proizvod</a:t>
            </a:r>
            <a:r>
              <a:rPr lang="hr-HR" smtClean="0">
                <a:ea typeface="Calibri" pitchFamily="34" charset="0"/>
                <a:sym typeface="Wingdings" pitchFamily="2" charset="2"/>
              </a:rPr>
              <a:t> – primjer: novo računalo u knjižnici</a:t>
            </a:r>
          </a:p>
          <a:p>
            <a:pPr eaLnBrk="1" hangingPunct="1">
              <a:lnSpc>
                <a:spcPct val="90000"/>
              </a:lnSpc>
            </a:pPr>
            <a:r>
              <a:rPr lang="hr-HR" b="1" smtClean="0">
                <a:ea typeface="Calibri" pitchFamily="34" charset="0"/>
                <a:sym typeface="Wingdings" pitchFamily="2" charset="2"/>
              </a:rPr>
              <a:t>Usluga</a:t>
            </a:r>
            <a:r>
              <a:rPr lang="hr-HR" smtClean="0">
                <a:ea typeface="Calibri" pitchFamily="34" charset="0"/>
                <a:sym typeface="Wingdings" pitchFamily="2" charset="2"/>
              </a:rPr>
              <a:t> – primjer: popravak centralnog grijanja i usluga krovopokrivanja u športskoj dvorani</a:t>
            </a:r>
          </a:p>
          <a:p>
            <a:pPr eaLnBrk="1" hangingPunct="1">
              <a:lnSpc>
                <a:spcPct val="90000"/>
              </a:lnSpc>
            </a:pPr>
            <a:r>
              <a:rPr lang="hr-HR" smtClean="0">
                <a:ea typeface="Calibri" pitchFamily="34" charset="0"/>
                <a:sym typeface="Wingdings" pitchFamily="2" charset="2"/>
              </a:rPr>
              <a:t>Rezultat (ishod):</a:t>
            </a:r>
          </a:p>
          <a:p>
            <a:pPr lvl="1" eaLnBrk="1" hangingPunct="1">
              <a:lnSpc>
                <a:spcPct val="90000"/>
              </a:lnSpc>
            </a:pPr>
            <a:r>
              <a:rPr lang="hr-HR" smtClean="0">
                <a:ea typeface="Calibri" pitchFamily="34" charset="0"/>
                <a:sym typeface="Wingdings" pitchFamily="2" charset="2"/>
              </a:rPr>
              <a:t>Ozdravljenje (u slučaju gripe, recimo)</a:t>
            </a:r>
          </a:p>
          <a:p>
            <a:pPr lvl="1" eaLnBrk="1" hangingPunct="1">
              <a:lnSpc>
                <a:spcPct val="90000"/>
              </a:lnSpc>
            </a:pPr>
            <a:r>
              <a:rPr lang="hr-HR" smtClean="0">
                <a:ea typeface="Calibri" pitchFamily="34" charset="0"/>
                <a:sym typeface="Wingdings" pitchFamily="2" charset="2"/>
              </a:rPr>
              <a:t>Prestanak pušenja (kao štetne i skupe navike koja izaziva zdravstvene probleme, s disanjem, npr.)</a:t>
            </a:r>
          </a:p>
          <a:p>
            <a:pPr lvl="1" eaLnBrk="1" hangingPunct="1">
              <a:lnSpc>
                <a:spcPct val="90000"/>
              </a:lnSpc>
            </a:pPr>
            <a:r>
              <a:rPr lang="hr-HR" smtClean="0">
                <a:ea typeface="Calibri" pitchFamily="34" charset="0"/>
                <a:sym typeface="Wingdings" pitchFamily="2" charset="2"/>
              </a:rPr>
              <a:t>Svi učenici na maturalcu u Barceloni smješteni u zamjenski hotel</a:t>
            </a:r>
          </a:p>
          <a:p>
            <a:pPr lvl="1" eaLnBrk="1" hangingPunct="1">
              <a:lnSpc>
                <a:spcPct val="90000"/>
              </a:lnSpc>
            </a:pPr>
            <a:endParaRPr lang="hr-HR" smtClean="0">
              <a:ea typeface="Calibri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63F2E09-D7AF-4506-A5D0-73C0065BABD5}" type="slidenum">
              <a:rPr lang="hr-HR"/>
              <a:pPr>
                <a:defRPr/>
              </a:pPr>
              <a:t>58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>
                <a:ea typeface="Calibri" pitchFamily="34" charset="0"/>
              </a:rPr>
              <a:t>Službena definicija projekta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133600"/>
            <a:ext cx="8229600" cy="3873500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hr-HR" sz="4800" smtClean="0">
                <a:ea typeface="Calibri" pitchFamily="34" charset="0"/>
              </a:rPr>
              <a:t>Vremenski ograničen pothvat poduzet radi stvaranja jedinstvenog proizvoda, usluge ili rezultata!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7DFE1A79-259C-479F-B1C0-6AEE6F4C5AC7}" type="slidenum">
              <a:rPr lang="hr-HR"/>
              <a:pPr>
                <a:defRPr/>
              </a:pPr>
              <a:t>59</a:t>
            </a:fld>
            <a:endParaRPr lang="hr-HR"/>
          </a:p>
        </p:txBody>
      </p:sp>
      <p:pic>
        <p:nvPicPr>
          <p:cNvPr id="35847" name="Picture 11" descr="C:\Program Files\Microsoft Office\MEDIA\CAGCAT10\j0195812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2825" y="5954713"/>
            <a:ext cx="669925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8" name="PubRRectCallout"/>
          <p:cNvSpPr>
            <a:spLocks noEditPoints="1" noChangeArrowheads="1"/>
          </p:cNvSpPr>
          <p:nvPr/>
        </p:nvSpPr>
        <p:spPr bwMode="auto">
          <a:xfrm>
            <a:off x="4905375" y="4797425"/>
            <a:ext cx="3043238" cy="1400175"/>
          </a:xfrm>
          <a:custGeom>
            <a:avLst/>
            <a:gdLst>
              <a:gd name="T0" fmla="*/ 214397244 w 21600"/>
              <a:gd name="T1" fmla="*/ 0 h 21600"/>
              <a:gd name="T2" fmla="*/ 0 w 21600"/>
              <a:gd name="T3" fmla="*/ 36296555 h 21600"/>
              <a:gd name="T4" fmla="*/ 170862738 w 21600"/>
              <a:gd name="T5" fmla="*/ 90762455 h 21600"/>
              <a:gd name="T6" fmla="*/ 214397244 w 21600"/>
              <a:gd name="T7" fmla="*/ 72597388 h 21600"/>
              <a:gd name="T8" fmla="*/ 428794488 w 21600"/>
              <a:gd name="T9" fmla="*/ 36296555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lnTo>
                  <a:pt x="532" y="0"/>
                </a:ln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hr-HR" sz="1600"/>
              <a:t>Ova je definicija preuzeta iz PMBOK pojmovnika kojeg je na hrvatski jezik prevela udruga PMI ogranak Hrvatska</a:t>
            </a:r>
            <a:r>
              <a:rPr lang="hr-HR"/>
              <a:t>!</a:t>
            </a:r>
          </a:p>
        </p:txBody>
      </p:sp>
      <p:pic>
        <p:nvPicPr>
          <p:cNvPr id="35849" name="Picture 2" descr="C:\Program Files\Microsoft Office\MEDIA\CAGCAT10\j0195812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288" y="115888"/>
            <a:ext cx="162877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Uključene ustanove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r-HR" b="1" dirty="0" smtClean="0"/>
              <a:t>Ministarstvo rada i mirovinskog sustava</a:t>
            </a:r>
            <a:r>
              <a:rPr lang="hr-HR" dirty="0" smtClean="0"/>
              <a:t> ima ulogu čelnika Operativne strukture, mjerodavno je za provedbu cjelokupnoga Operativnog programa te istodobno za pojedine prioritete/mjere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8EC5687-16FD-4940-8617-F2B1779ADEFA}" type="slidenum">
              <a:rPr lang="hr-HR" smtClean="0"/>
              <a:pPr>
                <a:defRPr/>
              </a:pPr>
              <a:t>6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382000" cy="6953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>
                <a:latin typeface="+mn-lt"/>
              </a:rPr>
              <a:t>Što je dakle PROJEKT?</a:t>
            </a:r>
          </a:p>
        </p:txBody>
      </p:sp>
      <p:sp>
        <p:nvSpPr>
          <p:cNvPr id="36867" name="Rectangle 4"/>
          <p:cNvSpPr>
            <a:spLocks noGrp="1" noChangeArrowheads="1"/>
          </p:cNvSpPr>
          <p:nvPr>
            <p:ph sz="quarter" idx="1"/>
          </p:nvPr>
        </p:nvSpPr>
        <p:spPr>
          <a:xfrm>
            <a:off x="428625" y="1857375"/>
            <a:ext cx="8534400" cy="3349625"/>
          </a:xfrm>
        </p:spPr>
        <p:txBody>
          <a:bodyPr/>
          <a:lstStyle/>
          <a:p>
            <a:pPr eaLnBrk="1" hangingPunct="1"/>
            <a:r>
              <a:rPr lang="hr-HR" b="1" smtClean="0">
                <a:ea typeface="Calibri" pitchFamily="34" charset="0"/>
              </a:rPr>
              <a:t>AKTIVNOST</a:t>
            </a:r>
            <a:r>
              <a:rPr lang="hr-HR" smtClean="0">
                <a:ea typeface="Calibri" pitchFamily="34" charset="0"/>
              </a:rPr>
              <a:t> s unaprijed utvrđenim:</a:t>
            </a:r>
          </a:p>
          <a:p>
            <a:pPr lvl="1" eaLnBrk="1" hangingPunct="1"/>
            <a:r>
              <a:rPr lang="hr-HR" smtClean="0">
                <a:ea typeface="Calibri" pitchFamily="34" charset="0"/>
              </a:rPr>
              <a:t>jasnim i ostvarivim </a:t>
            </a:r>
            <a:r>
              <a:rPr lang="hr-HR" b="1" smtClean="0">
                <a:ea typeface="Calibri" pitchFamily="34" charset="0"/>
              </a:rPr>
              <a:t>ciljem </a:t>
            </a:r>
            <a:r>
              <a:rPr lang="hr-HR" smtClean="0">
                <a:ea typeface="Calibri" pitchFamily="34" charset="0"/>
              </a:rPr>
              <a:t>(želimo riješiti problem)</a:t>
            </a:r>
            <a:endParaRPr lang="hr-HR" b="1" smtClean="0">
              <a:ea typeface="Calibri" pitchFamily="34" charset="0"/>
            </a:endParaRPr>
          </a:p>
          <a:p>
            <a:pPr lvl="1" eaLnBrk="1" hangingPunct="1"/>
            <a:r>
              <a:rPr lang="hr-HR" b="1" smtClean="0">
                <a:ea typeface="Calibri" pitchFamily="34" charset="0"/>
              </a:rPr>
              <a:t>konačnim</a:t>
            </a:r>
            <a:r>
              <a:rPr lang="hr-HR" smtClean="0">
                <a:ea typeface="Calibri" pitchFamily="34" charset="0"/>
              </a:rPr>
              <a:t> trajanjem (želimo problem riješiti u konačnom vremenu)</a:t>
            </a:r>
          </a:p>
          <a:p>
            <a:pPr lvl="1" eaLnBrk="1" hangingPunct="1"/>
            <a:r>
              <a:rPr lang="hr-HR" smtClean="0">
                <a:ea typeface="Calibri" pitchFamily="34" charset="0"/>
              </a:rPr>
              <a:t>raspoloživim </a:t>
            </a:r>
            <a:r>
              <a:rPr lang="hr-HR" b="1" smtClean="0">
                <a:ea typeface="Calibri" pitchFamily="34" charset="0"/>
              </a:rPr>
              <a:t>resursima</a:t>
            </a:r>
            <a:r>
              <a:rPr lang="hr-HR" smtClean="0">
                <a:ea typeface="Calibri" pitchFamily="34" charset="0"/>
              </a:rPr>
              <a:t> (ljudi, vrijeme, materijalna/financijska sredstva)</a:t>
            </a:r>
          </a:p>
          <a:p>
            <a:pPr lvl="1" eaLnBrk="1" hangingPunct="1"/>
            <a:r>
              <a:rPr lang="hr-HR" smtClean="0">
                <a:ea typeface="Calibri" pitchFamily="34" charset="0"/>
              </a:rPr>
              <a:t>željenom razinom </a:t>
            </a:r>
            <a:r>
              <a:rPr lang="hr-HR" b="1" smtClean="0">
                <a:ea typeface="Calibri" pitchFamily="34" charset="0"/>
              </a:rPr>
              <a:t>kakvoće</a:t>
            </a:r>
            <a:r>
              <a:rPr lang="hr-HR" smtClean="0">
                <a:ea typeface="Calibri" pitchFamily="34" charset="0"/>
              </a:rPr>
              <a:t> konačnog proizvoda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ED1358A5-8AA1-46F1-9AA1-3E58FBD88E0A}" type="slidenum">
              <a:rPr lang="hr-HR"/>
              <a:pPr>
                <a:defRPr/>
              </a:pPr>
              <a:t>60</a:t>
            </a:fld>
            <a:endParaRPr lang="hr-HR"/>
          </a:p>
        </p:txBody>
      </p:sp>
      <p:pic>
        <p:nvPicPr>
          <p:cNvPr id="36871" name="Picture 4" descr="C:\Program Files\Microsoft Office\MEDIA\CAGCAT10\j0199549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70775" y="115888"/>
            <a:ext cx="1562100" cy="167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>
                <a:ea typeface="Calibri" pitchFamily="34" charset="0"/>
              </a:rPr>
              <a:t>A što je to PMBOK?</a:t>
            </a:r>
          </a:p>
        </p:txBody>
      </p:sp>
      <p:sp>
        <p:nvSpPr>
          <p:cNvPr id="37894" name="Content Placeholder 5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280400" cy="4495800"/>
          </a:xfrm>
        </p:spPr>
        <p:txBody>
          <a:bodyPr/>
          <a:lstStyle/>
          <a:p>
            <a:pPr eaLnBrk="1" hangingPunct="1"/>
            <a:r>
              <a:rPr lang="hr-HR" smtClean="0">
                <a:ea typeface="Calibri" pitchFamily="34" charset="0"/>
              </a:rPr>
              <a:t>Pokrata naziva:</a:t>
            </a:r>
            <a:br>
              <a:rPr lang="hr-HR" smtClean="0">
                <a:ea typeface="Calibri" pitchFamily="34" charset="0"/>
              </a:rPr>
            </a:br>
            <a:r>
              <a:rPr lang="hr-HR" smtClean="0">
                <a:ea typeface="Calibri" pitchFamily="34" charset="0"/>
              </a:rPr>
              <a:t>Project Management Body Of Knowledge</a:t>
            </a:r>
          </a:p>
          <a:p>
            <a:pPr eaLnBrk="1" hangingPunct="1"/>
            <a:r>
              <a:rPr lang="hr-HR" smtClean="0">
                <a:ea typeface="Calibri" pitchFamily="34" charset="0"/>
              </a:rPr>
              <a:t>Katalog znanja (skup definicija i preporuka utemeljenih na dobroj praksi i iskustvu) o vođenju projekata koje (na engleskom jeziku) objavljuje međunarodni Project Management Institute (</a:t>
            </a:r>
            <a:r>
              <a:rPr lang="hr-HR" b="1" smtClean="0">
                <a:ea typeface="Calibri" pitchFamily="34" charset="0"/>
              </a:rPr>
              <a:t>PMI</a:t>
            </a:r>
            <a:r>
              <a:rPr lang="hr-HR" smtClean="0">
                <a:ea typeface="Calibri" pitchFamily="34" charset="0"/>
              </a:rPr>
              <a:t>).</a:t>
            </a:r>
          </a:p>
          <a:p>
            <a:pPr eaLnBrk="1" hangingPunct="1"/>
            <a:r>
              <a:rPr lang="hr-HR" smtClean="0">
                <a:ea typeface="Calibri" pitchFamily="34" charset="0"/>
              </a:rPr>
              <a:t>Četvrto izdanje PMBOK vodiča objavljeno je 31. prosinca 2008. Prevedeno je na hrvatski jezik.</a:t>
            </a:r>
          </a:p>
          <a:p>
            <a:pPr eaLnBrk="1" hangingPunct="1"/>
            <a:r>
              <a:rPr lang="hr-HR" smtClean="0">
                <a:ea typeface="Calibri" pitchFamily="34" charset="0"/>
              </a:rPr>
              <a:t>Više možete pročitati na </a:t>
            </a:r>
            <a:r>
              <a:rPr lang="hr-HR" smtClean="0">
                <a:ea typeface="Calibri" pitchFamily="34" charset="0"/>
                <a:hlinkClick r:id="rId2"/>
              </a:rPr>
              <a:t>http://www.pmi-croatia.hr</a:t>
            </a:r>
            <a:r>
              <a:rPr lang="hr-HR" smtClean="0">
                <a:ea typeface="Calibri" pitchFamily="34" charset="0"/>
              </a:rPr>
              <a:t>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A5277305-876E-4761-B908-C43FD2A432BA}" type="slidenum">
              <a:rPr lang="hr-HR"/>
              <a:pPr>
                <a:defRPr/>
              </a:pPr>
              <a:t>61</a:t>
            </a:fld>
            <a:endParaRPr lang="hr-HR"/>
          </a:p>
        </p:txBody>
      </p:sp>
      <p:pic>
        <p:nvPicPr>
          <p:cNvPr id="37895" name="Picture 2" descr="C:\Program Files\Microsoft Office\MEDIA\CAGCAT10\j0195812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288" y="115888"/>
            <a:ext cx="162877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142875"/>
            <a:ext cx="8382000" cy="14097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mtClean="0">
                <a:latin typeface="+mn-lt"/>
              </a:rPr>
              <a:t>Razlika projekata i ostalih aktivnosti</a:t>
            </a:r>
            <a:endParaRPr lang="en-GB" smtClean="0">
              <a:latin typeface="+mn-lt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981200"/>
            <a:ext cx="8410575" cy="4819650"/>
          </a:xfrm>
        </p:spPr>
        <p:txBody>
          <a:bodyPr/>
          <a:lstStyle/>
          <a:p>
            <a:pPr eaLnBrk="1" hangingPunct="1"/>
            <a:r>
              <a:rPr lang="hr-HR" smtClean="0">
                <a:ea typeface="Calibri" pitchFamily="34" charset="0"/>
              </a:rPr>
              <a:t>Rutinski poslovi koji se ponavljaju i odvijaju po unaprijed zadanom predlošku NISU projekti. </a:t>
            </a:r>
          </a:p>
          <a:p>
            <a:pPr eaLnBrk="1" hangingPunct="1"/>
            <a:r>
              <a:rPr lang="hr-HR" smtClean="0">
                <a:ea typeface="Calibri" pitchFamily="34" charset="0"/>
              </a:rPr>
              <a:t>Primjeri rutinskih poslova: pisanje mjesečnog izvješća, rješavanje predmeta upravnog postupka, računovodstveni obračun, plaćanje računa</a:t>
            </a:r>
          </a:p>
          <a:p>
            <a:pPr eaLnBrk="1" hangingPunct="1"/>
            <a:r>
              <a:rPr lang="hr-HR" smtClean="0">
                <a:ea typeface="Calibri" pitchFamily="34" charset="0"/>
              </a:rPr>
              <a:t>Primjeri projekata: organizacija dana škole, organizacija državnog natjecanja, organizacija maturalnog izleta, upisi ...</a:t>
            </a:r>
            <a:endParaRPr lang="en-GB" smtClean="0">
              <a:ea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763EBDEE-F389-4ABA-B046-6C1665B59754}" type="slidenum">
              <a:rPr lang="hr-HR"/>
              <a:pPr>
                <a:defRPr/>
              </a:pPr>
              <a:t>62</a:t>
            </a:fld>
            <a:endParaRPr lang="hr-H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>
                <a:ea typeface="Calibri" pitchFamily="34" charset="0"/>
              </a:rPr>
              <a:t>Definicija PROGRAMA (PMBOK)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vi-VN" sz="3600" b="1" u="sng" smtClean="0">
                <a:ea typeface="Calibri" pitchFamily="34" charset="0"/>
              </a:rPr>
              <a:t>Program</a:t>
            </a:r>
            <a:r>
              <a:rPr lang="vi-VN" sz="3600" smtClean="0">
                <a:ea typeface="Calibri" pitchFamily="34" charset="0"/>
              </a:rPr>
              <a:t> je skup međusobno povezanih projekata kojima se koordinirano upravlja kako bi se postigle prednosti koje ne bi bile  dostupne kad bi se njima pojedinačno upravljalo.</a:t>
            </a:r>
            <a:endParaRPr lang="hr-HR" sz="3600" smtClean="0">
              <a:ea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6D067724-CF8D-40ED-BAB7-94AF3A8F5E87}" type="slidenum">
              <a:rPr lang="hr-HR"/>
              <a:pPr>
                <a:defRPr/>
              </a:pPr>
              <a:t>63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382000" cy="129857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>
                <a:latin typeface="+mn-lt"/>
              </a:rPr>
              <a:t>Što su PROGRAMI?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09600" y="1981200"/>
            <a:ext cx="8534400" cy="3605213"/>
          </a:xfrm>
        </p:spPr>
        <p:txBody>
          <a:bodyPr/>
          <a:lstStyle/>
          <a:p>
            <a:pPr eaLnBrk="1" hangingPunct="1"/>
            <a:r>
              <a:rPr lang="hr-HR" b="1" dirty="0" smtClean="0">
                <a:solidFill>
                  <a:schemeClr val="accent1"/>
                </a:solidFill>
                <a:ea typeface="Calibri" pitchFamily="34" charset="0"/>
              </a:rPr>
              <a:t>Program = skup povezanih projekata</a:t>
            </a:r>
            <a:endParaRPr lang="hr-HR" dirty="0" smtClean="0">
              <a:ea typeface="Calibri" pitchFamily="34" charset="0"/>
            </a:endParaRPr>
          </a:p>
          <a:p>
            <a:pPr lvl="1" eaLnBrk="1" hangingPunct="1"/>
            <a:r>
              <a:rPr lang="hr-HR" dirty="0" smtClean="0">
                <a:ea typeface="Calibri" pitchFamily="34" charset="0"/>
              </a:rPr>
              <a:t>usklađeno upravljanje pojedinim projektima</a:t>
            </a:r>
          </a:p>
          <a:p>
            <a:pPr lvl="1" eaLnBrk="1" hangingPunct="1"/>
            <a:r>
              <a:rPr lang="hr-HR" dirty="0" smtClean="0">
                <a:ea typeface="Calibri" pitchFamily="34" charset="0"/>
              </a:rPr>
              <a:t>koristi veće od zbroja koristi odvojenih projekata</a:t>
            </a:r>
          </a:p>
          <a:p>
            <a:pPr lvl="1" eaLnBrk="1" hangingPunct="1"/>
            <a:r>
              <a:rPr lang="hr-HR" dirty="0" smtClean="0">
                <a:ea typeface="Calibri" pitchFamily="34" charset="0"/>
              </a:rPr>
              <a:t>primjer: program pred-pristupne pomoći IPA (“Instruments for </a:t>
            </a:r>
            <a:r>
              <a:rPr lang="hr-HR" dirty="0" err="1" smtClean="0">
                <a:ea typeface="Calibri" pitchFamily="34" charset="0"/>
              </a:rPr>
              <a:t>Pre</a:t>
            </a:r>
            <a:r>
              <a:rPr lang="hr-HR" dirty="0" smtClean="0">
                <a:ea typeface="Calibri" pitchFamily="34" charset="0"/>
              </a:rPr>
              <a:t>-</a:t>
            </a:r>
            <a:r>
              <a:rPr lang="hr-HR" dirty="0" err="1" smtClean="0">
                <a:ea typeface="Calibri" pitchFamily="34" charset="0"/>
              </a:rPr>
              <a:t>Accession</a:t>
            </a:r>
            <a:r>
              <a:rPr lang="hr-HR" dirty="0" smtClean="0">
                <a:ea typeface="Calibri" pitchFamily="34" charset="0"/>
              </a:rPr>
              <a:t> </a:t>
            </a:r>
            <a:r>
              <a:rPr lang="hr-HR" dirty="0" err="1" smtClean="0">
                <a:ea typeface="Calibri" pitchFamily="34" charset="0"/>
              </a:rPr>
              <a:t>Assistance</a:t>
            </a:r>
            <a:r>
              <a:rPr lang="hr-HR" dirty="0" smtClean="0">
                <a:ea typeface="Calibri" pitchFamily="34" charset="0"/>
              </a:rPr>
              <a:t>) za razdoblje 2007-2013 u Republici Hrvatskoj (detalji dostupni na: </a:t>
            </a:r>
            <a:r>
              <a:rPr lang="hr-HR" dirty="0" smtClean="0">
                <a:ea typeface="Calibri" pitchFamily="34" charset="0"/>
                <a:hlinkClick r:id="rId2"/>
              </a:rPr>
              <a:t>http://www.ljudskipotencijali.hr</a:t>
            </a:r>
            <a:r>
              <a:rPr lang="hr-HR" dirty="0" smtClean="0">
                <a:ea typeface="Calibri" pitchFamily="34" charset="0"/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80B7B07-D899-46EB-98AD-1BFF91E24418}" type="slidenum">
              <a:rPr lang="hr-HR"/>
              <a:pPr>
                <a:defRPr/>
              </a:pPr>
              <a:t>64</a:t>
            </a:fld>
            <a:endParaRPr lang="hr-H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382000" cy="6953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mtClean="0">
                <a:latin typeface="+mn-lt"/>
              </a:rPr>
              <a:t>Što je CILJ projekta?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643063"/>
            <a:ext cx="8534400" cy="4770437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hr-HR" b="1" smtClean="0">
                <a:solidFill>
                  <a:schemeClr val="accent1"/>
                </a:solidFill>
                <a:ea typeface="Calibri" pitchFamily="34" charset="0"/>
              </a:rPr>
              <a:t>Cilj projekta</a:t>
            </a:r>
            <a:r>
              <a:rPr lang="hr-HR" smtClean="0">
                <a:ea typeface="Calibri" pitchFamily="34" charset="0"/>
              </a:rPr>
              <a:t> je NEŠTO </a:t>
            </a:r>
          </a:p>
          <a:p>
            <a:pPr lvl="1" eaLnBrk="1" hangingPunct="1">
              <a:lnSpc>
                <a:spcPct val="90000"/>
              </a:lnSpc>
            </a:pPr>
            <a:r>
              <a:rPr lang="hr-HR" smtClean="0">
                <a:ea typeface="Calibri" pitchFamily="34" charset="0"/>
              </a:rPr>
              <a:t>čega prije realizacije projekta NIJE BILO,</a:t>
            </a:r>
          </a:p>
          <a:p>
            <a:pPr lvl="1" eaLnBrk="1" hangingPunct="1">
              <a:lnSpc>
                <a:spcPct val="90000"/>
              </a:lnSpc>
            </a:pPr>
            <a:r>
              <a:rPr lang="hr-HR" smtClean="0">
                <a:ea typeface="Calibri" pitchFamily="34" charset="0"/>
              </a:rPr>
              <a:t>čega bez projekta NE BI bilo,</a:t>
            </a:r>
          </a:p>
          <a:p>
            <a:pPr lvl="1" eaLnBrk="1" hangingPunct="1">
              <a:lnSpc>
                <a:spcPct val="90000"/>
              </a:lnSpc>
            </a:pPr>
            <a:r>
              <a:rPr lang="hr-HR" smtClean="0">
                <a:ea typeface="Calibri" pitchFamily="34" charset="0"/>
              </a:rPr>
              <a:t>vrijedno ulaganja u projekt.</a:t>
            </a:r>
          </a:p>
          <a:p>
            <a:pPr eaLnBrk="1" hangingPunct="1">
              <a:lnSpc>
                <a:spcPct val="90000"/>
              </a:lnSpc>
            </a:pPr>
            <a:r>
              <a:rPr lang="hr-HR" smtClean="0">
                <a:ea typeface="Calibri" pitchFamily="34" charset="0"/>
              </a:rPr>
              <a:t>Dobro postavljeni ciljevi su:</a:t>
            </a:r>
          </a:p>
          <a:p>
            <a:pPr lvl="1" eaLnBrk="1" hangingPunct="1">
              <a:lnSpc>
                <a:spcPct val="90000"/>
              </a:lnSpc>
            </a:pPr>
            <a:r>
              <a:rPr lang="hr-HR" smtClean="0">
                <a:ea typeface="Calibri" pitchFamily="34" charset="0"/>
              </a:rPr>
              <a:t>Jasno određeni (opisani)</a:t>
            </a:r>
          </a:p>
          <a:p>
            <a:pPr lvl="1" eaLnBrk="1" hangingPunct="1">
              <a:lnSpc>
                <a:spcPct val="90000"/>
              </a:lnSpc>
            </a:pPr>
            <a:r>
              <a:rPr lang="hr-HR" smtClean="0">
                <a:ea typeface="Calibri" pitchFamily="34" charset="0"/>
              </a:rPr>
              <a:t>Mjerljivi</a:t>
            </a:r>
          </a:p>
          <a:p>
            <a:pPr lvl="1" eaLnBrk="1" hangingPunct="1">
              <a:lnSpc>
                <a:spcPct val="90000"/>
              </a:lnSpc>
            </a:pPr>
            <a:r>
              <a:rPr lang="hr-HR" smtClean="0">
                <a:ea typeface="Calibri" pitchFamily="34" charset="0"/>
              </a:rPr>
              <a:t>Dostižni</a:t>
            </a:r>
          </a:p>
          <a:p>
            <a:pPr lvl="1" eaLnBrk="1" hangingPunct="1">
              <a:lnSpc>
                <a:spcPct val="90000"/>
              </a:lnSpc>
            </a:pPr>
            <a:r>
              <a:rPr lang="hr-HR" smtClean="0">
                <a:ea typeface="Calibri" pitchFamily="34" charset="0"/>
              </a:rPr>
              <a:t>Ostvarivi</a:t>
            </a:r>
          </a:p>
          <a:p>
            <a:pPr lvl="1" eaLnBrk="1" hangingPunct="1">
              <a:lnSpc>
                <a:spcPct val="90000"/>
              </a:lnSpc>
            </a:pPr>
            <a:r>
              <a:rPr lang="hr-HR" smtClean="0">
                <a:ea typeface="Calibri" pitchFamily="34" charset="0"/>
              </a:rPr>
              <a:t>Vremenski uokvireni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41202C56-6D93-4B0B-A785-4CD584950327}" type="slidenum">
              <a:rPr lang="hr-HR"/>
              <a:pPr>
                <a:defRPr/>
              </a:pPr>
              <a:t>65</a:t>
            </a:fld>
            <a:endParaRPr lang="hr-H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mtClean="0">
                <a:latin typeface="+mn-lt"/>
              </a:rPr>
              <a:t>Što su to RESURSI projekta?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714500"/>
            <a:ext cx="8229600" cy="4954860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sz="2800" dirty="0" smtClean="0"/>
              <a:t>Sve što koristimo u projektu da bismo ostvarili željeni cilj </a:t>
            </a:r>
            <a:r>
              <a:rPr lang="hr-HR" sz="2800" dirty="0" err="1" smtClean="0"/>
              <a:t>..</a:t>
            </a:r>
            <a:r>
              <a:rPr lang="hr-HR" sz="2800" dirty="0" smtClean="0"/>
              <a:t>.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hr-HR" sz="2400" dirty="0" smtClean="0"/>
              <a:t>Ljudi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hr-HR" sz="2400" dirty="0" smtClean="0"/>
              <a:t>Sredstva (materijalna, nematerijalna, novčana, </a:t>
            </a:r>
            <a:r>
              <a:rPr lang="hr-HR" sz="2400" dirty="0" err="1" smtClean="0"/>
              <a:t>..</a:t>
            </a:r>
            <a:r>
              <a:rPr lang="hr-HR" sz="2400" dirty="0" smtClean="0"/>
              <a:t>.)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hr-HR" sz="2400" dirty="0" smtClean="0"/>
              <a:t>Vrijeme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sz="2800" dirty="0" smtClean="0"/>
              <a:t>Projekt se ne može uspješno završiti ako resursi nisu osigurani ili raspoloživi kad su potrebni!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hr-HR" sz="2800" dirty="0" smtClean="0"/>
              <a:t>Škole raspolažu kadrovima (ljudima), ti ljudi raspolažu vremenom, a novčana sredstva mogu se osigurati kroz (odobrene) projekte financirane kroz IPA program.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mtClean="0">
                <a:latin typeface="+mn-lt"/>
              </a:rPr>
              <a:t>Sudionici projekta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714500"/>
            <a:ext cx="8410575" cy="48434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hr-HR" sz="3600" smtClean="0">
                <a:ea typeface="Calibri" pitchFamily="34" charset="0"/>
              </a:rPr>
              <a:t>Naručitelj(i) projekta</a:t>
            </a:r>
          </a:p>
          <a:p>
            <a:pPr eaLnBrk="1" hangingPunct="1">
              <a:lnSpc>
                <a:spcPct val="80000"/>
              </a:lnSpc>
            </a:pPr>
            <a:r>
              <a:rPr lang="hr-HR" sz="3600" smtClean="0">
                <a:ea typeface="Calibri" pitchFamily="34" charset="0"/>
              </a:rPr>
              <a:t>Sponzor(i) projekta</a:t>
            </a:r>
          </a:p>
          <a:p>
            <a:pPr eaLnBrk="1" hangingPunct="1">
              <a:lnSpc>
                <a:spcPct val="80000"/>
              </a:lnSpc>
            </a:pPr>
            <a:r>
              <a:rPr lang="hr-HR" sz="3600" smtClean="0">
                <a:ea typeface="Calibri" pitchFamily="34" charset="0"/>
              </a:rPr>
              <a:t>Ulagač(i) u projekt</a:t>
            </a:r>
          </a:p>
          <a:p>
            <a:pPr eaLnBrk="1" hangingPunct="1">
              <a:lnSpc>
                <a:spcPct val="80000"/>
              </a:lnSpc>
            </a:pPr>
            <a:r>
              <a:rPr lang="hr-HR" sz="3600" smtClean="0">
                <a:ea typeface="Calibri" pitchFamily="34" charset="0"/>
              </a:rPr>
              <a:t>Voditelj(i) projekta/projekata/programa</a:t>
            </a:r>
          </a:p>
          <a:p>
            <a:pPr eaLnBrk="1" hangingPunct="1">
              <a:lnSpc>
                <a:spcPct val="80000"/>
              </a:lnSpc>
            </a:pPr>
            <a:r>
              <a:rPr lang="hr-HR" sz="3600" smtClean="0">
                <a:ea typeface="Calibri" pitchFamily="34" charset="0"/>
              </a:rPr>
              <a:t>PROJEKTNI TIM - članovi tima</a:t>
            </a:r>
          </a:p>
          <a:p>
            <a:pPr lvl="1" eaLnBrk="1" hangingPunct="1">
              <a:lnSpc>
                <a:spcPct val="80000"/>
              </a:lnSpc>
            </a:pPr>
            <a:r>
              <a:rPr lang="hr-HR" sz="3200" smtClean="0">
                <a:ea typeface="Calibri" pitchFamily="34" charset="0"/>
              </a:rPr>
              <a:t>Osobe zadužene za realizaciju pojedinih aktivnosti u okviru projekta.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0ECAB7E-9C10-4FC0-B1FF-83B7751C8510}" type="slidenum">
              <a:rPr lang="hr-HR"/>
              <a:pPr>
                <a:defRPr/>
              </a:pPr>
              <a:t>67</a:t>
            </a:fld>
            <a:endParaRPr lang="hr-H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hr-HR" smtClean="0">
                <a:latin typeface="Tw Cen MT" pitchFamily="34" charset="-18"/>
                <a:ea typeface="Calibri" pitchFamily="34" charset="0"/>
              </a:rPr>
              <a:t>Naručitelji projekta</a:t>
            </a:r>
            <a:endParaRPr lang="en-GB" smtClean="0">
              <a:latin typeface="Tw Cen MT" pitchFamily="34" charset="-18"/>
              <a:ea typeface="Calibri" pitchFamily="34" charset="0"/>
            </a:endParaRPr>
          </a:p>
        </p:txBody>
      </p:sp>
      <p:sp>
        <p:nvSpPr>
          <p:cNvPr id="4710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643063"/>
            <a:ext cx="8410575" cy="5226050"/>
          </a:xfrm>
        </p:spPr>
        <p:txBody>
          <a:bodyPr/>
          <a:lstStyle/>
          <a:p>
            <a:pPr marL="342900" lvl="1" indent="-342900" eaLnBrk="1" hangingPunct="1">
              <a:buFont typeface="Arial" pitchFamily="34" charset="0"/>
              <a:buChar char="•"/>
            </a:pPr>
            <a:r>
              <a:rPr lang="hr-HR" smtClean="0">
                <a:ea typeface="Calibri" pitchFamily="34" charset="0"/>
              </a:rPr>
              <a:t>Ustanove ili pojedinci koji imaju potrebu za proizvodom/uslugom koja se projektom ostvaruje</a:t>
            </a:r>
          </a:p>
          <a:p>
            <a:pPr marL="342900" lvl="1" indent="-342900" eaLnBrk="1" hangingPunct="1">
              <a:buFont typeface="Arial" pitchFamily="34" charset="0"/>
              <a:buChar char="•"/>
            </a:pPr>
            <a:r>
              <a:rPr lang="hr-HR" smtClean="0">
                <a:ea typeface="Calibri" pitchFamily="34" charset="0"/>
              </a:rPr>
              <a:t>Određuju </a:t>
            </a:r>
            <a:r>
              <a:rPr lang="hr-HR" b="1" smtClean="0">
                <a:ea typeface="Calibri" pitchFamily="34" charset="0"/>
              </a:rPr>
              <a:t>cilj projekta</a:t>
            </a:r>
            <a:r>
              <a:rPr lang="hr-HR" smtClean="0">
                <a:ea typeface="Calibri" pitchFamily="34" charset="0"/>
              </a:rPr>
              <a:t>.</a:t>
            </a:r>
          </a:p>
          <a:p>
            <a:pPr eaLnBrk="1" hangingPunct="1"/>
            <a:r>
              <a:rPr lang="hr-HR" sz="2800" smtClean="0">
                <a:ea typeface="Calibri" pitchFamily="34" charset="0"/>
              </a:rPr>
              <a:t>Fizička ili pravna osoba (pojedinci ili ustanove) koja:</a:t>
            </a:r>
          </a:p>
          <a:p>
            <a:pPr marL="342900" lvl="1" indent="-342900" eaLnBrk="1" hangingPunct="1"/>
            <a:r>
              <a:rPr lang="hr-HR" sz="2400" smtClean="0">
                <a:ea typeface="Calibri" pitchFamily="34" charset="0"/>
              </a:rPr>
              <a:t>postavlja zahtjeve za provedbom projekta</a:t>
            </a:r>
          </a:p>
          <a:p>
            <a:pPr marL="342900" lvl="1" indent="-342900" eaLnBrk="1" hangingPunct="1"/>
            <a:r>
              <a:rPr lang="hr-HR" sz="2400" smtClean="0">
                <a:ea typeface="Calibri" pitchFamily="34" charset="0"/>
              </a:rPr>
              <a:t>odobrava rezultate projekta </a:t>
            </a:r>
          </a:p>
          <a:p>
            <a:pPr marL="342900" lvl="1" indent="-342900" eaLnBrk="1" hangingPunct="1"/>
            <a:r>
              <a:rPr lang="hr-HR" sz="2400" smtClean="0">
                <a:ea typeface="Calibri" pitchFamily="34" charset="0"/>
              </a:rPr>
              <a:t>pokriva troškove projekta</a:t>
            </a:r>
          </a:p>
          <a:p>
            <a:pPr marL="342900" lvl="1" indent="-342900" eaLnBrk="1" hangingPunct="1"/>
            <a:r>
              <a:rPr lang="hr-HR" sz="2400" smtClean="0">
                <a:ea typeface="Calibri" pitchFamily="34" charset="0"/>
              </a:rPr>
              <a:t>koristi se rezultatima projekta</a:t>
            </a:r>
          </a:p>
          <a:p>
            <a:pPr eaLnBrk="1" hangingPunct="1"/>
            <a:r>
              <a:rPr lang="hr-HR" sz="2800" smtClean="0">
                <a:ea typeface="Calibri" pitchFamily="34" charset="0"/>
              </a:rPr>
              <a:t>razlikujemo “internog” i “eksternog” naručitelja: </a:t>
            </a:r>
          </a:p>
          <a:p>
            <a:pPr marL="342900" lvl="1" indent="-342900" eaLnBrk="1" hangingPunct="1"/>
            <a:r>
              <a:rPr lang="hr-HR" sz="2400" smtClean="0">
                <a:ea typeface="Calibri" pitchFamily="34" charset="0"/>
              </a:rPr>
              <a:t>interni radi u istoj ustanovi kao i voditelj projekta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934FF1C3-0CC5-4F69-B1FB-56EBE691D038}" type="slidenum">
              <a:rPr lang="hr-HR"/>
              <a:pPr>
                <a:defRPr/>
              </a:pPr>
              <a:t>68</a:t>
            </a:fld>
            <a:endParaRPr lang="hr-H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mtClean="0">
                <a:latin typeface="+mn-lt"/>
              </a:rPr>
              <a:t>Voditelj projekta</a:t>
            </a:r>
            <a:endParaRPr lang="en-GB" smtClean="0">
              <a:latin typeface="+mn-lt"/>
            </a:endParaRPr>
          </a:p>
        </p:txBody>
      </p:sp>
      <p:sp>
        <p:nvSpPr>
          <p:cNvPr id="4813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28625" y="1643063"/>
            <a:ext cx="8410575" cy="4843462"/>
          </a:xfrm>
        </p:spPr>
        <p:txBody>
          <a:bodyPr/>
          <a:lstStyle/>
          <a:p>
            <a:pPr eaLnBrk="1" hangingPunct="1"/>
            <a:r>
              <a:rPr lang="hr-HR" sz="2800" smtClean="0">
                <a:ea typeface="Calibri" pitchFamily="34" charset="0"/>
              </a:rPr>
              <a:t>zadužen za komunikaciju sa sponzorima i ulagačima te</a:t>
            </a:r>
          </a:p>
          <a:p>
            <a:pPr eaLnBrk="1" hangingPunct="1"/>
            <a:r>
              <a:rPr lang="hr-HR" sz="2800" smtClean="0">
                <a:ea typeface="Calibri" pitchFamily="34" charset="0"/>
              </a:rPr>
              <a:t>odgovoran za koordinaciju projektnih aktivnosti kako bi se projekt uspješno završio, odnosno – kako bi se ciljevi projekta ostvarili u željenom vremenu i u okviru unaprijed utvrđenog proračuna projekta.</a:t>
            </a:r>
          </a:p>
          <a:p>
            <a:pPr eaLnBrk="1" hangingPunct="1"/>
            <a:r>
              <a:rPr lang="hr-HR" sz="2800" smtClean="0">
                <a:ea typeface="Calibri" pitchFamily="34" charset="0"/>
              </a:rPr>
              <a:t>Za vođenje projekta potrebno je imati:</a:t>
            </a:r>
          </a:p>
          <a:p>
            <a:pPr lvl="1" eaLnBrk="1" hangingPunct="1"/>
            <a:r>
              <a:rPr lang="hr-HR" sz="2400" smtClean="0">
                <a:ea typeface="Calibri" pitchFamily="34" charset="0"/>
              </a:rPr>
              <a:t>Komunikacijske vještine</a:t>
            </a:r>
          </a:p>
          <a:p>
            <a:pPr lvl="1" eaLnBrk="1" hangingPunct="1"/>
            <a:r>
              <a:rPr lang="hr-HR" sz="2400" smtClean="0">
                <a:ea typeface="Calibri" pitchFamily="34" charset="0"/>
              </a:rPr>
              <a:t>Stručnost u predmetnom području projekta</a:t>
            </a:r>
          </a:p>
          <a:p>
            <a:pPr lvl="1" eaLnBrk="1" hangingPunct="1"/>
            <a:r>
              <a:rPr lang="hr-HR" sz="2400" smtClean="0">
                <a:ea typeface="Calibri" pitchFamily="34" charset="0"/>
              </a:rPr>
              <a:t>Znanje o poslovnim procesima i tehnologiji</a:t>
            </a:r>
            <a:endParaRPr lang="en-GB" sz="2400" smtClean="0">
              <a:ea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1D5EA96E-226E-4D1F-B565-6EF3150CDBF8}" type="slidenum">
              <a:rPr lang="hr-HR"/>
              <a:pPr>
                <a:defRPr/>
              </a:pPr>
              <a:t>69</a:t>
            </a:fld>
            <a:endParaRPr lang="hr-H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Uključene ustanove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r-HR" dirty="0" smtClean="0"/>
              <a:t>Ministarstvo znanosti, obrazovanja i sporta, Ministarstvo socijalne politike i mladih te Ured za udruge Vlade Republike Hrvatske djeluju kao tijela mjerodavna za pojedine prioritete/mjere unutar Operativnog programa</a:t>
            </a:r>
            <a:endParaRPr lang="hr-H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8EC5687-16FD-4940-8617-F2B1779ADEFA}" type="slidenum">
              <a:rPr lang="hr-HR" smtClean="0"/>
              <a:pPr>
                <a:defRPr/>
              </a:pPr>
              <a:t>7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mtClean="0">
                <a:latin typeface="+mn-lt"/>
              </a:rPr>
              <a:t>Sponzor projekta</a:t>
            </a:r>
            <a:endParaRPr lang="en-GB" smtClean="0">
              <a:latin typeface="+mn-lt"/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643063"/>
            <a:ext cx="8410575" cy="5019675"/>
          </a:xfrm>
        </p:spPr>
        <p:txBody>
          <a:bodyPr/>
          <a:lstStyle/>
          <a:p>
            <a:pPr eaLnBrk="1" hangingPunct="1"/>
            <a:r>
              <a:rPr lang="hr-HR" sz="2800" smtClean="0">
                <a:ea typeface="Calibri" pitchFamily="34" charset="0"/>
              </a:rPr>
              <a:t>osoba koja svojim autoritetom i mogućnostima osiguranja potrebnih resursa podupire projekt i pomaže voditelju projekta u uspješnoj provedbi projekta</a:t>
            </a:r>
          </a:p>
          <a:p>
            <a:pPr eaLnBrk="1" hangingPunct="1"/>
            <a:r>
              <a:rPr lang="hr-HR" sz="2800" smtClean="0">
                <a:ea typeface="Calibri" pitchFamily="34" charset="0"/>
              </a:rPr>
              <a:t>“najvažniji saveznik voditelja projekta”</a:t>
            </a:r>
          </a:p>
          <a:p>
            <a:pPr eaLnBrk="1" hangingPunct="1"/>
            <a:r>
              <a:rPr lang="hr-HR" sz="2800" smtClean="0">
                <a:ea typeface="Calibri" pitchFamily="34" charset="0"/>
              </a:rPr>
              <a:t>razlikujemo “internog” i “eksternog” sponzora: </a:t>
            </a:r>
          </a:p>
          <a:p>
            <a:pPr lvl="1" eaLnBrk="1" hangingPunct="1"/>
            <a:r>
              <a:rPr lang="hr-HR" sz="2400" smtClean="0">
                <a:ea typeface="Calibri" pitchFamily="34" charset="0"/>
              </a:rPr>
              <a:t>interni radi u istoj ustanovi kao i voditelj projekta</a:t>
            </a:r>
          </a:p>
          <a:p>
            <a:pPr lvl="1" eaLnBrk="1" hangingPunct="1"/>
            <a:r>
              <a:rPr lang="hr-HR" sz="2400" smtClean="0">
                <a:ea typeface="Calibri" pitchFamily="34" charset="0"/>
              </a:rPr>
              <a:t>eksterni radi u drugoj ustanovi za koju se projekt izvodi</a:t>
            </a:r>
            <a:endParaRPr lang="en-GB" sz="2400" smtClean="0">
              <a:ea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2680C1B1-FC37-4BD5-BE76-8ABD83F87BB5}" type="slidenum">
              <a:rPr lang="hr-HR"/>
              <a:pPr>
                <a:defRPr/>
              </a:pPr>
              <a:t>70</a:t>
            </a:fld>
            <a:endParaRPr lang="hr-H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hr-HR" smtClean="0">
                <a:latin typeface="Tw Cen MT" pitchFamily="34" charset="-18"/>
                <a:ea typeface="Calibri" pitchFamily="34" charset="0"/>
              </a:rPr>
              <a:t>Ulagači</a:t>
            </a:r>
            <a:endParaRPr lang="en-GB" smtClean="0">
              <a:latin typeface="Tw Cen MT" pitchFamily="34" charset="-18"/>
              <a:ea typeface="Calibri" pitchFamily="34" charset="0"/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643063"/>
            <a:ext cx="8410575" cy="4705350"/>
          </a:xfrm>
        </p:spPr>
        <p:txBody>
          <a:bodyPr/>
          <a:lstStyle/>
          <a:p>
            <a:pPr eaLnBrk="1" hangingPunct="1"/>
            <a:r>
              <a:rPr lang="hr-HR" sz="2800" dirty="0" smtClean="0">
                <a:ea typeface="Calibri" pitchFamily="34" charset="0"/>
              </a:rPr>
              <a:t>svi oni koji u projekt ulažu potrebne resurse: ljude, sredstva, novac …</a:t>
            </a:r>
          </a:p>
          <a:p>
            <a:pPr eaLnBrk="1" hangingPunct="1"/>
            <a:r>
              <a:rPr lang="hr-HR" sz="2800" dirty="0" smtClean="0">
                <a:ea typeface="Calibri" pitchFamily="34" charset="0"/>
              </a:rPr>
              <a:t>osobe (pojedinci ili ustanove) </a:t>
            </a:r>
          </a:p>
          <a:p>
            <a:pPr lvl="1" eaLnBrk="1" hangingPunct="1"/>
            <a:r>
              <a:rPr lang="hr-HR" sz="2400" dirty="0" smtClean="0">
                <a:ea typeface="Calibri" pitchFamily="34" charset="0"/>
              </a:rPr>
              <a:t>kojima je u interesu uspješna realizacija projekta</a:t>
            </a:r>
          </a:p>
          <a:p>
            <a:pPr lvl="1" eaLnBrk="1" hangingPunct="1"/>
            <a:r>
              <a:rPr lang="hr-HR" sz="2400" dirty="0" smtClean="0">
                <a:ea typeface="Calibri" pitchFamily="34" charset="0"/>
              </a:rPr>
              <a:t>koji aktivno sudjeluju u provedbi projekta</a:t>
            </a:r>
          </a:p>
          <a:p>
            <a:pPr lvl="1" eaLnBrk="1" hangingPunct="1"/>
            <a:r>
              <a:rPr lang="hr-HR" sz="2400" dirty="0" smtClean="0">
                <a:ea typeface="Calibri" pitchFamily="34" charset="0"/>
              </a:rPr>
              <a:t>koji ulažu resurse s kojima raspolažu u projekt s ciljem njegove uspješne provedbe</a:t>
            </a:r>
          </a:p>
          <a:p>
            <a:pPr eaLnBrk="1" hangingPunct="1"/>
            <a:r>
              <a:rPr lang="hr-HR" sz="2800" dirty="0" smtClean="0">
                <a:ea typeface="Calibri" pitchFamily="34" charset="0"/>
              </a:rPr>
              <a:t>ulagače (i njihove uloge i interese u projektu) je potrebno identificirati tijekom pripreme projekta</a:t>
            </a:r>
            <a:endParaRPr lang="en-GB" sz="2800" dirty="0" smtClean="0">
              <a:ea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4365ACF-91AC-4BB3-AAB4-71CFC538A248}" type="slidenum">
              <a:rPr lang="hr-HR"/>
              <a:pPr>
                <a:defRPr/>
              </a:pPr>
              <a:t>71</a:t>
            </a:fld>
            <a:endParaRPr lang="hr-H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Ulagači u IPA projekte: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r-HR" dirty="0" smtClean="0"/>
              <a:t>Ugovorno tijelo (ASOO DEFCO)</a:t>
            </a:r>
          </a:p>
          <a:p>
            <a:r>
              <a:rPr lang="hr-HR" dirty="0" smtClean="0"/>
              <a:t>Korisnici bespovratnih sredstava (škole i partneri)</a:t>
            </a:r>
          </a:p>
          <a:p>
            <a:pPr lvl="1"/>
            <a:r>
              <a:rPr lang="hr-HR" dirty="0" smtClean="0"/>
              <a:t>Škola nositelj (“Uspješan prijavitelj” prihvaćenog/odobrenog projekta)</a:t>
            </a:r>
          </a:p>
          <a:p>
            <a:pPr lvl="1"/>
            <a:r>
              <a:rPr lang="hr-HR" dirty="0" smtClean="0"/>
              <a:t>Ostale škole uključene u projekt (“Partneri”)</a:t>
            </a:r>
          </a:p>
          <a:p>
            <a:pPr lvl="1"/>
            <a:r>
              <a:rPr lang="hr-HR" dirty="0" smtClean="0"/>
              <a:t>Ostali subjekti uključeni u projekt (udruge, </a:t>
            </a:r>
            <a:r>
              <a:rPr lang="hr-HR" dirty="0" err="1" smtClean="0"/>
              <a:t>npr</a:t>
            </a:r>
            <a:r>
              <a:rPr lang="hr-HR" dirty="0" smtClean="0"/>
              <a:t>.)</a:t>
            </a:r>
          </a:p>
          <a:p>
            <a:r>
              <a:rPr lang="hr-HR" dirty="0" smtClean="0"/>
              <a:t>Delegacija Europske unije u RH (odobravanje većih izmjena u ugovoru između ASOO DEFCO i škola nositeljica)</a:t>
            </a:r>
            <a:endParaRPr lang="hr-H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8EC5687-16FD-4940-8617-F2B1779ADEFA}" type="slidenum">
              <a:rPr lang="hr-HR" smtClean="0"/>
              <a:pPr>
                <a:defRPr/>
              </a:pPr>
              <a:t>72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mtClean="0">
                <a:latin typeface="+mn-lt"/>
              </a:rPr>
              <a:t>Nadzor projekta</a:t>
            </a:r>
            <a:endParaRPr lang="en-GB" smtClean="0">
              <a:latin typeface="+mn-lt"/>
            </a:endParaRPr>
          </a:p>
        </p:txBody>
      </p:sp>
      <p:sp>
        <p:nvSpPr>
          <p:cNvPr id="5120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28625" y="1714500"/>
            <a:ext cx="8410575" cy="4243388"/>
          </a:xfrm>
        </p:spPr>
        <p:txBody>
          <a:bodyPr/>
          <a:lstStyle/>
          <a:p>
            <a:pPr eaLnBrk="1" hangingPunct="1"/>
            <a:r>
              <a:rPr lang="hr-HR" smtClean="0">
                <a:ea typeface="Calibri" pitchFamily="34" charset="0"/>
              </a:rPr>
              <a:t>uspostavlja se zbog:</a:t>
            </a:r>
          </a:p>
          <a:p>
            <a:pPr lvl="1" eaLnBrk="1" hangingPunct="1"/>
            <a:r>
              <a:rPr lang="hr-HR" smtClean="0">
                <a:ea typeface="Calibri" pitchFamily="34" charset="0"/>
              </a:rPr>
              <a:t>praćenja provedbe projekta</a:t>
            </a:r>
          </a:p>
          <a:p>
            <a:pPr lvl="1" eaLnBrk="1" hangingPunct="1"/>
            <a:r>
              <a:rPr lang="hr-HR" smtClean="0">
                <a:ea typeface="Calibri" pitchFamily="34" charset="0"/>
              </a:rPr>
              <a:t>davanja suglasnosti na rezultate pojedinih faza projekta</a:t>
            </a:r>
          </a:p>
          <a:p>
            <a:pPr lvl="1" eaLnBrk="1" hangingPunct="1"/>
            <a:r>
              <a:rPr lang="hr-HR" smtClean="0">
                <a:ea typeface="Calibri" pitchFamily="34" charset="0"/>
              </a:rPr>
              <a:t>izdavanja konačne potvrde kako su rezultati projekta (isporučevine) u skladu sa početnim zahtjevom naručitelja</a:t>
            </a:r>
          </a:p>
          <a:p>
            <a:pPr eaLnBrk="1" hangingPunct="1"/>
            <a:r>
              <a:rPr lang="hr-HR" smtClean="0">
                <a:ea typeface="Calibri" pitchFamily="34" charset="0"/>
              </a:rPr>
              <a:t>nije odvojen nego integralan dio aktivnosti na projektu i traje tijekom čitavog projekta</a:t>
            </a:r>
          </a:p>
          <a:p>
            <a:pPr eaLnBrk="1" hangingPunct="1"/>
            <a:endParaRPr lang="en-GB" smtClean="0">
              <a:ea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2F98EDEE-577F-4334-ABE1-64B663E4848C}" type="slidenum">
              <a:rPr lang="hr-HR"/>
              <a:pPr>
                <a:defRPr/>
              </a:pPr>
              <a:t>73</a:t>
            </a:fld>
            <a:endParaRPr lang="hr-H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Nadzor IPA projekata u školama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r-HR" dirty="0" smtClean="0"/>
              <a:t>Provodi ASOO DEFCO, kroz ocjenjivanje</a:t>
            </a:r>
          </a:p>
          <a:p>
            <a:pPr lvl="1"/>
            <a:r>
              <a:rPr lang="hr-HR" b="1" dirty="0" smtClean="0"/>
              <a:t>kvartalnih (tromjesečnih) izvješća</a:t>
            </a:r>
            <a:r>
              <a:rPr lang="hr-HR" dirty="0" smtClean="0"/>
              <a:t> o provedenim projektnim aktivnostima</a:t>
            </a:r>
          </a:p>
          <a:p>
            <a:pPr lvl="1"/>
            <a:r>
              <a:rPr lang="hr-HR" b="1" dirty="0" smtClean="0"/>
              <a:t>završnog (finalnog) </a:t>
            </a:r>
            <a:r>
              <a:rPr lang="hr-HR" dirty="0" smtClean="0"/>
              <a:t>izvješća o provedenom projektu</a:t>
            </a:r>
            <a:endParaRPr lang="hr-H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8EC5687-16FD-4940-8617-F2B1779ADEFA}" type="slidenum">
              <a:rPr lang="hr-HR" smtClean="0"/>
              <a:pPr>
                <a:defRPr/>
              </a:pPr>
              <a:t>74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382000" cy="6953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mtClean="0">
                <a:latin typeface="+mn-lt"/>
              </a:rPr>
              <a:t>Vremenski okvir projekta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714500"/>
            <a:ext cx="8534400" cy="4394200"/>
          </a:xfrm>
        </p:spPr>
        <p:txBody>
          <a:bodyPr/>
          <a:lstStyle/>
          <a:p>
            <a:pPr eaLnBrk="1" hangingPunct="1"/>
            <a:r>
              <a:rPr lang="hr-HR" b="1" smtClean="0">
                <a:solidFill>
                  <a:schemeClr val="accent1"/>
                </a:solidFill>
                <a:ea typeface="Calibri" pitchFamily="34" charset="0"/>
              </a:rPr>
              <a:t>Projekt mora imati </a:t>
            </a:r>
            <a:r>
              <a:rPr lang="hr-HR" b="1" u="sng" smtClean="0">
                <a:solidFill>
                  <a:schemeClr val="accent1"/>
                </a:solidFill>
                <a:ea typeface="Calibri" pitchFamily="34" charset="0"/>
              </a:rPr>
              <a:t>unaprijed</a:t>
            </a:r>
            <a:r>
              <a:rPr lang="hr-HR" b="1" smtClean="0">
                <a:solidFill>
                  <a:schemeClr val="accent1"/>
                </a:solidFill>
                <a:ea typeface="Calibri" pitchFamily="34" charset="0"/>
              </a:rPr>
              <a:t> određen (zadan) početak i kraj!</a:t>
            </a:r>
            <a:r>
              <a:rPr lang="hr-HR" smtClean="0">
                <a:ea typeface="Calibri" pitchFamily="34" charset="0"/>
              </a:rPr>
              <a:t> </a:t>
            </a:r>
          </a:p>
          <a:p>
            <a:pPr eaLnBrk="1" hangingPunct="1"/>
            <a:r>
              <a:rPr lang="hr-HR" smtClean="0">
                <a:ea typeface="Calibri" pitchFamily="34" charset="0"/>
              </a:rPr>
              <a:t>Vremenski kraj projekta određen je željama naručitelja projekta.</a:t>
            </a:r>
          </a:p>
          <a:p>
            <a:pPr eaLnBrk="1" hangingPunct="1"/>
            <a:r>
              <a:rPr lang="hr-HR" smtClean="0">
                <a:ea typeface="Calibri" pitchFamily="34" charset="0"/>
              </a:rPr>
              <a:t>Poštivanje vremenskih rokova pri realizaciji projekta jedna je od ključnih mjera njegove uspješnosti.</a:t>
            </a:r>
          </a:p>
          <a:p>
            <a:pPr eaLnBrk="1" hangingPunct="1"/>
            <a:r>
              <a:rPr lang="hr-HR" smtClean="0">
                <a:ea typeface="Calibri" pitchFamily="34" charset="0"/>
              </a:rPr>
              <a:t>Nakon što je utvrđen može se mijenjati samo uz suglasnost naručitelja i svih ulagača u projekt!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6CA37344-CE6E-47A1-AF1C-A4DFD0DA5D8A}" type="slidenum">
              <a:rPr lang="hr-HR"/>
              <a:pPr>
                <a:defRPr/>
              </a:pPr>
              <a:t>75</a:t>
            </a:fld>
            <a:endParaRPr lang="hr-H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Uobičajena trajanja IPA projekata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r-HR" dirty="0" smtClean="0"/>
              <a:t>Ovisno o natječaju i predviđenim sredstvima</a:t>
            </a:r>
          </a:p>
          <a:p>
            <a:r>
              <a:rPr lang="hr-HR" dirty="0" smtClean="0"/>
              <a:t>Najčešće 12 mjeseci za projekte s ugovorenim proračunima do 200.000 EURa</a:t>
            </a:r>
          </a:p>
          <a:p>
            <a:r>
              <a:rPr lang="hr-HR" dirty="0" smtClean="0"/>
              <a:t>Najčešće do 18 mjeseci za projekte s ugovorenim proračunima od 200.000 do 400.000 EURa.</a:t>
            </a:r>
            <a:endParaRPr lang="hr-H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8EC5687-16FD-4940-8617-F2B1779ADEFA}" type="slidenum">
              <a:rPr lang="hr-HR" smtClean="0"/>
              <a:pPr>
                <a:defRPr/>
              </a:pPr>
              <a:t>76</a:t>
            </a:fld>
            <a:endParaRPr lang="hr-HR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mtClean="0">
                <a:latin typeface="+mn-lt"/>
              </a:rPr>
              <a:t>Podsjetimo se ...</a:t>
            </a:r>
            <a:endParaRPr lang="en-GB" smtClean="0">
              <a:latin typeface="+mn-lt"/>
            </a:endParaRPr>
          </a:p>
        </p:txBody>
      </p:sp>
      <p:sp>
        <p:nvSpPr>
          <p:cNvPr id="532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714500"/>
            <a:ext cx="8410575" cy="5087938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</a:pPr>
            <a:r>
              <a:rPr lang="hr-HR" sz="2400" dirty="0" smtClean="0">
                <a:ea typeface="Calibri" pitchFamily="34" charset="0"/>
              </a:rPr>
              <a:t>Projekti su vremenski ograničene aktivnosti s jasno postavljenim ciljem i utvrđenim raspoloživim resursima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hr-HR" sz="2400" dirty="0" smtClean="0">
                <a:ea typeface="Calibri" pitchFamily="34" charset="0"/>
              </a:rPr>
              <a:t>Aktivnosti koje se ponavljaju NISU projekti.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hr-HR" sz="2400" dirty="0" smtClean="0">
                <a:ea typeface="Calibri" pitchFamily="34" charset="0"/>
              </a:rPr>
              <a:t>Sudionici u projektu mogu biti: ulagači, naručitelj, voditelj projekta, projektni tim, sponzor projekta, korisnici.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hr-HR" sz="2400" dirty="0" smtClean="0">
                <a:ea typeface="Calibri" pitchFamily="34" charset="0"/>
              </a:rPr>
              <a:t>Upravljati projektom znači raspolagati resursima projekta tako da se zadani ciljevi ostvare u zadanom vremenu sa željenom razinom kakvoće. 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hr-HR" sz="2400" dirty="0" smtClean="0">
                <a:ea typeface="Calibri" pitchFamily="34" charset="0"/>
              </a:rPr>
              <a:t>Mijenjanje uvjeta u kojima se projekt odvija povlači za sobom redefiniranje raspoloživih resursa (“tri ograničenja” – vrijeme, novčana sredstva i kakvoća projektnih rezultata)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C31277E-8CA8-4F58-9B0C-150054C6CD4F}" type="slidenum">
              <a:rPr lang="hr-HR"/>
              <a:pPr>
                <a:defRPr/>
              </a:pPr>
              <a:t>77</a:t>
            </a:fld>
            <a:endParaRPr lang="hr-H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mtClean="0">
                <a:latin typeface="+mn-lt"/>
              </a:rPr>
              <a:t>Ciljevi projekta trebaju biti …</a:t>
            </a:r>
          </a:p>
        </p:txBody>
      </p:sp>
      <p:graphicFrame>
        <p:nvGraphicFramePr>
          <p:cNvPr id="654376" name="Group 40"/>
          <p:cNvGraphicFramePr>
            <a:graphicFrameLocks noGrp="1"/>
          </p:cNvGraphicFramePr>
          <p:nvPr>
            <p:ph type="tbl" idx="1"/>
          </p:nvPr>
        </p:nvGraphicFramePr>
        <p:xfrm>
          <a:off x="357188" y="1714500"/>
          <a:ext cx="8410575" cy="4983340"/>
        </p:xfrm>
        <a:graphic>
          <a:graphicData uri="http://schemas.openxmlformats.org/drawingml/2006/table">
            <a:tbl>
              <a:tblPr/>
              <a:tblGrid>
                <a:gridCol w="914400"/>
                <a:gridCol w="3810000"/>
                <a:gridCol w="3686175"/>
              </a:tblGrid>
              <a:tr h="9966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hr-HR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Segoe Semibold"/>
                        </a:rPr>
                        <a:t>S</a:t>
                      </a:r>
                      <a:endParaRPr kumimoji="0" lang="en-GB" sz="6600" b="1" i="0" u="none" strike="noStrike" cap="none" normalizeH="0" baseline="0" smtClean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Segoe Semibold"/>
                      </a:endParaRP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Segoe Semibold"/>
                        </a:rPr>
                        <a:t>SPECIFIC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Segoe Semibold"/>
                      </a:endParaRPr>
                    </a:p>
                  </a:txBody>
                  <a:tcPr marL="90000" marR="90000" marT="46786" marB="4678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Segoe Semibold"/>
                        </a:rPr>
                        <a:t>SPECIFIČNI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Segoe Semibold"/>
                      </a:endParaRPr>
                    </a:p>
                  </a:txBody>
                  <a:tcPr marL="90000" marR="90000" marT="46786" marB="4678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66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hr-HR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Segoe Semibold"/>
                        </a:rPr>
                        <a:t>M</a:t>
                      </a:r>
                      <a:endParaRPr kumimoji="0" lang="en-GB" sz="6600" b="1" i="0" u="none" strike="noStrike" cap="none" normalizeH="0" baseline="0" smtClean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Segoe Semibold"/>
                      </a:endParaRP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Segoe Semibold"/>
                        </a:rPr>
                        <a:t>MEASURABLE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Segoe Semibold"/>
                      </a:endParaRPr>
                    </a:p>
                  </a:txBody>
                  <a:tcPr marL="90000" marR="90000" marT="46786" marB="4678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Segoe Semibold"/>
                        </a:rPr>
                        <a:t>MJERLJIVI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Segoe Semibold"/>
                      </a:endParaRPr>
                    </a:p>
                  </a:txBody>
                  <a:tcPr marL="90000" marR="90000" marT="46786" marB="4678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66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hr-HR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Segoe Semibold"/>
                        </a:rPr>
                        <a:t>A</a:t>
                      </a:r>
                      <a:endParaRPr kumimoji="0" lang="en-GB" sz="6600" b="1" i="0" u="none" strike="noStrike" cap="none" normalizeH="0" baseline="0" smtClean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Segoe Semibold"/>
                      </a:endParaRP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Segoe Semibold"/>
                        </a:rPr>
                        <a:t>ACHIVEABLE &amp; AGREED UPON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Segoe Semibold"/>
                      </a:endParaRPr>
                    </a:p>
                  </a:txBody>
                  <a:tcPr marL="90000" marR="90000" marT="46786" marB="4678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Segoe Semibold"/>
                        </a:rPr>
                        <a:t>DOSTIŽNI 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Segoe Semibold"/>
                        </a:rPr>
                        <a:t>USUGLAŠENI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Segoe Semibold"/>
                      </a:endParaRPr>
                    </a:p>
                  </a:txBody>
                  <a:tcPr marL="90000" marR="90000" marT="46786" marB="4678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66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hr-HR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Segoe Semibold"/>
                        </a:rPr>
                        <a:t>R</a:t>
                      </a:r>
                      <a:endParaRPr kumimoji="0" lang="en-GB" sz="6600" b="1" i="0" u="none" strike="noStrike" cap="none" normalizeH="0" baseline="0" smtClean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Segoe Semibold"/>
                      </a:endParaRP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Segoe Semibold"/>
                        </a:rPr>
                        <a:t>REALISTIC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Segoe Semibold"/>
                      </a:endParaRPr>
                    </a:p>
                  </a:txBody>
                  <a:tcPr marL="90000" marR="90000" marT="46786" marB="4678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Segoe Semibold"/>
                        </a:rPr>
                        <a:t>REALISTIČNI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Segoe Semibold"/>
                      </a:endParaRPr>
                    </a:p>
                  </a:txBody>
                  <a:tcPr marL="90000" marR="90000" marT="46786" marB="4678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66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hr-HR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Segoe Semibold"/>
                        </a:rPr>
                        <a:t>T</a:t>
                      </a:r>
                      <a:endParaRPr kumimoji="0" lang="en-GB" sz="6600" b="1" i="0" u="none" strike="noStrike" cap="none" normalizeH="0" baseline="0" smtClean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Segoe Semibold"/>
                      </a:endParaRP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Segoe Semibold"/>
                        </a:rPr>
                        <a:t>TIME-ORIENTED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Segoe Semibold"/>
                      </a:endParaRPr>
                    </a:p>
                  </a:txBody>
                  <a:tcPr marL="90000" marR="90000" marT="46786" marB="4678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hr-H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Segoe Semibold"/>
                        </a:rPr>
                        <a:t>VREMENSKI ODREĐENI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Segoe Semibold"/>
                      </a:endParaRPr>
                    </a:p>
                  </a:txBody>
                  <a:tcPr marL="90000" marR="90000" marT="46786" marB="4678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Životni ciklus projekta</a:t>
            </a:r>
            <a:endParaRPr lang="hr-H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A703C585-A2EC-483C-8822-8363C124037D}" type="slidenum">
              <a:rPr lang="hr-HR" smtClean="0"/>
              <a:pPr>
                <a:defRPr/>
              </a:pPr>
              <a:t>79</a:t>
            </a:fld>
            <a:endParaRPr lang="hr-HR"/>
          </a:p>
        </p:txBody>
      </p:sp>
      <p:graphicFrame>
        <p:nvGraphicFramePr>
          <p:cNvPr id="6" name="Diagram 5"/>
          <p:cNvGraphicFramePr/>
          <p:nvPr/>
        </p:nvGraphicFramePr>
        <p:xfrm>
          <a:off x="1475656" y="177281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Uključene ustanove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r-HR" dirty="0" smtClean="0"/>
              <a:t>Hrvatski zavod za zapošljavanje, </a:t>
            </a:r>
            <a:r>
              <a:rPr lang="hr-HR" b="1" dirty="0" smtClean="0"/>
              <a:t>Agencija za strukovno obrazovanje i obrazovanje odraslih</a:t>
            </a:r>
            <a:r>
              <a:rPr lang="hr-HR" dirty="0" smtClean="0"/>
              <a:t> i Nacionalna zaklada za razvoj civilnog društva imaju ulogu </a:t>
            </a:r>
            <a:r>
              <a:rPr lang="hr-HR" u="sng" dirty="0" smtClean="0"/>
              <a:t>provedbenih</a:t>
            </a:r>
            <a:r>
              <a:rPr lang="hr-HR" dirty="0" smtClean="0"/>
              <a:t> tijela Operativne strukture.</a:t>
            </a:r>
            <a:endParaRPr lang="hr-H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8EC5687-16FD-4940-8617-F2B1779ADEFA}" type="slidenum">
              <a:rPr lang="hr-HR" smtClean="0"/>
              <a:pPr>
                <a:defRPr/>
              </a:pPr>
              <a:t>8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http://upload.wikimedia.org/wikipedia/commons/6/61/Gustave_Dore_Inferno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25" y="2286000"/>
            <a:ext cx="3500438" cy="438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mtClean="0">
                <a:latin typeface="+mn-lt"/>
                <a:cs typeface="Arial" pitchFamily="34" charset="0"/>
              </a:rPr>
              <a:t>Zašto projekti ne uspijevaju?</a:t>
            </a:r>
            <a:endParaRPr lang="en-GB" smtClean="0">
              <a:latin typeface="+mn-lt"/>
              <a:cs typeface="Arial" pitchFamily="34" charset="0"/>
            </a:endParaRPr>
          </a:p>
        </p:txBody>
      </p:sp>
      <p:sp>
        <p:nvSpPr>
          <p:cNvPr id="11268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785938"/>
            <a:ext cx="8410575" cy="4000500"/>
          </a:xfrm>
        </p:spPr>
        <p:txBody>
          <a:bodyPr>
            <a:normAutofit/>
          </a:bodyPr>
          <a:lstStyle/>
          <a:p>
            <a:pPr marL="320040" indent="-32004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hr-HR" sz="3600" dirty="0" smtClean="0">
              <a:solidFill>
                <a:schemeClr val="bg1"/>
              </a:solidFill>
              <a:cs typeface="Arial" pitchFamily="34" charset="0"/>
            </a:endParaRPr>
          </a:p>
          <a:p>
            <a:pPr marL="320040" indent="-32004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r-HR" sz="4000" dirty="0" smtClean="0">
                <a:cs typeface="Arial" pitchFamily="34" charset="0"/>
              </a:rPr>
              <a:t>Kako najbolj</a:t>
            </a:r>
            <a:r>
              <a:rPr lang="hr-HR" sz="4000" dirty="0" smtClean="0">
                <a:solidFill>
                  <a:schemeClr val="bg1"/>
                </a:solidFill>
                <a:cs typeface="Arial" pitchFamily="34" charset="0"/>
              </a:rPr>
              <a:t>im</a:t>
            </a:r>
            <a:r>
              <a:rPr lang="hr-HR" sz="4000" dirty="0" smtClean="0">
                <a:cs typeface="Arial" pitchFamily="34" charset="0"/>
              </a:rPr>
              <a:t> </a:t>
            </a:r>
            <a:r>
              <a:rPr lang="hr-HR" sz="4000" dirty="0" smtClean="0">
                <a:solidFill>
                  <a:schemeClr val="bg1"/>
                </a:solidFill>
                <a:cs typeface="Arial" pitchFamily="34" charset="0"/>
              </a:rPr>
              <a:t>namjerama  p</a:t>
            </a:r>
            <a:r>
              <a:rPr lang="hr-HR" sz="4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opločati put</a:t>
            </a:r>
            <a:r>
              <a:rPr lang="hr-HR" sz="4000" dirty="0" smtClean="0">
                <a:cs typeface="Arial" pitchFamily="34" charset="0"/>
              </a:rPr>
              <a:t> do </a:t>
            </a:r>
            <a:r>
              <a:rPr lang="hr-HR" sz="4000" dirty="0" smtClean="0">
                <a:solidFill>
                  <a:schemeClr val="bg1"/>
                </a:solidFill>
                <a:cs typeface="Arial" pitchFamily="34" charset="0"/>
              </a:rPr>
              <a:t>pakla sebi i drug</a:t>
            </a:r>
            <a:r>
              <a:rPr lang="hr-HR" sz="4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ima</a:t>
            </a:r>
            <a:endParaRPr lang="en-GB" sz="4000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EDDFE2CF-8A63-40E2-A30E-982703A22281}" type="slidenum">
              <a:rPr lang="hr-HR"/>
              <a:pPr>
                <a:defRPr/>
              </a:pPr>
              <a:t>80</a:t>
            </a:fld>
            <a:endParaRPr lang="hr-H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mtClean="0">
                <a:latin typeface="+mn-lt"/>
                <a:cs typeface="Arial" pitchFamily="34" charset="0"/>
              </a:rPr>
              <a:t>Što je uspješan projekt?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785813" y="1714500"/>
            <a:ext cx="7786687" cy="4643438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hr-HR" sz="3600" smtClean="0">
                <a:cs typeface="Arial" pitchFamily="34" charset="0"/>
              </a:rPr>
              <a:t>Samo onaj koji:</a:t>
            </a:r>
          </a:p>
          <a:p>
            <a:pPr eaLnBrk="1" hangingPunct="1"/>
            <a:r>
              <a:rPr lang="hr-HR" sz="3600" smtClean="0">
                <a:cs typeface="Arial" pitchFamily="34" charset="0"/>
              </a:rPr>
              <a:t>Završi u planiranom roku</a:t>
            </a:r>
          </a:p>
          <a:p>
            <a:pPr eaLnBrk="1" hangingPunct="1"/>
            <a:r>
              <a:rPr lang="hr-HR" sz="3600" smtClean="0">
                <a:cs typeface="Arial" pitchFamily="34" charset="0"/>
              </a:rPr>
              <a:t>Ne prekorači planirani proračun (budžet)</a:t>
            </a:r>
          </a:p>
          <a:p>
            <a:pPr eaLnBrk="1" hangingPunct="1"/>
            <a:r>
              <a:rPr lang="hr-HR" sz="3600" smtClean="0">
                <a:cs typeface="Arial" pitchFamily="34" charset="0"/>
              </a:rPr>
              <a:t>Ima kao rezultat ono što je naručitelj tražio, s očekivanom (unaprijed utvrđenom) razinom kakvoće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3AF5E6A-4F26-4F0B-832E-A1C58CD6D3C0}" type="slidenum">
              <a:rPr lang="hr-HR"/>
              <a:pPr>
                <a:defRPr/>
              </a:pPr>
              <a:t>81</a:t>
            </a:fld>
            <a:endParaRPr lang="hr-H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mtClean="0">
                <a:latin typeface="+mn-lt"/>
                <a:cs typeface="Arial" pitchFamily="34" charset="0"/>
              </a:rPr>
              <a:t>Mjerila uspješnosti projekta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785813" y="1714500"/>
            <a:ext cx="3733800" cy="1698625"/>
          </a:xfrm>
        </p:spPr>
        <p:txBody>
          <a:bodyPr/>
          <a:lstStyle/>
          <a:p>
            <a:pPr eaLnBrk="1" hangingPunct="1"/>
            <a:r>
              <a:rPr lang="hr-HR" smtClean="0">
                <a:cs typeface="Arial" pitchFamily="34" charset="0"/>
              </a:rPr>
              <a:t>rok</a:t>
            </a:r>
          </a:p>
          <a:p>
            <a:pPr eaLnBrk="1" hangingPunct="1"/>
            <a:r>
              <a:rPr lang="hr-HR" smtClean="0">
                <a:cs typeface="Arial" pitchFamily="34" charset="0"/>
              </a:rPr>
              <a:t>troškovi</a:t>
            </a:r>
          </a:p>
          <a:p>
            <a:pPr eaLnBrk="1" hangingPunct="1"/>
            <a:r>
              <a:rPr lang="hr-HR" smtClean="0">
                <a:cs typeface="Arial" pitchFamily="34" charset="0"/>
              </a:rPr>
              <a:t>kakvoća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78EAD7F4-E792-4DBE-AA65-E16BF0D3A9EF}" type="slidenum">
              <a:rPr lang="hr-HR"/>
              <a:pPr>
                <a:defRPr/>
              </a:pPr>
              <a:t>82</a:t>
            </a:fld>
            <a:endParaRPr lang="hr-HR"/>
          </a:p>
        </p:txBody>
      </p:sp>
      <p:sp>
        <p:nvSpPr>
          <p:cNvPr id="32772" name="_s1028"/>
          <p:cNvSpPr>
            <a:spLocks noChangeArrowheads="1"/>
          </p:cNvSpPr>
          <p:nvPr/>
        </p:nvSpPr>
        <p:spPr bwMode="auto">
          <a:xfrm flipV="1">
            <a:off x="4860032" y="2438400"/>
            <a:ext cx="3312418" cy="315084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7200 w 21600"/>
              <a:gd name="T13" fmla="*/ 7200 h 21600"/>
              <a:gd name="T14" fmla="*/ 14400 w 21600"/>
              <a:gd name="T15" fmla="*/ 144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08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/>
          </a:solidFill>
          <a:ln w="4670" algn="in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lIns="0" tIns="0" rIns="0" bIns="0" anchor="ctr"/>
          <a:lstStyle/>
          <a:p>
            <a:pPr algn="ctr">
              <a:defRPr/>
            </a:pPr>
            <a:endParaRPr lang="hr-HR" sz="1900" dirty="0">
              <a:solidFill>
                <a:schemeClr val="bg1"/>
              </a:solidFill>
              <a:latin typeface="+mn-lt"/>
            </a:endParaRPr>
          </a:p>
          <a:p>
            <a:pPr algn="ctr">
              <a:defRPr/>
            </a:pPr>
            <a:endParaRPr lang="hr-HR" sz="1900" dirty="0">
              <a:solidFill>
                <a:schemeClr val="bg1"/>
              </a:solidFill>
              <a:latin typeface="+mn-lt"/>
            </a:endParaRPr>
          </a:p>
          <a:p>
            <a:pPr algn="ctr">
              <a:defRPr/>
            </a:pPr>
            <a:r>
              <a:rPr lang="hr-HR" sz="3200" b="1" dirty="0">
                <a:solidFill>
                  <a:schemeClr val="bg1"/>
                </a:solidFill>
                <a:latin typeface="+mn-lt"/>
              </a:rPr>
              <a:t>Trokut </a:t>
            </a:r>
          </a:p>
          <a:p>
            <a:pPr algn="ctr">
              <a:defRPr/>
            </a:pPr>
            <a:r>
              <a:rPr lang="hr-HR" sz="3200" b="1" dirty="0" smtClean="0">
                <a:solidFill>
                  <a:schemeClr val="bg1"/>
                </a:solidFill>
                <a:latin typeface="+mn-lt"/>
              </a:rPr>
              <a:t>ograničenja</a:t>
            </a:r>
            <a:endParaRPr lang="hr-HR" sz="3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5364088" y="2060848"/>
            <a:ext cx="2271713" cy="369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hr-HR" dirty="0">
                <a:latin typeface="+mn-lt"/>
              </a:rPr>
              <a:t>KAKVOĆA / KVALITETA</a:t>
            </a: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4211960" y="5589240"/>
            <a:ext cx="1125538" cy="369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hr-HR" dirty="0">
                <a:latin typeface="+mn-lt"/>
              </a:rPr>
              <a:t>TROŠKOVI</a:t>
            </a:r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7668344" y="5589240"/>
            <a:ext cx="993775" cy="369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hr-HR" dirty="0">
                <a:latin typeface="+mn-lt"/>
              </a:rPr>
              <a:t>VRIJEME</a:t>
            </a:r>
          </a:p>
        </p:txBody>
      </p:sp>
      <p:sp>
        <p:nvSpPr>
          <p:cNvPr id="61448" name="Text Box 8"/>
          <p:cNvSpPr txBox="1">
            <a:spLocks noChangeArrowheads="1"/>
          </p:cNvSpPr>
          <p:nvPr/>
        </p:nvSpPr>
        <p:spPr bwMode="auto">
          <a:xfrm>
            <a:off x="714375" y="3786188"/>
            <a:ext cx="4191000" cy="17541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>
                <a:latin typeface="Calibri" pitchFamily="34" charset="0"/>
              </a:rPr>
              <a:t>Upravljanje projektima podrazumijeva umješno balansiranje resursima (kako bi se željeni cilj ostvario u zadanom vremenu i bez prekoračenja dozvoljenih troškova) i prilagođavanje promjenama u stvarnom okruženju. </a:t>
            </a:r>
            <a:endParaRPr lang="en-GB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382000" cy="6953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mtClean="0">
                <a:latin typeface="+mn-lt"/>
              </a:rPr>
              <a:t>Zašto projekti ne uspijevaju?</a:t>
            </a:r>
          </a:p>
        </p:txBody>
      </p:sp>
      <p:sp>
        <p:nvSpPr>
          <p:cNvPr id="38915" name="Rectangle 5"/>
          <p:cNvSpPr>
            <a:spLocks noGrp="1" noChangeArrowheads="1"/>
          </p:cNvSpPr>
          <p:nvPr>
            <p:ph sz="quarter" idx="1"/>
          </p:nvPr>
        </p:nvSpPr>
        <p:spPr>
          <a:xfrm>
            <a:off x="381000" y="1714500"/>
            <a:ext cx="8410575" cy="4664075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hr-HR" sz="2800" smtClean="0">
                <a:ea typeface="Calibri" pitchFamily="34" charset="0"/>
              </a:rPr>
              <a:t>Nejasni ili neusklađeni ciljevi</a:t>
            </a:r>
          </a:p>
          <a:p>
            <a:pPr eaLnBrk="1" hangingPunct="1">
              <a:lnSpc>
                <a:spcPct val="90000"/>
              </a:lnSpc>
            </a:pPr>
            <a:r>
              <a:rPr lang="hr-HR" sz="2800" smtClean="0">
                <a:ea typeface="Calibri" pitchFamily="34" charset="0"/>
              </a:rPr>
              <a:t>Komunikacijski problemi unutar tima ili između ulagača</a:t>
            </a:r>
          </a:p>
          <a:p>
            <a:pPr eaLnBrk="1" hangingPunct="1">
              <a:lnSpc>
                <a:spcPct val="90000"/>
              </a:lnSpc>
            </a:pPr>
            <a:r>
              <a:rPr lang="hr-HR" sz="2800" smtClean="0">
                <a:ea typeface="Calibri" pitchFamily="34" charset="0"/>
              </a:rPr>
              <a:t>Probijanje rokova - ne završe se na vrijeme (ili se uopće ne završe)</a:t>
            </a:r>
          </a:p>
          <a:p>
            <a:pPr eaLnBrk="1" hangingPunct="1">
              <a:lnSpc>
                <a:spcPct val="90000"/>
              </a:lnSpc>
            </a:pPr>
            <a:r>
              <a:rPr lang="hr-HR" sz="2800" smtClean="0">
                <a:ea typeface="Calibri" pitchFamily="34" charset="0"/>
              </a:rPr>
              <a:t>Nedostatni resursi i nedostatna podrška sponzora</a:t>
            </a:r>
          </a:p>
          <a:p>
            <a:pPr eaLnBrk="1" hangingPunct="1">
              <a:lnSpc>
                <a:spcPct val="90000"/>
              </a:lnSpc>
            </a:pPr>
            <a:r>
              <a:rPr lang="hr-HR" sz="2800" smtClean="0">
                <a:ea typeface="Calibri" pitchFamily="34" charset="0"/>
              </a:rPr>
              <a:t>Loša procjena rizika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hr-HR" sz="2800" b="1" smtClean="0">
                <a:solidFill>
                  <a:schemeClr val="accent1"/>
                </a:solidFill>
                <a:ea typeface="Calibri" pitchFamily="34" charset="0"/>
              </a:rPr>
              <a:t>Upravljanje projektima povećava  vjerojatnost uspješnog završetka projekta – zato je to skup znanja i vještina koja je potrebno steći!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42CE8A9-F137-49F3-898A-CAC8364BC0A3}" type="slidenum">
              <a:rPr lang="hr-HR"/>
              <a:pPr>
                <a:defRPr/>
              </a:pPr>
              <a:t>83</a:t>
            </a:fld>
            <a:endParaRPr lang="hr-H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err="1" smtClean="0">
                <a:latin typeface="+mn-lt"/>
                <a:cs typeface="Arial" pitchFamily="34" charset="0"/>
              </a:rPr>
              <a:t>John</a:t>
            </a:r>
            <a:r>
              <a:rPr lang="hr-HR" dirty="0" smtClean="0">
                <a:latin typeface="+mn-lt"/>
                <a:cs typeface="Arial" pitchFamily="34" charset="0"/>
              </a:rPr>
              <a:t> </a:t>
            </a:r>
            <a:r>
              <a:rPr lang="hr-HR" dirty="0" err="1" smtClean="0">
                <a:latin typeface="+mn-lt"/>
                <a:cs typeface="Arial" pitchFamily="34" charset="0"/>
              </a:rPr>
              <a:t>McCormick</a:t>
            </a:r>
            <a:r>
              <a:rPr lang="hr-HR" dirty="0" smtClean="0">
                <a:latin typeface="+mn-lt"/>
                <a:cs typeface="Arial" pitchFamily="34" charset="0"/>
              </a:rPr>
              <a:t>, </a:t>
            </a:r>
            <a:r>
              <a:rPr lang="hr-HR" dirty="0" err="1" smtClean="0">
                <a:latin typeface="+mn-lt"/>
                <a:cs typeface="Arial" pitchFamily="34" charset="0"/>
              </a:rPr>
              <a:t>Baseline</a:t>
            </a:r>
            <a:endParaRPr lang="hr-HR" dirty="0" smtClean="0">
              <a:latin typeface="+mn-lt"/>
              <a:cs typeface="Arial" pitchFamily="34" charset="0"/>
            </a:endParaRPr>
          </a:p>
        </p:txBody>
      </p:sp>
      <p:sp>
        <p:nvSpPr>
          <p:cNvPr id="68612" name="Content Placeholder 2"/>
          <p:cNvSpPr>
            <a:spLocks noGrp="1"/>
          </p:cNvSpPr>
          <p:nvPr>
            <p:ph sz="quarter" idx="1"/>
          </p:nvPr>
        </p:nvSpPr>
        <p:spPr>
          <a:xfrm>
            <a:off x="500063" y="1857375"/>
            <a:ext cx="8229600" cy="3840163"/>
          </a:xfrm>
        </p:spPr>
        <p:txBody>
          <a:bodyPr/>
          <a:lstStyle/>
          <a:p>
            <a:pPr algn="ctr" eaLnBrk="1" hangingPunct="1">
              <a:buFont typeface="Arial" pitchFamily="34" charset="0"/>
              <a:buNone/>
            </a:pPr>
            <a:r>
              <a:rPr lang="hr-HR" sz="6000" smtClean="0">
                <a:cs typeface="Arial" pitchFamily="34" charset="0"/>
              </a:rPr>
              <a:t>NISU PROJEKTI TI KOJI NE USPIJEVAJU, 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hr-HR" sz="6000" smtClean="0">
                <a:cs typeface="Arial" pitchFamily="34" charset="0"/>
              </a:rPr>
              <a:t>NEGO LJUDI!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A9205FB9-B82F-4FB8-9075-04A17FAA8294}" type="slidenum">
              <a:rPr lang="hr-HR"/>
              <a:pPr>
                <a:defRPr/>
              </a:pPr>
              <a:t>84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1438"/>
            <a:ext cx="8382000" cy="156686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>
                <a:latin typeface="+mn-lt"/>
                <a:cs typeface="Arial" pitchFamily="34" charset="0"/>
              </a:rPr>
              <a:t>Pravila za uspješnije projekte, 1. dio</a:t>
            </a:r>
            <a:endParaRPr lang="en-GB" dirty="0" smtClean="0">
              <a:latin typeface="+mn-lt"/>
              <a:cs typeface="Arial" pitchFamily="34" charset="0"/>
            </a:endParaRPr>
          </a:p>
        </p:txBody>
      </p:sp>
      <p:sp>
        <p:nvSpPr>
          <p:cNvPr id="7270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981200"/>
            <a:ext cx="8410575" cy="4181475"/>
          </a:xfrm>
        </p:spPr>
        <p:txBody>
          <a:bodyPr/>
          <a:lstStyle/>
          <a:p>
            <a:pPr marL="609600" indent="-609600" eaLnBrk="1" hangingPunct="1">
              <a:buFont typeface="Wingdings 2" pitchFamily="18" charset="2"/>
              <a:buAutoNum type="arabicPeriod"/>
            </a:pPr>
            <a:r>
              <a:rPr lang="hr-HR" smtClean="0">
                <a:cs typeface="Arial" pitchFamily="34" charset="0"/>
              </a:rPr>
              <a:t>ostvariti konsenzus ulagača oko ciljeva projekta (prije početka rada na projektu)</a:t>
            </a:r>
          </a:p>
          <a:p>
            <a:pPr marL="609600" indent="-609600" eaLnBrk="1" hangingPunct="1">
              <a:buFont typeface="Wingdings 2" pitchFamily="18" charset="2"/>
              <a:buAutoNum type="arabicPeriod"/>
            </a:pPr>
            <a:r>
              <a:rPr lang="hr-HR" u="sng" smtClean="0">
                <a:cs typeface="Arial" pitchFamily="34" charset="0"/>
              </a:rPr>
              <a:t>izabrati</a:t>
            </a:r>
            <a:r>
              <a:rPr lang="hr-HR" smtClean="0">
                <a:cs typeface="Arial" pitchFamily="34" charset="0"/>
              </a:rPr>
              <a:t> najbolji mogući tim</a:t>
            </a:r>
          </a:p>
          <a:p>
            <a:pPr marL="609600" indent="-609600" eaLnBrk="1" hangingPunct="1">
              <a:buFont typeface="Wingdings 2" pitchFamily="18" charset="2"/>
              <a:buAutoNum type="arabicPeriod"/>
            </a:pPr>
            <a:r>
              <a:rPr lang="hr-HR" smtClean="0">
                <a:cs typeface="Arial" pitchFamily="34" charset="0"/>
              </a:rPr>
              <a:t>održavanje jednostavne i razumljive projektne dokumentacije</a:t>
            </a:r>
          </a:p>
          <a:p>
            <a:pPr marL="609600" indent="-609600" eaLnBrk="1" hangingPunct="1">
              <a:buFont typeface="Wingdings 2" pitchFamily="18" charset="2"/>
              <a:buAutoNum type="arabicPeriod"/>
            </a:pPr>
            <a:r>
              <a:rPr lang="hr-HR" smtClean="0">
                <a:cs typeface="Arial" pitchFamily="34" charset="0"/>
              </a:rPr>
              <a:t>realistična procjena potrebnih resursa</a:t>
            </a:r>
          </a:p>
          <a:p>
            <a:pPr marL="609600" indent="-609600" eaLnBrk="1" hangingPunct="1">
              <a:buFont typeface="Wingdings 2" pitchFamily="18" charset="2"/>
              <a:buAutoNum type="arabicPeriod"/>
            </a:pPr>
            <a:r>
              <a:rPr lang="hr-HR" smtClean="0">
                <a:cs typeface="Arial" pitchFamily="34" charset="0"/>
              </a:rPr>
              <a:t>realističan vremenski plan aktivnosti na projektu</a:t>
            </a:r>
            <a:endParaRPr lang="en-GB" smtClean="0"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80D86D20-0407-4ADB-83EF-C1F76E671FC8}" type="slidenum">
              <a:rPr lang="hr-HR"/>
              <a:pPr>
                <a:defRPr/>
              </a:pPr>
              <a:t>85</a:t>
            </a:fld>
            <a:endParaRPr lang="hr-HR"/>
          </a:p>
        </p:txBody>
      </p:sp>
      <p:sp>
        <p:nvSpPr>
          <p:cNvPr id="4" name="Footer Placeholder 3"/>
          <p:cNvSpPr txBox="1">
            <a:spLocks/>
          </p:cNvSpPr>
          <p:nvPr/>
        </p:nvSpPr>
        <p:spPr>
          <a:xfrm>
            <a:off x="0" y="5733256"/>
            <a:ext cx="9144000" cy="365125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r>
              <a:rPr lang="hr-HR" sz="1200" dirty="0">
                <a:solidFill>
                  <a:schemeClr val="tx1">
                    <a:tint val="75000"/>
                  </a:schemeClr>
                </a:solidFill>
                <a:latin typeface="Arial" charset="0"/>
              </a:rPr>
              <a:t>Preuzeto iz knjige “</a:t>
            </a:r>
            <a:r>
              <a:rPr lang="en-US" sz="1200" dirty="0">
                <a:solidFill>
                  <a:schemeClr val="tx1">
                    <a:tint val="75000"/>
                  </a:schemeClr>
                </a:solidFill>
                <a:latin typeface="Arial" charset="0"/>
              </a:rPr>
              <a:t>The Complete Idiot's Guide to Project Management</a:t>
            </a:r>
            <a:r>
              <a:rPr lang="hr-HR" sz="1200" dirty="0">
                <a:solidFill>
                  <a:schemeClr val="tx1">
                    <a:tint val="75000"/>
                  </a:schemeClr>
                </a:solidFill>
                <a:latin typeface="Arial" charset="0"/>
              </a:rPr>
              <a:t>”, 3. izdanje, </a:t>
            </a:r>
          </a:p>
          <a:p>
            <a:pPr algn="ctr">
              <a:defRPr/>
            </a:pPr>
            <a:r>
              <a:rPr lang="en-US" sz="1200" dirty="0">
                <a:solidFill>
                  <a:schemeClr val="tx1">
                    <a:tint val="75000"/>
                  </a:schemeClr>
                </a:solidFill>
                <a:latin typeface="Arial" charset="0"/>
              </a:rPr>
              <a:t>Ph.D., Sunny Baker, PMP, G. Michael Campbell, and Kim Baker (</a:t>
            </a:r>
            <a:r>
              <a:rPr lang="hr-HR" sz="1200" dirty="0">
                <a:solidFill>
                  <a:schemeClr val="tx1">
                    <a:tint val="75000"/>
                  </a:schemeClr>
                </a:solidFill>
                <a:latin typeface="Arial" charset="0"/>
              </a:rPr>
              <a:t>izdanje prosinac </a:t>
            </a:r>
            <a:r>
              <a:rPr lang="en-US" sz="1200" dirty="0">
                <a:solidFill>
                  <a:schemeClr val="tx1">
                    <a:tint val="75000"/>
                  </a:schemeClr>
                </a:solidFill>
                <a:latin typeface="Arial" charset="0"/>
              </a:rPr>
              <a:t>2003)</a:t>
            </a:r>
            <a:r>
              <a:rPr lang="hr-HR" sz="1200" dirty="0">
                <a:solidFill>
                  <a:schemeClr val="tx1">
                    <a:tint val="75000"/>
                  </a:schemeClr>
                </a:solidFill>
                <a:latin typeface="Arial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1438"/>
            <a:ext cx="8382000" cy="156686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>
                <a:latin typeface="+mn-lt"/>
                <a:cs typeface="Arial" pitchFamily="34" charset="0"/>
              </a:rPr>
              <a:t>Pravila za uspješnije projekte, 2. dio</a:t>
            </a:r>
            <a:endParaRPr lang="en-GB" dirty="0" smtClean="0">
              <a:latin typeface="+mn-lt"/>
              <a:cs typeface="Arial" pitchFamily="34" charset="0"/>
            </a:endParaRPr>
          </a:p>
        </p:txBody>
      </p:sp>
      <p:sp>
        <p:nvSpPr>
          <p:cNvPr id="7373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981200"/>
            <a:ext cx="8410575" cy="4473575"/>
          </a:xfrm>
        </p:spPr>
        <p:txBody>
          <a:bodyPr/>
          <a:lstStyle/>
          <a:p>
            <a:pPr marL="609600" indent="-609600" eaLnBrk="1" hangingPunct="1">
              <a:buFont typeface="Wingdings 2" pitchFamily="18" charset="2"/>
              <a:buAutoNum type="arabicPeriod" startAt="6"/>
            </a:pPr>
            <a:r>
              <a:rPr lang="hr-HR" dirty="0" smtClean="0">
                <a:cs typeface="Arial" pitchFamily="34" charset="0"/>
              </a:rPr>
              <a:t>ne izlaziti izvan opsega projekta</a:t>
            </a:r>
          </a:p>
          <a:p>
            <a:pPr marL="609600" indent="-609600" eaLnBrk="1" hangingPunct="1">
              <a:buFont typeface="Wingdings 2" pitchFamily="18" charset="2"/>
              <a:buAutoNum type="arabicPeriod" startAt="6"/>
            </a:pPr>
            <a:r>
              <a:rPr lang="hr-HR" dirty="0" smtClean="0">
                <a:cs typeface="Arial" pitchFamily="34" charset="0"/>
              </a:rPr>
              <a:t>voditi računa o ljudima</a:t>
            </a:r>
          </a:p>
          <a:p>
            <a:pPr marL="609600" indent="-609600" eaLnBrk="1" hangingPunct="1">
              <a:buFont typeface="Wingdings 2" pitchFamily="18" charset="2"/>
              <a:buAutoNum type="arabicPeriod" startAt="6"/>
            </a:pPr>
            <a:r>
              <a:rPr lang="hr-HR" dirty="0" smtClean="0">
                <a:cs typeface="Arial" pitchFamily="34" charset="0"/>
              </a:rPr>
              <a:t>stalna podrška sponzora</a:t>
            </a:r>
          </a:p>
          <a:p>
            <a:pPr marL="609600" indent="-609600" eaLnBrk="1" hangingPunct="1">
              <a:buFont typeface="Wingdings 2" pitchFamily="18" charset="2"/>
              <a:buAutoNum type="arabicPeriod" startAt="6"/>
            </a:pPr>
            <a:r>
              <a:rPr lang="hr-HR" dirty="0" smtClean="0">
                <a:cs typeface="Arial" pitchFamily="34" charset="0"/>
              </a:rPr>
              <a:t>spremnost na promjene i inovacije</a:t>
            </a:r>
          </a:p>
          <a:p>
            <a:pPr marL="609600" indent="-609600" eaLnBrk="1" hangingPunct="1">
              <a:buFont typeface="Wingdings 2" pitchFamily="18" charset="2"/>
              <a:buAutoNum type="arabicPeriod" startAt="6"/>
            </a:pPr>
            <a:r>
              <a:rPr lang="hr-HR" dirty="0" smtClean="0">
                <a:cs typeface="Arial" pitchFamily="34" charset="0"/>
              </a:rPr>
              <a:t>dobra međusobna komunikacija</a:t>
            </a:r>
          </a:p>
          <a:p>
            <a:pPr marL="609600" indent="-609600" eaLnBrk="1" hangingPunct="1">
              <a:buFont typeface="Wingdings 2" pitchFamily="18" charset="2"/>
              <a:buAutoNum type="arabicPeriod" startAt="6"/>
            </a:pPr>
            <a:r>
              <a:rPr lang="hr-HR" dirty="0" smtClean="0">
                <a:cs typeface="Arial" pitchFamily="34" charset="0"/>
              </a:rPr>
              <a:t>stalno praćenje i procjenjivanje opasnosti (rizika)</a:t>
            </a:r>
          </a:p>
          <a:p>
            <a:pPr marL="609600" indent="-609600" eaLnBrk="1" hangingPunct="1">
              <a:buFont typeface="Wingdings 2" pitchFamily="18" charset="2"/>
              <a:buAutoNum type="arabicPeriod" startAt="6"/>
            </a:pPr>
            <a:r>
              <a:rPr lang="hr-HR" dirty="0" smtClean="0">
                <a:cs typeface="Arial" pitchFamily="34" charset="0"/>
              </a:rPr>
              <a:t>potencijal za - vođenje</a:t>
            </a:r>
            <a:endParaRPr lang="en-GB" dirty="0" smtClean="0"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97E5D31-FB94-4A60-8D0E-C656474C96B2}" type="slidenum">
              <a:rPr lang="hr-HR"/>
              <a:pPr>
                <a:defRPr/>
              </a:pPr>
              <a:t>86</a:t>
            </a:fld>
            <a:endParaRPr lang="hr-H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mtClean="0">
                <a:latin typeface="+mn-lt"/>
                <a:cs typeface="Arial" pitchFamily="34" charset="0"/>
              </a:rPr>
              <a:t>Zapažanja o nastavnicima na projektima, 1.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857375"/>
            <a:ext cx="8763000" cy="4687888"/>
          </a:xfrm>
        </p:spPr>
        <p:txBody>
          <a:bodyPr/>
          <a:lstStyle/>
          <a:p>
            <a:pPr marL="358775" eaLnBrk="1" hangingPunct="1">
              <a:lnSpc>
                <a:spcPct val="150000"/>
              </a:lnSpc>
              <a:spcBef>
                <a:spcPts val="1200"/>
              </a:spcBef>
            </a:pPr>
            <a:r>
              <a:rPr lang="hr-HR" sz="2800" smtClean="0">
                <a:cs typeface="Arial" pitchFamily="34" charset="0"/>
              </a:rPr>
              <a:t>Snažne osobnosti, individualci naviknuti na samostalan rad. </a:t>
            </a:r>
          </a:p>
          <a:p>
            <a:pPr marL="358775" eaLnBrk="1" hangingPunct="1">
              <a:lnSpc>
                <a:spcPct val="150000"/>
              </a:lnSpc>
              <a:spcBef>
                <a:spcPts val="1200"/>
              </a:spcBef>
            </a:pPr>
            <a:r>
              <a:rPr lang="hr-HR" sz="2800" smtClean="0">
                <a:cs typeface="Arial" pitchFamily="34" charset="0"/>
              </a:rPr>
              <a:t>Ne snalaze se često dovoljno dobro pri timskom radu na projektu – komunikacijski i organizacijski problemi.</a:t>
            </a:r>
          </a:p>
          <a:p>
            <a:pPr marL="358775" eaLnBrk="1" hangingPunct="1">
              <a:lnSpc>
                <a:spcPct val="150000"/>
              </a:lnSpc>
              <a:spcBef>
                <a:spcPts val="1200"/>
              </a:spcBef>
            </a:pPr>
            <a:r>
              <a:rPr lang="hr-HR" sz="2800" smtClean="0">
                <a:cs typeface="Arial" pitchFamily="34" charset="0"/>
              </a:rPr>
              <a:t>Skupina iznimnih pojedinaca ne znači uspješan tim!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8D1C5BF6-B0F2-40BC-BC80-03E6A95B8B0B}" type="slidenum">
              <a:rPr lang="hr-HR"/>
              <a:pPr>
                <a:defRPr/>
              </a:pPr>
              <a:t>87</a:t>
            </a:fld>
            <a:endParaRPr lang="hr-H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mtClean="0">
                <a:latin typeface="+mn-lt"/>
                <a:cs typeface="Arial" pitchFamily="34" charset="0"/>
              </a:rPr>
              <a:t>Zapažanja o nastavnicima na projektima, 2.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857375"/>
            <a:ext cx="8763000" cy="4687888"/>
          </a:xfrm>
        </p:spPr>
        <p:txBody>
          <a:bodyPr/>
          <a:lstStyle/>
          <a:p>
            <a:pPr marL="358775" eaLnBrk="1" hangingPunct="1">
              <a:lnSpc>
                <a:spcPct val="150000"/>
              </a:lnSpc>
              <a:spcBef>
                <a:spcPts val="1200"/>
              </a:spcBef>
            </a:pPr>
            <a:r>
              <a:rPr lang="hr-HR" sz="2800" smtClean="0">
                <a:cs typeface="Arial" pitchFamily="34" charset="0"/>
              </a:rPr>
              <a:t>Nedostatak iskustva u upravljanju projektima često dovodi do pogrešaka u </a:t>
            </a:r>
          </a:p>
          <a:p>
            <a:pPr marL="758825" lvl="2" eaLnBrk="1" hangingPunct="1">
              <a:lnSpc>
                <a:spcPct val="150000"/>
              </a:lnSpc>
              <a:spcBef>
                <a:spcPts val="1200"/>
              </a:spcBef>
            </a:pPr>
            <a:r>
              <a:rPr lang="hr-HR" sz="2000" smtClean="0">
                <a:cs typeface="Arial" pitchFamily="34" charset="0"/>
              </a:rPr>
              <a:t>postavljanju rokova i </a:t>
            </a:r>
          </a:p>
          <a:p>
            <a:pPr marL="758825" lvl="2" eaLnBrk="1" hangingPunct="1">
              <a:lnSpc>
                <a:spcPct val="150000"/>
              </a:lnSpc>
              <a:spcBef>
                <a:spcPts val="1200"/>
              </a:spcBef>
            </a:pPr>
            <a:r>
              <a:rPr lang="hr-HR" sz="2000" smtClean="0">
                <a:cs typeface="Arial" pitchFamily="34" charset="0"/>
              </a:rPr>
              <a:t>procjenjivanju potrebnih resursa za realizaciju projekta/projekata te </a:t>
            </a:r>
          </a:p>
          <a:p>
            <a:pPr marL="758825" lvl="2" eaLnBrk="1" hangingPunct="1">
              <a:lnSpc>
                <a:spcPct val="150000"/>
              </a:lnSpc>
              <a:spcBef>
                <a:spcPts val="1200"/>
              </a:spcBef>
            </a:pPr>
            <a:r>
              <a:rPr lang="hr-HR" sz="2000" smtClean="0">
                <a:cs typeface="Arial" pitchFamily="34" charset="0"/>
              </a:rPr>
              <a:t>u predviđanju i procjeni rizika!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FCA44E1-F76F-4320-A001-D1B2FE9600F7}" type="slidenum">
              <a:rPr lang="hr-HR"/>
              <a:pPr>
                <a:defRPr/>
              </a:pPr>
              <a:t>88</a:t>
            </a:fld>
            <a:endParaRPr lang="hr-H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mtClean="0">
                <a:latin typeface="+mn-lt"/>
                <a:cs typeface="Arial" pitchFamily="34" charset="0"/>
              </a:rPr>
              <a:t>Zapažanja o nastavnicima na projektima, 3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928813"/>
            <a:ext cx="8410575" cy="4616450"/>
          </a:xfrm>
        </p:spPr>
        <p:txBody>
          <a:bodyPr/>
          <a:lstStyle/>
          <a:p>
            <a:pPr marL="358775" eaLnBrk="1" hangingPunct="1">
              <a:lnSpc>
                <a:spcPct val="150000"/>
              </a:lnSpc>
              <a:spcBef>
                <a:spcPts val="1200"/>
              </a:spcBef>
            </a:pPr>
            <a:r>
              <a:rPr lang="hr-HR" sz="2800" smtClean="0">
                <a:cs typeface="Arial" pitchFamily="34" charset="0"/>
              </a:rPr>
              <a:t>Pretjerana optimističnost u početku (pogrešne procjene vremena i troškova)</a:t>
            </a:r>
          </a:p>
          <a:p>
            <a:pPr marL="358775" eaLnBrk="1" hangingPunct="1">
              <a:lnSpc>
                <a:spcPct val="150000"/>
              </a:lnSpc>
              <a:spcBef>
                <a:spcPts val="1200"/>
              </a:spcBef>
            </a:pPr>
            <a:r>
              <a:rPr lang="hr-HR" sz="2800" smtClean="0">
                <a:cs typeface="Arial" pitchFamily="34" charset="0"/>
              </a:rPr>
              <a:t>Sklonost odustajanju pri prvim poteškoćama!</a:t>
            </a:r>
          </a:p>
          <a:p>
            <a:pPr marL="358775" eaLnBrk="1" hangingPunct="1">
              <a:lnSpc>
                <a:spcPct val="150000"/>
              </a:lnSpc>
              <a:spcBef>
                <a:spcPts val="1200"/>
              </a:spcBef>
            </a:pPr>
            <a:r>
              <a:rPr lang="hr-HR" sz="2800" smtClean="0">
                <a:cs typeface="Arial" pitchFamily="34" charset="0"/>
              </a:rPr>
              <a:t>Ne zaboravite: </a:t>
            </a:r>
            <a:r>
              <a:rPr lang="hr-HR" sz="2800" b="1" smtClean="0">
                <a:cs typeface="Arial" pitchFamily="34" charset="0"/>
              </a:rPr>
              <a:t>NEMA PROJEKTA BEZ PROBLEMA!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934A1CB5-A844-4152-B3FB-DF8515A34F99}" type="slidenum">
              <a:rPr lang="hr-HR"/>
              <a:pPr>
                <a:defRPr/>
              </a:pPr>
              <a:t>89</a:t>
            </a:fld>
            <a:endParaRPr lang="hr-H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/>
              <a:t>Projektna dokumentacija za IPA projekte</a:t>
            </a:r>
            <a:endParaRPr lang="hr-H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C8EC5687-16FD-4940-8617-F2B1779ADEFA}" type="slidenum">
              <a:rPr lang="hr-HR" smtClean="0"/>
              <a:pPr>
                <a:defRPr/>
              </a:pPr>
              <a:t>9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>
                <a:latin typeface="+mn-lt"/>
                <a:cs typeface="Arial" pitchFamily="34" charset="0"/>
              </a:rPr>
              <a:t>Česte pogreške ravnatelja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928813"/>
            <a:ext cx="8410575" cy="4616450"/>
          </a:xfrm>
        </p:spPr>
        <p:txBody>
          <a:bodyPr/>
          <a:lstStyle/>
          <a:p>
            <a:pPr marL="358775" eaLnBrk="1" hangingPunct="1">
              <a:lnSpc>
                <a:spcPct val="150000"/>
              </a:lnSpc>
              <a:spcBef>
                <a:spcPts val="1200"/>
              </a:spcBef>
            </a:pPr>
            <a:r>
              <a:rPr lang="hr-HR" sz="2800" dirty="0" smtClean="0">
                <a:cs typeface="Arial" pitchFamily="34" charset="0"/>
              </a:rPr>
              <a:t>Ako sami niste voditelj projekta, NE VODITE GA!</a:t>
            </a:r>
          </a:p>
          <a:p>
            <a:pPr marL="358775" eaLnBrk="1" hangingPunct="1">
              <a:lnSpc>
                <a:spcPct val="150000"/>
              </a:lnSpc>
              <a:spcBef>
                <a:spcPts val="1200"/>
              </a:spcBef>
            </a:pPr>
            <a:r>
              <a:rPr lang="hr-HR" sz="2800" dirty="0" smtClean="0">
                <a:cs typeface="Arial" pitchFamily="34" charset="0"/>
              </a:rPr>
              <a:t>Dajte uvijek podršku voditelju projekta.</a:t>
            </a:r>
          </a:p>
          <a:p>
            <a:pPr marL="358775" eaLnBrk="1" hangingPunct="1">
              <a:lnSpc>
                <a:spcPct val="150000"/>
              </a:lnSpc>
              <a:spcBef>
                <a:spcPts val="1200"/>
              </a:spcBef>
            </a:pPr>
            <a:r>
              <a:rPr lang="hr-HR" sz="2800" dirty="0" smtClean="0">
                <a:cs typeface="Arial" pitchFamily="34" charset="0"/>
              </a:rPr>
              <a:t>Ne arbitrirajte u nesuglasicama unutar tima.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1FA883D3-BDD5-402F-A662-B0B416BF0B24}" type="slidenum">
              <a:rPr lang="hr-HR"/>
              <a:pPr>
                <a:defRPr/>
              </a:pPr>
              <a:t>90</a:t>
            </a:fld>
            <a:endParaRPr lang="hr-H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mtClean="0">
                <a:latin typeface="+mn-lt"/>
                <a:cs typeface="Arial" pitchFamily="34" charset="0"/>
              </a:rPr>
              <a:t>Savjeti o ulasku u projekte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714500"/>
            <a:ext cx="8410575" cy="4086225"/>
          </a:xfrm>
        </p:spPr>
        <p:txBody>
          <a:bodyPr>
            <a:normAutofit fontScale="92500" lnSpcReduction="20000"/>
          </a:bodyPr>
          <a:lstStyle/>
          <a:p>
            <a:pPr marL="320040" indent="-320040" eaLnBrk="1" fontAlgn="auto" hangingPunct="1">
              <a:lnSpc>
                <a:spcPct val="70000"/>
              </a:lnSpc>
              <a:spcBef>
                <a:spcPts val="1200"/>
              </a:spcBef>
              <a:spcAft>
                <a:spcPts val="1200"/>
              </a:spcAft>
              <a:buFont typeface="Wingdings"/>
              <a:buChar char=""/>
              <a:defRPr/>
            </a:pPr>
            <a:r>
              <a:rPr lang="hr-HR" sz="2800" smtClean="0">
                <a:cs typeface="Arial" pitchFamily="34" charset="0"/>
              </a:rPr>
              <a:t>Život je naš najdragocjeniji resurs</a:t>
            </a:r>
          </a:p>
          <a:p>
            <a:pPr marL="320040" indent="-320040" eaLnBrk="1" fontAlgn="auto" hangingPunct="1">
              <a:lnSpc>
                <a:spcPct val="70000"/>
              </a:lnSpc>
              <a:spcBef>
                <a:spcPts val="1200"/>
              </a:spcBef>
              <a:spcAft>
                <a:spcPts val="1200"/>
              </a:spcAft>
              <a:buFont typeface="Wingdings"/>
              <a:buChar char=""/>
              <a:defRPr/>
            </a:pPr>
            <a:r>
              <a:rPr lang="hr-HR" sz="2800" smtClean="0">
                <a:cs typeface="Arial" pitchFamily="34" charset="0"/>
              </a:rPr>
              <a:t>Ulažite ga promišljeno u sve, pa tako i u projekte</a:t>
            </a:r>
          </a:p>
          <a:p>
            <a:pPr marL="320040" indent="-320040" eaLnBrk="1" fontAlgn="auto" hangingPunct="1">
              <a:lnSpc>
                <a:spcPct val="70000"/>
              </a:lnSpc>
              <a:spcBef>
                <a:spcPts val="1200"/>
              </a:spcBef>
              <a:spcAft>
                <a:spcPts val="1200"/>
              </a:spcAft>
              <a:buFont typeface="Wingdings"/>
              <a:buChar char=""/>
              <a:defRPr/>
            </a:pPr>
            <a:r>
              <a:rPr lang="hr-HR" sz="2800" smtClean="0">
                <a:cs typeface="Arial" pitchFamily="34" charset="0"/>
              </a:rPr>
              <a:t>Ulazite u projekte ako je to opravdano i svrhovito:</a:t>
            </a:r>
          </a:p>
          <a:p>
            <a:pPr marL="640080" lvl="1" indent="-274320" eaLnBrk="1" fontAlgn="auto" hangingPunct="1">
              <a:lnSpc>
                <a:spcPct val="70000"/>
              </a:lnSpc>
              <a:spcBef>
                <a:spcPts val="1200"/>
              </a:spcBef>
              <a:spcAft>
                <a:spcPts val="1200"/>
              </a:spcAft>
              <a:buFont typeface="Wingdings 2"/>
              <a:buChar char=""/>
              <a:defRPr/>
            </a:pPr>
            <a:r>
              <a:rPr lang="hr-HR" sz="2400" smtClean="0">
                <a:cs typeface="Arial" pitchFamily="34" charset="0"/>
              </a:rPr>
              <a:t>Osobni i stručni izazov</a:t>
            </a:r>
          </a:p>
          <a:p>
            <a:pPr marL="640080" lvl="1" indent="-274320" eaLnBrk="1" fontAlgn="auto" hangingPunct="1">
              <a:lnSpc>
                <a:spcPct val="70000"/>
              </a:lnSpc>
              <a:spcBef>
                <a:spcPts val="1200"/>
              </a:spcBef>
              <a:spcAft>
                <a:spcPts val="1200"/>
              </a:spcAft>
              <a:buFont typeface="Wingdings 2"/>
              <a:buChar char=""/>
              <a:defRPr/>
            </a:pPr>
            <a:r>
              <a:rPr lang="hr-HR" sz="2400" smtClean="0">
                <a:cs typeface="Arial" pitchFamily="34" charset="0"/>
              </a:rPr>
              <a:t>Predstavlja korist za učenike, školu, zajednicu</a:t>
            </a:r>
          </a:p>
          <a:p>
            <a:pPr marL="640080" lvl="1" indent="-274320" eaLnBrk="1" fontAlgn="auto" hangingPunct="1">
              <a:lnSpc>
                <a:spcPct val="70000"/>
              </a:lnSpc>
              <a:spcBef>
                <a:spcPts val="1200"/>
              </a:spcBef>
              <a:spcAft>
                <a:spcPts val="1200"/>
              </a:spcAft>
              <a:buFont typeface="Wingdings 2"/>
              <a:buChar char=""/>
              <a:defRPr/>
            </a:pPr>
            <a:r>
              <a:rPr lang="hr-HR" sz="2400" smtClean="0">
                <a:cs typeface="Arial" pitchFamily="34" charset="0"/>
              </a:rPr>
              <a:t>Prilika za učenje i stjecanje novih znanja i vještina</a:t>
            </a:r>
          </a:p>
          <a:p>
            <a:pPr marL="640080" lvl="1" indent="-274320" eaLnBrk="1" fontAlgn="auto" hangingPunct="1">
              <a:lnSpc>
                <a:spcPct val="70000"/>
              </a:lnSpc>
              <a:spcBef>
                <a:spcPts val="1200"/>
              </a:spcBef>
              <a:spcAft>
                <a:spcPts val="1200"/>
              </a:spcAft>
              <a:buFont typeface="Wingdings 2"/>
              <a:buChar char=""/>
              <a:defRPr/>
            </a:pPr>
            <a:r>
              <a:rPr lang="hr-HR" sz="2400" smtClean="0">
                <a:cs typeface="Arial" pitchFamily="34" charset="0"/>
              </a:rPr>
              <a:t>Ciljeve projekta prepoznajete kao “svoje”</a:t>
            </a:r>
          </a:p>
          <a:p>
            <a:pPr marL="640080" lvl="1" indent="-274320" eaLnBrk="1" fontAlgn="auto" hangingPunct="1">
              <a:lnSpc>
                <a:spcPct val="70000"/>
              </a:lnSpc>
              <a:spcBef>
                <a:spcPts val="1200"/>
              </a:spcBef>
              <a:spcAft>
                <a:spcPts val="1200"/>
              </a:spcAft>
              <a:buFont typeface="Wingdings 2"/>
              <a:buChar char=""/>
              <a:defRPr/>
            </a:pPr>
            <a:r>
              <a:rPr lang="hr-HR" sz="2400" smtClean="0">
                <a:cs typeface="Arial" pitchFamily="34" charset="0"/>
              </a:rPr>
              <a:t>Postoje temeljni preduvjeti potrebni za uspješnost projekta (konsenzus o ciljevima, rokovima, resursima i kakvoći konačnog rezultata projekta)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309A23-53BB-47C4-BEDD-F138500602E3}" type="slidenum">
              <a:rPr lang="hr-HR"/>
              <a:pPr>
                <a:defRPr/>
              </a:pPr>
              <a:t>91</a:t>
            </a:fld>
            <a:endParaRPr lang="hr-H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mtClean="0">
                <a:latin typeface="+mn-lt"/>
                <a:cs typeface="Arial" pitchFamily="34" charset="0"/>
              </a:rPr>
              <a:t>Savjeti o pokretanju projekta, 1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714500"/>
            <a:ext cx="8410575" cy="4086225"/>
          </a:xfrm>
        </p:spPr>
        <p:txBody>
          <a:bodyPr/>
          <a:lstStyle/>
          <a:p>
            <a:pPr marL="358775" eaLnBrk="1" hangingPunct="1">
              <a:lnSpc>
                <a:spcPct val="150000"/>
              </a:lnSpc>
              <a:spcBef>
                <a:spcPts val="1200"/>
              </a:spcBef>
            </a:pPr>
            <a:r>
              <a:rPr lang="hr-HR" smtClean="0">
                <a:cs typeface="Arial" pitchFamily="34" charset="0"/>
              </a:rPr>
              <a:t>Vodite računa da ciljevi budu na samom početku projekta jasno definirani, mjerljivi, ostvarivi i realistični, vremenski uokvireni te da su svi sudionici na projektu već na samom početku projekta suglasni oko ciljeva koji se projektom žele postići.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DAFC7724-8EC8-4F68-B6D3-1C4139074848}" type="slidenum">
              <a:rPr lang="hr-HR"/>
              <a:pPr>
                <a:defRPr/>
              </a:pPr>
              <a:t>92</a:t>
            </a:fld>
            <a:endParaRPr lang="hr-H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mtClean="0">
                <a:latin typeface="+mn-lt"/>
                <a:cs typeface="Arial" pitchFamily="34" charset="0"/>
              </a:rPr>
              <a:t>Savjeti o pokretanju projekta, 2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714500"/>
            <a:ext cx="8763000" cy="4086225"/>
          </a:xfrm>
        </p:spPr>
        <p:txBody>
          <a:bodyPr/>
          <a:lstStyle/>
          <a:p>
            <a:pPr marL="358775" indent="-358775" eaLnBrk="1" hangingPunct="1">
              <a:lnSpc>
                <a:spcPct val="150000"/>
              </a:lnSpc>
              <a:spcBef>
                <a:spcPts val="1200"/>
              </a:spcBef>
            </a:pPr>
            <a:r>
              <a:rPr lang="hr-HR" smtClean="0">
                <a:cs typeface="Arial" pitchFamily="34" charset="0"/>
              </a:rPr>
              <a:t>Na početku – “Glave na hrpu!” </a:t>
            </a:r>
            <a:r>
              <a:rPr lang="hr-HR" smtClean="0">
                <a:cs typeface="Arial" pitchFamily="34" charset="0"/>
                <a:sym typeface="Wingdings" pitchFamily="2" charset="2"/>
              </a:rPr>
              <a:t></a:t>
            </a:r>
          </a:p>
          <a:p>
            <a:pPr marL="358775" indent="-358775" eaLnBrk="1" hangingPunct="1">
              <a:lnSpc>
                <a:spcPct val="150000"/>
              </a:lnSpc>
              <a:spcBef>
                <a:spcPts val="1200"/>
              </a:spcBef>
            </a:pPr>
            <a:r>
              <a:rPr lang="hr-HR" smtClean="0">
                <a:cs typeface="Arial" pitchFamily="34" charset="0"/>
              </a:rPr>
              <a:t>Neka službeni početak projekta bude organiziran kao prvi sastanak svih sudionika (u živo, čak i ako su članovi projektnog tima iz različitih škola i dijelova Hrvatske). </a:t>
            </a:r>
          </a:p>
          <a:p>
            <a:pPr marL="358775" indent="-358775" eaLnBrk="1" hangingPunct="1">
              <a:lnSpc>
                <a:spcPct val="150000"/>
              </a:lnSpc>
              <a:spcBef>
                <a:spcPts val="1200"/>
              </a:spcBef>
            </a:pPr>
            <a:r>
              <a:rPr lang="hr-HR" smtClean="0">
                <a:cs typeface="Arial" pitchFamily="34" charset="0"/>
              </a:rPr>
              <a:t>Kasnija komunikacija je moguća i “on line”.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77437925-AD2D-4481-A9C1-856C6D185037}" type="slidenum">
              <a:rPr lang="hr-HR"/>
              <a:pPr>
                <a:defRPr/>
              </a:pPr>
              <a:t>93</a:t>
            </a:fld>
            <a:endParaRPr lang="hr-H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mtClean="0">
                <a:latin typeface="+mn-lt"/>
                <a:cs typeface="Arial" pitchFamily="34" charset="0"/>
              </a:rPr>
              <a:t>Savjeti o planiranju projekta, 1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785938"/>
            <a:ext cx="8410575" cy="4705350"/>
          </a:xfrm>
        </p:spPr>
        <p:txBody>
          <a:bodyPr/>
          <a:lstStyle/>
          <a:p>
            <a:pPr marL="358775" eaLnBrk="1" hangingPunct="1">
              <a:lnSpc>
                <a:spcPct val="150000"/>
              </a:lnSpc>
              <a:spcBef>
                <a:spcPts val="1200"/>
              </a:spcBef>
            </a:pPr>
            <a:r>
              <a:rPr lang="hr-HR" smtClean="0">
                <a:cs typeface="Arial" pitchFamily="34" charset="0"/>
              </a:rPr>
              <a:t>Posvetite dovoljno vremena osmišljanju i planiranju prije nego što pristupite samoj realizaciji projekta! </a:t>
            </a:r>
          </a:p>
          <a:p>
            <a:pPr marL="358775" eaLnBrk="1" hangingPunct="1">
              <a:lnSpc>
                <a:spcPct val="150000"/>
              </a:lnSpc>
              <a:spcBef>
                <a:spcPts val="1200"/>
              </a:spcBef>
            </a:pPr>
            <a:r>
              <a:rPr lang="hr-HR" smtClean="0">
                <a:cs typeface="Arial" pitchFamily="34" charset="0"/>
              </a:rPr>
              <a:t>Vrijeme uloženo u planiranje vraća se kroz uštedu vremena u samoj realizaciji i kasnijem ispravljanju pogrešaka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0F0590D3-2CEF-46FA-A6D4-8A9B0A160676}" type="slidenum">
              <a:rPr lang="hr-HR"/>
              <a:pPr>
                <a:defRPr/>
              </a:pPr>
              <a:t>94</a:t>
            </a:fld>
            <a:endParaRPr lang="hr-H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mtClean="0">
                <a:latin typeface="+mn-lt"/>
                <a:cs typeface="Arial" pitchFamily="34" charset="0"/>
              </a:rPr>
              <a:t>Savjeti o planiranju projekta, 2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785938"/>
            <a:ext cx="8763000" cy="4705350"/>
          </a:xfrm>
        </p:spPr>
        <p:txBody>
          <a:bodyPr/>
          <a:lstStyle/>
          <a:p>
            <a:pPr marL="358775" eaLnBrk="1" hangingPunct="1">
              <a:lnSpc>
                <a:spcPct val="150000"/>
              </a:lnSpc>
              <a:spcBef>
                <a:spcPts val="1200"/>
              </a:spcBef>
            </a:pPr>
            <a:r>
              <a:rPr lang="hr-HR" smtClean="0">
                <a:cs typeface="Arial" pitchFamily="34" charset="0"/>
              </a:rPr>
              <a:t>U planiranju vremena za realizaciju projekta vodite računa o zbivanjima tijekom školske godine tijekom kojih je otežana realizacija projekta zbog pojačanog angažmana članova tima na ispunjavanju svojih nastavnih obveza (zaključivanje ocjena, upisi, natjecanja …)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00D9E392-4F1E-4B69-97F8-9D20644F58B9}" type="slidenum">
              <a:rPr lang="hr-HR"/>
              <a:pPr>
                <a:defRPr/>
              </a:pPr>
              <a:t>95</a:t>
            </a:fld>
            <a:endParaRPr lang="hr-H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>
                <a:latin typeface="+mn-lt"/>
                <a:cs typeface="Arial" pitchFamily="34" charset="0"/>
              </a:rPr>
              <a:t>Savjeti o planiranju projekta, 3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785938"/>
            <a:ext cx="8763000" cy="4705350"/>
          </a:xfrm>
        </p:spPr>
        <p:txBody>
          <a:bodyPr/>
          <a:lstStyle/>
          <a:p>
            <a:pPr marL="358775" eaLnBrk="1" hangingPunct="1">
              <a:lnSpc>
                <a:spcPct val="150000"/>
              </a:lnSpc>
              <a:spcBef>
                <a:spcPts val="1200"/>
              </a:spcBef>
            </a:pPr>
            <a:r>
              <a:rPr lang="hr-HR" dirty="0" smtClean="0">
                <a:cs typeface="Arial" pitchFamily="34" charset="0"/>
              </a:rPr>
              <a:t>Ako nije dio projektnog učenja, </a:t>
            </a:r>
            <a:br>
              <a:rPr lang="hr-HR" dirty="0" smtClean="0">
                <a:cs typeface="Arial" pitchFamily="34" charset="0"/>
              </a:rPr>
            </a:br>
            <a:r>
              <a:rPr lang="hr-HR" dirty="0" smtClean="0">
                <a:cs typeface="Arial" pitchFamily="34" charset="0"/>
              </a:rPr>
              <a:t>projekt je izvannastavna aktivnost. </a:t>
            </a:r>
          </a:p>
          <a:p>
            <a:pPr marL="358775" eaLnBrk="1" hangingPunct="1">
              <a:lnSpc>
                <a:spcPct val="150000"/>
              </a:lnSpc>
              <a:spcBef>
                <a:spcPts val="1200"/>
              </a:spcBef>
            </a:pPr>
            <a:r>
              <a:rPr lang="hr-HR" dirty="0" smtClean="0">
                <a:cs typeface="Arial" pitchFamily="34" charset="0"/>
              </a:rPr>
              <a:t>Zbog svakodnevnih poslova u školi i cikličke naravi nastavne godine (promjenjivog opterećenja tijekom nastave) nastavnici ne mogu raditi na projektu stalnim opterećenjem /intenzitetom.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00D9E392-4F1E-4B69-97F8-9D20644F58B9}" type="slidenum">
              <a:rPr lang="hr-HR"/>
              <a:pPr>
                <a:defRPr/>
              </a:pPr>
              <a:t>96</a:t>
            </a:fld>
            <a:endParaRPr lang="hr-H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mtClean="0">
                <a:latin typeface="+mn-lt"/>
                <a:cs typeface="Arial" pitchFamily="34" charset="0"/>
              </a:rPr>
              <a:t>Savjeti o formiranju tima, 1.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857375"/>
            <a:ext cx="8410575" cy="2952750"/>
          </a:xfrm>
        </p:spPr>
        <p:txBody>
          <a:bodyPr/>
          <a:lstStyle/>
          <a:p>
            <a:pPr marL="358775" eaLnBrk="1" hangingPunct="1">
              <a:lnSpc>
                <a:spcPct val="150000"/>
              </a:lnSpc>
              <a:spcBef>
                <a:spcPts val="1200"/>
              </a:spcBef>
            </a:pPr>
            <a:r>
              <a:rPr lang="hr-HR" smtClean="0">
                <a:cs typeface="Arial" pitchFamily="34" charset="0"/>
              </a:rPr>
              <a:t>Prvo definirajte potrebne uloge u timu i kompetencije potrebne za svaku ulogu, a tek tada razmišljajte o tome tko bi od kolega odgovarao pojedinoj ulozi.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9E71FA9-E7B0-496F-A72E-7BC699673669}" type="slidenum">
              <a:rPr lang="hr-HR"/>
              <a:pPr>
                <a:defRPr/>
              </a:pPr>
              <a:t>97</a:t>
            </a:fld>
            <a:endParaRPr lang="hr-H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mtClean="0">
                <a:latin typeface="+mn-lt"/>
                <a:cs typeface="Arial" pitchFamily="34" charset="0"/>
              </a:rPr>
              <a:t>Savjeti o formiranju tima, 2.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857375"/>
            <a:ext cx="8410575" cy="2952750"/>
          </a:xfrm>
        </p:spPr>
        <p:txBody>
          <a:bodyPr/>
          <a:lstStyle/>
          <a:p>
            <a:pPr marL="358775" eaLnBrk="1" hangingPunct="1">
              <a:lnSpc>
                <a:spcPct val="150000"/>
              </a:lnSpc>
              <a:spcBef>
                <a:spcPts val="1200"/>
              </a:spcBef>
            </a:pPr>
            <a:r>
              <a:rPr lang="hr-HR" smtClean="0">
                <a:cs typeface="Arial" pitchFamily="34" charset="0"/>
              </a:rPr>
              <a:t>Za članove tima birajte zainteresirane i motivirane kolege. Ne namećite i ne postavljajte ljude u uloge u kojima se sami ne vide ili ne osjećaju ugodno.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9CB4055B-25F8-4A5D-B4F2-41F401CB5B2D}" type="slidenum">
              <a:rPr lang="hr-HR"/>
              <a:pPr>
                <a:defRPr/>
              </a:pPr>
              <a:t>98</a:t>
            </a:fld>
            <a:endParaRPr lang="hr-H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mtClean="0">
                <a:latin typeface="+mn-lt"/>
                <a:cs typeface="Arial" pitchFamily="34" charset="0"/>
              </a:rPr>
              <a:t>Savjeti vezani uz timski rad, 1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714500"/>
            <a:ext cx="8410575" cy="5018088"/>
          </a:xfrm>
        </p:spPr>
        <p:txBody>
          <a:bodyPr/>
          <a:lstStyle/>
          <a:p>
            <a:pPr marL="358775" eaLnBrk="1" hangingPunct="1">
              <a:lnSpc>
                <a:spcPct val="200000"/>
              </a:lnSpc>
              <a:spcBef>
                <a:spcPts val="1200"/>
              </a:spcBef>
            </a:pPr>
            <a:r>
              <a:rPr lang="hr-HR" smtClean="0">
                <a:cs typeface="Arial" pitchFamily="34" charset="0"/>
              </a:rPr>
              <a:t>Pokušajte izbjeći krute hijerarhijske strukture projektnih timova </a:t>
            </a:r>
            <a:br>
              <a:rPr lang="hr-HR" smtClean="0">
                <a:cs typeface="Arial" pitchFamily="34" charset="0"/>
              </a:rPr>
            </a:br>
            <a:r>
              <a:rPr lang="hr-HR" smtClean="0">
                <a:cs typeface="Arial" pitchFamily="34" charset="0"/>
              </a:rPr>
              <a:t>(jedan šef odlučuje o svemu, ostali slušaju i rade)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1211EB0-4BF2-4C53-BD29-D36092D5B9E7}" type="slidenum">
              <a:rPr lang="hr-HR"/>
              <a:pPr>
                <a:defRPr/>
              </a:pPr>
              <a:t>99</a:t>
            </a:fld>
            <a:endParaRPr lang="hr-H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2207</TotalTime>
  <Words>5012</Words>
  <Application>Microsoft Office PowerPoint</Application>
  <PresentationFormat>On-screen Show (4:3)</PresentationFormat>
  <Paragraphs>731</Paragraphs>
  <Slides>108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108</vt:i4>
      </vt:variant>
    </vt:vector>
  </HeadingPairs>
  <TitlesOfParts>
    <vt:vector size="109" baseType="lpstr">
      <vt:lpstr>Median</vt:lpstr>
      <vt:lpstr>HR u EU – kako ući u projekte ?</vt:lpstr>
      <vt:lpstr>Darko.Jurekovic@hotmail.com</vt:lpstr>
      <vt:lpstr>Struktura današnjeg izlaganja</vt:lpstr>
      <vt:lpstr>IPA program, komponenta 4</vt:lpstr>
      <vt:lpstr>Razvoj ljudskih potencijala</vt:lpstr>
      <vt:lpstr>Uključene ustanove</vt:lpstr>
      <vt:lpstr>Uključene ustanove</vt:lpstr>
      <vt:lpstr>Uključene ustanove</vt:lpstr>
      <vt:lpstr>Projektna dokumentacija za IPA projekte</vt:lpstr>
      <vt:lpstr>Osnovni dokumenti</vt:lpstr>
      <vt:lpstr>Provedba IPA projekAta</vt:lpstr>
      <vt:lpstr>Slide 12</vt:lpstr>
      <vt:lpstr>Projektni tim - primjer</vt:lpstr>
      <vt:lpstr>Proračun IPA projekta</vt:lpstr>
      <vt:lpstr>Postupci nabave roba i usluga</vt:lpstr>
      <vt:lpstr>Ključna pravila nabave</vt:lpstr>
      <vt:lpstr>Primjeri dokumentacije</vt:lpstr>
      <vt:lpstr>Upravljanje promjenama na projektu</vt:lpstr>
      <vt:lpstr>Projektna izvješća</vt:lpstr>
      <vt:lpstr>Nabava roba i usluga u okviru ipa projekta</vt:lpstr>
      <vt:lpstr>Postupak nabave, p1</vt:lpstr>
      <vt:lpstr>Postupak nabave, p2</vt:lpstr>
      <vt:lpstr>Dokumentacija koja se šalje u okviru Zahtjeva</vt:lpstr>
      <vt:lpstr>Posebni obrasci</vt:lpstr>
      <vt:lpstr>Koraci u procesu nabave, p1</vt:lpstr>
      <vt:lpstr>Dostava ponuda</vt:lpstr>
      <vt:lpstr>Koraci u procesu nabave, p2</vt:lpstr>
      <vt:lpstr>Evaluacijski odbor</vt:lpstr>
      <vt:lpstr>Provedba evaluacije</vt:lpstr>
      <vt:lpstr>Obrazac administrativne usklađenosti</vt:lpstr>
      <vt:lpstr>Evaluacijski obrazac</vt:lpstr>
      <vt:lpstr>Financijska evaluacija ponuda</vt:lpstr>
      <vt:lpstr>Primjeri neprihvatljivih ponuda:</vt:lpstr>
      <vt:lpstr>Da bi natječaj bio uspješan:</vt:lpstr>
      <vt:lpstr>Koraci u procesu nabave, p3</vt:lpstr>
      <vt:lpstr>Koraci u procesu nabave, p4</vt:lpstr>
      <vt:lpstr>Koraci u procesu nabave, p5</vt:lpstr>
      <vt:lpstr>Države iz kojih smije potjecati oprema:</vt:lpstr>
      <vt:lpstr>Što se mijenja nakon 1. 7. 2013?</vt:lpstr>
      <vt:lpstr>Korišteni izvori informacija:</vt:lpstr>
      <vt:lpstr>Što je ESF?</vt:lpstr>
      <vt:lpstr>EUROPA 2020: 3 prioriteta</vt:lpstr>
      <vt:lpstr>Najavljene aktivnosti u Hrvatskoj</vt:lpstr>
      <vt:lpstr> Operativni program Razvoj ljudskih potencijala</vt:lpstr>
      <vt:lpstr>Operativni program Razvoj ljudskih potencijala - područje obrazovanja</vt:lpstr>
      <vt:lpstr>O čemu mi ono govorimo?</vt:lpstr>
      <vt:lpstr>Zašto govorimo o projektima?</vt:lpstr>
      <vt:lpstr>  PRVI DIO:  Osnovni pojmovi</vt:lpstr>
      <vt:lpstr>O čemu govorimo u sljedećih 45 minuta:</vt:lpstr>
      <vt:lpstr>U početku bijaše ...</vt:lpstr>
      <vt:lpstr>A, što bi to bio ... P R O B L E M ?</vt:lpstr>
      <vt:lpstr>Neki primjeri problema ...</vt:lpstr>
      <vt:lpstr>SAD JE NAJVAŽNIJE ZAPAMTITI:</vt:lpstr>
      <vt:lpstr>Zašto? Pa zato što ...</vt:lpstr>
      <vt:lpstr>Dakle ...</vt:lpstr>
      <vt:lpstr>Je li projekt dakle rješenje problema?</vt:lpstr>
      <vt:lpstr>Mogli bismo reći kako je projekt ...</vt:lpstr>
      <vt:lpstr>Što može biti rješenje problema?</vt:lpstr>
      <vt:lpstr>Službena definicija projekta</vt:lpstr>
      <vt:lpstr>Što je dakle PROJEKT?</vt:lpstr>
      <vt:lpstr>A što je to PMBOK?</vt:lpstr>
      <vt:lpstr>Razlika projekata i ostalih aktivnosti</vt:lpstr>
      <vt:lpstr>Definicija PROGRAMA (PMBOK)</vt:lpstr>
      <vt:lpstr>Što su PROGRAMI?</vt:lpstr>
      <vt:lpstr>Što je CILJ projekta?</vt:lpstr>
      <vt:lpstr>Što su to RESURSI projekta?</vt:lpstr>
      <vt:lpstr>Sudionici projekta</vt:lpstr>
      <vt:lpstr>Naručitelji projekta</vt:lpstr>
      <vt:lpstr>Voditelj projekta</vt:lpstr>
      <vt:lpstr>Sponzor projekta</vt:lpstr>
      <vt:lpstr>Ulagači</vt:lpstr>
      <vt:lpstr>Ulagači u IPA projekte:</vt:lpstr>
      <vt:lpstr>Nadzor projekta</vt:lpstr>
      <vt:lpstr>Nadzor IPA projekata u školama</vt:lpstr>
      <vt:lpstr>Vremenski okvir projekta</vt:lpstr>
      <vt:lpstr>Uobičajena trajanja IPA projekata</vt:lpstr>
      <vt:lpstr>Podsjetimo se ...</vt:lpstr>
      <vt:lpstr>Ciljevi projekta trebaju biti …</vt:lpstr>
      <vt:lpstr>Životni ciklus projekta</vt:lpstr>
      <vt:lpstr>Zašto projekti ne uspijevaju?</vt:lpstr>
      <vt:lpstr>Što je uspješan projekt?</vt:lpstr>
      <vt:lpstr>Mjerila uspješnosti projekta</vt:lpstr>
      <vt:lpstr>Zašto projekti ne uspijevaju?</vt:lpstr>
      <vt:lpstr>John McCormick, Baseline</vt:lpstr>
      <vt:lpstr>Pravila za uspješnije projekte, 1. dio</vt:lpstr>
      <vt:lpstr>Pravila za uspješnije projekte, 2. dio</vt:lpstr>
      <vt:lpstr>Zapažanja o nastavnicima na projektima, 1.</vt:lpstr>
      <vt:lpstr>Zapažanja o nastavnicima na projektima, 2.</vt:lpstr>
      <vt:lpstr>Zapažanja o nastavnicima na projektima, 3</vt:lpstr>
      <vt:lpstr>Česte pogreške ravnatelja</vt:lpstr>
      <vt:lpstr>Savjeti o ulasku u projekte</vt:lpstr>
      <vt:lpstr>Savjeti o pokretanju projekta, 1</vt:lpstr>
      <vt:lpstr>Savjeti o pokretanju projekta, 2</vt:lpstr>
      <vt:lpstr>Savjeti o planiranju projekta, 1</vt:lpstr>
      <vt:lpstr>Savjeti o planiranju projekta, 2</vt:lpstr>
      <vt:lpstr>Savjeti o planiranju projekta, 3</vt:lpstr>
      <vt:lpstr>Savjeti o formiranju tima, 1.</vt:lpstr>
      <vt:lpstr>Savjeti o formiranju tima, 2.</vt:lpstr>
      <vt:lpstr>Savjeti vezani uz timski rad, 1</vt:lpstr>
      <vt:lpstr>Savjeti vezani uz timski rad, 2</vt:lpstr>
      <vt:lpstr>Savjeti vezani uz timski rad, 3</vt:lpstr>
      <vt:lpstr>Savjeti kod procjene rizika</vt:lpstr>
      <vt:lpstr>O projektnoj dokumentaciji</vt:lpstr>
      <vt:lpstr>Na što ne zaboraviti kod zaključivanja/zatvaranja projekta?</vt:lpstr>
      <vt:lpstr>Na što ne zaboraviti kod zaključivanja/zatvaranja projekta?</vt:lpstr>
      <vt:lpstr>Jedan drugačiji i zanimljiv pogled na uspješnost projekata </vt:lpstr>
      <vt:lpstr>Umjesto ZAKLJUČKA</vt:lpstr>
      <vt:lpstr>Pitanja?</vt:lpstr>
    </vt:vector>
  </TitlesOfParts>
  <Company>Microsoft Akademski programi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Uvod u upravljanje projektima</dc:title>
  <dc:creator>Darko Jureković</dc:creator>
  <cp:lastModifiedBy>Darko Jureković</cp:lastModifiedBy>
  <cp:revision>300</cp:revision>
  <dcterms:created xsi:type="dcterms:W3CDTF">2007-04-03T12:28:22Z</dcterms:created>
  <dcterms:modified xsi:type="dcterms:W3CDTF">2013-08-30T07:11:55Z</dcterms:modified>
</cp:coreProperties>
</file>