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9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9" r:id="rId44"/>
    <p:sldId id="300" r:id="rId45"/>
    <p:sldId id="301" r:id="rId46"/>
    <p:sldId id="271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C5EBB69-6D09-4616-8A93-D5B00B45A457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4C45AA9-B490-4F67-B72B-F5417CBA5A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18264-2109-4378-89D5-20262793F45F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9ECD0-C3BE-49F4-B2B7-E33FAF8F83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37A84-A505-43AE-94F5-7ABC74077BFB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398F3-0B2D-44F7-94E8-DE6795F0B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E7C90-8461-4486-9EA2-2883BB912D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1AAFF-F8FA-4795-9828-EC3D22C117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5C776-FD44-47AA-9B56-BDEC8D26FF63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08978-C2D3-4AFC-BC15-A7C699BCC9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E496F4-0ECA-4291-A93A-404A19AB35A4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6E9310-B727-4B93-BF08-BD0B493F0D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D94B47-F3D2-4AA1-8C86-1A3554D590B3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83877F-F04E-4616-AC22-D71F422E62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A74E27-5AD2-421B-A5D6-8E22D329D8EF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1D85EC-FDBC-488B-A215-E4870902B7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115476-7D25-415D-A426-662B6807753C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01B20F-4963-40CB-9E3F-3658685C1C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C985E-95B4-4BB8-8F51-B002F0E8ABDD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E4EFA-BCB7-4802-A817-D0664EDD98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260202-61C5-45F4-A839-7771F0D0831A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4BCDF-5B57-44CD-83D6-E7ED8DB693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CE0BA9F-3732-4CA2-9D28-44F1B4BD712C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10C6C66-ECED-4F16-A880-B7AD805F61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B55322E-B1E2-426D-A8B4-14B838F8FFB0}" type="datetimeFigureOut">
              <a:rPr lang="en-US"/>
              <a:pPr>
                <a:defRPr/>
              </a:pPr>
              <a:t>9/16/2011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90BFA3C-27EE-40A2-B6D8-C544AB53C2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87" r:id="rId3"/>
    <p:sldLayoutId id="2147483688" r:id="rId4"/>
    <p:sldLayoutId id="2147483689" r:id="rId5"/>
    <p:sldLayoutId id="2147483690" r:id="rId6"/>
    <p:sldLayoutId id="2147483684" r:id="rId7"/>
    <p:sldLayoutId id="2147483691" r:id="rId8"/>
    <p:sldLayoutId id="2147483692" r:id="rId9"/>
    <p:sldLayoutId id="2147483683" r:id="rId10"/>
    <p:sldLayoutId id="2147483682" r:id="rId11"/>
    <p:sldLayoutId id="2147483693" r:id="rId12"/>
    <p:sldLayoutId id="214748369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SUVREMENE  MARKETINŠKE POSLOVNE KONCEPCIJE</a:t>
            </a:r>
            <a:endParaRPr lang="hr-HR" dirty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hr-HR" smtClean="0"/>
              <a:t>DR. SC. OLIVERA JURKOVIĆ MAJIĆ, PROF.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Ideja po kojoj su potrošači skloniji proizvodima koji nude najbolju kvalitetu, izvedbu i karakteristike, te bi stoga kompanije trebale ulagati energiju u stalno poboljšanje proizvoda/usluge.</a:t>
            </a:r>
          </a:p>
          <a:p>
            <a:endParaRPr lang="hr-HR" smtClean="0"/>
          </a:p>
          <a:p>
            <a:r>
              <a:rPr lang="hr-HR" smtClean="0"/>
              <a:t>Opsjednutost tehnologijom je zamka, vodi marketinškoj kratkovidnosti.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Koncepcija proizvoda</a:t>
            </a:r>
            <a:endParaRPr lang="hr-H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Ideja po kojoj potrošači neće kupiti dovoljno proizvoda neke kompanije, osim ako ona ne uloži velike napore u prodaju i promidžbu.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Koriste je kompanije koje su suočene sa prekomjernom proizvodnjom.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Cilj je prodati ono što proizvode, umjesto da proizvode ono što tržište želi.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Usredotočenost na kratkotrajne prodajne transakcije, a ne na kupce!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Opasnost = nezadovoljan kupac!!!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Koncepcija prodaje</a:t>
            </a:r>
            <a:endParaRPr lang="hr-H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Filozofija upravljanja marketingom koja drži da postizanje ciljeva kompanije ovisi o uočavanju potreba i želja ciljnih tržišta te o pružanju zadovoljstva na učinkovitiji i djelotvorniji način od konkurencije.</a:t>
            </a:r>
          </a:p>
          <a:p>
            <a:r>
              <a:rPr lang="hr-HR" smtClean="0"/>
              <a:t>Razlika između prodajne i marketinške koncepcije:</a:t>
            </a:r>
          </a:p>
          <a:p>
            <a:r>
              <a:rPr lang="hr-HR" smtClean="0"/>
              <a:t>Prodajna koncepcija= iznutra prema van!</a:t>
            </a:r>
          </a:p>
          <a:p>
            <a:r>
              <a:rPr lang="hr-HR" smtClean="0"/>
              <a:t>Marketinška koncepcija = izvana prema unutra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Koncepcija marketinga</a:t>
            </a:r>
            <a:endParaRPr lang="hr-H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Ideja po kojoj bi kompanija trebala utvrditi potrebe, želje i interese ciljnih tržišta te pružiti željena zadovoljstva učinkovitije i djelotvornije od konkurencije na način koji održava ili poboljšava dobrobit potrošača i društva.</a:t>
            </a:r>
          </a:p>
          <a:p>
            <a:r>
              <a:rPr lang="hr-HR" smtClean="0"/>
              <a:t>Propituje: je li čista koncepcija marketinga prikladna u doba ekoloških problema, pomanjkanja resursa, globalnih gospodarskih problema i zanemarenih socijalnih odnosa.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Koncepcija društvenog marketinga- najnovija</a:t>
            </a:r>
            <a:endParaRPr lang="hr-H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endParaRPr lang="hr-HR" smtClean="0"/>
          </a:p>
          <a:p>
            <a:pPr>
              <a:buFont typeface="Wingdings 3" pitchFamily="18" charset="2"/>
              <a:buNone/>
            </a:pPr>
            <a:r>
              <a:rPr lang="hr-HR" smtClean="0"/>
              <a:t>Usklađivanje sljedeća tri motiva pri određivanju svoje marketinške politike: dobit kompanije, želje potrošača/klijenata i interes društva.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pPr>
              <a:buFont typeface="Wingdings 3" pitchFamily="18" charset="2"/>
              <a:buNone/>
            </a:pPr>
            <a:r>
              <a:rPr lang="hr-HR" smtClean="0"/>
              <a:t>Pr. duhanska industrija, industrija brze hrane, moda, kozmetika…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Koncepcija društvenog marketinga zahtijeva od marketinških stručnjaka:</a:t>
            </a:r>
            <a:endParaRPr lang="hr-H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WOM marketing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Guerilla marketing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Holistički marketing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Neuro marketing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Story  telling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Konzumerizam/zaštita potrošača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Neki novi trendovi…</a:t>
            </a:r>
            <a:endParaRPr lang="hr-H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mtClean="0"/>
          </a:p>
          <a:p>
            <a:endParaRPr lang="hr-HR" smtClean="0"/>
          </a:p>
          <a:p>
            <a:endParaRPr lang="hr-HR" smtClean="0"/>
          </a:p>
          <a:p>
            <a:r>
              <a:rPr lang="hr-HR" smtClean="0"/>
              <a:t>Društveno odgovorni menadžer, upravljanje i marketing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Primjer:</a:t>
            </a:r>
            <a:endParaRPr lang="hr-H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Lee Iacocca</a:t>
            </a:r>
            <a:br>
              <a:rPr lang="hr-HR" dirty="0" smtClean="0"/>
            </a:br>
            <a:r>
              <a:rPr lang="hr-HR" sz="4600" dirty="0" smtClean="0"/>
              <a:t>Autobiografija</a:t>
            </a:r>
            <a:br>
              <a:rPr lang="hr-HR" sz="4600" dirty="0" smtClean="0"/>
            </a:br>
            <a:r>
              <a:rPr lang="hr-HR" sz="2800" dirty="0" smtClean="0"/>
              <a:t>Lee Iacocca i William Novak</a:t>
            </a:r>
            <a:endParaRPr lang="en-US" sz="2800" dirty="0" smtClean="0"/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hr-HR" sz="1400" smtClean="0"/>
              <a:t>.</a:t>
            </a:r>
            <a:endParaRPr lang="en-US" sz="1400" smtClean="0"/>
          </a:p>
        </p:txBody>
      </p:sp>
      <p:pic>
        <p:nvPicPr>
          <p:cNvPr id="31747" name="Picture 4" descr="427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762000"/>
            <a:ext cx="1901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O Autobiografiji:</a:t>
            </a:r>
            <a:endParaRPr lang="en-US" dirty="0" smtClean="0"/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1985. </a:t>
            </a:r>
            <a:r>
              <a:rPr lang="en-US" smtClean="0"/>
              <a:t>godine</a:t>
            </a:r>
            <a:r>
              <a:rPr lang="hr-HR" smtClean="0"/>
              <a:t> </a:t>
            </a:r>
            <a:r>
              <a:rPr lang="en-US" smtClean="0"/>
              <a:t>bila</a:t>
            </a:r>
            <a:r>
              <a:rPr lang="hr-HR" smtClean="0"/>
              <a:t> </a:t>
            </a:r>
            <a:r>
              <a:rPr lang="en-US" sz="3200" smtClean="0"/>
              <a:t>najprodavanija</a:t>
            </a:r>
            <a:r>
              <a:rPr lang="hr-HR" smtClean="0"/>
              <a:t> </a:t>
            </a:r>
            <a:r>
              <a:rPr lang="en-US" smtClean="0"/>
              <a:t>knjiga</a:t>
            </a:r>
            <a:r>
              <a:rPr lang="hr-HR" smtClean="0"/>
              <a:t> </a:t>
            </a:r>
            <a:r>
              <a:rPr lang="en-US" smtClean="0"/>
              <a:t>u</a:t>
            </a:r>
            <a:r>
              <a:rPr lang="hr-HR" smtClean="0"/>
              <a:t> </a:t>
            </a:r>
            <a:r>
              <a:rPr lang="en-US" smtClean="0"/>
              <a:t>SAD</a:t>
            </a:r>
            <a:r>
              <a:rPr lang="hr-HR" smtClean="0"/>
              <a:t>-</a:t>
            </a:r>
            <a:r>
              <a:rPr lang="en-US" smtClean="0"/>
              <a:t>u</a:t>
            </a:r>
            <a:endParaRPr lang="hr-HR" smtClean="0"/>
          </a:p>
          <a:p>
            <a:r>
              <a:rPr lang="hr-HR" smtClean="0"/>
              <a:t>uskoro.. svjetski bestseller</a:t>
            </a:r>
          </a:p>
          <a:p>
            <a:r>
              <a:rPr lang="en-US" smtClean="0"/>
              <a:t>pri</a:t>
            </a:r>
            <a:r>
              <a:rPr lang="hr-HR" smtClean="0"/>
              <a:t>ča "</a:t>
            </a:r>
            <a:r>
              <a:rPr lang="en-US" smtClean="0"/>
              <a:t>kao</a:t>
            </a:r>
            <a:r>
              <a:rPr lang="hr-HR" smtClean="0"/>
              <a:t> </a:t>
            </a:r>
            <a:r>
              <a:rPr lang="en-US" smtClean="0"/>
              <a:t>s</a:t>
            </a:r>
            <a:r>
              <a:rPr lang="hr-HR" smtClean="0"/>
              <a:t> </a:t>
            </a:r>
            <a:r>
              <a:rPr lang="en-US" smtClean="0"/>
              <a:t>filmske</a:t>
            </a:r>
            <a:r>
              <a:rPr lang="hr-HR" smtClean="0"/>
              <a:t> </a:t>
            </a:r>
            <a:r>
              <a:rPr lang="en-US" smtClean="0"/>
              <a:t>vrpce</a:t>
            </a:r>
            <a:r>
              <a:rPr lang="hr-HR" smtClean="0"/>
              <a:t>"</a:t>
            </a:r>
          </a:p>
          <a:p>
            <a:r>
              <a:rPr lang="en-US" smtClean="0"/>
              <a:t>ostvarenja</a:t>
            </a:r>
            <a:r>
              <a:rPr lang="hr-HR" smtClean="0"/>
              <a:t> </a:t>
            </a:r>
            <a:r>
              <a:rPr lang="en-US" smtClean="0"/>
              <a:t>ameri</a:t>
            </a:r>
            <a:r>
              <a:rPr lang="hr-HR" smtClean="0"/>
              <a:t>č</a:t>
            </a:r>
            <a:r>
              <a:rPr lang="en-US" smtClean="0"/>
              <a:t>kog</a:t>
            </a:r>
            <a:r>
              <a:rPr lang="hr-HR" smtClean="0"/>
              <a:t> </a:t>
            </a:r>
            <a:r>
              <a:rPr lang="en-US" smtClean="0"/>
              <a:t>sna</a:t>
            </a:r>
            <a:r>
              <a:rPr lang="hr-HR" smtClean="0"/>
              <a:t> </a:t>
            </a:r>
            <a:r>
              <a:rPr lang="en-US" smtClean="0"/>
              <a:t>o</a:t>
            </a:r>
            <a:r>
              <a:rPr lang="hr-HR" smtClean="0"/>
              <a:t> </a:t>
            </a:r>
            <a:r>
              <a:rPr lang="en-US" smtClean="0"/>
              <a:t>neograni</a:t>
            </a:r>
            <a:r>
              <a:rPr lang="hr-HR" smtClean="0"/>
              <a:t>č</a:t>
            </a:r>
            <a:r>
              <a:rPr lang="en-US" smtClean="0"/>
              <a:t>enim</a:t>
            </a:r>
            <a:r>
              <a:rPr lang="hr-HR" smtClean="0"/>
              <a:t> </a:t>
            </a:r>
            <a:r>
              <a:rPr lang="en-US" smtClean="0"/>
              <a:t>mogu</a:t>
            </a:r>
            <a:r>
              <a:rPr lang="hr-HR" smtClean="0"/>
              <a:t>ć</a:t>
            </a:r>
            <a:r>
              <a:rPr lang="en-US" smtClean="0"/>
              <a:t>nostima</a:t>
            </a:r>
          </a:p>
          <a:p>
            <a:r>
              <a:rPr lang="en-US" smtClean="0"/>
              <a:t> </a:t>
            </a:r>
            <a:r>
              <a:rPr lang="de-DE" smtClean="0"/>
              <a:t>veliki užitak čitanja i inspiracij</a:t>
            </a:r>
            <a:r>
              <a:rPr lang="hr-HR" smtClean="0"/>
              <a:t>a</a:t>
            </a:r>
            <a:r>
              <a:rPr lang="de-DE" smtClean="0"/>
              <a:t> za djelovanje</a:t>
            </a:r>
            <a:r>
              <a:rPr lang="en-US" smtClean="0"/>
              <a:t> </a:t>
            </a:r>
            <a:endParaRPr lang="hr-HR" smtClean="0"/>
          </a:p>
        </p:txBody>
      </p:sp>
      <p:pic>
        <p:nvPicPr>
          <p:cNvPr id="32771" name="Picture 4" descr="427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5157788"/>
            <a:ext cx="1214437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427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57788"/>
            <a:ext cx="1223963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Lee Iacocca</a:t>
            </a:r>
            <a:endParaRPr lang="en-US" dirty="0" smtClean="0"/>
          </a:p>
        </p:txBody>
      </p:sp>
      <p:sp>
        <p:nvSpPr>
          <p:cNvPr id="33794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hr-HR" sz="2300" smtClean="0"/>
              <a:t>rođen 1924. godine, u Pennsylvaniji</a:t>
            </a:r>
          </a:p>
          <a:p>
            <a:r>
              <a:rPr lang="hr-HR" sz="2300" smtClean="0"/>
              <a:t>marljiv učenik s mnogo interesa</a:t>
            </a:r>
          </a:p>
          <a:p>
            <a:r>
              <a:rPr lang="hr-HR" sz="2300" smtClean="0"/>
              <a:t>zbog bolesti nije išao u rat- odlučio studirati</a:t>
            </a:r>
          </a:p>
          <a:p>
            <a:r>
              <a:rPr lang="hr-HR" sz="2300" smtClean="0"/>
              <a:t>1945. završio Leight University,</a:t>
            </a:r>
            <a:r>
              <a:rPr lang="en-US" sz="2300" smtClean="0"/>
              <a:t> </a:t>
            </a:r>
            <a:r>
              <a:rPr lang="hr-HR" sz="2300" smtClean="0"/>
              <a:t>industrijski inženjering</a:t>
            </a:r>
          </a:p>
          <a:p>
            <a:r>
              <a:rPr lang="hr-HR" sz="2300" smtClean="0"/>
              <a:t>1946. magistrirao na Princetonu</a:t>
            </a:r>
          </a:p>
          <a:p>
            <a:endParaRPr lang="hr-HR" sz="2300" smtClean="0"/>
          </a:p>
          <a:p>
            <a:endParaRPr lang="en-US" sz="2400" smtClean="0"/>
          </a:p>
          <a:p>
            <a:endParaRPr lang="en-US" sz="2400" smtClean="0"/>
          </a:p>
        </p:txBody>
      </p:sp>
      <p:pic>
        <p:nvPicPr>
          <p:cNvPr id="33795" name="Picture 8" descr="Leigh university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67425" y="1960563"/>
            <a:ext cx="1428750" cy="1466850"/>
          </a:xfrm>
        </p:spPr>
      </p:pic>
      <p:pic>
        <p:nvPicPr>
          <p:cNvPr id="33796" name="Picture 9" descr="PrincetonShield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043613" y="4273550"/>
            <a:ext cx="1476375" cy="152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Kompanije koje su danas uspješne imaju jednu zajedničku odliku: njihov uspjeh proizlazi iz usredotočenosti na kupce/klijente/korisnike i velika ulaganja u marketing.</a:t>
            </a:r>
          </a:p>
          <a:p>
            <a:endParaRPr lang="hr-HR" smtClean="0"/>
          </a:p>
          <a:p>
            <a:r>
              <a:rPr lang="hr-HR" smtClean="0"/>
              <a:t>Ove kompanije znaju da će, ako se pobrinu za svoje kupce/klijente, uslijediti profit i udio na tržištu.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MARKETING  DANAS</a:t>
            </a:r>
            <a:endParaRPr lang="hr-H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Iacoccina obitelj</a:t>
            </a:r>
            <a:endParaRPr lang="en-US" dirty="0" smtClean="0"/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unatoč velikoj karijeri, Lee je uvijek imao vremena za obitelj koja mu je jako </a:t>
            </a:r>
            <a:r>
              <a:rPr lang="hr-HR" sz="3200" smtClean="0"/>
              <a:t>važna</a:t>
            </a:r>
          </a:p>
          <a:p>
            <a:r>
              <a:rPr lang="hr-HR" smtClean="0"/>
              <a:t>vikende je uvijek provodio sa obitelji</a:t>
            </a:r>
          </a:p>
          <a:p>
            <a:r>
              <a:rPr lang="hr-HR" smtClean="0"/>
              <a:t>1956. oženio se za </a:t>
            </a:r>
            <a:r>
              <a:rPr lang="hr-HR" sz="3200" smtClean="0"/>
              <a:t>Mary McCleary</a:t>
            </a:r>
            <a:r>
              <a:rPr lang="hr-HR" smtClean="0"/>
              <a:t> (nakon 8 godina hodanja )</a:t>
            </a:r>
          </a:p>
          <a:p>
            <a:r>
              <a:rPr lang="hr-HR" smtClean="0"/>
              <a:t>imaju dvije kćeri: </a:t>
            </a:r>
            <a:r>
              <a:rPr lang="hr-HR" sz="3200" smtClean="0"/>
              <a:t>Katheryn i Liu</a:t>
            </a:r>
            <a:endParaRPr lang="en-US" sz="3200" smtClean="0"/>
          </a:p>
          <a:p>
            <a:pPr>
              <a:buFont typeface="Wingdings" pitchFamily="2" charset="2"/>
              <a:buNone/>
            </a:pPr>
            <a:endParaRPr lang="hr-HR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Nakon školovanja</a:t>
            </a:r>
            <a:endParaRPr lang="en-US" dirty="0" smtClean="0"/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mogao je birati posao kakav želi</a:t>
            </a:r>
          </a:p>
          <a:p>
            <a:r>
              <a:rPr lang="hr-HR" sz="2400" smtClean="0"/>
              <a:t>zanimali su ga automobili</a:t>
            </a:r>
          </a:p>
          <a:p>
            <a:r>
              <a:rPr lang="hr-HR" sz="2400" smtClean="0"/>
              <a:t>Ford ga je odabrao </a:t>
            </a:r>
            <a:r>
              <a:rPr lang="hr-HR" smtClean="0"/>
              <a:t>među mnoštvom najboljih</a:t>
            </a:r>
          </a:p>
          <a:p>
            <a:r>
              <a:rPr lang="hr-HR" sz="2400" smtClean="0"/>
              <a:t>u međuvremenu- dobio je stipendiju za Princeton</a:t>
            </a:r>
          </a:p>
          <a:p>
            <a:r>
              <a:rPr lang="hr-HR" sz="2400" smtClean="0"/>
              <a:t>Ford mu sačuvao mjesto</a:t>
            </a:r>
          </a:p>
          <a:p>
            <a:r>
              <a:rPr lang="hr-HR" sz="2400" smtClean="0"/>
              <a:t>1946. počinje raditi za Ford</a:t>
            </a:r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Latn-CS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1946. zapošljava se u Fordu, započinje kao </a:t>
            </a:r>
            <a:r>
              <a:rPr lang="hr-HR" sz="3200" smtClean="0"/>
              <a:t>inženjer pripravnik</a:t>
            </a:r>
          </a:p>
          <a:p>
            <a:r>
              <a:rPr lang="hr-HR" smtClean="0"/>
              <a:t>promijenio je svoj put-ušao u </a:t>
            </a:r>
            <a:r>
              <a:rPr lang="hr-HR" sz="3200" smtClean="0"/>
              <a:t>odjel za prodaju i marketing</a:t>
            </a:r>
            <a:r>
              <a:rPr lang="hr-HR" smtClean="0"/>
              <a:t> (uredski posao nižeg ranga)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uspješan u prodaji i marketingu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munjevito napredovao u hijerarhiji</a:t>
            </a:r>
          </a:p>
        </p:txBody>
      </p:sp>
      <p:pic>
        <p:nvPicPr>
          <p:cNvPr id="36867" name="Picture 4" descr="Ford_Motor_Company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404813"/>
            <a:ext cx="20955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56 za 56`</a:t>
            </a:r>
            <a:endParaRPr lang="en-US" dirty="0" smtClean="0"/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1956. </a:t>
            </a:r>
            <a:r>
              <a:rPr lang="en-US" smtClean="0"/>
              <a:t>akcija</a:t>
            </a:r>
            <a:r>
              <a:rPr lang="hr-HR" smtClean="0"/>
              <a:t> 56 </a:t>
            </a:r>
            <a:r>
              <a:rPr lang="en-US" smtClean="0"/>
              <a:t>za</a:t>
            </a:r>
            <a:r>
              <a:rPr lang="hr-HR" smtClean="0"/>
              <a:t> `56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 20% </a:t>
            </a:r>
            <a:r>
              <a:rPr lang="en-US" smtClean="0"/>
              <a:t>cijene</a:t>
            </a:r>
            <a:r>
              <a:rPr lang="hr-HR" smtClean="0"/>
              <a:t> </a:t>
            </a:r>
            <a:r>
              <a:rPr lang="en-US" smtClean="0"/>
              <a:t>od</a:t>
            </a:r>
            <a:r>
              <a:rPr lang="hr-HR" smtClean="0"/>
              <a:t> </a:t>
            </a:r>
            <a:r>
              <a:rPr lang="en-US" smtClean="0"/>
              <a:t>auta</a:t>
            </a:r>
            <a:r>
              <a:rPr lang="hr-HR" smtClean="0"/>
              <a:t> </a:t>
            </a:r>
            <a:r>
              <a:rPr lang="en-US" smtClean="0"/>
              <a:t>kupci</a:t>
            </a:r>
            <a:r>
              <a:rPr lang="hr-HR" smtClean="0"/>
              <a:t> </a:t>
            </a:r>
            <a:r>
              <a:rPr lang="en-US" smtClean="0"/>
              <a:t>su</a:t>
            </a:r>
            <a:r>
              <a:rPr lang="hr-HR" smtClean="0"/>
              <a:t> </a:t>
            </a:r>
            <a:r>
              <a:rPr lang="en-US" smtClean="0"/>
              <a:t>pla</a:t>
            </a:r>
            <a:r>
              <a:rPr lang="hr-HR" smtClean="0"/>
              <a:t>ć</a:t>
            </a:r>
            <a:r>
              <a:rPr lang="en-US" smtClean="0"/>
              <a:t>ali</a:t>
            </a:r>
            <a:r>
              <a:rPr lang="hr-HR" smtClean="0"/>
              <a:t> </a:t>
            </a:r>
            <a:r>
              <a:rPr lang="en-US" smtClean="0"/>
              <a:t>odmah</a:t>
            </a:r>
            <a:r>
              <a:rPr lang="hr-HR" smtClean="0"/>
              <a:t>, </a:t>
            </a:r>
            <a:r>
              <a:rPr lang="en-US" smtClean="0"/>
              <a:t>a</a:t>
            </a:r>
            <a:r>
              <a:rPr lang="hr-HR" smtClean="0"/>
              <a:t> </a:t>
            </a:r>
            <a:r>
              <a:rPr lang="en-US" smtClean="0"/>
              <a:t>ostatak</a:t>
            </a:r>
            <a:r>
              <a:rPr lang="hr-HR" smtClean="0"/>
              <a:t> </a:t>
            </a:r>
            <a:r>
              <a:rPr lang="en-US" smtClean="0"/>
              <a:t>kroz</a:t>
            </a:r>
            <a:r>
              <a:rPr lang="hr-HR" smtClean="0"/>
              <a:t> 3 </a:t>
            </a:r>
            <a:r>
              <a:rPr lang="en-US" smtClean="0"/>
              <a:t>godine</a:t>
            </a:r>
            <a:r>
              <a:rPr lang="hr-HR" smtClean="0"/>
              <a:t> </a:t>
            </a:r>
            <a:r>
              <a:rPr lang="en-US" smtClean="0"/>
              <a:t>po</a:t>
            </a:r>
            <a:r>
              <a:rPr lang="hr-HR" smtClean="0"/>
              <a:t> 56 $ na mjesec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 </a:t>
            </a:r>
            <a:r>
              <a:rPr lang="hr-HR" sz="3200" smtClean="0"/>
              <a:t>akcija je bila jako uspješna</a:t>
            </a:r>
          </a:p>
          <a:p>
            <a:r>
              <a:rPr lang="hr-HR" sz="3200" smtClean="0"/>
              <a:t>(koncepcija prodaje, ali cijenovna prilagodba kupcima)</a:t>
            </a:r>
            <a:r>
              <a:rPr lang="en-US" sz="3200" smtClean="0"/>
              <a:t>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Napredovanje u karijeri </a:t>
            </a:r>
            <a:r>
              <a:rPr lang="hr-HR" i="1" dirty="0" smtClean="0"/>
              <a:t>Iacocce:</a:t>
            </a:r>
            <a:endParaRPr lang="en-US" i="1" dirty="0" smtClean="0"/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Symbol" pitchFamily="18" charset="2"/>
              <a:buAutoNum type="arabicPeriod"/>
            </a:pPr>
            <a:r>
              <a:rPr lang="hr-HR" sz="2400" smtClean="0"/>
              <a:t>1949. područni šef</a:t>
            </a:r>
            <a:endParaRPr lang="en-US" sz="2400" smtClean="0"/>
          </a:p>
          <a:p>
            <a:pPr marL="533400" indent="-533400">
              <a:buFont typeface="Symbol" pitchFamily="18" charset="2"/>
              <a:buAutoNum type="arabicPeriod"/>
            </a:pPr>
            <a:r>
              <a:rPr lang="hr-HR" sz="2400" smtClean="0"/>
              <a:t>1953. pomoćnik šefa prodaje i marketinga</a:t>
            </a:r>
            <a:endParaRPr lang="en-US" sz="2400" smtClean="0"/>
          </a:p>
          <a:p>
            <a:pPr marL="533400" indent="-533400">
              <a:buFont typeface="Symbol" pitchFamily="18" charset="2"/>
              <a:buAutoNum type="arabicPeriod"/>
            </a:pPr>
            <a:r>
              <a:rPr lang="hr-HR" sz="2400" smtClean="0"/>
              <a:t>1960. direktor prodaje automobila i kamiona i direktor marketinga za automobile i kamione...</a:t>
            </a:r>
          </a:p>
          <a:p>
            <a:pPr marL="533400" indent="-533400">
              <a:buFont typeface="Symbol" pitchFamily="18" charset="2"/>
              <a:buAutoNum type="arabicPeriod"/>
            </a:pPr>
            <a:r>
              <a:rPr lang="hr-HR" sz="2400" smtClean="0"/>
              <a:t>u studenom generalni direktor Ford Divisiona</a:t>
            </a:r>
            <a:endParaRPr lang="en-US" sz="2400" smtClean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hr-HR" sz="2400" smtClean="0"/>
              <a:t>1964. predsjednik Ford Divisiona 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hr-HR" sz="2400" smtClean="0"/>
              <a:t>1965. predsjednik odjela Ford i Lincoln-Mercury</a:t>
            </a:r>
          </a:p>
          <a:p>
            <a:pPr marL="533400" indent="-533400">
              <a:buFont typeface="Wingdings 3" pitchFamily="18" charset="2"/>
              <a:buNone/>
            </a:pPr>
            <a:r>
              <a:rPr lang="hr-HR" sz="2400" smtClean="0"/>
              <a:t> </a:t>
            </a:r>
          </a:p>
          <a:p>
            <a:pPr marL="533400" indent="-533400" algn="ctr">
              <a:buFont typeface="Wingdings" pitchFamily="2" charset="2"/>
              <a:buAutoNum type="arabicPeriod"/>
            </a:pPr>
            <a:r>
              <a:rPr lang="hr-HR" smtClean="0"/>
              <a:t>1970</a:t>
            </a:r>
            <a:r>
              <a:rPr lang="hr-HR" sz="2400" smtClean="0"/>
              <a:t>. </a:t>
            </a:r>
            <a:r>
              <a:rPr lang="en-US" sz="2400" smtClean="0"/>
              <a:t>u</a:t>
            </a:r>
            <a:r>
              <a:rPr lang="hr-HR" sz="2400" smtClean="0"/>
              <a:t> </a:t>
            </a:r>
            <a:r>
              <a:rPr lang="en-US" sz="2400" smtClean="0"/>
              <a:t>svojoj</a:t>
            </a:r>
            <a:r>
              <a:rPr lang="hr-HR" sz="2400" smtClean="0"/>
              <a:t> č</a:t>
            </a:r>
            <a:r>
              <a:rPr lang="en-US" sz="2400" smtClean="0"/>
              <a:t>etrdeset</a:t>
            </a:r>
            <a:r>
              <a:rPr lang="hr-HR" sz="2400" smtClean="0"/>
              <a:t>š</a:t>
            </a:r>
            <a:r>
              <a:rPr lang="en-US" sz="2400" smtClean="0"/>
              <a:t>estoj</a:t>
            </a:r>
            <a:r>
              <a:rPr lang="hr-HR" sz="2400" smtClean="0"/>
              <a:t> </a:t>
            </a:r>
            <a:r>
              <a:rPr lang="en-US" sz="2400" smtClean="0"/>
              <a:t>godini</a:t>
            </a:r>
            <a:r>
              <a:rPr lang="hr-HR" sz="2400" smtClean="0"/>
              <a:t>, </a:t>
            </a:r>
            <a:r>
              <a:rPr lang="en-US" sz="2400" smtClean="0"/>
              <a:t>postaje</a:t>
            </a:r>
            <a:r>
              <a:rPr lang="hr-HR" sz="2400" smtClean="0"/>
              <a:t> </a:t>
            </a:r>
            <a:r>
              <a:rPr lang="en-US" sz="3600" smtClean="0"/>
              <a:t>predsjednikom</a:t>
            </a:r>
            <a:r>
              <a:rPr lang="hr-HR" sz="3600" smtClean="0"/>
              <a:t> </a:t>
            </a:r>
            <a:r>
              <a:rPr lang="en-US" sz="3600" smtClean="0"/>
              <a:t>kompanije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 smtClean="0"/>
              <a:t>bio</a:t>
            </a:r>
            <a:r>
              <a:rPr lang="hr-HR" sz="2000" dirty="0" smtClean="0"/>
              <a:t> </a:t>
            </a:r>
            <a:r>
              <a:rPr lang="en-US" sz="2000" dirty="0" smtClean="0"/>
              <a:t>je</a:t>
            </a:r>
            <a:r>
              <a:rPr lang="hr-HR" sz="2000" dirty="0" smtClean="0"/>
              <a:t> </a:t>
            </a:r>
            <a:r>
              <a:rPr lang="en-US" sz="2000" dirty="0" smtClean="0"/>
              <a:t>uklju</a:t>
            </a:r>
            <a:r>
              <a:rPr lang="hr-HR" sz="2000" dirty="0" smtClean="0"/>
              <a:t>č</a:t>
            </a:r>
            <a:r>
              <a:rPr lang="en-US" sz="2000" dirty="0" smtClean="0"/>
              <a:t>en</a:t>
            </a:r>
            <a:r>
              <a:rPr lang="hr-HR" sz="2000" dirty="0" smtClean="0"/>
              <a:t> </a:t>
            </a:r>
            <a:r>
              <a:rPr lang="en-US" sz="2000" dirty="0" smtClean="0"/>
              <a:t>u</a:t>
            </a:r>
            <a:r>
              <a:rPr lang="hr-HR" sz="2000" dirty="0" smtClean="0"/>
              <a:t> </a:t>
            </a:r>
            <a:r>
              <a:rPr lang="en-US" sz="2000" dirty="0" smtClean="0"/>
              <a:t>kreiranje</a:t>
            </a:r>
            <a:r>
              <a:rPr lang="hr-HR" sz="2000" dirty="0" smtClean="0"/>
              <a:t> </a:t>
            </a:r>
            <a:r>
              <a:rPr lang="en-US" sz="2000" dirty="0" smtClean="0"/>
              <a:t>nekoliko</a:t>
            </a:r>
            <a:r>
              <a:rPr lang="hr-HR" sz="2000" dirty="0" smtClean="0"/>
              <a:t> </a:t>
            </a:r>
            <a:r>
              <a:rPr lang="en-US" sz="2000" dirty="0" smtClean="0"/>
              <a:t>uspje</a:t>
            </a:r>
            <a:r>
              <a:rPr lang="hr-HR" sz="2000" dirty="0" smtClean="0"/>
              <a:t>š</a:t>
            </a:r>
            <a:r>
              <a:rPr lang="en-US" sz="2000" dirty="0" smtClean="0"/>
              <a:t>nih</a:t>
            </a:r>
            <a:r>
              <a:rPr lang="hr-HR" sz="2000" dirty="0" smtClean="0"/>
              <a:t> </a:t>
            </a:r>
            <a:r>
              <a:rPr lang="en-US" sz="2000" dirty="0" smtClean="0"/>
              <a:t>Fordovih</a:t>
            </a:r>
            <a:r>
              <a:rPr lang="hr-HR" sz="2000" dirty="0" smtClean="0"/>
              <a:t> </a:t>
            </a:r>
            <a:r>
              <a:rPr lang="en-US" sz="2000" dirty="0" smtClean="0"/>
              <a:t>automobila</a:t>
            </a:r>
            <a:r>
              <a:rPr lang="hr-HR" sz="2000" dirty="0" smtClean="0"/>
              <a:t>: </a:t>
            </a:r>
            <a:r>
              <a:rPr lang="en-US" sz="2000" dirty="0" smtClean="0"/>
              <a:t>Ford</a:t>
            </a:r>
            <a:r>
              <a:rPr lang="hr-HR" sz="2000" dirty="0" smtClean="0"/>
              <a:t> </a:t>
            </a:r>
            <a:r>
              <a:rPr lang="en-US" sz="2000" dirty="0" smtClean="0"/>
              <a:t>Mustang</a:t>
            </a:r>
            <a:r>
              <a:rPr lang="hr-HR" sz="2000" dirty="0" smtClean="0"/>
              <a:t>, </a:t>
            </a:r>
            <a:r>
              <a:rPr lang="en-US" sz="2000" dirty="0" smtClean="0"/>
              <a:t>Lincoln</a:t>
            </a:r>
            <a:r>
              <a:rPr lang="hr-HR" sz="2000" dirty="0" smtClean="0"/>
              <a:t> </a:t>
            </a:r>
            <a:r>
              <a:rPr lang="en-US" sz="2000" dirty="0" smtClean="0"/>
              <a:t>Continental</a:t>
            </a:r>
            <a:r>
              <a:rPr lang="hr-HR" sz="2000" dirty="0" smtClean="0"/>
              <a:t> </a:t>
            </a:r>
            <a:r>
              <a:rPr lang="en-US" sz="2000" dirty="0" smtClean="0"/>
              <a:t>Mark</a:t>
            </a:r>
            <a:r>
              <a:rPr lang="hr-HR" sz="2000" dirty="0" smtClean="0"/>
              <a:t> </a:t>
            </a:r>
            <a:r>
              <a:rPr lang="en-US" sz="2000" dirty="0" smtClean="0"/>
              <a:t>III</a:t>
            </a:r>
            <a:r>
              <a:rPr lang="hr-HR" sz="2000" dirty="0" smtClean="0"/>
              <a:t>, </a:t>
            </a:r>
            <a:r>
              <a:rPr lang="en-US" sz="2000" dirty="0" smtClean="0"/>
              <a:t>Ford</a:t>
            </a:r>
            <a:r>
              <a:rPr lang="hr-HR" sz="2000" dirty="0" smtClean="0"/>
              <a:t> </a:t>
            </a:r>
            <a:r>
              <a:rPr lang="en-US" sz="2000" dirty="0" smtClean="0"/>
              <a:t>Fiesta</a:t>
            </a:r>
            <a:r>
              <a:rPr lang="hr-HR" sz="2000" dirty="0" smtClean="0"/>
              <a:t>, </a:t>
            </a:r>
            <a:r>
              <a:rPr lang="en-US" sz="2000" dirty="0" smtClean="0"/>
              <a:t>Mercury</a:t>
            </a:r>
            <a:r>
              <a:rPr lang="hr-HR" sz="2000" dirty="0" smtClean="0"/>
              <a:t> </a:t>
            </a:r>
            <a:r>
              <a:rPr lang="en-US" sz="2000" dirty="0" smtClean="0"/>
              <a:t>Cougar</a:t>
            </a:r>
            <a:r>
              <a:rPr lang="hr-HR" sz="2000" dirty="0" smtClean="0"/>
              <a:t>, </a:t>
            </a:r>
            <a:r>
              <a:rPr lang="en-US" sz="2000" dirty="0" smtClean="0"/>
              <a:t>Mercury</a:t>
            </a:r>
            <a:r>
              <a:rPr lang="hr-HR" sz="2000" dirty="0" smtClean="0"/>
              <a:t> </a:t>
            </a:r>
            <a:r>
              <a:rPr lang="en-US" sz="2000" dirty="0" smtClean="0"/>
              <a:t>Marquis, Ford Pinto</a:t>
            </a:r>
            <a:br>
              <a:rPr lang="en-US" sz="2000" dirty="0" smtClean="0"/>
            </a:br>
            <a:endParaRPr lang="en-US" sz="2000" dirty="0" smtClean="0"/>
          </a:p>
        </p:txBody>
      </p:sp>
      <p:pic>
        <p:nvPicPr>
          <p:cNvPr id="39938" name="Picture 9" descr="1966_Ford_Mustang_Coupe1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484313"/>
            <a:ext cx="2919412" cy="2189162"/>
          </a:xfrm>
        </p:spPr>
      </p:pic>
      <p:pic>
        <p:nvPicPr>
          <p:cNvPr id="39939" name="Picture 10" descr="Lincoln_Continental_Mark_III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132138" y="1484313"/>
            <a:ext cx="2917825" cy="2189162"/>
          </a:xfrm>
        </p:spPr>
      </p:pic>
      <p:pic>
        <p:nvPicPr>
          <p:cNvPr id="39940" name="Picture 13" descr="Fiesta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084888" y="1484313"/>
            <a:ext cx="2678112" cy="2011362"/>
          </a:xfrm>
        </p:spPr>
      </p:pic>
      <p:pic>
        <p:nvPicPr>
          <p:cNvPr id="39941" name="Picture 14" descr="Mercury_Cougar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179388" y="3789363"/>
            <a:ext cx="2868612" cy="2030412"/>
          </a:xfrm>
        </p:spPr>
      </p:pic>
      <p:pic>
        <p:nvPicPr>
          <p:cNvPr id="39942" name="Picture 15" descr="Mercury_Marqui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3789363"/>
            <a:ext cx="31750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16" descr="ford-pint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3860800"/>
            <a:ext cx="2098675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3800" dirty="0" smtClean="0"/>
              <a:t>citat :</a:t>
            </a:r>
            <a:br>
              <a:rPr lang="hr-HR" sz="3800" dirty="0" smtClean="0"/>
            </a:br>
            <a:r>
              <a:rPr lang="en-US" sz="3800" dirty="0" smtClean="0"/>
              <a:t>Karakteristike</a:t>
            </a:r>
            <a:r>
              <a:rPr lang="hr-HR" sz="3800" dirty="0" smtClean="0"/>
              <a:t> </a:t>
            </a:r>
            <a:r>
              <a:rPr lang="en-US" sz="3800" dirty="0" smtClean="0"/>
              <a:t>dobrog</a:t>
            </a:r>
            <a:r>
              <a:rPr lang="hr-HR" sz="3800" dirty="0" smtClean="0"/>
              <a:t> </a:t>
            </a:r>
            <a:r>
              <a:rPr lang="en-US" sz="3800" dirty="0" smtClean="0"/>
              <a:t>rukovodioca</a:t>
            </a:r>
            <a:r>
              <a:rPr lang="hr-HR" sz="3800" dirty="0" smtClean="0"/>
              <a:t>:</a:t>
            </a:r>
            <a:endParaRPr lang="en-US" sz="3800" dirty="0" smtClean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en-US" sz="3200" smtClean="0"/>
              <a:t>odlu</a:t>
            </a:r>
            <a:r>
              <a:rPr lang="hr-HR" sz="3200" smtClean="0"/>
              <a:t>č</a:t>
            </a:r>
            <a:r>
              <a:rPr lang="en-US" sz="3200" smtClean="0"/>
              <a:t>nost</a:t>
            </a:r>
            <a:r>
              <a:rPr lang="hr-HR" smtClean="0"/>
              <a:t>- „Čak i dobra odluka je loša ako je donijeta prekasno.“</a:t>
            </a:r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 </a:t>
            </a:r>
            <a:r>
              <a:rPr lang="en-US" sz="3200" smtClean="0"/>
              <a:t>sposobnost</a:t>
            </a:r>
            <a:r>
              <a:rPr lang="hr-HR" sz="3200" smtClean="0"/>
              <a:t> </a:t>
            </a:r>
            <a:r>
              <a:rPr lang="en-US" sz="3200" smtClean="0"/>
              <a:t>motivacije</a:t>
            </a:r>
            <a:r>
              <a:rPr lang="hr-HR" sz="3200" smtClean="0"/>
              <a:t> </a:t>
            </a:r>
            <a:r>
              <a:rPr lang="en-US" sz="3200" smtClean="0"/>
              <a:t>ljudi</a:t>
            </a:r>
            <a:r>
              <a:rPr lang="hr-HR" smtClean="0"/>
              <a:t>- </a:t>
            </a:r>
            <a:r>
              <a:rPr lang="en-US" smtClean="0"/>
              <a:t>komunikacijom</a:t>
            </a:r>
            <a:r>
              <a:rPr lang="hr-HR" smtClean="0"/>
              <a:t> (</a:t>
            </a:r>
            <a:r>
              <a:rPr lang="en-US" smtClean="0"/>
              <a:t>slu</a:t>
            </a:r>
            <a:r>
              <a:rPr lang="hr-HR" smtClean="0"/>
              <a:t>š</a:t>
            </a:r>
            <a:r>
              <a:rPr lang="en-US" smtClean="0"/>
              <a:t>ati</a:t>
            </a:r>
            <a:r>
              <a:rPr lang="hr-HR" smtClean="0"/>
              <a:t>-</a:t>
            </a:r>
            <a:r>
              <a:rPr lang="en-US" smtClean="0"/>
              <a:t>govoriti</a:t>
            </a:r>
            <a:r>
              <a:rPr lang="hr-HR" smtClean="0"/>
              <a:t>)- „Mislim da je za rukovodioca uspjeh ako uspije motivirati makar jednog čovjeka. Jer, motivacija je presudna za funkcioniranje tvrtke. Možda ste u stanju raditi za dvojicu, ali ne možete biti dvojica. Stoga morate motivirati čovjeka koji vam je neposredno podređen i navesti ga da motivira one koji su njemu podređeni.“</a:t>
            </a: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U </a:t>
            </a:r>
            <a:r>
              <a:rPr lang="en-US" dirty="0" smtClean="0"/>
              <a:t>sukobu</a:t>
            </a:r>
            <a:r>
              <a:rPr lang="hr-HR" dirty="0" smtClean="0"/>
              <a:t> </a:t>
            </a:r>
            <a:r>
              <a:rPr lang="en-US" dirty="0" smtClean="0"/>
              <a:t>s</a:t>
            </a:r>
            <a:r>
              <a:rPr lang="hr-HR" dirty="0" smtClean="0"/>
              <a:t> </a:t>
            </a:r>
            <a:r>
              <a:rPr lang="en-US" dirty="0" smtClean="0"/>
              <a:t>Henry</a:t>
            </a:r>
            <a:r>
              <a:rPr lang="hr-HR" dirty="0" smtClean="0"/>
              <a:t> </a:t>
            </a:r>
            <a:r>
              <a:rPr lang="en-US" dirty="0" smtClean="0"/>
              <a:t>Fordom</a:t>
            </a:r>
            <a:r>
              <a:rPr lang="hr-HR" dirty="0" smtClean="0"/>
              <a:t>:</a:t>
            </a:r>
            <a:endParaRPr lang="en-US" dirty="0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r-HR" sz="2400" smtClean="0"/>
              <a:t>1975. </a:t>
            </a:r>
            <a:r>
              <a:rPr lang="en-US" sz="2400" smtClean="0"/>
              <a:t>Henry</a:t>
            </a:r>
            <a:r>
              <a:rPr lang="hr-HR" sz="2400" smtClean="0"/>
              <a:t> mu je radio </a:t>
            </a:r>
            <a:r>
              <a:rPr lang="en-US" smtClean="0"/>
              <a:t>iza</a:t>
            </a:r>
            <a:r>
              <a:rPr lang="hr-HR" smtClean="0"/>
              <a:t> </a:t>
            </a:r>
            <a:r>
              <a:rPr lang="en-US" smtClean="0"/>
              <a:t>le</a:t>
            </a:r>
            <a:r>
              <a:rPr lang="hr-HR" smtClean="0"/>
              <a:t>đ</a:t>
            </a:r>
            <a:r>
              <a:rPr lang="en-US" smtClean="0"/>
              <a:t>a</a:t>
            </a:r>
            <a:r>
              <a:rPr lang="hr-HR" sz="2400" smtClean="0"/>
              <a:t>, </a:t>
            </a:r>
            <a:r>
              <a:rPr lang="en-US" sz="2400" smtClean="0"/>
              <a:t>proveo</a:t>
            </a:r>
            <a:r>
              <a:rPr lang="hr-HR" sz="2400" smtClean="0"/>
              <a:t> </a:t>
            </a:r>
            <a:r>
              <a:rPr lang="en-US" sz="2400" smtClean="0"/>
              <a:t>istragu</a:t>
            </a:r>
            <a:r>
              <a:rPr lang="hr-HR" sz="2400" smtClean="0"/>
              <a:t> </a:t>
            </a:r>
            <a:r>
              <a:rPr lang="en-US" sz="2400" smtClean="0"/>
              <a:t>o</a:t>
            </a:r>
            <a:r>
              <a:rPr lang="hr-HR" sz="2400" smtClean="0"/>
              <a:t> </a:t>
            </a:r>
            <a:r>
              <a:rPr lang="en-US" sz="2400" smtClean="0"/>
              <a:t>poslovnom</a:t>
            </a:r>
            <a:r>
              <a:rPr lang="hr-HR" sz="2400" smtClean="0"/>
              <a:t> </a:t>
            </a:r>
            <a:r>
              <a:rPr lang="en-US" sz="2400" smtClean="0"/>
              <a:t>i</a:t>
            </a:r>
            <a:r>
              <a:rPr lang="hr-HR" sz="2400" smtClean="0"/>
              <a:t> </a:t>
            </a:r>
            <a:r>
              <a:rPr lang="en-US" sz="2400" smtClean="0"/>
              <a:t>privatnom</a:t>
            </a:r>
            <a:r>
              <a:rPr lang="hr-HR" sz="2400" smtClean="0"/>
              <a:t> ž</a:t>
            </a:r>
            <a:r>
              <a:rPr lang="en-US" sz="2400" smtClean="0"/>
              <a:t>ivotu</a:t>
            </a:r>
            <a:r>
              <a:rPr lang="hr-HR" sz="2400" smtClean="0"/>
              <a:t> </a:t>
            </a:r>
            <a:r>
              <a:rPr lang="en-US" sz="2400" smtClean="0"/>
              <a:t>Le</a:t>
            </a:r>
            <a:r>
              <a:rPr lang="hr-HR" sz="2400" smtClean="0"/>
              <a:t>ea</a:t>
            </a:r>
            <a:endParaRPr lang="en-US" sz="2400" smtClean="0"/>
          </a:p>
          <a:p>
            <a:pPr>
              <a:lnSpc>
                <a:spcPct val="90000"/>
              </a:lnSpc>
            </a:pPr>
            <a:r>
              <a:rPr lang="hr-HR" sz="2400" smtClean="0"/>
              <a:t>i</a:t>
            </a:r>
            <a:r>
              <a:rPr lang="en-US" sz="2400" smtClean="0"/>
              <a:t>ako</a:t>
            </a:r>
            <a:r>
              <a:rPr lang="hr-HR" sz="2400" smtClean="0"/>
              <a:t> </a:t>
            </a:r>
            <a:r>
              <a:rPr lang="en-US" sz="2400" smtClean="0"/>
              <a:t>je</a:t>
            </a:r>
            <a:r>
              <a:rPr lang="hr-HR" sz="2400" smtClean="0"/>
              <a:t> </a:t>
            </a:r>
            <a:r>
              <a:rPr lang="en-US" sz="2400" smtClean="0"/>
              <a:t>znao</a:t>
            </a:r>
            <a:r>
              <a:rPr lang="hr-HR" sz="2400" smtClean="0"/>
              <a:t> </a:t>
            </a:r>
            <a:r>
              <a:rPr lang="en-US" sz="2400" smtClean="0"/>
              <a:t>za</a:t>
            </a:r>
            <a:r>
              <a:rPr lang="hr-HR" sz="2400" smtClean="0"/>
              <a:t> </a:t>
            </a:r>
            <a:r>
              <a:rPr lang="en-US" smtClean="0"/>
              <a:t>istragu</a:t>
            </a:r>
            <a:r>
              <a:rPr lang="hr-HR" sz="2400" smtClean="0"/>
              <a:t>, </a:t>
            </a:r>
            <a:r>
              <a:rPr lang="en-US" sz="2400" smtClean="0"/>
              <a:t>ostao</a:t>
            </a:r>
            <a:r>
              <a:rPr lang="hr-HR" sz="2400" smtClean="0"/>
              <a:t> </a:t>
            </a:r>
            <a:r>
              <a:rPr lang="en-US" sz="2400" smtClean="0"/>
              <a:t>je</a:t>
            </a:r>
            <a:r>
              <a:rPr lang="hr-HR" sz="2400" smtClean="0"/>
              <a:t> </a:t>
            </a:r>
            <a:r>
              <a:rPr lang="en-US" sz="2400" smtClean="0"/>
              <a:t>u</a:t>
            </a:r>
            <a:r>
              <a:rPr lang="hr-HR" sz="2400" smtClean="0"/>
              <a:t> </a:t>
            </a:r>
            <a:r>
              <a:rPr lang="en-US" sz="2400" smtClean="0"/>
              <a:t>Fordu</a:t>
            </a:r>
            <a:r>
              <a:rPr lang="hr-HR" sz="2400" smtClean="0"/>
              <a:t> </a:t>
            </a:r>
            <a:r>
              <a:rPr lang="en-US" sz="2400" smtClean="0"/>
              <a:t>zbog</a:t>
            </a:r>
            <a:r>
              <a:rPr lang="hr-HR" sz="2400" smtClean="0"/>
              <a:t> </a:t>
            </a:r>
            <a:r>
              <a:rPr lang="en-US" sz="2400" smtClean="0"/>
              <a:t>dobrih</a:t>
            </a:r>
            <a:r>
              <a:rPr lang="hr-HR" sz="2400" smtClean="0"/>
              <a:t> </a:t>
            </a:r>
            <a:r>
              <a:rPr lang="en-US" sz="2400" smtClean="0"/>
              <a:t>rezultata</a:t>
            </a:r>
            <a:r>
              <a:rPr lang="hr-HR" sz="2400" smtClean="0"/>
              <a:t> </a:t>
            </a:r>
            <a:r>
              <a:rPr lang="en-US" sz="2400" smtClean="0"/>
              <a:t>poslovanja</a:t>
            </a:r>
            <a:r>
              <a:rPr lang="hr-HR" sz="2400" smtClean="0"/>
              <a:t> </a:t>
            </a:r>
            <a:r>
              <a:rPr lang="en-US" sz="2400" smtClean="0"/>
              <a:t>zbog</a:t>
            </a:r>
            <a:r>
              <a:rPr lang="hr-HR" sz="2400" smtClean="0"/>
              <a:t> </a:t>
            </a:r>
            <a:r>
              <a:rPr lang="en-US" sz="2400" smtClean="0"/>
              <a:t>kojih</a:t>
            </a:r>
            <a:r>
              <a:rPr lang="hr-HR" sz="2400" smtClean="0"/>
              <a:t> </a:t>
            </a:r>
            <a:r>
              <a:rPr lang="en-US" sz="2400" smtClean="0"/>
              <a:t>je</a:t>
            </a:r>
            <a:r>
              <a:rPr lang="hr-HR" sz="2400" smtClean="0"/>
              <a:t> </a:t>
            </a:r>
            <a:r>
              <a:rPr lang="en-US" sz="2400" smtClean="0"/>
              <a:t>osje</a:t>
            </a:r>
            <a:r>
              <a:rPr lang="hr-HR" sz="2400" smtClean="0"/>
              <a:t>ć</a:t>
            </a:r>
            <a:r>
              <a:rPr lang="en-US" sz="2400" smtClean="0"/>
              <a:t>ao</a:t>
            </a:r>
            <a:r>
              <a:rPr lang="hr-HR" sz="2400" smtClean="0"/>
              <a:t> </a:t>
            </a:r>
            <a:r>
              <a:rPr lang="en-US" sz="2400" smtClean="0"/>
              <a:t>sre</a:t>
            </a:r>
            <a:r>
              <a:rPr lang="hr-HR" sz="2400" smtClean="0"/>
              <a:t>ć</a:t>
            </a:r>
            <a:r>
              <a:rPr lang="en-US" sz="2400" smtClean="0"/>
              <a:t>u</a:t>
            </a:r>
            <a:r>
              <a:rPr lang="hr-HR" sz="2400" smtClean="0"/>
              <a:t>, </a:t>
            </a:r>
            <a:r>
              <a:rPr lang="en-US" sz="2400" smtClean="0"/>
              <a:t>u</a:t>
            </a:r>
            <a:r>
              <a:rPr lang="hr-HR" sz="2400" smtClean="0"/>
              <a:t>ž</a:t>
            </a:r>
            <a:r>
              <a:rPr lang="en-US" sz="2400" smtClean="0"/>
              <a:t>ivao</a:t>
            </a:r>
            <a:r>
              <a:rPr lang="hr-HR" sz="2400" smtClean="0"/>
              <a:t> </a:t>
            </a:r>
            <a:r>
              <a:rPr lang="en-US" sz="2400" smtClean="0"/>
              <a:t>u</a:t>
            </a:r>
            <a:r>
              <a:rPr lang="hr-HR" sz="2400" smtClean="0"/>
              <a:t> </a:t>
            </a:r>
            <a:r>
              <a:rPr lang="en-US" sz="2400" smtClean="0"/>
              <a:t>mjestu</a:t>
            </a:r>
            <a:r>
              <a:rPr lang="hr-HR" sz="2400" smtClean="0"/>
              <a:t> </a:t>
            </a:r>
            <a:r>
              <a:rPr lang="en-US" sz="2400" smtClean="0"/>
              <a:t>predsjednika</a:t>
            </a:r>
            <a:r>
              <a:rPr lang="hr-HR" sz="2400" smtClean="0"/>
              <a:t> i </a:t>
            </a:r>
            <a:r>
              <a:rPr lang="en-US" sz="2400" smtClean="0"/>
              <a:t>prihodu</a:t>
            </a:r>
            <a:r>
              <a:rPr lang="hr-HR" sz="2400" smtClean="0"/>
              <a:t> </a:t>
            </a:r>
            <a:r>
              <a:rPr lang="en-US" sz="2400" smtClean="0"/>
              <a:t>od</a:t>
            </a:r>
            <a:r>
              <a:rPr lang="hr-HR" sz="2400" smtClean="0"/>
              <a:t> 970 000$ godišnje</a:t>
            </a:r>
            <a:endParaRPr lang="en-US" sz="2400" smtClean="0"/>
          </a:p>
          <a:p>
            <a:pPr>
              <a:lnSpc>
                <a:spcPct val="90000"/>
              </a:lnSpc>
            </a:pPr>
            <a:r>
              <a:rPr lang="hr-HR" sz="2400" smtClean="0"/>
              <a:t>Henry je </a:t>
            </a:r>
            <a:r>
              <a:rPr lang="hr-HR" smtClean="0"/>
              <a:t>otpuštao</a:t>
            </a:r>
            <a:r>
              <a:rPr lang="hr-HR" sz="2400" smtClean="0"/>
              <a:t> sve ljude iz firme koji su se družili s Leeom</a:t>
            </a:r>
            <a:endParaRPr lang="en-US" sz="2400" smtClean="0"/>
          </a:p>
          <a:p>
            <a:pPr>
              <a:lnSpc>
                <a:spcPct val="90000"/>
              </a:lnSpc>
            </a:pPr>
            <a:r>
              <a:rPr lang="hr-HR" sz="2400" smtClean="0"/>
              <a:t>1978. Iacocca </a:t>
            </a:r>
            <a:r>
              <a:rPr lang="de-DE" sz="2400" smtClean="0"/>
              <a:t>je</a:t>
            </a:r>
            <a:r>
              <a:rPr lang="hr-HR" sz="2400" smtClean="0"/>
              <a:t> </a:t>
            </a:r>
            <a:r>
              <a:rPr lang="de-DE" sz="2400" smtClean="0"/>
              <a:t>dobio </a:t>
            </a:r>
            <a:r>
              <a:rPr lang="de-DE" smtClean="0"/>
              <a:t>otkaz</a:t>
            </a:r>
            <a:r>
              <a:rPr lang="hr-HR" sz="2400" smtClean="0"/>
              <a:t>, </a:t>
            </a:r>
            <a:r>
              <a:rPr lang="de-DE" sz="2400" smtClean="0"/>
              <a:t>tada je izgubio ve</a:t>
            </a:r>
            <a:r>
              <a:rPr lang="hr-HR" sz="2400" smtClean="0"/>
              <a:t>ć</a:t>
            </a:r>
            <a:r>
              <a:rPr lang="de-DE" sz="2400" smtClean="0"/>
              <a:t>inu svojih prijatelja jer su se svi bojali otkaza</a:t>
            </a:r>
            <a:r>
              <a:rPr lang="hr-HR" sz="2400" smtClean="0"/>
              <a:t> koje je dijelio Henry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Otkaz- zašto???</a:t>
            </a:r>
            <a:endParaRPr lang="en-US" dirty="0" smtClean="0"/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tijekom njegove vladavine postignuti su </a:t>
            </a:r>
            <a:r>
              <a:rPr lang="hr-HR" sz="3200" smtClean="0"/>
              <a:t>zavidni financijski rezultati</a:t>
            </a:r>
            <a:r>
              <a:rPr lang="hr-HR" smtClean="0"/>
              <a:t> </a:t>
            </a:r>
          </a:p>
          <a:p>
            <a:r>
              <a:rPr lang="hr-HR" smtClean="0"/>
              <a:t>kralj se bojao da će mu uzeti krunu</a:t>
            </a:r>
          </a:p>
          <a:p>
            <a:r>
              <a:rPr lang="hr-HR" smtClean="0"/>
              <a:t>osim tog razloga nije postojao niti jedan racionalan razlog</a:t>
            </a:r>
            <a:endParaRPr lang="en-US" smtClean="0"/>
          </a:p>
          <a:p>
            <a:endParaRPr lang="en-US" smtClean="0"/>
          </a:p>
        </p:txBody>
      </p:sp>
      <p:pic>
        <p:nvPicPr>
          <p:cNvPr id="43011" name="Picture 4" descr="henry ford I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789363"/>
            <a:ext cx="2309812" cy="2828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Latn-CS" smtClean="0"/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Symbol" pitchFamily="18" charset="2"/>
              <a:buChar char=""/>
            </a:pPr>
            <a:r>
              <a:rPr lang="en-US" smtClean="0"/>
              <a:t>tre</a:t>
            </a:r>
            <a:r>
              <a:rPr lang="hr-HR" smtClean="0"/>
              <a:t>ći </a:t>
            </a:r>
            <a:r>
              <a:rPr lang="en-US" smtClean="0"/>
              <a:t>proizvo</a:t>
            </a:r>
            <a:r>
              <a:rPr lang="hr-HR" smtClean="0"/>
              <a:t>đ</a:t>
            </a:r>
            <a:r>
              <a:rPr lang="en-US" smtClean="0"/>
              <a:t>a</a:t>
            </a:r>
            <a:r>
              <a:rPr lang="hr-HR" smtClean="0"/>
              <a:t>č </a:t>
            </a:r>
            <a:r>
              <a:rPr lang="en-US" smtClean="0"/>
              <a:t>automobila</a:t>
            </a:r>
            <a:r>
              <a:rPr lang="hr-HR" smtClean="0"/>
              <a:t> </a:t>
            </a:r>
            <a:r>
              <a:rPr lang="en-US" smtClean="0"/>
              <a:t>u</a:t>
            </a:r>
            <a:r>
              <a:rPr lang="hr-HR" smtClean="0"/>
              <a:t> </a:t>
            </a:r>
            <a:r>
              <a:rPr lang="en-US" smtClean="0"/>
              <a:t>SAD</a:t>
            </a:r>
            <a:r>
              <a:rPr lang="hr-HR" smtClean="0"/>
              <a:t>-u</a:t>
            </a:r>
          </a:p>
          <a:p>
            <a:pPr>
              <a:buFont typeface="Symbol" pitchFamily="18" charset="2"/>
              <a:buChar char=""/>
            </a:pPr>
            <a:r>
              <a:rPr lang="hr-HR" smtClean="0"/>
              <a:t>t</a:t>
            </a:r>
            <a:r>
              <a:rPr lang="en-US" smtClean="0"/>
              <a:t>ri</a:t>
            </a:r>
            <a:r>
              <a:rPr lang="hr-HR" smtClean="0"/>
              <a:t> </a:t>
            </a:r>
            <a:r>
              <a:rPr lang="en-US" smtClean="0"/>
              <a:t>mjeseca</a:t>
            </a:r>
            <a:r>
              <a:rPr lang="hr-HR" smtClean="0"/>
              <a:t> </a:t>
            </a:r>
            <a:r>
              <a:rPr lang="en-US" smtClean="0"/>
              <a:t>nakon</a:t>
            </a:r>
            <a:r>
              <a:rPr lang="hr-HR" smtClean="0"/>
              <a:t> </a:t>
            </a:r>
            <a:r>
              <a:rPr lang="en-US" smtClean="0"/>
              <a:t>odlaska</a:t>
            </a:r>
            <a:r>
              <a:rPr lang="hr-HR" smtClean="0"/>
              <a:t> </a:t>
            </a:r>
            <a:r>
              <a:rPr lang="en-US" smtClean="0"/>
              <a:t>iz</a:t>
            </a:r>
            <a:r>
              <a:rPr lang="hr-HR" smtClean="0"/>
              <a:t> </a:t>
            </a:r>
            <a:r>
              <a:rPr lang="en-US" smtClean="0"/>
              <a:t>Forda</a:t>
            </a:r>
            <a:r>
              <a:rPr lang="hr-HR" smtClean="0"/>
              <a:t>, Iacocca </a:t>
            </a:r>
            <a:r>
              <a:rPr lang="en-US" smtClean="0"/>
              <a:t>je</a:t>
            </a:r>
            <a:r>
              <a:rPr lang="hr-HR" smtClean="0"/>
              <a:t> </a:t>
            </a:r>
            <a:r>
              <a:rPr lang="en-US" smtClean="0"/>
              <a:t>preuzeo</a:t>
            </a:r>
            <a:r>
              <a:rPr lang="hr-HR" smtClean="0"/>
              <a:t> </a:t>
            </a:r>
            <a:r>
              <a:rPr lang="en-US" smtClean="0"/>
              <a:t>mjesto</a:t>
            </a:r>
            <a:r>
              <a:rPr lang="hr-HR" smtClean="0"/>
              <a:t> </a:t>
            </a:r>
            <a:r>
              <a:rPr lang="en-US" sz="3200" smtClean="0"/>
              <a:t>predsjednika</a:t>
            </a:r>
            <a:r>
              <a:rPr lang="hr-HR" sz="3200" smtClean="0"/>
              <a:t> </a:t>
            </a:r>
            <a:r>
              <a:rPr lang="en-US" sz="3200" smtClean="0"/>
              <a:t>Chryslera</a:t>
            </a:r>
            <a:endParaRPr lang="hr-HR" sz="3200" smtClean="0"/>
          </a:p>
          <a:p>
            <a:pPr>
              <a:buFont typeface="Symbol" pitchFamily="18" charset="2"/>
              <a:buChar char=""/>
            </a:pPr>
            <a:r>
              <a:rPr lang="hr-HR" smtClean="0"/>
              <a:t>kompanija je bila na rubu bankrota</a:t>
            </a:r>
          </a:p>
          <a:p>
            <a:pPr>
              <a:buFont typeface="Symbol" pitchFamily="18" charset="2"/>
              <a:buChar char=""/>
            </a:pPr>
            <a:r>
              <a:rPr lang="hr-HR" smtClean="0"/>
              <a:t>d</a:t>
            </a:r>
            <a:r>
              <a:rPr lang="en-US" smtClean="0"/>
              <a:t>eficit je bio 160 mil $</a:t>
            </a:r>
            <a:endParaRPr lang="hr-HR" smtClean="0"/>
          </a:p>
          <a:p>
            <a:pPr>
              <a:buFont typeface="Wingdings 3" pitchFamily="18" charset="2"/>
              <a:buNone/>
            </a:pPr>
            <a:endParaRPr lang="en-US" smtClean="0"/>
          </a:p>
          <a:p>
            <a:pPr>
              <a:buFont typeface="Symbol" pitchFamily="18" charset="2"/>
              <a:buChar char=""/>
            </a:pPr>
            <a:r>
              <a:rPr lang="en-US" smtClean="0"/>
              <a:t>spasiti tvrtku i postati slavan ili propasti zajedno s njom </a:t>
            </a:r>
            <a:r>
              <a:rPr lang="hr-HR" smtClean="0"/>
              <a:t>!?</a:t>
            </a:r>
          </a:p>
          <a:p>
            <a:pPr>
              <a:buFont typeface="Symbol" pitchFamily="18" charset="2"/>
              <a:buChar char=""/>
            </a:pPr>
            <a:endParaRPr lang="en-US" sz="2400" smtClean="0"/>
          </a:p>
          <a:p>
            <a:endParaRPr lang="en-US" smtClean="0"/>
          </a:p>
        </p:txBody>
      </p:sp>
      <p:pic>
        <p:nvPicPr>
          <p:cNvPr id="44035" name="Picture 4" descr="Chrysler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549275"/>
            <a:ext cx="27495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Marketing se temelji na kupcima/klijentima; oni su ključni element marketinškog sustava.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CILJ marketinga jest: privući nove kupce/klijente obećavajući im veću vrijednost, te zadržavanje postojećih kupaca/klijenta upravljanjem zadovoljstvom.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Organizacija = 0</a:t>
            </a:r>
            <a:endParaRPr lang="en-US" dirty="0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“</a:t>
            </a:r>
            <a:r>
              <a:rPr lang="en-US" smtClean="0"/>
              <a:t>nije</a:t>
            </a:r>
            <a:r>
              <a:rPr lang="hr-HR" smtClean="0"/>
              <a:t> </a:t>
            </a:r>
            <a:r>
              <a:rPr lang="en-US" smtClean="0"/>
              <a:t>postojala</a:t>
            </a:r>
            <a:r>
              <a:rPr lang="hr-HR" smtClean="0"/>
              <a:t> </a:t>
            </a:r>
            <a:r>
              <a:rPr lang="en-US" smtClean="0"/>
              <a:t>mom</a:t>
            </a:r>
            <a:r>
              <a:rPr lang="hr-HR" smtClean="0"/>
              <a:t>č</a:t>
            </a:r>
            <a:r>
              <a:rPr lang="en-US" smtClean="0"/>
              <a:t>ad</a:t>
            </a:r>
            <a:r>
              <a:rPr lang="hr-HR" smtClean="0"/>
              <a:t> </a:t>
            </a:r>
            <a:r>
              <a:rPr lang="en-US" smtClean="0"/>
              <a:t>ve</a:t>
            </a:r>
            <a:r>
              <a:rPr lang="hr-HR" smtClean="0"/>
              <a:t>ć </a:t>
            </a:r>
            <a:r>
              <a:rPr lang="en-US" smtClean="0"/>
              <a:t>samo</a:t>
            </a:r>
            <a:r>
              <a:rPr lang="hr-HR" smtClean="0"/>
              <a:t> </a:t>
            </a:r>
            <a:r>
              <a:rPr lang="en-US" smtClean="0"/>
              <a:t>skupina</a:t>
            </a:r>
            <a:r>
              <a:rPr lang="hr-HR" smtClean="0"/>
              <a:t> </a:t>
            </a:r>
            <a:r>
              <a:rPr lang="en-US" smtClean="0"/>
              <a:t>neovisnih</a:t>
            </a:r>
            <a:r>
              <a:rPr lang="hr-HR" smtClean="0"/>
              <a:t> </a:t>
            </a:r>
            <a:r>
              <a:rPr lang="en-US" smtClean="0"/>
              <a:t>igra</a:t>
            </a:r>
            <a:r>
              <a:rPr lang="hr-HR" smtClean="0"/>
              <a:t>č</a:t>
            </a:r>
            <a:r>
              <a:rPr lang="en-US" smtClean="0"/>
              <a:t>a</a:t>
            </a:r>
            <a:r>
              <a:rPr lang="hr-HR" smtClean="0"/>
              <a:t>, </a:t>
            </a:r>
            <a:r>
              <a:rPr lang="en-US" smtClean="0"/>
              <a:t>a</a:t>
            </a:r>
            <a:r>
              <a:rPr lang="hr-HR" smtClean="0"/>
              <a:t> </a:t>
            </a:r>
            <a:r>
              <a:rPr lang="en-US" smtClean="0"/>
              <a:t>mnogi</a:t>
            </a:r>
            <a:r>
              <a:rPr lang="hr-HR" smtClean="0"/>
              <a:t> </a:t>
            </a:r>
            <a:r>
              <a:rPr lang="en-US" smtClean="0"/>
              <a:t>od</a:t>
            </a:r>
            <a:r>
              <a:rPr lang="hr-HR" smtClean="0"/>
              <a:t> </a:t>
            </a:r>
            <a:r>
              <a:rPr lang="en-US" smtClean="0"/>
              <a:t>njih</a:t>
            </a:r>
            <a:r>
              <a:rPr lang="hr-HR" smtClean="0"/>
              <a:t> </a:t>
            </a:r>
            <a:r>
              <a:rPr lang="en-US" smtClean="0"/>
              <a:t>nisu</a:t>
            </a:r>
            <a:r>
              <a:rPr lang="hr-HR" smtClean="0"/>
              <a:t> </a:t>
            </a:r>
            <a:r>
              <a:rPr lang="en-US" smtClean="0"/>
              <a:t>bili</a:t>
            </a:r>
            <a:r>
              <a:rPr lang="hr-HR" smtClean="0"/>
              <a:t> </a:t>
            </a:r>
            <a:r>
              <a:rPr lang="en-US" smtClean="0"/>
              <a:t>svladali</a:t>
            </a:r>
            <a:r>
              <a:rPr lang="hr-HR" smtClean="0"/>
              <a:t> </a:t>
            </a:r>
            <a:r>
              <a:rPr lang="en-US" smtClean="0"/>
              <a:t>svoju</a:t>
            </a:r>
            <a:r>
              <a:rPr lang="hr-HR" smtClean="0"/>
              <a:t> </a:t>
            </a:r>
            <a:r>
              <a:rPr lang="en-US" smtClean="0"/>
              <a:t>ulogu</a:t>
            </a:r>
            <a:r>
              <a:rPr lang="hr-HR" smtClean="0"/>
              <a:t>”</a:t>
            </a:r>
            <a:endParaRPr lang="en-US" smtClean="0"/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nizak moral u tvrtci, odavanje  poslovnih tajni</a:t>
            </a:r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Nedostatak marketinške strategije</a:t>
            </a:r>
            <a:endParaRPr lang="en-US" smtClean="0"/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kupci nezadovoljni</a:t>
            </a:r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većina kupaca stariji ljudi</a:t>
            </a:r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Cryslerovi proizvodi-neupadljivi i dosadni</a:t>
            </a:r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kvaliteta problematična</a:t>
            </a:r>
          </a:p>
          <a:p>
            <a:pPr>
              <a:lnSpc>
                <a:spcPct val="90000"/>
              </a:lnSpc>
              <a:buFont typeface="Symbol" pitchFamily="18" charset="2"/>
              <a:buChar char=""/>
            </a:pPr>
            <a:r>
              <a:rPr lang="hr-HR" smtClean="0"/>
              <a:t>skladište prepuno</a:t>
            </a: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Citat: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r>
              <a:rPr lang="hr-HR" dirty="0" smtClean="0"/>
              <a:t>„</a:t>
            </a:r>
            <a:r>
              <a:rPr lang="hr-HR" sz="4400" dirty="0" smtClean="0"/>
              <a:t>Poslovna djelatnost</a:t>
            </a:r>
            <a:r>
              <a:rPr lang="hr-HR" dirty="0" smtClean="0"/>
              <a:t> se, na koncu, može svesti na tri riječi: </a:t>
            </a:r>
            <a:r>
              <a:rPr lang="hr-HR" b="1" dirty="0" smtClean="0"/>
              <a:t>ljudi</a:t>
            </a:r>
            <a:r>
              <a:rPr lang="hr-HR" dirty="0" smtClean="0"/>
              <a:t>, </a:t>
            </a:r>
            <a:r>
              <a:rPr lang="hr-HR" b="1" dirty="0" smtClean="0"/>
              <a:t>proizvodi</a:t>
            </a:r>
            <a:r>
              <a:rPr lang="hr-HR" dirty="0" smtClean="0"/>
              <a:t> i </a:t>
            </a:r>
            <a:r>
              <a:rPr lang="hr-HR" b="1" dirty="0" smtClean="0"/>
              <a:t>profiti</a:t>
            </a:r>
            <a:r>
              <a:rPr lang="hr-HR" dirty="0" smtClean="0"/>
              <a:t>. Najvažniji su ljudi. Ako nemate dobru ekipu, ovo drugo neće puno pomoći.“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hr-HR" dirty="0" smtClean="0"/>
          </a:p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r>
              <a:rPr lang="hr-HR" dirty="0" smtClean="0"/>
              <a:t>Usvajanje marketinške koncepcije: automobilska industrija sve više uključuje  dodatne uslužne djelatnosti koje utječu na zadovoljstvo kupaca.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</p:txBody>
      </p:sp>
      <p:pic>
        <p:nvPicPr>
          <p:cNvPr id="46083" name="Picture 4" descr="ljud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188913"/>
            <a:ext cx="19431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800" dirty="0" smtClean="0"/>
              <a:t>Nizom</a:t>
            </a:r>
            <a:r>
              <a:rPr lang="hr-HR" sz="3800" dirty="0" smtClean="0"/>
              <a:t> </a:t>
            </a:r>
            <a:r>
              <a:rPr lang="en-US" sz="3800" dirty="0" smtClean="0"/>
              <a:t>mjera</a:t>
            </a:r>
            <a:r>
              <a:rPr lang="hr-HR" sz="3800" dirty="0" smtClean="0"/>
              <a:t> </a:t>
            </a:r>
            <a:r>
              <a:rPr lang="en-US" sz="3800" dirty="0" smtClean="0"/>
              <a:t>za</a:t>
            </a:r>
            <a:r>
              <a:rPr lang="hr-HR" sz="3800" dirty="0" smtClean="0"/>
              <a:t> č</a:t>
            </a:r>
            <a:r>
              <a:rPr lang="en-US" sz="3800" dirty="0" smtClean="0"/>
              <a:t>etiri</a:t>
            </a:r>
            <a:r>
              <a:rPr lang="hr-HR" sz="3800" dirty="0" smtClean="0"/>
              <a:t> </a:t>
            </a:r>
            <a:r>
              <a:rPr lang="en-US" sz="3800" dirty="0" smtClean="0"/>
              <a:t>godine</a:t>
            </a:r>
            <a:r>
              <a:rPr lang="hr-HR" sz="3800" dirty="0" smtClean="0"/>
              <a:t> </a:t>
            </a:r>
            <a:r>
              <a:rPr lang="en-US" sz="3800" dirty="0" smtClean="0"/>
              <a:t>uspio</a:t>
            </a:r>
            <a:r>
              <a:rPr lang="hr-HR" sz="3800" dirty="0" smtClean="0"/>
              <a:t> </a:t>
            </a:r>
            <a:r>
              <a:rPr lang="en-US" sz="3800" dirty="0" smtClean="0"/>
              <a:t>je</a:t>
            </a:r>
            <a:r>
              <a:rPr lang="hr-HR" sz="3800" dirty="0" smtClean="0"/>
              <a:t> </a:t>
            </a:r>
            <a:r>
              <a:rPr lang="en-US" sz="3800" dirty="0" smtClean="0"/>
              <a:t>osoviti</a:t>
            </a:r>
            <a:r>
              <a:rPr lang="hr-HR" sz="3800" dirty="0" smtClean="0"/>
              <a:t> </a:t>
            </a:r>
            <a:r>
              <a:rPr lang="en-US" sz="3800" dirty="0" smtClean="0"/>
              <a:t>posrnulog</a:t>
            </a:r>
            <a:r>
              <a:rPr lang="hr-HR" sz="3800" dirty="0" smtClean="0"/>
              <a:t> </a:t>
            </a:r>
            <a:r>
              <a:rPr lang="en-US" sz="3800" dirty="0" smtClean="0"/>
              <a:t>diva </a:t>
            </a:r>
            <a:r>
              <a:rPr lang="hr-HR" sz="3800" dirty="0" smtClean="0"/>
              <a:t>:</a:t>
            </a:r>
            <a:endParaRPr lang="en-US" sz="3800" dirty="0" smtClean="0"/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Symbol" pitchFamily="18" charset="2"/>
              <a:buChar char=""/>
            </a:pPr>
            <a:r>
              <a:rPr lang="hr-HR" smtClean="0"/>
              <a:t>restrukturirao je cijelu kompaniju od temelja</a:t>
            </a:r>
            <a:endParaRPr lang="en-US" smtClean="0"/>
          </a:p>
          <a:p>
            <a:pPr>
              <a:buFont typeface="Symbol" pitchFamily="18" charset="2"/>
              <a:buChar char=""/>
            </a:pPr>
            <a:r>
              <a:rPr lang="hr-HR" smtClean="0"/>
              <a:t>otpustio je mnoge članove uprave, radnike</a:t>
            </a:r>
            <a:endParaRPr lang="en-US" smtClean="0"/>
          </a:p>
          <a:p>
            <a:pPr>
              <a:buFont typeface="Symbol" pitchFamily="18" charset="2"/>
              <a:buChar char=""/>
            </a:pPr>
            <a:r>
              <a:rPr lang="en-US" smtClean="0"/>
              <a:t>pozvao</a:t>
            </a:r>
            <a:r>
              <a:rPr lang="hr-HR" smtClean="0"/>
              <a:t> </a:t>
            </a:r>
            <a:r>
              <a:rPr lang="en-US" smtClean="0"/>
              <a:t>je</a:t>
            </a:r>
            <a:r>
              <a:rPr lang="hr-HR" smtClean="0"/>
              <a:t> </a:t>
            </a:r>
            <a:r>
              <a:rPr lang="en-US" smtClean="0"/>
              <a:t>mnoge</a:t>
            </a:r>
            <a:r>
              <a:rPr lang="hr-HR" smtClean="0"/>
              <a:t> „</a:t>
            </a:r>
            <a:r>
              <a:rPr lang="en-US" smtClean="0"/>
              <a:t>otpisane“ stručnjake i menadžere - umirovljenike iz automobilske industrij</a:t>
            </a:r>
            <a:r>
              <a:rPr lang="hr-HR" smtClean="0"/>
              <a:t>e</a:t>
            </a:r>
          </a:p>
          <a:p>
            <a:pPr>
              <a:buFont typeface="Symbol" pitchFamily="18" charset="2"/>
              <a:buChar char=""/>
            </a:pPr>
            <a:r>
              <a:rPr lang="hr-HR" smtClean="0"/>
              <a:t>prodao Tenk Division</a:t>
            </a:r>
          </a:p>
          <a:p>
            <a:pPr>
              <a:buFont typeface="Symbol" pitchFamily="18" charset="2"/>
              <a:buChar char=""/>
            </a:pPr>
            <a:r>
              <a:rPr lang="hr-HR" smtClean="0"/>
              <a:t>Usmjerenost na unutarnju, ali i vanjsku javnost</a:t>
            </a:r>
          </a:p>
          <a:p>
            <a:pPr>
              <a:buFont typeface="Symbol" pitchFamily="18" charset="2"/>
              <a:buChar char=""/>
            </a:pPr>
            <a:r>
              <a:rPr lang="hr-HR" smtClean="0"/>
              <a:t>Zadovoljstvo (iznutra prema van) </a:t>
            </a: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z="2600" dirty="0" smtClean="0"/>
              <a:t>Kada je okupio ekipu računao je na uspjeh, ali nije računao na raspad privrednog sistema- 1979.energetska kriza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Symbol" pitchFamily="18" charset="2"/>
              <a:buChar char=""/>
            </a:pPr>
            <a:endParaRPr lang="hr-HR" smtClean="0"/>
          </a:p>
          <a:p>
            <a:pPr>
              <a:buFont typeface="Symbol" pitchFamily="18" charset="2"/>
              <a:buNone/>
            </a:pPr>
            <a:r>
              <a:rPr lang="hr-HR" smtClean="0"/>
              <a:t>Citat:</a:t>
            </a:r>
          </a:p>
          <a:p>
            <a:pPr>
              <a:buFont typeface="Symbol" pitchFamily="18" charset="2"/>
              <a:buChar char=""/>
            </a:pPr>
            <a:r>
              <a:rPr lang="hr-HR" smtClean="0"/>
              <a:t>„Kad ste u krizi nema vremena da se prati razvoj situacije. Morate sastaviti popis od deset stvari koje se bezuvjetno moraju učiniti. Onda se usredotočite na te stvari. Sve ostalo- zaboravite. </a:t>
            </a:r>
          </a:p>
          <a:p>
            <a:pPr>
              <a:buFont typeface="Symbol" pitchFamily="18" charset="2"/>
              <a:buChar char=""/>
            </a:pPr>
            <a:r>
              <a:rPr lang="hr-HR" smtClean="0"/>
              <a:t>Vizija propasti je vrlo djelotvoran način postizanja koncentracije.“</a:t>
            </a:r>
            <a:endParaRPr lang="en-US" smtClean="0"/>
          </a:p>
          <a:p>
            <a:endParaRPr lang="en-US" smtClean="0"/>
          </a:p>
        </p:txBody>
      </p:sp>
      <p:pic>
        <p:nvPicPr>
          <p:cNvPr id="48131" name="Picture 4" descr="vrijeme i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941888"/>
            <a:ext cx="1863725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Latn-CS" smtClean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smtClean="0"/>
          </a:p>
        </p:txBody>
      </p:sp>
      <p:pic>
        <p:nvPicPr>
          <p:cNvPr id="49155" name="Picture 4" descr="propas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765175"/>
            <a:ext cx="7316787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Zrno po zrno..pogača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sz="3200" dirty="0" smtClean="0"/>
              <a:t>z</a:t>
            </a:r>
            <a:r>
              <a:rPr lang="en-US" sz="3200" dirty="0" smtClean="0"/>
              <a:t>a</a:t>
            </a:r>
            <a:r>
              <a:rPr lang="hr-HR" sz="3200" dirty="0" smtClean="0"/>
              <a:t> </a:t>
            </a:r>
            <a:r>
              <a:rPr lang="en-US" sz="3200" dirty="0" smtClean="0"/>
              <a:t>prvu</a:t>
            </a:r>
            <a:r>
              <a:rPr lang="hr-HR" sz="3200" dirty="0" smtClean="0"/>
              <a:t> </a:t>
            </a:r>
            <a:r>
              <a:rPr lang="en-US" sz="3200" dirty="0" smtClean="0"/>
              <a:t>godinu</a:t>
            </a:r>
            <a:r>
              <a:rPr lang="hr-HR" sz="3200" dirty="0" smtClean="0"/>
              <a:t> </a:t>
            </a:r>
            <a:r>
              <a:rPr lang="en-US" sz="3200" dirty="0" smtClean="0"/>
              <a:t>spa</a:t>
            </a:r>
            <a:r>
              <a:rPr lang="hr-HR" sz="3200" dirty="0" smtClean="0"/>
              <a:t>š</a:t>
            </a:r>
            <a:r>
              <a:rPr lang="en-US" sz="3200" dirty="0" smtClean="0"/>
              <a:t>avanja</a:t>
            </a:r>
            <a:r>
              <a:rPr lang="hr-HR" sz="3200" dirty="0" smtClean="0"/>
              <a:t> </a:t>
            </a:r>
            <a:r>
              <a:rPr lang="en-US" sz="3200" dirty="0" smtClean="0"/>
              <a:t>Cryslera</a:t>
            </a:r>
            <a:r>
              <a:rPr lang="hr-HR" sz="3200" dirty="0" smtClean="0"/>
              <a:t> </a:t>
            </a:r>
            <a:r>
              <a:rPr lang="en-US" sz="3200" dirty="0" smtClean="0"/>
              <a:t>dao</a:t>
            </a:r>
            <a:r>
              <a:rPr lang="hr-HR" sz="3200" dirty="0" smtClean="0"/>
              <a:t> </a:t>
            </a:r>
            <a:r>
              <a:rPr lang="en-US" sz="3200" dirty="0" smtClean="0"/>
              <a:t>si</a:t>
            </a:r>
            <a:r>
              <a:rPr lang="hr-HR" sz="3200" dirty="0" smtClean="0"/>
              <a:t> </a:t>
            </a:r>
            <a:r>
              <a:rPr lang="en-US" sz="3200" dirty="0" smtClean="0"/>
              <a:t>je</a:t>
            </a:r>
            <a:r>
              <a:rPr lang="hr-HR" sz="3200" dirty="0" smtClean="0"/>
              <a:t> </a:t>
            </a:r>
            <a:r>
              <a:rPr lang="en-US" sz="3200" dirty="0" smtClean="0"/>
              <a:t>pla</a:t>
            </a:r>
            <a:r>
              <a:rPr lang="hr-HR" sz="3200" dirty="0" smtClean="0"/>
              <a:t>ć</a:t>
            </a:r>
            <a:r>
              <a:rPr lang="en-US" sz="3200" dirty="0" smtClean="0"/>
              <a:t>u</a:t>
            </a:r>
            <a:r>
              <a:rPr lang="hr-HR" sz="3200" dirty="0" smtClean="0"/>
              <a:t> </a:t>
            </a:r>
            <a:r>
              <a:rPr lang="en-US" sz="3200" dirty="0" smtClean="0"/>
              <a:t>od</a:t>
            </a:r>
            <a:r>
              <a:rPr lang="hr-HR" sz="3200" dirty="0" smtClean="0"/>
              <a:t>  –1 $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sz="2400" dirty="0" smtClean="0"/>
              <a:t>„Većina ljudi je spremna pomoći kad se to od njih traži- sve dok vide da nisu jedini koji se žrtvuju. Spoznao sam i to da se ljudi u kriznoj situaciji mogu ponašati vrlo smireno</a:t>
            </a:r>
            <a:r>
              <a:rPr lang="en-US" sz="3200" dirty="0" smtClean="0"/>
              <a:t> </a:t>
            </a:r>
            <a:r>
              <a:rPr lang="hr-HR" sz="3200" dirty="0" smtClean="0"/>
              <a:t>“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/>
              <a:t>pridobio</a:t>
            </a:r>
            <a:r>
              <a:rPr lang="hr-HR" sz="3200" dirty="0" smtClean="0"/>
              <a:t> </a:t>
            </a:r>
            <a:r>
              <a:rPr lang="en-US" sz="3200" dirty="0" smtClean="0"/>
              <a:t>radnike</a:t>
            </a:r>
            <a:r>
              <a:rPr lang="hr-HR" sz="3200" dirty="0" smtClean="0"/>
              <a:t>, </a:t>
            </a:r>
            <a:r>
              <a:rPr lang="en-US" sz="3200" dirty="0" smtClean="0"/>
              <a:t>tj</a:t>
            </a:r>
            <a:r>
              <a:rPr lang="hr-HR" sz="3200" dirty="0" smtClean="0"/>
              <a:t>. </a:t>
            </a:r>
            <a:r>
              <a:rPr lang="en-US" sz="3200" dirty="0" smtClean="0"/>
              <a:t>sindikat </a:t>
            </a:r>
            <a:endParaRPr lang="hr-HR" sz="32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sz="3200" dirty="0" smtClean="0"/>
              <a:t>1979. uspio pregovorima ishoditi kredite kojima je </a:t>
            </a:r>
            <a:r>
              <a:rPr lang="hr-HR" sz="3200" b="1" dirty="0" smtClean="0"/>
              <a:t>američka vlada bila jamac</a:t>
            </a:r>
            <a:r>
              <a:rPr lang="hr-HR" sz="3200" dirty="0" smtClean="0"/>
              <a:t> </a:t>
            </a:r>
            <a:endParaRPr lang="en-US" sz="3200" dirty="0" smtClean="0"/>
          </a:p>
        </p:txBody>
      </p:sp>
      <p:pic>
        <p:nvPicPr>
          <p:cNvPr id="50179" name="Picture 4" descr="dol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5949950"/>
            <a:ext cx="2484437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Zaokret u koncepciji:</a:t>
            </a:r>
            <a:endParaRPr lang="en-US" dirty="0" smtClean="0"/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u</a:t>
            </a:r>
            <a:r>
              <a:rPr lang="en-US" smtClean="0"/>
              <a:t>prava</a:t>
            </a:r>
            <a:r>
              <a:rPr lang="hr-HR" smtClean="0"/>
              <a:t> </a:t>
            </a:r>
            <a:r>
              <a:rPr lang="en-US" smtClean="0"/>
              <a:t>je</a:t>
            </a:r>
            <a:r>
              <a:rPr lang="hr-HR" smtClean="0"/>
              <a:t> </a:t>
            </a:r>
            <a:r>
              <a:rPr lang="en-US" smtClean="0"/>
              <a:t>drasti</a:t>
            </a:r>
            <a:r>
              <a:rPr lang="hr-HR" smtClean="0"/>
              <a:t>č</a:t>
            </a:r>
            <a:r>
              <a:rPr lang="en-US" smtClean="0"/>
              <a:t>no</a:t>
            </a:r>
            <a:r>
              <a:rPr lang="hr-HR" smtClean="0"/>
              <a:t> </a:t>
            </a:r>
            <a:r>
              <a:rPr lang="en-US" smtClean="0"/>
              <a:t>srezala</a:t>
            </a:r>
            <a:r>
              <a:rPr lang="hr-HR" smtClean="0"/>
              <a:t> </a:t>
            </a:r>
            <a:r>
              <a:rPr lang="en-US" smtClean="0"/>
              <a:t>tro</a:t>
            </a:r>
            <a:r>
              <a:rPr lang="hr-HR" smtClean="0"/>
              <a:t>š</a:t>
            </a:r>
            <a:r>
              <a:rPr lang="en-US" smtClean="0"/>
              <a:t>kove</a:t>
            </a:r>
            <a:r>
              <a:rPr lang="hr-HR" smtClean="0"/>
              <a:t>, </a:t>
            </a:r>
            <a:r>
              <a:rPr lang="en-US" smtClean="0"/>
              <a:t>ostavljaju</a:t>
            </a:r>
            <a:r>
              <a:rPr lang="hr-HR" smtClean="0"/>
              <a:t>ć</a:t>
            </a:r>
            <a:r>
              <a:rPr lang="en-US" smtClean="0"/>
              <a:t>i</a:t>
            </a:r>
            <a:r>
              <a:rPr lang="hr-HR" smtClean="0"/>
              <a:t> </a:t>
            </a:r>
            <a:r>
              <a:rPr lang="en-US" smtClean="0"/>
              <a:t>samo</a:t>
            </a:r>
            <a:r>
              <a:rPr lang="hr-HR" smtClean="0"/>
              <a:t> </a:t>
            </a:r>
            <a:r>
              <a:rPr lang="en-US" smtClean="0"/>
              <a:t>funkcionalno</a:t>
            </a:r>
            <a:r>
              <a:rPr lang="hr-HR" smtClean="0"/>
              <a:t> </a:t>
            </a:r>
            <a:r>
              <a:rPr lang="en-US" smtClean="0"/>
              <a:t>nu</a:t>
            </a:r>
            <a:r>
              <a:rPr lang="hr-HR" smtClean="0"/>
              <a:t>ž</a:t>
            </a:r>
            <a:r>
              <a:rPr lang="en-US" smtClean="0"/>
              <a:t>ne </a:t>
            </a:r>
            <a:endParaRPr lang="hr-HR" smtClean="0"/>
          </a:p>
          <a:p>
            <a:r>
              <a:rPr lang="hr-HR" smtClean="0"/>
              <a:t>uz kredite, neke odjele je zatvorio, smanjio troškove.</a:t>
            </a:r>
          </a:p>
          <a:p>
            <a:r>
              <a:rPr lang="hr-HR" smtClean="0"/>
              <a:t>Koncepcija: “Kupac je kralj”!</a:t>
            </a:r>
          </a:p>
          <a:p>
            <a:r>
              <a:rPr lang="hr-HR" smtClean="0"/>
              <a:t>Istraživanje tržišta,</a:t>
            </a:r>
          </a:p>
          <a:p>
            <a:r>
              <a:rPr lang="hr-HR" smtClean="0"/>
              <a:t>Segmentacija</a:t>
            </a:r>
          </a:p>
          <a:p>
            <a:r>
              <a:rPr lang="hr-HR" smtClean="0"/>
              <a:t>Repozicioniranje 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CS" smtClean="0"/>
              <a:t>Važnost marketinga...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endParaRPr lang="hr-HR" smtClean="0"/>
          </a:p>
          <a:p>
            <a:pPr>
              <a:buFont typeface="Symbol" pitchFamily="18" charset="2"/>
              <a:buChar char=""/>
            </a:pPr>
            <a:r>
              <a:rPr lang="hr-HR" smtClean="0"/>
              <a:t>počeo se i sam pojavljivati u tv reklamama/promidžba, postao je slavan!</a:t>
            </a:r>
            <a:endParaRPr lang="en-US" smtClean="0"/>
          </a:p>
          <a:p>
            <a:pPr>
              <a:buFont typeface="Symbol" pitchFamily="18" charset="2"/>
              <a:buChar char=""/>
            </a:pPr>
            <a:endParaRPr lang="en-US" smtClean="0"/>
          </a:p>
          <a:p>
            <a:endParaRPr lang="en-US" smtClean="0"/>
          </a:p>
        </p:txBody>
      </p:sp>
      <p:pic>
        <p:nvPicPr>
          <p:cNvPr id="52227" name="Picture 4" descr="iacoc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357563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5" descr="ti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068638"/>
            <a:ext cx="190341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6" descr="iacoccA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3357563"/>
            <a:ext cx="26876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Uspon:  mix koncepcija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r>
              <a:rPr lang="hr-HR" dirty="0" smtClean="0"/>
              <a:t>nakon energetske krize 70-tih mali automobili prodavali su se munjevitom brzinom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r>
              <a:rPr lang="hr-HR" dirty="0" smtClean="0"/>
              <a:t>1982. oživljavanje privrede i tvrtke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r>
              <a:rPr lang="hr-HR" dirty="0" smtClean="0"/>
              <a:t>1983. velika potražnja za njihovim dionicama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r>
              <a:rPr lang="hr-HR" dirty="0" smtClean="0"/>
              <a:t>1984. Crysler je predstavio tržištu </a:t>
            </a:r>
            <a:r>
              <a:rPr lang="hr-HR" sz="3200" dirty="0" smtClean="0"/>
              <a:t>minikombi</a:t>
            </a:r>
            <a:r>
              <a:rPr lang="hr-HR" dirty="0" smtClean="0"/>
              <a:t> koji je postao jedan od najprodavanijih vozila u zemlji</a:t>
            </a:r>
          </a:p>
          <a:p>
            <a:pPr marL="365760" indent="-256032" fontAlgn="auto">
              <a:spcAft>
                <a:spcPts val="0"/>
              </a:spcAft>
              <a:buFont typeface="Symbol" pitchFamily="18" charset="2"/>
              <a:buChar char=""/>
              <a:defRPr/>
            </a:pPr>
            <a:r>
              <a:rPr lang="hr-HR" dirty="0" smtClean="0"/>
              <a:t>(koncepcija proizvoda + marketinška koncepcija + koncepcija društvenog marketinga)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</p:txBody>
      </p:sp>
      <p:pic>
        <p:nvPicPr>
          <p:cNvPr id="53251" name="Picture 4" descr="miniv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565650"/>
            <a:ext cx="30480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Latn-CS" smtClean="0"/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smtClean="0"/>
          </a:p>
        </p:txBody>
      </p:sp>
      <p:pic>
        <p:nvPicPr>
          <p:cNvPr id="54275" name="Picture 4" descr="PA020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76250"/>
            <a:ext cx="5692775" cy="594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Marketing koriste samo velike kompanije!?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Marketing je prodaja i oglašavanje!?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Marketing koriste kompanije koje posluju u visokorazvijenim ekonomijama!?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Marketing je primjenjiv u kompanijama koje se bave proizvodnjom (proizvodi krajnje potrošnje)!?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U uslužnim djelatnostima primjena marketinških aktivnosti je ograničena!?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Marketing u neprofitnom sektoru: obrazovanje, odvjetnici, nevladine udruge, bolnice, muzeji, organizacije civilnog društva, crkve….!??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Predrasude…</a:t>
            </a:r>
            <a:endParaRPr lang="hr-HR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U Iacocci je recept za uspjeh…</a:t>
            </a:r>
            <a:endParaRPr lang="en-US" dirty="0" smtClean="0"/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Symbol" pitchFamily="18" charset="2"/>
              <a:buChar char=""/>
            </a:pPr>
            <a:r>
              <a:rPr lang="hr-HR" smtClean="0"/>
              <a:t>uspješnim poslovnim potezima spasio je kompaniju od potpunog propadanja</a:t>
            </a:r>
          </a:p>
          <a:p>
            <a:pPr>
              <a:buFont typeface="Symbol" pitchFamily="18" charset="2"/>
              <a:buChar char=""/>
            </a:pPr>
            <a:r>
              <a:rPr lang="en-US" smtClean="0"/>
              <a:t>spasio</a:t>
            </a:r>
            <a:r>
              <a:rPr lang="hr-HR" smtClean="0"/>
              <a:t> </a:t>
            </a:r>
            <a:r>
              <a:rPr lang="en-US" smtClean="0"/>
              <a:t>je</a:t>
            </a:r>
            <a:r>
              <a:rPr lang="hr-HR" smtClean="0"/>
              <a:t> </a:t>
            </a:r>
            <a:r>
              <a:rPr lang="en-US" smtClean="0"/>
              <a:t>tvrtku</a:t>
            </a:r>
            <a:r>
              <a:rPr lang="hr-HR" smtClean="0"/>
              <a:t>, </a:t>
            </a:r>
            <a:r>
              <a:rPr lang="en-US" smtClean="0"/>
              <a:t>a</a:t>
            </a:r>
            <a:r>
              <a:rPr lang="hr-HR" smtClean="0"/>
              <a:t> </a:t>
            </a:r>
            <a:r>
              <a:rPr lang="en-US" smtClean="0"/>
              <a:t>zajmove</a:t>
            </a:r>
            <a:r>
              <a:rPr lang="hr-HR" smtClean="0"/>
              <a:t> (813 487, 500 $ ) </a:t>
            </a:r>
            <a:r>
              <a:rPr lang="en-US" smtClean="0"/>
              <a:t>vratio</a:t>
            </a:r>
            <a:r>
              <a:rPr lang="hr-HR" smtClean="0"/>
              <a:t> </a:t>
            </a:r>
            <a:r>
              <a:rPr lang="en-US" smtClean="0"/>
              <a:t>prije</a:t>
            </a:r>
            <a:r>
              <a:rPr lang="hr-HR" smtClean="0"/>
              <a:t> </a:t>
            </a:r>
            <a:r>
              <a:rPr lang="en-US" smtClean="0"/>
              <a:t>predvi</a:t>
            </a:r>
            <a:r>
              <a:rPr lang="hr-HR" smtClean="0"/>
              <a:t>đ</a:t>
            </a:r>
            <a:r>
              <a:rPr lang="en-US" smtClean="0"/>
              <a:t>enog</a:t>
            </a:r>
            <a:r>
              <a:rPr lang="hr-HR" smtClean="0"/>
              <a:t> </a:t>
            </a:r>
            <a:r>
              <a:rPr lang="en-US" smtClean="0"/>
              <a:t>roka</a:t>
            </a:r>
            <a:r>
              <a:rPr lang="hr-HR" smtClean="0"/>
              <a:t> č</a:t>
            </a:r>
            <a:r>
              <a:rPr lang="en-US" smtClean="0"/>
              <a:t>ak</a:t>
            </a:r>
            <a:r>
              <a:rPr lang="hr-HR" smtClean="0"/>
              <a:t> </a:t>
            </a:r>
            <a:r>
              <a:rPr lang="en-US" smtClean="0"/>
              <a:t>sedam</a:t>
            </a:r>
            <a:r>
              <a:rPr lang="hr-HR" smtClean="0"/>
              <a:t> </a:t>
            </a:r>
            <a:r>
              <a:rPr lang="en-US" smtClean="0"/>
              <a:t>godina</a:t>
            </a:r>
            <a:endParaRPr lang="hr-HR" smtClean="0"/>
          </a:p>
          <a:p>
            <a:pPr>
              <a:buFont typeface="Symbol" pitchFamily="18" charset="2"/>
              <a:buChar char=""/>
            </a:pPr>
            <a:r>
              <a:rPr lang="en-US" smtClean="0"/>
              <a:t>u mirovinu odlazi 1992. (68 godina)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I još ponešto o društvenoj odgovornosti marketinga:</a:t>
            </a:r>
            <a:endParaRPr lang="en-US" dirty="0" smtClean="0"/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mtClean="0"/>
              <a:t>Osobno je </a:t>
            </a:r>
            <a:r>
              <a:rPr lang="en-US" smtClean="0"/>
              <a:t>promicao</a:t>
            </a:r>
            <a:r>
              <a:rPr lang="hr-HR" smtClean="0"/>
              <a:t>/propagirao </a:t>
            </a:r>
            <a:r>
              <a:rPr lang="en-US" smtClean="0"/>
              <a:t>obvezno</a:t>
            </a:r>
            <a:r>
              <a:rPr lang="hr-HR" smtClean="0"/>
              <a:t> </a:t>
            </a:r>
            <a:r>
              <a:rPr lang="en-US" smtClean="0"/>
              <a:t>kori</a:t>
            </a:r>
            <a:r>
              <a:rPr lang="hr-HR" smtClean="0"/>
              <a:t>š</a:t>
            </a:r>
            <a:r>
              <a:rPr lang="en-US" smtClean="0"/>
              <a:t>tenje</a:t>
            </a:r>
            <a:r>
              <a:rPr lang="hr-HR" smtClean="0"/>
              <a:t> </a:t>
            </a:r>
            <a:r>
              <a:rPr lang="en-US" smtClean="0"/>
              <a:t>sigurnosnih</a:t>
            </a:r>
            <a:r>
              <a:rPr lang="hr-HR" smtClean="0"/>
              <a:t> </a:t>
            </a:r>
            <a:r>
              <a:rPr lang="en-US" smtClean="0"/>
              <a:t>pojaseva</a:t>
            </a:r>
          </a:p>
          <a:p>
            <a:r>
              <a:rPr lang="en-US" smtClean="0"/>
              <a:t>jedan</a:t>
            </a:r>
            <a:r>
              <a:rPr lang="hr-HR" smtClean="0"/>
              <a:t> </a:t>
            </a:r>
            <a:r>
              <a:rPr lang="en-US" smtClean="0"/>
              <a:t>od</a:t>
            </a:r>
            <a:r>
              <a:rPr lang="hr-HR" smtClean="0"/>
              <a:t> </a:t>
            </a:r>
            <a:r>
              <a:rPr lang="en-US" smtClean="0"/>
              <a:t>pobornika</a:t>
            </a:r>
            <a:r>
              <a:rPr lang="hr-HR" smtClean="0"/>
              <a:t> </a:t>
            </a:r>
            <a:r>
              <a:rPr lang="en-US" smtClean="0"/>
              <a:t>prava</a:t>
            </a:r>
            <a:r>
              <a:rPr lang="hr-HR" smtClean="0"/>
              <a:t> z</a:t>
            </a:r>
            <a:r>
              <a:rPr lang="en-US" smtClean="0"/>
              <a:t>a</a:t>
            </a:r>
            <a:r>
              <a:rPr lang="hr-HR" smtClean="0"/>
              <a:t> </a:t>
            </a:r>
            <a:r>
              <a:rPr lang="en-US" smtClean="0"/>
              <a:t>bolju</a:t>
            </a:r>
            <a:r>
              <a:rPr lang="hr-HR" smtClean="0"/>
              <a:t> </a:t>
            </a:r>
            <a:r>
              <a:rPr lang="en-US" smtClean="0"/>
              <a:t>medicinsku</a:t>
            </a:r>
            <a:r>
              <a:rPr lang="hr-HR" smtClean="0"/>
              <a:t> </a:t>
            </a:r>
            <a:r>
              <a:rPr lang="en-US" smtClean="0"/>
              <a:t>za</a:t>
            </a:r>
            <a:r>
              <a:rPr lang="hr-HR" smtClean="0"/>
              <a:t>š</a:t>
            </a:r>
            <a:r>
              <a:rPr lang="en-US" smtClean="0"/>
              <a:t>titu</a:t>
            </a:r>
            <a:r>
              <a:rPr lang="hr-HR" smtClean="0"/>
              <a:t>, </a:t>
            </a:r>
            <a:r>
              <a:rPr lang="en-US" smtClean="0"/>
              <a:t>kasnije</a:t>
            </a:r>
            <a:r>
              <a:rPr lang="hr-HR" smtClean="0"/>
              <a:t> </a:t>
            </a:r>
            <a:r>
              <a:rPr lang="en-US" smtClean="0"/>
              <a:t>mecena</a:t>
            </a:r>
            <a:r>
              <a:rPr lang="hr-HR" smtClean="0"/>
              <a:t> </a:t>
            </a:r>
            <a:r>
              <a:rPr lang="en-US" smtClean="0"/>
              <a:t>mnogim</a:t>
            </a:r>
            <a:r>
              <a:rPr lang="hr-HR" smtClean="0"/>
              <a:t> </a:t>
            </a:r>
            <a:r>
              <a:rPr lang="en-US" smtClean="0"/>
              <a:t>medicinskim</a:t>
            </a:r>
            <a:r>
              <a:rPr lang="hr-HR" smtClean="0"/>
              <a:t> </a:t>
            </a:r>
            <a:r>
              <a:rPr lang="en-US" smtClean="0"/>
              <a:t>istra</a:t>
            </a:r>
            <a:r>
              <a:rPr lang="hr-HR" smtClean="0"/>
              <a:t>ž</a:t>
            </a:r>
            <a:r>
              <a:rPr lang="en-US" smtClean="0"/>
              <a:t>iva</a:t>
            </a:r>
            <a:r>
              <a:rPr lang="hr-HR" smtClean="0"/>
              <a:t>č</a:t>
            </a:r>
            <a:r>
              <a:rPr lang="en-US" smtClean="0"/>
              <a:t>kim</a:t>
            </a:r>
            <a:r>
              <a:rPr lang="hr-HR" smtClean="0"/>
              <a:t> </a:t>
            </a:r>
            <a:r>
              <a:rPr lang="en-US" smtClean="0"/>
              <a:t>projektima</a:t>
            </a:r>
            <a:r>
              <a:rPr lang="hr-HR" smtClean="0"/>
              <a:t> </a:t>
            </a:r>
            <a:r>
              <a:rPr lang="en-US" smtClean="0"/>
              <a:t>koji</a:t>
            </a:r>
            <a:r>
              <a:rPr lang="hr-HR" smtClean="0"/>
              <a:t> </a:t>
            </a:r>
            <a:r>
              <a:rPr lang="en-US" smtClean="0"/>
              <a:t>su</a:t>
            </a:r>
            <a:r>
              <a:rPr lang="hr-HR" smtClean="0"/>
              <a:t> </a:t>
            </a:r>
            <a:r>
              <a:rPr lang="en-US" smtClean="0"/>
              <a:t>bili</a:t>
            </a:r>
            <a:r>
              <a:rPr lang="hr-HR" smtClean="0"/>
              <a:t> </a:t>
            </a:r>
            <a:r>
              <a:rPr lang="en-US" smtClean="0"/>
              <a:t>vezani</a:t>
            </a:r>
            <a:r>
              <a:rPr lang="hr-HR" smtClean="0"/>
              <a:t> </a:t>
            </a:r>
            <a:r>
              <a:rPr lang="en-US" smtClean="0"/>
              <a:t>za</a:t>
            </a:r>
            <a:r>
              <a:rPr lang="hr-HR" smtClean="0"/>
              <a:t> </a:t>
            </a:r>
            <a:r>
              <a:rPr lang="en-US" smtClean="0"/>
              <a:t>prevenciju</a:t>
            </a:r>
            <a:r>
              <a:rPr lang="hr-HR" smtClean="0"/>
              <a:t> </a:t>
            </a:r>
            <a:r>
              <a:rPr lang="en-US" smtClean="0"/>
              <a:t>i</a:t>
            </a:r>
            <a:r>
              <a:rPr lang="hr-HR" smtClean="0"/>
              <a:t> </a:t>
            </a:r>
            <a:r>
              <a:rPr lang="en-US" smtClean="0"/>
              <a:t>tretiranje</a:t>
            </a:r>
            <a:r>
              <a:rPr lang="hr-HR" smtClean="0"/>
              <a:t> </a:t>
            </a:r>
            <a:r>
              <a:rPr lang="en-US" sz="3200" smtClean="0"/>
              <a:t>dijabet</a:t>
            </a:r>
            <a:r>
              <a:rPr lang="hr-HR" sz="3200" smtClean="0"/>
              <a:t>e</a:t>
            </a:r>
            <a:r>
              <a:rPr lang="en-US" sz="3200" smtClean="0"/>
              <a:t>sa</a:t>
            </a:r>
            <a:r>
              <a:rPr lang="hr-HR" smtClean="0"/>
              <a:t/>
            </a:r>
            <a:br>
              <a:rPr lang="hr-HR" smtClean="0"/>
            </a:br>
            <a:endParaRPr lang="en-US" smtClean="0"/>
          </a:p>
          <a:p>
            <a:endParaRPr lang="en-US" smtClean="0"/>
          </a:p>
        </p:txBody>
      </p:sp>
      <p:pic>
        <p:nvPicPr>
          <p:cNvPr id="56323" name="Picture 4" descr="poj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437063"/>
            <a:ext cx="228600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hr-HR" dirty="0" smtClean="0"/>
              <a:t>aktualno:</a:t>
            </a:r>
            <a:endParaRPr lang="en-US" dirty="0" smtClean="0"/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2005. godine se opet vraća u Chrysler da bi pomogao - ovaj put kompletna njegova zarada ide u svrhe podupiranja istraživanja medicinske fondacije </a:t>
            </a:r>
            <a:r>
              <a:rPr lang="de-DE" b="1" smtClean="0"/>
              <a:t>Iacocca</a:t>
            </a:r>
            <a:r>
              <a:rPr lang="de-DE" smtClean="0"/>
              <a:t> </a:t>
            </a:r>
            <a:r>
              <a:rPr lang="de-DE" b="1" smtClean="0"/>
              <a:t>zaklade</a:t>
            </a:r>
            <a:r>
              <a:rPr lang="de-DE" smtClean="0"/>
              <a:t> koja se bavi istraživanjem dijabet</a:t>
            </a:r>
            <a:r>
              <a:rPr lang="hr-HR" smtClean="0"/>
              <a:t>e</a:t>
            </a:r>
            <a:r>
              <a:rPr lang="de-DE" smtClean="0"/>
              <a:t>sa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Content Placeholder 3" descr="dove1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773238"/>
            <a:ext cx="7620000" cy="39417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smtClean="0"/>
              <a:t>Primjer društveno odgovornog marketinga - kampanje</a:t>
            </a:r>
            <a:endParaRPr lang="hr-HR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Content Placeholder 3" descr="dove3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838200"/>
            <a:ext cx="8305800" cy="4875213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Content Placeholder 3" descr="ana rukavin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8200" y="685800"/>
            <a:ext cx="2573338" cy="1828800"/>
          </a:xfrm>
        </p:spPr>
      </p:pic>
      <p:pic>
        <p:nvPicPr>
          <p:cNvPr id="60418" name="Picture 2" descr="C:\Documents and Settings\Administrator\My Documents\My Pictures\rukavina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895600"/>
            <a:ext cx="5095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mtClean="0"/>
          </a:p>
          <a:p>
            <a:endParaRPr lang="hr-HR" smtClean="0"/>
          </a:p>
          <a:p>
            <a:r>
              <a:rPr lang="hr-HR" smtClean="0"/>
              <a:t>               Hvala na pažnji!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“Marketing je socijalni i upravljački proces kojim pojedinci i skupine dobivaju što trebaju i žele putem stvaranja i razmjene proizvoda i vrijednosti s drugima”. (Kotler, Ph., 2009.)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Definiranje uključuje temeljne marketinške pojmove: potrebe, želje i potražnju; proizvode i usluge; vrijednost, zadovoljstvo i kvaliteta; razmjena, transakcija i odnosi.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Suvremeno definiranje marketinga</a:t>
            </a:r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Upravljanje marketingom je ispunjavanje zadataka u svrhu postizanja željene razmjene sa ciljnim tržištima.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pPr>
              <a:buFont typeface="Wingdings 3" pitchFamily="18" charset="2"/>
              <a:buNone/>
            </a:pPr>
            <a:r>
              <a:rPr lang="hr-HR" smtClean="0"/>
              <a:t>Upravljanje marketingom određuje način na koji određena kompanija pristupa kupcima.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pPr>
              <a:buFont typeface="Wingdings 3" pitchFamily="18" charset="2"/>
              <a:buNone/>
            </a:pPr>
            <a:r>
              <a:rPr lang="hr-HR" smtClean="0"/>
              <a:t>Načini upravljanja marketingom rezultiraju marketinškim koncepcijama.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Upravljanje marketingom</a:t>
            </a:r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1. KONCEPCIJA  PROIZVODNJE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2. KONCEPCIJA  PROIZVODA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3. KONCEPCIJA  PRODAJE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4. KONCEPCIJA  MARKETINGA</a:t>
            </a:r>
          </a:p>
          <a:p>
            <a:pPr>
              <a:buFont typeface="Wingdings 3" pitchFamily="18" charset="2"/>
              <a:buNone/>
            </a:pPr>
            <a:endParaRPr lang="hr-HR" smtClean="0"/>
          </a:p>
          <a:p>
            <a:r>
              <a:rPr lang="hr-HR" smtClean="0"/>
              <a:t>5. KONCEPCIJA  DRUŠTVENOG  MARKETINGA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Marketinške koncepcije</a:t>
            </a:r>
            <a:endParaRPr lang="hr-H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Najstarija koncepcija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Ideja po kojoj su potrošači skloniji proizvodima koji su dostupni po vrlo pristupačnim cijenama, a usmjerena je na poboljšanje učinkovitosti proizvodnje i distribucije.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Primjenjiva u 2 situacije: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1. Kada je ponuda manja od potražnje,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hr-HR" dirty="0" smtClean="0"/>
              <a:t>2. Kada je cijena previsoka, pa je potrebno poboljšati produktivnost kako bi se smanjila cijena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Koncepcija proizvodnje</a:t>
            </a:r>
            <a:endParaRPr lang="hr-H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/>
              <a:t>Pr. Ford Motor Company</a:t>
            </a:r>
          </a:p>
          <a:p>
            <a:r>
              <a:rPr lang="hr-HR" smtClean="0"/>
              <a:t>“Ponudit ćemo kupcima automobil bilo koje boje, samo da je crn”!</a:t>
            </a:r>
          </a:p>
          <a:p>
            <a:endParaRPr lang="hr-HR" smtClean="0"/>
          </a:p>
          <a:p>
            <a:r>
              <a:rPr lang="hr-HR" smtClean="0"/>
              <a:t>A što je sa privlačnim automobilima pristupačne cijene???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hr-HR" dirty="0" smtClean="0"/>
              <a:t>Koncepcija proizvodnje</a:t>
            </a:r>
            <a:endParaRPr lang="hr-H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</TotalTime>
  <Words>1429</Words>
  <Application>Microsoft Office PowerPoint</Application>
  <PresentationFormat>On-screen Show (4:3)</PresentationFormat>
  <Paragraphs>179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10</vt:i4>
      </vt:variant>
      <vt:variant>
        <vt:lpstr>Slide Titles</vt:lpstr>
      </vt:variant>
      <vt:variant>
        <vt:i4>46</vt:i4>
      </vt:variant>
    </vt:vector>
  </HeadingPairs>
  <TitlesOfParts>
    <vt:vector size="64" baseType="lpstr">
      <vt:lpstr>Lucida Sans Unicode</vt:lpstr>
      <vt:lpstr>Arial</vt:lpstr>
      <vt:lpstr>Wingdings 3</vt:lpstr>
      <vt:lpstr>Verdana</vt:lpstr>
      <vt:lpstr>Wingdings 2</vt:lpstr>
      <vt:lpstr>Calibri</vt:lpstr>
      <vt:lpstr>Wingdings</vt:lpstr>
      <vt:lpstr>Symbol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SUVREMENE  MARKETINŠKE POSLOVNE KONCEPCIJE</dc:title>
  <dc:creator/>
  <cp:lastModifiedBy>nvulic</cp:lastModifiedBy>
  <cp:revision>16</cp:revision>
  <dcterms:created xsi:type="dcterms:W3CDTF">2006-08-16T00:00:00Z</dcterms:created>
  <dcterms:modified xsi:type="dcterms:W3CDTF">2011-09-16T06:03:51Z</dcterms:modified>
</cp:coreProperties>
</file>