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43"/>
  </p:notesMasterIdLst>
  <p:sldIdLst>
    <p:sldId id="302" r:id="rId2"/>
    <p:sldId id="257" r:id="rId3"/>
    <p:sldId id="259" r:id="rId4"/>
    <p:sldId id="260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4" r:id="rId16"/>
    <p:sldId id="275" r:id="rId17"/>
    <p:sldId id="276" r:id="rId18"/>
    <p:sldId id="277" r:id="rId19"/>
    <p:sldId id="278" r:id="rId20"/>
    <p:sldId id="279" r:id="rId21"/>
    <p:sldId id="280" r:id="rId22"/>
    <p:sldId id="281" r:id="rId23"/>
    <p:sldId id="282" r:id="rId24"/>
    <p:sldId id="283" r:id="rId25"/>
    <p:sldId id="284" r:id="rId26"/>
    <p:sldId id="285" r:id="rId27"/>
    <p:sldId id="286" r:id="rId28"/>
    <p:sldId id="288" r:id="rId29"/>
    <p:sldId id="289" r:id="rId30"/>
    <p:sldId id="290" r:id="rId31"/>
    <p:sldId id="291" r:id="rId32"/>
    <p:sldId id="292" r:id="rId33"/>
    <p:sldId id="293" r:id="rId34"/>
    <p:sldId id="294" r:id="rId35"/>
    <p:sldId id="295" r:id="rId36"/>
    <p:sldId id="296" r:id="rId37"/>
    <p:sldId id="297" r:id="rId38"/>
    <p:sldId id="298" r:id="rId39"/>
    <p:sldId id="299" r:id="rId40"/>
    <p:sldId id="300" r:id="rId41"/>
    <p:sldId id="301" r:id="rId4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5382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0ED4D6-2205-4836-AE89-02B08A1E4743}" type="datetimeFigureOut">
              <a:rPr lang="hr-HR" smtClean="0"/>
              <a:pPr/>
              <a:t>03.01.2012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7B2761-7857-496B-A2DD-D1FB35EBC7CD}" type="slidenum">
              <a:rPr lang="hr-HR" smtClean="0"/>
              <a:pPr/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499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r-HR" smtClean="0"/>
          </a:p>
        </p:txBody>
      </p:sp>
      <p:sp>
        <p:nvSpPr>
          <p:cNvPr id="849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72488EA-559F-4B77-8AD1-85162293CF70}" type="slidenum">
              <a:rPr lang="en-GB" smtClean="0"/>
              <a:pPr/>
              <a:t>2</a:t>
            </a:fld>
            <a:endParaRPr lang="en-GB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8322497-CB66-40C7-B986-AA32854AE6B4}" type="slidenum">
              <a:rPr lang="en-GB" smtClean="0"/>
              <a:pPr/>
              <a:t>4</a:t>
            </a:fld>
            <a:endParaRPr lang="en-GB" smtClean="0"/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hr-HR" smtClean="0"/>
              <a:t>FORMALNE SKUPINE – PODJELA PREMA BOJI PAPIRIĆA, USKLAĐENO S BOJOM PLOČE ZA PONAVLJANJE GRADIVA</a:t>
            </a:r>
            <a:endParaRPr lang="en-GB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DF9A31E-1910-4D22-981F-98F6FA49C083}" type="slidenum">
              <a:rPr lang="en-GB" smtClean="0"/>
              <a:pPr/>
              <a:t>7</a:t>
            </a:fld>
            <a:endParaRPr lang="en-GB" smtClean="0"/>
          </a:p>
        </p:txBody>
      </p:sp>
      <p:sp>
        <p:nvSpPr>
          <p:cNvPr id="870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/>
            <a:r>
              <a:rPr lang="hr-HR" smtClean="0"/>
              <a:t>MOGUĆNOST ZA KRITERIJE:</a:t>
            </a:r>
          </a:p>
          <a:p>
            <a:pPr marL="228600" indent="-228600">
              <a:buFontTx/>
              <a:buAutoNum type="arabicPeriod"/>
            </a:pPr>
            <a:r>
              <a:rPr lang="hr-HR" smtClean="0"/>
              <a:t>NA SVAKOM JE ODGOVORU OZNAČEN BROJ BODOVA</a:t>
            </a:r>
          </a:p>
          <a:p>
            <a:pPr marL="228600" indent="-228600">
              <a:buFontTx/>
              <a:buAutoNum type="arabicPeriod"/>
            </a:pPr>
            <a:r>
              <a:rPr lang="hr-HR" smtClean="0"/>
              <a:t>LISTIĆI RAZLIČITE BOJE PREMA TEŽINI ZADATKA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062038" y="1766888"/>
            <a:ext cx="7769225" cy="4113212"/>
          </a:xfrm>
        </p:spPr>
        <p:txBody>
          <a:bodyPr/>
          <a:lstStyle/>
          <a:p>
            <a:pPr lvl="0"/>
            <a:endParaRPr lang="hr-HR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AB8248-73EB-443F-96B9-5A9E0B15398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1/3/2012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r-HR" dirty="0" smtClean="0"/>
              <a:t>PRIMJENA GRUPNOGA RADA U NASTAVI </a:t>
            </a:r>
            <a:endParaRPr lang="hr-H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4343400"/>
            <a:ext cx="7854696" cy="1780736"/>
          </a:xfrm>
        </p:spPr>
        <p:txBody>
          <a:bodyPr/>
          <a:lstStyle/>
          <a:p>
            <a:r>
              <a:rPr lang="hr-HR" sz="2400" dirty="0" smtClean="0">
                <a:latin typeface="Comic Sans MS" pitchFamily="66" charset="0"/>
              </a:rPr>
              <a:t>Marina Ništ, prof.</a:t>
            </a:r>
          </a:p>
          <a:p>
            <a:r>
              <a:rPr lang="hr-HR" sz="2400" dirty="0" smtClean="0">
                <a:latin typeface="Comic Sans MS" pitchFamily="66" charset="0"/>
              </a:rPr>
              <a:t>Jadranka Radovančević, nast. </a:t>
            </a:r>
          </a:p>
          <a:p>
            <a:r>
              <a:rPr lang="hr-HR" sz="2400" dirty="0" smtClean="0">
                <a:latin typeface="Comic Sans MS" pitchFamily="66" charset="0"/>
              </a:rPr>
              <a:t>u Osnovnoj školi Antuna Mihanovića, Osijek</a:t>
            </a:r>
          </a:p>
          <a:p>
            <a:endParaRPr lang="hr-HR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smtClean="0">
                <a:latin typeface="Comic Sans MS" pitchFamily="66" charset="0"/>
              </a:rPr>
              <a:t/>
            </a:r>
            <a:br>
              <a:rPr lang="hr-HR" smtClean="0">
                <a:latin typeface="Comic Sans MS" pitchFamily="66" charset="0"/>
              </a:rPr>
            </a:br>
            <a:r>
              <a:rPr lang="hr-HR" smtClean="0">
                <a:latin typeface="Comic Sans MS" pitchFamily="66" charset="0"/>
              </a:rPr>
              <a:t/>
            </a:r>
            <a:br>
              <a:rPr lang="hr-HR" smtClean="0">
                <a:latin typeface="Comic Sans MS" pitchFamily="66" charset="0"/>
              </a:rPr>
            </a:br>
            <a:r>
              <a:rPr lang="en-GB" smtClean="0">
                <a:latin typeface="Comic Sans MS" pitchFamily="66" charset="0"/>
              </a:rPr>
              <a:t/>
            </a:r>
            <a:br>
              <a:rPr lang="en-GB" smtClean="0">
                <a:latin typeface="Comic Sans MS" pitchFamily="66" charset="0"/>
              </a:rPr>
            </a:br>
            <a:r>
              <a:rPr lang="en-GB" sz="3600" b="1" smtClean="0">
                <a:latin typeface="Comic Sans MS" pitchFamily="66" charset="0"/>
              </a:rPr>
              <a:t>OBLICI RADA:</a:t>
            </a:r>
            <a:endParaRPr lang="hr-HR" sz="3600" b="1" smtClean="0"/>
          </a:p>
        </p:txBody>
      </p:sp>
      <p:sp>
        <p:nvSpPr>
          <p:cNvPr id="3789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spcBef>
                <a:spcPts val="700"/>
              </a:spcBef>
              <a:buFont typeface="Wingdings" pitchFamily="2" charset="2"/>
              <a:buChar char="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hr-HR" smtClean="0">
              <a:latin typeface="Comic Sans MS" pitchFamily="66" charset="0"/>
            </a:endParaRPr>
          </a:p>
          <a:p>
            <a:pPr eaLnBrk="1" hangingPunct="1">
              <a:lnSpc>
                <a:spcPct val="90000"/>
              </a:lnSpc>
              <a:spcBef>
                <a:spcPts val="700"/>
              </a:spcBef>
              <a:buFont typeface="Wingdings" pitchFamily="2" charset="2"/>
              <a:buChar char="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>
                <a:latin typeface="Comic Sans MS" pitchFamily="66" charset="0"/>
              </a:rPr>
              <a:t>Izrada plakata</a:t>
            </a:r>
          </a:p>
          <a:p>
            <a:pPr eaLnBrk="1" hangingPunct="1">
              <a:lnSpc>
                <a:spcPct val="90000"/>
              </a:lnSpc>
              <a:spcBef>
                <a:spcPts val="700"/>
              </a:spcBef>
              <a:buFont typeface="Wingdings" pitchFamily="2" charset="2"/>
              <a:buChar char="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>
                <a:latin typeface="Comic Sans MS" pitchFamily="66" charset="0"/>
              </a:rPr>
              <a:t>Power point prezentacija</a:t>
            </a:r>
          </a:p>
          <a:p>
            <a:pPr eaLnBrk="1" hangingPunct="1">
              <a:lnSpc>
                <a:spcPct val="90000"/>
              </a:lnSpc>
              <a:spcBef>
                <a:spcPts val="700"/>
              </a:spcBef>
              <a:buFont typeface="Wingdings" pitchFamily="2" charset="2"/>
              <a:buChar char="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>
                <a:latin typeface="Comic Sans MS" pitchFamily="66" charset="0"/>
              </a:rPr>
              <a:t>Izlaganje + demonstracija</a:t>
            </a:r>
          </a:p>
          <a:p>
            <a:pPr eaLnBrk="1" hangingPunct="1">
              <a:lnSpc>
                <a:spcPct val="90000"/>
              </a:lnSpc>
              <a:spcBef>
                <a:spcPts val="700"/>
              </a:spcBef>
              <a:buFont typeface="Wingdings" pitchFamily="2" charset="2"/>
              <a:buChar char="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>
                <a:latin typeface="Comic Sans MS" pitchFamily="66" charset="0"/>
              </a:rPr>
              <a:t>Rasprava </a:t>
            </a:r>
          </a:p>
          <a:p>
            <a:pPr eaLnBrk="1" hangingPunct="1">
              <a:lnSpc>
                <a:spcPct val="90000"/>
              </a:lnSpc>
              <a:spcBef>
                <a:spcPts val="700"/>
              </a:spcBef>
              <a:buFont typeface="Wingdings" pitchFamily="2" charset="2"/>
              <a:buChar char="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>
                <a:latin typeface="Comic Sans MS" pitchFamily="66" charset="0"/>
              </a:rPr>
              <a:t>Igra</a:t>
            </a:r>
            <a:r>
              <a:rPr lang="hr-HR" smtClean="0">
                <a:latin typeface="Comic Sans MS" pitchFamily="66" charset="0"/>
              </a:rPr>
              <a:t>nje</a:t>
            </a:r>
            <a:r>
              <a:rPr lang="en-GB" smtClean="0">
                <a:latin typeface="Comic Sans MS" pitchFamily="66" charset="0"/>
              </a:rPr>
              <a:t> uloga</a:t>
            </a:r>
          </a:p>
          <a:p>
            <a:pPr eaLnBrk="1" hangingPunct="1">
              <a:lnSpc>
                <a:spcPct val="90000"/>
              </a:lnSpc>
              <a:spcBef>
                <a:spcPts val="700"/>
              </a:spcBef>
              <a:buFont typeface="Wingdings" pitchFamily="2" charset="2"/>
              <a:buChar char="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>
                <a:latin typeface="Comic Sans MS" pitchFamily="66" charset="0"/>
              </a:rPr>
              <a:t>Praktičan rad</a:t>
            </a:r>
          </a:p>
          <a:p>
            <a:pPr eaLnBrk="1" hangingPunct="1">
              <a:lnSpc>
                <a:spcPct val="90000"/>
              </a:lnSpc>
              <a:spcBef>
                <a:spcPts val="700"/>
              </a:spcBef>
              <a:buFont typeface="Wingdings" pitchFamily="2" charset="2"/>
              <a:buChar char="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>
                <a:latin typeface="Comic Sans MS" pitchFamily="66" charset="0"/>
              </a:rPr>
              <a:t>…</a:t>
            </a:r>
          </a:p>
          <a:p>
            <a: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hr-HR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>
          <a:xfrm>
            <a:off x="1071563" y="0"/>
            <a:ext cx="7772400" cy="1143000"/>
          </a:xfrm>
        </p:spPr>
        <p:txBody>
          <a:bodyPr/>
          <a:lstStyle/>
          <a:p>
            <a:r>
              <a:rPr lang="en-GB" sz="3600" b="1" smtClean="0">
                <a:solidFill>
                  <a:schemeClr val="tx1"/>
                </a:solidFill>
                <a:latin typeface="Comic Sans MS" pitchFamily="66" charset="0"/>
              </a:rPr>
              <a:t>Vrednovanje rada unutar </a:t>
            </a:r>
            <a:r>
              <a:rPr lang="hr-HR" sz="3600" b="1" smtClean="0">
                <a:solidFill>
                  <a:schemeClr val="tx1"/>
                </a:solidFill>
                <a:latin typeface="Comic Sans MS" pitchFamily="66" charset="0"/>
              </a:rPr>
              <a:t>grupe</a:t>
            </a:r>
            <a:endParaRPr lang="hr-HR" sz="3600" smtClean="0"/>
          </a:p>
        </p:txBody>
      </p:sp>
      <p:sp>
        <p:nvSpPr>
          <p:cNvPr id="38915" name="Content Placeholder 2"/>
          <p:cNvSpPr>
            <a:spLocks noGrp="1"/>
          </p:cNvSpPr>
          <p:nvPr>
            <p:ph sz="half" idx="1"/>
          </p:nvPr>
        </p:nvSpPr>
        <p:spPr>
          <a:xfrm>
            <a:off x="1285875" y="1357313"/>
            <a:ext cx="3808413" cy="5214937"/>
          </a:xfrm>
        </p:spPr>
        <p:txBody>
          <a:bodyPr/>
          <a:lstStyle/>
          <a:p>
            <a:pPr>
              <a:buFontTx/>
              <a:buNone/>
            </a:pPr>
            <a:endParaRPr lang="hr-HR" b="1" smtClean="0">
              <a:latin typeface="Comic Sans MS" pitchFamily="66" charset="0"/>
            </a:endParaRPr>
          </a:p>
          <a:p>
            <a:pPr>
              <a:buFontTx/>
              <a:buNone/>
            </a:pPr>
            <a:r>
              <a:rPr lang="en-GB" b="1" smtClean="0">
                <a:latin typeface="Comic Sans MS" pitchFamily="66" charset="0"/>
              </a:rPr>
              <a:t>Samovrednovanje</a:t>
            </a:r>
            <a:endParaRPr lang="hr-HR" b="1" smtClean="0">
              <a:latin typeface="Comic Sans MS" pitchFamily="66" charset="0"/>
            </a:endParaRPr>
          </a:p>
          <a:p>
            <a:pPr>
              <a:buFontTx/>
              <a:buNone/>
            </a:pPr>
            <a:endParaRPr lang="hr-HR" sz="2000" b="1" smtClean="0">
              <a:latin typeface="Comic Sans MS" pitchFamily="66" charset="0"/>
            </a:endParaRPr>
          </a:p>
          <a:p>
            <a:pPr>
              <a:buFontTx/>
              <a:buNone/>
            </a:pPr>
            <a:r>
              <a:rPr lang="hr-HR" sz="1800" b="1" smtClean="0">
                <a:latin typeface="Comic Sans MS" pitchFamily="66" charset="0"/>
              </a:rPr>
              <a:t>1. Dobro sam se osjećao/osjećala u grupi</a:t>
            </a:r>
          </a:p>
          <a:p>
            <a:pPr>
              <a:buFontTx/>
              <a:buNone/>
            </a:pPr>
            <a:endParaRPr lang="hr-HR" sz="1800" b="1" smtClean="0">
              <a:latin typeface="Comic Sans MS" pitchFamily="66" charset="0"/>
            </a:endParaRPr>
          </a:p>
          <a:p>
            <a:pPr>
              <a:buFontTx/>
              <a:buNone/>
            </a:pPr>
            <a:r>
              <a:rPr lang="hr-HR" sz="1000" b="1" smtClean="0">
                <a:solidFill>
                  <a:srgbClr val="663300"/>
                </a:solidFill>
                <a:latin typeface="Comic Sans MS" pitchFamily="66" charset="0"/>
              </a:rPr>
              <a:t>POTPUNO               TOČNO                 POTPUNO</a:t>
            </a:r>
          </a:p>
          <a:p>
            <a:pPr>
              <a:buFontTx/>
              <a:buNone/>
            </a:pPr>
            <a:r>
              <a:rPr lang="hr-HR" sz="1000" b="1" smtClean="0">
                <a:solidFill>
                  <a:srgbClr val="663300"/>
                </a:solidFill>
                <a:latin typeface="Comic Sans MS" pitchFamily="66" charset="0"/>
              </a:rPr>
              <a:t>TOČNO		                   NETOČNO</a:t>
            </a:r>
            <a:endParaRPr lang="en-GB" sz="1000" b="1" smtClean="0">
              <a:latin typeface="Comic Sans MS" pitchFamily="66" charset="0"/>
            </a:endParaRPr>
          </a:p>
          <a:p>
            <a:pPr>
              <a:buFontTx/>
              <a:buNone/>
            </a:pPr>
            <a:r>
              <a:rPr lang="hr-HR" smtClean="0"/>
              <a:t>                           </a:t>
            </a:r>
          </a:p>
          <a:p>
            <a:pPr>
              <a:buFontTx/>
              <a:buNone/>
            </a:pPr>
            <a:endParaRPr lang="hr-HR" smtClean="0"/>
          </a:p>
          <a:p>
            <a:pPr>
              <a:buFontTx/>
              <a:buNone/>
            </a:pPr>
            <a:r>
              <a:rPr lang="hr-HR" sz="1800" b="1" smtClean="0">
                <a:latin typeface="Comic Sans MS" pitchFamily="66" charset="0"/>
              </a:rPr>
              <a:t>2. Većinu poslova obavio-la sam sam-a</a:t>
            </a:r>
          </a:p>
          <a:p>
            <a:pPr>
              <a:buFontTx/>
              <a:buNone/>
            </a:pPr>
            <a:r>
              <a:rPr lang="hr-HR" sz="1800" b="1" smtClean="0">
                <a:latin typeface="Comic Sans MS" pitchFamily="66" charset="0"/>
              </a:rPr>
              <a:t>3. Maksimalno sam sudjelovao-la u radu grupe</a:t>
            </a:r>
          </a:p>
          <a:p>
            <a:pPr>
              <a:buFontTx/>
              <a:buNone/>
            </a:pPr>
            <a:r>
              <a:rPr lang="hr-HR" sz="1800" b="1" smtClean="0">
                <a:latin typeface="Comic Sans MS" pitchFamily="66" charset="0"/>
              </a:rPr>
              <a:t>4. …</a:t>
            </a:r>
            <a:endParaRPr lang="hr-HR" sz="1800" b="1" smtClean="0"/>
          </a:p>
        </p:txBody>
      </p:sp>
      <p:sp>
        <p:nvSpPr>
          <p:cNvPr id="38916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 eaLnBrk="1" hangingPunct="1">
              <a:spcBef>
                <a:spcPts val="700"/>
              </a:spcBef>
              <a:buFont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hr-HR" b="1" smtClean="0">
                <a:latin typeface="Comic Sans MS" pitchFamily="66" charset="0"/>
              </a:rPr>
              <a:t>  </a:t>
            </a:r>
            <a:r>
              <a:rPr lang="en-GB" b="1" smtClean="0">
                <a:latin typeface="Comic Sans MS" pitchFamily="66" charset="0"/>
              </a:rPr>
              <a:t>Vrednovanje </a:t>
            </a:r>
            <a:r>
              <a:rPr lang="hr-HR" b="1" smtClean="0">
                <a:latin typeface="Comic Sans MS" pitchFamily="66" charset="0"/>
              </a:rPr>
              <a:t>pojedinih </a:t>
            </a:r>
            <a:r>
              <a:rPr lang="en-GB" b="1" smtClean="0">
                <a:latin typeface="Comic Sans MS" pitchFamily="66" charset="0"/>
              </a:rPr>
              <a:t>članova</a:t>
            </a:r>
            <a:r>
              <a:rPr lang="hr-HR" b="1" smtClean="0">
                <a:latin typeface="Comic Sans MS" pitchFamily="66" charset="0"/>
              </a:rPr>
              <a:t> grupe</a:t>
            </a:r>
            <a:endParaRPr lang="en-GB" b="1" smtClean="0">
              <a:latin typeface="Comic Sans MS" pitchFamily="66" charset="0"/>
            </a:endParaRPr>
          </a:p>
          <a:p>
            <a:pPr eaLnBrk="1" hangingPunct="1">
              <a:spcBef>
                <a:spcPts val="700"/>
              </a:spcBef>
              <a:buFont typeface="Comic Sans MS" pitchFamily="66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GB" smtClean="0">
              <a:latin typeface="Comic Sans MS" pitchFamily="66" charset="0"/>
            </a:endParaRPr>
          </a:p>
          <a:p>
            <a:pPr eaLnBrk="1" hangingPunct="1">
              <a:spcBef>
                <a:spcPts val="700"/>
              </a:spcBef>
              <a:buFont typeface="Comic Sans MS" pitchFamily="66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GB" smtClean="0">
              <a:latin typeface="Comic Sans MS" pitchFamily="66" charset="0"/>
            </a:endParaRPr>
          </a:p>
          <a:p>
            <a: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hr-HR" smtClean="0"/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5214938" y="3357563"/>
            <a:ext cx="3506787" cy="3214687"/>
            <a:chOff x="3264" y="2208"/>
            <a:chExt cx="2209" cy="1153"/>
          </a:xfrm>
        </p:grpSpPr>
        <p:sp>
          <p:nvSpPr>
            <p:cNvPr id="38919" name="Rectangle 5"/>
            <p:cNvSpPr>
              <a:spLocks noChangeArrowheads="1"/>
            </p:cNvSpPr>
            <p:nvPr/>
          </p:nvSpPr>
          <p:spPr bwMode="auto">
            <a:xfrm>
              <a:off x="4368" y="2640"/>
              <a:ext cx="1104" cy="72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>
                <a:spcBef>
                  <a:spcPct val="20000"/>
                </a:spcBef>
              </a:pPr>
              <a:endParaRPr lang="hr-HR"/>
            </a:p>
          </p:txBody>
        </p:sp>
        <p:sp>
          <p:nvSpPr>
            <p:cNvPr id="38920" name="Rectangle 6"/>
            <p:cNvSpPr>
              <a:spLocks noChangeArrowheads="1"/>
            </p:cNvSpPr>
            <p:nvPr/>
          </p:nvSpPr>
          <p:spPr bwMode="auto">
            <a:xfrm>
              <a:off x="3264" y="2640"/>
              <a:ext cx="1104" cy="72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>
                <a:spcBef>
                  <a:spcPct val="20000"/>
                </a:spcBef>
              </a:pPr>
              <a:endParaRPr lang="hr-HR"/>
            </a:p>
          </p:txBody>
        </p:sp>
        <p:sp>
          <p:nvSpPr>
            <p:cNvPr id="38921" name="Rectangle 7"/>
            <p:cNvSpPr>
              <a:spLocks noChangeArrowheads="1"/>
            </p:cNvSpPr>
            <p:nvPr/>
          </p:nvSpPr>
          <p:spPr bwMode="auto">
            <a:xfrm>
              <a:off x="4368" y="2208"/>
              <a:ext cx="1104" cy="43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90000" tIns="46800" rIns="90000" bIns="46800"/>
            <a:lstStyle/>
            <a:p>
              <a:pPr algn="ctr">
                <a:spcBef>
                  <a:spcPts val="700"/>
                </a:spcBef>
                <a:buFont typeface="Comic Sans MS" pitchFamily="6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b="1">
                  <a:solidFill>
                    <a:srgbClr val="000000"/>
                  </a:solidFill>
                  <a:latin typeface="Comic Sans MS" pitchFamily="66" charset="0"/>
                </a:rPr>
                <a:t>Kriteriji</a:t>
              </a:r>
            </a:p>
          </p:txBody>
        </p:sp>
        <p:sp>
          <p:nvSpPr>
            <p:cNvPr id="38922" name="Rectangle 8"/>
            <p:cNvSpPr>
              <a:spLocks noChangeArrowheads="1"/>
            </p:cNvSpPr>
            <p:nvPr/>
          </p:nvSpPr>
          <p:spPr bwMode="auto">
            <a:xfrm>
              <a:off x="3264" y="2208"/>
              <a:ext cx="1104" cy="43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90000" tIns="46800" rIns="90000" bIns="46800"/>
            <a:lstStyle/>
            <a:p>
              <a:pPr algn="ctr">
                <a:spcBef>
                  <a:spcPts val="700"/>
                </a:spcBef>
                <a:buFont typeface="Comic Sans MS" pitchFamily="6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b="1">
                  <a:solidFill>
                    <a:srgbClr val="000000"/>
                  </a:solidFill>
                  <a:latin typeface="Comic Sans MS" pitchFamily="66" charset="0"/>
                </a:rPr>
                <a:t>Elementi</a:t>
              </a:r>
            </a:p>
          </p:txBody>
        </p:sp>
        <p:sp>
          <p:nvSpPr>
            <p:cNvPr id="38923" name="Line 9"/>
            <p:cNvSpPr>
              <a:spLocks noChangeShapeType="1"/>
            </p:cNvSpPr>
            <p:nvPr/>
          </p:nvSpPr>
          <p:spPr bwMode="auto">
            <a:xfrm>
              <a:off x="3264" y="2208"/>
              <a:ext cx="2208" cy="1"/>
            </a:xfrm>
            <a:prstGeom prst="line">
              <a:avLst/>
            </a:prstGeom>
            <a:noFill/>
            <a:ln w="2844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hr-HR"/>
            </a:p>
          </p:txBody>
        </p:sp>
        <p:sp>
          <p:nvSpPr>
            <p:cNvPr id="38924" name="Line 10"/>
            <p:cNvSpPr>
              <a:spLocks noChangeShapeType="1"/>
            </p:cNvSpPr>
            <p:nvPr/>
          </p:nvSpPr>
          <p:spPr bwMode="auto">
            <a:xfrm>
              <a:off x="3264" y="2407"/>
              <a:ext cx="2208" cy="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hr-HR"/>
            </a:p>
          </p:txBody>
        </p:sp>
        <p:sp>
          <p:nvSpPr>
            <p:cNvPr id="38925" name="Line 11"/>
            <p:cNvSpPr>
              <a:spLocks noChangeShapeType="1"/>
            </p:cNvSpPr>
            <p:nvPr/>
          </p:nvSpPr>
          <p:spPr bwMode="auto">
            <a:xfrm>
              <a:off x="3264" y="3360"/>
              <a:ext cx="2208" cy="1"/>
            </a:xfrm>
            <a:prstGeom prst="line">
              <a:avLst/>
            </a:prstGeom>
            <a:noFill/>
            <a:ln w="2844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hr-HR"/>
            </a:p>
          </p:txBody>
        </p:sp>
        <p:sp>
          <p:nvSpPr>
            <p:cNvPr id="38926" name="Line 12"/>
            <p:cNvSpPr>
              <a:spLocks noChangeShapeType="1"/>
            </p:cNvSpPr>
            <p:nvPr/>
          </p:nvSpPr>
          <p:spPr bwMode="auto">
            <a:xfrm>
              <a:off x="3264" y="2208"/>
              <a:ext cx="1" cy="1152"/>
            </a:xfrm>
            <a:prstGeom prst="line">
              <a:avLst/>
            </a:prstGeom>
            <a:noFill/>
            <a:ln w="2844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hr-HR"/>
            </a:p>
          </p:txBody>
        </p:sp>
        <p:sp>
          <p:nvSpPr>
            <p:cNvPr id="38927" name="Line 13"/>
            <p:cNvSpPr>
              <a:spLocks noChangeShapeType="1"/>
            </p:cNvSpPr>
            <p:nvPr/>
          </p:nvSpPr>
          <p:spPr bwMode="auto">
            <a:xfrm>
              <a:off x="4368" y="2208"/>
              <a:ext cx="1" cy="1152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hr-HR"/>
            </a:p>
          </p:txBody>
        </p:sp>
        <p:sp>
          <p:nvSpPr>
            <p:cNvPr id="38928" name="Line 14"/>
            <p:cNvSpPr>
              <a:spLocks noChangeShapeType="1"/>
            </p:cNvSpPr>
            <p:nvPr/>
          </p:nvSpPr>
          <p:spPr bwMode="auto">
            <a:xfrm>
              <a:off x="5472" y="2208"/>
              <a:ext cx="1" cy="1152"/>
            </a:xfrm>
            <a:prstGeom prst="line">
              <a:avLst/>
            </a:prstGeom>
            <a:noFill/>
            <a:ln w="2844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hr-HR"/>
            </a:p>
          </p:txBody>
        </p:sp>
      </p:grpSp>
      <p:sp>
        <p:nvSpPr>
          <p:cNvPr id="38918" name="AutoShape 4"/>
          <p:cNvSpPr>
            <a:spLocks noChangeArrowheads="1"/>
          </p:cNvSpPr>
          <p:nvPr/>
        </p:nvSpPr>
        <p:spPr bwMode="auto">
          <a:xfrm>
            <a:off x="1214438" y="4500563"/>
            <a:ext cx="3448050" cy="71437"/>
          </a:xfrm>
          <a:prstGeom prst="leftRightArrow">
            <a:avLst>
              <a:gd name="adj1" fmla="val 50000"/>
              <a:gd name="adj2" fmla="val 705235"/>
            </a:avLst>
          </a:prstGeom>
          <a:solidFill>
            <a:srgbClr val="003300"/>
          </a:solidFill>
          <a:ln w="9525">
            <a:solidFill>
              <a:srgbClr val="0016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7270" name="Group 230"/>
          <p:cNvGraphicFramePr>
            <a:graphicFrameLocks noGrp="1"/>
          </p:cNvGraphicFramePr>
          <p:nvPr>
            <p:ph type="tbl" idx="1"/>
          </p:nvPr>
        </p:nvGraphicFramePr>
        <p:xfrm>
          <a:off x="857250" y="785813"/>
          <a:ext cx="7913687" cy="4975162"/>
        </p:xfrm>
        <a:graphic>
          <a:graphicData uri="http://schemas.openxmlformats.org/drawingml/2006/table">
            <a:tbl>
              <a:tblPr/>
              <a:tblGrid>
                <a:gridCol w="1370012"/>
                <a:gridCol w="1714500"/>
                <a:gridCol w="1811338"/>
                <a:gridCol w="1609725"/>
                <a:gridCol w="1408112"/>
              </a:tblGrid>
              <a:tr h="657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ČLANOVI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r-HR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ELEMENTI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</a:tr>
              <a:tr h="811213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1. aktivnost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2. kreativnost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3. suradnja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Konačna ocjena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7225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r-HR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r-HR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r-HR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r-HR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7225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r-HR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r-HR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r-HR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r-HR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7225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r-HR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r-HR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r-HR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r-HR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7225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r-HR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r-HR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r-HR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r-HR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7225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5.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r-HR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r-HR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r-HR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r-HR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9985" name="Rectangle 2"/>
          <p:cNvSpPr>
            <a:spLocks noChangeArrowheads="1"/>
          </p:cNvSpPr>
          <p:nvPr/>
        </p:nvSpPr>
        <p:spPr bwMode="auto">
          <a:xfrm>
            <a:off x="857250" y="5857875"/>
            <a:ext cx="7929563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  <a:buFont typeface="Wingdings" pitchFamily="2" charset="2"/>
              <a:buChar char="§"/>
            </a:pPr>
            <a:r>
              <a:rPr lang="hr-HR">
                <a:latin typeface="Comic Sans MS" pitchFamily="66" charset="0"/>
              </a:rPr>
              <a:t> Brojčano se može ocijeniti nekoliko elemenata za svakog člana skupine</a:t>
            </a:r>
            <a:endParaRPr lang="en-GB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title"/>
          </p:nvPr>
        </p:nvSpPr>
        <p:spPr>
          <a:xfrm>
            <a:off x="1143000" y="285750"/>
            <a:ext cx="7772400" cy="1143000"/>
          </a:xfrm>
        </p:spPr>
        <p:txBody>
          <a:bodyPr/>
          <a:lstStyle/>
          <a:p>
            <a:r>
              <a:rPr lang="hr-HR" sz="3200" b="1" smtClean="0">
                <a:latin typeface="Comic Sans MS" pitchFamily="66" charset="0"/>
              </a:rPr>
              <a:t>Vrednovanje rada u grupi</a:t>
            </a:r>
          </a:p>
        </p:txBody>
      </p:sp>
      <p:sp>
        <p:nvSpPr>
          <p:cNvPr id="4096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hr-HR" smtClean="0">
                <a:latin typeface="Comic Sans MS" pitchFamily="66" charset="0"/>
              </a:rPr>
              <a:t>   </a:t>
            </a:r>
          </a:p>
          <a:p>
            <a:pPr>
              <a:buFontTx/>
              <a:buNone/>
            </a:pPr>
            <a:r>
              <a:rPr lang="hr-HR" smtClean="0">
                <a:latin typeface="Comic Sans MS" pitchFamily="66" charset="0"/>
              </a:rPr>
              <a:t>KAKO SMO SE OSJEĆALI RADEĆI U GRUPI?</a:t>
            </a:r>
            <a:endParaRPr lang="hr-HR" smtClean="0"/>
          </a:p>
        </p:txBody>
      </p:sp>
      <p:sp>
        <p:nvSpPr>
          <p:cNvPr id="40964" name="Content Placeholder 3"/>
          <p:cNvSpPr>
            <a:spLocks noGrp="1"/>
          </p:cNvSpPr>
          <p:nvPr>
            <p:ph sz="half" idx="2"/>
          </p:nvPr>
        </p:nvSpPr>
        <p:spPr>
          <a:xfrm>
            <a:off x="4857750" y="1714500"/>
            <a:ext cx="4044950" cy="4113213"/>
          </a:xfrm>
        </p:spPr>
        <p:txBody>
          <a:bodyPr/>
          <a:lstStyle/>
          <a:p>
            <a:pPr>
              <a:buFontTx/>
              <a:buNone/>
            </a:pPr>
            <a:r>
              <a:rPr lang="hr-HR" smtClean="0">
                <a:latin typeface="Comic Sans MS" pitchFamily="66" charset="0"/>
              </a:rPr>
              <a:t>  </a:t>
            </a:r>
          </a:p>
          <a:p>
            <a:pPr>
              <a:buFontTx/>
              <a:buNone/>
            </a:pPr>
            <a:r>
              <a:rPr lang="hr-HR" smtClean="0">
                <a:latin typeface="Comic Sans MS" pitchFamily="66" charset="0"/>
              </a:rPr>
              <a:t>NAČIN PODJELE U  </a:t>
            </a:r>
          </a:p>
          <a:p>
            <a:pPr>
              <a:buFontTx/>
              <a:buNone/>
            </a:pPr>
            <a:r>
              <a:rPr lang="hr-HR" smtClean="0">
                <a:latin typeface="Comic Sans MS" pitchFamily="66" charset="0"/>
              </a:rPr>
              <a:t>           GRUPE</a:t>
            </a:r>
          </a:p>
          <a:p>
            <a:endParaRPr lang="hr-HR" smtClean="0"/>
          </a:p>
          <a:p>
            <a:pPr>
              <a:buFontTx/>
              <a:buNone/>
            </a:pPr>
            <a:r>
              <a:rPr lang="hr-HR" b="1" smtClean="0">
                <a:latin typeface="Comic Sans MS" pitchFamily="66" charset="0"/>
              </a:rPr>
              <a:t> </a:t>
            </a:r>
            <a:r>
              <a:rPr lang="hr-HR" sz="1600" b="1" smtClean="0">
                <a:latin typeface="Comic Sans MS" pitchFamily="66" charset="0"/>
              </a:rPr>
              <a:t>PREDNOSTI           NEDOSTATCI</a:t>
            </a:r>
          </a:p>
          <a:p>
            <a:endParaRPr lang="hr-HR" smtClean="0"/>
          </a:p>
        </p:txBody>
      </p:sp>
      <p:sp>
        <p:nvSpPr>
          <p:cNvPr id="40965" name="Down Arrow 4"/>
          <p:cNvSpPr>
            <a:spLocks noChangeArrowheads="1"/>
          </p:cNvSpPr>
          <p:nvPr/>
        </p:nvSpPr>
        <p:spPr bwMode="auto">
          <a:xfrm rot="2460000">
            <a:off x="5873750" y="3322638"/>
            <a:ext cx="244475" cy="357187"/>
          </a:xfrm>
          <a:prstGeom prst="downArrow">
            <a:avLst>
              <a:gd name="adj1" fmla="val 50000"/>
              <a:gd name="adj2" fmla="val 50095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pPr algn="ctr">
              <a:spcBef>
                <a:spcPct val="20000"/>
              </a:spcBef>
            </a:pPr>
            <a:endParaRPr lang="hr-HR"/>
          </a:p>
        </p:txBody>
      </p:sp>
      <p:sp>
        <p:nvSpPr>
          <p:cNvPr id="40966" name="Down Arrow 5"/>
          <p:cNvSpPr>
            <a:spLocks noChangeArrowheads="1"/>
          </p:cNvSpPr>
          <p:nvPr/>
        </p:nvSpPr>
        <p:spPr bwMode="auto">
          <a:xfrm rot="-2880000">
            <a:off x="7526337" y="3306763"/>
            <a:ext cx="214313" cy="357188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pPr algn="ctr">
              <a:spcBef>
                <a:spcPct val="20000"/>
              </a:spcBef>
            </a:pPr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/>
          <p:cNvSpPr>
            <a:spLocks noGrp="1"/>
          </p:cNvSpPr>
          <p:nvPr>
            <p:ph type="title"/>
          </p:nvPr>
        </p:nvSpPr>
        <p:spPr>
          <a:xfrm>
            <a:off x="1071563" y="214313"/>
            <a:ext cx="7772400" cy="1143000"/>
          </a:xfrm>
        </p:spPr>
        <p:txBody>
          <a:bodyPr/>
          <a:lstStyle/>
          <a:p>
            <a:r>
              <a:rPr lang="en-GB" sz="3600" b="1" smtClean="0">
                <a:solidFill>
                  <a:schemeClr val="tx1"/>
                </a:solidFill>
                <a:latin typeface="Comic Sans MS" pitchFamily="66" charset="0"/>
              </a:rPr>
              <a:t>Vrednovanje rada ostalih</a:t>
            </a:r>
            <a:r>
              <a:rPr lang="hr-HR" sz="3600" b="1" smtClean="0">
                <a:solidFill>
                  <a:schemeClr val="tx1"/>
                </a:solidFill>
                <a:latin typeface="Comic Sans MS" pitchFamily="66" charset="0"/>
              </a:rPr>
              <a:t> grupa</a:t>
            </a:r>
            <a:endParaRPr lang="hr-HR" sz="3600" b="1" smtClean="0">
              <a:solidFill>
                <a:schemeClr val="tx1"/>
              </a:solidFill>
            </a:endParaRPr>
          </a:p>
        </p:txBody>
      </p:sp>
      <p:grpSp>
        <p:nvGrpSpPr>
          <p:cNvPr id="2" name="Group 2"/>
          <p:cNvGrpSpPr>
            <a:grpSpLocks noGrp="1"/>
          </p:cNvGrpSpPr>
          <p:nvPr>
            <p:ph idx="1"/>
          </p:nvPr>
        </p:nvGrpSpPr>
        <p:grpSpPr bwMode="auto">
          <a:xfrm>
            <a:off x="1062038" y="2143125"/>
            <a:ext cx="7653337" cy="3736975"/>
            <a:chOff x="1008" y="1632"/>
            <a:chExt cx="3791" cy="1287"/>
          </a:xfrm>
        </p:grpSpPr>
        <p:sp>
          <p:nvSpPr>
            <p:cNvPr id="41988" name="Rectangle 3"/>
            <p:cNvSpPr>
              <a:spLocks noChangeArrowheads="1"/>
            </p:cNvSpPr>
            <p:nvPr/>
          </p:nvSpPr>
          <p:spPr bwMode="auto">
            <a:xfrm>
              <a:off x="2904" y="2016"/>
              <a:ext cx="1896" cy="90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>
                <a:spcBef>
                  <a:spcPct val="20000"/>
                </a:spcBef>
              </a:pPr>
              <a:endParaRPr lang="hr-HR"/>
            </a:p>
          </p:txBody>
        </p:sp>
        <p:sp>
          <p:nvSpPr>
            <p:cNvPr id="41989" name="Rectangle 4"/>
            <p:cNvSpPr>
              <a:spLocks noChangeArrowheads="1"/>
            </p:cNvSpPr>
            <p:nvPr/>
          </p:nvSpPr>
          <p:spPr bwMode="auto">
            <a:xfrm>
              <a:off x="1008" y="2016"/>
              <a:ext cx="1896" cy="90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>
                <a:spcBef>
                  <a:spcPct val="20000"/>
                </a:spcBef>
              </a:pPr>
              <a:endParaRPr lang="hr-HR"/>
            </a:p>
          </p:txBody>
        </p:sp>
        <p:sp>
          <p:nvSpPr>
            <p:cNvPr id="41990" name="Rectangle 5"/>
            <p:cNvSpPr>
              <a:spLocks noChangeArrowheads="1"/>
            </p:cNvSpPr>
            <p:nvPr/>
          </p:nvSpPr>
          <p:spPr bwMode="auto">
            <a:xfrm>
              <a:off x="2904" y="1632"/>
              <a:ext cx="1896" cy="38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90000" tIns="46800" rIns="90000" bIns="46800"/>
            <a:lstStyle/>
            <a:p>
              <a:pPr algn="ctr">
                <a:spcBef>
                  <a:spcPts val="700"/>
                </a:spcBef>
                <a:buFont typeface="Comic Sans MS" pitchFamily="6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2800" b="1">
                  <a:solidFill>
                    <a:srgbClr val="000000"/>
                  </a:solidFill>
                  <a:latin typeface="Comic Sans MS" pitchFamily="66" charset="0"/>
                </a:rPr>
                <a:t>Kriteriji</a:t>
              </a:r>
            </a:p>
          </p:txBody>
        </p:sp>
        <p:sp>
          <p:nvSpPr>
            <p:cNvPr id="41991" name="Rectangle 6"/>
            <p:cNvSpPr>
              <a:spLocks noChangeArrowheads="1"/>
            </p:cNvSpPr>
            <p:nvPr/>
          </p:nvSpPr>
          <p:spPr bwMode="auto">
            <a:xfrm>
              <a:off x="1008" y="1632"/>
              <a:ext cx="1896" cy="38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90000" tIns="46800" rIns="90000" bIns="46800"/>
            <a:lstStyle/>
            <a:p>
              <a:pPr algn="ctr">
                <a:spcBef>
                  <a:spcPts val="700"/>
                </a:spcBef>
                <a:buFont typeface="Comic Sans MS" pitchFamily="6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2800" b="1">
                  <a:solidFill>
                    <a:srgbClr val="000000"/>
                  </a:solidFill>
                  <a:latin typeface="Comic Sans MS" pitchFamily="66" charset="0"/>
                </a:rPr>
                <a:t>Elementi</a:t>
              </a:r>
            </a:p>
          </p:txBody>
        </p:sp>
        <p:sp>
          <p:nvSpPr>
            <p:cNvPr id="41992" name="Line 7"/>
            <p:cNvSpPr>
              <a:spLocks noChangeShapeType="1"/>
            </p:cNvSpPr>
            <p:nvPr/>
          </p:nvSpPr>
          <p:spPr bwMode="auto">
            <a:xfrm>
              <a:off x="1008" y="1632"/>
              <a:ext cx="3792" cy="1"/>
            </a:xfrm>
            <a:prstGeom prst="line">
              <a:avLst/>
            </a:prstGeom>
            <a:noFill/>
            <a:ln w="2844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hr-HR"/>
            </a:p>
          </p:txBody>
        </p:sp>
        <p:sp>
          <p:nvSpPr>
            <p:cNvPr id="41993" name="Line 8"/>
            <p:cNvSpPr>
              <a:spLocks noChangeShapeType="1"/>
            </p:cNvSpPr>
            <p:nvPr/>
          </p:nvSpPr>
          <p:spPr bwMode="auto">
            <a:xfrm>
              <a:off x="1008" y="2016"/>
              <a:ext cx="3792" cy="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hr-HR"/>
            </a:p>
          </p:txBody>
        </p:sp>
        <p:sp>
          <p:nvSpPr>
            <p:cNvPr id="41994" name="Line 9"/>
            <p:cNvSpPr>
              <a:spLocks noChangeShapeType="1"/>
            </p:cNvSpPr>
            <p:nvPr/>
          </p:nvSpPr>
          <p:spPr bwMode="auto">
            <a:xfrm>
              <a:off x="1008" y="2920"/>
              <a:ext cx="3792" cy="1"/>
            </a:xfrm>
            <a:prstGeom prst="line">
              <a:avLst/>
            </a:prstGeom>
            <a:noFill/>
            <a:ln w="2844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hr-HR"/>
            </a:p>
          </p:txBody>
        </p:sp>
        <p:sp>
          <p:nvSpPr>
            <p:cNvPr id="41995" name="Line 10"/>
            <p:cNvSpPr>
              <a:spLocks noChangeShapeType="1"/>
            </p:cNvSpPr>
            <p:nvPr/>
          </p:nvSpPr>
          <p:spPr bwMode="auto">
            <a:xfrm>
              <a:off x="1008" y="1632"/>
              <a:ext cx="1" cy="1288"/>
            </a:xfrm>
            <a:prstGeom prst="line">
              <a:avLst/>
            </a:prstGeom>
            <a:noFill/>
            <a:ln w="2844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hr-HR"/>
            </a:p>
          </p:txBody>
        </p:sp>
        <p:sp>
          <p:nvSpPr>
            <p:cNvPr id="41996" name="Line 11"/>
            <p:cNvSpPr>
              <a:spLocks noChangeShapeType="1"/>
            </p:cNvSpPr>
            <p:nvPr/>
          </p:nvSpPr>
          <p:spPr bwMode="auto">
            <a:xfrm>
              <a:off x="2904" y="1632"/>
              <a:ext cx="1" cy="1288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hr-HR"/>
            </a:p>
          </p:txBody>
        </p:sp>
        <p:sp>
          <p:nvSpPr>
            <p:cNvPr id="41997" name="Line 12"/>
            <p:cNvSpPr>
              <a:spLocks noChangeShapeType="1"/>
            </p:cNvSpPr>
            <p:nvPr/>
          </p:nvSpPr>
          <p:spPr bwMode="auto">
            <a:xfrm>
              <a:off x="4800" y="1632"/>
              <a:ext cx="1" cy="1288"/>
            </a:xfrm>
            <a:prstGeom prst="line">
              <a:avLst/>
            </a:prstGeom>
            <a:noFill/>
            <a:ln w="2844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hr-HR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smtClean="0">
                <a:solidFill>
                  <a:srgbClr val="FF3300"/>
                </a:solidFill>
                <a:latin typeface="Comic Sans MS" pitchFamily="66" charset="0"/>
              </a:rPr>
              <a:t>Primjeri</a:t>
            </a:r>
          </a:p>
        </p:txBody>
      </p:sp>
      <p:sp>
        <p:nvSpPr>
          <p:cNvPr id="440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b="1" smtClean="0">
                <a:latin typeface="Comic Sans MS" pitchFamily="66" charset="0"/>
              </a:rPr>
              <a:t>B) Diferencirani</a:t>
            </a:r>
          </a:p>
          <a:p>
            <a:r>
              <a:rPr lang="hr-HR" smtClean="0">
                <a:latin typeface="Comic Sans MS" pitchFamily="66" charset="0"/>
              </a:rPr>
              <a:t>1. svi rade različito</a:t>
            </a:r>
          </a:p>
          <a:p>
            <a:endParaRPr lang="hr-HR" smtClean="0">
              <a:latin typeface="Comic Sans MS" pitchFamily="66" charset="0"/>
            </a:endParaRPr>
          </a:p>
          <a:p>
            <a:endParaRPr lang="hr-HR" smtClean="0">
              <a:latin typeface="Comic Sans MS" pitchFamily="66" charset="0"/>
            </a:endParaRPr>
          </a:p>
          <a:p>
            <a:pPr>
              <a:buFontTx/>
              <a:buNone/>
            </a:pPr>
            <a:r>
              <a:rPr lang="hr-HR" sz="3600" b="1" smtClean="0">
                <a:latin typeface="Comic Sans MS" pitchFamily="66" charset="0"/>
              </a:rPr>
              <a:t>7.razred: Gmazovi</a:t>
            </a:r>
          </a:p>
          <a:p>
            <a:endParaRPr lang="hr-HR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/>
          <p:cNvSpPr>
            <a:spLocks noGrp="1"/>
          </p:cNvSpPr>
          <p:nvPr>
            <p:ph type="title"/>
          </p:nvPr>
        </p:nvSpPr>
        <p:spPr>
          <a:xfrm>
            <a:off x="1071563" y="571500"/>
            <a:ext cx="7772400" cy="1524000"/>
          </a:xfrm>
        </p:spPr>
        <p:txBody>
          <a:bodyPr>
            <a:normAutofit fontScale="90000"/>
          </a:bodyPr>
          <a:lstStyle/>
          <a:p>
            <a:r>
              <a:rPr lang="hr-HR" sz="4000" b="1" smtClean="0">
                <a:solidFill>
                  <a:schemeClr val="tx1"/>
                </a:solidFill>
                <a:latin typeface="Comic Sans MS" pitchFamily="66" charset="0"/>
              </a:rPr>
              <a:t>Gmazovi</a:t>
            </a:r>
            <a:r>
              <a:rPr lang="hr-HR" sz="3600" b="1" smtClean="0">
                <a:solidFill>
                  <a:schemeClr val="tx1"/>
                </a:solidFill>
                <a:latin typeface="Comic Sans MS" pitchFamily="66" charset="0"/>
              </a:rPr>
              <a:t>, </a:t>
            </a:r>
            <a:r>
              <a:rPr lang="hr-HR" sz="3600" smtClean="0">
                <a:solidFill>
                  <a:schemeClr val="tx1"/>
                </a:solidFill>
                <a:latin typeface="Comic Sans MS" pitchFamily="66" charset="0"/>
              </a:rPr>
              <a:t>7. razred - Usvajanje novoga gradiva – 2 sata</a:t>
            </a:r>
            <a:br>
              <a:rPr lang="hr-HR" sz="3600" smtClean="0">
                <a:solidFill>
                  <a:schemeClr val="tx1"/>
                </a:solidFill>
                <a:latin typeface="Comic Sans MS" pitchFamily="66" charset="0"/>
              </a:rPr>
            </a:br>
            <a:r>
              <a:rPr lang="hr-HR" sz="3600" smtClean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hr-HR" sz="2000" smtClean="0">
                <a:solidFill>
                  <a:schemeClr val="tx1"/>
                </a:solidFill>
                <a:latin typeface="Comic Sans MS" pitchFamily="66" charset="0"/>
              </a:rPr>
              <a:t>R</a:t>
            </a:r>
            <a:r>
              <a:rPr lang="hr-HR" sz="2000" b="1" smtClean="0">
                <a:solidFill>
                  <a:schemeClr val="tx1"/>
                </a:solidFill>
                <a:latin typeface="Comic Sans MS" pitchFamily="66" charset="0"/>
              </a:rPr>
              <a:t>ADNI LISTOVI, PREPARATI  I  MODELI </a:t>
            </a:r>
            <a:endParaRPr lang="hr-HR" sz="2000" smtClean="0"/>
          </a:p>
        </p:txBody>
      </p:sp>
      <p:sp>
        <p:nvSpPr>
          <p:cNvPr id="45059" name="Content Placeholder 2"/>
          <p:cNvSpPr>
            <a:spLocks noGrp="1"/>
          </p:cNvSpPr>
          <p:nvPr>
            <p:ph idx="1"/>
          </p:nvPr>
        </p:nvSpPr>
        <p:spPr>
          <a:xfrm>
            <a:off x="1071563" y="2500313"/>
            <a:ext cx="7769225" cy="4113212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hr-HR" b="1" smtClean="0">
                <a:latin typeface="Comic Sans MS" pitchFamily="66" charset="0"/>
              </a:rPr>
              <a:t>Cilj:</a:t>
            </a:r>
            <a:r>
              <a:rPr lang="hr-HR" b="1" smtClean="0">
                <a:solidFill>
                  <a:schemeClr val="hlink"/>
                </a:solidFill>
                <a:latin typeface="Comic Sans MS" pitchFamily="66" charset="0"/>
              </a:rPr>
              <a:t> </a:t>
            </a:r>
            <a:r>
              <a:rPr lang="hr-HR" b="1" smtClean="0">
                <a:latin typeface="Comic Sans MS" pitchFamily="66" charset="0"/>
              </a:rPr>
              <a:t>međusobno surađujući, vođenim pitanjima te pomoću modela i preparata pronaći odgovore u tekstu</a:t>
            </a:r>
            <a:endParaRPr lang="hr-HR" b="1" smtClean="0">
              <a:solidFill>
                <a:schemeClr val="hlink"/>
              </a:solidFill>
              <a:latin typeface="Comic Sans MS" pitchFamily="66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hr-HR" b="1" smtClean="0">
                <a:latin typeface="Comic Sans MS" pitchFamily="66" charset="0"/>
              </a:rPr>
              <a:t>Objašnjenje: pomoću teksta (označeni dijelovi), preparata i modela pronaći odgovore na pitanja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hr-HR" b="1" smtClean="0">
                <a:latin typeface="Comic Sans MS" pitchFamily="66" charset="0"/>
              </a:rPr>
              <a:t>1 do 2 učenika izlažu u ime grupe</a:t>
            </a:r>
            <a:endParaRPr lang="hr-HR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ChangeArrowheads="1"/>
          </p:cNvSpPr>
          <p:nvPr/>
        </p:nvSpPr>
        <p:spPr bwMode="auto">
          <a:xfrm>
            <a:off x="971550" y="692150"/>
            <a:ext cx="7867650" cy="5030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Ø"/>
            </a:pPr>
            <a:r>
              <a:rPr lang="hr-HR" sz="3600" b="1">
                <a:latin typeface="Comic Sans MS" pitchFamily="66" charset="0"/>
              </a:rPr>
              <a:t>Vrednovanje:</a:t>
            </a:r>
            <a:r>
              <a:rPr lang="hr-HR" sz="3200" b="1">
                <a:latin typeface="Comic Sans MS" pitchFamily="66" charset="0"/>
              </a:rPr>
              <a:t> </a:t>
            </a:r>
          </a:p>
          <a:p>
            <a:pPr>
              <a:spcBef>
                <a:spcPct val="50000"/>
              </a:spcBef>
              <a:buFont typeface="Wingdings" pitchFamily="2" charset="2"/>
              <a:buNone/>
            </a:pPr>
            <a:endParaRPr lang="hr-HR" sz="3200" b="1">
              <a:latin typeface="Comic Sans MS" pitchFamily="66" charset="0"/>
            </a:endParaRPr>
          </a:p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hr-HR" sz="3200">
                <a:latin typeface="Comic Sans MS" pitchFamily="66" charset="0"/>
              </a:rPr>
              <a:t>vrednovanje predstavnika koji izlažu (dogovor o elementima, npr.: odmjerenost sadržaja, jasnoća, sigurnost, …) – ne treba mnogo</a:t>
            </a:r>
            <a:endParaRPr lang="en-GB" sz="3200">
              <a:latin typeface="Comic Sans MS" pitchFamily="66" charset="0"/>
            </a:endParaRPr>
          </a:p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hr-HR" sz="3200">
                <a:latin typeface="Comic Sans MS" pitchFamily="66" charset="0"/>
              </a:rPr>
              <a:t>samovrednovanje DA i NE odgovorima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hr-HR" sz="3200">
                <a:solidFill>
                  <a:schemeClr val="tx2"/>
                </a:solidFill>
                <a:latin typeface="Comic Sans MS" pitchFamily="66" charset="0"/>
              </a:rPr>
              <a:t>vrednovanje unutar grupe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sz="3600" b="1" smtClean="0">
                <a:latin typeface="Comic Sans MS" pitchFamily="66" charset="0"/>
              </a:rPr>
              <a:t>Samovrednovanje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endParaRPr lang="hr-HR" sz="2400" smtClean="0"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hr-HR" sz="2400" smtClean="0">
                <a:latin typeface="Comic Sans MS" pitchFamily="66" charset="0"/>
              </a:rPr>
              <a:t>1. Zadovoljan/na sam svojom aktivnošću.     DA     NE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hr-HR" sz="2400" smtClean="0">
                <a:latin typeface="Comic Sans MS" pitchFamily="66" charset="0"/>
              </a:rPr>
              <a:t>2. Moje su ideje doprinijele zajedničkom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hr-HR" sz="2400" smtClean="0">
                <a:latin typeface="Comic Sans MS" pitchFamily="66" charset="0"/>
              </a:rPr>
              <a:t>    radu.                                                       DA      NE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hr-HR" sz="2400" smtClean="0">
                <a:latin typeface="Comic Sans MS" pitchFamily="66" charset="0"/>
              </a:rPr>
              <a:t>3. Većinu poslova obavio-la sam sam-a.        DA      NE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hr-HR" sz="2400" smtClean="0">
                <a:latin typeface="Comic Sans MS" pitchFamily="66" charset="0"/>
              </a:rPr>
              <a:t>4. Za aktivnost u skupini koristila mi je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hr-HR" sz="2400" smtClean="0">
                <a:latin typeface="Comic Sans MS" pitchFamily="66" charset="0"/>
              </a:rPr>
              <a:t>    suradnja s ostalim članovima.                  DA      NE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hr-HR" sz="2400" smtClean="0">
                <a:latin typeface="Comic Sans MS" pitchFamily="66" charset="0"/>
              </a:rPr>
              <a:t>5. Dobro sam se osjećao-la radeći u timu    DA      NE  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sz="3200" b="1" smtClean="0">
                <a:latin typeface="Comic Sans MS" pitchFamily="66" charset="0"/>
              </a:rPr>
              <a:t>Vrednovanje unutar grupe</a:t>
            </a:r>
            <a:endParaRPr lang="en-GB" sz="3200" b="1" smtClean="0">
              <a:latin typeface="Comic Sans MS" pitchFamily="66" charset="0"/>
            </a:endParaRPr>
          </a:p>
        </p:txBody>
      </p:sp>
      <p:graphicFrame>
        <p:nvGraphicFramePr>
          <p:cNvPr id="29125" name="Group 1477"/>
          <p:cNvGraphicFramePr>
            <a:graphicFrameLocks noGrp="1"/>
          </p:cNvGraphicFramePr>
          <p:nvPr/>
        </p:nvGraphicFramePr>
        <p:xfrm>
          <a:off x="1042988" y="2060575"/>
          <a:ext cx="7777162" cy="3384551"/>
        </p:xfrm>
        <a:graphic>
          <a:graphicData uri="http://schemas.openxmlformats.org/drawingml/2006/table">
            <a:tbl>
              <a:tblPr/>
              <a:tblGrid>
                <a:gridCol w="1508125"/>
                <a:gridCol w="1404937"/>
                <a:gridCol w="1544644"/>
                <a:gridCol w="1571636"/>
                <a:gridCol w="1747820"/>
              </a:tblGrid>
              <a:tr h="450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r-HR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ELEMENTI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</a:tr>
              <a:tr h="6794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ČLANOVI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1. aktivnost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2. kreativnost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3.</a:t>
                      </a:r>
                      <a:endParaRPr kumimoji="0" lang="hr-HR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suradnja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4. komunikacija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08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r-HR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r-HR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r-HR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r-HR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08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r-HR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r-HR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r-HR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r-HR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92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r-HR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r-HR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r-HR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r-HR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24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r-HR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r-HR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r-HR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r-HR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08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5.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r-HR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r-HR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r-HR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r-HR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8178" name="Rectangle 1471"/>
          <p:cNvSpPr>
            <a:spLocks noChangeArrowheads="1"/>
          </p:cNvSpPr>
          <p:nvPr/>
        </p:nvSpPr>
        <p:spPr bwMode="auto">
          <a:xfrm>
            <a:off x="1476375" y="5518150"/>
            <a:ext cx="409575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en-US" sz="2000" b="1">
                <a:cs typeface="Times New Roman" pitchFamily="18" charset="0"/>
              </a:rPr>
              <a:t>! </a:t>
            </a:r>
            <a:r>
              <a:rPr lang="hr-HR" sz="2000" b="1"/>
              <a:t> </a:t>
            </a:r>
            <a:r>
              <a:rPr lang="en-US" sz="2000" b="1">
                <a:latin typeface="Comic Sans MS" pitchFamily="66" charset="0"/>
                <a:cs typeface="Times New Roman" pitchFamily="18" charset="0"/>
              </a:rPr>
              <a:t>treba popraviti</a:t>
            </a:r>
            <a:endParaRPr lang="en-US" sz="2000">
              <a:latin typeface="Comic Sans MS" pitchFamily="66" charset="0"/>
            </a:endParaRPr>
          </a:p>
          <a:p>
            <a:pPr eaLnBrk="0" hangingPunct="0"/>
            <a:r>
              <a:rPr lang="en-US" sz="2000" b="1">
                <a:latin typeface="Comic Sans MS" pitchFamily="66" charset="0"/>
                <a:cs typeface="Times New Roman" pitchFamily="18" charset="0"/>
              </a:rPr>
              <a:t>+ korektno</a:t>
            </a:r>
            <a:endParaRPr lang="en-US" sz="2000">
              <a:latin typeface="Comic Sans MS" pitchFamily="66" charset="0"/>
            </a:endParaRPr>
          </a:p>
          <a:p>
            <a:pPr eaLnBrk="0" hangingPunct="0"/>
            <a:r>
              <a:rPr lang="en-US" sz="2000" b="1">
                <a:latin typeface="Comic Sans MS" pitchFamily="66" charset="0"/>
                <a:cs typeface="Times New Roman" pitchFamily="18" charset="0"/>
              </a:rPr>
              <a:t>* </a:t>
            </a:r>
            <a:r>
              <a:rPr lang="hr-HR" sz="2000" b="1">
                <a:latin typeface="Comic Sans MS" pitchFamily="66" charset="0"/>
                <a:cs typeface="Times New Roman" pitchFamily="18" charset="0"/>
              </a:rPr>
              <a:t>izvrsno</a:t>
            </a:r>
            <a:endParaRPr lang="en-US" sz="200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z="4000" b="1" smtClean="0">
                <a:solidFill>
                  <a:schemeClr val="tx1"/>
                </a:solidFill>
                <a:latin typeface="Comic Sans MS" pitchFamily="66" charset="0"/>
              </a:rPr>
              <a:t>Podjela grupa prema načinu rada</a:t>
            </a:r>
          </a:p>
        </p:txBody>
      </p:sp>
      <p:sp>
        <p:nvSpPr>
          <p:cNvPr id="26627" name="Content Placeholder 2"/>
          <p:cNvSpPr>
            <a:spLocks noGrp="1"/>
          </p:cNvSpPr>
          <p:nvPr>
            <p:ph idx="1"/>
          </p:nvPr>
        </p:nvSpPr>
        <p:spPr>
          <a:xfrm>
            <a:off x="1000125" y="1357313"/>
            <a:ext cx="7769225" cy="4113212"/>
          </a:xfrm>
        </p:spPr>
        <p:txBody>
          <a:bodyPr>
            <a:normAutofit lnSpcReduction="10000"/>
          </a:bodyPr>
          <a:lstStyle/>
          <a:p>
            <a:pPr>
              <a:buFontTx/>
              <a:buNone/>
            </a:pPr>
            <a:endParaRPr lang="hr-HR" b="1" dirty="0" smtClean="0">
              <a:latin typeface="Comic Sans MS" pitchFamily="66" charset="0"/>
            </a:endParaRPr>
          </a:p>
          <a:p>
            <a:endParaRPr lang="hr-HR" b="1" dirty="0" smtClean="0">
              <a:latin typeface="Comic Sans MS" pitchFamily="66" charset="0"/>
            </a:endParaRPr>
          </a:p>
          <a:p>
            <a:r>
              <a:rPr lang="hr-HR" b="1" dirty="0" smtClean="0">
                <a:latin typeface="Comic Sans MS" pitchFamily="66" charset="0"/>
              </a:rPr>
              <a:t>A) Nediferencirani </a:t>
            </a:r>
          </a:p>
          <a:p>
            <a:r>
              <a:rPr lang="hr-HR" dirty="0" smtClean="0">
                <a:latin typeface="Comic Sans MS" pitchFamily="66" charset="0"/>
              </a:rPr>
              <a:t>1. svi rade isto</a:t>
            </a:r>
          </a:p>
          <a:p>
            <a:r>
              <a:rPr lang="hr-HR" dirty="0" smtClean="0">
                <a:latin typeface="Comic Sans MS" pitchFamily="66" charset="0"/>
              </a:rPr>
              <a:t>2. svi rade isto, ali drugim oblicima</a:t>
            </a:r>
          </a:p>
          <a:p>
            <a:r>
              <a:rPr lang="hr-HR" b="1" dirty="0" smtClean="0">
                <a:latin typeface="Comic Sans MS" pitchFamily="66" charset="0"/>
              </a:rPr>
              <a:t>B) Diferencirani</a:t>
            </a:r>
          </a:p>
          <a:p>
            <a:r>
              <a:rPr lang="hr-HR" dirty="0" smtClean="0">
                <a:latin typeface="Comic Sans MS" pitchFamily="66" charset="0"/>
              </a:rPr>
              <a:t>1. svi rade različito</a:t>
            </a:r>
          </a:p>
          <a:p>
            <a:r>
              <a:rPr lang="hr-HR" dirty="0" smtClean="0">
                <a:latin typeface="Comic Sans MS" pitchFamily="66" charset="0"/>
              </a:rPr>
              <a:t>2. svi rade sve, ali kružno</a:t>
            </a:r>
          </a:p>
          <a:p>
            <a:r>
              <a:rPr lang="hr-HR" dirty="0" smtClean="0">
                <a:latin typeface="Comic Sans MS" pitchFamily="66" charset="0"/>
              </a:rPr>
              <a:t>3. ekspertne grupe</a:t>
            </a:r>
          </a:p>
          <a:p>
            <a:endParaRPr lang="hr-HR" dirty="0" smtClean="0">
              <a:latin typeface="Comic Sans MS" pitchFamily="66" charset="0"/>
            </a:endParaRPr>
          </a:p>
          <a:p>
            <a:endParaRPr lang="hr-HR" b="1" dirty="0" smtClean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smtClean="0">
                <a:solidFill>
                  <a:srgbClr val="FF3300"/>
                </a:solidFill>
                <a:latin typeface="Comic Sans MS" pitchFamily="66" charset="0"/>
              </a:rPr>
              <a:t>Primjeri</a:t>
            </a:r>
          </a:p>
        </p:txBody>
      </p:sp>
      <p:sp>
        <p:nvSpPr>
          <p:cNvPr id="4915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b="1" smtClean="0">
                <a:latin typeface="Comic Sans MS" pitchFamily="66" charset="0"/>
              </a:rPr>
              <a:t>B) Diferencirani</a:t>
            </a:r>
          </a:p>
          <a:p>
            <a:r>
              <a:rPr lang="hr-HR" smtClean="0">
                <a:latin typeface="Comic Sans MS" pitchFamily="66" charset="0"/>
              </a:rPr>
              <a:t>2. svi rade sve, ali kružno</a:t>
            </a:r>
          </a:p>
          <a:p>
            <a:endParaRPr lang="hr-HR" smtClean="0">
              <a:latin typeface="Comic Sans MS" pitchFamily="66" charset="0"/>
            </a:endParaRPr>
          </a:p>
          <a:p>
            <a:pPr>
              <a:buFontTx/>
              <a:buNone/>
            </a:pPr>
            <a:r>
              <a:rPr lang="hr-HR" sz="4000" b="1" smtClean="0">
                <a:latin typeface="Comic Sans MS" pitchFamily="66" charset="0"/>
              </a:rPr>
              <a:t> </a:t>
            </a:r>
            <a:r>
              <a:rPr lang="hr-HR" sz="3600" b="1" smtClean="0">
                <a:latin typeface="Comic Sans MS" pitchFamily="66" charset="0"/>
              </a:rPr>
              <a:t>7.razred: Plošnjaci i oblići -</a:t>
            </a:r>
            <a:r>
              <a:rPr lang="hr-HR" sz="3600" smtClean="0">
                <a:latin typeface="Comic Sans MS" pitchFamily="66" charset="0"/>
              </a:rPr>
              <a:t>Ponavljanje gradiva – 1 sat</a:t>
            </a:r>
          </a:p>
          <a:p>
            <a:pPr>
              <a:buFontTx/>
              <a:buNone/>
            </a:pPr>
            <a:endParaRPr lang="hr-HR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1116013" y="188913"/>
            <a:ext cx="7696200" cy="1871662"/>
          </a:xfrm>
        </p:spPr>
        <p:txBody>
          <a:bodyPr/>
          <a:lstStyle/>
          <a:p>
            <a:pPr eaLnBrk="1" hangingPunct="1"/>
            <a:r>
              <a:rPr lang="hr-HR" sz="3200" smtClean="0">
                <a:latin typeface="Comic Sans MS" pitchFamily="66" charset="0"/>
              </a:rPr>
              <a:t/>
            </a:r>
            <a:br>
              <a:rPr lang="hr-HR" sz="3200" smtClean="0">
                <a:latin typeface="Comic Sans MS" pitchFamily="66" charset="0"/>
              </a:rPr>
            </a:br>
            <a:r>
              <a:rPr lang="hr-HR" sz="4000" smtClean="0">
                <a:latin typeface="Comic Sans MS" pitchFamily="66" charset="0"/>
              </a:rPr>
              <a:t> </a:t>
            </a:r>
            <a:r>
              <a:rPr lang="hr-HR" sz="4000" b="1" smtClean="0">
                <a:latin typeface="Comic Sans MS" pitchFamily="66" charset="0"/>
              </a:rPr>
              <a:t>Plošnjaci i oblići </a:t>
            </a:r>
            <a:r>
              <a:rPr lang="hr-HR" smtClean="0">
                <a:latin typeface="Comic Sans MS" pitchFamily="66" charset="0"/>
              </a:rPr>
              <a:t>- </a:t>
            </a:r>
            <a:r>
              <a:rPr lang="hr-HR" sz="3200" smtClean="0">
                <a:latin typeface="Comic Sans MS" pitchFamily="66" charset="0"/>
              </a:rPr>
              <a:t>7.razred </a:t>
            </a:r>
            <a:r>
              <a:rPr lang="hr-HR" sz="2400" smtClean="0">
                <a:latin typeface="Comic Sans MS" pitchFamily="66" charset="0"/>
              </a:rPr>
              <a:t>					Ponavljanje gradiva - 1 sat</a:t>
            </a:r>
            <a:endParaRPr lang="en-GB" sz="2400" smtClean="0">
              <a:latin typeface="Comic Sans MS" pitchFamily="66" charset="0"/>
            </a:endParaRPr>
          </a:p>
        </p:txBody>
      </p:sp>
      <p:sp>
        <p:nvSpPr>
          <p:cNvPr id="50179" name="Rectangle 3"/>
          <p:cNvSpPr>
            <a:spLocks noGrp="1" noChangeArrowheads="1"/>
          </p:cNvSpPr>
          <p:nvPr>
            <p:ph idx="1"/>
          </p:nvPr>
        </p:nvSpPr>
        <p:spPr>
          <a:xfrm>
            <a:off x="1295400" y="3124200"/>
            <a:ext cx="7848600" cy="37338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hr-HR" b="1" smtClean="0">
                <a:latin typeface="Comic Sans MS" pitchFamily="66" charset="0"/>
              </a:rPr>
              <a:t>Cilj</a:t>
            </a:r>
            <a:r>
              <a:rPr lang="hr-HR" smtClean="0">
                <a:latin typeface="Comic Sans MS" pitchFamily="66" charset="0"/>
              </a:rPr>
              <a:t>: znati točno odgovoriti na što veći broj pitanja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hr-HR" smtClean="0">
                <a:latin typeface="Comic Sans MS" pitchFamily="66" charset="0"/>
              </a:rPr>
              <a:t>4 učenika u skupini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hr-HR" smtClean="0">
                <a:latin typeface="Comic Sans MS" pitchFamily="66" charset="0"/>
              </a:rPr>
              <a:t>radni listići s crtežom i 2 do 3 pitanja</a:t>
            </a:r>
          </a:p>
          <a:p>
            <a:pPr eaLnBrk="1" hangingPunct="1"/>
            <a:endParaRPr lang="en-GB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sz="3200" b="1" smtClean="0">
                <a:latin typeface="Comic Sans MS" pitchFamily="66" charset="0"/>
              </a:rPr>
              <a:t>Objašnjenje </a:t>
            </a:r>
            <a:r>
              <a:rPr lang="hr-HR" sz="3200" smtClean="0">
                <a:latin typeface="Comic Sans MS" pitchFamily="66" charset="0"/>
              </a:rPr>
              <a:t>– NASTAVNI LISTIĆI</a:t>
            </a:r>
            <a:endParaRPr lang="en-GB" sz="3200" smtClean="0">
              <a:latin typeface="Comic Sans MS" pitchFamily="66" charset="0"/>
            </a:endParaRPr>
          </a:p>
        </p:txBody>
      </p:sp>
      <p:sp>
        <p:nvSpPr>
          <p:cNvPr id="51203" name="Rectangle 6"/>
          <p:cNvSpPr>
            <a:spLocks noChangeArrowheads="1"/>
          </p:cNvSpPr>
          <p:nvPr/>
        </p:nvSpPr>
        <p:spPr bwMode="auto">
          <a:xfrm>
            <a:off x="1295400" y="2209800"/>
            <a:ext cx="7315200" cy="447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ü"/>
            </a:pPr>
            <a:r>
              <a:rPr lang="hr-HR" sz="3200">
                <a:latin typeface="Comic Sans MS" pitchFamily="66" charset="0"/>
              </a:rPr>
              <a:t>Svaki učenik treba znati odgovoriti na sva pitanja (2 do 3)</a:t>
            </a:r>
            <a:r>
              <a:rPr lang="en-US" sz="3200">
                <a:latin typeface="Comic Sans MS" pitchFamily="66" charset="0"/>
              </a:rPr>
              <a:t> na svakom listi</a:t>
            </a:r>
            <a:r>
              <a:rPr lang="hr-HR" sz="3200">
                <a:latin typeface="Comic Sans MS" pitchFamily="66" charset="0"/>
              </a:rPr>
              <a:t>ću</a:t>
            </a:r>
          </a:p>
          <a:p>
            <a:pPr>
              <a:spcBef>
                <a:spcPct val="50000"/>
              </a:spcBef>
              <a:buFont typeface="Wingdings" pitchFamily="2" charset="2"/>
              <a:buChar char="ü"/>
            </a:pPr>
            <a:r>
              <a:rPr lang="hr-HR" sz="3200">
                <a:latin typeface="Comic Sans MS" pitchFamily="66" charset="0"/>
              </a:rPr>
              <a:t>Unutar skupine prvo odgovara učenik koji misli da dobro zna, a ostali ponove odgovore</a:t>
            </a:r>
          </a:p>
          <a:p>
            <a:pPr>
              <a:spcBef>
                <a:spcPct val="50000"/>
              </a:spcBef>
              <a:buFont typeface="Wingdings" pitchFamily="2" charset="2"/>
              <a:buChar char="ü"/>
            </a:pPr>
            <a:r>
              <a:rPr lang="hr-HR" sz="3200">
                <a:latin typeface="Comic Sans MS" pitchFamily="66" charset="0"/>
              </a:rPr>
              <a:t>Brza, istovremena izmjena listića (npr. u smjeru kazaljke na satu)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sz="3200" b="1" smtClean="0">
                <a:latin typeface="Comic Sans MS" pitchFamily="66" charset="0"/>
              </a:rPr>
              <a:t>Vrednovanje </a:t>
            </a:r>
            <a:r>
              <a:rPr lang="hr-HR" sz="3200" smtClean="0">
                <a:latin typeface="Comic Sans MS" pitchFamily="66" charset="0"/>
              </a:rPr>
              <a:t>(primjer)</a:t>
            </a:r>
            <a:endParaRPr lang="en-GB" sz="3200" smtClean="0">
              <a:latin typeface="Comic Sans MS" pitchFamily="66" charset="0"/>
            </a:endParaRPr>
          </a:p>
        </p:txBody>
      </p:sp>
      <p:sp>
        <p:nvSpPr>
          <p:cNvPr id="52227" name="Rectangle 3"/>
          <p:cNvSpPr>
            <a:spLocks noGrp="1" noChangeArrowheads="1"/>
          </p:cNvSpPr>
          <p:nvPr>
            <p:ph idx="1"/>
          </p:nvPr>
        </p:nvSpPr>
        <p:spPr>
          <a:xfrm>
            <a:off x="1062038" y="2300288"/>
            <a:ext cx="7769225" cy="3579812"/>
          </a:xfrm>
        </p:spPr>
        <p:txBody>
          <a:bodyPr/>
          <a:lstStyle/>
          <a:p>
            <a:pPr eaLnBrk="1" hangingPunct="1">
              <a:buFont typeface="Wingdings" pitchFamily="2" charset="2"/>
              <a:buChar char="ü"/>
            </a:pPr>
            <a:r>
              <a:rPr lang="hr-HR" smtClean="0">
                <a:latin typeface="Comic Sans MS" pitchFamily="66" charset="0"/>
              </a:rPr>
              <a:t>Svaka grupa izabire jednog ili dvoje učenika koji će dobiti ocjenu </a:t>
            </a:r>
          </a:p>
          <a:p>
            <a:pPr eaLnBrk="1" hangingPunct="1">
              <a:buFont typeface="Wingdings" pitchFamily="2" charset="2"/>
              <a:buChar char="ü"/>
            </a:pPr>
            <a:endParaRPr lang="hr-HR" smtClean="0">
              <a:latin typeface="Comic Sans MS" pitchFamily="66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hr-HR" smtClean="0">
                <a:latin typeface="Comic Sans MS" pitchFamily="66" charset="0"/>
              </a:rPr>
              <a:t>* </a:t>
            </a:r>
            <a:r>
              <a:rPr lang="hr-HR" sz="2800" b="1" smtClean="0">
                <a:latin typeface="Comic Sans MS" pitchFamily="66" charset="0"/>
              </a:rPr>
              <a:t>Kriteriji su utvrđeni pri usvajanju gradiva</a:t>
            </a:r>
            <a:endParaRPr lang="en-GB" sz="2800" b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smtClean="0">
                <a:solidFill>
                  <a:srgbClr val="FF3300"/>
                </a:solidFill>
                <a:latin typeface="Comic Sans MS" pitchFamily="66" charset="0"/>
              </a:rPr>
              <a:t>Primjeri</a:t>
            </a:r>
          </a:p>
        </p:txBody>
      </p:sp>
      <p:sp>
        <p:nvSpPr>
          <p:cNvPr id="53251" name="Content Placeholder 2"/>
          <p:cNvSpPr>
            <a:spLocks noGrp="1"/>
          </p:cNvSpPr>
          <p:nvPr>
            <p:ph idx="1"/>
          </p:nvPr>
        </p:nvSpPr>
        <p:spPr>
          <a:xfrm>
            <a:off x="1000125" y="1785938"/>
            <a:ext cx="7769225" cy="4113212"/>
          </a:xfrm>
        </p:spPr>
        <p:txBody>
          <a:bodyPr/>
          <a:lstStyle/>
          <a:p>
            <a:r>
              <a:rPr lang="hr-HR" b="1" smtClean="0">
                <a:latin typeface="Comic Sans MS" pitchFamily="66" charset="0"/>
              </a:rPr>
              <a:t>B) Diferencirani</a:t>
            </a:r>
            <a:endParaRPr lang="hr-HR" smtClean="0">
              <a:latin typeface="Comic Sans MS" pitchFamily="66" charset="0"/>
            </a:endParaRPr>
          </a:p>
          <a:p>
            <a:pPr>
              <a:buFontTx/>
              <a:buNone/>
            </a:pPr>
            <a:r>
              <a:rPr lang="hr-HR" smtClean="0">
                <a:latin typeface="Comic Sans MS" pitchFamily="66" charset="0"/>
              </a:rPr>
              <a:t>   3. ekspertne grupe</a:t>
            </a:r>
          </a:p>
          <a:p>
            <a:pPr>
              <a:buFontTx/>
              <a:buNone/>
            </a:pPr>
            <a:endParaRPr lang="hr-HR" smtClean="0">
              <a:latin typeface="Comic Sans MS" pitchFamily="66" charset="0"/>
            </a:endParaRPr>
          </a:p>
          <a:p>
            <a:pPr>
              <a:buFontTx/>
              <a:buNone/>
            </a:pPr>
            <a:r>
              <a:rPr lang="hr-HR" b="1" smtClean="0">
                <a:latin typeface="Comic Sans MS" pitchFamily="66" charset="0"/>
              </a:rPr>
              <a:t>5. razred: Kućni ljubimci</a:t>
            </a:r>
          </a:p>
          <a:p>
            <a:pPr>
              <a:buFontTx/>
              <a:buNone/>
            </a:pPr>
            <a:r>
              <a:rPr lang="hr-HR" b="1" smtClean="0">
                <a:latin typeface="Comic Sans MS" pitchFamily="66" charset="0"/>
              </a:rPr>
              <a:t>-</a:t>
            </a:r>
            <a:r>
              <a:rPr lang="hr-HR" sz="2800" smtClean="0">
                <a:latin typeface="Comic Sans MS" pitchFamily="66" charset="0"/>
              </a:rPr>
              <a:t>usvajanje novoga gradiva - 1 sat</a:t>
            </a:r>
          </a:p>
          <a:p>
            <a:pPr>
              <a:buFontTx/>
              <a:buNone/>
            </a:pPr>
            <a:endParaRPr lang="hr-HR" sz="2800" smtClean="0">
              <a:latin typeface="Comic Sans MS" pitchFamily="66" charset="0"/>
            </a:endParaRPr>
          </a:p>
          <a:p>
            <a:pPr>
              <a:buFontTx/>
              <a:buNone/>
            </a:pPr>
            <a:r>
              <a:rPr lang="hr-HR" b="1" smtClean="0">
                <a:latin typeface="Comic Sans MS" pitchFamily="66" charset="0"/>
              </a:rPr>
              <a:t>Projektna nastava</a:t>
            </a:r>
          </a:p>
          <a:p>
            <a:pPr>
              <a:buFontTx/>
              <a:buNone/>
            </a:pPr>
            <a:endParaRPr lang="hr-HR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itle 1"/>
          <p:cNvSpPr>
            <a:spLocks noGrp="1"/>
          </p:cNvSpPr>
          <p:nvPr>
            <p:ph type="title"/>
          </p:nvPr>
        </p:nvSpPr>
        <p:spPr>
          <a:xfrm>
            <a:off x="1071563" y="214313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hr-HR" sz="4000" b="1" smtClean="0">
                <a:latin typeface="Comic Sans MS" pitchFamily="66" charset="0"/>
              </a:rPr>
              <a:t/>
            </a:r>
            <a:br>
              <a:rPr lang="hr-HR" sz="4000" b="1" smtClean="0">
                <a:latin typeface="Comic Sans MS" pitchFamily="66" charset="0"/>
              </a:rPr>
            </a:br>
            <a:r>
              <a:rPr lang="hr-HR" sz="4000" b="1" smtClean="0">
                <a:latin typeface="Comic Sans MS" pitchFamily="66" charset="0"/>
              </a:rPr>
              <a:t> Kućni ljubimci:  </a:t>
            </a:r>
            <a:r>
              <a:rPr lang="hr-HR" sz="3600" smtClean="0">
                <a:latin typeface="Comic Sans MS" pitchFamily="66" charset="0"/>
              </a:rPr>
              <a:t>5. razred – usvajanje novoga gradiva 1 sat</a:t>
            </a:r>
          </a:p>
        </p:txBody>
      </p:sp>
      <p:sp>
        <p:nvSpPr>
          <p:cNvPr id="54275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§"/>
            </a:pPr>
            <a:r>
              <a:rPr lang="hr-HR" sz="2400" smtClean="0">
                <a:latin typeface="Comic Sans MS" pitchFamily="66" charset="0"/>
              </a:rPr>
              <a:t>Podjela učenika u 5 skupina (5-6 učenika); svaki učenik u skupini dobije broj (ili sličicu) od 1 do 5</a:t>
            </a:r>
          </a:p>
          <a:p>
            <a:pPr>
              <a:buFont typeface="Wingdings" pitchFamily="2" charset="2"/>
              <a:buChar char="§"/>
            </a:pPr>
            <a:r>
              <a:rPr lang="hr-HR" sz="2400" smtClean="0">
                <a:latin typeface="Comic Sans MS" pitchFamily="66" charset="0"/>
              </a:rPr>
              <a:t>Stvaraju se nove skupine: pas, mačka, papiga(ptice), ribice, zamorac, …</a:t>
            </a:r>
          </a:p>
          <a:p>
            <a:pPr>
              <a:buFont typeface="Wingdings" pitchFamily="2" charset="2"/>
              <a:buChar char="§"/>
            </a:pPr>
            <a:r>
              <a:rPr lang="hr-HR" sz="2400" smtClean="0">
                <a:latin typeface="Comic Sans MS" pitchFamily="66" charset="0"/>
              </a:rPr>
              <a:t>Pomoću udžbenika i dodatnih izvora svaka grupa rješava svoj zadatak</a:t>
            </a:r>
          </a:p>
          <a:p>
            <a:pPr>
              <a:buFont typeface="Wingdings" pitchFamily="2" charset="2"/>
              <a:buChar char="§"/>
            </a:pPr>
            <a:r>
              <a:rPr lang="hr-HR" sz="2400" smtClean="0">
                <a:latin typeface="Comic Sans MS" pitchFamily="66" charset="0"/>
              </a:rPr>
              <a:t>Nakon isteka vremena, svi se vraćaju u matične skupine i izvješćuju ostale članove o onome što su naučili – osobna odgovornost</a:t>
            </a:r>
          </a:p>
          <a:p>
            <a:pPr>
              <a:buFont typeface="Wingdings" pitchFamily="2" charset="2"/>
              <a:buChar char="§"/>
            </a:pPr>
            <a:r>
              <a:rPr lang="hr-HR" sz="2400" smtClean="0">
                <a:latin typeface="Comic Sans MS" pitchFamily="66" charset="0"/>
              </a:rPr>
              <a:t>Zajednička rasprava o prednostima, nedostatcima i obvezama držanja kućnih ljubimaca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itle 1"/>
          <p:cNvSpPr>
            <a:spLocks noGrp="1"/>
          </p:cNvSpPr>
          <p:nvPr>
            <p:ph type="title"/>
          </p:nvPr>
        </p:nvSpPr>
        <p:spPr>
          <a:xfrm>
            <a:off x="1000125" y="571500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hr-HR" sz="4000" b="1" smtClean="0">
                <a:latin typeface="Comic Sans MS" pitchFamily="66" charset="0"/>
              </a:rPr>
              <a:t/>
            </a:r>
            <a:br>
              <a:rPr lang="hr-HR" sz="4000" b="1" smtClean="0">
                <a:latin typeface="Comic Sans MS" pitchFamily="66" charset="0"/>
              </a:rPr>
            </a:br>
            <a:r>
              <a:rPr lang="hr-HR" sz="4000" b="1" smtClean="0">
                <a:latin typeface="Comic Sans MS" pitchFamily="66" charset="0"/>
              </a:rPr>
              <a:t/>
            </a:r>
            <a:br>
              <a:rPr lang="hr-HR" sz="4000" b="1" smtClean="0">
                <a:latin typeface="Comic Sans MS" pitchFamily="66" charset="0"/>
              </a:rPr>
            </a:br>
            <a:r>
              <a:rPr lang="hr-HR" sz="4000" b="1" smtClean="0">
                <a:latin typeface="Comic Sans MS" pitchFamily="66" charset="0"/>
              </a:rPr>
              <a:t/>
            </a:r>
            <a:br>
              <a:rPr lang="hr-HR" sz="4000" b="1" smtClean="0">
                <a:latin typeface="Comic Sans MS" pitchFamily="66" charset="0"/>
              </a:rPr>
            </a:br>
            <a:r>
              <a:rPr lang="hr-HR" sz="4000" b="1" smtClean="0">
                <a:latin typeface="Comic Sans MS" pitchFamily="66" charset="0"/>
              </a:rPr>
              <a:t/>
            </a:r>
            <a:br>
              <a:rPr lang="hr-HR" sz="4000" b="1" smtClean="0">
                <a:latin typeface="Comic Sans MS" pitchFamily="66" charset="0"/>
              </a:rPr>
            </a:br>
            <a:r>
              <a:rPr lang="hr-HR" sz="4000" smtClean="0">
                <a:latin typeface="Comic Sans MS" pitchFamily="66" charset="0"/>
              </a:rPr>
              <a:t/>
            </a:r>
            <a:br>
              <a:rPr lang="hr-HR" sz="4000" smtClean="0">
                <a:latin typeface="Comic Sans MS" pitchFamily="66" charset="0"/>
              </a:rPr>
            </a:br>
            <a:r>
              <a:rPr lang="hr-HR" sz="4000" b="1" smtClean="0">
                <a:latin typeface="Comic Sans MS" pitchFamily="66" charset="0"/>
              </a:rPr>
              <a:t>Upotreba muzejske zbirke u nastavi biologije- </a:t>
            </a:r>
            <a:r>
              <a:rPr lang="hr-HR" sz="2800" smtClean="0">
                <a:latin typeface="Comic Sans MS" pitchFamily="66" charset="0"/>
              </a:rPr>
              <a:t>Projektna nastava</a:t>
            </a:r>
            <a:endParaRPr lang="hr-HR" sz="2800" b="1" smtClean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55299" name="Content Placeholder 2"/>
          <p:cNvSpPr>
            <a:spLocks noGrp="1"/>
          </p:cNvSpPr>
          <p:nvPr>
            <p:ph idx="1"/>
          </p:nvPr>
        </p:nvSpPr>
        <p:spPr>
          <a:xfrm>
            <a:off x="1071563" y="2071688"/>
            <a:ext cx="7769225" cy="4113212"/>
          </a:xfrm>
        </p:spPr>
        <p:txBody>
          <a:bodyPr/>
          <a:lstStyle/>
          <a:p>
            <a:pPr lvl="1" eaLnBrk="1" hangingPunct="1"/>
            <a:r>
              <a:rPr lang="hr-HR" sz="2000" b="1" smtClean="0">
                <a:solidFill>
                  <a:srgbClr val="A50021"/>
                </a:solidFill>
                <a:latin typeface="Comic Sans MS" pitchFamily="66" charset="0"/>
              </a:rPr>
              <a:t>5 ekspertnih predavanja</a:t>
            </a:r>
            <a:r>
              <a:rPr lang="hr-HR" sz="2000" b="1" smtClean="0">
                <a:latin typeface="Comic Sans MS" pitchFamily="66" charset="0"/>
              </a:rPr>
              <a:t> </a:t>
            </a:r>
            <a:r>
              <a:rPr lang="hr-HR" sz="2000" smtClean="0">
                <a:latin typeface="Comic Sans MS" pitchFamily="66" charset="0"/>
              </a:rPr>
              <a:t>(dr. sc. Zdravko Dolenec, dr. sc. Vladimir Kušan, dr. sc. Eduard Kletečki, Spomenka Težak, prof., Antica  Bregović, dipl. ing., mr. sc. Diana Garašić)</a:t>
            </a:r>
          </a:p>
          <a:p>
            <a:pPr lvl="1" eaLnBrk="1" hangingPunct="1"/>
            <a:r>
              <a:rPr lang="hr-HR" sz="2000" b="1" smtClean="0">
                <a:solidFill>
                  <a:srgbClr val="C00000"/>
                </a:solidFill>
                <a:latin typeface="Comic Sans MS" pitchFamily="66" charset="0"/>
              </a:rPr>
              <a:t>Delegatski sistem </a:t>
            </a:r>
            <a:r>
              <a:rPr lang="hr-HR" sz="2000" smtClean="0">
                <a:latin typeface="Comic Sans MS" pitchFamily="66" charset="0"/>
              </a:rPr>
              <a:t>– iz svake matične grupe 1 ili 2 člana slušaju po jednog od eksperata</a:t>
            </a:r>
          </a:p>
          <a:p>
            <a:pPr lvl="1" eaLnBrk="1" hangingPunct="1"/>
            <a:r>
              <a:rPr lang="hr-HR" sz="2000" smtClean="0">
                <a:latin typeface="Comic Sans MS" pitchFamily="66" charset="0"/>
              </a:rPr>
              <a:t>Vraćaju se u matične grupe – informiraju ostale članove</a:t>
            </a:r>
          </a:p>
          <a:p>
            <a:pPr lvl="1" eaLnBrk="1" hangingPunct="1"/>
            <a:r>
              <a:rPr lang="hr-HR" sz="2000" b="1" smtClean="0">
                <a:solidFill>
                  <a:srgbClr val="A50021"/>
                </a:solidFill>
                <a:latin typeface="Comic Sans MS" pitchFamily="66" charset="0"/>
              </a:rPr>
              <a:t>Odgovoran zadatak</a:t>
            </a:r>
            <a:r>
              <a:rPr lang="hr-HR" sz="2000" smtClean="0">
                <a:latin typeface="Comic Sans MS" pitchFamily="66" charset="0"/>
              </a:rPr>
              <a:t> prenošenja ekspertnih znanja svojoj matičnoj grupi (interdisciplinarni tim – svatko ima važnu ulogu)</a:t>
            </a:r>
          </a:p>
          <a:p>
            <a:pPr lvl="1" eaLnBrk="1" hangingPunct="1"/>
            <a:r>
              <a:rPr lang="hr-HR" sz="2000" smtClean="0">
                <a:latin typeface="Comic Sans MS" pitchFamily="66" charset="0"/>
              </a:rPr>
              <a:t>Eksperti ostaju  određeno vrijeme kao konzultanti/ mentori</a:t>
            </a:r>
          </a:p>
          <a:p>
            <a:pPr lvl="1" eaLnBrk="1" hangingPunct="1"/>
            <a:r>
              <a:rPr lang="hr-HR" sz="2000" smtClean="0">
                <a:latin typeface="Comic Sans MS" pitchFamily="66" charset="0"/>
              </a:rPr>
              <a:t>Grupe obavljaju  svaka svoj zadatak</a:t>
            </a:r>
          </a:p>
          <a:p>
            <a:endParaRPr lang="hr-HR" b="1" smtClean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z="4000" b="1" smtClean="0">
                <a:solidFill>
                  <a:srgbClr val="7030A0"/>
                </a:solidFill>
                <a:latin typeface="Comic Sans MS" pitchFamily="66" charset="0"/>
              </a:rPr>
              <a:t>Podjela prema tipu sata</a:t>
            </a:r>
          </a:p>
        </p:txBody>
      </p:sp>
      <p:sp>
        <p:nvSpPr>
          <p:cNvPr id="563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r-HR" smtClean="0">
              <a:latin typeface="Comic Sans MS" pitchFamily="66" charset="0"/>
            </a:endParaRPr>
          </a:p>
          <a:p>
            <a:r>
              <a:rPr lang="hr-HR" smtClean="0">
                <a:latin typeface="Comic Sans MS" pitchFamily="66" charset="0"/>
              </a:rPr>
              <a:t>Usvajanje novoga gradiva</a:t>
            </a:r>
          </a:p>
          <a:p>
            <a:r>
              <a:rPr lang="hr-HR" smtClean="0">
                <a:latin typeface="Comic Sans MS" pitchFamily="66" charset="0"/>
              </a:rPr>
              <a:t>Ponavljanje gradiva/provjeravanje znanja</a:t>
            </a:r>
          </a:p>
          <a:p>
            <a:r>
              <a:rPr lang="hr-HR" smtClean="0">
                <a:latin typeface="Comic Sans MS" pitchFamily="66" charset="0"/>
              </a:rPr>
              <a:t>Uvježbavanje</a:t>
            </a:r>
          </a:p>
          <a:p>
            <a:endParaRPr lang="hr-HR" smtClean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smtClean="0">
                <a:solidFill>
                  <a:srgbClr val="FF3300"/>
                </a:solidFill>
                <a:latin typeface="Comic Sans MS" pitchFamily="66" charset="0"/>
              </a:rPr>
              <a:t>Primjer</a:t>
            </a:r>
          </a:p>
        </p:txBody>
      </p:sp>
      <p:sp>
        <p:nvSpPr>
          <p:cNvPr id="583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smtClean="0">
                <a:latin typeface="Comic Sans MS" pitchFamily="66" charset="0"/>
              </a:rPr>
              <a:t>Usvajanje novoga gradiva</a:t>
            </a:r>
          </a:p>
          <a:p>
            <a:pPr>
              <a:buFontTx/>
              <a:buNone/>
            </a:pPr>
            <a:endParaRPr lang="hr-HR" b="1" smtClean="0">
              <a:latin typeface="Comic Sans MS" pitchFamily="66" charset="0"/>
            </a:endParaRPr>
          </a:p>
          <a:p>
            <a:pPr>
              <a:buFontTx/>
              <a:buNone/>
            </a:pPr>
            <a:r>
              <a:rPr lang="en-GB" sz="3600" b="1" smtClean="0">
                <a:latin typeface="Comic Sans MS" pitchFamily="66" charset="0"/>
              </a:rPr>
              <a:t>3.razred</a:t>
            </a:r>
            <a:r>
              <a:rPr lang="hr-HR" sz="3600" b="1" smtClean="0">
                <a:latin typeface="Comic Sans MS" pitchFamily="66" charset="0"/>
              </a:rPr>
              <a:t>:</a:t>
            </a:r>
            <a:r>
              <a:rPr lang="en-GB" sz="3600" b="1" smtClean="0">
                <a:latin typeface="Comic Sans MS" pitchFamily="66" charset="0"/>
              </a:rPr>
              <a:t> Krv i krvna tjelešca  </a:t>
            </a:r>
            <a:r>
              <a:rPr lang="en-GB" sz="3600" smtClean="0">
                <a:latin typeface="Comic Sans MS" pitchFamily="66" charset="0"/>
              </a:rPr>
              <a:t/>
            </a:r>
            <a:br>
              <a:rPr lang="en-GB" sz="3600" smtClean="0">
                <a:latin typeface="Comic Sans MS" pitchFamily="66" charset="0"/>
              </a:rPr>
            </a:br>
            <a:r>
              <a:rPr lang="en-GB" sz="3600" smtClean="0">
                <a:latin typeface="Comic Sans MS" pitchFamily="66" charset="0"/>
              </a:rPr>
              <a:t>Usvajanje novoga gradiva – projektna nastava</a:t>
            </a:r>
            <a:endParaRPr lang="hr-HR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itle 1"/>
          <p:cNvSpPr>
            <a:spLocks noGrp="1"/>
          </p:cNvSpPr>
          <p:nvPr>
            <p:ph type="title"/>
          </p:nvPr>
        </p:nvSpPr>
        <p:spPr>
          <a:xfrm>
            <a:off x="1071563" y="1071563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en-GB" sz="4000" b="1" smtClean="0">
                <a:latin typeface="Comic Sans MS" pitchFamily="66" charset="0"/>
              </a:rPr>
              <a:t>Krv i krvna tjelešca</a:t>
            </a:r>
            <a:r>
              <a:rPr lang="hr-HR" sz="4000" b="1" smtClean="0">
                <a:latin typeface="Comic Sans MS" pitchFamily="66" charset="0"/>
              </a:rPr>
              <a:t> </a:t>
            </a:r>
            <a:r>
              <a:rPr lang="hr-HR" sz="3600" smtClean="0">
                <a:latin typeface="Comic Sans MS" pitchFamily="66" charset="0"/>
              </a:rPr>
              <a:t>-</a:t>
            </a:r>
            <a:r>
              <a:rPr lang="en-GB" sz="3600" smtClean="0">
                <a:latin typeface="Comic Sans MS" pitchFamily="66" charset="0"/>
              </a:rPr>
              <a:t>projektna nastava </a:t>
            </a:r>
            <a:r>
              <a:rPr lang="hr-HR" sz="3600" smtClean="0">
                <a:latin typeface="Comic Sans MS" pitchFamily="66" charset="0"/>
              </a:rPr>
              <a:t>(izrada plakata) </a:t>
            </a:r>
            <a:r>
              <a:rPr lang="en-GB" sz="3600" smtClean="0">
                <a:latin typeface="Comic Sans MS" pitchFamily="66" charset="0"/>
              </a:rPr>
              <a:t>– 4 sata</a:t>
            </a:r>
            <a:endParaRPr lang="hr-HR" sz="3600" smtClean="0"/>
          </a:p>
        </p:txBody>
      </p:sp>
      <p:sp>
        <p:nvSpPr>
          <p:cNvPr id="59395" name="Content Placeholder 2"/>
          <p:cNvSpPr>
            <a:spLocks noGrp="1"/>
          </p:cNvSpPr>
          <p:nvPr>
            <p:ph idx="1"/>
          </p:nvPr>
        </p:nvSpPr>
        <p:spPr>
          <a:xfrm>
            <a:off x="1000125" y="2500313"/>
            <a:ext cx="7769225" cy="4113212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ts val="700"/>
              </a:spcBef>
              <a:buFont typeface="Wingdings" pitchFamily="2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b="1" smtClean="0">
                <a:latin typeface="Comic Sans MS" pitchFamily="66" charset="0"/>
              </a:rPr>
              <a:t>Cilj:</a:t>
            </a:r>
            <a:r>
              <a:rPr lang="en-GB" smtClean="0">
                <a:latin typeface="Comic Sans MS" pitchFamily="66" charset="0"/>
              </a:rPr>
              <a:t> usvojiti novo gradivo, zajednički izraditi plakat i prikazati ga ostalima </a:t>
            </a:r>
          </a:p>
          <a:p>
            <a:pPr>
              <a:lnSpc>
                <a:spcPct val="90000"/>
              </a:lnSpc>
              <a:spcBef>
                <a:spcPts val="700"/>
              </a:spcBef>
              <a:buFont typeface="Wingdings" pitchFamily="2" charset="2"/>
              <a:buChar char="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>
                <a:latin typeface="Comic Sans MS" pitchFamily="66" charset="0"/>
              </a:rPr>
              <a:t>do 5 učenika u skupini</a:t>
            </a:r>
          </a:p>
          <a:p>
            <a:pPr>
              <a:lnSpc>
                <a:spcPct val="90000"/>
              </a:lnSpc>
              <a:spcBef>
                <a:spcPts val="700"/>
              </a:spcBef>
              <a:buFont typeface="Wingdings" pitchFamily="2" charset="2"/>
              <a:buChar char="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>
                <a:latin typeface="Comic Sans MS" pitchFamily="66" charset="0"/>
              </a:rPr>
              <a:t>radni materijal (papiri, markeri, materijal, ljepilo, udžbenik, dodatna literatura...)</a:t>
            </a:r>
          </a:p>
          <a:p>
            <a:pPr>
              <a:lnSpc>
                <a:spcPct val="90000"/>
              </a:lnSpc>
              <a:spcBef>
                <a:spcPts val="700"/>
              </a:spcBef>
              <a:buFont typeface="Wingdings" pitchFamily="2" charset="2"/>
              <a:buChar char="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>
                <a:latin typeface="Comic Sans MS" pitchFamily="66" charset="0"/>
              </a:rPr>
              <a:t>objašnjenje</a:t>
            </a:r>
          </a:p>
          <a:p>
            <a:pPr>
              <a:lnSpc>
                <a:spcPct val="90000"/>
              </a:lnSpc>
              <a:spcBef>
                <a:spcPts val="700"/>
              </a:spcBef>
              <a:buFont typeface="Wingdings" pitchFamily="2" charset="2"/>
              <a:buChar char="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>
                <a:latin typeface="Comic Sans MS" pitchFamily="66" charset="0"/>
              </a:rPr>
              <a:t>listići za vrednovanje</a:t>
            </a:r>
          </a:p>
          <a:p>
            <a: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hr-HR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smtClean="0">
                <a:solidFill>
                  <a:srgbClr val="FF3300"/>
                </a:solidFill>
                <a:latin typeface="Comic Sans MS" pitchFamily="66" charset="0"/>
              </a:rPr>
              <a:t>Primjeri</a:t>
            </a:r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b="1" smtClean="0">
                <a:latin typeface="Comic Sans MS" pitchFamily="66" charset="0"/>
              </a:rPr>
              <a:t>A) Nediferencirani </a:t>
            </a:r>
          </a:p>
          <a:p>
            <a:r>
              <a:rPr lang="hr-HR" smtClean="0">
                <a:latin typeface="Comic Sans MS" pitchFamily="66" charset="0"/>
              </a:rPr>
              <a:t>1. svi rade isto</a:t>
            </a:r>
          </a:p>
          <a:p>
            <a:pPr>
              <a:buFontTx/>
              <a:buNone/>
            </a:pPr>
            <a:r>
              <a:rPr lang="hr-HR" sz="4000" smtClean="0">
                <a:latin typeface="Comic Sans MS" pitchFamily="66" charset="0"/>
              </a:rPr>
              <a:t/>
            </a:r>
            <a:br>
              <a:rPr lang="hr-HR" sz="4000" smtClean="0">
                <a:latin typeface="Comic Sans MS" pitchFamily="66" charset="0"/>
              </a:rPr>
            </a:br>
            <a:r>
              <a:rPr lang="hr-HR" sz="4000" smtClean="0">
                <a:latin typeface="Comic Sans MS" pitchFamily="66" charset="0"/>
              </a:rPr>
              <a:t> </a:t>
            </a:r>
            <a:r>
              <a:rPr lang="hr-HR" sz="3600" b="1" smtClean="0">
                <a:latin typeface="Comic Sans MS" pitchFamily="66" charset="0"/>
              </a:rPr>
              <a:t>5. razred - Ponavljanje gradiva o</a:t>
            </a:r>
            <a:r>
              <a:rPr lang="en-US" sz="3600" b="1" smtClean="0">
                <a:latin typeface="Comic Sans MS" pitchFamily="66" charset="0"/>
              </a:rPr>
              <a:t> </a:t>
            </a:r>
            <a:r>
              <a:rPr lang="hr-HR" sz="3600" b="1" smtClean="0">
                <a:latin typeface="Comic Sans MS" pitchFamily="66" charset="0"/>
              </a:rPr>
              <a:t>životinjskome organizmu (teme od 3. do 6.)</a:t>
            </a:r>
            <a:r>
              <a:rPr lang="hr-HR" sz="3600" smtClean="0">
                <a:latin typeface="Comic Sans MS" pitchFamily="66" charset="0"/>
              </a:rPr>
              <a:t>  1 – 2 sata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itle 1"/>
          <p:cNvSpPr>
            <a:spLocks noGrp="1"/>
          </p:cNvSpPr>
          <p:nvPr>
            <p:ph type="title"/>
          </p:nvPr>
        </p:nvSpPr>
        <p:spPr>
          <a:xfrm>
            <a:off x="1000125" y="0"/>
            <a:ext cx="7772400" cy="1143000"/>
          </a:xfrm>
        </p:spPr>
        <p:txBody>
          <a:bodyPr/>
          <a:lstStyle/>
          <a:p>
            <a:r>
              <a:rPr lang="en-GB" sz="4000" smtClean="0">
                <a:latin typeface="Comic Sans MS" pitchFamily="66" charset="0"/>
              </a:rPr>
              <a:t>Objašnjenje – </a:t>
            </a:r>
            <a:r>
              <a:rPr lang="en-GB" sz="2800" smtClean="0">
                <a:latin typeface="Comic Sans MS" pitchFamily="66" charset="0"/>
              </a:rPr>
              <a:t>IZRADA PLAKATA</a:t>
            </a:r>
            <a:endParaRPr lang="hr-HR" sz="2800" smtClean="0"/>
          </a:p>
        </p:txBody>
      </p:sp>
      <p:sp>
        <p:nvSpPr>
          <p:cNvPr id="60419" name="Content Placeholder 2"/>
          <p:cNvSpPr>
            <a:spLocks noGrp="1"/>
          </p:cNvSpPr>
          <p:nvPr>
            <p:ph idx="1"/>
          </p:nvPr>
        </p:nvSpPr>
        <p:spPr>
          <a:xfrm>
            <a:off x="785813" y="1857375"/>
            <a:ext cx="8358187" cy="4733925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ts val="700"/>
              </a:spcBef>
              <a:buFont typeface="Wingdings" pitchFamily="2" charset="2"/>
              <a:buChar char="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800" smtClean="0">
                <a:latin typeface="Comic Sans MS" pitchFamily="66" charset="0"/>
              </a:rPr>
              <a:t>Podjela tema</a:t>
            </a:r>
          </a:p>
          <a:p>
            <a:pPr>
              <a:lnSpc>
                <a:spcPct val="90000"/>
              </a:lnSpc>
              <a:spcBef>
                <a:spcPts val="700"/>
              </a:spcBef>
              <a:buFont typeface="Wingdings" pitchFamily="2" charset="2"/>
              <a:buChar char="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800" smtClean="0">
                <a:latin typeface="Comic Sans MS" pitchFamily="66" charset="0"/>
              </a:rPr>
              <a:t>Određuje se vrijeme rada (npr. 2 školska sata + 1 za izlaganje) i dogovaraju pravila izrade plakata – učitelj u dogovoru s učenicima</a:t>
            </a:r>
          </a:p>
          <a:p>
            <a:pPr>
              <a:lnSpc>
                <a:spcPct val="90000"/>
              </a:lnSpc>
              <a:spcBef>
                <a:spcPts val="700"/>
              </a:spcBef>
              <a:buFont typeface="Wingdings" pitchFamily="2" charset="2"/>
              <a:buChar char="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800" smtClean="0">
                <a:latin typeface="Comic Sans MS" pitchFamily="66" charset="0"/>
              </a:rPr>
              <a:t>Izrađuje se plan rada (po satima i osobama) – učenici dogovaraju u svojim skupinama</a:t>
            </a:r>
          </a:p>
          <a:p>
            <a:pPr>
              <a:lnSpc>
                <a:spcPct val="90000"/>
              </a:lnSpc>
              <a:spcBef>
                <a:spcPts val="700"/>
              </a:spcBef>
              <a:buFont typeface="Wingdings" pitchFamily="2" charset="2"/>
              <a:buChar char="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800" smtClean="0">
                <a:latin typeface="Comic Sans MS" pitchFamily="66" charset="0"/>
              </a:rPr>
              <a:t>Obrađuje se materijal i priprema izlaganje (na kraju se svakog sata provjerava ostvarenje plana)</a:t>
            </a:r>
          </a:p>
          <a:p>
            <a:pPr>
              <a:lnSpc>
                <a:spcPct val="90000"/>
              </a:lnSpc>
              <a:spcBef>
                <a:spcPts val="700"/>
              </a:spcBef>
              <a:buFont typeface="Wingdings" pitchFamily="2" charset="2"/>
              <a:buChar char="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800" smtClean="0">
                <a:latin typeface="Comic Sans MS" pitchFamily="66" charset="0"/>
              </a:rPr>
              <a:t>Dogovor koliko učenika izlaže</a:t>
            </a:r>
            <a:endParaRPr lang="hr-HR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b="1" smtClean="0">
                <a:latin typeface="Comic Sans MS" pitchFamily="66" charset="0"/>
              </a:rPr>
              <a:t>Prijedlog tema</a:t>
            </a:r>
            <a:endParaRPr lang="hr-HR" sz="3600" smtClean="0"/>
          </a:p>
        </p:txBody>
      </p:sp>
      <p:sp>
        <p:nvSpPr>
          <p:cNvPr id="614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Comic Sans MS" pitchFamily="66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hr-HR" smtClean="0">
              <a:latin typeface="Comic Sans MS" pitchFamily="66" charset="0"/>
            </a:endParaRPr>
          </a:p>
          <a:p>
            <a:pPr>
              <a:buFont typeface="Comic Sans MS" pitchFamily="66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>
                <a:latin typeface="Comic Sans MS" pitchFamily="66" charset="0"/>
              </a:rPr>
              <a:t>Sastav i svojstva krvi</a:t>
            </a:r>
          </a:p>
          <a:p>
            <a:pPr>
              <a:buFont typeface="Comic Sans MS" pitchFamily="66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>
                <a:latin typeface="Comic Sans MS" pitchFamily="66" charset="0"/>
              </a:rPr>
              <a:t>Krvna tjelešca</a:t>
            </a:r>
          </a:p>
          <a:p>
            <a:pPr>
              <a:buFont typeface="Comic Sans MS" pitchFamily="66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>
                <a:latin typeface="Comic Sans MS" pitchFamily="66" charset="0"/>
              </a:rPr>
              <a:t>ABO i Rh sustav  </a:t>
            </a:r>
          </a:p>
          <a:p>
            <a:pPr>
              <a:buFont typeface="Comic Sans MS" pitchFamily="66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>
                <a:latin typeface="Comic Sans MS" pitchFamily="66" charset="0"/>
              </a:rPr>
              <a:t>Poremećaji krvi</a:t>
            </a:r>
          </a:p>
          <a:p>
            <a:pPr>
              <a:buFont typeface="Comic Sans MS" pitchFamily="66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>
                <a:latin typeface="Comic Sans MS" pitchFamily="66" charset="0"/>
              </a:rPr>
              <a:t>Stvaranje krvnih stanica</a:t>
            </a:r>
          </a:p>
          <a:p>
            <a:pPr>
              <a:buFont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hr-HR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Title 1"/>
          <p:cNvSpPr>
            <a:spLocks noGrp="1"/>
          </p:cNvSpPr>
          <p:nvPr>
            <p:ph type="title"/>
          </p:nvPr>
        </p:nvSpPr>
        <p:spPr>
          <a:xfrm>
            <a:off x="1000125" y="0"/>
            <a:ext cx="7772400" cy="1143000"/>
          </a:xfrm>
        </p:spPr>
        <p:txBody>
          <a:bodyPr/>
          <a:lstStyle/>
          <a:p>
            <a:r>
              <a:rPr lang="en-GB" sz="3600" b="1" smtClean="0">
                <a:latin typeface="Comic Sans MS" pitchFamily="66" charset="0"/>
              </a:rPr>
              <a:t>Primjer ocjenjivanja - </a:t>
            </a:r>
            <a:r>
              <a:rPr lang="en-GB" sz="3600" smtClean="0">
                <a:latin typeface="Comic Sans MS" pitchFamily="66" charset="0"/>
              </a:rPr>
              <a:t>PLAKAT</a:t>
            </a:r>
            <a:endParaRPr lang="hr-HR" sz="3600" smtClean="0"/>
          </a:p>
        </p:txBody>
      </p:sp>
      <p:sp>
        <p:nvSpPr>
          <p:cNvPr id="624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  <a:spcBef>
                <a:spcPts val="700"/>
              </a:spcBef>
              <a:buFont typeface="Wingdings" pitchFamily="2" charset="2"/>
              <a:buChar char="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b="1" smtClean="0">
                <a:latin typeface="Comic Sans MS" pitchFamily="66" charset="0"/>
              </a:rPr>
              <a:t>Sadržaj</a:t>
            </a:r>
            <a:r>
              <a:rPr lang="en-GB" smtClean="0">
                <a:latin typeface="Comic Sans MS" pitchFamily="66" charset="0"/>
              </a:rPr>
              <a:t> (jasnoća, količina, točnost...)</a:t>
            </a:r>
          </a:p>
          <a:p>
            <a:pPr>
              <a:lnSpc>
                <a:spcPct val="90000"/>
              </a:lnSpc>
              <a:spcBef>
                <a:spcPts val="700"/>
              </a:spcBef>
              <a:buFont typeface="Wingdings" pitchFamily="2" charset="2"/>
              <a:buChar char="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b="1" smtClean="0">
                <a:latin typeface="Comic Sans MS" pitchFamily="66" charset="0"/>
              </a:rPr>
              <a:t>Izgled</a:t>
            </a:r>
            <a:r>
              <a:rPr lang="en-GB" smtClean="0">
                <a:latin typeface="Comic Sans MS" pitchFamily="66" charset="0"/>
              </a:rPr>
              <a:t> (urednost, preglednost, sustavnost...)</a:t>
            </a:r>
          </a:p>
          <a:p>
            <a:pPr>
              <a:lnSpc>
                <a:spcPct val="90000"/>
              </a:lnSpc>
              <a:spcBef>
                <a:spcPts val="700"/>
              </a:spcBef>
              <a:buFont typeface="Wingdings" pitchFamily="2" charset="2"/>
              <a:buChar char="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b="1" smtClean="0">
                <a:latin typeface="Comic Sans MS" pitchFamily="66" charset="0"/>
              </a:rPr>
              <a:t>Izlaganje</a:t>
            </a:r>
            <a:r>
              <a:rPr lang="en-GB" smtClean="0">
                <a:latin typeface="Comic Sans MS" pitchFamily="66" charset="0"/>
              </a:rPr>
              <a:t> (samostalnost, tečnost, sustavnost...)</a:t>
            </a:r>
          </a:p>
          <a:p>
            <a:pPr>
              <a:lnSpc>
                <a:spcPct val="90000"/>
              </a:lnSpc>
              <a:spcBef>
                <a:spcPts val="700"/>
              </a:spcBef>
              <a:buFont typeface="Wingdings" pitchFamily="2" charset="2"/>
              <a:buChar char="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b="1" smtClean="0">
                <a:latin typeface="Comic Sans MS" pitchFamily="66" charset="0"/>
              </a:rPr>
              <a:t>Ponavljanje gradiva</a:t>
            </a:r>
            <a:r>
              <a:rPr lang="en-GB" smtClean="0">
                <a:latin typeface="Comic Sans MS" pitchFamily="66" charset="0"/>
              </a:rPr>
              <a:t> (razumljivost, primjerenost uzrastu, originalnost...)</a:t>
            </a:r>
          </a:p>
          <a:p>
            <a:pPr>
              <a:lnSpc>
                <a:spcPct val="90000"/>
              </a:lnSpc>
              <a:spcBef>
                <a:spcPts val="700"/>
              </a:spcBef>
              <a:buFont typeface="Wingdings" pitchFamily="2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GB" smtClean="0">
              <a:latin typeface="Comic Sans MS" pitchFamily="66" charset="0"/>
            </a:endParaRPr>
          </a:p>
          <a:p>
            <a:pPr>
              <a:lnSpc>
                <a:spcPct val="90000"/>
              </a:lnSpc>
              <a:spcBef>
                <a:spcPts val="700"/>
              </a:spcBef>
              <a:buFont typeface="Wingdings" pitchFamily="2" charset="2"/>
              <a:buChar char="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>
                <a:latin typeface="Comic Sans MS" pitchFamily="66" charset="0"/>
              </a:rPr>
              <a:t>Ocjenjuju učenici iz ostalih skupina + ocjena nastavnika</a:t>
            </a:r>
          </a:p>
          <a:p>
            <a: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hr-HR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smtClean="0">
                <a:solidFill>
                  <a:srgbClr val="FF3300"/>
                </a:solidFill>
                <a:latin typeface="Comic Sans MS" pitchFamily="66" charset="0"/>
              </a:rPr>
              <a:t>Primjer</a:t>
            </a:r>
          </a:p>
        </p:txBody>
      </p:sp>
      <p:sp>
        <p:nvSpPr>
          <p:cNvPr id="6349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smtClean="0">
                <a:latin typeface="Comic Sans MS" pitchFamily="66" charset="0"/>
              </a:rPr>
              <a:t>Ponavljanje gradiva/provjeravanje znanja</a:t>
            </a:r>
          </a:p>
          <a:p>
            <a:endParaRPr lang="hr-HR" smtClean="0">
              <a:latin typeface="Comic Sans MS" pitchFamily="66" charset="0"/>
            </a:endParaRPr>
          </a:p>
          <a:p>
            <a:pPr>
              <a:buFontTx/>
              <a:buNone/>
            </a:pPr>
            <a:r>
              <a:rPr lang="hr-HR" b="1" smtClean="0">
                <a:latin typeface="Comic Sans MS" pitchFamily="66" charset="0"/>
              </a:rPr>
              <a:t> </a:t>
            </a:r>
            <a:r>
              <a:rPr lang="en-GB" sz="3600" b="1" smtClean="0">
                <a:latin typeface="Comic Sans MS" pitchFamily="66" charset="0"/>
              </a:rPr>
              <a:t>1.razred</a:t>
            </a:r>
            <a:r>
              <a:rPr lang="hr-HR" sz="3600" b="1" smtClean="0">
                <a:latin typeface="Comic Sans MS" pitchFamily="66" charset="0"/>
              </a:rPr>
              <a:t>: </a:t>
            </a:r>
            <a:r>
              <a:rPr lang="en-GB" sz="3600" b="1" smtClean="0">
                <a:latin typeface="Comic Sans MS" pitchFamily="66" charset="0"/>
              </a:rPr>
              <a:t>Izrada modela stanice</a:t>
            </a:r>
            <a:r>
              <a:rPr lang="hr-HR" sz="3600" smtClean="0">
                <a:latin typeface="Comic Sans MS" pitchFamily="66" charset="0"/>
              </a:rPr>
              <a:t> - </a:t>
            </a:r>
            <a:r>
              <a:rPr lang="en-GB" sz="3600" smtClean="0">
                <a:latin typeface="Comic Sans MS" pitchFamily="66" charset="0"/>
              </a:rPr>
              <a:t>PRAKTIČAN RAD </a:t>
            </a:r>
            <a:endParaRPr lang="hr-HR" sz="36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itle 1"/>
          <p:cNvSpPr>
            <a:spLocks noGrp="1"/>
          </p:cNvSpPr>
          <p:nvPr>
            <p:ph type="title"/>
          </p:nvPr>
        </p:nvSpPr>
        <p:spPr>
          <a:xfrm>
            <a:off x="571500" y="928688"/>
            <a:ext cx="8572500" cy="1143000"/>
          </a:xfrm>
        </p:spPr>
        <p:txBody>
          <a:bodyPr>
            <a:normAutofit fontScale="90000"/>
          </a:bodyPr>
          <a:lstStyle/>
          <a:p>
            <a:r>
              <a:rPr lang="hr-HR" sz="3600" smtClean="0">
                <a:latin typeface="Comic Sans MS" pitchFamily="66" charset="0"/>
              </a:rPr>
              <a:t/>
            </a:r>
            <a:br>
              <a:rPr lang="hr-HR" sz="3600" smtClean="0">
                <a:latin typeface="Comic Sans MS" pitchFamily="66" charset="0"/>
              </a:rPr>
            </a:br>
            <a:r>
              <a:rPr lang="en-GB" sz="3600" b="1" smtClean="0">
                <a:latin typeface="Comic Sans MS" pitchFamily="66" charset="0"/>
              </a:rPr>
              <a:t> </a:t>
            </a:r>
            <a:r>
              <a:rPr lang="en-GB" sz="4000" b="1" smtClean="0">
                <a:latin typeface="Comic Sans MS" pitchFamily="66" charset="0"/>
              </a:rPr>
              <a:t>Izrada modela stanice</a:t>
            </a:r>
            <a:r>
              <a:rPr lang="hr-HR" sz="4000" b="1" smtClean="0">
                <a:latin typeface="Comic Sans MS" pitchFamily="66" charset="0"/>
              </a:rPr>
              <a:t> </a:t>
            </a:r>
            <a:r>
              <a:rPr lang="hr-HR" sz="3600" b="1" smtClean="0">
                <a:latin typeface="Comic Sans MS" pitchFamily="66" charset="0"/>
              </a:rPr>
              <a:t>– </a:t>
            </a:r>
            <a:r>
              <a:rPr lang="hr-HR" sz="3600" smtClean="0">
                <a:latin typeface="Comic Sans MS" pitchFamily="66" charset="0"/>
              </a:rPr>
              <a:t>1. razred</a:t>
            </a:r>
            <a:r>
              <a:rPr lang="hr-HR" sz="3600" b="1" smtClean="0">
                <a:latin typeface="Comic Sans MS" pitchFamily="66" charset="0"/>
              </a:rPr>
              <a:t/>
            </a:r>
            <a:br>
              <a:rPr lang="hr-HR" sz="3600" b="1" smtClean="0">
                <a:latin typeface="Comic Sans MS" pitchFamily="66" charset="0"/>
              </a:rPr>
            </a:br>
            <a:r>
              <a:rPr lang="hr-HR" sz="3600" smtClean="0">
                <a:latin typeface="Comic Sans MS" pitchFamily="66" charset="0"/>
              </a:rPr>
              <a:t> </a:t>
            </a:r>
            <a:r>
              <a:rPr lang="en-GB" sz="2800" smtClean="0">
                <a:latin typeface="Comic Sans MS" pitchFamily="66" charset="0"/>
              </a:rPr>
              <a:t>Ponavljanje gradiva </a:t>
            </a:r>
            <a:r>
              <a:rPr lang="hr-HR" sz="2800" smtClean="0">
                <a:latin typeface="Comic Sans MS" pitchFamily="66" charset="0"/>
              </a:rPr>
              <a:t>i </a:t>
            </a:r>
            <a:r>
              <a:rPr lang="en-GB" sz="2800" smtClean="0">
                <a:latin typeface="Comic Sans MS" pitchFamily="66" charset="0"/>
              </a:rPr>
              <a:t>provjeravanje znanja  </a:t>
            </a:r>
            <a:r>
              <a:rPr lang="hr-HR" sz="2800" smtClean="0">
                <a:latin typeface="Comic Sans MS" pitchFamily="66" charset="0"/>
              </a:rPr>
              <a:t>o </a:t>
            </a:r>
            <a:br>
              <a:rPr lang="hr-HR" sz="2800" smtClean="0">
                <a:latin typeface="Comic Sans MS" pitchFamily="66" charset="0"/>
              </a:rPr>
            </a:br>
            <a:r>
              <a:rPr lang="hr-HR" sz="2800" smtClean="0">
                <a:latin typeface="Comic Sans MS" pitchFamily="66" charset="0"/>
              </a:rPr>
              <a:t>   građi i funkciji stanice </a:t>
            </a:r>
            <a:r>
              <a:rPr lang="en-GB" sz="2800" smtClean="0">
                <a:latin typeface="Comic Sans MS" pitchFamily="66" charset="0"/>
              </a:rPr>
              <a:t>–</a:t>
            </a:r>
            <a:r>
              <a:rPr lang="hr-HR" sz="2800" smtClean="0">
                <a:latin typeface="Comic Sans MS" pitchFamily="66" charset="0"/>
              </a:rPr>
              <a:t> </a:t>
            </a:r>
            <a:r>
              <a:rPr lang="en-GB" sz="2800" smtClean="0">
                <a:latin typeface="Comic Sans MS" pitchFamily="66" charset="0"/>
              </a:rPr>
              <a:t>6 sati</a:t>
            </a:r>
            <a:endParaRPr lang="hr-HR" sz="2800" smtClean="0"/>
          </a:p>
        </p:txBody>
      </p:sp>
      <p:sp>
        <p:nvSpPr>
          <p:cNvPr id="64515" name="Content Placeholder 2"/>
          <p:cNvSpPr>
            <a:spLocks noGrp="1"/>
          </p:cNvSpPr>
          <p:nvPr>
            <p:ph idx="1"/>
          </p:nvPr>
        </p:nvSpPr>
        <p:spPr>
          <a:xfrm>
            <a:off x="1071563" y="2357438"/>
            <a:ext cx="7769225" cy="4113212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ts val="700"/>
              </a:spcBef>
              <a:buFont typeface="Comic Sans MS" pitchFamily="66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b="1" smtClean="0">
                <a:latin typeface="Comic Sans MS" pitchFamily="66" charset="0"/>
              </a:rPr>
              <a:t>Cilj: </a:t>
            </a:r>
            <a:r>
              <a:rPr lang="en-GB" smtClean="0">
                <a:latin typeface="Comic Sans MS" pitchFamily="66" charset="0"/>
              </a:rPr>
              <a:t>uključivanje svih učenika</a:t>
            </a:r>
            <a:r>
              <a:rPr lang="en-GB" b="1" smtClean="0">
                <a:latin typeface="Comic Sans MS" pitchFamily="66" charset="0"/>
              </a:rPr>
              <a:t> </a:t>
            </a:r>
            <a:r>
              <a:rPr lang="en-GB" smtClean="0">
                <a:latin typeface="Comic Sans MS" pitchFamily="66" charset="0"/>
              </a:rPr>
              <a:t>u</a:t>
            </a:r>
            <a:r>
              <a:rPr lang="en-GB" b="1" smtClean="0">
                <a:latin typeface="Comic Sans MS" pitchFamily="66" charset="0"/>
              </a:rPr>
              <a:t> </a:t>
            </a:r>
            <a:r>
              <a:rPr lang="en-GB" smtClean="0">
                <a:latin typeface="Comic Sans MS" pitchFamily="66" charset="0"/>
              </a:rPr>
              <a:t>utvrđivanje gradiva i primjenu znanja</a:t>
            </a:r>
          </a:p>
          <a:p>
            <a:pPr>
              <a:lnSpc>
                <a:spcPct val="90000"/>
              </a:lnSpc>
              <a:spcBef>
                <a:spcPts val="700"/>
              </a:spcBef>
              <a:buFont typeface="Wingdings" pitchFamily="2" charset="2"/>
              <a:buChar char="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>
                <a:latin typeface="Comic Sans MS" pitchFamily="66" charset="0"/>
              </a:rPr>
              <a:t>do 4 učenika u skupini</a:t>
            </a:r>
          </a:p>
          <a:p>
            <a:pPr>
              <a:lnSpc>
                <a:spcPct val="90000"/>
              </a:lnSpc>
              <a:spcBef>
                <a:spcPts val="700"/>
              </a:spcBef>
              <a:buFont typeface="Wingdings" pitchFamily="2" charset="2"/>
              <a:buChar char="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>
                <a:latin typeface="Comic Sans MS" pitchFamily="66" charset="0"/>
              </a:rPr>
              <a:t>radni materijal (papiri, markeri, ljepilo, različiti predmeti; sve čega se mogu sjetiti)</a:t>
            </a:r>
          </a:p>
          <a:p>
            <a:pPr>
              <a:lnSpc>
                <a:spcPct val="90000"/>
              </a:lnSpc>
              <a:spcBef>
                <a:spcPts val="700"/>
              </a:spcBef>
              <a:buFont typeface="Wingdings" pitchFamily="2" charset="2"/>
              <a:buChar char="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>
                <a:latin typeface="Comic Sans MS" pitchFamily="66" charset="0"/>
              </a:rPr>
              <a:t>objašnjenje</a:t>
            </a:r>
          </a:p>
          <a:p>
            <a:pPr>
              <a:lnSpc>
                <a:spcPct val="90000"/>
              </a:lnSpc>
              <a:spcBef>
                <a:spcPts val="700"/>
              </a:spcBef>
              <a:buFont typeface="Wingdings" pitchFamily="2" charset="2"/>
              <a:buChar char="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>
                <a:latin typeface="Comic Sans MS" pitchFamily="66" charset="0"/>
              </a:rPr>
              <a:t>listići za vrednovanje članova skupine i samovrednovanje</a:t>
            </a:r>
          </a:p>
          <a:p>
            <a:pPr>
              <a:buFont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hr-HR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Title 1"/>
          <p:cNvSpPr>
            <a:spLocks noGrp="1"/>
          </p:cNvSpPr>
          <p:nvPr>
            <p:ph type="title"/>
          </p:nvPr>
        </p:nvSpPr>
        <p:spPr>
          <a:xfrm>
            <a:off x="1071563" y="0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hr-HR" sz="4000" b="1" smtClean="0">
                <a:latin typeface="Comic Sans MS" pitchFamily="66" charset="0"/>
              </a:rPr>
              <a:t/>
            </a:r>
            <a:br>
              <a:rPr lang="hr-HR" sz="4000" b="1" smtClean="0">
                <a:latin typeface="Comic Sans MS" pitchFamily="66" charset="0"/>
              </a:rPr>
            </a:br>
            <a:r>
              <a:rPr lang="hr-HR" sz="4000" b="1" smtClean="0">
                <a:latin typeface="Comic Sans MS" pitchFamily="66" charset="0"/>
              </a:rPr>
              <a:t/>
            </a:r>
            <a:br>
              <a:rPr lang="hr-HR" sz="4000" b="1" smtClean="0">
                <a:latin typeface="Comic Sans MS" pitchFamily="66" charset="0"/>
              </a:rPr>
            </a:br>
            <a:r>
              <a:rPr lang="hr-HR" sz="4000" b="1" smtClean="0">
                <a:latin typeface="Comic Sans MS" pitchFamily="66" charset="0"/>
              </a:rPr>
              <a:t/>
            </a:r>
            <a:br>
              <a:rPr lang="hr-HR" sz="4000" b="1" smtClean="0">
                <a:latin typeface="Comic Sans MS" pitchFamily="66" charset="0"/>
              </a:rPr>
            </a:br>
            <a:r>
              <a:rPr lang="hr-HR" sz="4000" b="1" smtClean="0">
                <a:latin typeface="Comic Sans MS" pitchFamily="66" charset="0"/>
              </a:rPr>
              <a:t/>
            </a:r>
            <a:br>
              <a:rPr lang="hr-HR" sz="4000" b="1" smtClean="0">
                <a:latin typeface="Comic Sans MS" pitchFamily="66" charset="0"/>
              </a:rPr>
            </a:br>
            <a:r>
              <a:rPr lang="hr-HR" sz="4000" b="1" smtClean="0">
                <a:latin typeface="Comic Sans MS" pitchFamily="66" charset="0"/>
              </a:rPr>
              <a:t/>
            </a:r>
            <a:br>
              <a:rPr lang="hr-HR" sz="4000" b="1" smtClean="0">
                <a:latin typeface="Comic Sans MS" pitchFamily="66" charset="0"/>
              </a:rPr>
            </a:br>
            <a:r>
              <a:rPr lang="hr-HR" sz="4000" smtClean="0"/>
              <a:t/>
            </a:r>
            <a:br>
              <a:rPr lang="hr-HR" sz="4000" smtClean="0"/>
            </a:br>
            <a:r>
              <a:rPr lang="en-GB" sz="4000" b="1" smtClean="0">
                <a:latin typeface="Comic Sans MS" pitchFamily="66" charset="0"/>
              </a:rPr>
              <a:t>Objašnjenje – </a:t>
            </a:r>
            <a:r>
              <a:rPr lang="en-GB" sz="3600" smtClean="0">
                <a:latin typeface="Comic Sans MS" pitchFamily="66" charset="0"/>
              </a:rPr>
              <a:t>PRAKTIČAN RAD</a:t>
            </a:r>
            <a:endParaRPr lang="hr-HR" sz="3600" smtClean="0"/>
          </a:p>
        </p:txBody>
      </p:sp>
      <p:sp>
        <p:nvSpPr>
          <p:cNvPr id="655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  <a:spcBef>
                <a:spcPts val="700"/>
              </a:spcBef>
              <a:buFont typeface="Wingdings" pitchFamily="2" charset="2"/>
              <a:buChar char="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>
                <a:latin typeface="Comic Sans MS" pitchFamily="66" charset="0"/>
              </a:rPr>
              <a:t>određuje se vrijeme rada (npr. 3 školska sata + 3 za izlaganje) i dogovaraju pravila izrade modela (elementi i kriteriji)</a:t>
            </a:r>
            <a:r>
              <a:rPr lang="en-GB" smtClean="0"/>
              <a:t> </a:t>
            </a:r>
            <a:r>
              <a:rPr lang="en-GB" smtClean="0">
                <a:latin typeface="Comic Sans MS" pitchFamily="66" charset="0"/>
              </a:rPr>
              <a:t>– nastavnik u dogovoru s učenicima</a:t>
            </a:r>
          </a:p>
          <a:p>
            <a:pPr>
              <a:lnSpc>
                <a:spcPct val="90000"/>
              </a:lnSpc>
              <a:spcBef>
                <a:spcPts val="700"/>
              </a:spcBef>
              <a:buFont typeface="Wingdings" pitchFamily="2" charset="2"/>
              <a:buChar char="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>
                <a:latin typeface="Comic Sans MS" pitchFamily="66" charset="0"/>
              </a:rPr>
              <a:t>izrađuje se plan rada (po satima i osobama) – učenici dogovaraju u svojim skupinama</a:t>
            </a:r>
          </a:p>
          <a:p>
            <a:pPr>
              <a:lnSpc>
                <a:spcPct val="90000"/>
              </a:lnSpc>
              <a:spcBef>
                <a:spcPts val="700"/>
              </a:spcBef>
              <a:buFont typeface="Wingdings" pitchFamily="2" charset="2"/>
              <a:buChar char="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>
                <a:latin typeface="Comic Sans MS" pitchFamily="66" charset="0"/>
              </a:rPr>
              <a:t>izrađuje se model i priprema izlaganje (na kraju se svakog sata provjerava ostvarenje plana)</a:t>
            </a:r>
          </a:p>
          <a:p>
            <a: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hr-HR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b="1" smtClean="0">
                <a:latin typeface="Comic Sans MS" pitchFamily="66" charset="0"/>
              </a:rPr>
              <a:t>Vrednovanje</a:t>
            </a:r>
            <a:r>
              <a:rPr lang="en-GB" sz="3600" smtClean="0">
                <a:latin typeface="Comic Sans MS" pitchFamily="66" charset="0"/>
              </a:rPr>
              <a:t> - PRAKTIČAN RAD (primjer)</a:t>
            </a:r>
            <a:endParaRPr lang="hr-HR" sz="3600" smtClean="0"/>
          </a:p>
        </p:txBody>
      </p:sp>
      <p:sp>
        <p:nvSpPr>
          <p:cNvPr id="66563" name="Content Placeholder 2"/>
          <p:cNvSpPr>
            <a:spLocks noGrp="1"/>
          </p:cNvSpPr>
          <p:nvPr>
            <p:ph sz="half" idx="1"/>
          </p:nvPr>
        </p:nvSpPr>
        <p:spPr>
          <a:xfrm>
            <a:off x="1000125" y="1643063"/>
            <a:ext cx="3808413" cy="4113212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  <a:spcBef>
                <a:spcPts val="600"/>
              </a:spcBef>
              <a:buFont typeface="Wingdings" pitchFamily="2" charset="2"/>
              <a:buChar char="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000" b="1" u="sng" smtClean="0">
                <a:latin typeface="Comic Sans MS" pitchFamily="66" charset="0"/>
              </a:rPr>
              <a:t>Elementi</a:t>
            </a:r>
          </a:p>
          <a:p>
            <a:pPr>
              <a:lnSpc>
                <a:spcPct val="90000"/>
              </a:lnSpc>
              <a:spcBef>
                <a:spcPts val="600"/>
              </a:spcBef>
              <a:buFont typeface="Comic Sans MS" pitchFamily="66" charset="0"/>
              <a:buChar char="o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400" smtClean="0">
                <a:latin typeface="Comic Sans MS" pitchFamily="66" charset="0"/>
              </a:rPr>
              <a:t>Objašnjenje</a:t>
            </a:r>
          </a:p>
          <a:p>
            <a:pPr>
              <a:lnSpc>
                <a:spcPct val="90000"/>
              </a:lnSpc>
              <a:spcBef>
                <a:spcPts val="600"/>
              </a:spcBef>
              <a:buFont typeface="Comic Sans MS" pitchFamily="66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GB" sz="2400" smtClean="0">
              <a:latin typeface="Comic Sans MS" pitchFamily="66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buFont typeface="Comic Sans MS" pitchFamily="66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GB" sz="2400" smtClean="0">
              <a:latin typeface="Comic Sans MS" pitchFamily="66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buFont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hr-HR" sz="2400" smtClean="0">
              <a:latin typeface="Comic Sans MS" pitchFamily="66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buFont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hr-HR" sz="2400" smtClean="0">
              <a:latin typeface="Comic Sans MS" pitchFamily="66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buFont typeface="Wingdings" pitchFamily="2" charset="2"/>
              <a:buChar char="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400" smtClean="0">
                <a:latin typeface="Comic Sans MS" pitchFamily="66" charset="0"/>
              </a:rPr>
              <a:t>Maštovitost</a:t>
            </a:r>
            <a:endParaRPr lang="hr-HR" sz="2400" smtClean="0">
              <a:latin typeface="Comic Sans MS" pitchFamily="66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buFont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GB" sz="2400" smtClean="0">
              <a:latin typeface="Comic Sans MS" pitchFamily="66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buFont typeface="Wingdings" pitchFamily="2" charset="2"/>
              <a:buChar char="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400" smtClean="0">
                <a:latin typeface="Comic Sans MS" pitchFamily="66" charset="0"/>
              </a:rPr>
              <a:t>Izgled (urednost, preciznost, prepoznatljivost)</a:t>
            </a:r>
          </a:p>
          <a:p>
            <a: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hr-HR" smtClean="0"/>
          </a:p>
        </p:txBody>
      </p:sp>
      <p:sp>
        <p:nvSpPr>
          <p:cNvPr id="66564" name="Content Placeholder 3"/>
          <p:cNvSpPr>
            <a:spLocks noGrp="1"/>
          </p:cNvSpPr>
          <p:nvPr>
            <p:ph sz="half" idx="2"/>
          </p:nvPr>
        </p:nvSpPr>
        <p:spPr>
          <a:xfrm>
            <a:off x="5000625" y="1643063"/>
            <a:ext cx="3808413" cy="4113212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  <a:spcBef>
                <a:spcPts val="600"/>
              </a:spcBef>
              <a:buFont typeface="Wingdings" pitchFamily="2" charset="2"/>
              <a:buChar char="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000" b="1" u="sng" smtClean="0">
                <a:latin typeface="Comic Sans MS" pitchFamily="66" charset="0"/>
              </a:rPr>
              <a:t>Kriteriji</a:t>
            </a:r>
          </a:p>
          <a:p>
            <a:pPr>
              <a:lnSpc>
                <a:spcPct val="90000"/>
              </a:lnSpc>
              <a:spcBef>
                <a:spcPts val="450"/>
              </a:spcBef>
              <a:buFont typeface="Comic Sans MS" pitchFamily="66" charset="0"/>
              <a:buChar char="o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000" smtClean="0">
                <a:latin typeface="Comic Sans MS" pitchFamily="66" charset="0"/>
              </a:rPr>
              <a:t>Tečno i razumljivo (5)</a:t>
            </a:r>
          </a:p>
          <a:p>
            <a:pPr>
              <a:lnSpc>
                <a:spcPct val="90000"/>
              </a:lnSpc>
              <a:spcBef>
                <a:spcPts val="450"/>
              </a:spcBef>
              <a:buFont typeface="Comic Sans MS" pitchFamily="66" charset="0"/>
              <a:buChar char="o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000" smtClean="0">
                <a:latin typeface="Comic Sans MS" pitchFamily="66" charset="0"/>
              </a:rPr>
              <a:t>Tečno, ali s previše </a:t>
            </a:r>
            <a:r>
              <a:rPr lang="hr-HR" sz="2000" smtClean="0">
                <a:latin typeface="Comic Sans MS" pitchFamily="66" charset="0"/>
              </a:rPr>
              <a:t> / </a:t>
            </a:r>
            <a:r>
              <a:rPr lang="en-GB" sz="2000" smtClean="0">
                <a:latin typeface="Comic Sans MS" pitchFamily="66" charset="0"/>
              </a:rPr>
              <a:t>/premalo detalja (4)</a:t>
            </a:r>
          </a:p>
          <a:p>
            <a:pPr>
              <a:lnSpc>
                <a:spcPct val="90000"/>
              </a:lnSpc>
              <a:spcBef>
                <a:spcPts val="450"/>
              </a:spcBef>
              <a:buFont typeface="Comic Sans MS" pitchFamily="66" charset="0"/>
              <a:buChar char="o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000" smtClean="0">
                <a:latin typeface="Comic Sans MS" pitchFamily="66" charset="0"/>
              </a:rPr>
              <a:t>Dobro, uz pomoć (3)</a:t>
            </a:r>
          </a:p>
          <a:p>
            <a:pPr>
              <a:lnSpc>
                <a:spcPct val="90000"/>
              </a:lnSpc>
              <a:spcBef>
                <a:spcPts val="450"/>
              </a:spcBef>
              <a:buFont typeface="Comic Sans MS" pitchFamily="66" charset="0"/>
              <a:buChar char="o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000" smtClean="0">
                <a:latin typeface="Comic Sans MS" pitchFamily="66" charset="0"/>
              </a:rPr>
              <a:t>Jedva razumljivo (2)</a:t>
            </a:r>
          </a:p>
          <a:p>
            <a:pPr>
              <a:lnSpc>
                <a:spcPct val="90000"/>
              </a:lnSpc>
              <a:spcBef>
                <a:spcPts val="450"/>
              </a:spcBef>
              <a:buFont typeface="Comic Sans MS" pitchFamily="66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GB" sz="2000" smtClean="0">
              <a:latin typeface="Comic Sans MS" pitchFamily="66" charset="0"/>
            </a:endParaRPr>
          </a:p>
          <a:p>
            <a:pPr>
              <a:lnSpc>
                <a:spcPct val="90000"/>
              </a:lnSpc>
              <a:spcBef>
                <a:spcPts val="450"/>
              </a:spcBef>
              <a:buFont typeface="Wingdings" pitchFamily="2" charset="2"/>
              <a:buChar char="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000" smtClean="0">
                <a:latin typeface="Comic Sans MS" pitchFamily="66" charset="0"/>
              </a:rPr>
              <a:t>Skala procjene od 1 do 5</a:t>
            </a:r>
          </a:p>
          <a:p>
            <a:pPr>
              <a:lnSpc>
                <a:spcPct val="90000"/>
              </a:lnSpc>
              <a:spcBef>
                <a:spcPts val="450"/>
              </a:spcBef>
              <a:buFont typeface="Wingdings" pitchFamily="2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GB" sz="2000" smtClean="0">
              <a:latin typeface="Comic Sans MS" pitchFamily="66" charset="0"/>
            </a:endParaRPr>
          </a:p>
          <a:p>
            <a:pPr>
              <a:lnSpc>
                <a:spcPct val="90000"/>
              </a:lnSpc>
              <a:spcBef>
                <a:spcPts val="450"/>
              </a:spcBef>
              <a:buFont typeface="Wingdings" pitchFamily="2" charset="2"/>
              <a:buChar char="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000" smtClean="0">
                <a:latin typeface="Comic Sans MS" pitchFamily="66" charset="0"/>
              </a:rPr>
              <a:t>Potpuno, uredno, jasno (5)</a:t>
            </a:r>
          </a:p>
          <a:p>
            <a:pPr>
              <a:lnSpc>
                <a:spcPct val="90000"/>
              </a:lnSpc>
              <a:spcBef>
                <a:spcPts val="450"/>
              </a:spcBef>
              <a:buFont typeface="Wingdings" pitchFamily="2" charset="2"/>
              <a:buChar char="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000" smtClean="0">
                <a:latin typeface="Comic Sans MS" pitchFamily="66" charset="0"/>
              </a:rPr>
              <a:t>Uredno, jasno, nepotpuno (4)</a:t>
            </a:r>
          </a:p>
          <a:p>
            <a:pPr>
              <a:lnSpc>
                <a:spcPct val="90000"/>
              </a:lnSpc>
              <a:spcBef>
                <a:spcPts val="450"/>
              </a:spcBef>
              <a:buFont typeface="Wingdings" pitchFamily="2" charset="2"/>
              <a:buChar char="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000" smtClean="0">
                <a:latin typeface="Comic Sans MS" pitchFamily="66" charset="0"/>
              </a:rPr>
              <a:t>Uglavnom potpuno, ali neuredno (3)</a:t>
            </a:r>
          </a:p>
          <a:p>
            <a:pPr>
              <a:lnSpc>
                <a:spcPct val="90000"/>
              </a:lnSpc>
              <a:spcBef>
                <a:spcPts val="450"/>
              </a:spcBef>
              <a:buFont typeface="Wingdings" pitchFamily="2" charset="2"/>
              <a:buChar char="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000" smtClean="0">
                <a:latin typeface="Comic Sans MS" pitchFamily="66" charset="0"/>
              </a:rPr>
              <a:t>Površno urađeno (2)</a:t>
            </a:r>
          </a:p>
          <a:p>
            <a: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hr-HR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smtClean="0">
                <a:solidFill>
                  <a:srgbClr val="FF3300"/>
                </a:solidFill>
                <a:latin typeface="Comic Sans MS" pitchFamily="66" charset="0"/>
              </a:rPr>
              <a:t>Primjer</a:t>
            </a:r>
          </a:p>
        </p:txBody>
      </p:sp>
      <p:sp>
        <p:nvSpPr>
          <p:cNvPr id="67587" name="Content Placeholder 2"/>
          <p:cNvSpPr>
            <a:spLocks noGrp="1"/>
          </p:cNvSpPr>
          <p:nvPr>
            <p:ph idx="1"/>
          </p:nvPr>
        </p:nvSpPr>
        <p:spPr>
          <a:xfrm>
            <a:off x="1143000" y="1714500"/>
            <a:ext cx="7769225" cy="4113213"/>
          </a:xfrm>
        </p:spPr>
        <p:txBody>
          <a:bodyPr/>
          <a:lstStyle/>
          <a:p>
            <a:r>
              <a:rPr lang="hr-HR" smtClean="0">
                <a:latin typeface="Comic Sans MS" pitchFamily="66" charset="0"/>
              </a:rPr>
              <a:t>Uvježbavanje</a:t>
            </a:r>
          </a:p>
          <a:p>
            <a:endParaRPr lang="hr-HR" smtClean="0">
              <a:latin typeface="Comic Sans MS" pitchFamily="66" charset="0"/>
            </a:endParaRPr>
          </a:p>
          <a:p>
            <a:endParaRPr lang="hr-HR" smtClean="0">
              <a:latin typeface="Comic Sans MS" pitchFamily="66" charset="0"/>
            </a:endParaRPr>
          </a:p>
          <a:p>
            <a:pPr>
              <a:buFontTx/>
              <a:buNone/>
            </a:pPr>
            <a:r>
              <a:rPr lang="hr-HR" smtClean="0">
                <a:latin typeface="Comic Sans MS" pitchFamily="66" charset="0"/>
              </a:rPr>
              <a:t>  </a:t>
            </a:r>
            <a:r>
              <a:rPr lang="hr-HR" sz="3600" b="1" smtClean="0">
                <a:latin typeface="Comic Sans MS" pitchFamily="66" charset="0"/>
              </a:rPr>
              <a:t>6. razred: Povezanost organizama u kontinentalnoj listopadnoj šumi – </a:t>
            </a:r>
            <a:r>
              <a:rPr lang="hr-HR" sz="3600" smtClean="0">
                <a:latin typeface="Comic Sans MS" pitchFamily="66" charset="0"/>
              </a:rPr>
              <a:t>1 sat</a:t>
            </a:r>
          </a:p>
          <a:p>
            <a:pPr>
              <a:buFontTx/>
              <a:buNone/>
            </a:pPr>
            <a:endParaRPr lang="hr-HR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>
          <a:xfrm>
            <a:off x="1000125" y="928688"/>
            <a:ext cx="7772400" cy="165735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hr-HR" b="1" smtClean="0">
                <a:latin typeface="Comic Sans MS" pitchFamily="66" charset="0"/>
              </a:rPr>
              <a:t/>
            </a:r>
            <a:br>
              <a:rPr lang="hr-HR" b="1" smtClean="0">
                <a:latin typeface="Comic Sans MS" pitchFamily="66" charset="0"/>
              </a:rPr>
            </a:br>
            <a:r>
              <a:rPr lang="hr-HR" b="1" smtClean="0">
                <a:latin typeface="Comic Sans MS" pitchFamily="66" charset="0"/>
              </a:rPr>
              <a:t/>
            </a:r>
            <a:br>
              <a:rPr lang="hr-HR" b="1" smtClean="0">
                <a:latin typeface="Comic Sans MS" pitchFamily="66" charset="0"/>
              </a:rPr>
            </a:br>
            <a:r>
              <a:rPr lang="hr-HR" sz="4000" b="1" smtClean="0">
                <a:latin typeface="Comic Sans MS" pitchFamily="66" charset="0"/>
              </a:rPr>
              <a:t>Povezanost organizama u kontinentalnoj listopadnoj šumi </a:t>
            </a:r>
            <a:r>
              <a:rPr lang="hr-HR" sz="4000" smtClean="0">
                <a:latin typeface="Comic Sans MS" pitchFamily="66" charset="0"/>
              </a:rPr>
              <a:t>-</a:t>
            </a:r>
            <a:r>
              <a:rPr lang="hr-HR" sz="3200" smtClean="0">
                <a:latin typeface="Comic Sans MS" pitchFamily="66" charset="0"/>
              </a:rPr>
              <a:t> 6. razred</a:t>
            </a:r>
            <a:r>
              <a:rPr lang="hr-HR" sz="2800" smtClean="0">
                <a:latin typeface="Comic Sans MS" pitchFamily="66" charset="0"/>
              </a:rPr>
              <a:t>  	  </a:t>
            </a:r>
            <a:r>
              <a:rPr lang="hr-HR" sz="2400" smtClean="0">
                <a:latin typeface="Comic Sans MS" pitchFamily="66" charset="0"/>
              </a:rPr>
              <a:t>Primjena znanja – 1 sat SLAGANJE APLIKACIJA</a:t>
            </a:r>
            <a:endParaRPr lang="en-GB" sz="2400" smtClean="0">
              <a:latin typeface="Comic Sans MS" pitchFamily="66" charset="0"/>
            </a:endParaRPr>
          </a:p>
        </p:txBody>
      </p:sp>
      <p:sp>
        <p:nvSpPr>
          <p:cNvPr id="68611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2743200"/>
            <a:ext cx="76200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hr-HR" b="1" smtClean="0">
                <a:latin typeface="Comic Sans MS" pitchFamily="66" charset="0"/>
              </a:rPr>
              <a:t>Cilj:</a:t>
            </a:r>
            <a:r>
              <a:rPr lang="hr-HR" sz="2800" smtClean="0">
                <a:latin typeface="Comic Sans MS" pitchFamily="66" charset="0"/>
              </a:rPr>
              <a:t> </a:t>
            </a:r>
            <a:r>
              <a:rPr lang="hr-HR" sz="2800" b="1" smtClean="0">
                <a:latin typeface="Comic Sans MS" pitchFamily="66" charset="0"/>
              </a:rPr>
              <a:t>primijeniti stečeno znanje o biljnim i životinjskim organizmima u kontinentalnoj listopadnoj šumi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hr-HR" sz="2800" b="1" smtClean="0">
                <a:latin typeface="Comic Sans MS" pitchFamily="66" charset="0"/>
              </a:rPr>
              <a:t>do 5 učenika u skupini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hr-HR" sz="2800" b="1" smtClean="0">
                <a:latin typeface="Comic Sans MS" pitchFamily="66" charset="0"/>
              </a:rPr>
              <a:t>radni materijal (obrisi organizama, spajalice)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hr-HR" sz="2800" b="1" smtClean="0">
                <a:latin typeface="Comic Sans MS" pitchFamily="66" charset="0"/>
              </a:rPr>
              <a:t>objašnjenje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hr-HR" sz="2800" b="1" smtClean="0">
                <a:latin typeface="Comic Sans MS" pitchFamily="66" charset="0"/>
              </a:rPr>
              <a:t>listići za vrednovanje članova skupine i samovrednovanje</a:t>
            </a:r>
            <a:endParaRPr lang="en-GB" sz="2800" b="1" smtClean="0">
              <a:latin typeface="Comic Sans MS" pitchFamily="66" charset="0"/>
            </a:endParaRPr>
          </a:p>
          <a:p>
            <a:pPr eaLnBrk="1" hangingPunct="1">
              <a:lnSpc>
                <a:spcPct val="90000"/>
              </a:lnSpc>
            </a:pPr>
            <a:endParaRPr lang="en-GB" sz="2800" b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762000"/>
            <a:ext cx="7694613" cy="6096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hr-HR" sz="3200" b="1" dirty="0" smtClean="0">
                <a:latin typeface="Comic Sans MS" pitchFamily="66" charset="0"/>
              </a:rPr>
              <a:t/>
            </a:r>
            <a:br>
              <a:rPr lang="hr-HR" sz="3200" b="1" dirty="0" smtClean="0">
                <a:latin typeface="Comic Sans MS" pitchFamily="66" charset="0"/>
              </a:rPr>
            </a:br>
            <a:r>
              <a:rPr lang="hr-HR" sz="3600" b="1" dirty="0" smtClean="0">
                <a:latin typeface="Comic Sans MS" pitchFamily="66" charset="0"/>
              </a:rPr>
              <a:t>Objašnjenje</a:t>
            </a:r>
            <a:endParaRPr lang="en-GB" sz="3600" b="1" dirty="0" smtClean="0">
              <a:latin typeface="Comic Sans MS" pitchFamily="66" charset="0"/>
            </a:endParaRPr>
          </a:p>
        </p:txBody>
      </p:sp>
      <p:sp>
        <p:nvSpPr>
          <p:cNvPr id="69635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2057400"/>
            <a:ext cx="7620000" cy="4343400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Char char="ü"/>
            </a:pPr>
            <a:r>
              <a:rPr lang="hr-HR" sz="2800" b="1" dirty="0" smtClean="0">
                <a:latin typeface="Comic Sans MS" pitchFamily="66" charset="0"/>
              </a:rPr>
              <a:t>Svaki učenik dobije obris jednog organizma, kojeg treba prepoznati i  podsjetiti se osnovnih prilagodbi i načina prehrane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ü"/>
            </a:pPr>
            <a:r>
              <a:rPr lang="hr-HR" sz="2800" b="1" dirty="0" smtClean="0">
                <a:latin typeface="Comic Sans MS" pitchFamily="66" charset="0"/>
              </a:rPr>
              <a:t>U pravilu postoji i “uljez”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ü"/>
            </a:pPr>
            <a:r>
              <a:rPr lang="hr-HR" sz="2800" b="1" dirty="0" smtClean="0">
                <a:latin typeface="Comic Sans MS" pitchFamily="66" charset="0"/>
              </a:rPr>
              <a:t>Jedni drugima pomažu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ü"/>
            </a:pPr>
            <a:r>
              <a:rPr lang="hr-HR" sz="2800" b="1" dirty="0" smtClean="0">
                <a:latin typeface="Comic Sans MS" pitchFamily="66" charset="0"/>
              </a:rPr>
              <a:t>Organizme treba povezati u hranidbeni lanac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ü"/>
            </a:pPr>
            <a:r>
              <a:rPr lang="hr-HR" sz="2800" b="1" dirty="0" smtClean="0">
                <a:latin typeface="Comic Sans MS" pitchFamily="66" charset="0"/>
              </a:rPr>
              <a:t>Objašnjenje ostalim skupinama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ü"/>
            </a:pPr>
            <a:r>
              <a:rPr lang="hr-HR" sz="2800" b="1" dirty="0" smtClean="0">
                <a:latin typeface="Comic Sans MS" pitchFamily="66" charset="0"/>
              </a:rPr>
              <a:t>Povezivanje svih lanaca u hranidbenu mrežu (po jedan predstavnik iz skupine )</a:t>
            </a:r>
            <a:endParaRPr lang="en-US" sz="2800" b="1" dirty="0" smtClean="0">
              <a:latin typeface="Comic Sans MS" pitchFamily="66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ü"/>
            </a:pPr>
            <a:r>
              <a:rPr lang="en-US" sz="2800" b="1" dirty="0" err="1" smtClean="0">
                <a:latin typeface="Comic Sans MS" pitchFamily="66" charset="0"/>
              </a:rPr>
              <a:t>Ostali</a:t>
            </a:r>
            <a:r>
              <a:rPr lang="en-US" sz="2800" b="1" dirty="0" smtClean="0">
                <a:latin typeface="Comic Sans MS" pitchFamily="66" charset="0"/>
              </a:rPr>
              <a:t> u </a:t>
            </a:r>
            <a:r>
              <a:rPr lang="en-US" sz="2800" b="1" dirty="0" err="1" smtClean="0">
                <a:latin typeface="Comic Sans MS" pitchFamily="66" charset="0"/>
              </a:rPr>
              <a:t>skupinama</a:t>
            </a:r>
            <a:r>
              <a:rPr lang="en-US" sz="2800" b="1" dirty="0" smtClean="0">
                <a:latin typeface="Comic Sans MS" pitchFamily="66" charset="0"/>
              </a:rPr>
              <a:t> </a:t>
            </a:r>
            <a:r>
              <a:rPr lang="en-US" sz="2800" b="1" dirty="0" err="1" smtClean="0">
                <a:latin typeface="Comic Sans MS" pitchFamily="66" charset="0"/>
              </a:rPr>
              <a:t>osmi</a:t>
            </a:r>
            <a:r>
              <a:rPr lang="hr-HR" sz="2800" b="1" dirty="0" smtClean="0">
                <a:latin typeface="Comic Sans MS" pitchFamily="66" charset="0"/>
              </a:rPr>
              <a:t>š</a:t>
            </a:r>
            <a:r>
              <a:rPr lang="en-US" sz="2800" b="1" dirty="0" err="1" smtClean="0">
                <a:latin typeface="Comic Sans MS" pitchFamily="66" charset="0"/>
              </a:rPr>
              <a:t>ljavaju</a:t>
            </a:r>
            <a:r>
              <a:rPr lang="en-US" sz="2800" b="1" dirty="0" smtClean="0">
                <a:latin typeface="Comic Sans MS" pitchFamily="66" charset="0"/>
              </a:rPr>
              <a:t> </a:t>
            </a:r>
            <a:r>
              <a:rPr lang="en-US" sz="2800" b="1" dirty="0" err="1" smtClean="0">
                <a:latin typeface="Comic Sans MS" pitchFamily="66" charset="0"/>
              </a:rPr>
              <a:t>novi</a:t>
            </a:r>
            <a:r>
              <a:rPr lang="en-US" sz="2800" b="1" dirty="0" smtClean="0">
                <a:latin typeface="Comic Sans MS" pitchFamily="66" charset="0"/>
              </a:rPr>
              <a:t> </a:t>
            </a:r>
            <a:r>
              <a:rPr lang="en-US" sz="2800" b="1" dirty="0" err="1" smtClean="0">
                <a:latin typeface="Comic Sans MS" pitchFamily="66" charset="0"/>
              </a:rPr>
              <a:t>hranidbeni</a:t>
            </a:r>
            <a:r>
              <a:rPr lang="en-US" sz="2800" b="1" dirty="0" smtClean="0">
                <a:latin typeface="Comic Sans MS" pitchFamily="66" charset="0"/>
              </a:rPr>
              <a:t> </a:t>
            </a:r>
            <a:r>
              <a:rPr lang="en-US" sz="2800" b="1" dirty="0" err="1" smtClean="0">
                <a:latin typeface="Comic Sans MS" pitchFamily="66" charset="0"/>
              </a:rPr>
              <a:t>lanac</a:t>
            </a:r>
            <a:r>
              <a:rPr lang="en-US" sz="2800" b="1" dirty="0" smtClean="0">
                <a:latin typeface="Comic Sans MS" pitchFamily="66" charset="0"/>
              </a:rPr>
              <a:t> s </a:t>
            </a:r>
            <a:r>
              <a:rPr lang="en-US" sz="2800" b="1" dirty="0" err="1" smtClean="0">
                <a:latin typeface="Comic Sans MS" pitchFamily="66" charset="0"/>
              </a:rPr>
              <a:t>ra</a:t>
            </a:r>
            <a:r>
              <a:rPr lang="hr-HR" sz="2800" b="1" dirty="0" smtClean="0">
                <a:latin typeface="Comic Sans MS" pitchFamily="66" charset="0"/>
              </a:rPr>
              <a:t>z</a:t>
            </a:r>
            <a:r>
              <a:rPr lang="en-US" sz="2800" b="1" dirty="0" err="1" smtClean="0">
                <a:latin typeface="Comic Sans MS" pitchFamily="66" charset="0"/>
              </a:rPr>
              <a:t>li</a:t>
            </a:r>
            <a:r>
              <a:rPr lang="hr-HR" sz="2800" b="1" dirty="0" smtClean="0">
                <a:latin typeface="Comic Sans MS" pitchFamily="66" charset="0"/>
              </a:rPr>
              <a:t>č</a:t>
            </a:r>
            <a:r>
              <a:rPr lang="en-US" sz="2800" b="1" dirty="0" err="1" smtClean="0">
                <a:latin typeface="Comic Sans MS" pitchFamily="66" charset="0"/>
              </a:rPr>
              <a:t>itim</a:t>
            </a:r>
            <a:r>
              <a:rPr lang="en-US" sz="2800" b="1" dirty="0" smtClean="0">
                <a:latin typeface="Comic Sans MS" pitchFamily="66" charset="0"/>
              </a:rPr>
              <a:t> </a:t>
            </a:r>
            <a:r>
              <a:rPr lang="en-US" sz="2800" b="1" dirty="0" err="1" smtClean="0">
                <a:latin typeface="Comic Sans MS" pitchFamily="66" charset="0"/>
              </a:rPr>
              <a:t>brojem</a:t>
            </a:r>
            <a:r>
              <a:rPr lang="en-US" sz="2800" b="1" dirty="0" smtClean="0">
                <a:latin typeface="Comic Sans MS" pitchFamily="66" charset="0"/>
              </a:rPr>
              <a:t> </a:t>
            </a:r>
            <a:r>
              <a:rPr lang="hr-HR" sz="2800" b="1" dirty="0" smtClean="0">
                <a:latin typeface="Comic Sans MS" pitchFamily="66" charset="0"/>
              </a:rPr>
              <a:t>č</a:t>
            </a:r>
            <a:r>
              <a:rPr lang="en-US" sz="2800" b="1" dirty="0" err="1" smtClean="0">
                <a:latin typeface="Comic Sans MS" pitchFamily="66" charset="0"/>
              </a:rPr>
              <a:t>lanova</a:t>
            </a:r>
            <a:endParaRPr lang="en-GB" sz="2800" b="1" dirty="0" smtClean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928688" y="-285750"/>
            <a:ext cx="7772400" cy="24765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hr-HR" sz="4000" b="1" smtClean="0">
                <a:latin typeface="Comic Sans MS" pitchFamily="66" charset="0"/>
              </a:rPr>
              <a:t/>
            </a:r>
            <a:br>
              <a:rPr lang="hr-HR" sz="4000" b="1" smtClean="0">
                <a:latin typeface="Comic Sans MS" pitchFamily="66" charset="0"/>
              </a:rPr>
            </a:br>
            <a:r>
              <a:rPr lang="hr-HR" sz="4000" b="1" smtClean="0">
                <a:latin typeface="Comic Sans MS" pitchFamily="66" charset="0"/>
              </a:rPr>
              <a:t/>
            </a:r>
            <a:br>
              <a:rPr lang="hr-HR" sz="4000" b="1" smtClean="0">
                <a:latin typeface="Comic Sans MS" pitchFamily="66" charset="0"/>
              </a:rPr>
            </a:br>
            <a:r>
              <a:rPr lang="hr-HR" sz="4000" b="1" smtClean="0">
                <a:latin typeface="Comic Sans MS" pitchFamily="66" charset="0"/>
              </a:rPr>
              <a:t/>
            </a:r>
            <a:br>
              <a:rPr lang="hr-HR" sz="4000" b="1" smtClean="0">
                <a:latin typeface="Comic Sans MS" pitchFamily="66" charset="0"/>
              </a:rPr>
            </a:br>
            <a:r>
              <a:rPr lang="hr-HR" sz="4000" b="1" smtClean="0">
                <a:latin typeface="Comic Sans MS" pitchFamily="66" charset="0"/>
              </a:rPr>
              <a:t>Ponavljanje gradiva o</a:t>
            </a:r>
            <a:r>
              <a:rPr lang="en-US" sz="4000" b="1" smtClean="0">
                <a:latin typeface="Comic Sans MS" pitchFamily="66" charset="0"/>
              </a:rPr>
              <a:t> </a:t>
            </a:r>
            <a:r>
              <a:rPr lang="hr-HR" sz="4000" b="1" smtClean="0">
                <a:latin typeface="Comic Sans MS" pitchFamily="66" charset="0"/>
              </a:rPr>
              <a:t>životinjskom organizmu </a:t>
            </a:r>
            <a:r>
              <a:rPr lang="hr-HR" sz="3200" smtClean="0">
                <a:latin typeface="Comic Sans MS" pitchFamily="66" charset="0"/>
              </a:rPr>
              <a:t>5. razred </a:t>
            </a:r>
            <a:r>
              <a:rPr lang="hr-HR" sz="4000" smtClean="0">
                <a:latin typeface="Comic Sans MS" pitchFamily="66" charset="0"/>
              </a:rPr>
              <a:t>-</a:t>
            </a:r>
            <a:r>
              <a:rPr lang="hr-HR" sz="2800" smtClean="0">
                <a:latin typeface="Comic Sans MS" pitchFamily="66" charset="0"/>
              </a:rPr>
              <a:t>IGRA</a:t>
            </a:r>
            <a:r>
              <a:rPr lang="hr-HR" sz="4000" smtClean="0">
                <a:latin typeface="Comic Sans MS" pitchFamily="66" charset="0"/>
              </a:rPr>
              <a:t> </a:t>
            </a:r>
            <a:r>
              <a:rPr lang="hr-HR" sz="3200" smtClean="0">
                <a:latin typeface="Comic Sans MS" pitchFamily="66" charset="0"/>
              </a:rPr>
              <a:t> </a:t>
            </a:r>
            <a:r>
              <a:rPr lang="hr-HR" sz="2400" smtClean="0">
                <a:latin typeface="Comic Sans MS" pitchFamily="66" charset="0"/>
              </a:rPr>
              <a:t>(teme od 3. do 6. )  1 – 2 sata</a:t>
            </a:r>
            <a:endParaRPr lang="en-GB" sz="2400" smtClean="0">
              <a:latin typeface="Comic Sans MS" pitchFamily="66" charset="0"/>
            </a:endParaRPr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>
          <a:xfrm>
            <a:off x="1071563" y="2786063"/>
            <a:ext cx="7772400" cy="3733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hr-HR" b="1" smtClean="0">
                <a:latin typeface="Comic Sans MS" pitchFamily="66" charset="0"/>
              </a:rPr>
              <a:t>Cilj</a:t>
            </a:r>
            <a:r>
              <a:rPr lang="hr-HR" smtClean="0">
                <a:latin typeface="Comic Sans MS" pitchFamily="66" charset="0"/>
              </a:rPr>
              <a:t>: sakupiti što više bodova tj. točno odgovoriti na što veći broj pitanja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hr-HR" smtClean="0">
                <a:latin typeface="Comic Sans MS" pitchFamily="66" charset="0"/>
              </a:rPr>
              <a:t>do 6 učenika u skupini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hr-HR" smtClean="0">
                <a:latin typeface="Comic Sans MS" pitchFamily="66" charset="0"/>
              </a:rPr>
              <a:t>radne ploče, figurice, kocka, kartice s pitanjima i odgovorima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hr-HR" smtClean="0">
                <a:latin typeface="Comic Sans MS" pitchFamily="66" charset="0"/>
              </a:rPr>
              <a:t>objašnjenje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hr-HR" smtClean="0">
                <a:latin typeface="Comic Sans MS" pitchFamily="66" charset="0"/>
              </a:rPr>
              <a:t>samovrednovanje</a:t>
            </a:r>
          </a:p>
          <a:p>
            <a:pPr eaLnBrk="1" hangingPunct="1">
              <a:lnSpc>
                <a:spcPct val="90000"/>
              </a:lnSpc>
            </a:pPr>
            <a:endParaRPr lang="en-GB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sz="3200" b="1" smtClean="0">
                <a:latin typeface="Comic Sans MS" pitchFamily="66" charset="0"/>
              </a:rPr>
              <a:t>Samovrednovanje i vrednovanje članova skupine</a:t>
            </a:r>
            <a:endParaRPr lang="en-GB" sz="3200" b="1" smtClean="0">
              <a:latin typeface="Comic Sans MS" pitchFamily="66" charset="0"/>
            </a:endParaRPr>
          </a:p>
        </p:txBody>
      </p:sp>
      <p:sp>
        <p:nvSpPr>
          <p:cNvPr id="706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endParaRPr lang="hr-HR" smtClean="0"/>
          </a:p>
          <a:p>
            <a:pPr eaLnBrk="1" hangingPunct="1">
              <a:buFontTx/>
              <a:buNone/>
            </a:pPr>
            <a:r>
              <a:rPr lang="hr-HR" b="1" smtClean="0">
                <a:latin typeface="Comic Sans MS" pitchFamily="66" charset="0"/>
              </a:rPr>
              <a:t>Ocjena za izvjestitelja</a:t>
            </a:r>
            <a:r>
              <a:rPr lang="hr-HR" smtClean="0">
                <a:latin typeface="Comic Sans MS" pitchFamily="66" charset="0"/>
              </a:rPr>
              <a:t> </a:t>
            </a:r>
          </a:p>
          <a:p>
            <a:pPr eaLnBrk="1" hangingPunct="1">
              <a:buFontTx/>
              <a:buNone/>
            </a:pPr>
            <a:r>
              <a:rPr lang="hr-HR" smtClean="0">
                <a:latin typeface="Comic Sans MS" pitchFamily="66" charset="0"/>
              </a:rPr>
              <a:t>( 1 kojeg izabere skupina ili nasumično)</a:t>
            </a:r>
          </a:p>
          <a:p>
            <a:pPr eaLnBrk="1" hangingPunct="1">
              <a:buFontTx/>
              <a:buNone/>
            </a:pPr>
            <a:endParaRPr lang="hr-HR" smtClean="0">
              <a:latin typeface="Comic Sans MS" pitchFamily="66" charset="0"/>
            </a:endParaRPr>
          </a:p>
          <a:p>
            <a:pPr eaLnBrk="1" hangingPunct="1">
              <a:buFontTx/>
              <a:buNone/>
            </a:pPr>
            <a:r>
              <a:rPr lang="hr-HR" sz="2800" b="1" smtClean="0">
                <a:latin typeface="Comic Sans MS" pitchFamily="66" charset="0"/>
              </a:rPr>
              <a:t>Prijedlog:</a:t>
            </a:r>
            <a:r>
              <a:rPr lang="hr-HR" sz="2800" smtClean="0">
                <a:latin typeface="Comic Sans MS" pitchFamily="66" charset="0"/>
              </a:rPr>
              <a:t> samovrednovanje + 3 učenika + učitelj (srednja vrijednost)</a:t>
            </a:r>
          </a:p>
          <a:p>
            <a:pPr eaLnBrk="1" hangingPunct="1">
              <a:buFontTx/>
              <a:buNone/>
            </a:pPr>
            <a:endParaRPr lang="en-GB" sz="2800" smtClean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Title 1"/>
          <p:cNvSpPr>
            <a:spLocks noGrp="1"/>
          </p:cNvSpPr>
          <p:nvPr>
            <p:ph type="title"/>
          </p:nvPr>
        </p:nvSpPr>
        <p:spPr>
          <a:xfrm>
            <a:off x="1071563" y="0"/>
            <a:ext cx="7772400" cy="1143000"/>
          </a:xfrm>
        </p:spPr>
        <p:txBody>
          <a:bodyPr/>
          <a:lstStyle/>
          <a:p>
            <a:r>
              <a:rPr lang="hr-HR" sz="4000" b="1" smtClean="0">
                <a:solidFill>
                  <a:schemeClr val="tx1"/>
                </a:solidFill>
                <a:latin typeface="Comic Sans MS" pitchFamily="66" charset="0"/>
              </a:rPr>
              <a:t>Organizatori pažnje</a:t>
            </a:r>
          </a:p>
        </p:txBody>
      </p:sp>
      <p:sp>
        <p:nvSpPr>
          <p:cNvPr id="573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smtClean="0">
                <a:latin typeface="Comic Sans MS" pitchFamily="66" charset="0"/>
              </a:rPr>
              <a:t>Aktivnosti  koje usmjeravaju pažnju i omogućuju aktivno slušanje</a:t>
            </a:r>
          </a:p>
          <a:p>
            <a:pPr>
              <a:buFontTx/>
              <a:buNone/>
            </a:pPr>
            <a:r>
              <a:rPr lang="hr-HR" smtClean="0">
                <a:solidFill>
                  <a:srgbClr val="FF0000"/>
                </a:solidFill>
                <a:latin typeface="Comic Sans MS" pitchFamily="66" charset="0"/>
              </a:rPr>
              <a:t>   Primjeri:</a:t>
            </a:r>
          </a:p>
          <a:p>
            <a:pPr>
              <a:buFontTx/>
              <a:buNone/>
            </a:pPr>
            <a:r>
              <a:rPr lang="hr-HR" smtClean="0">
                <a:latin typeface="Comic Sans MS" pitchFamily="66" charset="0"/>
              </a:rPr>
              <a:t>*Pitanja</a:t>
            </a:r>
          </a:p>
          <a:p>
            <a:pPr>
              <a:buFontTx/>
              <a:buNone/>
            </a:pPr>
            <a:r>
              <a:rPr lang="hr-HR" smtClean="0">
                <a:latin typeface="Comic Sans MS" pitchFamily="66" charset="0"/>
              </a:rPr>
              <a:t>*Zadatak uočavanja/prepoznavanja</a:t>
            </a:r>
          </a:p>
          <a:p>
            <a:pPr>
              <a:buFontTx/>
              <a:buNone/>
            </a:pPr>
            <a:r>
              <a:rPr lang="hr-HR" smtClean="0">
                <a:latin typeface="Comic Sans MS" pitchFamily="66" charset="0"/>
              </a:rPr>
              <a:t>*Uključivanje “slušatelja”</a:t>
            </a:r>
          </a:p>
          <a:p>
            <a:pPr>
              <a:buFontTx/>
              <a:buNone/>
            </a:pPr>
            <a:r>
              <a:rPr lang="hr-HR" smtClean="0">
                <a:latin typeface="Comic Sans MS" pitchFamily="66" charset="0"/>
              </a:rPr>
              <a:t>*Djelomični plan ploče</a:t>
            </a:r>
          </a:p>
          <a:p>
            <a:pPr>
              <a:buFontTx/>
              <a:buNone/>
            </a:pPr>
            <a:r>
              <a:rPr lang="hr-HR" smtClean="0">
                <a:latin typeface="Comic Sans MS" pitchFamily="66" charset="0"/>
              </a:rPr>
              <a:t>*Vrednovanje</a:t>
            </a:r>
          </a:p>
          <a:p>
            <a:pPr>
              <a:buFontTx/>
              <a:buNone/>
            </a:pPr>
            <a:endParaRPr lang="hr-HR" smtClean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7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7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73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573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573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73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sz="3200" b="1" smtClean="0">
                <a:latin typeface="Comic Sans MS" pitchFamily="66" charset="0"/>
              </a:rPr>
              <a:t>Objašnjenje </a:t>
            </a:r>
            <a:r>
              <a:rPr lang="hr-HR" sz="3200" smtClean="0">
                <a:latin typeface="Comic Sans MS" pitchFamily="66" charset="0"/>
              </a:rPr>
              <a:t>- IGRA</a:t>
            </a:r>
            <a:endParaRPr lang="en-GB" sz="3200" smtClean="0">
              <a:latin typeface="Comic Sans MS" pitchFamily="66" charset="0"/>
            </a:endParaRPr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Char char="ü"/>
            </a:pPr>
            <a:endParaRPr lang="hr-HR" smtClean="0">
              <a:latin typeface="Comic Sans MS" pitchFamily="66" charset="0"/>
            </a:endParaRPr>
          </a:p>
          <a:p>
            <a:pPr eaLnBrk="1" hangingPunct="1">
              <a:buFont typeface="Wingdings" pitchFamily="2" charset="2"/>
              <a:buChar char="ü"/>
            </a:pPr>
            <a:r>
              <a:rPr lang="hr-HR" smtClean="0">
                <a:latin typeface="Comic Sans MS" pitchFamily="66" charset="0"/>
              </a:rPr>
              <a:t>Svaki učenik ima svoju figuricu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hr-HR" smtClean="0">
                <a:latin typeface="Comic Sans MS" pitchFamily="66" charset="0"/>
              </a:rPr>
              <a:t>Dogovaraju se pravila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hr-HR" smtClean="0">
                <a:latin typeface="Comic Sans MS" pitchFamily="66" charset="0"/>
              </a:rPr>
              <a:t>Svatko bilježi svoje točne odgovore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hr-HR" smtClean="0">
                <a:latin typeface="Comic Sans MS" pitchFamily="66" charset="0"/>
              </a:rPr>
              <a:t>Samovrednovanje</a:t>
            </a:r>
          </a:p>
          <a:p>
            <a:pPr eaLnBrk="1" hangingPunct="1">
              <a:buFont typeface="Wingdings" pitchFamily="2" charset="2"/>
              <a:buChar char="ü"/>
            </a:pPr>
            <a:endParaRPr lang="en-GB" smtClean="0">
              <a:latin typeface="Comic Sans MS" pitchFamily="66" charset="0"/>
            </a:endParaRPr>
          </a:p>
          <a:p>
            <a:pPr eaLnBrk="1" hangingPunct="1"/>
            <a:endParaRPr lang="en-GB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1071563" y="0"/>
            <a:ext cx="7772400" cy="1143000"/>
          </a:xfrm>
        </p:spPr>
        <p:txBody>
          <a:bodyPr/>
          <a:lstStyle/>
          <a:p>
            <a:pPr eaLnBrk="1" hangingPunct="1"/>
            <a:r>
              <a:rPr lang="hr-HR" sz="3200" b="1" smtClean="0">
                <a:latin typeface="Comic Sans MS" pitchFamily="66" charset="0"/>
              </a:rPr>
              <a:t>Pravila</a:t>
            </a:r>
            <a:r>
              <a:rPr lang="hr-HR" sz="3200" smtClean="0">
                <a:latin typeface="Comic Sans MS" pitchFamily="66" charset="0"/>
              </a:rPr>
              <a:t> (primjer)</a:t>
            </a:r>
            <a:endParaRPr lang="en-GB" sz="3200" smtClean="0">
              <a:latin typeface="Comic Sans MS" pitchFamily="66" charset="0"/>
            </a:endParaRPr>
          </a:p>
        </p:txBody>
      </p:sp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Char char="§"/>
            </a:pPr>
            <a:r>
              <a:rPr lang="hr-HR" sz="2800" b="1" smtClean="0">
                <a:latin typeface="Comic Sans MS" pitchFamily="66" charset="0"/>
              </a:rPr>
              <a:t>Počinje onaj tko je dobio najveći broj</a:t>
            </a:r>
            <a:r>
              <a:rPr lang="en-US" sz="2800" b="1" smtClean="0">
                <a:latin typeface="Comic Sans MS" pitchFamily="66" charset="0"/>
              </a:rPr>
              <a:t> na kocki</a:t>
            </a:r>
            <a:endParaRPr lang="hr-HR" sz="2800" b="1" smtClean="0">
              <a:latin typeface="Comic Sans MS" pitchFamily="66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Char char="§"/>
            </a:pPr>
            <a:r>
              <a:rPr lang="hr-HR" sz="2800" b="1" smtClean="0">
                <a:latin typeface="Comic Sans MS" pitchFamily="66" charset="0"/>
              </a:rPr>
              <a:t>Odgovara na pitanje s polja na koje je stao (ako je točno bod, ako nije, zapisuje PITANJE; poželjno je zapisati i pitanja drugih učenika na koja ne zna odgovor)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§"/>
            </a:pPr>
            <a:r>
              <a:rPr lang="hr-HR" sz="2800" b="1" smtClean="0">
                <a:latin typeface="Comic Sans MS" pitchFamily="66" charset="0"/>
              </a:rPr>
              <a:t>Jedan je učenik zadužen za pitanja, a jedan za odgovore (tijekom rada se izmjenjuju)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§"/>
            </a:pPr>
            <a:r>
              <a:rPr lang="hr-HR" sz="2800" b="1" smtClean="0">
                <a:latin typeface="Comic Sans MS" pitchFamily="66" charset="0"/>
              </a:rPr>
              <a:t>Ako neki od igrača stane na isto polje kao prethodni, pomiče se za jedno polje</a:t>
            </a:r>
            <a:endParaRPr lang="en-GB" sz="2800" b="1" smtClean="0">
              <a:latin typeface="Comic Sans MS" pitchFamily="66" charset="0"/>
            </a:endParaRPr>
          </a:p>
          <a:p>
            <a:pPr eaLnBrk="1" hangingPunct="1">
              <a:lnSpc>
                <a:spcPct val="90000"/>
              </a:lnSpc>
            </a:pPr>
            <a:endParaRPr lang="en-GB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1000125" y="0"/>
            <a:ext cx="7772400" cy="1143000"/>
          </a:xfrm>
        </p:spPr>
        <p:txBody>
          <a:bodyPr/>
          <a:lstStyle/>
          <a:p>
            <a:pPr eaLnBrk="1" hangingPunct="1"/>
            <a:r>
              <a:rPr lang="hr-HR" sz="3200" b="1" smtClean="0">
                <a:latin typeface="Comic Sans MS" pitchFamily="66" charset="0"/>
              </a:rPr>
              <a:t>Samovrednovanje </a:t>
            </a:r>
            <a:r>
              <a:rPr lang="hr-HR" sz="3200" smtClean="0">
                <a:latin typeface="Comic Sans MS" pitchFamily="66" charset="0"/>
              </a:rPr>
              <a:t>(Primjer)</a:t>
            </a:r>
            <a:endParaRPr lang="en-GB" sz="3200" smtClean="0">
              <a:latin typeface="Comic Sans MS" pitchFamily="66" charset="0"/>
            </a:endParaRPr>
          </a:p>
        </p:txBody>
      </p:sp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buFontTx/>
              <a:buChar char="o"/>
            </a:pPr>
            <a:r>
              <a:rPr lang="hr-HR" smtClean="0">
                <a:latin typeface="Comic Sans MS" pitchFamily="66" charset="0"/>
              </a:rPr>
              <a:t>30-</a:t>
            </a:r>
            <a:r>
              <a:rPr lang="en-US" smtClean="0">
                <a:latin typeface="Comic Sans MS" pitchFamily="66" charset="0"/>
              </a:rPr>
              <a:t>ak</a:t>
            </a:r>
            <a:r>
              <a:rPr lang="hr-HR" smtClean="0">
                <a:latin typeface="Comic Sans MS" pitchFamily="66" charset="0"/>
              </a:rPr>
              <a:t> pitanja, znači 5-6 pitanja po učeniku</a:t>
            </a:r>
          </a:p>
          <a:p>
            <a:pPr eaLnBrk="1" hangingPunct="1">
              <a:buFontTx/>
              <a:buNone/>
            </a:pPr>
            <a:endParaRPr lang="hr-HR" smtClean="0">
              <a:latin typeface="Comic Sans MS" pitchFamily="66" charset="0"/>
            </a:endParaRPr>
          </a:p>
          <a:p>
            <a:pPr eaLnBrk="1" hangingPunct="1">
              <a:buFontTx/>
              <a:buChar char="o"/>
            </a:pPr>
            <a:r>
              <a:rPr lang="hr-HR" smtClean="0">
                <a:latin typeface="Comic Sans MS" pitchFamily="66" charset="0"/>
              </a:rPr>
              <a:t>5 i više točnih odgov</a:t>
            </a:r>
            <a:r>
              <a:rPr lang="en-US" smtClean="0">
                <a:latin typeface="Comic Sans MS" pitchFamily="66" charset="0"/>
              </a:rPr>
              <a:t>or</a:t>
            </a:r>
            <a:r>
              <a:rPr lang="hr-HR" smtClean="0">
                <a:latin typeface="Comic Sans MS" pitchFamily="66" charset="0"/>
              </a:rPr>
              <a:t>a – odličan</a:t>
            </a:r>
          </a:p>
          <a:p>
            <a:pPr eaLnBrk="1" hangingPunct="1">
              <a:buFontTx/>
              <a:buChar char="o"/>
            </a:pPr>
            <a:r>
              <a:rPr lang="hr-HR" smtClean="0">
                <a:latin typeface="Comic Sans MS" pitchFamily="66" charset="0"/>
              </a:rPr>
              <a:t>4 točna odgovora – vrlo dobar</a:t>
            </a:r>
          </a:p>
          <a:p>
            <a:pPr eaLnBrk="1" hangingPunct="1">
              <a:buFontTx/>
              <a:buChar char="o"/>
            </a:pPr>
            <a:r>
              <a:rPr lang="hr-HR" smtClean="0">
                <a:latin typeface="Comic Sans MS" pitchFamily="66" charset="0"/>
              </a:rPr>
              <a:t>3 točna odgovora – dobar</a:t>
            </a:r>
          </a:p>
          <a:p>
            <a:pPr eaLnBrk="1" hangingPunct="1">
              <a:buFontTx/>
              <a:buChar char="o"/>
            </a:pPr>
            <a:r>
              <a:rPr lang="hr-HR" smtClean="0">
                <a:latin typeface="Comic Sans MS" pitchFamily="66" charset="0"/>
              </a:rPr>
              <a:t>2 točna odgovora – dovoljan</a:t>
            </a:r>
          </a:p>
          <a:p>
            <a:pPr eaLnBrk="1" hangingPunct="1">
              <a:buFontTx/>
              <a:buNone/>
            </a:pPr>
            <a:r>
              <a:rPr lang="hr-HR" smtClean="0">
                <a:latin typeface="Comic Sans MS" pitchFamily="66" charset="0"/>
              </a:rPr>
              <a:t>*</a:t>
            </a:r>
            <a:r>
              <a:rPr lang="en-GB" smtClean="0">
                <a:latin typeface="Comic Sans MS" pitchFamily="66" charset="0"/>
              </a:rPr>
              <a:t> </a:t>
            </a:r>
            <a:r>
              <a:rPr lang="en-GB" sz="2400" smtClean="0">
                <a:latin typeface="Comic Sans MS" pitchFamily="66" charset="0"/>
              </a:rPr>
              <a:t>Pitanja mogu pripadati različitim razinama i donositi različit broj bodova</a:t>
            </a:r>
          </a:p>
          <a:p>
            <a:pPr eaLnBrk="1" hangingPunct="1">
              <a:buFontTx/>
              <a:buNone/>
            </a:pPr>
            <a:endParaRPr lang="en-GB" sz="2800" smtClean="0">
              <a:latin typeface="Comic Sans MS" pitchFamily="66" charset="0"/>
            </a:endParaRPr>
          </a:p>
          <a:p>
            <a:pPr lvl="4" eaLnBrk="1" hangingPunct="1"/>
            <a:endParaRPr lang="en-GB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smtClean="0">
                <a:solidFill>
                  <a:srgbClr val="FF3300"/>
                </a:solidFill>
                <a:latin typeface="Comic Sans MS" pitchFamily="66" charset="0"/>
              </a:rPr>
              <a:t>Primjeri</a:t>
            </a:r>
          </a:p>
        </p:txBody>
      </p:sp>
      <p:sp>
        <p:nvSpPr>
          <p:cNvPr id="358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b="1" smtClean="0">
                <a:latin typeface="Comic Sans MS" pitchFamily="66" charset="0"/>
              </a:rPr>
              <a:t>A) Nediferencirani </a:t>
            </a:r>
          </a:p>
          <a:p>
            <a:r>
              <a:rPr lang="hr-HR" smtClean="0">
                <a:latin typeface="Comic Sans MS" pitchFamily="66" charset="0"/>
              </a:rPr>
              <a:t>2. svi rade isto, ali drugim oblicima</a:t>
            </a:r>
          </a:p>
          <a:p>
            <a:pPr>
              <a:buFontTx/>
              <a:buNone/>
            </a:pPr>
            <a:endParaRPr lang="hr-HR" smtClean="0"/>
          </a:p>
          <a:p>
            <a:pPr>
              <a:buFontTx/>
              <a:buNone/>
            </a:pPr>
            <a:r>
              <a:rPr lang="en-GB" sz="3600" b="1" smtClean="0">
                <a:latin typeface="Comic Sans MS" pitchFamily="66" charset="0"/>
              </a:rPr>
              <a:t>3.Razred</a:t>
            </a:r>
            <a:r>
              <a:rPr lang="hr-HR" sz="3600" b="1" smtClean="0">
                <a:latin typeface="Comic Sans MS" pitchFamily="66" charset="0"/>
              </a:rPr>
              <a:t> gimnazije: </a:t>
            </a:r>
            <a:r>
              <a:rPr lang="en-GB" sz="3600" b="1" smtClean="0">
                <a:latin typeface="Comic Sans MS" pitchFamily="66" charset="0"/>
              </a:rPr>
              <a:t>Ishrana biljaka </a:t>
            </a:r>
            <a:br>
              <a:rPr lang="en-GB" sz="3600" b="1" smtClean="0">
                <a:latin typeface="Comic Sans MS" pitchFamily="66" charset="0"/>
              </a:rPr>
            </a:br>
            <a:r>
              <a:rPr lang="en-GB" smtClean="0">
                <a:latin typeface="Comic Sans MS" pitchFamily="66" charset="0"/>
              </a:rPr>
              <a:t>Usvajanje novoga gradiva </a:t>
            </a:r>
            <a:r>
              <a:rPr lang="hr-HR" smtClean="0">
                <a:latin typeface="Comic Sans MS" pitchFamily="66" charset="0"/>
              </a:rPr>
              <a:t>(</a:t>
            </a:r>
            <a:r>
              <a:rPr lang="en-GB" sz="2800" smtClean="0">
                <a:latin typeface="Comic Sans MS" pitchFamily="66" charset="0"/>
              </a:rPr>
              <a:t>PROJEKTNA NASTAVA</a:t>
            </a:r>
            <a:r>
              <a:rPr lang="hr-HR" sz="2800" smtClean="0">
                <a:latin typeface="Comic Sans MS" pitchFamily="66" charset="0"/>
              </a:rPr>
              <a:t>)</a:t>
            </a:r>
            <a:r>
              <a:rPr lang="en-GB" sz="2800" smtClean="0">
                <a:latin typeface="Comic Sans MS" pitchFamily="66" charset="0"/>
              </a:rPr>
              <a:t> </a:t>
            </a:r>
            <a:endParaRPr lang="hr-HR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4000" b="1" smtClean="0">
                <a:solidFill>
                  <a:schemeClr val="tx1"/>
                </a:solidFill>
                <a:latin typeface="Comic Sans MS" pitchFamily="66" charset="0"/>
              </a:rPr>
              <a:t>Ishrana biljaka </a:t>
            </a:r>
            <a:r>
              <a:rPr lang="en-GB" sz="3600" b="1" smtClean="0">
                <a:solidFill>
                  <a:schemeClr val="tx1"/>
                </a:solidFill>
                <a:latin typeface="Comic Sans MS" pitchFamily="66" charset="0"/>
              </a:rPr>
              <a:t>– </a:t>
            </a:r>
            <a:r>
              <a:rPr lang="en-GB" sz="3600" smtClean="0">
                <a:solidFill>
                  <a:schemeClr val="tx1"/>
                </a:solidFill>
                <a:latin typeface="Comic Sans MS" pitchFamily="66" charset="0"/>
              </a:rPr>
              <a:t>3. razred</a:t>
            </a:r>
            <a:br>
              <a:rPr lang="en-GB" sz="3600" smtClean="0">
                <a:solidFill>
                  <a:schemeClr val="tx1"/>
                </a:solidFill>
                <a:latin typeface="Comic Sans MS" pitchFamily="66" charset="0"/>
              </a:rPr>
            </a:br>
            <a:r>
              <a:rPr lang="en-GB" sz="3600" smtClean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en-GB" sz="2800" smtClean="0">
                <a:solidFill>
                  <a:schemeClr val="tx1"/>
                </a:solidFill>
                <a:latin typeface="Comic Sans MS" pitchFamily="66" charset="0"/>
              </a:rPr>
              <a:t>Usvajanje novoga gradiva </a:t>
            </a:r>
            <a:r>
              <a:rPr lang="hr-HR" sz="2800" smtClean="0">
                <a:solidFill>
                  <a:schemeClr val="tx1"/>
                </a:solidFill>
                <a:latin typeface="Comic Sans MS" pitchFamily="66" charset="0"/>
              </a:rPr>
              <a:t>– 6 sati</a:t>
            </a:r>
            <a:endParaRPr lang="hr-HR" sz="2800" smtClean="0">
              <a:solidFill>
                <a:schemeClr val="tx1"/>
              </a:solidFill>
            </a:endParaRPr>
          </a:p>
        </p:txBody>
      </p:sp>
      <p:sp>
        <p:nvSpPr>
          <p:cNvPr id="36867" name="Content Placeholder 2"/>
          <p:cNvSpPr>
            <a:spLocks noGrp="1"/>
          </p:cNvSpPr>
          <p:nvPr>
            <p:ph idx="1"/>
          </p:nvPr>
        </p:nvSpPr>
        <p:spPr>
          <a:xfrm>
            <a:off x="1062038" y="1766888"/>
            <a:ext cx="7769225" cy="47339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700"/>
              </a:spcBef>
              <a:buFont typeface="Comic Sans MS" pitchFamily="66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hr-HR" smtClean="0">
              <a:latin typeface="Comic Sans MS" pitchFamily="66" charset="0"/>
            </a:endParaRPr>
          </a:p>
          <a:p>
            <a:pPr>
              <a:buFont typeface="Wingdings" pitchFamily="2" charset="2"/>
              <a:buChar char="ü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hr-HR" smtClean="0">
                <a:latin typeface="Comic Sans MS" pitchFamily="66" charset="0"/>
              </a:rPr>
              <a:t>Učenici se dijele prema odabranome obliku rada</a:t>
            </a:r>
          </a:p>
          <a:p>
            <a:pPr>
              <a:buFont typeface="Wingdings" pitchFamily="2" charset="2"/>
              <a:buChar char="ü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hr-HR" smtClean="0">
                <a:latin typeface="Comic Sans MS" pitchFamily="66" charset="0"/>
              </a:rPr>
              <a:t>Koristeći udžbenik i dodatne izvore znanja, učenici raspoređuju posao i usvajaju gradivo</a:t>
            </a:r>
          </a:p>
          <a:p>
            <a:pPr>
              <a:buFont typeface="Wingdings" pitchFamily="2" charset="2"/>
              <a:buChar char="ü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hr-HR" smtClean="0">
                <a:latin typeface="Comic Sans MS" pitchFamily="66" charset="0"/>
              </a:rPr>
              <a:t>Izlaganje rezultata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</TotalTime>
  <Words>1532</Words>
  <Application>Microsoft Office PowerPoint</Application>
  <PresentationFormat>Prikaz na zaslonu (4:3)</PresentationFormat>
  <Paragraphs>291</Paragraphs>
  <Slides>41</Slides>
  <Notes>3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slajdova</vt:lpstr>
      </vt:variant>
      <vt:variant>
        <vt:i4>41</vt:i4>
      </vt:variant>
    </vt:vector>
  </HeadingPairs>
  <TitlesOfParts>
    <vt:vector size="42" baseType="lpstr">
      <vt:lpstr>Flow</vt:lpstr>
      <vt:lpstr>PRIMJENA GRUPNOGA RADA U NASTAVI </vt:lpstr>
      <vt:lpstr>Podjela grupa prema načinu rada</vt:lpstr>
      <vt:lpstr>Primjeri</vt:lpstr>
      <vt:lpstr>   Ponavljanje gradiva o životinjskom organizmu 5. razred -IGRA  (teme od 3. do 6. )  1 – 2 sata</vt:lpstr>
      <vt:lpstr>Objašnjenje - IGRA</vt:lpstr>
      <vt:lpstr>Pravila (primjer)</vt:lpstr>
      <vt:lpstr>Samovrednovanje (Primjer)</vt:lpstr>
      <vt:lpstr>Primjeri</vt:lpstr>
      <vt:lpstr>Ishrana biljaka – 3. razred  Usvajanje novoga gradiva – 6 sati</vt:lpstr>
      <vt:lpstr>   OBLICI RADA:</vt:lpstr>
      <vt:lpstr>Vrednovanje rada unutar grupe</vt:lpstr>
      <vt:lpstr>Slajd 12</vt:lpstr>
      <vt:lpstr>Vrednovanje rada u grupi</vt:lpstr>
      <vt:lpstr>Vrednovanje rada ostalih grupa</vt:lpstr>
      <vt:lpstr>Primjeri</vt:lpstr>
      <vt:lpstr>Gmazovi, 7. razred - Usvajanje novoga gradiva – 2 sata  RADNI LISTOVI, PREPARATI  I  MODELI </vt:lpstr>
      <vt:lpstr>Slajd 17</vt:lpstr>
      <vt:lpstr>Samovrednovanje</vt:lpstr>
      <vt:lpstr>Vrednovanje unutar grupe</vt:lpstr>
      <vt:lpstr>Primjeri</vt:lpstr>
      <vt:lpstr>  Plošnjaci i oblići - 7.razred      Ponavljanje gradiva - 1 sat</vt:lpstr>
      <vt:lpstr>Objašnjenje – NASTAVNI LISTIĆI</vt:lpstr>
      <vt:lpstr>Vrednovanje (primjer)</vt:lpstr>
      <vt:lpstr>Primjeri</vt:lpstr>
      <vt:lpstr>  Kućni ljubimci:  5. razred – usvajanje novoga gradiva 1 sat</vt:lpstr>
      <vt:lpstr>     Upotreba muzejske zbirke u nastavi biologije- Projektna nastava</vt:lpstr>
      <vt:lpstr>Podjela prema tipu sata</vt:lpstr>
      <vt:lpstr>Primjer</vt:lpstr>
      <vt:lpstr>Krv i krvna tjelešca -projektna nastava (izrada plakata) – 4 sata</vt:lpstr>
      <vt:lpstr>Objašnjenje – IZRADA PLAKATA</vt:lpstr>
      <vt:lpstr>Prijedlog tema</vt:lpstr>
      <vt:lpstr>Primjer ocjenjivanja - PLAKAT</vt:lpstr>
      <vt:lpstr>Primjer</vt:lpstr>
      <vt:lpstr>  Izrada modela stanice – 1. razred  Ponavljanje gradiva i provjeravanje znanja  o     građi i funkciji stanice – 6 sati</vt:lpstr>
      <vt:lpstr>      Objašnjenje – PRAKTIČAN RAD</vt:lpstr>
      <vt:lpstr>Vrednovanje - PRAKTIČAN RAD (primjer)</vt:lpstr>
      <vt:lpstr>Primjer</vt:lpstr>
      <vt:lpstr>  Povezanost organizama u kontinentalnoj listopadnoj šumi - 6. razred     Primjena znanja – 1 sat SLAGANJE APLIKACIJA</vt:lpstr>
      <vt:lpstr> Objašnjenje</vt:lpstr>
      <vt:lpstr>Samovrednovanje i vrednovanje članova skupine</vt:lpstr>
      <vt:lpstr>Organizatori pažnje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PRIMJENA GRUPNOGA RADA U NASTAVI </dc:title>
  <dc:creator>Marina Nist</dc:creator>
  <cp:lastModifiedBy>Vučko Siniša</cp:lastModifiedBy>
  <cp:revision>4</cp:revision>
  <dcterms:created xsi:type="dcterms:W3CDTF">2006-08-16T00:00:00Z</dcterms:created>
  <dcterms:modified xsi:type="dcterms:W3CDTF">2012-01-03T06:11:31Z</dcterms:modified>
</cp:coreProperties>
</file>