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4" r:id="rId2"/>
  </p:sldMasterIdLst>
  <p:notesMasterIdLst>
    <p:notesMasterId r:id="rId38"/>
  </p:notesMasterIdLst>
  <p:sldIdLst>
    <p:sldId id="256" r:id="rId3"/>
    <p:sldId id="318" r:id="rId4"/>
    <p:sldId id="312" r:id="rId5"/>
    <p:sldId id="313" r:id="rId6"/>
    <p:sldId id="314" r:id="rId7"/>
    <p:sldId id="316" r:id="rId8"/>
    <p:sldId id="315" r:id="rId9"/>
    <p:sldId id="299" r:id="rId10"/>
    <p:sldId id="317" r:id="rId11"/>
    <p:sldId id="319" r:id="rId12"/>
    <p:sldId id="310" r:id="rId13"/>
    <p:sldId id="274" r:id="rId14"/>
    <p:sldId id="309" r:id="rId15"/>
    <p:sldId id="281" r:id="rId16"/>
    <p:sldId id="265" r:id="rId17"/>
    <p:sldId id="289" r:id="rId18"/>
    <p:sldId id="294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288" r:id="rId34"/>
    <p:sldId id="308" r:id="rId35"/>
    <p:sldId id="307" r:id="rId36"/>
    <p:sldId id="273" r:id="rId37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958BE8-56B6-44A0-A8EA-ECF74836955A}" type="doc">
      <dgm:prSet loTypeId="urn:microsoft.com/office/officeart/2008/layout/PictureGrid" loCatId="picture" qsTypeId="urn:microsoft.com/office/officeart/2005/8/quickstyle/simple1" qsCatId="simple" csTypeId="urn:microsoft.com/office/officeart/2005/8/colors/accent1_2" csCatId="accent1" phldr="1"/>
      <dgm:spPr/>
    </dgm:pt>
    <dgm:pt modelId="{50753785-0651-4C8C-8C02-18C30434C9D2}">
      <dgm:prSet phldrT="[Tekst]"/>
      <dgm:spPr/>
      <dgm:t>
        <a:bodyPr/>
        <a:lstStyle/>
        <a:p>
          <a:endParaRPr lang="hr-HR" dirty="0" smtClean="0"/>
        </a:p>
        <a:p>
          <a:endParaRPr lang="hr-HR" dirty="0"/>
        </a:p>
      </dgm:t>
    </dgm:pt>
    <dgm:pt modelId="{DB6F5854-17D7-4886-B1A2-93054C5FA1C3}" type="parTrans" cxnId="{15680A2C-5056-4307-BEA7-F57F4A1D2CA9}">
      <dgm:prSet/>
      <dgm:spPr/>
      <dgm:t>
        <a:bodyPr/>
        <a:lstStyle/>
        <a:p>
          <a:endParaRPr lang="hr-HR"/>
        </a:p>
      </dgm:t>
    </dgm:pt>
    <dgm:pt modelId="{43AD56C1-8DC1-4B13-A1BD-BF42B63B5765}" type="sibTrans" cxnId="{15680A2C-5056-4307-BEA7-F57F4A1D2CA9}">
      <dgm:prSet/>
      <dgm:spPr/>
      <dgm:t>
        <a:bodyPr/>
        <a:lstStyle/>
        <a:p>
          <a:endParaRPr lang="hr-HR"/>
        </a:p>
      </dgm:t>
    </dgm:pt>
    <dgm:pt modelId="{E26BC292-D925-4991-8B75-6AAC330A206B}" type="pres">
      <dgm:prSet presAssocID="{F4958BE8-56B6-44A0-A8EA-ECF74836955A}" presName="Name0" presStyleCnt="0">
        <dgm:presLayoutVars>
          <dgm:dir/>
        </dgm:presLayoutVars>
      </dgm:prSet>
      <dgm:spPr/>
    </dgm:pt>
    <dgm:pt modelId="{945BC556-808C-4A90-B50D-0AB3C4029CBE}" type="pres">
      <dgm:prSet presAssocID="{50753785-0651-4C8C-8C02-18C30434C9D2}" presName="composite" presStyleCnt="0"/>
      <dgm:spPr/>
    </dgm:pt>
    <dgm:pt modelId="{FC4C735B-EE48-4D40-8FBE-FBA99B7508D7}" type="pres">
      <dgm:prSet presAssocID="{50753785-0651-4C8C-8C02-18C30434C9D2}" presName="rect2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C5A8E96-84C1-4B3B-BC98-D98A22604FED}" type="pres">
      <dgm:prSet presAssocID="{50753785-0651-4C8C-8C02-18C30434C9D2}" presName="rect1" presStyleLbl="alignImgPlace1" presStyleIdx="0" presStyleCnt="1" custScaleX="111213" custScaleY="65480" custLinFactNeighborX="-28617" custLinFactNeighborY="-33544"/>
      <dgm:spPr>
        <a:blipFill>
          <a:blip xmlns:r="http://schemas.openxmlformats.org/officeDocument/2006/relationships" r:embed="rId1" cstate="print"/>
          <a:srcRect/>
          <a:stretch>
            <a:fillRect t="-12000" b="-12000"/>
          </a:stretch>
        </a:blipFill>
      </dgm:spPr>
      <dgm:extLst>
        <a:ext uri="{E40237B7-FDA0-4F09-8148-C483321AD2D9}">
          <dgm14:cNvPr xmlns="" xmlns:dgm14="http://schemas.microsoft.com/office/drawing/2010/diagram" id="0" name="" descr="C:\Documents and Settings\Visnja Vekic-Kljaic\Local Settings\Temporary Internet Files\Content.IE5\H9Z04AN7\MP900400979[1].jpg"/>
        </a:ext>
      </dgm:extLst>
    </dgm:pt>
  </dgm:ptLst>
  <dgm:cxnLst>
    <dgm:cxn modelId="{4F08F313-30C1-4A63-A284-49F55106FCA5}" type="presOf" srcId="{F4958BE8-56B6-44A0-A8EA-ECF74836955A}" destId="{E26BC292-D925-4991-8B75-6AAC330A206B}" srcOrd="0" destOrd="0" presId="urn:microsoft.com/office/officeart/2008/layout/PictureGrid"/>
    <dgm:cxn modelId="{1B3492D5-A2EF-45D7-8270-60571C532DB9}" type="presOf" srcId="{50753785-0651-4C8C-8C02-18C30434C9D2}" destId="{FC4C735B-EE48-4D40-8FBE-FBA99B7508D7}" srcOrd="0" destOrd="0" presId="urn:microsoft.com/office/officeart/2008/layout/PictureGrid"/>
    <dgm:cxn modelId="{15680A2C-5056-4307-BEA7-F57F4A1D2CA9}" srcId="{F4958BE8-56B6-44A0-A8EA-ECF74836955A}" destId="{50753785-0651-4C8C-8C02-18C30434C9D2}" srcOrd="0" destOrd="0" parTransId="{DB6F5854-17D7-4886-B1A2-93054C5FA1C3}" sibTransId="{43AD56C1-8DC1-4B13-A1BD-BF42B63B5765}"/>
    <dgm:cxn modelId="{470258B5-00B7-479D-AF41-F980CA281FE3}" type="presParOf" srcId="{E26BC292-D925-4991-8B75-6AAC330A206B}" destId="{945BC556-808C-4A90-B50D-0AB3C4029CBE}" srcOrd="0" destOrd="0" presId="urn:microsoft.com/office/officeart/2008/layout/PictureGrid"/>
    <dgm:cxn modelId="{034CCADA-D108-4A9D-A5FE-CB903C58F7B2}" type="presParOf" srcId="{945BC556-808C-4A90-B50D-0AB3C4029CBE}" destId="{FC4C735B-EE48-4D40-8FBE-FBA99B7508D7}" srcOrd="0" destOrd="0" presId="urn:microsoft.com/office/officeart/2008/layout/PictureGrid"/>
    <dgm:cxn modelId="{27FF10AC-5A3C-489C-ADCE-027BB6B2D36F}" type="presParOf" srcId="{945BC556-808C-4A90-B50D-0AB3C4029CBE}" destId="{4C5A8E96-84C1-4B3B-BC98-D98A22604FED}" srcOrd="1" destOrd="0" presId="urn:microsoft.com/office/officeart/2008/layout/PictureGrid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4C735B-EE48-4D40-8FBE-FBA99B7508D7}">
      <dsp:nvSpPr>
        <dsp:cNvPr id="0" name=""/>
        <dsp:cNvSpPr/>
      </dsp:nvSpPr>
      <dsp:spPr>
        <a:xfrm>
          <a:off x="126051" y="210096"/>
          <a:ext cx="2248227" cy="337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26670" bIns="0" numCol="1" spcCol="1270" anchor="b" anchorCtr="0">
          <a:noAutofit/>
        </a:bodyPr>
        <a:lstStyle/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700" kern="1200" dirty="0" smtClean="0"/>
        </a:p>
        <a:p>
          <a:pPr lvl="0" algn="l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r-HR" sz="700" kern="1200" dirty="0"/>
        </a:p>
      </dsp:txBody>
      <dsp:txXfrm>
        <a:off x="126051" y="210096"/>
        <a:ext cx="2248227" cy="337234"/>
      </dsp:txXfrm>
    </dsp:sp>
    <dsp:sp modelId="{4C5A8E96-84C1-4B3B-BC98-D98A22604FED}">
      <dsp:nvSpPr>
        <dsp:cNvPr id="0" name=""/>
        <dsp:cNvSpPr/>
      </dsp:nvSpPr>
      <dsp:spPr>
        <a:xfrm>
          <a:off x="8" y="0"/>
          <a:ext cx="2500321" cy="3100913"/>
        </a:xfrm>
        <a:prstGeom prst="rect">
          <a:avLst/>
        </a:prstGeom>
        <a:blipFill>
          <a:blip xmlns:r="http://schemas.openxmlformats.org/officeDocument/2006/relationships" r:embed="rId1" cstate="print"/>
          <a:srcRect/>
          <a:stretch>
            <a:fillRect t="-12000" b="-12000"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Grid">
  <dgm:title val=""/>
  <dgm:desc val=""/>
  <dgm:catLst>
    <dgm:cat type="picture" pri="11000"/>
    <dgm:cat type="pictureconvert" pri="1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</dgm:varLst>
    <dgm:choose name="Name1">
      <dgm:if name="Name2" axis="ch" ptType="node" func="cnt" op="lte" val="4">
        <dgm:choose name="Name3">
          <dgm:if name="Name4" func="var" arg="dir" op="equ" val="norm">
            <dgm:alg type="snake">
              <dgm:param type="off" val="ctr"/>
              <dgm:param type="bkpt" val="fixed"/>
              <dgm:param type="bkPtFixedVal" val="2"/>
            </dgm:alg>
          </dgm:if>
          <dgm:else name="Name5">
            <dgm:alg type="snake">
              <dgm:param type="off" val="ctr"/>
              <dgm:param type="grDir" val="tR"/>
              <dgm:param type="bkpt" val="fixed"/>
              <dgm:param type="bkPtFixedVal" val="2"/>
            </dgm:alg>
          </dgm:else>
        </dgm:choose>
      </dgm:if>
      <dgm:else name="Name6">
        <dgm:choose name="Name7">
          <dgm:if name="Name8" axis="ch" ptType="node" func="cnt" op="lte" val="9">
            <dgm:choose name="Name9">
              <dgm:if name="Name10" func="var" arg="dir" op="equ" val="norm">
                <dgm:alg type="snake">
                  <dgm:param type="off" val="ctr"/>
                  <dgm:param type="bkpt" val="fixed"/>
                  <dgm:param type="bkPtFixedVal" val="3"/>
                </dgm:alg>
              </dgm:if>
              <dgm:else name="Name11">
                <dgm:alg type="snake">
                  <dgm:param type="off" val="ctr"/>
                  <dgm:param type="grDir" val="tR"/>
                  <dgm:param type="bkpt" val="fixed"/>
                  <dgm:param type="bkPtFixedVal" val="3"/>
                </dgm:alg>
              </dgm:else>
            </dgm:choose>
          </dgm:if>
          <dgm:else name="Name12">
            <dgm:choose name="Name13">
              <dgm:if name="Name14" axis="ch" ptType="node" func="cnt" op="lte" val="16">
                <dgm:choose name="Name15">
                  <dgm:if name="Name16" func="var" arg="dir" op="equ" val="norm">
                    <dgm:alg type="snake">
                      <dgm:param type="off" val="ctr"/>
                      <dgm:param type="bkpt" val="fixed"/>
                      <dgm:param type="bkPtFixedVal" val="4"/>
                    </dgm:alg>
                  </dgm:if>
                  <dgm:else name="Name17">
                    <dgm:alg type="snake">
                      <dgm:param type="off" val="ctr"/>
                      <dgm:param type="grDir" val="tR"/>
                      <dgm:param type="bkpt" val="fixed"/>
                      <dgm:param type="bkPtFixedVal" val="4"/>
                    </dgm:alg>
                  </dgm:else>
                </dgm:choose>
              </dgm:if>
              <dgm:else name="Name18">
                <dgm:choose name="Name19">
                  <dgm:if name="Name20" axis="ch" ptType="node" func="cnt" op="lte" val="25">
                    <dgm:choose name="Name21">
                      <dgm:if name="Name22" func="var" arg="dir" op="equ" val="norm">
                        <dgm:alg type="snake">
                          <dgm:param type="off" val="ctr"/>
                          <dgm:param type="bkpt" val="fixed"/>
                          <dgm:param type="bkPtFixedVal" val="5"/>
                        </dgm:alg>
                      </dgm:if>
                      <dgm:else name="Name23">
                        <dgm:alg type="snake">
                          <dgm:param type="off" val="ctr"/>
                          <dgm:param type="grDir" val="tR"/>
                          <dgm:param type="bkpt" val="fixed"/>
                          <dgm:param type="bkPtFixedVal" val="5"/>
                        </dgm:alg>
                      </dgm:else>
                    </dgm:choose>
                  </dgm:if>
                  <dgm:else name="Name24">
                    <dgm:choose name="Name25">
                      <dgm:if name="Name26" func="var" arg="dir" op="equ" val="norm">
                        <dgm:alg type="snake">
                          <dgm:param type="off" val="ctr"/>
                        </dgm:alg>
                      </dgm:if>
                      <dgm:else name="Name27">
                        <dgm:alg type="snake">
                          <dgm:param type="off" val="ctr"/>
                          <dgm:param type="grDir" val="tR"/>
                        </dgm:alg>
                      </dgm:else>
                    </dgm:choose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h" fact="0.8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0.7568"/>
        </dgm:alg>
        <dgm:shape xmlns:r="http://schemas.openxmlformats.org/officeDocument/2006/relationships" r:blip="">
          <dgm:adjLst/>
        </dgm:shape>
        <dgm:constrLst>
          <dgm:constr type="l" for="ch" forName="rect1" refType="w" fact="0"/>
          <dgm:constr type="t" for="ch" forName="rect1" refType="h" fact="0.15"/>
          <dgm:constr type="w" for="ch" forName="rect1" refType="w"/>
          <dgm:constr type="h" for="ch" forName="rect1" refType="w"/>
          <dgm:constr type="l" for="ch" forName="rect2" refType="w" fact="0"/>
          <dgm:constr type="t" for="ch" forName="rect2" refType="h" fact="0"/>
          <dgm:constr type="w" for="ch" forName="rect2" refType="w"/>
          <dgm:constr type="h" for="ch" forName="rect2" refType="w" fact="0.15"/>
        </dgm:constrLst>
        <dgm:layoutNode name="rect2" styleLbl="revTx">
          <dgm:varLst>
            <dgm:bulletEnabled val="1"/>
          </dgm:varLst>
          <dgm:alg type="tx">
            <dgm:param type="stBulletLvl" val="3"/>
            <dgm:param type="parTxLTRAlign" val="l"/>
            <dgm:param type="parTxRTLAlign" val="r"/>
            <dgm:param type="txAnchorVert" val="b"/>
            <dgm:param type="txAnchorVertCh" val="b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"/>
            <dgm:constr type="rMarg" refType="primFontSz" fact="0.3"/>
            <dgm:constr type="tMarg" refType="primFontSz" fact="0.3"/>
            <dgm:constr type="bMarg" refType="primFontSz" fact="0"/>
            <dgm:constr type="secFontSz" refType="primFontSz" fact="0.8"/>
          </dgm:constrLst>
          <dgm:ruleLst>
            <dgm:rule type="primFontSz" val="5" fact="NaN" max="NaN"/>
          </dgm:ruleLst>
        </dgm:layoutNode>
        <dgm:layoutNode name="rect1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gency FB" pitchFamily="34" charset="0"/>
              </a:defRPr>
            </a:lvl1pPr>
          </a:lstStyle>
          <a:p>
            <a:endParaRPr lang="hr-HR" dirty="0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gency FB" pitchFamily="34" charset="0"/>
              </a:defRPr>
            </a:lvl1pPr>
          </a:lstStyle>
          <a:p>
            <a:fld id="{34BE9F2F-F9CF-4D0A-BB24-A40B8E38685E}" type="datetimeFigureOut">
              <a:rPr lang="sr-Latn-CS" smtClean="0"/>
              <a:pPr/>
              <a:t>22.1.2014</a:t>
            </a:fld>
            <a:endParaRPr lang="hr-HR" dirty="0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 dirty="0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dirty="0" smtClean="0"/>
              <a:t>Kliknite da biste uredili stilove teksta matrice</a:t>
            </a:r>
          </a:p>
          <a:p>
            <a:pPr lvl="1"/>
            <a:r>
              <a:rPr lang="hr-HR" dirty="0" smtClean="0"/>
              <a:t>Druga razina</a:t>
            </a:r>
          </a:p>
          <a:p>
            <a:pPr lvl="2"/>
            <a:r>
              <a:rPr lang="hr-HR" dirty="0" smtClean="0"/>
              <a:t>Treća razina</a:t>
            </a:r>
          </a:p>
          <a:p>
            <a:pPr lvl="3"/>
            <a:r>
              <a:rPr lang="hr-HR" dirty="0" smtClean="0"/>
              <a:t>Četvrta razina</a:t>
            </a:r>
          </a:p>
          <a:p>
            <a:pPr lvl="4"/>
            <a:r>
              <a:rPr lang="hr-HR" dirty="0" smtClean="0"/>
              <a:t>Peta razina</a:t>
            </a:r>
            <a:endParaRPr lang="hr-HR" dirty="0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gency FB" pitchFamily="34" charset="0"/>
              </a:defRPr>
            </a:lvl1pPr>
          </a:lstStyle>
          <a:p>
            <a:endParaRPr lang="hr-HR" dirty="0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gency FB" pitchFamily="34" charset="0"/>
              </a:defRPr>
            </a:lvl1pPr>
          </a:lstStyle>
          <a:p>
            <a:fld id="{17FD0B9B-C03C-407A-9F80-7C00471ABD1D}" type="slidenum">
              <a:rPr lang="hr-HR" smtClean="0"/>
              <a:pPr/>
              <a:t>‹#›</a:t>
            </a:fld>
            <a:endParaRPr lang="hr-HR" dirty="0"/>
          </a:p>
        </p:txBody>
      </p:sp>
    </p:spTree>
    <p:extLst>
      <p:ext uri="{BB962C8B-B14F-4D97-AF65-F5344CB8AC3E}">
        <p14:creationId xmlns="" xmlns:p14="http://schemas.microsoft.com/office/powerpoint/2010/main" val="2594916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gency FB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FD0B9B-C03C-407A-9F80-7C00471ABD1D}" type="slidenum">
              <a:rPr lang="hr-HR" smtClean="0"/>
              <a:pPr/>
              <a:t>15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 troku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rostoručn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Prostoručn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Prostoručn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avni povezni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 trokut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slov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17" name="Podnaslov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r-HR" smtClean="0"/>
              <a:t>Kliknite da biste uredili stil podnaslova matrice</a:t>
            </a:r>
            <a:endParaRPr kumimoji="0" lang="en-US"/>
          </a:p>
        </p:txBody>
      </p:sp>
      <p:grpSp>
        <p:nvGrpSpPr>
          <p:cNvPr id="2" name="Grup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Prostoručno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Prostoručno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Prostoručno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avni poveznik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zervirano mjesto datum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19" name="Rezervirano mjesto podnožja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27" name="Rezervirano mjesto broja slajda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Š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Š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Prostoručno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kutni troku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avni povez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Š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Š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7" name="Š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Š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Naslov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Usporedb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6" name="Naslov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hr-HR" smtClean="0"/>
              <a:t>Kliknite da biste uredili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hr-HR" smtClean="0"/>
              <a:t>Pritisnite ikonu za dodavanje slike</a:t>
            </a:r>
            <a:endParaRPr kumimoji="0" lang="en-US" dirty="0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8" name="Prostoručno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Prostoručno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kutni trokut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avni poveznik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Š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Š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učno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Prostoručno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kutni troku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avni povez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ručno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Prostoručno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kutni trokut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avni poveznik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zervirano mjesto naslova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hr-HR" smtClean="0"/>
              <a:t>Kliknite da biste uredili stil naslova matrice</a:t>
            </a:r>
            <a:endParaRPr kumimoji="0" lang="en-US"/>
          </a:p>
        </p:txBody>
      </p:sp>
      <p:sp>
        <p:nvSpPr>
          <p:cNvPr id="30" name="Rezervirano mjesto teksta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hr-HR" smtClean="0"/>
              <a:t>Kliknite da biste uredili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Rezervirano mjesto datum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F3CFD02-C668-4DCC-951D-861548249815}" type="datetimeFigureOut">
              <a:rPr lang="sr-Latn-CS" smtClean="0"/>
              <a:pPr/>
              <a:t>22.1.2014</a:t>
            </a:fld>
            <a:endParaRPr lang="hr-HR"/>
          </a:p>
        </p:txBody>
      </p:sp>
      <p:sp>
        <p:nvSpPr>
          <p:cNvPr id="22" name="Rezervirano mjesto podnožja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C875CB9-43B6-48A0-BFC5-1405A60AA674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928662" y="1714488"/>
            <a:ext cx="7772400" cy="1829761"/>
          </a:xfrm>
        </p:spPr>
        <p:txBody>
          <a:bodyPr>
            <a:noAutofit/>
          </a:bodyPr>
          <a:lstStyle/>
          <a:p>
            <a:r>
              <a:rPr lang="hr-HR" sz="4000" dirty="0" smtClean="0">
                <a:latin typeface="+mn-lt"/>
              </a:rPr>
              <a:t>KVALITETA RADA U VRTIĆU – VREDNOVANJE I  SAMOVREDOVANJE</a:t>
            </a:r>
            <a:endParaRPr lang="hr-HR" sz="4000" dirty="0">
              <a:latin typeface="+mn-lt"/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685800" y="4286256"/>
            <a:ext cx="7772400" cy="1214445"/>
          </a:xfrm>
        </p:spPr>
        <p:txBody>
          <a:bodyPr/>
          <a:lstStyle/>
          <a:p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Vladimirka Vidović  </a:t>
            </a:r>
            <a:r>
              <a:rPr lang="hr-HR" dirty="0" err="1" smtClean="0">
                <a:solidFill>
                  <a:schemeClr val="tx2">
                    <a:lumMod val="75000"/>
                  </a:schemeClr>
                </a:solidFill>
              </a:rPr>
              <a:t>prof</a:t>
            </a:r>
            <a:r>
              <a:rPr lang="hr-HR" dirty="0" smtClean="0">
                <a:solidFill>
                  <a:schemeClr val="tx2">
                    <a:lumMod val="75000"/>
                  </a:schemeClr>
                </a:solidFill>
              </a:rPr>
              <a:t>.,univ.spec.oec.</a:t>
            </a:r>
          </a:p>
          <a:p>
            <a:endParaRPr lang="hr-H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Dan_prijateljstva_velika.jpg"/>
          <p:cNvPicPr>
            <a:picLocks noGrp="1"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14876" y="214290"/>
            <a:ext cx="1785950" cy="1214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zervirano mjesto sadržaja 8"/>
          <p:cNvSpPr>
            <a:spLocks noGrp="1"/>
          </p:cNvSpPr>
          <p:nvPr>
            <p:ph sz="quarter" idx="4294967295"/>
          </p:nvPr>
        </p:nvSpPr>
        <p:spPr>
          <a:xfrm>
            <a:off x="5102225" y="1444625"/>
            <a:ext cx="4041775" cy="3941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sz="2800" b="1" i="1" dirty="0" smtClean="0">
                <a:solidFill>
                  <a:srgbClr val="C00000"/>
                </a:solidFill>
                <a:cs typeface="Arial" pitchFamily="34" charset="0"/>
              </a:rPr>
              <a:t>Što uvjetuje identitet vrtića?</a:t>
            </a:r>
          </a:p>
          <a:p>
            <a:pPr marL="457200" indent="-457200"/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nacionalni kontekst </a:t>
            </a:r>
          </a:p>
          <a:p>
            <a:pPr marL="457200" indent="-457200"/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povijest vrtića</a:t>
            </a:r>
          </a:p>
          <a:p>
            <a:pPr marL="457200" indent="-457200"/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okruženje</a:t>
            </a:r>
          </a:p>
          <a:p>
            <a:pPr marL="457200" indent="-457200"/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vođenje</a:t>
            </a:r>
          </a:p>
          <a:p>
            <a:pPr marL="457200" indent="-457200"/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kultura ustanove</a:t>
            </a:r>
          </a:p>
          <a:p>
            <a:pPr marL="457200" indent="-457200"/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vizija i </a:t>
            </a:r>
            <a:r>
              <a:rPr lang="hr-HR" b="1" i="1" dirty="0" smtClean="0">
                <a:solidFill>
                  <a:schemeClr val="tx2"/>
                </a:solidFill>
                <a:cs typeface="Arial" pitchFamily="34" charset="0"/>
              </a:rPr>
              <a:t>..</a:t>
            </a:r>
            <a:endParaRPr lang="hr-HR" b="1" i="1" dirty="0"/>
          </a:p>
        </p:txBody>
      </p:sp>
      <p:sp>
        <p:nvSpPr>
          <p:cNvPr id="2" name="Rezervirano mjesto sadržaja 1"/>
          <p:cNvSpPr>
            <a:spLocks noGrp="1"/>
          </p:cNvSpPr>
          <p:nvPr>
            <p:ph sz="quarter" idx="4294967295"/>
          </p:nvPr>
        </p:nvSpPr>
        <p:spPr>
          <a:xfrm>
            <a:off x="0" y="1444625"/>
            <a:ext cx="4643438" cy="3941763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hr-HR" sz="2800" b="1" dirty="0" smtClean="0">
              <a:solidFill>
                <a:schemeClr val="tx2"/>
              </a:solidFill>
              <a:cs typeface="Arial" pitchFamily="34" charset="0"/>
            </a:endParaRPr>
          </a:p>
          <a:p>
            <a:pPr marL="457200" indent="-457200"/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hr-HR" sz="2800" b="1" i="1" dirty="0">
                <a:solidFill>
                  <a:schemeClr val="tx2"/>
                </a:solidFill>
                <a:cs typeface="Arial" pitchFamily="34" charset="0"/>
              </a:rPr>
              <a:t>Identitet svake ustanove je jedinstven i njegova kultura može se osjetiti kao ugodna i </a:t>
            </a:r>
            <a:r>
              <a:rPr lang="hr-HR" sz="2800" b="1" i="1" dirty="0" smtClean="0">
                <a:solidFill>
                  <a:schemeClr val="tx2"/>
                </a:solidFill>
                <a:cs typeface="Arial" pitchFamily="34" charset="0"/>
              </a:rPr>
              <a:t>neugodna</a:t>
            </a:r>
            <a:endParaRPr lang="hr-HR" sz="2800" b="1" i="1" dirty="0">
              <a:solidFill>
                <a:schemeClr val="tx2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811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slov 1"/>
          <p:cNvSpPr>
            <a:spLocks noGrp="1"/>
          </p:cNvSpPr>
          <p:nvPr>
            <p:ph type="title" idx="4294967295"/>
          </p:nvPr>
        </p:nvSpPr>
        <p:spPr bwMode="auto">
          <a:xfrm>
            <a:off x="0" y="4762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hr-HR" sz="3200" b="1" dirty="0" smtClean="0">
                <a:cs typeface="Arial" pitchFamily="34" charset="0"/>
              </a:rPr>
              <a:t>VJEŽBA:PO ČEMU JE MOJ VRTIĆ   PREPOZNATLJIV?</a:t>
            </a:r>
          </a:p>
        </p:txBody>
      </p:sp>
      <p:pic>
        <p:nvPicPr>
          <p:cNvPr id="1026" name="Picture 2" descr="C:\Users\Vlatka\Pictures\ANA\2013.god\290820131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0975" y="2143116"/>
            <a:ext cx="6242050" cy="3625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2920" y="1357298"/>
            <a:ext cx="8183880" cy="457203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hr-HR" dirty="0" smtClean="0">
                <a:solidFill>
                  <a:schemeClr val="tx2"/>
                </a:solidFill>
              </a:rPr>
              <a:t>Ni roditelji ni učitelji ni odgajatelji ne uživaju poštovanje okoline na temelju toga tko su, kao nekada, već kakvi su. I odrasli i djeca izgubili su poštovanje prema autoritetu temeljenom na moći i polako ali sigurno koračamo  ususret vremenu kada će dobivanje poštovanja i moć koju si možemo dopustiti u privatnom i pedagoškom odnosu prema djeci ovisiti o tome koliko vrijedimo kao osobe.</a:t>
            </a:r>
            <a:endParaRPr lang="hr-HR" dirty="0">
              <a:solidFill>
                <a:schemeClr val="tx2"/>
              </a:solidFill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noFill/>
        </p:spPr>
        <p:txBody>
          <a:bodyPr>
            <a:normAutofit fontScale="90000"/>
          </a:bodyPr>
          <a:lstStyle/>
          <a:p>
            <a:r>
              <a:rPr lang="hr-HR" dirty="0" smtClean="0">
                <a:solidFill>
                  <a:schemeClr val="accent2"/>
                </a:solidFill>
              </a:rPr>
              <a:t>        JESPER JUUL-                     “ovo sam ja!  tko si ti?”</a:t>
            </a:r>
            <a:endParaRPr lang="hr-HR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dirty="0" smtClean="0">
                <a:solidFill>
                  <a:schemeClr val="accent2"/>
                </a:solidFill>
              </a:rPr>
              <a:t>Odgajatelj </a:t>
            </a:r>
            <a:r>
              <a:rPr lang="hr-HR" dirty="0" smtClean="0">
                <a:solidFill>
                  <a:schemeClr val="tx2"/>
                </a:solidFill>
              </a:rPr>
              <a:t>-  pripremljen za raznovrsne načine i stilove učenja, za prepoznavanje individualni potreba djece, za rad s roditeljima i ostalim stručnjacima;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tx2"/>
                </a:solidFill>
              </a:rPr>
              <a:t>Razvijene komunikacijske vještine potrebne u radu s djecom, ali i drugim relevantnim čimbenicima odgojno-obrazovnog procesa</a:t>
            </a:r>
          </a:p>
          <a:p>
            <a:pPr marL="109728" indent="0">
              <a:buNone/>
            </a:pPr>
            <a:r>
              <a:rPr lang="hr-HR" dirty="0" smtClean="0">
                <a:solidFill>
                  <a:schemeClr val="tx2"/>
                </a:solidFill>
              </a:rPr>
              <a:t> ( stručnim suradnicima, roditeljima i dr.).</a:t>
            </a:r>
          </a:p>
          <a:p>
            <a:pPr>
              <a:buFontTx/>
              <a:buChar char="-"/>
            </a:pPr>
            <a:r>
              <a:rPr lang="hr-HR" dirty="0" smtClean="0">
                <a:solidFill>
                  <a:schemeClr val="tx2"/>
                </a:solidFill>
              </a:rPr>
              <a:t>Te kompetencije posebice su izražene u situaciji kad praktičar sudjeluje u timskom radu.</a:t>
            </a:r>
            <a:endParaRPr lang="hr-HR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zervirano mjesto sadržaja 2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buNone/>
            </a:pPr>
            <a:r>
              <a:rPr lang="hr-HR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-</a:t>
            </a:r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napravljen je kao pomoćni alat koji odgajateljima pomaže u njihovom profesionalnom razvoju i sadrži primjere različitih razina prakse- od one koja nije usmjerena na dijete,</a:t>
            </a:r>
          </a:p>
          <a:p>
            <a:pPr eaLnBrk="1" hangingPunct="1">
              <a:buNone/>
            </a:pPr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  do visoke kvalitete</a:t>
            </a:r>
          </a:p>
          <a:p>
            <a:pPr eaLnBrk="1" hangingPunct="1">
              <a:buNone/>
            </a:pPr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  poučavanja</a:t>
            </a:r>
          </a:p>
          <a:p>
            <a:pPr eaLnBrk="1" hangingPunct="1">
              <a:buNone/>
            </a:pPr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</a:t>
            </a:r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   usmjerenog na dijete.</a:t>
            </a:r>
            <a:endParaRPr lang="hr-HR" sz="2800" b="1" i="1" dirty="0" smtClean="0">
              <a:solidFill>
                <a:schemeClr val="tx2"/>
              </a:solidFill>
              <a:latin typeface="+mj-lt"/>
              <a:cs typeface="Arial" pitchFamily="34" charset="0"/>
            </a:endParaRPr>
          </a:p>
          <a:p>
            <a:pPr eaLnBrk="1" hangingPunct="1">
              <a:buNone/>
            </a:pPr>
            <a:endParaRPr lang="hr-HR" sz="2800" dirty="0" smtClean="0">
              <a:solidFill>
                <a:schemeClr val="tx2"/>
              </a:solidFill>
              <a:latin typeface="+mj-lt"/>
              <a:cs typeface="Arial" pitchFamily="34" charset="0"/>
            </a:endParaRPr>
          </a:p>
        </p:txBody>
      </p:sp>
      <p:sp>
        <p:nvSpPr>
          <p:cNvPr id="4" name="Naslov 1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hr-HR" sz="2800" i="1" dirty="0" smtClean="0">
                <a:solidFill>
                  <a:srgbClr val="C00000"/>
                </a:solidFill>
                <a:effectLst/>
                <a:latin typeface="+mn-lt"/>
                <a:cs typeface="Arial" pitchFamily="34" charset="0"/>
              </a:rPr>
              <a:t>Koraci  prema kvalitetnoj praksi – priručnik za profesionalni razvoj odgajatelja</a:t>
            </a:r>
            <a:endParaRPr lang="hr-HR" sz="2800" i="1" dirty="0" smtClean="0">
              <a:solidFill>
                <a:srgbClr val="C00000"/>
              </a:solidFill>
              <a:effectLst/>
              <a:latin typeface="+mn-lt"/>
              <a:cs typeface="Arial" pitchFamily="34" charset="0"/>
            </a:endParaRPr>
          </a:p>
        </p:txBody>
      </p:sp>
      <p:graphicFrame>
        <p:nvGraphicFramePr>
          <p:cNvPr id="2" name="Dijagram 1"/>
          <p:cNvGraphicFramePr/>
          <p:nvPr>
            <p:extLst>
              <p:ext uri="{D42A27DB-BD31-4B8C-83A1-F6EECF244321}">
                <p14:modId xmlns="" xmlns:p14="http://schemas.microsoft.com/office/powerpoint/2010/main" val="1415337958"/>
              </p:ext>
            </p:extLst>
          </p:nvPr>
        </p:nvGraphicFramePr>
        <p:xfrm>
          <a:off x="4714876" y="3071810"/>
          <a:ext cx="2500330" cy="3187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hr-HR" b="1" i="1" dirty="0" smtClean="0">
                <a:latin typeface="+mj-lt"/>
              </a:rPr>
              <a:t>interakcije;</a:t>
            </a:r>
          </a:p>
          <a:p>
            <a:pPr marL="514350" indent="-514350">
              <a:buAutoNum type="arabicPeriod"/>
            </a:pPr>
            <a:r>
              <a:rPr lang="hr-HR" b="1" i="1" dirty="0" smtClean="0">
                <a:latin typeface="+mj-lt"/>
              </a:rPr>
              <a:t>partnerstvo s obitelji i zajednicom;</a:t>
            </a:r>
          </a:p>
          <a:p>
            <a:pPr marL="514350" indent="-514350">
              <a:buAutoNum type="arabicPeriod"/>
            </a:pPr>
            <a:r>
              <a:rPr lang="hr-HR" b="1" i="1" dirty="0" err="1" smtClean="0">
                <a:latin typeface="+mj-lt"/>
              </a:rPr>
              <a:t>Inkluzija</a:t>
            </a:r>
            <a:r>
              <a:rPr lang="hr-HR" b="1" i="1" dirty="0" smtClean="0">
                <a:latin typeface="+mj-lt"/>
              </a:rPr>
              <a:t> ,različitosti i demokratske vrijednosti;</a:t>
            </a:r>
          </a:p>
          <a:p>
            <a:pPr marL="514350" indent="-514350">
              <a:buAutoNum type="arabicPeriod"/>
            </a:pPr>
            <a:r>
              <a:rPr lang="hr-HR" b="1" i="1" dirty="0" smtClean="0">
                <a:latin typeface="+mj-lt"/>
              </a:rPr>
              <a:t>praćenje,procjenjivanje i planiranje;</a:t>
            </a:r>
          </a:p>
          <a:p>
            <a:pPr marL="514350" indent="-514350">
              <a:buAutoNum type="arabicPeriod"/>
            </a:pPr>
            <a:r>
              <a:rPr lang="hr-HR" b="1" i="1" dirty="0" smtClean="0">
                <a:latin typeface="+mj-lt"/>
              </a:rPr>
              <a:t>strategije poučavanja;</a:t>
            </a:r>
          </a:p>
          <a:p>
            <a:pPr marL="514350" indent="-514350">
              <a:buAutoNum type="arabicPeriod"/>
            </a:pPr>
            <a:r>
              <a:rPr lang="hr-HR" b="1" i="1" dirty="0" smtClean="0">
                <a:latin typeface="+mj-lt"/>
              </a:rPr>
              <a:t>okruženje za učenje;</a:t>
            </a:r>
          </a:p>
          <a:p>
            <a:pPr marL="514350" indent="-514350">
              <a:buAutoNum type="arabicPeriod"/>
            </a:pPr>
            <a:r>
              <a:rPr lang="hr-HR" b="1" i="1" dirty="0" smtClean="0">
                <a:latin typeface="+mj-lt"/>
              </a:rPr>
              <a:t>profesionalni razvoj;</a:t>
            </a:r>
            <a:endParaRPr lang="hr-HR" b="1" i="1" dirty="0">
              <a:latin typeface="+mj-lt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800" i="1" dirty="0" smtClean="0">
                <a:solidFill>
                  <a:srgbClr val="C00000"/>
                </a:solidFill>
              </a:rPr>
              <a:t>SEDAM TEMELJNIH PODRUČJA RADA ODGAJATELJA:</a:t>
            </a:r>
            <a:endParaRPr lang="hr-HR" sz="28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>
          <a:xfrm>
            <a:off x="0" y="188913"/>
            <a:ext cx="8229600" cy="5818187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hr-HR" dirty="0" smtClean="0">
                <a:solidFill>
                  <a:schemeClr val="tx2"/>
                </a:solidFill>
              </a:rPr>
              <a:t> </a:t>
            </a:r>
          </a:p>
          <a:p>
            <a:r>
              <a:rPr lang="hr-HR" dirty="0" smtClean="0">
                <a:solidFill>
                  <a:schemeClr val="tx2"/>
                </a:solidFill>
              </a:rPr>
              <a:t>Kvaliteta socijalne interakcije prepoznata je kao jedna od najvažnijih sastavnica dobroga institucijskog konteksta.(Petrović-Sočo,2007.)</a:t>
            </a:r>
            <a:endParaRPr lang="hr-HR" dirty="0">
              <a:solidFill>
                <a:schemeClr val="tx2"/>
              </a:solidFill>
            </a:endParaRPr>
          </a:p>
        </p:txBody>
      </p:sp>
      <p:pic>
        <p:nvPicPr>
          <p:cNvPr id="4" name="Picture 2" descr="C:\Users\Damir\Desktop\SLIKE VRTIĆ 2012\800AAAAA\IMG_03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3789040"/>
            <a:ext cx="3357568" cy="2457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x\My Documents\prvi dan u vrtić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251519" y="2736185"/>
            <a:ext cx="3511603" cy="2281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02920" y="714356"/>
            <a:ext cx="8183880" cy="5929354"/>
          </a:xfrm>
        </p:spPr>
        <p:txBody>
          <a:bodyPr>
            <a:noAutofit/>
          </a:bodyPr>
          <a:lstStyle/>
          <a:p>
            <a:endParaRPr lang="hr-HR" sz="2400" dirty="0" smtClean="0"/>
          </a:p>
          <a:p>
            <a:endParaRPr lang="hr-HR" sz="2400" dirty="0" smtClean="0"/>
          </a:p>
          <a:p>
            <a:r>
              <a:rPr lang="hr-HR" sz="2400" dirty="0" smtClean="0"/>
              <a:t>Temelj </a:t>
            </a:r>
            <a:r>
              <a:rPr lang="hr-HR" sz="2400" dirty="0" smtClean="0"/>
              <a:t>su funkcioniranja svake zajednice, pa i profesionalne. U zajednicama u koje su uključena djece (obitelj,vrtić….) kvaliteta odnosa ima još veću važnost. Iznimno je važno civilizirano rješavanje konfliktnih situacija koje su u svakodnevnom životu neizbježne. I dobro je podsjetiti ako želimo utjecati na promjenu ponašanja drugih i ako ih želimo inspirirati da preuzmu inicijativu ,mijenjaju sebe i svoje okruženje, moramo početi od početka – sustavnog građenja kvalitetnih odnosa, ali i ustrajati na njegovu njegovanju. Naravno, pritom moramo biti autentični (</a:t>
            </a:r>
            <a:r>
              <a:rPr lang="hr-HR" sz="2400" dirty="0" err="1" smtClean="0"/>
              <a:t>Ljubetić</a:t>
            </a:r>
            <a:r>
              <a:rPr lang="hr-HR" sz="2400" dirty="0" smtClean="0"/>
              <a:t>,2009.)</a:t>
            </a:r>
            <a:endParaRPr lang="hr-HR" sz="2400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882336"/>
          </a:xfrm>
        </p:spPr>
        <p:txBody>
          <a:bodyPr>
            <a:normAutofit/>
          </a:bodyPr>
          <a:lstStyle/>
          <a:p>
            <a:r>
              <a:rPr lang="hr-HR" b="0" dirty="0" smtClean="0">
                <a:solidFill>
                  <a:schemeClr val="accent2"/>
                </a:solidFill>
                <a:effectLst/>
              </a:rPr>
              <a:t>Kvalitetni odnosi</a:t>
            </a:r>
            <a:endParaRPr lang="hr-HR" b="0" dirty="0">
              <a:solidFill>
                <a:schemeClr val="accent2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r>
              <a:rPr lang="hr-HR" b="1" i="1" dirty="0" smtClean="0">
                <a:solidFill>
                  <a:srgbClr val="C00000"/>
                </a:solidFill>
              </a:rPr>
              <a:t>Kvalitetnu ustanovu za rani odgoj karakteriziraju kvalitetni odnosi na svim društvenim razinama, utemeljeni na razumijevanju i prihvaćanju svakog pojedinca.</a:t>
            </a:r>
          </a:p>
          <a:p>
            <a:endParaRPr lang="hr-HR" b="1" i="1" dirty="0" smtClean="0">
              <a:solidFill>
                <a:srgbClr val="C00000"/>
              </a:solidFill>
            </a:endParaRPr>
          </a:p>
          <a:p>
            <a:r>
              <a:rPr lang="hr-HR" b="1" i="1" dirty="0" smtClean="0">
                <a:solidFill>
                  <a:srgbClr val="C00000"/>
                </a:solidFill>
              </a:rPr>
              <a:t>Suvremena ustanova ranog odgoja i obrazovanja je </a:t>
            </a:r>
            <a:r>
              <a:rPr lang="hr-HR" b="1" i="1" u="sng" dirty="0" smtClean="0">
                <a:solidFill>
                  <a:srgbClr val="002060"/>
                </a:solidFill>
              </a:rPr>
              <a:t>demokratski ustrojena</a:t>
            </a:r>
            <a:r>
              <a:rPr lang="hr-HR" b="1" i="1" dirty="0" smtClean="0">
                <a:solidFill>
                  <a:srgbClr val="C00000"/>
                </a:solidFill>
              </a:rPr>
              <a:t>, što znači  da su moć i odgovornost u ustanovi raspodijeljeni na sve subjekte, koji postaju suodgovorni za njezino ukupno djelovanje i kvalitetu.</a:t>
            </a:r>
            <a:endParaRPr lang="hr-HR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/>
          <a:lstStyle/>
          <a:p>
            <a:r>
              <a:rPr lang="hr-HR" dirty="0" smtClean="0"/>
              <a:t>Suvremenu ustanovu za rani odgoj i obrazovanje karakterizira i njezina </a:t>
            </a:r>
            <a:r>
              <a:rPr lang="hr-HR" b="1" i="1" dirty="0" smtClean="0"/>
              <a:t>otvorenost prema van i prema unutra.</a:t>
            </a:r>
          </a:p>
          <a:p>
            <a:pPr>
              <a:buFontTx/>
              <a:buChar char="-"/>
            </a:pPr>
            <a:r>
              <a:rPr lang="hr-HR" b="1" i="1" dirty="0" smtClean="0"/>
              <a:t>prema van-</a:t>
            </a:r>
            <a:r>
              <a:rPr lang="hr-HR" dirty="0" smtClean="0"/>
              <a:t> povezivanje s užom i širom društvenom zajednicom, primjerice ostvarivanje novog oblika suradnje s roditeljima, koja se očituje u njihovom aktivnom sudjelovanju u planiranju, realizaciji i evaluaciji odgojno-obrazovnog procesa…</a:t>
            </a:r>
          </a:p>
          <a:p>
            <a:pPr>
              <a:buNone/>
            </a:pPr>
            <a:r>
              <a:rPr lang="hr-HR" b="1" i="1" dirty="0" smtClean="0"/>
              <a:t>-prema unutra- </a:t>
            </a:r>
            <a:r>
              <a:rPr lang="hr-HR" dirty="0" smtClean="0"/>
              <a:t>suradnja i povezivanje odgojno-obrazovnih skupina (djece i odgojitelja) u funkciji podizanja kvalitete odgojno-obrazovnog procesa.</a:t>
            </a:r>
            <a:endParaRPr lang="hr-HR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i="1" dirty="0" smtClean="0">
                <a:solidFill>
                  <a:schemeClr val="bg2">
                    <a:lumMod val="50000"/>
                  </a:schemeClr>
                </a:solidFill>
              </a:rPr>
              <a:t>Sve buduće sklonosti ili nadarenosti obično progovaraju već u dječjim igrama.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                                Miroslav Krleža</a:t>
            </a:r>
            <a:endParaRPr lang="hr-HR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r>
              <a:rPr lang="hr-HR" b="1" i="1" dirty="0" smtClean="0"/>
              <a:t>Svaka je ustanova “živi sustav” </a:t>
            </a:r>
            <a:r>
              <a:rPr lang="hr-HR" dirty="0" smtClean="0"/>
              <a:t>koji se sastoji od niza međuovisnih elemenata (podsustava) čija kontinuirana interakcija određuje njezina obilježja</a:t>
            </a:r>
            <a:r>
              <a:rPr lang="hr-HR" dirty="0" smtClean="0"/>
              <a:t>.</a:t>
            </a:r>
          </a:p>
          <a:p>
            <a:endParaRPr lang="hr-HR" dirty="0" smtClean="0"/>
          </a:p>
          <a:p>
            <a:r>
              <a:rPr lang="hr-HR" dirty="0" smtClean="0"/>
              <a:t>Jedan od tih </a:t>
            </a:r>
            <a:r>
              <a:rPr lang="hr-HR" b="1" dirty="0" smtClean="0"/>
              <a:t>podsustava</a:t>
            </a:r>
            <a:r>
              <a:rPr lang="hr-HR" dirty="0" smtClean="0"/>
              <a:t> je odgojno-obrazovna </a:t>
            </a:r>
            <a:r>
              <a:rPr lang="hr-HR" b="1" dirty="0" smtClean="0"/>
              <a:t>skupina </a:t>
            </a:r>
            <a:r>
              <a:rPr lang="hr-HR" dirty="0" smtClean="0"/>
              <a:t>kao homogena, jedinstvena zajednica djece i odraslih. Ona ima autentičnu kulturu određenu sastavom djece, roditelja i odgojitelja te kvalitetom okružja za odgoj i učenje.</a:t>
            </a:r>
            <a:endParaRPr lang="hr-H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hr-HR" dirty="0" smtClean="0"/>
              <a:t>Kvaliteta je rezultat promišljenog, a ne stihijskog djelovanja u ustanovi za rani odgoj i učenje, stoga je nužno utvrditi standarde (kriterije, pokazatelje kvalitete) i prema njima stalno analizirati postojeću  odgojno-obrazovnu praksu.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i="1" u="sng" dirty="0" smtClean="0">
                <a:solidFill>
                  <a:srgbClr val="C00000"/>
                </a:solidFill>
              </a:rPr>
              <a:t>Svrha vrednovanja </a:t>
            </a:r>
            <a:r>
              <a:rPr lang="hr-HR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jest:</a:t>
            </a:r>
          </a:p>
          <a:p>
            <a:pPr>
              <a:buNone/>
            </a:pPr>
            <a:endParaRPr lang="hr-HR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endParaRPr lang="hr-HR" dirty="0">
              <a:solidFill>
                <a:srgbClr val="C00000"/>
              </a:solidFill>
            </a:endParaRPr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i="1" dirty="0" smtClean="0">
                <a:solidFill>
                  <a:srgbClr val="C00000"/>
                </a:solidFill>
              </a:rPr>
              <a:t>Vrednovanje kao pretpostavka osiguranja kvalitete u ustanovama za rani odgoj</a:t>
            </a:r>
            <a:endParaRPr lang="hr-HR" sz="28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Promicanje samo-odgovornosti svih pojedinaca u ustanovi, kao i ustanovi u cjelini ( praktičari  zajedno odgovorni za cjelokupnu kvalitetu i razvoj ustanove)</a:t>
            </a:r>
          </a:p>
          <a:p>
            <a:pPr>
              <a:buFontTx/>
              <a:buChar char="-"/>
            </a:pPr>
            <a:r>
              <a:rPr lang="hr-HR" dirty="0" smtClean="0"/>
              <a:t>Osiguranje korisnih pokazatelja onoga što je već postignuto i onog što bi trebalo unaprijediti (prepoznavanje dobrih strana i “kritičnih točaka” polazište je za poboljšanje kvaliteta)</a:t>
            </a:r>
          </a:p>
          <a:p>
            <a:pPr>
              <a:buFontTx/>
              <a:buChar char="-"/>
            </a:pPr>
            <a:r>
              <a:rPr lang="hr-HR" dirty="0" smtClean="0"/>
              <a:t>Jednaki uvjeti za svu djecu ( slabijeg statusa,djeca s teškoćama…)</a:t>
            </a:r>
          </a:p>
          <a:p>
            <a:pPr>
              <a:buFontTx/>
              <a:buChar char="-"/>
            </a:pPr>
            <a:r>
              <a:rPr lang="hr-HR" dirty="0" smtClean="0"/>
              <a:t>Određivanje trendova u unapređivanju kvalitete ustanove(poboljšanje ili pogoršanje s obzirom na povijest, kontekst i kulturu ustanove)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endParaRPr lang="hr-HR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>
            <a:normAutofit fontScale="92500"/>
          </a:bodyPr>
          <a:lstStyle/>
          <a:p>
            <a:r>
              <a:rPr lang="hr-HR" dirty="0" smtClean="0"/>
              <a:t>S obzirom na način  vrednovanja, razlikuje se </a:t>
            </a:r>
          </a:p>
          <a:p>
            <a:endParaRPr lang="hr-HR" dirty="0" smtClean="0"/>
          </a:p>
          <a:p>
            <a:r>
              <a:rPr lang="hr-HR" b="1" i="1" dirty="0" smtClean="0"/>
              <a:t>interni </a:t>
            </a:r>
            <a:r>
              <a:rPr lang="hr-HR" dirty="0" smtClean="0"/>
              <a:t>(unutarnji)- </a:t>
            </a:r>
          </a:p>
          <a:p>
            <a:pPr>
              <a:buNone/>
            </a:pPr>
            <a:r>
              <a:rPr lang="hr-HR" dirty="0" smtClean="0"/>
              <a:t>odgojitelji, djeca, roditelji i drugi stručnjaci koji su izravno  ili neizravno uključeni u odgojno-obrazovni  proces</a:t>
            </a:r>
          </a:p>
          <a:p>
            <a:pPr>
              <a:buNone/>
            </a:pPr>
            <a:endParaRPr lang="hr-HR" dirty="0" smtClean="0"/>
          </a:p>
          <a:p>
            <a:r>
              <a:rPr lang="hr-HR" b="1" i="1" dirty="0" smtClean="0"/>
              <a:t>eksterni</a:t>
            </a:r>
            <a:r>
              <a:rPr lang="hr-HR" dirty="0" smtClean="0"/>
              <a:t>(vanjski)pristup-</a:t>
            </a:r>
          </a:p>
          <a:p>
            <a:pPr>
              <a:buNone/>
            </a:pPr>
            <a:r>
              <a:rPr lang="hr-HR" dirty="0" smtClean="0"/>
              <a:t>čimbenici izvan ustanove – Centri,instituti, udruge, Ministarstvo, domaći ili međunarodni stručnjaci.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Nužno je usuglasiti kriterije prema kojima jedni i drugi procjenjuju kvalitetu ustanove za rani odgoj.</a:t>
            </a:r>
            <a:endParaRPr lang="hr-H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hr-HR" b="1" i="1" u="sng" dirty="0" err="1" smtClean="0"/>
              <a:t>Samovrednovanje</a:t>
            </a:r>
            <a:r>
              <a:rPr lang="hr-HR" b="1" i="1" u="sng" dirty="0" smtClean="0"/>
              <a:t> </a:t>
            </a:r>
            <a:r>
              <a:rPr lang="hr-HR" dirty="0" smtClean="0"/>
              <a:t>je sustavan,unutrašnji i jasan proces kojemu je cilj osvijestiti trenutačno stanje u ustanovi; utvrditi pozitivna postignuća te detektirati probleme i predložiti strategije njihova rješavanja kao i unapređivanje postojećeg stanja.</a:t>
            </a:r>
          </a:p>
          <a:p>
            <a:r>
              <a:rPr lang="hr-HR" dirty="0" smtClean="0"/>
              <a:t>Provodi se planski,sustavno i organizirano, i u njemu djelatno sudjeluju svi sudionici odgojno-obrazovnog procesa (djeca i odrasli), te se provodi po unaprijed utvrđenoj metodologiji, i u skladu dogovorenim kriterijima.</a:t>
            </a:r>
            <a:endParaRPr lang="hr-HR" dirty="0"/>
          </a:p>
        </p:txBody>
      </p:sp>
      <p:sp>
        <p:nvSpPr>
          <p:cNvPr id="3" name="Naslov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sz="3200" dirty="0" err="1" smtClean="0"/>
              <a:t>Samovrednovanje</a:t>
            </a:r>
            <a:r>
              <a:rPr lang="hr-HR" sz="3200" dirty="0" smtClean="0"/>
              <a:t> kao pretpostavka osiguranja kvalitete u ustanovama za rani odgoj</a:t>
            </a:r>
            <a:endParaRPr lang="hr-HR" sz="32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07249"/>
          </a:xfrm>
        </p:spPr>
        <p:txBody>
          <a:bodyPr/>
          <a:lstStyle/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endParaRPr lang="hr-HR" dirty="0" smtClean="0"/>
          </a:p>
          <a:p>
            <a:r>
              <a:rPr lang="hr-HR" sz="3200" b="1" i="1" dirty="0" smtClean="0">
                <a:solidFill>
                  <a:srgbClr val="0070C0"/>
                </a:solidFill>
              </a:rPr>
              <a:t>Stvarno poboljšanje kvalitete ustanove za rani odgoj dolazi iznutra, a nameće se izvana.</a:t>
            </a:r>
            <a:endParaRPr lang="hr-HR" sz="32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/>
          <a:lstStyle/>
          <a:p>
            <a:r>
              <a:rPr lang="hr-HR" dirty="0" smtClean="0"/>
              <a:t>Povjerenstva koja su imenovali ministri obrazovanja zemalja Evropske unije i zemalja pristupnica (Prag,1998.), predložila su 16 indikatora kvaliteta za područje odgoja i obrazovanja, grupiranih, u četiri područja i to:</a:t>
            </a:r>
          </a:p>
          <a:p>
            <a:pPr>
              <a:buFontTx/>
              <a:buChar char="-"/>
            </a:pPr>
            <a:r>
              <a:rPr lang="hr-HR" dirty="0" smtClean="0"/>
              <a:t>postignuća ( čitanje, učenje za učenje…),</a:t>
            </a:r>
          </a:p>
          <a:p>
            <a:pPr>
              <a:buFontTx/>
              <a:buChar char="-"/>
            </a:pPr>
            <a:r>
              <a:rPr lang="hr-HR" dirty="0" smtClean="0"/>
              <a:t>uspješnost prijelaza (iz jednog stupnja obrazovanja u drugi),</a:t>
            </a:r>
          </a:p>
          <a:p>
            <a:pPr>
              <a:buFontTx/>
              <a:buChar char="-"/>
            </a:pPr>
            <a:r>
              <a:rPr lang="hr-HR" dirty="0" smtClean="0"/>
              <a:t>nadzor odgoja i obrazovanja (participacija roditelja, upravljanje…).</a:t>
            </a:r>
          </a:p>
          <a:p>
            <a:pPr>
              <a:buFontTx/>
              <a:buChar char="-"/>
            </a:pPr>
            <a:r>
              <a:rPr lang="hr-HR" dirty="0" smtClean="0"/>
              <a:t>izvori i struktura ( troškovi obrazovanja, usavršavanje, broj studenata….)</a:t>
            </a:r>
            <a:endParaRPr lang="hr-H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r>
              <a:rPr lang="hr-HR" dirty="0" smtClean="0"/>
              <a:t>Zanimljiv pristup vrednovanju  karakterizira novozelandski kurikulum , koji ima filozofiju izraženu kroz niz pitanja:</a:t>
            </a:r>
          </a:p>
          <a:p>
            <a:pPr>
              <a:buFontTx/>
              <a:buChar char="-"/>
            </a:pPr>
            <a:r>
              <a:rPr lang="hr-HR" b="1" i="1" dirty="0" smtClean="0"/>
              <a:t>pripadanja</a:t>
            </a:r>
            <a:r>
              <a:rPr lang="hr-HR" dirty="0" smtClean="0"/>
              <a:t>: “Poznaješ li me dobro?” (Poštuješ li moje interese i mogućnosti, kao i mogućnosti moje obitelji?)</a:t>
            </a:r>
          </a:p>
          <a:p>
            <a:pPr>
              <a:buFontTx/>
              <a:buChar char="-"/>
            </a:pPr>
            <a:r>
              <a:rPr lang="hr-HR" b="1" i="1" dirty="0" smtClean="0"/>
              <a:t>dobro osjećanje</a:t>
            </a:r>
            <a:r>
              <a:rPr lang="hr-HR" dirty="0" smtClean="0"/>
              <a:t>: “Mogu li ti vjerovati?” (zadovoljavaš li moje svakodnevne potrebe brižno i pažljivo?)</a:t>
            </a:r>
          </a:p>
          <a:p>
            <a:pPr>
              <a:buFontTx/>
              <a:buChar char="-"/>
            </a:pPr>
            <a:r>
              <a:rPr lang="hr-HR" b="1" i="1" dirty="0" smtClean="0"/>
              <a:t>istraživanje:</a:t>
            </a:r>
            <a:r>
              <a:rPr lang="hr-HR" dirty="0" smtClean="0"/>
              <a:t>”Omogućuješ li mi da letim?” (Potičeš li me na razmišljanje i omogućuješ li mi dovoljno izazova za širenje vidika?)</a:t>
            </a:r>
          </a:p>
          <a:p>
            <a:pPr>
              <a:buFontTx/>
              <a:buChar char="-"/>
            </a:pPr>
            <a:endParaRPr lang="hr-HR" dirty="0" smtClean="0"/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hr-HR" b="1" i="1" dirty="0" smtClean="0"/>
              <a:t>komunikacija</a:t>
            </a:r>
            <a:r>
              <a:rPr lang="hr-HR" dirty="0" smtClean="0"/>
              <a:t> : “Čuješ li me?” (Pozivaš li me na komunikaciju, razumiješ li moja pitanja i potrebe?)</a:t>
            </a:r>
          </a:p>
          <a:p>
            <a:pPr>
              <a:buFontTx/>
              <a:buChar char="-"/>
            </a:pPr>
            <a:r>
              <a:rPr lang="hr-HR" b="1" i="1" dirty="0" smtClean="0"/>
              <a:t>doprinos</a:t>
            </a:r>
            <a:r>
              <a:rPr lang="hr-HR" dirty="0" smtClean="0"/>
              <a:t>:” Je li ovo mjesto napravljeno za mene?” ( Omogućuješ li mi da se ovdje dobro osjećam, kao vrijedan član grupe?).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Ovo je samo primjer, jer doslovno preuzimanje tuđi modela vrednovanja u naš odgojno-obrazovni sustav nije moguće. Potrebno je poštovati kulturološke, tradicijske,religijske,civilizacijske, prirodne i društvene stečevine okruženja u kojem ustanova djeluje.</a:t>
            </a:r>
            <a:endParaRPr lang="hr-H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07291"/>
          </a:xfrm>
        </p:spPr>
        <p:txBody>
          <a:bodyPr/>
          <a:lstStyle/>
          <a:p>
            <a:r>
              <a:rPr lang="hr-HR" dirty="0" smtClean="0"/>
              <a:t>Ključnu  ulogu u promicanju kvalitete obrazovanja u Hrvatskoj ima Nacionalni centar za vanjsko vrednovanje obrazovanja, javna ustanova koja je osnovana 2006. godine sa zadaćom uvođenja vanjskog vrednovanja u hrvatski obrazovni sustav.</a:t>
            </a:r>
          </a:p>
          <a:p>
            <a:r>
              <a:rPr lang="hr-HR" dirty="0" smtClean="0"/>
              <a:t>Na temelju iskustva u </a:t>
            </a:r>
            <a:r>
              <a:rPr lang="hr-HR" dirty="0" err="1" smtClean="0"/>
              <a:t>samovrednovanju</a:t>
            </a:r>
            <a:r>
              <a:rPr lang="hr-HR" dirty="0" smtClean="0"/>
              <a:t> osnovnih i srednjih škola, 2010.godine, osnivanjem Povjerenstva za razvoj metodologije i instrumenata za praćenje kvalitete rada ustanova za rani odgoj i predškolski odgoj i obrazovanje- pokreće se i </a:t>
            </a:r>
            <a:r>
              <a:rPr lang="hr-HR" dirty="0" err="1" smtClean="0"/>
              <a:t>samovrednovanje</a:t>
            </a:r>
            <a:r>
              <a:rPr lang="hr-HR" dirty="0" smtClean="0"/>
              <a:t> na razini ranog i predškolskog odgoja i obrazovanja.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dirty="0" smtClean="0"/>
              <a:t>Što je kvaliteta?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dirty="0" smtClean="0"/>
              <a:t>Kvaliteta može biti sve što pojedinac unese u “svoj svijet kvalitete” (</a:t>
            </a:r>
            <a:r>
              <a:rPr lang="hr-HR" dirty="0" err="1" smtClean="0"/>
              <a:t>Glasser</a:t>
            </a:r>
            <a:r>
              <a:rPr lang="hr-HR" dirty="0" smtClean="0"/>
              <a:t>,1994.), ona je kulturološki određena i različito znači različitim  pojedincima, ovisno o njihovom iskustvu, interesima, vjerovanjima i vrijednostima.</a:t>
            </a:r>
          </a:p>
          <a:p>
            <a:r>
              <a:rPr lang="hr-HR" b="1" i="1" dirty="0" smtClean="0"/>
              <a:t>KVALITETA USTANOVE ZA RANI ODGOJ </a:t>
            </a:r>
            <a:r>
              <a:rPr lang="hr-HR" b="1" i="1" u="sng" dirty="0" smtClean="0"/>
              <a:t>RAZVOJNA JE</a:t>
            </a:r>
            <a:r>
              <a:rPr lang="hr-HR" b="1" i="1" dirty="0" smtClean="0"/>
              <a:t>, A NE STATIČNA KATEGORIJA</a:t>
            </a:r>
            <a:endParaRPr lang="hr-HR" b="1" i="1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/>
          <a:lstStyle/>
          <a:p>
            <a:r>
              <a:rPr lang="hr-HR" dirty="0" smtClean="0"/>
              <a:t>Osnovne smjernice Povjerenstva su:</a:t>
            </a:r>
          </a:p>
          <a:p>
            <a:pPr>
              <a:buFontTx/>
              <a:buChar char="-"/>
            </a:pPr>
            <a:r>
              <a:rPr lang="hr-HR" dirty="0" smtClean="0"/>
              <a:t>potreba za sustavnim pristupom unapređivanju kvalitete</a:t>
            </a:r>
          </a:p>
          <a:p>
            <a:pPr>
              <a:buFontTx/>
              <a:buChar char="-"/>
            </a:pPr>
            <a:r>
              <a:rPr lang="hr-HR" dirty="0" smtClean="0"/>
              <a:t>zakonski okvir</a:t>
            </a:r>
          </a:p>
          <a:p>
            <a:pPr>
              <a:buFontTx/>
              <a:buChar char="-"/>
            </a:pPr>
            <a:r>
              <a:rPr lang="hr-HR" dirty="0" smtClean="0"/>
              <a:t>važnost ranog odgoja</a:t>
            </a:r>
          </a:p>
          <a:p>
            <a:pPr>
              <a:buFontTx/>
              <a:buChar char="-"/>
            </a:pPr>
            <a:r>
              <a:rPr lang="hr-HR" dirty="0" smtClean="0"/>
              <a:t>neslaganja nalaza znanstvenih istraživanja, teorijskih modela i njihova praktičnog ostvarenja</a:t>
            </a:r>
          </a:p>
          <a:p>
            <a:pPr>
              <a:buFontTx/>
              <a:buChar char="-"/>
            </a:pPr>
            <a:r>
              <a:rPr lang="hr-HR" dirty="0" smtClean="0"/>
              <a:t>Zaštitničko obilježje kvaliteta s obzirom na svako dijete, što znači da svako dijete ima pravo na kvalitetnu skrb i kvalitetni start</a:t>
            </a:r>
          </a:p>
          <a:p>
            <a:pPr>
              <a:buFontTx/>
              <a:buChar char="-"/>
            </a:pPr>
            <a:r>
              <a:rPr lang="hr-HR" dirty="0" smtClean="0"/>
              <a:t>Jednaki uvjeti ranog odgoja za svako dijete</a:t>
            </a:r>
          </a:p>
          <a:p>
            <a:pPr>
              <a:buFontTx/>
              <a:buChar char="-"/>
            </a:pPr>
            <a:endParaRPr lang="hr-HR" dirty="0" smtClean="0"/>
          </a:p>
          <a:p>
            <a:pPr>
              <a:buFontTx/>
              <a:buChar char="-"/>
            </a:pP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/>
          <a:lstStyle/>
          <a:p>
            <a:pPr>
              <a:buFontTx/>
              <a:buChar char="-"/>
            </a:pPr>
            <a:r>
              <a:rPr lang="hr-HR" dirty="0" smtClean="0"/>
              <a:t>osvješćivanje standarda kvalitete svih sudionika ranog odgoja</a:t>
            </a:r>
          </a:p>
          <a:p>
            <a:pPr>
              <a:buFontTx/>
              <a:buChar char="-"/>
            </a:pPr>
            <a:r>
              <a:rPr lang="hr-HR" dirty="0" smtClean="0"/>
              <a:t>podizanje kvalitete rada praktičara</a:t>
            </a:r>
          </a:p>
          <a:p>
            <a:pPr>
              <a:buFontTx/>
              <a:buChar char="-"/>
            </a:pPr>
            <a:r>
              <a:rPr lang="hr-HR" dirty="0" smtClean="0"/>
              <a:t>postavljanje okvira za </a:t>
            </a:r>
            <a:r>
              <a:rPr lang="hr-HR" dirty="0" err="1" smtClean="0"/>
              <a:t>samovrednovanje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mogućnost  usporedbe  na mikrorazini i </a:t>
            </a:r>
            <a:r>
              <a:rPr lang="hr-HR" dirty="0" err="1" smtClean="0"/>
              <a:t>makrorazini</a:t>
            </a:r>
            <a:endParaRPr lang="hr-HR" dirty="0" smtClean="0"/>
          </a:p>
          <a:p>
            <a:pPr>
              <a:buFontTx/>
              <a:buChar char="-"/>
            </a:pPr>
            <a:r>
              <a:rPr lang="hr-HR" dirty="0" smtClean="0"/>
              <a:t>kvaliteta je obvezna te na njoj treba kontinuirano raditi.</a:t>
            </a:r>
          </a:p>
          <a:p>
            <a:pPr>
              <a:buFontTx/>
              <a:buChar char="-"/>
            </a:pPr>
            <a:endParaRPr lang="hr-HR" dirty="0" smtClean="0"/>
          </a:p>
          <a:p>
            <a:pPr>
              <a:buNone/>
            </a:pPr>
            <a:r>
              <a:rPr lang="hr-HR" dirty="0" smtClean="0"/>
              <a:t>   Priprema ustanova za rani odgoj za provedbu kvalitetnog </a:t>
            </a:r>
            <a:r>
              <a:rPr lang="hr-HR" dirty="0" err="1" smtClean="0"/>
              <a:t>samovrednovanja</a:t>
            </a:r>
            <a:r>
              <a:rPr lang="hr-HR" dirty="0" smtClean="0"/>
              <a:t> u svim aspektima njihova djelovanja preduvjet je za procjenu i unapređenje kvalitete rada.</a:t>
            </a:r>
            <a:endParaRPr lang="hr-H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/>
          <p:cNvSpPr>
            <a:spLocks noGrp="1"/>
          </p:cNvSpPr>
          <p:nvPr>
            <p:ph idx="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Djeca (kvalitetniji odgojno-obrazovni rad, kvalitetnija komunikacija i interakcija, bolja motivacija)</a:t>
            </a:r>
          </a:p>
          <a:p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Odgajatelji (povećana autonomija, mogućnost utjecaja na kvalitetu dječjeg vrtića)</a:t>
            </a:r>
          </a:p>
          <a:p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Vrtić (samostalno kreiranje vlastitog razvoja)</a:t>
            </a:r>
          </a:p>
          <a:p>
            <a:r>
              <a:rPr lang="hr-HR" sz="2800" b="1" i="1" dirty="0" smtClean="0">
                <a:solidFill>
                  <a:schemeClr val="tx2"/>
                </a:solidFill>
                <a:latin typeface="+mj-lt"/>
                <a:cs typeface="Arial" pitchFamily="34" charset="0"/>
              </a:rPr>
              <a:t>Šira društvena zajednica (kvalitetniji vrtići)</a:t>
            </a:r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TKO ĆE IMATI KORISTI?</a:t>
            </a:r>
            <a:endParaRPr lang="hr-HR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3043" y="428604"/>
            <a:ext cx="657229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0"/>
            <a:ext cx="7358114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P101027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11038" y="2650995"/>
            <a:ext cx="2921924" cy="2186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5400" b="1" i="1" dirty="0" smtClean="0">
                <a:solidFill>
                  <a:srgbClr val="C00000"/>
                </a:solidFill>
              </a:rPr>
              <a:t>HVALA NA PAŽNJI !</a:t>
            </a:r>
            <a:endParaRPr lang="hr-HR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/>
          <a:lstStyle/>
          <a:p>
            <a:r>
              <a:rPr lang="hr-HR" dirty="0" smtClean="0"/>
              <a:t>Jednom postignuta kvaliteta nije jamstvo njezine trajnosti- na njezinu održavanju potrebno je stalno raditi.</a:t>
            </a:r>
          </a:p>
          <a:p>
            <a:r>
              <a:rPr lang="hr-HR" b="1" i="1" dirty="0" smtClean="0">
                <a:solidFill>
                  <a:srgbClr val="C00000"/>
                </a:solidFill>
              </a:rPr>
              <a:t>Kvaliteta odgojno-obrazovne  ustanove neprekidno se povećava ili smanjuje. Stajanje na mjestu je iluzija.</a:t>
            </a:r>
          </a:p>
          <a:p>
            <a:r>
              <a:rPr lang="hr-HR" b="1" i="1" dirty="0" smtClean="0">
                <a:solidFill>
                  <a:srgbClr val="0070C0"/>
                </a:solidFill>
              </a:rPr>
              <a:t>U ustanovi za rani odgoj to se odnosi  na:</a:t>
            </a:r>
          </a:p>
          <a:p>
            <a:pPr>
              <a:buFontTx/>
              <a:buChar char="-"/>
            </a:pPr>
            <a:r>
              <a:rPr lang="hr-HR" b="1" i="1" dirty="0" smtClean="0">
                <a:solidFill>
                  <a:srgbClr val="0070C0"/>
                </a:solidFill>
              </a:rPr>
              <a:t>zajednički rad  ( odgovornost za odgojno-obrazovni proces, zajedničko promišljanje i analiziranje odgojne prakse, timski pristup…)</a:t>
            </a:r>
          </a:p>
          <a:p>
            <a:pPr>
              <a:buNone/>
            </a:pPr>
            <a:r>
              <a:rPr lang="hr-HR" b="1" i="1" dirty="0" smtClean="0">
                <a:solidFill>
                  <a:srgbClr val="0070C0"/>
                </a:solidFill>
              </a:rPr>
              <a:t>- način razmišljanja ( način na koji uče o svojoj odgojno-obrazovnoj ulozi, o odgojno-obrazovnoj praksi  u cjelini  …)</a:t>
            </a:r>
            <a:endParaRPr lang="hr-HR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4500594"/>
          </a:xfrm>
        </p:spPr>
        <p:txBody>
          <a:bodyPr/>
          <a:lstStyle/>
          <a:p>
            <a:pPr>
              <a:buFontTx/>
              <a:buChar char="-"/>
            </a:pPr>
            <a:r>
              <a:rPr lang="hr-HR" b="1" i="1" dirty="0" smtClean="0">
                <a:solidFill>
                  <a:srgbClr val="0070C0"/>
                </a:solidFill>
              </a:rPr>
              <a:t>ono što  u odgojno-obrazovnoj ustanovi vrednujemo  (  </a:t>
            </a:r>
            <a:r>
              <a:rPr lang="hr-HR" b="1" i="1" dirty="0" err="1" smtClean="0">
                <a:solidFill>
                  <a:srgbClr val="0070C0"/>
                </a:solidFill>
              </a:rPr>
              <a:t>vrednujemo</a:t>
            </a:r>
            <a:r>
              <a:rPr lang="hr-HR" b="1" i="1" dirty="0" smtClean="0">
                <a:solidFill>
                  <a:srgbClr val="0070C0"/>
                </a:solidFill>
              </a:rPr>
              <a:t>  li određene  dimenzije odgojno-obrazovne prakse, </a:t>
            </a:r>
            <a:r>
              <a:rPr lang="hr-HR" b="1" i="1" dirty="0" err="1" smtClean="0">
                <a:solidFill>
                  <a:srgbClr val="0070C0"/>
                </a:solidFill>
              </a:rPr>
              <a:t>npr</a:t>
            </a:r>
            <a:r>
              <a:rPr lang="hr-HR" b="1" i="1" dirty="0" smtClean="0">
                <a:solidFill>
                  <a:srgbClr val="0070C0"/>
                </a:solidFill>
              </a:rPr>
              <a:t>. pojedine situacije, aktivnosti i rezultate, ili cjelinu te prakse)</a:t>
            </a:r>
          </a:p>
          <a:p>
            <a:pPr>
              <a:buFontTx/>
              <a:buChar char="-"/>
            </a:pPr>
            <a:r>
              <a:rPr lang="hr-HR" b="1" i="1" dirty="0" smtClean="0">
                <a:solidFill>
                  <a:srgbClr val="0070C0"/>
                </a:solidFill>
              </a:rPr>
              <a:t>način na kako u ustanovi ranog odgoja mjerimo uspjeh ( vanjska ili unutarnja evaluacija metodologije kojoj se priklanjamo i </a:t>
            </a:r>
            <a:r>
              <a:rPr lang="hr-HR" b="1" i="1" dirty="0" err="1" smtClean="0">
                <a:solidFill>
                  <a:srgbClr val="0070C0"/>
                </a:solidFill>
              </a:rPr>
              <a:t>sl</a:t>
            </a:r>
            <a:r>
              <a:rPr lang="hr-HR" b="1" i="1" dirty="0" smtClean="0">
                <a:solidFill>
                  <a:srgbClr val="0070C0"/>
                </a:solidFill>
              </a:rPr>
              <a:t>.)</a:t>
            </a:r>
            <a:endParaRPr lang="hr-HR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  <a:ln>
            <a:noFill/>
          </a:ln>
        </p:spPr>
        <p:txBody>
          <a:bodyPr/>
          <a:lstStyle/>
          <a:p>
            <a:r>
              <a:rPr lang="hr-HR" dirty="0" smtClean="0"/>
              <a:t>Suvremeno shvaćanje djeteta i djetinjstva temelj je kvalitetnog oblikovanja odgojno-obrazovnog procesa suvremene ustanove za rani odgoj i obrazovanje.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i="1" dirty="0" smtClean="0">
                <a:solidFill>
                  <a:srgbClr val="C00000"/>
                </a:solidFill>
              </a:rPr>
              <a:t>   Kvalitetnu ustanovu za rani odgoj i obrazovanje karakteriziraju kvalitetni odnosi na svim društvenim razinama, utemeljeni na razumijevanju i prihvaćanju svakog pojedinca.</a:t>
            </a:r>
            <a:endParaRPr lang="hr-HR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zervirano mjesto sadržaja 2"/>
          <p:cNvSpPr>
            <a:spLocks noGrp="1"/>
          </p:cNvSpPr>
          <p:nvPr>
            <p:ph idx="4294967295"/>
          </p:nvPr>
        </p:nvSpPr>
        <p:spPr bwMode="auto">
          <a:xfrm>
            <a:off x="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ctr"/>
            <a:endParaRPr lang="hr-HR" sz="2800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pPr algn="ctr"/>
            <a:endParaRPr lang="hr-HR" sz="2800" b="1" dirty="0" smtClean="0">
              <a:solidFill>
                <a:srgbClr val="FF3399"/>
              </a:solidFill>
              <a:latin typeface="Comic Sans MS" pitchFamily="66" charset="0"/>
            </a:endParaRPr>
          </a:p>
          <a:p>
            <a:pPr marL="457200" lvl="1" indent="0" algn="ctr">
              <a:buNone/>
            </a:pPr>
            <a:endParaRPr lang="hr-HR" b="1" dirty="0">
              <a:solidFill>
                <a:srgbClr val="FF3399"/>
              </a:solidFill>
              <a:latin typeface="Comic Sans MS" pitchFamily="66" charset="0"/>
            </a:endParaRPr>
          </a:p>
          <a:p>
            <a:pPr marL="457200" lvl="1" indent="0" algn="ctr">
              <a:buNone/>
            </a:pPr>
            <a:endParaRPr lang="hr-HR" sz="3500" b="1" dirty="0" smtClean="0">
              <a:solidFill>
                <a:srgbClr val="FF3399"/>
              </a:solidFill>
              <a:latin typeface="Comic Sans MS" pitchFamily="66" charset="0"/>
              <a:cs typeface="Arial" pitchFamily="34" charset="0"/>
            </a:endParaRPr>
          </a:p>
          <a:p>
            <a:pPr marL="457200" lvl="1" indent="0" algn="ctr">
              <a:buNone/>
            </a:pPr>
            <a:r>
              <a:rPr lang="hr-HR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Kvalitetu sustava ranog odgoja i obrazovanja može se odrediti kao rezultat djelovanja niza subjektivnih i objektivnih čimbenika koji u sinergiji omogućuju uspješno zadovoljavanje potreba svih čimbenika odgojno-obrazovnog procesa u ozračju prijateljskih i suradničkih odnosa, uz stalnu tendenciju rasta ( </a:t>
            </a:r>
            <a:r>
              <a:rPr lang="hr-HR" sz="36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Ljubetić</a:t>
            </a:r>
            <a:r>
              <a:rPr lang="hr-HR" sz="3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,2009</a:t>
            </a:r>
            <a:r>
              <a:rPr lang="hr-HR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.).</a:t>
            </a:r>
          </a:p>
        </p:txBody>
      </p:sp>
      <p:pic>
        <p:nvPicPr>
          <p:cNvPr id="3" name="Picture 4" descr="DSCF057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260648"/>
            <a:ext cx="400052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29396"/>
          </a:xfrm>
        </p:spPr>
        <p:txBody>
          <a:bodyPr>
            <a:normAutofit lnSpcReduction="10000"/>
          </a:bodyPr>
          <a:lstStyle/>
          <a:p>
            <a:r>
              <a:rPr lang="hr-HR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Temeljna vještina djeteta –</a:t>
            </a:r>
          </a:p>
          <a:p>
            <a:pPr>
              <a:buNone/>
            </a:pPr>
            <a:r>
              <a:rPr lang="hr-HR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hr-HR" sz="36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hr-HR" sz="3600" b="1" i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Samoprocjena</a:t>
            </a:r>
            <a:r>
              <a:rPr lang="hr-HR" sz="36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vlastitih postupaka,akcija i cjelokupnog</a:t>
            </a:r>
          </a:p>
          <a:p>
            <a:pPr>
              <a:buNone/>
            </a:pPr>
            <a:r>
              <a:rPr lang="hr-HR" sz="36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ponašanja – </a:t>
            </a:r>
          </a:p>
          <a:p>
            <a:pPr>
              <a:buNone/>
            </a:pPr>
            <a:endParaRPr lang="hr-HR" sz="3600" b="1" i="1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None/>
            </a:pPr>
            <a:r>
              <a:rPr lang="hr-HR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pomaže zadovoljavanju djetetovih potreba i ostvarivanje njihovih prava na način koji ne ugrožava njega samoga, kao ni druge osobe i odnose – put razvoja odgovornog ponašanja.</a:t>
            </a:r>
            <a:endParaRPr lang="hr-HR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adržaja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r>
              <a:rPr lang="hr-HR" dirty="0" smtClean="0"/>
              <a:t>Okosnicu djelovanja suvremene ustanove za rani odgoj čini </a:t>
            </a:r>
            <a:r>
              <a:rPr lang="hr-HR" b="1" i="1" dirty="0" smtClean="0"/>
              <a:t>prihvaćanje i prakticiranje ideje kontinuiranog učenja svih subjekata- </a:t>
            </a:r>
            <a:r>
              <a:rPr lang="hr-HR" dirty="0" smtClean="0"/>
              <a:t>nasuprot tradicionalnom shvaćanju- kao mjesta na kojem se dijete “poučava i podvrgava odgoju”.</a:t>
            </a:r>
          </a:p>
          <a:p>
            <a:r>
              <a:rPr lang="hr-HR" dirty="0" smtClean="0"/>
              <a:t>Suvremena ustanova shvaća se kao mjesto zajedničkog učenja i samoučenja,razvoja i samo-razvoja, odgoja i samoodgoja ili drugim riječima, mjesta  zajedničkog  kvalitetnog življenja ravnopravnih subjekata (djece i odraslih).</a:t>
            </a:r>
            <a:endParaRPr lang="hr-H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omilanje">
  <a:themeElements>
    <a:clrScheme name="Gomil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Gomilanj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Gomilanje">
  <a:themeElements>
    <a:clrScheme name="Gomilanj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klasično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Gomilanj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1187</TotalTime>
  <Words>1719</Words>
  <Application>Microsoft Office PowerPoint</Application>
  <PresentationFormat>Prikaz na zaslonu (4:3)</PresentationFormat>
  <Paragraphs>141</Paragraphs>
  <Slides>35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Naslovi slajdova</vt:lpstr>
      </vt:variant>
      <vt:variant>
        <vt:i4>35</vt:i4>
      </vt:variant>
    </vt:vector>
  </HeadingPairs>
  <TitlesOfParts>
    <vt:vector size="37" baseType="lpstr">
      <vt:lpstr>Gomilanje</vt:lpstr>
      <vt:lpstr>1_Gomilanje</vt:lpstr>
      <vt:lpstr>KVALITETA RADA U VRTIĆU – VREDNOVANJE I  SAMOVREDOVANJE</vt:lpstr>
      <vt:lpstr>Slajd 2</vt:lpstr>
      <vt:lpstr>Što je kvaliteta?</vt:lpstr>
      <vt:lpstr>Slajd 4</vt:lpstr>
      <vt:lpstr>Slajd 5</vt:lpstr>
      <vt:lpstr>Slajd 6</vt:lpstr>
      <vt:lpstr>Slajd 7</vt:lpstr>
      <vt:lpstr>Slajd 8</vt:lpstr>
      <vt:lpstr>Slajd 9</vt:lpstr>
      <vt:lpstr>Slajd 10</vt:lpstr>
      <vt:lpstr>VJEŽBA:PO ČEMU JE MOJ VRTIĆ   PREPOZNATLJIV?</vt:lpstr>
      <vt:lpstr>        JESPER JUUL-                     “ovo sam ja!  tko si ti?”</vt:lpstr>
      <vt:lpstr>Slajd 13</vt:lpstr>
      <vt:lpstr>Koraci  prema kvalitetnoj praksi – priručnik za profesionalni razvoj odgajatelja</vt:lpstr>
      <vt:lpstr>SEDAM TEMELJNIH PODRUČJA RADA ODGAJATELJA:</vt:lpstr>
      <vt:lpstr>Slajd 16</vt:lpstr>
      <vt:lpstr>Kvalitetni odnosi</vt:lpstr>
      <vt:lpstr>Slajd 18</vt:lpstr>
      <vt:lpstr>Slajd 19</vt:lpstr>
      <vt:lpstr>Slajd 20</vt:lpstr>
      <vt:lpstr>Vrednovanje kao pretpostavka osiguranja kvalitete u ustanovama za rani odgoj</vt:lpstr>
      <vt:lpstr>Slajd 22</vt:lpstr>
      <vt:lpstr>Slajd 23</vt:lpstr>
      <vt:lpstr>Samovrednovanje kao pretpostavka osiguranja kvalitete u ustanovama za rani odgoj</vt:lpstr>
      <vt:lpstr>Slajd 25</vt:lpstr>
      <vt:lpstr>Slajd 26</vt:lpstr>
      <vt:lpstr>Slajd 27</vt:lpstr>
      <vt:lpstr>Slajd 28</vt:lpstr>
      <vt:lpstr>Slajd 29</vt:lpstr>
      <vt:lpstr>Slajd 30</vt:lpstr>
      <vt:lpstr>Slajd 31</vt:lpstr>
      <vt:lpstr>TKO ĆE IMATI KORISTI?</vt:lpstr>
      <vt:lpstr>Slajd 33</vt:lpstr>
      <vt:lpstr>Slajd 34</vt:lpstr>
      <vt:lpstr>HVALA NA PAŽNJI 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Kompetentni odgajatelji 21.stoljeća</dc:title>
  <dc:creator>x</dc:creator>
  <cp:lastModifiedBy>Vlatka</cp:lastModifiedBy>
  <cp:revision>156</cp:revision>
  <dcterms:created xsi:type="dcterms:W3CDTF">2012-08-03T16:42:11Z</dcterms:created>
  <dcterms:modified xsi:type="dcterms:W3CDTF">2014-01-22T16:41:51Z</dcterms:modified>
</cp:coreProperties>
</file>