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0"/>
  </p:notesMasterIdLst>
  <p:handoutMasterIdLst>
    <p:handoutMasterId r:id="rId51"/>
  </p:handoutMasterIdLst>
  <p:sldIdLst>
    <p:sldId id="258" r:id="rId2"/>
    <p:sldId id="256" r:id="rId3"/>
    <p:sldId id="325" r:id="rId4"/>
    <p:sldId id="329" r:id="rId5"/>
    <p:sldId id="326" r:id="rId6"/>
    <p:sldId id="334" r:id="rId7"/>
    <p:sldId id="327" r:id="rId8"/>
    <p:sldId id="331" r:id="rId9"/>
    <p:sldId id="350" r:id="rId10"/>
    <p:sldId id="330" r:id="rId11"/>
    <p:sldId id="332" r:id="rId12"/>
    <p:sldId id="351" r:id="rId13"/>
    <p:sldId id="333" r:id="rId14"/>
    <p:sldId id="354" r:id="rId15"/>
    <p:sldId id="355" r:id="rId16"/>
    <p:sldId id="335" r:id="rId17"/>
    <p:sldId id="358" r:id="rId18"/>
    <p:sldId id="338" r:id="rId19"/>
    <p:sldId id="336" r:id="rId20"/>
    <p:sldId id="340" r:id="rId21"/>
    <p:sldId id="304" r:id="rId22"/>
    <p:sldId id="337" r:id="rId23"/>
    <p:sldId id="344" r:id="rId24"/>
    <p:sldId id="352" r:id="rId25"/>
    <p:sldId id="339" r:id="rId26"/>
    <p:sldId id="342" r:id="rId27"/>
    <p:sldId id="341" r:id="rId28"/>
    <p:sldId id="305" r:id="rId29"/>
    <p:sldId id="324" r:id="rId30"/>
    <p:sldId id="310" r:id="rId31"/>
    <p:sldId id="306" r:id="rId32"/>
    <p:sldId id="359" r:id="rId33"/>
    <p:sldId id="353" r:id="rId34"/>
    <p:sldId id="360" r:id="rId35"/>
    <p:sldId id="361" r:id="rId36"/>
    <p:sldId id="343" r:id="rId37"/>
    <p:sldId id="356" r:id="rId38"/>
    <p:sldId id="357" r:id="rId39"/>
    <p:sldId id="346" r:id="rId40"/>
    <p:sldId id="347" r:id="rId41"/>
    <p:sldId id="348" r:id="rId42"/>
    <p:sldId id="349" r:id="rId43"/>
    <p:sldId id="311" r:id="rId44"/>
    <p:sldId id="362" r:id="rId45"/>
    <p:sldId id="363" r:id="rId46"/>
    <p:sldId id="364" r:id="rId47"/>
    <p:sldId id="323" r:id="rId48"/>
    <p:sldId id="274" r:id="rId49"/>
  </p:sldIdLst>
  <p:sldSz cx="9144000" cy="6858000" type="screen4x3"/>
  <p:notesSz cx="6858000" cy="987425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9" autoAdjust="0"/>
    <p:restoredTop sz="94711" autoAdjust="0"/>
  </p:normalViewPr>
  <p:slideViewPr>
    <p:cSldViewPr>
      <p:cViewPr varScale="1">
        <p:scale>
          <a:sx n="113" d="100"/>
          <a:sy n="113" d="100"/>
        </p:scale>
        <p:origin x="-9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71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378950"/>
            <a:ext cx="29718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29F651-769D-434E-8A94-375AE600B6B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B60D31D-7CD3-486E-B5AA-F8EFEC0FCB1F}" type="datetimeFigureOut">
              <a:rPr lang="sr-Latn-CS"/>
              <a:pPr>
                <a:defRPr/>
              </a:pPr>
              <a:t>7.10.2014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9EEACB-E416-47B7-8808-EF8978DF72F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r-HR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r-HR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r-HR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</p:grpSp>
      </p:grpSp>
      <p:sp>
        <p:nvSpPr>
          <p:cNvPr id="6452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57E0-50C4-454C-9BC5-E165CB1B45A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7C65B-6E52-4B9F-988E-14443501A4C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54475-E654-420C-8C4A-7483AB24797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1298E-55AF-4CF3-9E99-5B3B29755DB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E1484-0187-4A24-9B69-E932AD28C43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99F39-C992-4B70-B3D2-02C833A1FFA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90834-CA89-48A5-A815-994DAF95348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568B-885E-4408-A224-C33510911FA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5A6BE-A93C-49F9-9EC3-276CF50F32B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6D2B5-2C02-4476-9AB9-F38FA404DC6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54666-F189-4C29-995D-7870ACBAD8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3FA1-1E01-4A6B-B3D5-FFD664DE33B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6349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r-HR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hr-HR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6349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49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49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49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49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49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50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50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  <p:sp>
            <p:nvSpPr>
              <p:cNvPr id="6350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hr-HR"/>
              </a:p>
            </p:txBody>
          </p:sp>
        </p:grpSp>
      </p:grpSp>
      <p:sp>
        <p:nvSpPr>
          <p:cNvPr id="6350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6350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6350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350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350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A225276-53B7-4929-BBE7-0DDE04F39F4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2571750"/>
            <a:ext cx="8428038" cy="3500438"/>
          </a:xfrm>
        </p:spPr>
        <p:txBody>
          <a:bodyPr/>
          <a:lstStyle/>
          <a:p>
            <a:pPr algn="ctr" eaLnBrk="1" hangingPunct="1">
              <a:defRPr/>
            </a:pP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/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>MENTALIZACIJA </a:t>
            </a:r>
            <a:b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</a:br>
            <a:r>
              <a:rPr lang="hr-HR" sz="4000" dirty="0" smtClean="0">
                <a:solidFill>
                  <a:srgbClr val="FFC000"/>
                </a:solidFill>
                <a:latin typeface="Berlin Sans FB Demi" pitchFamily="34" charset="0"/>
              </a:rPr>
              <a:t>U ODGOJU I OBRAZOVANJU</a:t>
            </a:r>
            <a:r>
              <a:rPr lang="hr-HR" sz="5000" dirty="0" smtClean="0"/>
              <a:t/>
            </a:r>
            <a:br>
              <a:rPr lang="hr-HR" sz="5000" dirty="0" smtClean="0"/>
            </a:br>
            <a:r>
              <a:rPr lang="hr-HR" sz="2400" dirty="0" smtClean="0"/>
              <a:t>STRUČNI SKUP</a:t>
            </a:r>
            <a:r>
              <a:rPr lang="hr-HR" sz="5000" dirty="0" smtClean="0"/>
              <a:t> </a:t>
            </a:r>
            <a:br>
              <a:rPr lang="hr-HR" sz="5000" dirty="0" smtClean="0"/>
            </a:br>
            <a:r>
              <a:rPr lang="vi-VN" sz="1600" dirty="0" smtClean="0"/>
              <a:t>Zaštita i unapređenje mentalnog zdravlja </a:t>
            </a:r>
            <a:r>
              <a:rPr lang="hr-HR" sz="1600" dirty="0" smtClean="0"/>
              <a:t/>
            </a:r>
            <a:br>
              <a:rPr lang="hr-HR" sz="1600" dirty="0" smtClean="0"/>
            </a:br>
            <a:r>
              <a:rPr lang="vi-VN" sz="1600" dirty="0" smtClean="0"/>
              <a:t>djece i mladih – </a:t>
            </a:r>
            <a:r>
              <a:rPr lang="hr-HR" sz="1600" dirty="0" smtClean="0"/>
              <a:t/>
            </a:r>
            <a:br>
              <a:rPr lang="hr-HR" sz="1600" dirty="0" smtClean="0"/>
            </a:br>
            <a:r>
              <a:rPr lang="vi-VN" sz="1600" dirty="0" smtClean="0"/>
              <a:t>Od tijela do psihe, od igre do kreativnosti</a:t>
            </a:r>
            <a:r>
              <a:rPr lang="hr-HR" sz="2400" dirty="0" smtClean="0">
                <a:solidFill>
                  <a:schemeClr val="tx1"/>
                </a:solidFill>
              </a:rPr>
              <a:t/>
            </a:r>
            <a:br>
              <a:rPr lang="hr-HR" sz="2400" dirty="0" smtClean="0">
                <a:solidFill>
                  <a:schemeClr val="tx1"/>
                </a:solidFill>
              </a:rPr>
            </a:br>
            <a:r>
              <a:rPr lang="hr-HR" sz="2400" dirty="0" smtClean="0">
                <a:solidFill>
                  <a:schemeClr val="tx1"/>
                </a:solidFill>
              </a:rPr>
              <a:t/>
            </a:r>
            <a:br>
              <a:rPr lang="hr-HR" sz="2400" dirty="0" smtClean="0">
                <a:solidFill>
                  <a:schemeClr val="tx1"/>
                </a:solidFill>
              </a:rPr>
            </a:br>
            <a:r>
              <a:rPr lang="hr-HR" sz="1400" dirty="0" smtClean="0">
                <a:solidFill>
                  <a:schemeClr val="tx1"/>
                </a:solidFill>
              </a:rPr>
              <a:t>Split, 7. listopad 2014.</a:t>
            </a:r>
            <a:br>
              <a:rPr lang="hr-HR" sz="1400" dirty="0" smtClean="0">
                <a:solidFill>
                  <a:schemeClr val="tx1"/>
                </a:solidFill>
              </a:rPr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1600" b="0" dirty="0" smtClean="0"/>
              <a:t>Priredila:</a:t>
            </a:r>
            <a:br>
              <a:rPr lang="hr-HR" sz="1600" b="0" dirty="0" smtClean="0"/>
            </a:br>
            <a:r>
              <a:rPr lang="hr-HR" sz="1600" b="0" dirty="0" smtClean="0"/>
              <a:t>mr.spec. Vedrana Ždero, </a:t>
            </a:r>
            <a:br>
              <a:rPr lang="hr-HR" sz="1600" b="0" dirty="0" smtClean="0"/>
            </a:br>
            <a:r>
              <a:rPr lang="hr-HR" sz="1600" b="0" dirty="0" smtClean="0"/>
              <a:t>klinički psiholog</a:t>
            </a:r>
            <a:br>
              <a:rPr lang="hr-HR" sz="1600" b="0" dirty="0" smtClean="0"/>
            </a:br>
            <a:r>
              <a:rPr lang="hr-HR" sz="1600" b="0" dirty="0" smtClean="0"/>
              <a:t>OŠ Stobreč</a:t>
            </a:r>
            <a:r>
              <a:rPr lang="hr-HR" sz="1800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C8295-786E-4144-9B07-415D2B9C5D36}" type="slidenum">
              <a:rPr lang="hr-HR" smtClean="0"/>
              <a:pPr>
                <a:defRPr/>
              </a:pPr>
              <a:t>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Mentalna stanja u osnovi našeg ponašanja u neprestanom su dinamičnom toku što čini razumijevanje (sebe) i drugih vjerojatno najsloženijim problemom koji smo kao vrsta sposobni riješiti.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evolucijska perspektiva</a:t>
            </a:r>
            <a:endParaRPr lang="hr-H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4FCD6-F962-4420-A9C5-E3B2755D49D4}" type="slidenum">
              <a:rPr lang="hr-HR" smtClean="0"/>
              <a:pPr>
                <a:defRPr/>
              </a:pPr>
              <a:t>10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 – neurofiziološka podloga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200" smtClean="0"/>
              <a:t>Ljudski mozak je prilagođen za mentalizaciju, ali se ova sposobnost “isključuje” u slučaju opasnosti.</a:t>
            </a:r>
          </a:p>
          <a:p>
            <a:pPr>
              <a:buFont typeface="Wingdings" pitchFamily="2" charset="2"/>
              <a:buNone/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Neurofiziološka istraživanja pokazuju da aktivacija “borba ili bijeg” sustava (</a:t>
            </a:r>
            <a:r>
              <a:rPr lang="hr-HR" sz="1800" i="1" smtClean="0"/>
              <a:t>sustav u našem mozgu koji aktivira psihološke i neurohormonalne odgovore pri pojavi opasnosti</a:t>
            </a:r>
            <a:r>
              <a:rPr lang="hr-HR" sz="2200" smtClean="0"/>
              <a:t>) vodi inhibiciji mentalizacije. Tada smo sposobni za nasilje.</a:t>
            </a:r>
          </a:p>
          <a:p>
            <a:pPr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Perzistirajuća inhibicija mentalizacije vodi neprimjerenim odgovorima koji nepovoljno utječu na naše odnose i održavaju začarani krug slabe prilagodbe – nastaju poremećaji.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79AD2-24EA-4400-A30A-399DD260D9F2}" type="slidenum">
              <a:rPr lang="hr-HR" smtClean="0"/>
              <a:pPr>
                <a:defRPr/>
              </a:pPr>
              <a:t>11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smtClean="0">
                <a:solidFill>
                  <a:srgbClr val="FFC000"/>
                </a:solidFill>
              </a:rPr>
              <a:t>Mentalizacija – neurofiziološka podloga (2)</a:t>
            </a:r>
            <a:endParaRPr lang="hr-HR" sz="400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defRPr/>
            </a:pPr>
            <a:r>
              <a:rPr lang="hr-HR" sz="2400" smtClean="0"/>
              <a:t>Zadnjih 20-tak godina veći broj istraživanja dosljedno ukazuje na iste regije mozga koje su uključene u mentalizaciju (</a:t>
            </a:r>
            <a:r>
              <a:rPr lang="hr-HR" sz="2400" i="1" smtClean="0"/>
              <a:t>Blakemore, S.-J., 2010.</a:t>
            </a:r>
            <a:r>
              <a:rPr lang="hr-HR" sz="2400" smtClean="0"/>
              <a:t>), za koje se pretpostavlja da imaju različitu važnost za mentalizaciju na različitom uzrastu.</a:t>
            </a:r>
          </a:p>
          <a:p>
            <a:pPr>
              <a:defRPr/>
            </a:pPr>
            <a:r>
              <a:rPr lang="hr-HR" sz="2400" smtClean="0"/>
              <a:t>mPFC:</a:t>
            </a:r>
          </a:p>
          <a:p>
            <a:pPr>
              <a:buFont typeface="Wingdings" pitchFamily="2" charset="2"/>
              <a:buNone/>
              <a:defRPr/>
            </a:pPr>
            <a:endParaRPr lang="hr-HR" sz="220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06CBDC9-A321-406A-8C9C-11C35D5D8BE8}" type="slidenum">
              <a:rPr lang="hr-HR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12</a:t>
            </a:fld>
            <a:endParaRPr lang="hr-HR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2" name="Picture 6" descr="medial-prefrontal-cortex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3929063"/>
            <a:ext cx="35337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Nedostatak mentalizacije</a:t>
            </a:r>
            <a:endParaRPr lang="hr-HR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200" dirty="0" smtClean="0"/>
              <a:t>U razgovoru , osoba ne pokazuje da promišlja o motivima, osjećajima ili mislima, usmjerena je na vanjske, društvene činitelje kao što su škola ili susjedstvo...</a:t>
            </a:r>
          </a:p>
          <a:p>
            <a:pPr>
              <a:defRPr/>
            </a:pPr>
            <a:r>
              <a:rPr lang="hr-HR" sz="2200" dirty="0" smtClean="0"/>
              <a:t>...koristi se uporno “etiketama”, pa je netko “lijen”, “pametan”, “depresivan”...</a:t>
            </a:r>
          </a:p>
          <a:p>
            <a:pPr>
              <a:defRPr/>
            </a:pPr>
            <a:r>
              <a:rPr lang="hr-HR" sz="2200" dirty="0" smtClean="0"/>
              <a:t>...preokupirana je pravilima – “mora se / ne smije se”...</a:t>
            </a:r>
          </a:p>
          <a:p>
            <a:pPr>
              <a:defRPr/>
            </a:pPr>
            <a:r>
              <a:rPr lang="hr-HR" sz="2200" dirty="0" smtClean="0"/>
              <a:t>...negira vlastitu uključenost u problem te traži krivnju tj., optužuje druge...</a:t>
            </a:r>
          </a:p>
          <a:p>
            <a:pPr>
              <a:defRPr/>
            </a:pPr>
            <a:r>
              <a:rPr lang="hr-HR" sz="2200" dirty="0" smtClean="0"/>
              <a:t>“vjeruje samo u ono što vidi vlastitim očima”...</a:t>
            </a:r>
          </a:p>
          <a:p>
            <a:pPr>
              <a:defRPr/>
            </a:pPr>
            <a:r>
              <a:rPr lang="hr-HR" sz="2200" dirty="0" smtClean="0"/>
              <a:t>MANIPULACIJA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1F3D6-1ABD-42BE-A82B-D2CA93CBC409}" type="slidenum">
              <a:rPr lang="hr-HR" smtClean="0"/>
              <a:pPr>
                <a:defRPr/>
              </a:pPr>
              <a:t>13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Nedostatak mentalizacije (2)</a:t>
            </a:r>
            <a:endParaRPr lang="hr-HR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200" smtClean="0"/>
              <a:t>Osobe koje nisu sposobne za mentalizaciju vjerojatno će imati sljedeće poteškoće:</a:t>
            </a:r>
          </a:p>
          <a:p>
            <a:endParaRPr lang="hr-HR" sz="2200" smtClean="0"/>
          </a:p>
          <a:p>
            <a:r>
              <a:rPr lang="hr-HR" sz="2200" smtClean="0"/>
              <a:t>u potpunom spoznavanju, a time  i u regulaciji vlastitih emocija, umirivanju samih sebe, kontroli vlastitih impulsa što je nužno za prilagodbu</a:t>
            </a:r>
          </a:p>
          <a:p>
            <a:endParaRPr lang="hr-HR" sz="2200" smtClean="0"/>
          </a:p>
          <a:p>
            <a:r>
              <a:rPr lang="hr-HR" sz="2200" smtClean="0"/>
              <a:t>u točnom procjenjivanju osjećaja drugih ljudi posebno u odnosu na njih same (često podcjenjuju ili precjenjuju agresiju, npr., čude se što ih se netko boji</a:t>
            </a:r>
          </a:p>
          <a:p>
            <a:endParaRPr lang="hr-HR" sz="2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CBF3F-9887-4AEC-8E8D-A17F0422FBCA}" type="slidenum">
              <a:rPr lang="hr-HR" smtClean="0"/>
              <a:pPr>
                <a:defRPr/>
              </a:pPr>
              <a:t>14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Nedostatak mentalizacije (3)</a:t>
            </a:r>
            <a:endParaRPr lang="hr-HR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200" dirty="0" smtClean="0"/>
              <a:t>zbog tendencije da pripišu drugima nepostojeće negativne namjere te rigidnih očekivanja od drugih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zbog nesposobnosti da razvijaju rješenja koja bi u interpersonalnim problemima bila prihvatljiva svim sudionicima (naravno, favoriziraju vlastiti položaj).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6AA9A-2D31-4740-A2EB-F8579D862EBD}" type="slidenum">
              <a:rPr lang="hr-HR" smtClean="0"/>
              <a:pPr>
                <a:defRPr/>
              </a:pPr>
              <a:t>15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Kako učimo mentalizaciju?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Mentalizacija je osjetljiva razvojna funkcija koja se u potpunosti ne razvija do ulaska u mlađu odraslu dob (ako i tada) te zahtijeva podršku okruženja.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mentalizacija zahtijeva praksu...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...ali, ne treba pretjerivati; ni glazbenik ne treba vježbati 18 sati dnevno sviranje na klaviru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36369-4D69-4A4D-988B-9EE0B532660F}" type="slidenum">
              <a:rPr lang="hr-HR" smtClean="0"/>
              <a:pPr>
                <a:defRPr/>
              </a:pPr>
              <a:t>16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(2)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14500"/>
            <a:ext cx="7543800" cy="4381500"/>
          </a:xfrm>
        </p:spPr>
        <p:txBody>
          <a:bodyPr/>
          <a:lstStyle/>
          <a:p>
            <a:pPr eaLnBrk="1" hangingPunct="1">
              <a:buSzPct val="120000"/>
              <a:buFont typeface="Tahoma" pitchFamily="34" charset="0"/>
              <a:buChar char="▪"/>
              <a:defRPr/>
            </a:pPr>
            <a:r>
              <a:rPr lang="hr-HR" sz="2400" dirty="0" smtClean="0"/>
              <a:t>Socijalna interakcija ima kritičnu ulogu u ranom razvoju mozga. U</a:t>
            </a:r>
            <a:r>
              <a:rPr lang="hr-HR" sz="2400" dirty="0" smtClean="0">
                <a:latin typeface="Arial" charset="0"/>
                <a:cs typeface="Arial" charset="0"/>
              </a:rPr>
              <a:t>loga majke/skrbnika u ranom razvoju je psihološka i neurobiološka.</a:t>
            </a:r>
          </a:p>
          <a:p>
            <a:pPr eaLnBrk="1" hangingPunct="1">
              <a:buSzPct val="120000"/>
              <a:buFont typeface="Tahoma" pitchFamily="34" charset="0"/>
              <a:buChar char="▪"/>
              <a:defRPr/>
            </a:pPr>
            <a:endParaRPr lang="hr-HR" sz="2400" dirty="0" smtClean="0">
              <a:latin typeface="Arial" charset="0"/>
              <a:cs typeface="Arial" charset="0"/>
            </a:endParaRPr>
          </a:p>
          <a:p>
            <a:pPr eaLnBrk="1" hangingPunct="1">
              <a:buSzPct val="120000"/>
              <a:buFont typeface="Tahoma" pitchFamily="34" charset="0"/>
              <a:buChar char="▪"/>
              <a:defRPr/>
            </a:pPr>
            <a:r>
              <a:rPr lang="hr-HR" sz="2400" dirty="0" smtClean="0">
                <a:latin typeface="Arial" charset="0"/>
                <a:cs typeface="Arial" charset="0"/>
              </a:rPr>
              <a:t>1. godina života – izražen rast kortikalnih struktura koje omogućuju inhibiciju funkcija nižih centara u mozgu</a:t>
            </a:r>
          </a:p>
          <a:p>
            <a:pPr eaLnBrk="1" hangingPunct="1">
              <a:buFontTx/>
              <a:buChar char="-"/>
              <a:defRPr/>
            </a:pPr>
            <a:endParaRPr lang="hr-HR" sz="2400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hr-HR" sz="2400" dirty="0" smtClean="0">
                <a:latin typeface="Arial" charset="0"/>
                <a:cs typeface="Arial" charset="0"/>
              </a:rPr>
              <a:t>Majka kroz kontakt s djetetom, preko regulacije afekta, predstavlja glavni izvor vanjske stimulacije  koja pospješuje ili inhibira maturaciju neurobioloških struktura mozga.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C44828-F08A-4FE4-BC29-395F345E2585}" type="slidenum">
              <a:rPr lang="hr-HR" smtClean="0"/>
              <a:pPr>
                <a:defRPr/>
              </a:pPr>
              <a:t>17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(3)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hr-HR" sz="2400" smtClean="0"/>
          </a:p>
          <a:p>
            <a:pPr>
              <a:defRPr/>
            </a:pPr>
            <a:r>
              <a:rPr lang="hr-HR" sz="2400" b="1" smtClean="0"/>
              <a:t>PRIVRŽENOST</a:t>
            </a:r>
            <a:r>
              <a:rPr lang="hr-HR" sz="2400" smtClean="0"/>
              <a:t> (</a:t>
            </a:r>
            <a:r>
              <a:rPr lang="hr-HR" sz="2000" i="1" smtClean="0"/>
              <a:t>bliska, uzajamna emocionalna povezanost malog djeteta i majke/skrbnika</a:t>
            </a:r>
            <a:r>
              <a:rPr lang="hr-HR" sz="2400" smtClean="0"/>
              <a:t>)  = najznačajniji čimbenik u razvoju mentalizacije</a:t>
            </a:r>
          </a:p>
          <a:p>
            <a:pPr>
              <a:defRPr/>
            </a:pPr>
            <a:endParaRPr lang="hr-HR" sz="2400" smtClean="0"/>
          </a:p>
          <a:p>
            <a:pPr>
              <a:defRPr/>
            </a:pPr>
            <a:endParaRPr lang="hr-HR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43304-75A9-4734-8E7F-45883B0CF8BC}" type="slidenum">
              <a:rPr lang="hr-HR" smtClean="0"/>
              <a:pPr>
                <a:defRPr/>
              </a:pPr>
              <a:t>18</a:t>
            </a:fld>
            <a:endParaRPr lang="hr-HR"/>
          </a:p>
        </p:txBody>
      </p:sp>
      <p:pic>
        <p:nvPicPr>
          <p:cNvPr id="33796" name="Picture 4" descr="ru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464343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(4)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sigurna privrženost</a:t>
            </a:r>
            <a:r>
              <a:rPr lang="hr-HR" sz="2400" dirty="0" smtClean="0"/>
              <a:t> između majke i djeteta potiče istraživanje vanjskog i unutarnjeg svijeta (vlastitog i drugog)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dirty="0" smtClean="0"/>
              <a:t>KAKO? </a:t>
            </a:r>
          </a:p>
          <a:p>
            <a:pPr>
              <a:defRPr/>
            </a:pPr>
            <a:r>
              <a:rPr lang="hr-HR" sz="2400" dirty="0" smtClean="0"/>
              <a:t>osjetljivi (brižan, empatičan) skrbnik usklađen je s emocijama malog djeteta; zrcali te emocije na svom licu i u tonu svog glasa; time pokazuje da zna kako se dijete osjeća; empatičan odgovor  skrbnika donosi utjehu i smirivanje, osjećaj povezanosti; tako dijete počinje razumijevati vlastite osjećaje (otkriva ih u drugome) </a:t>
            </a:r>
            <a:endParaRPr lang="hr-H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6E027-1F23-4917-96B9-8131B0E5D12A}" type="slidenum">
              <a:rPr lang="hr-HR" smtClean="0"/>
              <a:pPr>
                <a:defRPr/>
              </a:pPr>
              <a:t>19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Self-Portrait-with-Lace-Collar-c.-1629-smal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4450"/>
            <a:ext cx="165735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4" descr="Self-Portrait-smal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85750"/>
            <a:ext cx="14605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Self-Portrait-In-A-Slant-Fur-Cap-Bust-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0"/>
            <a:ext cx="2108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Self-portrait-In-A-Plumed-Hat-small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0"/>
            <a:ext cx="18669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Self-portrait-as-the-Apostle-Paul-smal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25" y="1863725"/>
            <a:ext cx="2214563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Self-Portrait-as-a-Young-Man-1634-small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3" y="0"/>
            <a:ext cx="200025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0" descr="Self-Portrait-1668-69-small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3" y="2071688"/>
            <a:ext cx="222885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1" descr="Self-Portrait,-Frowning-small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85000" y="0"/>
            <a:ext cx="21590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2" descr="Self-Portrait-1630s-small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688" y="2214563"/>
            <a:ext cx="21875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3" descr="Self-Portrait-(detail)-1659-small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4572000"/>
            <a:ext cx="1841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4" descr="Self-Portrait-(1)-1669-small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000250" y="4225925"/>
            <a:ext cx="226695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5" descr="Rembrandt-in-Velvet-Cap-and-Plume-small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43375" y="4143375"/>
            <a:ext cx="17399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6" descr="Rembrandt_aux_yeux_hagards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10425" y="4537075"/>
            <a:ext cx="193357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7" descr="Portrait-of-the-Artist-at-His-Easel-1660-small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857875" y="5143500"/>
            <a:ext cx="13525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ADA55-C441-4FA9-81E3-19D94329C707}" type="slidenum">
              <a:rPr lang="hr-HR" smtClean="0"/>
              <a:pPr>
                <a:defRPr/>
              </a:pPr>
              <a:t>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(5)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Dijete iskustvo sigurnosti i zaštite iz odnosa s roditeljem, postupno prenosi u unutrašnji model koji mu daje osjećaj sigurnosti i u situacijama kada roditelj nije prisutan. 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iskustvo se gradi i kroz odnose s drugima: drugim roditeljem, braćom i sestrama, članovima šire obitelji, vršnjacima, učiteljima; učenje se nastavlja cijeli život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endParaRPr lang="hr-H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8DC37F-B37A-465A-ADC1-404F1662F018}" type="slidenum">
              <a:rPr lang="hr-HR" smtClean="0"/>
              <a:pPr>
                <a:defRPr/>
              </a:pPr>
              <a:t>20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Kako majke to rade?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r-HR" sz="1800" smtClean="0"/>
              <a:t>Majka koja gleda dijete dok  halapljivo pije mlijeko može reći :</a:t>
            </a:r>
          </a:p>
          <a:p>
            <a:pPr algn="just">
              <a:buFont typeface="Wingdings" pitchFamily="2" charset="2"/>
              <a:buNone/>
            </a:pPr>
            <a:r>
              <a:rPr lang="hr-HR" sz="1800" i="1" smtClean="0"/>
              <a:t>“ O, dušo, uznemiren si, nemoj se bojati, stomačić te boli, jer prebrzo jedeš. Daj da te  smirim i zagrlim i bit će sve u redu...”</a:t>
            </a:r>
          </a:p>
          <a:p>
            <a:pPr algn="just"/>
            <a:endParaRPr lang="hr-HR" sz="1800" smtClean="0"/>
          </a:p>
          <a:p>
            <a:pPr algn="just">
              <a:buFont typeface="Wingdings" pitchFamily="2" charset="2"/>
              <a:buNone/>
            </a:pPr>
            <a:r>
              <a:rPr lang="hr-HR" sz="1800" b="1" smtClean="0"/>
              <a:t>ŠTO MAJKA USTVARI DJETETU POKAZUJE ?</a:t>
            </a:r>
          </a:p>
          <a:p>
            <a:pPr algn="just"/>
            <a:r>
              <a:rPr lang="hr-HR" sz="1800" smtClean="0"/>
              <a:t>Ona djetetu </a:t>
            </a:r>
            <a:r>
              <a:rPr lang="hr-HR" sz="1800" i="1" smtClean="0"/>
              <a:t>imenuje emociju </a:t>
            </a:r>
            <a:r>
              <a:rPr lang="hr-HR" sz="1800" smtClean="0"/>
              <a:t>(strah), </a:t>
            </a:r>
            <a:r>
              <a:rPr lang="hr-HR" sz="1800" i="1" smtClean="0"/>
              <a:t>što ju je izazvalo </a:t>
            </a:r>
            <a:r>
              <a:rPr lang="hr-HR" sz="1800" smtClean="0"/>
              <a:t>(prebrzo jedeš), otkriva da je ta </a:t>
            </a:r>
            <a:r>
              <a:rPr lang="hr-HR" sz="1800" i="1" smtClean="0"/>
              <a:t>emocija u vezi s facijalnom ekspresijom   </a:t>
            </a:r>
          </a:p>
          <a:p>
            <a:pPr algn="just">
              <a:buFont typeface="Wingdings" pitchFamily="2" charset="2"/>
              <a:buNone/>
            </a:pPr>
            <a:r>
              <a:rPr lang="hr-HR" sz="1800" i="1" smtClean="0"/>
              <a:t>   </a:t>
            </a:r>
            <a:r>
              <a:rPr lang="hr-HR" sz="1800" smtClean="0"/>
              <a:t>(izgledaš uznemireno), da je </a:t>
            </a:r>
            <a:r>
              <a:rPr lang="hr-HR" sz="1800" i="1" smtClean="0"/>
              <a:t>povezana s tjelesnom senzacijom </a:t>
            </a:r>
          </a:p>
          <a:p>
            <a:pPr algn="just">
              <a:buFont typeface="Wingdings" pitchFamily="2" charset="2"/>
              <a:buNone/>
            </a:pPr>
            <a:r>
              <a:rPr lang="hr-HR" sz="1800" i="1" smtClean="0"/>
              <a:t>   </a:t>
            </a:r>
            <a:r>
              <a:rPr lang="hr-HR" sz="1800" smtClean="0"/>
              <a:t>(bol u stomaku) i da se </a:t>
            </a:r>
            <a:r>
              <a:rPr lang="hr-HR" sz="1800" i="1" smtClean="0"/>
              <a:t>može okrenuti drugima koji će pomoći </a:t>
            </a:r>
          </a:p>
          <a:p>
            <a:pPr algn="just">
              <a:buFont typeface="Wingdings" pitchFamily="2" charset="2"/>
              <a:buNone/>
            </a:pPr>
            <a:r>
              <a:rPr lang="hr-HR" sz="1800" i="1" smtClean="0"/>
              <a:t>   </a:t>
            </a:r>
            <a:r>
              <a:rPr lang="hr-HR" sz="1800" smtClean="0"/>
              <a:t>(majka će te smiriti i zagrliti). </a:t>
            </a:r>
          </a:p>
          <a:p>
            <a:pPr algn="r">
              <a:buFont typeface="Wingdings" pitchFamily="2" charset="2"/>
              <a:buNone/>
            </a:pPr>
            <a:r>
              <a:rPr lang="hr-HR" sz="1800" smtClean="0"/>
              <a:t>prema Čajo, N. (2014.) prilagođeno  iz</a:t>
            </a:r>
          </a:p>
          <a:p>
            <a:pPr algn="r">
              <a:buFont typeface="Wingdings" pitchFamily="2" charset="2"/>
              <a:buNone/>
            </a:pPr>
            <a:r>
              <a:rPr lang="hr-HR" sz="1800" smtClean="0"/>
              <a:t> “</a:t>
            </a:r>
            <a:r>
              <a:rPr lang="hr-HR" sz="1800" i="1" smtClean="0"/>
              <a:t>The Brain That Changes Itself</a:t>
            </a:r>
            <a:r>
              <a:rPr lang="hr-HR" sz="1800" smtClean="0"/>
              <a:t> “</a:t>
            </a:r>
            <a:endParaRPr lang="en-US" sz="1800" smtClean="0"/>
          </a:p>
          <a:p>
            <a:pPr>
              <a:buFont typeface="Wingdings" pitchFamily="2" charset="2"/>
              <a:buNone/>
            </a:pPr>
            <a:endParaRPr lang="hr-HR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40D9A9-2693-4FC1-9D3D-9815B32C1BBC}" type="slidenum">
              <a:rPr lang="hr-HR" smtClean="0"/>
              <a:pPr>
                <a:defRPr/>
              </a:pPr>
              <a:t>21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(6)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b="1" dirty="0" smtClean="0"/>
              <a:t>nesigurna privrženost </a:t>
            </a:r>
            <a:r>
              <a:rPr lang="hr-HR" sz="2400" dirty="0" smtClean="0"/>
              <a:t>može inhibirati mentalizaciju jer se malo dijete okreće od figure privrženosti koja ne donosi podršku, utjehu i razumijevanje u stresnoj situaciji, već nesigurnost i opasnost; nema istraživanja ni sebe ni okoline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obrambena inhibicija mentaliziranja mentalnih stanja skrbnika i paradoksalno, hiperosjetljivost na mentalna stanja drugih osoba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6BD6D-C3D3-4974-84DD-9B60D26F5C27}" type="slidenum">
              <a:rPr lang="hr-HR" smtClean="0"/>
              <a:pPr>
                <a:defRPr/>
              </a:pPr>
              <a:t>22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(7)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smtClean="0"/>
              <a:t>Istraživanja u razvojnoj psihologiji pokazuju da se sposobnost razumijevanja mentalnih stanja drugih razvija tijekom prve 4-5 godina života djeteta, kada dijete počinje shvaćati da drugi mogu imati drugačije mišljenje od njega i da ono može biti pogrešno (</a:t>
            </a:r>
            <a:r>
              <a:rPr lang="hr-HR" sz="2400" i="1" smtClean="0"/>
              <a:t>Blakemore, S.-J., 2010.</a:t>
            </a:r>
            <a:r>
              <a:rPr lang="hr-HR" sz="2400" smtClean="0"/>
              <a:t>).</a:t>
            </a:r>
          </a:p>
          <a:p>
            <a:pPr>
              <a:defRPr/>
            </a:pPr>
            <a:endParaRPr lang="hr-HR" sz="2400" smtClean="0"/>
          </a:p>
          <a:p>
            <a:pPr>
              <a:defRPr/>
            </a:pPr>
            <a:r>
              <a:rPr lang="hr-HR" sz="2400" smtClean="0"/>
              <a:t>Do 9. mjeseca života dijete počinje razumijevati da gledanje osobe u njegovom smjeru ukazuje da mu se ona obraća.</a:t>
            </a:r>
          </a:p>
          <a:p>
            <a:pPr>
              <a:defRPr/>
            </a:pPr>
            <a:endParaRPr lang="hr-HR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0312E-9E30-47E4-B68B-0B08B751D157}" type="slidenum">
              <a:rPr lang="hr-HR" smtClean="0"/>
              <a:pPr>
                <a:defRPr/>
              </a:pPr>
              <a:t>23</a:t>
            </a:fld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(8)</a:t>
            </a:r>
            <a:endParaRPr lang="hr-HR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bebe s smiješe ljudima, a ne objektima</a:t>
            </a:r>
          </a:p>
          <a:p>
            <a:pPr>
              <a:defRPr/>
            </a:pPr>
            <a:endParaRPr lang="hr-HR" dirty="0" smtClean="0">
              <a:effectLst/>
            </a:endParaRPr>
          </a:p>
          <a:p>
            <a:pPr>
              <a:defRPr/>
            </a:pPr>
            <a:r>
              <a:rPr lang="hr-HR" sz="2400" dirty="0" smtClean="0">
                <a:effectLst/>
              </a:rPr>
              <a:t>već s 2.5 godine uočavaju se složene socijalne taktike – zadirkivanje i laganje</a:t>
            </a:r>
          </a:p>
          <a:p>
            <a:pPr>
              <a:defRPr/>
            </a:pPr>
            <a:endParaRPr lang="hr-HR" sz="2400" dirty="0" smtClean="0">
              <a:effectLst/>
            </a:endParaRPr>
          </a:p>
          <a:p>
            <a:pPr>
              <a:defRPr/>
            </a:pPr>
            <a:r>
              <a:rPr lang="hr-HR" sz="2400" dirty="0" smtClean="0">
                <a:effectLst/>
              </a:rPr>
              <a:t>s 5-6 godina znaju reći “bijelu laž” kako bi zaštitili osjećaje drugog</a:t>
            </a:r>
          </a:p>
          <a:p>
            <a:pPr>
              <a:defRPr/>
            </a:pPr>
            <a:endParaRPr lang="hr-HR" sz="2400" dirty="0" smtClean="0">
              <a:effectLst/>
            </a:endParaRPr>
          </a:p>
          <a:p>
            <a:pPr>
              <a:defRPr/>
            </a:pPr>
            <a:r>
              <a:rPr lang="hr-HR" sz="2400" dirty="0" smtClean="0">
                <a:effectLst/>
              </a:rPr>
              <a:t>s 6-7 godina razumiju emocije poput krivnje, srama, ponosa (svijest o sebi)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E60BA21-E1EC-4704-9778-BA4567BC3D09}" type="slidenum">
              <a:rPr lang="hr-HR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24</a:t>
            </a:fld>
            <a:endParaRPr lang="hr-HR" sz="1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(9)</a:t>
            </a:r>
            <a:endParaRPr lang="hr-HR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400" dirty="0" smtClean="0"/>
              <a:t>U daljnjim fazama razvoja,  posebno u adolescenciji djeca i adolescenti će reagirati prema </a:t>
            </a:r>
            <a:r>
              <a:rPr lang="hr-HR" sz="2400" b="1" dirty="0" smtClean="0"/>
              <a:t>dominantom modelu </a:t>
            </a:r>
            <a:r>
              <a:rPr lang="hr-HR" sz="2400" dirty="0" smtClean="0"/>
              <a:t>privrženosti, pa će usvojene modele reagiranja </a:t>
            </a:r>
            <a:r>
              <a:rPr lang="hr-HR" sz="2400" b="1" dirty="0" smtClean="0"/>
              <a:t>premjestiti</a:t>
            </a:r>
            <a:r>
              <a:rPr lang="hr-HR" sz="2400" dirty="0" smtClean="0"/>
              <a:t> na vršnjake i grupu. 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720F61-F4CC-4B71-910A-A585A0245E6A}" type="slidenum">
              <a:rPr lang="hr-HR" smtClean="0"/>
              <a:pPr>
                <a:defRPr/>
              </a:pPr>
              <a:t>25</a:t>
            </a:fld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(10)</a:t>
            </a:r>
            <a:endParaRPr lang="hr-HR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400" dirty="0" smtClean="0"/>
              <a:t>Osobna povijest privrženosti  (dominantni model) određuje kada u </a:t>
            </a:r>
            <a:r>
              <a:rPr lang="hr-HR" sz="2400" b="1" dirty="0" smtClean="0"/>
              <a:t>stresnim situacijama</a:t>
            </a:r>
            <a:r>
              <a:rPr lang="hr-HR" sz="2400" dirty="0" smtClean="0"/>
              <a:t>: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svjesna, kontrolirana mentalizacija prelazi u automatski oblik (prag) u kojem dominiraju refleksne (nema refleksije) pretpostavke o sebi i drugima koje su obično nevidljive u normalnim okolnostima, </a:t>
            </a:r>
          </a:p>
          <a:p>
            <a:pPr>
              <a:defRPr/>
            </a:pPr>
            <a:r>
              <a:rPr lang="hr-HR" sz="2400" dirty="0" smtClean="0"/>
              <a:t>koliko je proširena ta promjena (koliko zahvaća),</a:t>
            </a:r>
          </a:p>
          <a:p>
            <a:pPr>
              <a:defRPr/>
            </a:pPr>
            <a:r>
              <a:rPr lang="hr-HR" sz="2400" dirty="0" smtClean="0"/>
              <a:t>vrijeme oporavka od stresa, potrebno za povratak u kontrolirani oblik mentalizacije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/>
          </a:p>
          <a:p>
            <a:pPr>
              <a:buFont typeface="Wingdings" pitchFamily="2" charset="2"/>
              <a:buNone/>
              <a:defRPr/>
            </a:pPr>
            <a:endParaRPr lang="hr-HR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82F793-4295-4320-B97F-E6D4B29AA9AD}" type="slidenum">
              <a:rPr lang="hr-HR" smtClean="0"/>
              <a:pPr>
                <a:defRPr/>
              </a:pPr>
              <a:t>26</a:t>
            </a:fld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600" dirty="0" smtClean="0">
                <a:solidFill>
                  <a:srgbClr val="FFC000"/>
                </a:solidFill>
              </a:rPr>
              <a:t>Kako učimo mentalizaciju? (11)</a:t>
            </a:r>
            <a:endParaRPr lang="hr-HR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400" smtClean="0"/>
          </a:p>
          <a:p>
            <a:pPr>
              <a:defRPr/>
            </a:pPr>
            <a:r>
              <a:rPr lang="hr-HR" sz="2400" smtClean="0"/>
              <a:t>npr., kod </a:t>
            </a:r>
            <a:r>
              <a:rPr lang="hr-HR" sz="2400" b="1" smtClean="0"/>
              <a:t>sigurnog tipa</a:t>
            </a:r>
            <a:r>
              <a:rPr lang="hr-HR" sz="2400" smtClean="0"/>
              <a:t> privrženosti nalazimo visok prag i brzi oporavak, osoba i pod stresom zadržava sigurnost unutarnje mentalne eksploracije i sposobnost da traži pomoć od okoline</a:t>
            </a:r>
          </a:p>
          <a:p>
            <a:pPr>
              <a:defRPr/>
            </a:pPr>
            <a:endParaRPr lang="hr-HR" sz="2400" smtClean="0"/>
          </a:p>
          <a:p>
            <a:pPr>
              <a:defRPr/>
            </a:pPr>
            <a:r>
              <a:rPr lang="hr-HR" sz="2400" smtClean="0"/>
              <a:t>kod </a:t>
            </a:r>
            <a:r>
              <a:rPr lang="hr-HR" sz="2400" b="1" smtClean="0"/>
              <a:t>nesigurnog tipa</a:t>
            </a:r>
            <a:r>
              <a:rPr lang="hr-HR" sz="2400" smtClean="0"/>
              <a:t> privrženosti, prag je snižen, a vrijeme potrebno za oporavak duže...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9CB9BB-890A-4E5D-B87C-22067EB2E646}" type="slidenum">
              <a:rPr lang="hr-HR" smtClean="0"/>
              <a:pPr>
                <a:defRPr/>
              </a:pPr>
              <a:t>27</a:t>
            </a:fld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2400" dirty="0" smtClean="0">
                <a:solidFill>
                  <a:srgbClr val="FFC000"/>
                </a:solidFill>
              </a:rPr>
              <a:t>Razvijena roditeljska refleksivna funkcija (mentalizacija)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000" dirty="0" smtClean="0"/>
              <a:t>Majka o malom djetetu: </a:t>
            </a:r>
          </a:p>
          <a:p>
            <a:pPr>
              <a:buFont typeface="Wingdings" pitchFamily="2" charset="2"/>
              <a:buNone/>
              <a:defRPr/>
            </a:pPr>
            <a:endParaRPr lang="hr-HR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000" dirty="0" smtClean="0"/>
              <a:t>“</a:t>
            </a:r>
            <a:r>
              <a:rPr lang="hr-HR" sz="2000" i="1" dirty="0" smtClean="0"/>
              <a:t>Ponekad postane frustrirana i ljuta</a:t>
            </a:r>
            <a:r>
              <a:rPr lang="hr-HR" sz="2000" dirty="0" smtClean="0"/>
              <a:t> (djetetovo mentalno stanje).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Pokaže na neki predmet i ja joj ga dodam, ali se pokaže da to nije ono što stvarno želi</a:t>
            </a:r>
            <a:r>
              <a:rPr lang="hr-HR" sz="2000" dirty="0" smtClean="0"/>
              <a:t> (neprozirnost mentalnog stanja). </a:t>
            </a:r>
          </a:p>
          <a:p>
            <a:pPr>
              <a:buFont typeface="Wingdings" pitchFamily="2" charset="2"/>
              <a:buNone/>
              <a:defRPr/>
            </a:pPr>
            <a:endParaRPr lang="hr-HR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Za mene je vrlo zbunjujuće</a:t>
            </a:r>
            <a:r>
              <a:rPr lang="hr-HR" sz="2000" dirty="0" smtClean="0"/>
              <a:t> (mentalno stanje majke) </a:t>
            </a:r>
            <a:r>
              <a:rPr lang="hr-HR" sz="2000" i="1" dirty="0" smtClean="0"/>
              <a:t>kada nisam sigurna kako se ona osjeća</a:t>
            </a:r>
            <a:r>
              <a:rPr lang="hr-HR" sz="2000" dirty="0" smtClean="0"/>
              <a:t> (neprozirnost djetetovog mentalnog stanja), </a:t>
            </a:r>
            <a:r>
              <a:rPr lang="hr-HR" sz="2000" i="1" dirty="0" smtClean="0"/>
              <a:t>posebno kada je uznemirena. </a:t>
            </a:r>
          </a:p>
          <a:p>
            <a:pPr>
              <a:buFont typeface="Wingdings" pitchFamily="2" charset="2"/>
              <a:buNone/>
              <a:defRPr/>
            </a:pPr>
            <a:endParaRPr lang="hr-HR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Ponekad želi nešto napraviti, a joj ne dozvoljavam jer je opasno za nju, a onda se ona ljuti</a:t>
            </a:r>
            <a:r>
              <a:rPr lang="hr-HR" sz="2000" dirty="0" smtClean="0"/>
              <a:t> (majka prepoznaje različitost mentalnih stanja kod sebe i djeteta).”</a:t>
            </a:r>
          </a:p>
          <a:p>
            <a:pPr algn="r">
              <a:buFont typeface="Wingdings" pitchFamily="2" charset="2"/>
              <a:buNone/>
              <a:defRPr/>
            </a:pPr>
            <a:endParaRPr lang="hr-HR" sz="1800" dirty="0" smtClean="0"/>
          </a:p>
          <a:p>
            <a:pPr>
              <a:buFont typeface="Wingdings" pitchFamily="2" charset="2"/>
              <a:buNone/>
              <a:defRPr/>
            </a:pPr>
            <a:endParaRPr lang="hr-H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48CECC-6F3C-485F-860A-75D47BE31B0E}" type="slidenum">
              <a:rPr lang="hr-HR" smtClean="0"/>
              <a:pPr>
                <a:defRPr/>
              </a:pPr>
              <a:t>28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2400" dirty="0" smtClean="0">
                <a:solidFill>
                  <a:srgbClr val="FFC000"/>
                </a:solidFill>
              </a:rPr>
              <a:t>Razvijena roditeljska refleksivna funkcija (mentalizacija) (2)</a:t>
            </a:r>
            <a:endParaRPr lang="hr-H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000" dirty="0" smtClean="0"/>
              <a:t>Majka o malom djetetu (nastavak):  </a:t>
            </a:r>
          </a:p>
          <a:p>
            <a:pPr>
              <a:buFont typeface="Wingdings" pitchFamily="2" charset="2"/>
              <a:buNone/>
              <a:defRPr/>
            </a:pPr>
            <a:endParaRPr lang="hr-HR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000" dirty="0" smtClean="0"/>
              <a:t>“</a:t>
            </a:r>
            <a:r>
              <a:rPr lang="hr-HR" sz="2000" i="1" dirty="0" smtClean="0"/>
              <a:t>Pokušam je podignuti, ali očito je da to ona ne želi jer je “u sred” ljutnje</a:t>
            </a:r>
            <a:r>
              <a:rPr lang="hr-HR" sz="2000" dirty="0" smtClean="0"/>
              <a:t> (majka prepoznaje dinamičnu prirodu djetetovih osjećaja) </a:t>
            </a:r>
            <a:r>
              <a:rPr lang="hr-HR" sz="2000" i="1" dirty="0" smtClean="0"/>
              <a:t>pa sam je omela u tome</a:t>
            </a:r>
            <a:r>
              <a:rPr lang="en-US" sz="2000" i="1" dirty="0" smtClean="0"/>
              <a:t>. </a:t>
            </a:r>
            <a:endParaRPr lang="hr-HR" sz="2000" i="1" dirty="0" smtClean="0"/>
          </a:p>
          <a:p>
            <a:pPr>
              <a:buFont typeface="Wingdings" pitchFamily="2" charset="2"/>
              <a:buNone/>
              <a:defRPr/>
            </a:pPr>
            <a:endParaRPr lang="hr-HR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hr-HR" sz="2000" i="1" dirty="0" smtClean="0"/>
              <a:t>U tim trenucima ja sam ta koju treba “podignuti”, uzeti u ruke i utješiti, stoga je spustim</a:t>
            </a:r>
            <a:r>
              <a:rPr lang="hr-HR" sz="2000" dirty="0" smtClean="0"/>
              <a:t> (majka prepoznaje da njena vlastita potreba pokreće njeno ponašanje koje nije usklađeno s djetetovim potrebama pa ga sukladno tome i mijenja).”</a:t>
            </a:r>
            <a:endParaRPr lang="en-US" sz="2000" dirty="0" smtClean="0"/>
          </a:p>
          <a:p>
            <a:pPr algn="r">
              <a:buFont typeface="Wingdings" pitchFamily="2" charset="2"/>
              <a:buNone/>
              <a:defRPr/>
            </a:pPr>
            <a:r>
              <a:rPr lang="hr-HR" sz="1800" i="1" dirty="0" smtClean="0"/>
              <a:t>Slade,  A. (2005.) </a:t>
            </a:r>
          </a:p>
          <a:p>
            <a:pPr algn="r">
              <a:buFont typeface="Wingdings" pitchFamily="2" charset="2"/>
              <a:buNone/>
              <a:defRPr/>
            </a:pPr>
            <a:r>
              <a:rPr lang="en-US" sz="1800" i="1" dirty="0" smtClean="0"/>
              <a:t>Parental reflective functioning: An introduction</a:t>
            </a:r>
          </a:p>
          <a:p>
            <a:pPr>
              <a:buFont typeface="Wingdings" pitchFamily="2" charset="2"/>
              <a:buNone/>
              <a:defRPr/>
            </a:pPr>
            <a:endParaRPr lang="hr-H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288FD-07B4-4982-BF2F-3CD90EF02AA0}" type="slidenum">
              <a:rPr lang="hr-HR" smtClean="0"/>
              <a:pPr>
                <a:defRPr/>
              </a:pPr>
              <a:t>29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 – što je to?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200" smtClean="0"/>
              <a:t>1. zabilježena upotreba ovog termina seže u 1807. g.</a:t>
            </a:r>
          </a:p>
          <a:p>
            <a:pPr>
              <a:buFont typeface="Wingdings" pitchFamily="2" charset="2"/>
              <a:buNone/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...</a:t>
            </a:r>
          </a:p>
          <a:p>
            <a:pPr>
              <a:buFont typeface="Wingdings" pitchFamily="2" charset="2"/>
              <a:buNone/>
              <a:defRPr/>
            </a:pPr>
            <a:endParaRPr lang="hr-HR" sz="2200" smtClean="0"/>
          </a:p>
          <a:p>
            <a:pPr>
              <a:buFont typeface="Wingdings" pitchFamily="2" charset="2"/>
              <a:buNone/>
              <a:defRPr/>
            </a:pPr>
            <a:r>
              <a:rPr lang="hr-HR" sz="2200" smtClean="0"/>
              <a:t>U novije vrijeme, termin korišten u:</a:t>
            </a:r>
          </a:p>
          <a:p>
            <a:pPr>
              <a:defRPr/>
            </a:pPr>
            <a:r>
              <a:rPr lang="hr-HR" sz="2200" smtClean="0"/>
              <a:t>području autizma (</a:t>
            </a:r>
            <a:r>
              <a:rPr lang="hr-HR" sz="2200" i="1" smtClean="0"/>
              <a:t>Morton, 1989.</a:t>
            </a:r>
            <a:r>
              <a:rPr lang="hr-HR" sz="2200" smtClean="0"/>
              <a:t>)</a:t>
            </a:r>
          </a:p>
          <a:p>
            <a:pPr>
              <a:defRPr/>
            </a:pPr>
            <a:r>
              <a:rPr lang="hr-HR" sz="2200" smtClean="0"/>
              <a:t>području razvojne psihopatologije i tretmanu graničnog poremećaja ličnosti (</a:t>
            </a:r>
            <a:r>
              <a:rPr lang="hr-HR" sz="2200" i="1" smtClean="0"/>
              <a:t>1989.</a:t>
            </a:r>
            <a:r>
              <a:rPr lang="hr-HR" sz="2200" smtClean="0"/>
              <a:t>)</a:t>
            </a:r>
          </a:p>
          <a:p>
            <a:pPr>
              <a:defRPr/>
            </a:pPr>
            <a:r>
              <a:rPr lang="hr-HR" sz="2200" smtClean="0"/>
              <a:t>kao zajednički čimbenik različitih pravaca psihoterapije (</a:t>
            </a:r>
            <a:r>
              <a:rPr lang="hr-HR" sz="2200" i="1" smtClean="0"/>
              <a:t>Allen, Fonagy i Bateman, 2008.</a:t>
            </a:r>
            <a:r>
              <a:rPr lang="hr-HR" sz="2200" smtClean="0"/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392D2E-5363-495B-B31C-EC34DD4C72E1}" type="slidenum">
              <a:rPr lang="hr-HR" smtClean="0"/>
              <a:pPr>
                <a:defRPr/>
              </a:pPr>
              <a:t>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2400" dirty="0" smtClean="0">
                <a:solidFill>
                  <a:srgbClr val="FFC000"/>
                </a:solidFill>
              </a:rPr>
              <a:t>Razvijena roditeljska refleksivna funkcija (mentalizacija)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200" dirty="0" smtClean="0"/>
              <a:t>Druga krajnost kod roditelja: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“</a:t>
            </a:r>
            <a:r>
              <a:rPr lang="hr-HR" sz="2200" i="1" dirty="0" smtClean="0"/>
              <a:t>Ovo dijete je pravi vrag, poput svog oca. Moram ga stalno imati na oku.</a:t>
            </a:r>
            <a:r>
              <a:rPr lang="hr-HR" sz="2200" dirty="0" smtClean="0"/>
              <a:t>”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“</a:t>
            </a:r>
            <a:r>
              <a:rPr lang="hr-HR" sz="2200" i="1" dirty="0" smtClean="0"/>
              <a:t>To je dijete baš zločesto. I tu se ne može ništa učiniti</a:t>
            </a:r>
            <a:r>
              <a:rPr lang="hr-HR" sz="2200" dirty="0" smtClean="0"/>
              <a:t>.”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Učitelj: “</a:t>
            </a:r>
            <a:r>
              <a:rPr lang="hr-HR" sz="2200" i="1" dirty="0" smtClean="0"/>
              <a:t>Oni  (razred) su nemogući. Treba ih dovesti u red.</a:t>
            </a:r>
            <a:r>
              <a:rPr lang="hr-HR" sz="2200" dirty="0" smtClean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30784E-6D3E-44F2-AB04-08BD06F983C0}" type="slidenum">
              <a:rPr lang="hr-HR" smtClean="0"/>
              <a:pPr>
                <a:defRPr/>
              </a:pPr>
              <a:t>30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smtClean="0"/>
              <a:t>Složeni društveni kontekst škole i pojedinih skupina unutar nje ima snažan utjecaj na osjećaj sigurnosti svakog pojedinca – člana školske zajednice.</a:t>
            </a:r>
          </a:p>
          <a:p>
            <a:pPr>
              <a:defRPr/>
            </a:pPr>
            <a:endParaRPr lang="hr-HR" sz="2400" smtClean="0"/>
          </a:p>
          <a:p>
            <a:pPr>
              <a:defRPr/>
            </a:pPr>
            <a:r>
              <a:rPr lang="hr-HR" sz="2400" smtClean="0"/>
              <a:t>učenje je najučinkovitije u kontekstu istraživanja okoline iz sigurne baze (</a:t>
            </a:r>
            <a:r>
              <a:rPr lang="hr-HR" sz="2400" i="1" smtClean="0"/>
              <a:t>Bowlby</a:t>
            </a:r>
            <a:r>
              <a:rPr lang="hr-HR" sz="2400" smtClean="0"/>
              <a:t>)</a:t>
            </a:r>
          </a:p>
          <a:p>
            <a:pPr>
              <a:buFont typeface="Wingdings" pitchFamily="2" charset="2"/>
              <a:buNone/>
              <a:defRPr/>
            </a:pPr>
            <a:endParaRPr lang="hr-HR" sz="2400" smtClean="0"/>
          </a:p>
          <a:p>
            <a:pPr>
              <a:defRPr/>
            </a:pPr>
            <a:r>
              <a:rPr lang="hr-HR" sz="2400" smtClean="0"/>
              <a:t>Učitelji mogu primjenjivati saznanja o ljudskom razvoju ako razumiju što se odvija u učenicima te tako prilagođavati svoj pristup.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C3D96D-4473-4363-8197-34BFAB2677E8}" type="slidenum">
              <a:rPr lang="hr-HR" smtClean="0"/>
              <a:pPr>
                <a:defRPr/>
              </a:pPr>
              <a:t>31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400" dirty="0" smtClean="0">
              <a:cs typeface="Arial" charset="0"/>
            </a:endParaRPr>
          </a:p>
          <a:p>
            <a:pPr>
              <a:defRPr/>
            </a:pPr>
            <a:r>
              <a:rPr lang="hr-HR" sz="2400" dirty="0" smtClean="0">
                <a:cs typeface="Arial" charset="0"/>
              </a:rPr>
              <a:t>Razdoblja kasnog djetinjstva i rane adolescencije  obilježena su jačanjem samosvijesti (samospoznaje) i sposobnošću da dijete vide sebe iz perspektive drugih.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FA36DE-B060-402C-8253-C28FC7B03D4C}" type="slidenum">
              <a:rPr lang="hr-HR" smtClean="0"/>
              <a:pPr>
                <a:defRPr/>
              </a:pPr>
              <a:t>32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14500"/>
            <a:ext cx="7543800" cy="43815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Tjeskoba</a:t>
            </a:r>
            <a:r>
              <a:rPr lang="hr-HR" sz="2400" dirty="0" smtClean="0"/>
              <a:t> koja preplavi </a:t>
            </a:r>
            <a:r>
              <a:rPr lang="hr-HR" sz="2400" b="1" dirty="0" smtClean="0"/>
              <a:t>učitelja</a:t>
            </a:r>
            <a:r>
              <a:rPr lang="hr-HR" sz="2400" dirty="0" smtClean="0"/>
              <a:t> u svakodnevnom susretu s provokativnim, ometajućim učenikom koji uz to prekida nastavu i zasmijava učenike, ali ih možda i plaši,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b="1" dirty="0" smtClean="0"/>
              <a:t>umanjuje kapacitet učitelja za mentalizaciju</a:t>
            </a:r>
            <a:r>
              <a:rPr lang="hr-HR" sz="2400" dirty="0" smtClean="0"/>
              <a:t>, koji gradi pretpostavke o uzrocima njegovog ponašanja, koji nam se ponekad mogu činiti i uvjerljivi (fiksne, netočne ili pojednostavljene). </a:t>
            </a:r>
          </a:p>
          <a:p>
            <a:pPr>
              <a:buFont typeface="Wingdings" pitchFamily="2" charset="2"/>
              <a:buNone/>
              <a:defRPr/>
            </a:pPr>
            <a:r>
              <a:rPr lang="hr-HR" sz="2400" dirty="0" smtClean="0"/>
              <a:t>Međutim, problem i dalje postoji, a učenik se sve više doživljava kao “prepreka” pa nastaje začarani krug (</a:t>
            </a:r>
            <a:r>
              <a:rPr lang="hr-HR" sz="2400" b="1" dirty="0" smtClean="0"/>
              <a:t>smanjuje se kapacitet učenika za mentalizaciju</a:t>
            </a:r>
            <a:r>
              <a:rPr lang="hr-HR" sz="2400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4ACD96-FBB0-422B-A6A7-D92BE181EB39}" type="slidenum">
              <a:rPr lang="hr-HR" smtClean="0"/>
              <a:pPr>
                <a:defRPr/>
              </a:pPr>
              <a:t>33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14500"/>
            <a:ext cx="7543800" cy="4381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400" smtClean="0">
                <a:cs typeface="Arial" charset="0"/>
              </a:rPr>
              <a:t>Možda put do promjene leži u osmišljavanju intervencija koje ciljaju širi, razredni kontekst, a ne (isključivo) u individualnim intervencijama kojima možda pojačavamo osjećaj poniženosti kod učenika?</a:t>
            </a:r>
          </a:p>
          <a:p>
            <a:pPr>
              <a:buFont typeface="Wingdings" pitchFamily="2" charset="2"/>
              <a:buNone/>
            </a:pPr>
            <a:endParaRPr lang="hr-HR" sz="2400" smtClean="0">
              <a:cs typeface="Arial" charset="0"/>
            </a:endParaRPr>
          </a:p>
          <a:p>
            <a:pPr>
              <a:buSzPct val="160000"/>
              <a:buFont typeface="Tahoma" pitchFamily="34" charset="0"/>
              <a:buChar char="▪"/>
            </a:pPr>
            <a:r>
              <a:rPr lang="hr-HR" sz="2400" smtClean="0"/>
              <a:t>“problematično dijete” ne kao uzrok već kao simptom patološkog sustava/zajednice</a:t>
            </a:r>
          </a:p>
          <a:p>
            <a:pPr>
              <a:buSzPct val="160000"/>
              <a:buFont typeface="Tahoma" pitchFamily="34" charset="0"/>
              <a:buChar char="▪"/>
            </a:pPr>
            <a:endParaRPr lang="hr-HR" sz="2400" smtClean="0"/>
          </a:p>
          <a:p>
            <a:pPr>
              <a:buSzPct val="160000"/>
              <a:buFont typeface="Tahoma" pitchFamily="34" charset="0"/>
              <a:buChar char="▪"/>
            </a:pPr>
            <a:r>
              <a:rPr lang="hr-HR" sz="2400" smtClean="0"/>
              <a:t>Pisani plan upravljanja razredom – kao poticaj za mentalizaciju učitelja?</a:t>
            </a:r>
          </a:p>
          <a:p>
            <a:pPr>
              <a:buFont typeface="Wingdings" pitchFamily="2" charset="2"/>
              <a:buNone/>
            </a:pPr>
            <a:endParaRPr lang="hr-HR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D43F3-B33B-499C-A583-5DDBC09CA7E3}" type="slidenum">
              <a:rPr lang="hr-HR" smtClean="0"/>
              <a:pPr>
                <a:defRPr/>
              </a:pPr>
              <a:t>34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14500"/>
            <a:ext cx="7543800" cy="43815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hr-HR" sz="2400" smtClean="0"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hr-HR" sz="2400" smtClean="0">
                <a:cs typeface="Arial" charset="0"/>
              </a:rPr>
              <a:t>Učitelji, također, donose u učionicu svoje obrasce ponašanja i motivaciju odnosno ciljeve koji odražavaju njihove osjećaje i očekivanja u svezi interakcije s učenicima, a rezultat su njihovog vlastitog modela privrženosti.</a:t>
            </a:r>
          </a:p>
          <a:p>
            <a:pPr>
              <a:buFont typeface="Wingdings" pitchFamily="2" charset="2"/>
              <a:buNone/>
            </a:pPr>
            <a:endParaRPr lang="hr-HR" sz="2400" smtClean="0"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hr-HR" sz="2400" smtClean="0">
                <a:cs typeface="Arial" charset="0"/>
              </a:rPr>
              <a:t>Facilitirati kod učitelja razumijevanje njihovih interakcijskih obrazaca i stavova prema učenicima, ali i ponašanja, osjećaja i potreba samih učenika.</a:t>
            </a:r>
            <a:endParaRPr lang="hr-HR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66ECA-E6C4-44E0-8BF8-5154D4231C47}" type="slidenum">
              <a:rPr lang="hr-HR" smtClean="0"/>
              <a:pPr>
                <a:defRPr/>
              </a:pPr>
              <a:t>35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Iako se djetinjstvo smatra kritičnim, osjetljivim razdobljem za učenje, isto se može reći i za razdoblje adolescencije jer se u oba životna razdoblja odvija dramatična reorganizacija mozga. 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U adolescenciji je ključno vrijeme za razvoj regija mozga koje su uključene u socijalne kognicije i svijest o sebi.</a:t>
            </a:r>
            <a:r>
              <a:rPr lang="hr-HR" sz="2400" dirty="0" smtClean="0"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endParaRPr lang="hr-H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E26DE-03B3-4D55-B830-FAB79A1D1B35}" type="slidenum">
              <a:rPr lang="hr-HR" smtClean="0"/>
              <a:pPr>
                <a:defRPr/>
              </a:pPr>
              <a:t>36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>
                <a:latin typeface="Arial" charset="0"/>
                <a:cs typeface="Arial" charset="0"/>
              </a:rPr>
              <a:t>Završno modeliranje interneuronskih veza u prefrontalnom korteksu odvija se tijekom adolescencije.</a:t>
            </a:r>
          </a:p>
          <a:p>
            <a:pPr>
              <a:defRPr/>
            </a:pPr>
            <a:endParaRPr lang="hr-HR" sz="24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hr-HR" sz="2400" dirty="0" smtClean="0">
                <a:cs typeface="Arial" charset="0"/>
              </a:rPr>
              <a:t>Viši centri u mozgu su u procesu restrukturiranja pa impulsi iz limbičkog sustava izravno utječu na ponašanje adolescenta, koje može postati impulzivno i agresivno.</a:t>
            </a:r>
          </a:p>
          <a:p>
            <a:pPr>
              <a:buFont typeface="Wingdings" pitchFamily="2" charset="2"/>
              <a:buNone/>
              <a:defRPr/>
            </a:pPr>
            <a:endParaRPr lang="hr-HR" sz="2400" dirty="0" smtClean="0"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11A1F-A0AA-48DD-95EE-75EDFB6F5951}" type="slidenum">
              <a:rPr lang="hr-HR" smtClean="0"/>
              <a:pPr>
                <a:defRPr/>
              </a:pPr>
              <a:t>37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hr-HR" sz="2400" dirty="0" smtClean="0">
              <a:cs typeface="Arial" charset="0"/>
            </a:endParaRPr>
          </a:p>
          <a:p>
            <a:pPr eaLnBrk="1" hangingPunct="1">
              <a:defRPr/>
            </a:pPr>
            <a:r>
              <a:rPr lang="hr-HR" sz="2400" dirty="0" smtClean="0">
                <a:cs typeface="Arial" charset="0"/>
              </a:rPr>
              <a:t>Stoga je i dalje važna i nužna uloga roditelja, kao i učitelja da prate i budu dobar model za održavanje pozitivne razredne klime. </a:t>
            </a:r>
          </a:p>
          <a:p>
            <a:pPr eaLnBrk="1" hangingPunct="1">
              <a:defRPr/>
            </a:pPr>
            <a:endParaRPr lang="hr-HR" sz="2400" dirty="0" smtClean="0">
              <a:cs typeface="Arial" charset="0"/>
            </a:endParaRPr>
          </a:p>
          <a:p>
            <a:pPr eaLnBrk="1" hangingPunct="1">
              <a:defRPr/>
            </a:pPr>
            <a:r>
              <a:rPr lang="hr-HR" sz="2400" dirty="0" smtClean="0">
                <a:cs typeface="Arial" charset="0"/>
              </a:rPr>
              <a:t>U adolescenciji privremeno se smanjuje sposobnost kvalitetnog procjenjivanja posljedica vlastitih djela u društvenom kontekstu.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hr-HR" sz="1200" dirty="0" smtClean="0">
              <a:cs typeface="Arial" charset="0"/>
            </a:endParaRPr>
          </a:p>
          <a:p>
            <a:pPr eaLnBrk="1" hangingPunct="1">
              <a:defRPr/>
            </a:pPr>
            <a:r>
              <a:rPr lang="hr-HR" sz="2400" dirty="0" smtClean="0">
                <a:cs typeface="Arial" charset="0"/>
              </a:rPr>
              <a:t>Uz to, smanjuje se i mogućnost interpretacije ljudskih emocija kroz facijalnu ekspresiju.</a:t>
            </a:r>
          </a:p>
          <a:p>
            <a:pPr>
              <a:defRPr/>
            </a:pPr>
            <a:endParaRPr lang="hr-HR" sz="2400" dirty="0" smtClean="0"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39007-F9EC-4B50-ACE1-79C85F3B932A}" type="slidenum">
              <a:rPr lang="hr-HR" smtClean="0"/>
              <a:pPr>
                <a:defRPr/>
              </a:pPr>
              <a:t>38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Sposobnost mentalizacije smatra se u adolescenciji zaštitnim činiteljem od pojave agresivnog ponašanja (</a:t>
            </a:r>
            <a:r>
              <a:rPr lang="hr-HR" sz="2400" i="1" dirty="0" smtClean="0"/>
              <a:t>Taubner i sur., 2013.</a:t>
            </a:r>
            <a:r>
              <a:rPr lang="hr-HR" sz="2400" dirty="0" smtClean="0"/>
              <a:t>).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U nasilnim okruženjima uočava se kronični nedostatak mentalizacije.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Roditelji i/ili učitelji često pogrešno pretpostavljaju , npr., da učitelji znaju što se sve događa u školi, da djeca instinktivno znaju kako se međusobno ophoditi te da (brzo) prerastaju svoje probleme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996B8-AC30-4C8A-B2FE-1F0AF092A86E}" type="slidenum">
              <a:rPr lang="hr-HR" smtClean="0"/>
              <a:pPr>
                <a:defRPr/>
              </a:pPr>
              <a:t>39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 – što je to? (2)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“ono što dobri psihoterapeuti  “čine” s pacijentima analogno je onom što uspješni roditelji “čine” sa svojom djecom” (</a:t>
            </a:r>
            <a:r>
              <a:rPr lang="hr-HR" sz="2200" i="1" smtClean="0"/>
              <a:t>Holmes, J., 2001.</a:t>
            </a:r>
            <a:r>
              <a:rPr lang="hr-HR" sz="2200" smtClean="0"/>
              <a:t>)</a:t>
            </a:r>
          </a:p>
          <a:p>
            <a:pPr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Možemo li proširiti analogiju i na odnos između učitelja i učenika?</a:t>
            </a:r>
          </a:p>
          <a:p>
            <a:pPr>
              <a:buFont typeface="Wingdings" pitchFamily="2" charset="2"/>
              <a:buNone/>
              <a:defRPr/>
            </a:pPr>
            <a:endParaRPr lang="hr-HR" sz="22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6D4877-D248-4D5A-AFCA-63DED9087494}" type="slidenum">
              <a:rPr lang="hr-HR" smtClean="0"/>
              <a:pPr>
                <a:defRPr/>
              </a:pPr>
              <a:t>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...da će sukobe djeca sama riješiti, da je uzrok u nekom “problematičnom” učeniku...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To možemo shvatiti kao “ispunjenje želje” koje omogućuje roditeljima da izbjegnu odgovornost za ono što se događa s njihovom djecom i školskom klimom.</a:t>
            </a:r>
          </a:p>
          <a:p>
            <a:pPr>
              <a:defRPr/>
            </a:pPr>
            <a:endParaRPr lang="hr-HR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15D57-660E-4C50-8D00-1233619185B5}" type="slidenum">
              <a:rPr lang="hr-HR" smtClean="0"/>
              <a:pPr>
                <a:defRPr/>
              </a:pPr>
              <a:t>40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smtClean="0"/>
              <a:t>Sukladno tome, i roditelji i učitelji mogu pretjerano reagirati ili precjenjivati školski uspjeh, redovito pisanje domaće zadaće, sportske uspjehe, djecu koja ne stvaraju probleme i ne postavljaju pitanja, poslušnost, loše ponašanje...</a:t>
            </a:r>
          </a:p>
          <a:p>
            <a:pPr>
              <a:defRPr/>
            </a:pPr>
            <a:endParaRPr lang="hr-HR" sz="2400" smtClean="0"/>
          </a:p>
          <a:p>
            <a:pPr>
              <a:defRPr/>
            </a:pPr>
            <a:r>
              <a:rPr lang="hr-HR" sz="2400" smtClean="0"/>
              <a:t>I učitelji i roditelji naglašavaju svoje želje koje su imali kada su i sami išli u školu, a koje su rijetko ostvarivali, barem  kontinuirano.</a:t>
            </a:r>
          </a:p>
          <a:p>
            <a:pPr>
              <a:defRPr/>
            </a:pPr>
            <a:r>
              <a:rPr lang="hr-HR" sz="2400" smtClean="0"/>
              <a:t>Takvi stereotipi ignoriraju činjenicu da poslušna i vrlo uspješna djeca nužno nisu i zdrava djeca.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505CA-4F02-4F8D-B698-3A8FA690BBF7}" type="slidenum">
              <a:rPr lang="hr-HR" smtClean="0"/>
              <a:pPr>
                <a:defRPr/>
              </a:pPr>
              <a:t>41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Mozak adolescenata nam “govori” da oni doživljavaju više ugode i zadovoljstva kada je ugodna socijalna interakcija uključena u iskustvo učenja (pripadanje skupini u kojoj se osjećaju pozitivno vrednovani).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Takvi učenici postižu bolji uspjeh, iskazuju veću empatiju i fleksibilnost, komunikacijske vještine, sposobnost apstrahiranja pri rješavanju problema...</a:t>
            </a:r>
          </a:p>
          <a:p>
            <a:pPr>
              <a:defRPr/>
            </a:pPr>
            <a:endParaRPr lang="hr-HR" sz="2400" dirty="0" smtClean="0"/>
          </a:p>
          <a:p>
            <a:pPr>
              <a:defRPr/>
            </a:pPr>
            <a:r>
              <a:rPr lang="hr-HR" sz="2400" dirty="0" smtClean="0"/>
              <a:t>Važnost dobrog planiranja grupnog rada! </a:t>
            </a:r>
            <a:endParaRPr lang="hr-H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36478-FFFC-47AE-B5D4-1E93D4FBDEE3}" type="slidenum">
              <a:rPr lang="hr-HR" smtClean="0"/>
              <a:pPr>
                <a:defRPr/>
              </a:pPr>
              <a:t>42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Mentalizacija je evidentna u </a:t>
            </a:r>
            <a:r>
              <a:rPr lang="hr-HR" sz="2400" b="1" dirty="0" smtClean="0"/>
              <a:t>humoru i igri</a:t>
            </a:r>
            <a:r>
              <a:rPr lang="hr-HR" sz="2400" dirty="0" smtClean="0"/>
              <a:t>, jer humor uvijek uključuje promjenu perspektive, na primjer, kapacitet da se nasmijemo na račun vlastitih mana.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hr-HR" sz="24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Humor je oblik igre, a igra je korak prema mentalizaciji, zauzimanje “kao da” stava prema stvarnosti.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Kapacitet da se igra idejama, da se zamišlja što bi moglo biti na umu ili u srcu onom drugom, prototip je mentalizacije (aktivno testiranje naše percepcije, umjesto djelovanja utemeljenih na fiksiranim, rigidnim pretpostavkama).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856817-8040-4D63-8C4E-7E23142775E1}" type="slidenum">
              <a:rPr lang="hr-HR" smtClean="0"/>
              <a:pPr>
                <a:defRPr/>
              </a:pPr>
              <a:t>43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hr-HR" sz="24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Stvaranje razredne zajednice koja je podržavajuća i ne prijeteća kroz aktivnosti kao što su: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  <a:defRPr/>
            </a:pPr>
            <a:r>
              <a:rPr lang="hr-HR" sz="2400" dirty="0" smtClean="0"/>
              <a:t>suradničko učenje,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  <a:defRPr/>
            </a:pPr>
            <a:r>
              <a:rPr lang="hr-HR" sz="2400" dirty="0" smtClean="0"/>
              <a:t>razredne proslave,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  <a:defRPr/>
            </a:pPr>
            <a:r>
              <a:rPr lang="hr-HR" sz="2400" dirty="0" smtClean="0"/>
              <a:t>tjedni sastanci (SRZ),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  <a:defRPr/>
            </a:pPr>
            <a:r>
              <a:rPr lang="hr-HR" sz="2400" dirty="0" smtClean="0"/>
              <a:t>vršnjačka medijacija i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itchFamily="2" charset="2"/>
              <a:buChar char="§"/>
              <a:defRPr/>
            </a:pPr>
            <a:r>
              <a:rPr lang="hr-HR" sz="2400" dirty="0" smtClean="0"/>
              <a:t>suradnja škole i lokalne zajednice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dio je ne samo vještine dobrog poučavanja  koja je ujedno utemeljena na istraživanjima mozga i učenja.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F11B2-AC14-44D0-BE70-5A1553F6E57E}" type="slidenum">
              <a:rPr lang="hr-HR" smtClean="0"/>
              <a:pPr>
                <a:defRPr/>
              </a:pPr>
              <a:t>44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Prijedlog pitanja koja pomažu učenicima da sami procijene svoje grupno, suradničko učenje:</a:t>
            </a:r>
          </a:p>
          <a:p>
            <a:pPr>
              <a:defRPr/>
            </a:pPr>
            <a:r>
              <a:rPr lang="hr-HR" sz="2400" dirty="0" smtClean="0"/>
              <a:t>Govore li svi članovi grupe?</a:t>
            </a:r>
          </a:p>
          <a:p>
            <a:pPr>
              <a:defRPr/>
            </a:pPr>
            <a:r>
              <a:rPr lang="hr-HR" sz="2400" dirty="0" smtClean="0"/>
              <a:t>Slušate li jedni druge?</a:t>
            </a:r>
          </a:p>
          <a:p>
            <a:pPr>
              <a:defRPr/>
            </a:pPr>
            <a:r>
              <a:rPr lang="hr-HR" sz="2400" dirty="0" smtClean="0"/>
              <a:t>Što možete pitati jedni druge da saznate ideje koje imate?</a:t>
            </a:r>
          </a:p>
          <a:p>
            <a:pPr>
              <a:defRPr/>
            </a:pPr>
            <a:r>
              <a:rPr lang="hr-HR" sz="2400" dirty="0" smtClean="0"/>
              <a:t>Izražavate li različita mišljenja i obrazlažete svoje ideje?</a:t>
            </a:r>
          </a:p>
          <a:p>
            <a:pPr>
              <a:defRPr/>
            </a:pPr>
            <a:r>
              <a:rPr lang="hr-HR" sz="2400" dirty="0" smtClean="0"/>
              <a:t>Što možete pitati kako bi saznali nečiji razlog za prijedlog koji je dao?</a:t>
            </a:r>
            <a:endParaRPr lang="hr-H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46EEE8-A1EC-4A3F-83E5-734060D20DFE}" type="slidenum">
              <a:rPr lang="hr-HR" smtClean="0"/>
              <a:pPr>
                <a:defRPr/>
              </a:pPr>
              <a:t>45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dirty="0" smtClean="0">
                <a:solidFill>
                  <a:srgbClr val="FFC000"/>
                </a:solidFill>
              </a:rPr>
              <a:t>Mentalizacija u školi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Pct val="160000"/>
              <a:buFont typeface="Wingdings" pitchFamily="2" charset="2"/>
              <a:buChar char="§"/>
              <a:defRPr/>
            </a:pPr>
            <a:r>
              <a:rPr lang="hr-HR" sz="2400" dirty="0" smtClean="0"/>
              <a:t>Vrijeme za refleksiju razreda: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hr-HR" sz="2400" dirty="0" smtClean="0"/>
              <a:t>Uvesti praksu da se na zadnjem nastavnom satu svaki dan uvede 5-10 minuta razredne komunikacije (refleksije) o današnjem danu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hr-HR" sz="2400" dirty="0" smtClean="0"/>
          </a:p>
          <a:p>
            <a:pPr eaLnBrk="1" hangingPunct="1">
              <a:spcBef>
                <a:spcPct val="0"/>
              </a:spcBef>
              <a:buClrTx/>
              <a:buSzTx/>
              <a:defRPr/>
            </a:pPr>
            <a:r>
              <a:rPr lang="hr-HR" sz="2400" dirty="0" smtClean="0"/>
              <a:t>Osmišljavanje i sudjelovanje u projektima koji potiču mentalizaciju, socioemocionalni razvoj, kreativnost... primjer “Pretežno vedro”</a:t>
            </a:r>
            <a:endParaRPr lang="hr-H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AEDFE6-E3CA-41C4-B673-844153A220C6}" type="slidenum">
              <a:rPr lang="hr-HR" smtClean="0"/>
              <a:pPr>
                <a:defRPr/>
              </a:pPr>
              <a:t>46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400" dirty="0" smtClean="0"/>
              <a:t>poticanje učenika i učitelja na mentalizaciju -  sagledavanje i razmišljanje o vlastitoj i perspektivi drugih osoba (druge djece, roditelja, učitelja...)</a:t>
            </a:r>
            <a:endParaRPr lang="hr-HR" sz="2400" dirty="0"/>
          </a:p>
        </p:txBody>
      </p:sp>
      <p:pic>
        <p:nvPicPr>
          <p:cNvPr id="63491" name="Picture 3" descr="sv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3786188"/>
            <a:ext cx="36290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46AC17-A91A-4AD7-A98A-2CB928EA6F55}" type="slidenum">
              <a:rPr lang="hr-HR" smtClean="0"/>
              <a:pPr>
                <a:defRPr/>
              </a:pPr>
              <a:t>47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928813"/>
            <a:ext cx="7543800" cy="20050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hr-HR" sz="2400" smtClean="0">
              <a:solidFill>
                <a:srgbClr val="FFFF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hr-HR" sz="2400" smtClean="0">
                <a:solidFill>
                  <a:srgbClr val="FFFF00"/>
                </a:solidFill>
              </a:rPr>
              <a:t>Hvala što se mentalizirali zajedno sa mnom!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hr-HR" sz="240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hr-HR" sz="240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hr-HR" sz="240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hr-HR" sz="2400" smtClean="0">
              <a:solidFill>
                <a:srgbClr val="FFFF00"/>
              </a:solidFill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hr-HR" sz="2400" smtClean="0">
                <a:solidFill>
                  <a:srgbClr val="FFFF00"/>
                </a:solidFill>
              </a:rPr>
              <a:t>vedrana.zdero@skole.hr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1DAC4-B6A1-457B-9B9B-12E11FE3D633}" type="slidenum">
              <a:rPr lang="hr-HR" smtClean="0"/>
              <a:pPr>
                <a:defRPr/>
              </a:pPr>
              <a:t>48</a:t>
            </a:fld>
            <a:endParaRPr lang="hr-HR"/>
          </a:p>
        </p:txBody>
      </p:sp>
      <p:pic>
        <p:nvPicPr>
          <p:cNvPr id="2" name="Picture 2" descr="mentalizac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932" y="266700"/>
            <a:ext cx="2219681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 – što je to? (3)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oblik imaginativne mentalne aktivnosti  o sebi i drugim ljudima, odnosno opažanje i tumačenje ljudskog ponašanja u terminima intencionalnih mentalnih stanja (npr., potreba, želja, vjerovanja, ciljeva, svrhe, razloga i sl.)</a:t>
            </a:r>
          </a:p>
          <a:p>
            <a:pPr>
              <a:defRPr/>
            </a:pPr>
            <a:endParaRPr lang="hr-HR" sz="2200" smtClean="0"/>
          </a:p>
          <a:p>
            <a:pPr>
              <a:defRPr/>
            </a:pPr>
            <a:r>
              <a:rPr lang="hr-HR" sz="2200" smtClean="0"/>
              <a:t>sposobnost vidjeti sebe izvana i druge iznutra, na drugačiji način (</a:t>
            </a:r>
            <a:r>
              <a:rPr lang="hr-HR" sz="2200" i="1" smtClean="0"/>
              <a:t>Holmes, J., 2001.</a:t>
            </a:r>
            <a:r>
              <a:rPr lang="hr-HR" sz="220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18A765-46D8-4F0F-B84C-36FC99387E22}" type="slidenum">
              <a:rPr lang="hr-HR" smtClean="0"/>
              <a:pPr>
                <a:defRPr/>
              </a:pPr>
              <a:t>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ECE55-09FA-48FA-8540-1AD0C2D89615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  <p:pic>
        <p:nvPicPr>
          <p:cNvPr id="21506" name="Picture 2" descr="promašio go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8" y="785813"/>
            <a:ext cx="9123362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 – što je to? (4)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hr-HR" sz="2200" smtClean="0"/>
              <a:t>ukratko: naša sposobnost da “plovimo”  u društvenom okruženju, kapacitet koji stalno koristimo, potreban za:</a:t>
            </a:r>
          </a:p>
          <a:p>
            <a:pPr algn="ctr">
              <a:defRPr/>
            </a:pPr>
            <a:r>
              <a:rPr lang="hr-HR" sz="2200" smtClean="0"/>
              <a:t>suradnju</a:t>
            </a:r>
          </a:p>
          <a:p>
            <a:pPr algn="ctr">
              <a:defRPr/>
            </a:pPr>
            <a:r>
              <a:rPr lang="hr-HR" sz="2200" smtClean="0"/>
              <a:t>natjecanje</a:t>
            </a:r>
          </a:p>
          <a:p>
            <a:pPr algn="ctr">
              <a:defRPr/>
            </a:pPr>
            <a:r>
              <a:rPr lang="hr-HR" sz="2200" smtClean="0"/>
              <a:t>poučavanje</a:t>
            </a:r>
          </a:p>
          <a:p>
            <a:pPr algn="ctr">
              <a:defRPr/>
            </a:pPr>
            <a:r>
              <a:rPr lang="hr-HR" sz="2200" smtClean="0"/>
              <a:t>učenje</a:t>
            </a:r>
          </a:p>
          <a:p>
            <a:pPr algn="ctr">
              <a:defRPr/>
            </a:pPr>
            <a:r>
              <a:rPr lang="hr-HR" sz="2200" smtClean="0"/>
              <a:t>da bi znali tko smo</a:t>
            </a:r>
          </a:p>
          <a:p>
            <a:pPr algn="ctr">
              <a:defRPr/>
            </a:pPr>
            <a:r>
              <a:rPr lang="hr-HR" sz="2200" smtClean="0"/>
              <a:t>da bi razumjeli sami sebi i jedni druge</a:t>
            </a:r>
          </a:p>
          <a:p>
            <a:pPr algn="ctr">
              <a:defRPr/>
            </a:pPr>
            <a:r>
              <a:rPr lang="hr-HR" sz="2200" smtClean="0"/>
              <a:t>da bi znali dobro ispričati vic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E66BC-DDF0-4E86-8210-A2203828D635}" type="slidenum">
              <a:rPr lang="hr-HR" smtClean="0"/>
              <a:pPr>
                <a:defRPr/>
              </a:pPr>
              <a:t>7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dirty="0" smtClean="0">
                <a:solidFill>
                  <a:srgbClr val="FFC000"/>
                </a:solidFill>
              </a:rPr>
              <a:t>Mentalizacija – zašto?</a:t>
            </a:r>
            <a:endParaRPr lang="hr-H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hr-HR" sz="2200" smtClean="0"/>
              <a:t>Ključna za:</a:t>
            </a:r>
          </a:p>
          <a:p>
            <a:pPr>
              <a:defRPr/>
            </a:pPr>
            <a:r>
              <a:rPr lang="hr-HR" sz="2200" smtClean="0"/>
              <a:t>našu dobrobit (svijest o sebi, identitet </a:t>
            </a:r>
            <a:r>
              <a:rPr lang="hr-HR" sz="1800" smtClean="0"/>
              <a:t>– doživljavamo sebe na koherentan i kontinuiran način</a:t>
            </a:r>
            <a:r>
              <a:rPr lang="hr-HR" sz="2200" smtClean="0"/>
              <a:t>)</a:t>
            </a:r>
          </a:p>
          <a:p>
            <a:pPr>
              <a:defRPr/>
            </a:pPr>
            <a:r>
              <a:rPr lang="hr-HR" sz="2200" smtClean="0"/>
              <a:t>uspostavljanje i održavanje  kvalitetnih interpersonalnih odnosa</a:t>
            </a:r>
          </a:p>
          <a:p>
            <a:pPr>
              <a:defRPr/>
            </a:pPr>
            <a:r>
              <a:rPr lang="hr-HR" sz="2200" smtClean="0"/>
              <a:t>samoregulaciju emocija i ponašanja (</a:t>
            </a:r>
            <a:r>
              <a:rPr lang="hr-HR" sz="1800" smtClean="0"/>
              <a:t>uspijevamo upravljati osjećajima poput straha, tjeskobe, frustracije, srama i krivnje bez da automatski pribjegnemo odgovoru tipa borba/bijeg, tj. reagiramo destruktivno ili bez prilagodbe; očuvana fleksibilnost, mogućnost izbora…</a:t>
            </a:r>
            <a:r>
              <a:rPr lang="hr-HR" sz="2200" smtClean="0"/>
              <a:t>)</a:t>
            </a:r>
          </a:p>
          <a:p>
            <a:pPr>
              <a:defRPr/>
            </a:pPr>
            <a:r>
              <a:rPr lang="hr-HR" sz="2200" smtClean="0"/>
              <a:t>razvoj psihološke otpornosti (</a:t>
            </a:r>
            <a:r>
              <a:rPr lang="hr-HR" sz="2000" i="1" smtClean="0"/>
              <a:t>sposobnost uspješne prilagodbe unatoč izloženosti različitim prijetnjama razvoju</a:t>
            </a:r>
            <a:r>
              <a:rPr lang="hr-HR" sz="2400" smtClean="0"/>
              <a:t>)</a:t>
            </a:r>
            <a:endParaRPr lang="hr-HR" sz="2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7AF527-E06A-44FC-B298-F0853C39AE7F}" type="slidenum">
              <a:rPr lang="hr-HR" smtClean="0"/>
              <a:pPr>
                <a:defRPr/>
              </a:pPr>
              <a:t>8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4000" smtClean="0">
                <a:solidFill>
                  <a:srgbClr val="FFC000"/>
                </a:solidFill>
              </a:rPr>
              <a:t>Mentalizacija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hr-HR" sz="2200" b="1" dirty="0" smtClean="0"/>
              <a:t>višedimenzionalni koncept</a:t>
            </a:r>
            <a:r>
              <a:rPr lang="hr-HR" sz="2200" dirty="0" smtClean="0"/>
              <a:t>: 4 polariteta</a:t>
            </a:r>
          </a:p>
          <a:p>
            <a:pPr>
              <a:buFont typeface="Wingdings" pitchFamily="2" charset="2"/>
              <a:buNone/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automatska – kontrolirana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internalna (usmjerena na mentalne unutarnje znakove) – eksternalna (usmjerena na vidljive vanjske znakove)</a:t>
            </a:r>
          </a:p>
          <a:p>
            <a:pPr>
              <a:buFont typeface="Wingdings" pitchFamily="2" charset="2"/>
              <a:buNone/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odnosi se na sebe – odnosi se na drugog</a:t>
            </a:r>
          </a:p>
          <a:p>
            <a:pPr>
              <a:defRPr/>
            </a:pPr>
            <a:endParaRPr lang="hr-HR" sz="2200" dirty="0" smtClean="0"/>
          </a:p>
          <a:p>
            <a:pPr>
              <a:defRPr/>
            </a:pPr>
            <a:r>
              <a:rPr lang="hr-HR" sz="2200" dirty="0" smtClean="0"/>
              <a:t>kognitivna – afektivna</a:t>
            </a:r>
          </a:p>
          <a:p>
            <a:pPr>
              <a:buFont typeface="Wingdings" pitchFamily="2" charset="2"/>
              <a:buNone/>
              <a:defRPr/>
            </a:pPr>
            <a:endParaRPr lang="hr-HR" dirty="0" smtClean="0">
              <a:effectLst/>
            </a:endParaRPr>
          </a:p>
        </p:txBody>
      </p:sp>
      <p:pic>
        <p:nvPicPr>
          <p:cNvPr id="24579" name="Picture 4" descr="lic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714375"/>
            <a:ext cx="1714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2997</TotalTime>
  <Words>2351</Words>
  <Application>Microsoft PowerPoint</Application>
  <PresentationFormat>On-screen Show (4:3)</PresentationFormat>
  <Paragraphs>309</Paragraphs>
  <Slides>48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Predložak dizajna</vt:lpstr>
      </vt:variant>
      <vt:variant>
        <vt:i4>2</vt:i4>
      </vt:variant>
      <vt:variant>
        <vt:lpstr>Naslovi slajdova</vt:lpstr>
      </vt:variant>
      <vt:variant>
        <vt:i4>48</vt:i4>
      </vt:variant>
    </vt:vector>
  </HeadingPairs>
  <TitlesOfParts>
    <vt:vector size="55" baseType="lpstr">
      <vt:lpstr>Tahoma</vt:lpstr>
      <vt:lpstr>Arial</vt:lpstr>
      <vt:lpstr>Wingdings</vt:lpstr>
      <vt:lpstr>Calibri</vt:lpstr>
      <vt:lpstr>Berlin Sans FB Demi</vt:lpstr>
      <vt:lpstr>Shimmer</vt:lpstr>
      <vt:lpstr>Shimmer</vt:lpstr>
      <vt:lpstr>       MENTALIZACIJA  U ODGOJU I OBRAZOVANJU STRUČNI SKUP  Zaštita i unapređenje mentalnog zdravlja  djece i mladih –  Od tijela do psihe, od igre do kreativnosti  Split, 7. listopad 2014.   Priredila: mr.spec. Vedrana Ždero,  klinički psiholog OŠ Stobreč </vt:lpstr>
      <vt:lpstr>Slajd 2</vt:lpstr>
      <vt:lpstr>Mentalizacija – što je to?</vt:lpstr>
      <vt:lpstr>Mentalizacija – što je to? (2)</vt:lpstr>
      <vt:lpstr>Mentalizacija – što je to? (3)</vt:lpstr>
      <vt:lpstr>Slajd 6</vt:lpstr>
      <vt:lpstr>Mentalizacija – što je to? (4)</vt:lpstr>
      <vt:lpstr>Mentalizacija – zašto?</vt:lpstr>
      <vt:lpstr>Mentalizacija</vt:lpstr>
      <vt:lpstr>Mentalizacija</vt:lpstr>
      <vt:lpstr>Mentalizacija – neurofiziološka podloga</vt:lpstr>
      <vt:lpstr>Mentalizacija – neurofiziološka podloga (2)</vt:lpstr>
      <vt:lpstr>Nedostatak mentalizacije</vt:lpstr>
      <vt:lpstr>Nedostatak mentalizacije (2)</vt:lpstr>
      <vt:lpstr>Nedostatak mentalizacije (3)</vt:lpstr>
      <vt:lpstr>Kako učimo mentalizaciju?</vt:lpstr>
      <vt:lpstr>Kako učimo mentalizaciju? (2)</vt:lpstr>
      <vt:lpstr>Kako učimo mentalizaciju? (3)</vt:lpstr>
      <vt:lpstr>Kako učimo mentalizaciju? (4)</vt:lpstr>
      <vt:lpstr>Kako učimo mentalizaciju? (5)</vt:lpstr>
      <vt:lpstr>Kako majke to rade?</vt:lpstr>
      <vt:lpstr>Kako učimo mentalizaciju? (6)</vt:lpstr>
      <vt:lpstr>Kako učimo mentalizaciju? (7)</vt:lpstr>
      <vt:lpstr>Kako učimo mentalizaciju? (8)</vt:lpstr>
      <vt:lpstr>Kako učimo mentalizaciju? (9)</vt:lpstr>
      <vt:lpstr>Kako učimo mentalizaciju? (10)</vt:lpstr>
      <vt:lpstr>Kako učimo mentalizaciju? (11)</vt:lpstr>
      <vt:lpstr>Razvijena roditeljska refleksivna funkcija (mentalizacija)</vt:lpstr>
      <vt:lpstr>Razvijena roditeljska refleksivna funkcija (mentalizacija) (2)</vt:lpstr>
      <vt:lpstr>Razvijena roditeljska refleksivna funkcija (mentalizacija) (3)</vt:lpstr>
      <vt:lpstr>Mentalizacija u školi</vt:lpstr>
      <vt:lpstr>Mentalizacija u školi </vt:lpstr>
      <vt:lpstr>Mentalizacija u školi </vt:lpstr>
      <vt:lpstr>Mentalizacija u školi </vt:lpstr>
      <vt:lpstr>Mentalizacija u školi </vt:lpstr>
      <vt:lpstr>Mentalizacija u školi </vt:lpstr>
      <vt:lpstr>Mentalizacija u školi </vt:lpstr>
      <vt:lpstr>Mentalizacija u školi </vt:lpstr>
      <vt:lpstr>Mentalizacija u školi </vt:lpstr>
      <vt:lpstr>Mentalizacija u školi </vt:lpstr>
      <vt:lpstr>Mentalizacija u školi</vt:lpstr>
      <vt:lpstr>Mentalizacija u školi </vt:lpstr>
      <vt:lpstr>Mentalizacija u školi </vt:lpstr>
      <vt:lpstr>Mentalizacija u školi </vt:lpstr>
      <vt:lpstr>Mentalizacija u školi </vt:lpstr>
      <vt:lpstr>Mentalizacija u školi </vt:lpstr>
      <vt:lpstr>Slajd 47</vt:lpstr>
      <vt:lpstr>Slajd 48</vt:lpstr>
    </vt:vector>
  </TitlesOfParts>
  <Company>POLIKLINIKA ZA ZLOSTAVLJANU DJECU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NASILJE MEĐU DJECOM</dc:title>
  <dc:creator>POLIKLINIKA</dc:creator>
  <cp:lastModifiedBy>nn</cp:lastModifiedBy>
  <cp:revision>423</cp:revision>
  <dcterms:created xsi:type="dcterms:W3CDTF">2004-11-17T13:24:34Z</dcterms:created>
  <dcterms:modified xsi:type="dcterms:W3CDTF">2014-10-07T06:23:43Z</dcterms:modified>
</cp:coreProperties>
</file>