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0" r:id="rId8"/>
    <p:sldId id="267" r:id="rId9"/>
    <p:sldId id="268" r:id="rId10"/>
    <p:sldId id="259" r:id="rId11"/>
    <p:sldId id="261" r:id="rId12"/>
    <p:sldId id="269" r:id="rId13"/>
    <p:sldId id="262" r:id="rId14"/>
    <p:sldId id="270" r:id="rId15"/>
    <p:sldId id="263" r:id="rId16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D69FD-1091-483B-917D-977B89CAE886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C345A-4858-42DA-B888-169410832E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972D-C0B8-4347-A4BB-919CD9BBF714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92A02-4BA8-442A-82EF-0DB25C1001C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66B34-A19E-40AA-BBE9-D3D7AB940CDB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D6972-B1B3-462F-BE96-892E5208CC7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E946E-05A3-44C3-B8B5-9FE5F18567A3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B4D9-FF9A-45D4-85A2-B1C51F747DA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D36B8-E6E1-4430-8199-BBD94BF16D2B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56232-DCA4-437E-8604-1C9ACD62C62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5130-7F2C-445F-975D-2F751BDD13B5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8314-EFAF-4B25-878C-4966E6F3CB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AD06E-5747-4167-BF14-8C40C185324A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4797C-54A1-40BC-8652-CC6DD9EAEF6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BA234-B10B-4ADB-9EC5-CDED6F8AD86D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AB13-BC38-4E81-A1FB-00121A590E9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3B404-6757-4694-81FC-8BF1AD795CEC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932A4-A691-49A4-A55A-46C33704A7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2C48C-A226-417A-AC25-03040E2C83A5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4D0B0-E6B6-4EBC-8640-67D058F6A20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A84C4-412C-4D31-B18E-02967EA77A00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BE67C-2465-443A-94D5-2D6D0779AF1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r-H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18DD5-AA3B-4F55-A460-3249B1F08425}" type="datetimeFigureOut">
              <a:rPr lang="sr-Latn-CS"/>
              <a:pPr>
                <a:defRPr/>
              </a:pPr>
              <a:t>6.10.2014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63B010-F071-4AF0-BC29-7763DA9E1B4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ogss.hr/Savjetovaliste/pitajneskitaj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/>
          </a:p>
        </p:txBody>
      </p:sp>
      <p:pic>
        <p:nvPicPr>
          <p:cNvPr id="2051" name="Picture 2" descr="C:\Users\Dell\Desktop\Mirela Grbić e-savjetovalište\pr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87407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Realizacija...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2400" smtClean="0"/>
              <a:t>studenti FESB-a su izradili informatički program e-savjetovalište</a:t>
            </a:r>
          </a:p>
          <a:p>
            <a:pPr eaLnBrk="1" hangingPunct="1"/>
            <a:r>
              <a:rPr lang="hr-HR" sz="2400" smtClean="0"/>
              <a:t>za vizualni identitet i tisak plakata su zaslužni učenici i profesori Škole za dizajn grafiku i održivu gradnju Split kao i učenici O.Š. Stjepana Ivičevića Makarska, te Škola likovnih umjetnosti Split koje su se uključile u projektne aktivnosti za e-savjetovalište</a:t>
            </a:r>
          </a:p>
          <a:p>
            <a:pPr eaLnBrk="1" hangingPunct="1"/>
            <a:endParaRPr lang="hr-HR" sz="2400" smtClean="0"/>
          </a:p>
        </p:txBody>
      </p:sp>
      <p:pic>
        <p:nvPicPr>
          <p:cNvPr id="11268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349875"/>
            <a:ext cx="45720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Kako sve to funkcionira?</a:t>
            </a:r>
          </a:p>
        </p:txBody>
      </p:sp>
      <p:pic>
        <p:nvPicPr>
          <p:cNvPr id="12291" name="Content Placeholder 3" descr="C:\Users\Dell\Desktop\Mirela Grbić e-savjetovalište\pita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5748338"/>
            <a:ext cx="4113212" cy="1109662"/>
          </a:xfrm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3850" y="1341438"/>
            <a:ext cx="80327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na mrežnim stranicama NZJZ-SDŽ; Službe za zaštitu mentalnog zdravlja, prevenciju i izvanbolničko liječenje ovisnosti nalazi se link/banner gdje se ulazi u e-savjetovalište (svibanj ‘14.)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odgojno obrazovne i druge suradne institucije mogu preuzeti link s navedene stranice te će tako mladi korisnici lakše pronaći put do e-savjetovališta 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mladi postavljaju pitanje koje je anonimno i može biti otvorenog ili zatvorenog tipa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na pitanje odgovara mladi savjetnik koji ima svog mentora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Vrednovanje ishoda projekta</a:t>
            </a:r>
            <a:r>
              <a:rPr lang="hr-HR" smtClean="0"/>
              <a:t> 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68313" y="2349500"/>
            <a:ext cx="8229600" cy="3889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800" smtClean="0"/>
              <a:t>statističkom analizom se prati frekvencija postavljanja pitanja, vrsta problema/poteškoća za koje mladi traže savjet, dob, spol, mjesto prebivališta, misli koje ih zaokupljaju (ugodne/neugodne), te da li su do sada tražili pomoć i od koga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na ovaj način samovrednovanja moći ćemo  unaprijediti rad e-savjetovališta u suradnji sa mladim savjetnicima i korisnicima</a:t>
            </a:r>
          </a:p>
          <a:p>
            <a:pPr eaLnBrk="1" hangingPunct="1">
              <a:lnSpc>
                <a:spcPct val="90000"/>
              </a:lnSpc>
            </a:pPr>
            <a:endParaRPr lang="hr-HR" sz="2800" smtClean="0"/>
          </a:p>
        </p:txBody>
      </p:sp>
      <p:pic>
        <p:nvPicPr>
          <p:cNvPr id="13316" name="Content Placeholder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25538"/>
            <a:ext cx="4113213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179388" y="5589588"/>
            <a:ext cx="8640762" cy="1008062"/>
          </a:xfrm>
        </p:spPr>
        <p:txBody>
          <a:bodyPr/>
          <a:lstStyle/>
          <a:p>
            <a:pPr eaLnBrk="1" hangingPunct="1"/>
            <a:r>
              <a:rPr lang="hr-HR" smtClean="0">
                <a:hlinkClick r:id="rId2"/>
              </a:rPr>
              <a:t>http://gogss.hr/Savjetovaliste/pitajneskitaj.html</a:t>
            </a:r>
            <a:endParaRPr lang="hr-HR" smtClean="0"/>
          </a:p>
          <a:p>
            <a:pPr eaLnBrk="1" hangingPunct="1"/>
            <a:endParaRPr lang="hr-HR" smtClean="0"/>
          </a:p>
        </p:txBody>
      </p:sp>
      <p:pic>
        <p:nvPicPr>
          <p:cNvPr id="4" name="Picture 4" descr="C:\Users\Dell\AppData\Local\Temp\mladi-z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8429652" cy="35936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dirty="0" smtClean="0">
                <a:solidFill>
                  <a:srgbClr val="FF0000"/>
                </a:solidFill>
              </a:rPr>
              <a:t>Zahvale…</a:t>
            </a:r>
            <a:endParaRPr lang="hr-HR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214313" y="1357313"/>
            <a:ext cx="8786812" cy="4286250"/>
          </a:xfrm>
        </p:spPr>
        <p:txBody>
          <a:bodyPr/>
          <a:lstStyle/>
          <a:p>
            <a:pPr eaLnBrk="1" hangingPunct="1"/>
            <a:r>
              <a:rPr lang="hr-HR" dirty="0" smtClean="0"/>
              <a:t>priredile:</a:t>
            </a:r>
          </a:p>
          <a:p>
            <a:pPr eaLnBrk="1" hangingPunct="1">
              <a:buFont typeface="Arial" charset="0"/>
              <a:buNone/>
            </a:pPr>
            <a:r>
              <a:rPr lang="hr-HR" dirty="0" smtClean="0"/>
              <a:t>		dipl. psih. Maja Pivčević, prof. </a:t>
            </a:r>
          </a:p>
          <a:p>
            <a:pPr eaLnBrk="1" hangingPunct="1">
              <a:buFont typeface="Arial" charset="0"/>
              <a:buNone/>
            </a:pPr>
            <a:r>
              <a:rPr lang="hr-HR" dirty="0" smtClean="0"/>
              <a:t>		i Mirela Grbić, prof.</a:t>
            </a:r>
          </a:p>
          <a:p>
            <a:pPr eaLnBrk="1" hangingPunct="1">
              <a:buNone/>
            </a:pPr>
            <a:endParaRPr lang="hr-HR" dirty="0" smtClean="0"/>
          </a:p>
          <a:p>
            <a:pPr eaLnBrk="1" hangingPunct="1"/>
            <a:endParaRPr lang="hr-HR" dirty="0" smtClean="0"/>
          </a:p>
          <a:p>
            <a:pPr eaLnBrk="1" hangingPunct="1"/>
            <a:r>
              <a:rPr lang="hr-HR" dirty="0" smtClean="0">
                <a:solidFill>
                  <a:srgbClr val="FF0000"/>
                </a:solidFill>
              </a:rPr>
              <a:t>Hvala na pozornosti!</a:t>
            </a:r>
          </a:p>
        </p:txBody>
      </p:sp>
      <p:pic>
        <p:nvPicPr>
          <p:cNvPr id="5" name="Content Placeholder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09622">
            <a:off x="4344456" y="2993215"/>
            <a:ext cx="4113212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ell\Desktop\Mirela Grbić e-savjetovalište\zad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9144000" cy="632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Dell\Desktop\Mirela Grbić e-savjetovalište\pita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692150"/>
            <a:ext cx="5867400" cy="1582738"/>
          </a:xfrm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0" y="188913"/>
            <a:ext cx="7067550" cy="922337"/>
          </a:xfrm>
        </p:spPr>
        <p:txBody>
          <a:bodyPr/>
          <a:lstStyle/>
          <a:p>
            <a:pPr algn="l" eaLnBrk="1" hangingPunct="1"/>
            <a:r>
              <a:rPr lang="hr-HR" sz="4000" smtClean="0">
                <a:solidFill>
                  <a:srgbClr val="FF0000"/>
                </a:solidFill>
              </a:rPr>
              <a:t>Naziv pilot</a:t>
            </a:r>
            <a:r>
              <a:rPr lang="hr-HR" sz="400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hr-HR" sz="4000" smtClean="0">
                <a:solidFill>
                  <a:srgbClr val="FF0000"/>
                </a:solidFill>
              </a:rPr>
              <a:t>projekta: </a:t>
            </a:r>
          </a:p>
        </p:txBody>
      </p:sp>
      <p:pic>
        <p:nvPicPr>
          <p:cNvPr id="3076" name="Picture 2" descr="C:\Users\Dell\Desktop\Mirela Grbić e-savjetovalište\mladi-za-mlade-lin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941888"/>
            <a:ext cx="3857625" cy="163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23850" y="1989138"/>
            <a:ext cx="76438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 nastao</a:t>
            </a:r>
            <a:r>
              <a:rPr lang="hr-HR" sz="2400"/>
              <a:t> </a:t>
            </a:r>
            <a:r>
              <a:rPr lang="hr-HR" sz="2400">
                <a:latin typeface="Calibri" pitchFamily="34" charset="0"/>
              </a:rPr>
              <a:t>u suradnji Nastavnog zavoda za javno zdravstvo Splitsko-dalmatinske županije; Službe za zaštitu mentalnog zdravlja, prevenciju i izvanbolničkog liječenja ovisnosti (nositelj projekta),</a:t>
            </a:r>
            <a:r>
              <a:rPr lang="hr-HR" sz="2400"/>
              <a:t> </a:t>
            </a:r>
            <a:r>
              <a:rPr lang="hr-HR" sz="2400">
                <a:latin typeface="Calibri" pitchFamily="34" charset="0"/>
              </a:rPr>
              <a:t>te profesora, učenika i stručnih suradnika Zdravstvene škole Split</a:t>
            </a:r>
          </a:p>
          <a:p>
            <a:endParaRPr lang="hr-HR" sz="2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 anonimno e-savjetovalište namijenjeno mladima</a:t>
            </a:r>
            <a:r>
              <a:rPr lang="hr-HR" sz="2400"/>
              <a:t> - </a:t>
            </a:r>
            <a:r>
              <a:rPr lang="hr-HR" sz="2400">
                <a:latin typeface="Calibri" pitchFamily="34" charset="0"/>
              </a:rPr>
              <a:t>mladi         za djecu i mlade</a:t>
            </a:r>
            <a:r>
              <a:rPr lang="hr-HR" sz="2400"/>
              <a:t> </a:t>
            </a:r>
            <a:r>
              <a:rPr lang="hr-HR" sz="2400">
                <a:latin typeface="Calibri" pitchFamily="34" charset="0"/>
              </a:rPr>
              <a:t>(vršnjačka pomoć)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 i="1">
                <a:latin typeface="Calibri" pitchFamily="34" charset="0"/>
              </a:rPr>
              <a:t>TIp... tiP... tAp! Napiši ako hoćeš! </a:t>
            </a:r>
          </a:p>
          <a:p>
            <a:pPr>
              <a:buFontTx/>
              <a:buChar char="•"/>
            </a:pPr>
            <a:endParaRPr lang="hr-HR" sz="2400" i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hr-HR" sz="2400" i="1">
                <a:latin typeface="Calibri" pitchFamily="34" charset="0"/>
              </a:rPr>
              <a:t> Pomažem sebi, pomažem drugima</a:t>
            </a:r>
            <a:endParaRPr lang="hr-HR" sz="2400">
              <a:latin typeface="Calibri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349875"/>
            <a:ext cx="45720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Kako je sve počelo...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15250" cy="3773488"/>
          </a:xfrm>
        </p:spPr>
        <p:txBody>
          <a:bodyPr/>
          <a:lstStyle/>
          <a:p>
            <a:pPr eaLnBrk="1" hangingPunct="1"/>
            <a:r>
              <a:rPr lang="hr-HR" sz="2400" smtClean="0"/>
              <a:t>Lorina Miše, bacc. med. techn.</a:t>
            </a:r>
          </a:p>
          <a:p>
            <a:pPr eaLnBrk="1" hangingPunct="1"/>
            <a:r>
              <a:rPr lang="hr-HR" sz="2400" smtClean="0"/>
              <a:t>Ivana Truta, bacc. med. techn.</a:t>
            </a:r>
          </a:p>
          <a:p>
            <a:pPr eaLnBrk="1" hangingPunct="1"/>
            <a:r>
              <a:rPr lang="hr-HR" sz="2400" smtClean="0"/>
              <a:t>praktična nastava provedena u Savjetovalištu za djecu i mlade na adresi Fra Luje Maruna 2/1 iz predmeta mentalno zdravlje</a:t>
            </a:r>
          </a:p>
          <a:p>
            <a:pPr eaLnBrk="1" hangingPunct="1"/>
            <a:r>
              <a:rPr lang="hr-HR" sz="2400" smtClean="0"/>
              <a:t>e-savjetovalište je jedna od ideja učenika 4. razreda srednje Zdravstvene škole Split koji pohađaju program medicinske sestre/tehničari</a:t>
            </a:r>
            <a:endParaRPr lang="hr-HR" sz="2400" smtClean="0">
              <a:latin typeface="Arial" charset="0"/>
            </a:endParaRPr>
          </a:p>
          <a:p>
            <a:pPr eaLnBrk="1" hangingPunct="1"/>
            <a:r>
              <a:rPr lang="hr-HR" sz="2400" smtClean="0"/>
              <a:t>Suradnja na projektu “Pretežno vedro” koji je imao za cilj poticanje emocionalnog razvoja</a:t>
            </a:r>
          </a:p>
          <a:p>
            <a:pPr eaLnBrk="1" hangingPunct="1"/>
            <a:endParaRPr lang="hr-HR" sz="2400" smtClean="0"/>
          </a:p>
          <a:p>
            <a:pPr eaLnBrk="1" hangingPunct="1"/>
            <a:endParaRPr lang="hr-HR" sz="2800" smtClean="0"/>
          </a:p>
          <a:p>
            <a:pPr eaLnBrk="1" hangingPunct="1"/>
            <a:endParaRPr lang="hr-HR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Kako je sve počelo...</a:t>
            </a:r>
          </a:p>
        </p:txBody>
      </p:sp>
      <p:pic>
        <p:nvPicPr>
          <p:cNvPr id="5123" name="Picture 3" descr="C:\Users\Dell\Desktop\Mirela Grbić e-savjetovalište\pitaj.jpg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2363" y="5516563"/>
            <a:ext cx="3830637" cy="1033462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755650" y="1557338"/>
            <a:ext cx="7561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hr-HR"/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684213" y="1484313"/>
            <a:ext cx="7848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hr-HR" sz="2400">
                <a:latin typeface="Calibri" pitchFamily="34" charset="0"/>
              </a:rPr>
              <a:t> stručni suradnici su se uključili u projektne aktivnosti uz podršku i odobrenje ravnateljice škole:</a:t>
            </a:r>
          </a:p>
          <a:p>
            <a:pPr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 lvl="1">
              <a:buFontTx/>
              <a:buChar char="•"/>
            </a:pPr>
            <a:r>
              <a:rPr lang="hr-HR" sz="2400">
                <a:latin typeface="Calibri" pitchFamily="34" charset="0"/>
              </a:rPr>
              <a:t>Mirjana Kurtović, prof.</a:t>
            </a:r>
          </a:p>
          <a:p>
            <a:pPr lvl="1">
              <a:buFontTx/>
              <a:buChar char="•"/>
            </a:pPr>
            <a:r>
              <a:rPr lang="hr-HR" sz="2400">
                <a:latin typeface="Calibri" pitchFamily="34" charset="0"/>
              </a:rPr>
              <a:t>Dipl. psiholog Maja Pivčević, prof.</a:t>
            </a:r>
          </a:p>
          <a:p>
            <a:pPr lvl="1">
              <a:buFontTx/>
              <a:buChar char="•"/>
            </a:pPr>
            <a:r>
              <a:rPr lang="hr-HR" sz="2400">
                <a:latin typeface="Calibri" pitchFamily="34" charset="0"/>
              </a:rPr>
              <a:t>Dipl. psiholog Ines Roso Perić, prof.</a:t>
            </a:r>
          </a:p>
          <a:p>
            <a:pPr lvl="1">
              <a:buFontTx/>
              <a:buChar char="•"/>
            </a:pPr>
            <a:endParaRPr lang="hr-HR" sz="2400">
              <a:latin typeface="Calibri" pitchFamily="34" charset="0"/>
            </a:endParaRPr>
          </a:p>
          <a:p>
            <a:pPr lvl="1">
              <a:buFontTx/>
              <a:buChar char="•"/>
            </a:pPr>
            <a:r>
              <a:rPr lang="hr-HR" sz="2400">
                <a:latin typeface="Calibri" pitchFamily="34" charset="0"/>
              </a:rPr>
              <a:t>voditeljice projekta stručne suradnice Mirele Grbić, prof. iz NZJZ-SDŽ</a:t>
            </a:r>
          </a:p>
          <a:p>
            <a:pPr lvl="1">
              <a:buFontTx/>
              <a:buChar char="•"/>
            </a:pPr>
            <a:endParaRPr lang="hr-HR" sz="2400">
              <a:latin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Kako je sve počelo...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395288" y="1844675"/>
            <a:ext cx="8424862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/>
              <a:t>tijekom praktične nastave provedene u Savjetovalištu za djecu i mlade na adresi Fra Luje Maruna 2/1 iz predmeta mentalno zdravlje učenici su se upoznali s načinima rada savjetovališta i “fokusirali” se u fokus grupama na mogućnosti i važnost promicanja mentalnog zdravlja javno zdravstvenim pristupom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učenici su zaključili da savjetovalište treba učiniti dostupnijim te predložili više suvremenih pristupa promicanja mentalnog zdravlja kroz projektne aktivnosti</a:t>
            </a:r>
          </a:p>
        </p:txBody>
      </p:sp>
      <p:pic>
        <p:nvPicPr>
          <p:cNvPr id="6148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5516563"/>
            <a:ext cx="3830637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Učenici su predložili…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Radionice za mlade sa temama vezanim za mentalno zdravlje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Predavanja baš i ne bi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Parlaonice bi bile super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Društvene mreže, FB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Predstave na temu nasilja, ovisnosti, diskriminacije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Mladi savjetuju mlade e-savjetovalište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Predavanja i radionice u osnovnim i srednjim školama (za stariji svit)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Plakati, letci...ako je prigoda, izložbe!!</a:t>
            </a: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hr-HR" sz="2400" smtClean="0"/>
              <a:t>Forum- razmjena iskustava</a:t>
            </a:r>
          </a:p>
        </p:txBody>
      </p:sp>
      <p:pic>
        <p:nvPicPr>
          <p:cNvPr id="7172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5516563"/>
            <a:ext cx="3830637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solidFill>
                  <a:srgbClr val="FF0000"/>
                </a:solidFill>
              </a:rPr>
              <a:t>Zašto e-savjetovalište?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2400" smtClean="0"/>
              <a:t>velika većina mladih ima pristup internetu i gotovo svakodnevno ga koriste</a:t>
            </a:r>
          </a:p>
          <a:p>
            <a:pPr eaLnBrk="1" hangingPunct="1"/>
            <a:r>
              <a:rPr lang="hr-HR" sz="2400" smtClean="0"/>
              <a:t>lakše se otvaraju ako mogu ostati anonimni</a:t>
            </a:r>
          </a:p>
          <a:p>
            <a:pPr eaLnBrk="1" hangingPunct="1"/>
            <a:r>
              <a:rPr lang="hr-HR" sz="2400" smtClean="0"/>
              <a:t>putem e-savjetovališta brzo i jednostavno mogu dobiti odgovore na svoja pitanja</a:t>
            </a:r>
          </a:p>
          <a:p>
            <a:pPr eaLnBrk="1" hangingPunct="1"/>
            <a:r>
              <a:rPr lang="hr-HR" sz="2400" smtClean="0"/>
              <a:t>važno je mladima pružiti podršku i pomoć koju češće i radije primaju od svojih vršnjaka</a:t>
            </a:r>
          </a:p>
          <a:p>
            <a:pPr eaLnBrk="1" hangingPunct="1"/>
            <a:r>
              <a:rPr lang="hr-HR" sz="2400" smtClean="0"/>
              <a:t>destigmatizacija savjetovališta</a:t>
            </a:r>
          </a:p>
        </p:txBody>
      </p:sp>
      <p:pic>
        <p:nvPicPr>
          <p:cNvPr id="8196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5373688"/>
            <a:ext cx="457200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435975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/>
              <a:t>„Mladima bi se trebalo približiti kroz diskretno promicanje, a da anonimnost bude zajamčena.”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“Programi u kojima mladi savjetuju mlade, jer onaj tko je nedavno bio u istoj situaciji zna kakav je to osjećaj, on pokazuje drugima da nisu sami, a ako treba po „pravu pomoć“ može ga uputiti stručnjaku.“ A.N. 4.C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„Ja bi mlade upoznala s ustanovom ili s nekim događanjima vezanim za promicanje mentalnog zdravlja preko društvenih mreža (npr. Facebook). U današnje vrijeme mladi dosta vremena provode na internetu, tako da bi to bilo najbolje rješenje...E-savjetovalište.”</a:t>
            </a:r>
          </a:p>
        </p:txBody>
      </p:sp>
      <p:pic>
        <p:nvPicPr>
          <p:cNvPr id="9219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5300663"/>
            <a:ext cx="457200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1"/>
          </p:nvPr>
        </p:nvSpPr>
        <p:spPr>
          <a:xfrm>
            <a:off x="468313" y="9810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2400" smtClean="0"/>
              <a:t>“Mladi uglavnom traže rješenje svojih problema preko interneta pa bi onda osnovala stranicu u svrhu pomaganja i davanja savjeta.”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“Mladi bi mogli anonimno kazati što ih muči, a netko stručan bi odgovarao na pitanja i eventualno dogovarao susrete s njima u savjetovalištu za mentalno zdravlje.“   I. L. 4. C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  <a:p>
            <a:pPr eaLnBrk="1" hangingPunct="1">
              <a:lnSpc>
                <a:spcPct val="80000"/>
              </a:lnSpc>
            </a:pPr>
            <a:r>
              <a:rPr lang="hr-HR" sz="2400" smtClean="0"/>
              <a:t>„Pokušala bi se približiti djeci i mladima kroz razne radionice, seminare, plakate. Uključila bi ih u razne projekte kako bi i oni svojim vršnjacima  pojasnili  kako nije sramota zatražiti pomoć u određenim situacijama.“ A.Z.  4. C</a:t>
            </a:r>
          </a:p>
          <a:p>
            <a:pPr eaLnBrk="1" hangingPunct="1">
              <a:lnSpc>
                <a:spcPct val="80000"/>
              </a:lnSpc>
            </a:pPr>
            <a:endParaRPr lang="hr-HR" sz="2400" smtClean="0"/>
          </a:p>
        </p:txBody>
      </p:sp>
      <p:pic>
        <p:nvPicPr>
          <p:cNvPr id="10243" name="Picture 3" descr="C:\Users\Dell\Desktop\Mirela Grbić e-savjetovalište\pit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5373688"/>
            <a:ext cx="457200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786</Words>
  <Application>Microsoft Office PowerPoint</Application>
  <PresentationFormat>On-screen Show (4:3)</PresentationFormat>
  <Paragraphs>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Slide 1</vt:lpstr>
      <vt:lpstr>Naziv pilot projekta: </vt:lpstr>
      <vt:lpstr>Kako je sve počelo...</vt:lpstr>
      <vt:lpstr>Kako je sve počelo...</vt:lpstr>
      <vt:lpstr>Kako je sve počelo...</vt:lpstr>
      <vt:lpstr>Učenici su predložili…</vt:lpstr>
      <vt:lpstr>Zašto e-savjetovalište?</vt:lpstr>
      <vt:lpstr>Slide 8</vt:lpstr>
      <vt:lpstr>Slide 9</vt:lpstr>
      <vt:lpstr>Realizacija...</vt:lpstr>
      <vt:lpstr>Kako sve to funkcionira?</vt:lpstr>
      <vt:lpstr>Vrednovanje ishoda projekta </vt:lpstr>
      <vt:lpstr>Slide 13</vt:lpstr>
      <vt:lpstr>Zahvale…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18</cp:revision>
  <dcterms:created xsi:type="dcterms:W3CDTF">2014-10-06T07:32:27Z</dcterms:created>
  <dcterms:modified xsi:type="dcterms:W3CDTF">2014-10-06T20:59:06Z</dcterms:modified>
</cp:coreProperties>
</file>