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95" r:id="rId15"/>
    <p:sldId id="296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66"/>
    <a:srgbClr val="538022"/>
    <a:srgbClr val="660033"/>
    <a:srgbClr val="990033"/>
    <a:srgbClr val="CC0000"/>
    <a:srgbClr val="FFCC00"/>
    <a:srgbClr val="FFFFCC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mailto:andrea.cvrljak@hera.com.hr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133600"/>
            <a:ext cx="8077200" cy="1466850"/>
          </a:xfrm>
        </p:spPr>
        <p:txBody>
          <a:bodyPr/>
          <a:lstStyle/>
          <a:p>
            <a:r>
              <a:rPr lang="hr-HR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PSIHODINAMIKA KREATIVNOSTI</a:t>
            </a:r>
            <a:endParaRPr lang="hr-HR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48100" y="3886200"/>
            <a:ext cx="5295900" cy="1524000"/>
          </a:xfrm>
        </p:spPr>
        <p:txBody>
          <a:bodyPr>
            <a:noAutofit/>
          </a:bodyPr>
          <a:lstStyle/>
          <a:p>
            <a:r>
              <a:rPr lang="hr-HR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      </a:t>
            </a:r>
          </a:p>
          <a:p>
            <a:r>
              <a:rPr lang="hr-HR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hr-HR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          </a:t>
            </a:r>
            <a:endParaRPr lang="hr-HR" sz="24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hr-HR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    </a:t>
            </a:r>
          </a:p>
          <a:p>
            <a:r>
              <a:rPr lang="hr-HR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</a:t>
            </a:r>
          </a:p>
          <a:p>
            <a:r>
              <a:rPr lang="hr-H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Andrea Čvrljak. Psiholog –Psihoterapeut</a:t>
            </a:r>
          </a:p>
          <a:p>
            <a:r>
              <a:rPr lang="hr-H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Umjetnička </a:t>
            </a:r>
            <a:r>
              <a:rPr lang="hr-H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akademija. Sveučilište u Splitu</a:t>
            </a:r>
            <a:endParaRPr lang="hr-HR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5196078"/>
            <a:ext cx="1853845" cy="423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2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solidFill>
                  <a:srgbClr val="660033"/>
                </a:solidFill>
              </a:rPr>
              <a:t>MINI C / Transformativno učenje</a:t>
            </a:r>
            <a:endParaRPr lang="hr-HR" dirty="0">
              <a:solidFill>
                <a:srgbClr val="6600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Definira se kao nova i osobno značajna interpretacija iskustva, ponašanja i događaja</a:t>
            </a:r>
          </a:p>
          <a:p>
            <a:r>
              <a:rPr lang="hr-H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Runco’s concept of personal creativity</a:t>
            </a:r>
          </a:p>
          <a:p>
            <a:r>
              <a:rPr lang="hr-H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Niu &amp; Sternberg’s individual creativity</a:t>
            </a:r>
          </a:p>
          <a:p>
            <a:r>
              <a:rPr lang="hr-H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Vygotski koncept kognitivnog i kreativnog razvoja </a:t>
            </a:r>
            <a:endParaRPr lang="hr-H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47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b="1" dirty="0">
                <a:solidFill>
                  <a:srgbClr val="660033"/>
                </a:solidFill>
              </a:rPr>
              <a:t>Vygotski koncept kognitivnog i kreativnog razvoja </a:t>
            </a:r>
          </a:p>
          <a:p>
            <a:pPr marL="0" indent="0" algn="just">
              <a:buNone/>
            </a:pPr>
            <a:r>
              <a:rPr lang="hr-HR" b="1" dirty="0" smtClean="0">
                <a:solidFill>
                  <a:srgbClr val="538022"/>
                </a:solidFill>
              </a:rPr>
              <a:t>Svi pojedinci imaju kreativni potencijal internalizacijom kuluturalnih alata i socijalne interakcije putem reorganizacije dolazećih informacija i mentalnih struktura koje se temelje na individualnim karakteristikama i postojećim znanjem.</a:t>
            </a:r>
          </a:p>
        </p:txBody>
      </p:sp>
    </p:spTree>
    <p:extLst>
      <p:ext uri="{BB962C8B-B14F-4D97-AF65-F5344CB8AC3E}">
        <p14:creationId xmlns:p14="http://schemas.microsoft.com/office/powerpoint/2010/main" val="87265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Mini C koncept kreativnost je primjenjiv za osnovne i srednje škole </a:t>
            </a:r>
          </a:p>
          <a:p>
            <a:r>
              <a:rPr lang="hr-HR" dirty="0" smtClean="0"/>
              <a:t>Kreativni uvidi kao kriteriji praćenja kreativnosti kod učenika</a:t>
            </a:r>
          </a:p>
          <a:p>
            <a:r>
              <a:rPr lang="hr-HR" dirty="0" smtClean="0"/>
              <a:t>Naglasak na prepoznavanju jedinstvenih i značajnih uvida te interpretacija tijekom procesa učenja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52652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solidFill>
                  <a:srgbClr val="660033"/>
                </a:solidFill>
              </a:rPr>
              <a:t>Professional C/ Pro C</a:t>
            </a:r>
            <a:endParaRPr lang="hr-HR" dirty="0">
              <a:solidFill>
                <a:srgbClr val="6600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Razvoj i progresiju između Little C i Big C</a:t>
            </a:r>
          </a:p>
          <a:p>
            <a:r>
              <a:rPr lang="hr-HR" dirty="0" smtClean="0"/>
              <a:t>Potrebno vrijeme za razvoj ove pozicije</a:t>
            </a:r>
          </a:p>
          <a:p>
            <a:r>
              <a:rPr lang="hr-HR" dirty="0" smtClean="0"/>
              <a:t>Ekspertiza stručnjaka, znanstvenika, glumca, slikara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04801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b="1" dirty="0" smtClean="0">
                <a:solidFill>
                  <a:srgbClr val="990033"/>
                </a:solidFill>
              </a:rPr>
              <a:t>MJERENJE KREATIVNE SPOSOBNOSTI</a:t>
            </a:r>
            <a:endParaRPr lang="hr-HR" b="1" dirty="0">
              <a:solidFill>
                <a:srgbClr val="9900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b="1" dirty="0" smtClean="0">
                <a:solidFill>
                  <a:srgbClr val="538022"/>
                </a:solidFill>
              </a:rPr>
              <a:t>GUILFORD</a:t>
            </a:r>
            <a:r>
              <a:rPr lang="hr-HR" dirty="0" smtClean="0">
                <a:solidFill>
                  <a:srgbClr val="538022"/>
                </a:solidFill>
              </a:rPr>
              <a:t> </a:t>
            </a:r>
          </a:p>
          <a:p>
            <a:pPr marL="514350" indent="-514350">
              <a:buAutoNum type="arabicPeriod"/>
            </a:pPr>
            <a:r>
              <a:rPr lang="hr-HR" dirty="0" smtClean="0"/>
              <a:t>Fluency – količina odgovora</a:t>
            </a:r>
          </a:p>
          <a:p>
            <a:pPr marL="514350" indent="-514350">
              <a:buAutoNum type="arabicPeriod"/>
            </a:pPr>
            <a:r>
              <a:rPr lang="hr-HR" dirty="0" smtClean="0"/>
              <a:t>Fleksibilnost – koliko vrsta odgovora</a:t>
            </a:r>
          </a:p>
          <a:p>
            <a:pPr marL="514350" indent="-514350">
              <a:buAutoNum type="arabicPeriod"/>
            </a:pPr>
            <a:r>
              <a:rPr lang="hr-HR" dirty="0" smtClean="0"/>
              <a:t>Originalnost – neobičnost odgovora</a:t>
            </a:r>
          </a:p>
          <a:p>
            <a:pPr marL="514350" indent="-514350">
              <a:buAutoNum type="arabicPeriod"/>
            </a:pPr>
            <a:r>
              <a:rPr lang="hr-HR" dirty="0" smtClean="0"/>
              <a:t>Elaboracija – detalji odgovora</a:t>
            </a:r>
          </a:p>
          <a:p>
            <a:pPr marL="0" indent="0">
              <a:buNone/>
            </a:pPr>
            <a:endParaRPr lang="hr-HR" dirty="0" smtClean="0"/>
          </a:p>
          <a:p>
            <a:pPr marL="0" indent="0">
              <a:buNone/>
            </a:pPr>
            <a:r>
              <a:rPr lang="hr-HR" dirty="0" smtClean="0"/>
              <a:t> - Torrance test of Creative Thinking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01481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hr-HR" dirty="0">
              <a:solidFill>
                <a:srgbClr val="6600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dirty="0" smtClean="0"/>
              <a:t>-</a:t>
            </a:r>
            <a:r>
              <a:rPr lang="hr-HR" b="1" dirty="0" smtClean="0">
                <a:solidFill>
                  <a:srgbClr val="538022"/>
                </a:solidFill>
              </a:rPr>
              <a:t>Mihaly Csikszentmihalyi koncept</a:t>
            </a:r>
            <a:r>
              <a:rPr lang="hr-HR" dirty="0" smtClean="0"/>
              <a:t> koji naglasava promjene uzrokovane kreativnim radom pojedinca, utjecajem na područje rada i na subpodručje rada unutar domene kreativnog rada</a:t>
            </a:r>
          </a:p>
          <a:p>
            <a:r>
              <a:rPr lang="hr-HR" b="1" dirty="0" smtClean="0">
                <a:solidFill>
                  <a:srgbClr val="538022"/>
                </a:solidFill>
              </a:rPr>
              <a:t>Advanced </a:t>
            </a:r>
            <a:r>
              <a:rPr lang="hr-HR" b="1" dirty="0" smtClean="0">
                <a:solidFill>
                  <a:srgbClr val="538022"/>
                </a:solidFill>
              </a:rPr>
              <a:t>progresivne matrice </a:t>
            </a:r>
            <a:r>
              <a:rPr lang="hr-HR" dirty="0" smtClean="0"/>
              <a:t>– za procjenu darovitosti kod učenika – procjenjuje se generalni faktor – sposobnost koncentracije, uvid i percepcija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90059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rgbClr val="660033"/>
                </a:solidFill>
              </a:rPr>
              <a:t>NEUROBIOLOGIJA KREATIVNOSTI</a:t>
            </a:r>
            <a:endParaRPr lang="hr-HR" b="1" dirty="0">
              <a:solidFill>
                <a:srgbClr val="6600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 smtClean="0"/>
          </a:p>
          <a:p>
            <a:endParaRPr lang="hr-HR" dirty="0"/>
          </a:p>
          <a:p>
            <a:r>
              <a:rPr lang="hr-HR" dirty="0" smtClean="0"/>
              <a:t>KREATIVNI IMPULS ILI CREATIVITY DRIVE</a:t>
            </a:r>
          </a:p>
          <a:p>
            <a:pPr marL="0" indent="0">
              <a:buNone/>
            </a:pPr>
            <a:endParaRPr lang="hr-HR" dirty="0" smtClean="0"/>
          </a:p>
          <a:p>
            <a:r>
              <a:rPr lang="hr-HR" dirty="0" smtClean="0"/>
              <a:t>KOGNITIVNA KREATIVNOST</a:t>
            </a:r>
          </a:p>
          <a:p>
            <a:endParaRPr lang="hr-HR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66063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Kreativnost je mentalni proces</a:t>
            </a:r>
          </a:p>
          <a:p>
            <a:endParaRPr lang="hr-HR" dirty="0"/>
          </a:p>
          <a:p>
            <a:r>
              <a:rPr lang="hr-HR" dirty="0" smtClean="0"/>
              <a:t>Kreativna kognicija je dio kognitivnih znanosti pa tako i neuroznanosti</a:t>
            </a:r>
          </a:p>
          <a:p>
            <a:endParaRPr lang="hr-HR" dirty="0"/>
          </a:p>
          <a:p>
            <a:r>
              <a:rPr lang="hr-HR" b="1" dirty="0" smtClean="0">
                <a:solidFill>
                  <a:srgbClr val="990033"/>
                </a:solidFill>
              </a:rPr>
              <a:t>GDJE SE DOGAĐA KREATIVNOST?</a:t>
            </a:r>
            <a:endParaRPr lang="hr-HR" b="1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782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b="1" dirty="0" smtClean="0">
                <a:solidFill>
                  <a:srgbClr val="993366"/>
                </a:solidFill>
              </a:rPr>
              <a:t>Kognitivna neuroznanost kreativnosti</a:t>
            </a:r>
            <a:endParaRPr lang="hr-HR" b="1" dirty="0">
              <a:solidFill>
                <a:srgbClr val="9933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r-HR" dirty="0" smtClean="0"/>
              <a:t>Ordinary mental process</a:t>
            </a:r>
          </a:p>
          <a:p>
            <a:pPr marL="0" indent="0">
              <a:buNone/>
            </a:pPr>
            <a:endParaRPr lang="hr-HR" dirty="0" smtClean="0"/>
          </a:p>
          <a:p>
            <a:pPr marL="0" indent="0">
              <a:buNone/>
            </a:pPr>
            <a:r>
              <a:rPr lang="hr-HR" dirty="0" smtClean="0"/>
              <a:t>Prefrontalni korteks kao centar kreativnih misli</a:t>
            </a:r>
          </a:p>
          <a:p>
            <a:pPr marL="0" indent="0">
              <a:buNone/>
            </a:pPr>
            <a:endParaRPr lang="hr-HR" dirty="0" smtClean="0"/>
          </a:p>
          <a:p>
            <a:pPr marL="0" indent="0">
              <a:buNone/>
            </a:pPr>
            <a:r>
              <a:rPr lang="hr-HR" dirty="0" smtClean="0"/>
              <a:t>Dio mozga kao neuralna baza viših kognitivnih funkcija (Fuster, 2002)</a:t>
            </a:r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hr-HR" dirty="0" smtClean="0"/>
          </a:p>
        </p:txBody>
      </p:sp>
    </p:spTree>
    <p:extLst>
      <p:ext uri="{BB962C8B-B14F-4D97-AF65-F5344CB8AC3E}">
        <p14:creationId xmlns:p14="http://schemas.microsoft.com/office/powerpoint/2010/main" val="142922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rgbClr val="993366"/>
                </a:solidFill>
              </a:rPr>
              <a:t>Emocija i kognicija</a:t>
            </a:r>
            <a:endParaRPr lang="hr-HR" b="1" dirty="0">
              <a:solidFill>
                <a:srgbClr val="9933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Dva različite vrste neuralnog sistema</a:t>
            </a:r>
          </a:p>
          <a:p>
            <a:pPr marL="514350" indent="-514350">
              <a:buAutoNum type="arabicPeriod"/>
            </a:pPr>
            <a:r>
              <a:rPr lang="hr-HR" b="1" dirty="0" smtClean="0">
                <a:solidFill>
                  <a:srgbClr val="538022"/>
                </a:solidFill>
              </a:rPr>
              <a:t>Emocionalni mozak </a:t>
            </a:r>
            <a:r>
              <a:rPr lang="hr-HR" dirty="0" smtClean="0"/>
              <a:t>daje značenje ili tagira dolazeću informaciju</a:t>
            </a:r>
          </a:p>
          <a:p>
            <a:pPr marL="514350" indent="-514350">
              <a:buAutoNum type="arabicPeriod"/>
            </a:pPr>
            <a:r>
              <a:rPr lang="hr-HR" b="1" dirty="0" smtClean="0">
                <a:solidFill>
                  <a:srgbClr val="FFCC00"/>
                </a:solidFill>
              </a:rPr>
              <a:t>Informacijsko procesiranje </a:t>
            </a:r>
            <a:r>
              <a:rPr lang="hr-HR" dirty="0" smtClean="0"/>
              <a:t>ili analiza informacija za konstruiranje sofisticirane reprezentacije kao temelj za kognitivno procesuiranje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74022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62800" cy="715962"/>
          </a:xfrm>
        </p:spPr>
        <p:txBody>
          <a:bodyPr>
            <a:normAutofit fontScale="90000"/>
          </a:bodyPr>
          <a:lstStyle/>
          <a:p>
            <a:r>
              <a:rPr lang="hr-HR" b="1" dirty="0" smtClean="0">
                <a:solidFill>
                  <a:srgbClr val="538022"/>
                </a:solidFill>
              </a:rPr>
              <a:t>KLJUČNE RIJEČI</a:t>
            </a:r>
            <a:endParaRPr lang="hr-HR" b="1" dirty="0">
              <a:solidFill>
                <a:srgbClr val="53802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50593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hr-HR" dirty="0" smtClean="0"/>
              <a:t>                                                                  Kreativnost</a:t>
            </a:r>
          </a:p>
          <a:p>
            <a:pPr marL="0" indent="0">
              <a:buNone/>
            </a:pPr>
            <a:r>
              <a:rPr lang="hr-HR" b="1" dirty="0" smtClean="0"/>
              <a:t>Kreativna sposobnost</a:t>
            </a:r>
          </a:p>
          <a:p>
            <a:pPr marL="0" indent="0">
              <a:buNone/>
            </a:pPr>
            <a:r>
              <a:rPr lang="hr-HR" b="1" dirty="0" smtClean="0"/>
              <a:t>                                                   Kreativni proces</a:t>
            </a:r>
          </a:p>
          <a:p>
            <a:pPr marL="0" indent="0">
              <a:buNone/>
            </a:pPr>
            <a:r>
              <a:rPr lang="hr-HR" dirty="0" smtClean="0"/>
              <a:t>Divergentno mišljenje</a:t>
            </a:r>
          </a:p>
          <a:p>
            <a:pPr marL="0" indent="0">
              <a:buNone/>
            </a:pPr>
            <a:r>
              <a:rPr lang="hr-HR" dirty="0" smtClean="0"/>
              <a:t>                                                 Modeli kreativnosti i mišljenja</a:t>
            </a:r>
          </a:p>
          <a:p>
            <a:pPr marL="0" indent="0">
              <a:buNone/>
            </a:pPr>
            <a:endParaRPr lang="hr-HR" dirty="0" smtClean="0"/>
          </a:p>
          <a:p>
            <a:pPr marL="0" indent="0">
              <a:buNone/>
            </a:pPr>
            <a:r>
              <a:rPr lang="hr-HR" b="1" dirty="0" smtClean="0"/>
              <a:t>Neurobiologija kreativnost</a:t>
            </a:r>
          </a:p>
          <a:p>
            <a:pPr marL="0" indent="0">
              <a:buNone/>
            </a:pPr>
            <a:endParaRPr lang="hr-HR" dirty="0" smtClean="0"/>
          </a:p>
          <a:p>
            <a:pPr marL="0" indent="0">
              <a:buNone/>
            </a:pPr>
            <a:r>
              <a:rPr lang="hr-HR" dirty="0"/>
              <a:t> </a:t>
            </a:r>
            <a:r>
              <a:rPr lang="hr-HR" dirty="0" smtClean="0"/>
              <a:t>                    Primjena treninga kreativnosti u školi</a:t>
            </a:r>
          </a:p>
          <a:p>
            <a:pPr marL="0" indent="0">
              <a:buNone/>
            </a:pPr>
            <a:endParaRPr lang="hr-HR" dirty="0" smtClean="0"/>
          </a:p>
          <a:p>
            <a:pPr marL="0" indent="0">
              <a:buNone/>
            </a:pPr>
            <a:r>
              <a:rPr lang="hr-HR" b="1" dirty="0" smtClean="0"/>
              <a:t>Osvještavanje vlastite kreativosti /vježba</a:t>
            </a:r>
          </a:p>
        </p:txBody>
      </p:sp>
    </p:spTree>
    <p:extLst>
      <p:ext uri="{BB962C8B-B14F-4D97-AF65-F5344CB8AC3E}">
        <p14:creationId xmlns:p14="http://schemas.microsoft.com/office/powerpoint/2010/main" val="330977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3600" b="1" dirty="0" smtClean="0">
                <a:solidFill>
                  <a:srgbClr val="990033"/>
                </a:solidFill>
              </a:rPr>
              <a:t>Three factor anatomical model of human idea generation and creative drive</a:t>
            </a:r>
            <a:endParaRPr lang="hr-HR" sz="3600" b="1" dirty="0">
              <a:solidFill>
                <a:srgbClr val="9900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r-HR" b="1" dirty="0" smtClean="0">
                <a:solidFill>
                  <a:srgbClr val="538022"/>
                </a:solidFill>
              </a:rPr>
              <a:t>Alice W. Flaherty</a:t>
            </a:r>
          </a:p>
          <a:p>
            <a:pPr marL="0" indent="0">
              <a:buNone/>
            </a:pPr>
            <a:endParaRPr lang="hr-HR" dirty="0"/>
          </a:p>
          <a:p>
            <a:pPr>
              <a:buFontTx/>
              <a:buChar char="-"/>
            </a:pPr>
            <a:r>
              <a:rPr lang="hr-HR" b="1" dirty="0" smtClean="0">
                <a:solidFill>
                  <a:schemeClr val="accent6"/>
                </a:solidFill>
              </a:rPr>
              <a:t>Interakcija temporalnog režnja mozga, frontalnog režnja i limbičkog sustava</a:t>
            </a:r>
          </a:p>
          <a:p>
            <a:pPr>
              <a:buFontTx/>
              <a:buChar char="-"/>
            </a:pPr>
            <a:r>
              <a:rPr lang="hr-HR" b="1" dirty="0" smtClean="0">
                <a:solidFill>
                  <a:schemeClr val="accent6"/>
                </a:solidFill>
              </a:rPr>
              <a:t>Zadnja utjecajna neuoznanstvena teorija kreativnosti temeljila se na hemisfernoj lateralizaciji </a:t>
            </a:r>
          </a:p>
          <a:p>
            <a:pPr>
              <a:buFontTx/>
              <a:buChar char="-"/>
            </a:pPr>
            <a:r>
              <a:rPr lang="hr-HR" b="1" dirty="0" smtClean="0">
                <a:solidFill>
                  <a:schemeClr val="accent6"/>
                </a:solidFill>
              </a:rPr>
              <a:t>Previše naglašavanja važnosti desne hemisfere</a:t>
            </a:r>
            <a:endParaRPr lang="hr-HR" b="1" dirty="0">
              <a:solidFill>
                <a:schemeClr val="accent6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5122" y="6307836"/>
            <a:ext cx="630174" cy="144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63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b="1" dirty="0" smtClean="0">
                <a:solidFill>
                  <a:srgbClr val="993366"/>
                </a:solidFill>
              </a:rPr>
              <a:t>Model lateralizacije </a:t>
            </a:r>
            <a:r>
              <a:rPr lang="hr-HR" dirty="0" smtClean="0"/>
              <a:t>izostavlja važnost funkcije obe hemisfere za generiranje novih ideja i kreativnog impulsa</a:t>
            </a:r>
          </a:p>
          <a:p>
            <a:endParaRPr lang="hr-HR" dirty="0" smtClean="0"/>
          </a:p>
          <a:p>
            <a:r>
              <a:rPr lang="hr-HR" b="1" dirty="0" smtClean="0">
                <a:solidFill>
                  <a:srgbClr val="993366"/>
                </a:solidFill>
              </a:rPr>
              <a:t>Model lateralizacije </a:t>
            </a:r>
            <a:r>
              <a:rPr lang="hr-HR" dirty="0" smtClean="0"/>
              <a:t>ne može se primjeniti kod inovacija u području verbalnog izražavanja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97519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r-HR" b="1" dirty="0" smtClean="0">
                <a:solidFill>
                  <a:srgbClr val="538022"/>
                </a:solidFill>
              </a:rPr>
              <a:t>Model Alice W. Flagherty </a:t>
            </a:r>
            <a:r>
              <a:rPr lang="hr-HR" dirty="0" smtClean="0"/>
              <a:t>uključuje djelomično i model lateralizacije hemisfera kroz naglašavanje važnosti komunikacije između temporalnog i frontalnog režnja</a:t>
            </a:r>
          </a:p>
          <a:p>
            <a:endParaRPr lang="hr-HR" dirty="0" smtClean="0"/>
          </a:p>
          <a:p>
            <a:r>
              <a:rPr lang="hr-HR" dirty="0" smtClean="0"/>
              <a:t>Uključuje </a:t>
            </a:r>
            <a:r>
              <a:rPr lang="hr-HR" b="1" dirty="0" smtClean="0">
                <a:solidFill>
                  <a:srgbClr val="993366"/>
                </a:solidFill>
              </a:rPr>
              <a:t>ulogu limbičkog sustava </a:t>
            </a:r>
            <a:r>
              <a:rPr lang="hr-HR" dirty="0" smtClean="0"/>
              <a:t>u generiranju kreativnog impulsa</a:t>
            </a:r>
          </a:p>
          <a:p>
            <a:endParaRPr lang="hr-HR" dirty="0" smtClean="0"/>
          </a:p>
          <a:p>
            <a:r>
              <a:rPr lang="hr-HR" dirty="0" smtClean="0"/>
              <a:t>Model se fokusira na aspekte kreativnosti uključujući jezik i matematiku, isto tako i na umjetničku i glazbenu kompoziciju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45174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b="1" dirty="0" smtClean="0">
                <a:solidFill>
                  <a:srgbClr val="993366"/>
                </a:solidFill>
              </a:rPr>
              <a:t>Temporalni režanj i generiranje novih ideja</a:t>
            </a:r>
            <a:endParaRPr lang="hr-HR" b="1" dirty="0">
              <a:solidFill>
                <a:srgbClr val="9933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b="1" dirty="0" smtClean="0">
                <a:solidFill>
                  <a:srgbClr val="538022"/>
                </a:solidFill>
              </a:rPr>
              <a:t>Hipergrafija</a:t>
            </a:r>
            <a:r>
              <a:rPr lang="hr-HR" dirty="0" smtClean="0"/>
              <a:t> – kompulzivni nagon za pisanjem pomaže lokalizirati kreativni impuls ili nagon</a:t>
            </a:r>
          </a:p>
          <a:p>
            <a:r>
              <a:rPr lang="hr-HR" b="1" dirty="0" smtClean="0">
                <a:solidFill>
                  <a:srgbClr val="538022"/>
                </a:solidFill>
              </a:rPr>
              <a:t>Lezija desne temporalne hemisfere</a:t>
            </a:r>
          </a:p>
          <a:p>
            <a:r>
              <a:rPr lang="hr-HR" dirty="0" smtClean="0"/>
              <a:t>Temporalna epilepsija, manija i agitirana stanja uzrokuju hipergrafiju</a:t>
            </a:r>
          </a:p>
          <a:p>
            <a:r>
              <a:rPr lang="hr-HR" dirty="0" smtClean="0"/>
              <a:t>Manična hipergrafija i pojačana potreba za govorom povezane s novim idejama i socioekonomskim statusom (Coryell, 1989)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29868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14400"/>
            <a:ext cx="8153400" cy="5592763"/>
          </a:xfrm>
        </p:spPr>
        <p:txBody>
          <a:bodyPr>
            <a:normAutofit fontScale="92500"/>
          </a:bodyPr>
          <a:lstStyle/>
          <a:p>
            <a:r>
              <a:rPr lang="hr-HR" b="1" dirty="0" smtClean="0">
                <a:solidFill>
                  <a:srgbClr val="538022"/>
                </a:solidFill>
              </a:rPr>
              <a:t>Frontotemporalna demencija </a:t>
            </a:r>
            <a:r>
              <a:rPr lang="hr-HR" dirty="0" smtClean="0"/>
              <a:t>kao neurodegenerativna promjena koja utječe na temporalni režanj -razvijanje umjetničkih i glazbenih interesa</a:t>
            </a:r>
          </a:p>
          <a:p>
            <a:endParaRPr lang="hr-HR" dirty="0" smtClean="0"/>
          </a:p>
          <a:p>
            <a:r>
              <a:rPr lang="hr-HR" b="1" dirty="0" smtClean="0">
                <a:solidFill>
                  <a:srgbClr val="538022"/>
                </a:solidFill>
              </a:rPr>
              <a:t>Temporalna lezija </a:t>
            </a:r>
            <a:r>
              <a:rPr lang="hr-HR" dirty="0" smtClean="0"/>
              <a:t>na lijevoj hemisferi uzrokuje povećanje govora, ali ne inhibira generiranje govora u području frontalnog režnja</a:t>
            </a:r>
          </a:p>
          <a:p>
            <a:endParaRPr lang="hr-HR" dirty="0" smtClean="0"/>
          </a:p>
          <a:p>
            <a:r>
              <a:rPr lang="hr-HR" dirty="0"/>
              <a:t>Lezije u temporalnom području dovode do povećanja nivoa kreativnog impulsa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32467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rgbClr val="993366"/>
                </a:solidFill>
              </a:rPr>
              <a:t>Amigdala i hipokampus</a:t>
            </a:r>
            <a:endParaRPr lang="hr-HR" b="1" dirty="0">
              <a:solidFill>
                <a:srgbClr val="9933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b="1" dirty="0">
                <a:solidFill>
                  <a:srgbClr val="538022"/>
                </a:solidFill>
              </a:rPr>
              <a:t>Bipolarni poremećaj </a:t>
            </a:r>
            <a:r>
              <a:rPr lang="hr-HR" dirty="0"/>
              <a:t>povezan s povećanjem kreativnog </a:t>
            </a:r>
            <a:r>
              <a:rPr lang="hr-HR" dirty="0" smtClean="0"/>
              <a:t>impulsa </a:t>
            </a:r>
            <a:r>
              <a:rPr lang="hr-HR" dirty="0"/>
              <a:t>te s lijevom ili bilateralnom povećanjem </a:t>
            </a:r>
            <a:r>
              <a:rPr lang="hr-HR" dirty="0" smtClean="0"/>
              <a:t>amigdale</a:t>
            </a:r>
          </a:p>
          <a:p>
            <a:r>
              <a:rPr lang="hr-HR" b="1" dirty="0" smtClean="0">
                <a:solidFill>
                  <a:srgbClr val="538022"/>
                </a:solidFill>
              </a:rPr>
              <a:t>Alteracije u funkcioniranju amigdale</a:t>
            </a:r>
            <a:r>
              <a:rPr lang="hr-HR" dirty="0" smtClean="0"/>
              <a:t> – pridavanje emocionalne vrijednosti i afektivne valencije događajima i idejama – STRASTVENI INTERES KREATIVNIH POJEDINACA</a:t>
            </a:r>
            <a:endParaRPr lang="hr-HR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42725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267200" cy="1143000"/>
          </a:xfrm>
        </p:spPr>
        <p:txBody>
          <a:bodyPr/>
          <a:lstStyle/>
          <a:p>
            <a:r>
              <a:rPr lang="hr-HR" b="1" dirty="0" smtClean="0">
                <a:solidFill>
                  <a:srgbClr val="CC0000"/>
                </a:solidFill>
              </a:rPr>
              <a:t>DOPAMIN</a:t>
            </a:r>
            <a:r>
              <a:rPr lang="hr-HR" dirty="0" smtClean="0"/>
              <a:t> 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dirty="0" smtClean="0"/>
              <a:t>Kreativni pojedinci imaju veći nivo aktivacije u organizmu i jaču reakciju na senzornu stimulaciju</a:t>
            </a:r>
          </a:p>
          <a:p>
            <a:r>
              <a:rPr lang="hr-HR" dirty="0" smtClean="0"/>
              <a:t>Dopamin smanjuje latentnu inhibiciju i povećava </a:t>
            </a:r>
            <a:r>
              <a:rPr lang="hr-HR" dirty="0" smtClean="0"/>
              <a:t>nivo </a:t>
            </a:r>
            <a:r>
              <a:rPr lang="hr-HR" dirty="0" smtClean="0"/>
              <a:t>aktivacije</a:t>
            </a:r>
          </a:p>
          <a:p>
            <a:r>
              <a:rPr lang="hr-HR" dirty="0" smtClean="0"/>
              <a:t>Povećana aktivacija dopaminskog sustava povećava traženje stimulacije</a:t>
            </a:r>
          </a:p>
          <a:p>
            <a:r>
              <a:rPr lang="hr-HR" dirty="0" smtClean="0"/>
              <a:t>Dopamin antagonisti – antipsihotici – smanjuju kreativnost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19990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Temporalni režanj mozga ima važnu ulogu između dopamin antagonista, kreativne misli i nove ideje – psihotične ideje </a:t>
            </a:r>
            <a:r>
              <a:rPr lang="hr-HR" b="1" dirty="0" smtClean="0">
                <a:solidFill>
                  <a:srgbClr val="538022"/>
                </a:solidFill>
              </a:rPr>
              <a:t>shizofrenih </a:t>
            </a:r>
            <a:r>
              <a:rPr lang="hr-HR" b="1" dirty="0" smtClean="0">
                <a:solidFill>
                  <a:srgbClr val="538022"/>
                </a:solidFill>
              </a:rPr>
              <a:t>pacijenata</a:t>
            </a:r>
          </a:p>
          <a:p>
            <a:endParaRPr lang="hr-HR" dirty="0" smtClean="0"/>
          </a:p>
          <a:p>
            <a:r>
              <a:rPr lang="hr-HR" b="1" dirty="0" smtClean="0">
                <a:solidFill>
                  <a:srgbClr val="538022"/>
                </a:solidFill>
              </a:rPr>
              <a:t>Shizofrene auditorne halucinacije </a:t>
            </a:r>
            <a:r>
              <a:rPr lang="hr-HR" dirty="0" smtClean="0"/>
              <a:t>– aktivacija temporalnog režnja ( Shergill et al., 2001)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5853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b="1" dirty="0" smtClean="0">
                <a:solidFill>
                  <a:srgbClr val="993366"/>
                </a:solidFill>
              </a:rPr>
              <a:t>FRONTALNI REŽANJ MOZGA I KREATIVNA BLOKADA</a:t>
            </a:r>
            <a:endParaRPr lang="hr-HR" b="1" dirty="0">
              <a:solidFill>
                <a:srgbClr val="9933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dirty="0" smtClean="0"/>
              <a:t>Povezanost smanjene funkcije frontalnog režnja mozga i kreativne blokade</a:t>
            </a:r>
          </a:p>
          <a:p>
            <a:r>
              <a:rPr lang="hr-HR" b="1" dirty="0" smtClean="0"/>
              <a:t>DEPRESIJA</a:t>
            </a:r>
            <a:r>
              <a:rPr lang="hr-HR" dirty="0" smtClean="0"/>
              <a:t> – functional brain imaging, analiza lezija – frontalni deficiti kod depresije</a:t>
            </a:r>
          </a:p>
          <a:p>
            <a:pPr>
              <a:buFontTx/>
              <a:buChar char="-"/>
            </a:pPr>
            <a:r>
              <a:rPr lang="hr-HR" dirty="0" smtClean="0"/>
              <a:t>Motivacija i kognitivna fleksibilnost se smanjuju</a:t>
            </a:r>
          </a:p>
          <a:p>
            <a:pPr>
              <a:buFontTx/>
              <a:buChar char="-"/>
            </a:pPr>
            <a:r>
              <a:rPr lang="hr-HR" dirty="0" smtClean="0"/>
              <a:t>Kreativni pojedinci imaju često depresivne epizode, ali tada ne ostvaruju svoje kreativne zamisli ( Flaherty, 2004)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66661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b="1" dirty="0" smtClean="0">
                <a:solidFill>
                  <a:srgbClr val="993366"/>
                </a:solidFill>
              </a:rPr>
              <a:t>BROCA PODRUČJE </a:t>
            </a:r>
            <a:r>
              <a:rPr lang="hr-HR" dirty="0" smtClean="0"/>
              <a:t>– lezije u tom području dovode do deficita u području govora</a:t>
            </a:r>
          </a:p>
          <a:p>
            <a:endParaRPr lang="hr-HR" dirty="0"/>
          </a:p>
          <a:p>
            <a:pPr marL="0" indent="0">
              <a:buNone/>
            </a:pPr>
            <a:endParaRPr lang="hr-HR" dirty="0" smtClean="0"/>
          </a:p>
          <a:p>
            <a:r>
              <a:rPr lang="hr-HR" b="1" dirty="0" smtClean="0">
                <a:solidFill>
                  <a:srgbClr val="993366"/>
                </a:solidFill>
              </a:rPr>
              <a:t>WERNICK PODRUČJE </a:t>
            </a:r>
            <a:r>
              <a:rPr lang="hr-HR" dirty="0" smtClean="0"/>
              <a:t>– deficit u razumijevanju govora – Wernick afazija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813549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b="1" dirty="0" smtClean="0">
                <a:solidFill>
                  <a:srgbClr val="993366"/>
                </a:solidFill>
              </a:rPr>
              <a:t>Kreativnost kao važan temelj razvoja ljudske civilizacije</a:t>
            </a:r>
            <a:endParaRPr lang="hr-HR" b="1" dirty="0">
              <a:solidFill>
                <a:srgbClr val="9933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r>
              <a:rPr lang="hr-HR" dirty="0" smtClean="0"/>
              <a:t>- Kreativnost kao kombinacija novih i originalnih asocijativnih elemenata (Onarheim &amp; Friis-Olivarius, 2013)</a:t>
            </a:r>
          </a:p>
          <a:p>
            <a:pPr marL="0" indent="0">
              <a:buNone/>
            </a:pPr>
            <a:endParaRPr lang="hr-HR" dirty="0" smtClean="0"/>
          </a:p>
          <a:p>
            <a:pPr marL="0" indent="0">
              <a:buNone/>
            </a:pPr>
            <a:r>
              <a:rPr lang="hr-HR" dirty="0" smtClean="0"/>
              <a:t>- Sposobnost producirati rad koji je originalan, neočekivan i koristan te upotrebljiv (Sternberg &amp; Lubart, 1999)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95429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rgbClr val="993366"/>
                </a:solidFill>
              </a:rPr>
              <a:t>ANKSIOZNOST</a:t>
            </a:r>
            <a:endParaRPr lang="hr-HR" b="1" dirty="0">
              <a:solidFill>
                <a:srgbClr val="9933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Promjene u frontalnom režnju</a:t>
            </a:r>
          </a:p>
          <a:p>
            <a:r>
              <a:rPr lang="hr-HR" dirty="0" smtClean="0"/>
              <a:t>Blokiranje produkcije kreativne misli </a:t>
            </a:r>
          </a:p>
          <a:p>
            <a:endParaRPr lang="hr-HR" dirty="0"/>
          </a:p>
          <a:p>
            <a:pPr marL="0" indent="0">
              <a:buNone/>
            </a:pPr>
            <a:r>
              <a:rPr lang="hr-HR" b="1" dirty="0" smtClean="0">
                <a:solidFill>
                  <a:srgbClr val="538022"/>
                </a:solidFill>
              </a:rPr>
              <a:t>STIMULACIJA FRONTALNOG REŽNJA </a:t>
            </a:r>
          </a:p>
          <a:p>
            <a:pPr marL="0" indent="0">
              <a:buNone/>
            </a:pPr>
            <a:r>
              <a:rPr lang="hr-HR" dirty="0" smtClean="0"/>
              <a:t>- Stimulacija kreativnosti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8988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Learn to think- </a:t>
            </a:r>
            <a:r>
              <a:rPr lang="hr-HR" b="1" dirty="0" smtClean="0">
                <a:solidFill>
                  <a:srgbClr val="990033"/>
                </a:solidFill>
              </a:rPr>
              <a:t>Scientific Creativity</a:t>
            </a:r>
            <a:endParaRPr lang="hr-HR" b="1" dirty="0">
              <a:solidFill>
                <a:srgbClr val="9900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Program  za osnovnu i srednju školu </a:t>
            </a:r>
          </a:p>
          <a:p>
            <a:r>
              <a:rPr lang="hr-HR" dirty="0" smtClean="0"/>
              <a:t>200 000 učenika uključenih u program</a:t>
            </a:r>
          </a:p>
          <a:p>
            <a:r>
              <a:rPr lang="hr-HR" dirty="0" smtClean="0"/>
              <a:t>Program unaprjeđuje sposobnost mišljenja, motivaciju za učenju i strategiju učenja te školski uspjeh učenika osnovnih škola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90279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rgbClr val="990033"/>
                </a:solidFill>
              </a:rPr>
              <a:t>TEORIJSKI BACKGROUND</a:t>
            </a:r>
            <a:endParaRPr lang="hr-HR" b="1" dirty="0">
              <a:solidFill>
                <a:srgbClr val="9900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Hu’s Thinking Ability Structure Model (2011)</a:t>
            </a:r>
          </a:p>
          <a:p>
            <a:r>
              <a:rPr lang="hr-HR" dirty="0" smtClean="0"/>
              <a:t>Piaget teorija kognitivnog razvoja</a:t>
            </a:r>
          </a:p>
          <a:p>
            <a:r>
              <a:rPr lang="hr-HR" dirty="0" smtClean="0"/>
              <a:t>Vigotsky teorija socijalne konstrukcije</a:t>
            </a:r>
          </a:p>
          <a:p>
            <a:r>
              <a:rPr lang="hr-HR" dirty="0" smtClean="0"/>
              <a:t>Lin and Li teorija inteligencije (2003)</a:t>
            </a:r>
          </a:p>
          <a:p>
            <a:endParaRPr lang="hr-HR" dirty="0"/>
          </a:p>
          <a:p>
            <a:pPr marL="0" indent="0">
              <a:buNone/>
            </a:pPr>
            <a:endParaRPr lang="hr-HR" dirty="0" smtClean="0"/>
          </a:p>
          <a:p>
            <a:pPr marL="0" indent="0">
              <a:buNone/>
            </a:pPr>
            <a:r>
              <a:rPr lang="hr-HR" dirty="0" smtClean="0"/>
              <a:t>* Journal of Creative Behaviour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01333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rgbClr val="993366"/>
                </a:solidFill>
              </a:rPr>
              <a:t>Lin and Li teorija inteligencije</a:t>
            </a:r>
            <a:endParaRPr lang="hr-HR" b="1" dirty="0">
              <a:solidFill>
                <a:srgbClr val="9933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953000"/>
          </a:xfrm>
        </p:spPr>
        <p:txBody>
          <a:bodyPr>
            <a:normAutofit lnSpcReduction="10000"/>
          </a:bodyPr>
          <a:lstStyle/>
          <a:p>
            <a:r>
              <a:rPr lang="hr-HR" b="1" dirty="0" smtClean="0"/>
              <a:t>Self regulacij</a:t>
            </a:r>
            <a:r>
              <a:rPr lang="hr-HR" dirty="0" smtClean="0"/>
              <a:t>a mišljenja</a:t>
            </a:r>
          </a:p>
          <a:p>
            <a:r>
              <a:rPr lang="hr-HR" b="1" dirty="0" smtClean="0"/>
              <a:t>Svrha</a:t>
            </a:r>
            <a:r>
              <a:rPr lang="hr-HR" dirty="0" smtClean="0"/>
              <a:t> – smjer i očekivani rezultati procesa mišljenja - adaptacija</a:t>
            </a:r>
          </a:p>
          <a:p>
            <a:r>
              <a:rPr lang="hr-HR" b="1" dirty="0" smtClean="0"/>
              <a:t>Proces</a:t>
            </a:r>
            <a:r>
              <a:rPr lang="hr-HR" dirty="0" smtClean="0"/>
              <a:t> – traženje , diskriminacija, zamišljanje</a:t>
            </a:r>
          </a:p>
          <a:p>
            <a:r>
              <a:rPr lang="hr-HR" b="1" dirty="0" smtClean="0"/>
              <a:t>Materijali </a:t>
            </a:r>
            <a:r>
              <a:rPr lang="hr-HR" dirty="0" smtClean="0"/>
              <a:t>– konkretni i abstraktni</a:t>
            </a:r>
          </a:p>
          <a:p>
            <a:r>
              <a:rPr lang="hr-HR" b="1" dirty="0" smtClean="0"/>
              <a:t>Nekognitivni faktori – </a:t>
            </a:r>
            <a:r>
              <a:rPr lang="hr-HR" dirty="0" smtClean="0"/>
              <a:t>crte ličnosti, motivacija</a:t>
            </a:r>
          </a:p>
          <a:p>
            <a:r>
              <a:rPr lang="hr-HR" b="1" dirty="0" smtClean="0"/>
              <a:t>Kvalitete mišljenja </a:t>
            </a:r>
            <a:r>
              <a:rPr lang="hr-HR" dirty="0" smtClean="0"/>
              <a:t>i rezultati mišljenja – dubina, fleksibilnost, originalnost, kritično mišljenje i agilnost </a:t>
            </a:r>
          </a:p>
        </p:txBody>
      </p:sp>
    </p:spTree>
    <p:extLst>
      <p:ext uri="{BB962C8B-B14F-4D97-AF65-F5344CB8AC3E}">
        <p14:creationId xmlns:p14="http://schemas.microsoft.com/office/powerpoint/2010/main" val="414136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hr-HR" dirty="0" smtClean="0"/>
              <a:t>Program uključuje 16 aktivnosti </a:t>
            </a:r>
          </a:p>
          <a:p>
            <a:pPr marL="0" indent="0">
              <a:buNone/>
            </a:pPr>
            <a:endParaRPr lang="hr-HR" dirty="0" smtClean="0"/>
          </a:p>
          <a:p>
            <a:pPr>
              <a:buFontTx/>
              <a:buChar char="-"/>
            </a:pPr>
            <a:r>
              <a:rPr lang="hr-HR" b="1" dirty="0" smtClean="0">
                <a:solidFill>
                  <a:srgbClr val="993366"/>
                </a:solidFill>
              </a:rPr>
              <a:t>Područja</a:t>
            </a:r>
            <a:r>
              <a:rPr lang="hr-HR" dirty="0" smtClean="0"/>
              <a:t> / konkretno mišljenje, abstraktno mišljenje i kreativno mišljenje </a:t>
            </a:r>
          </a:p>
          <a:p>
            <a:pPr marL="0" indent="0">
              <a:buNone/>
            </a:pPr>
            <a:endParaRPr lang="hr-HR" dirty="0" smtClean="0"/>
          </a:p>
          <a:p>
            <a:pPr>
              <a:buFontTx/>
              <a:buChar char="-"/>
            </a:pPr>
            <a:r>
              <a:rPr lang="hr-HR" dirty="0" smtClean="0"/>
              <a:t>Razlika aktivnosti između osnovne škloe i srednje škole – VIŠE ABSTRAKTNIH I KREATIVNIH AKTIVNOSTI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58872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b="1" dirty="0" smtClean="0">
                <a:solidFill>
                  <a:srgbClr val="993366"/>
                </a:solidFill>
              </a:rPr>
              <a:t>KONKRETNO MIŠLJENJE</a:t>
            </a:r>
            <a:r>
              <a:rPr lang="hr-HR" dirty="0" smtClean="0"/>
              <a:t>/ imaginacija, prostorna kognicija, asocijacija</a:t>
            </a:r>
          </a:p>
          <a:p>
            <a:r>
              <a:rPr lang="hr-HR" b="1" dirty="0" smtClean="0">
                <a:solidFill>
                  <a:srgbClr val="993366"/>
                </a:solidFill>
              </a:rPr>
              <a:t>ABSTRAKTNO MIŠLJENJE</a:t>
            </a:r>
            <a:r>
              <a:rPr lang="hr-HR" dirty="0" smtClean="0"/>
              <a:t>/ komparacija, klasifikacija, generalizacija, analiza, sinteza i diferencijacija</a:t>
            </a:r>
          </a:p>
          <a:p>
            <a:r>
              <a:rPr lang="hr-HR" b="1" dirty="0" smtClean="0">
                <a:solidFill>
                  <a:srgbClr val="993366"/>
                </a:solidFill>
              </a:rPr>
              <a:t>KREATIVNO MIŠLJENJE</a:t>
            </a:r>
            <a:r>
              <a:rPr lang="hr-HR" dirty="0" smtClean="0"/>
              <a:t>/ analogija, reorganizacija, brainstorming, breaking the set i transfer</a:t>
            </a:r>
          </a:p>
        </p:txBody>
      </p:sp>
    </p:spTree>
    <p:extLst>
      <p:ext uri="{BB962C8B-B14F-4D97-AF65-F5344CB8AC3E}">
        <p14:creationId xmlns:p14="http://schemas.microsoft.com/office/powerpoint/2010/main" val="307015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b="1" dirty="0" smtClean="0">
                <a:solidFill>
                  <a:srgbClr val="993366"/>
                </a:solidFill>
              </a:rPr>
              <a:t>TRENING ZNANSTVENE KREATIVNOSTI</a:t>
            </a:r>
            <a:endParaRPr lang="hr-HR" b="1" dirty="0">
              <a:solidFill>
                <a:srgbClr val="9933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r-HR" b="1" dirty="0" smtClean="0"/>
              <a:t>BACKGROUND/ </a:t>
            </a:r>
          </a:p>
          <a:p>
            <a:pPr marL="0" indent="0">
              <a:buNone/>
            </a:pPr>
            <a:r>
              <a:rPr lang="hr-HR" sz="2800" dirty="0" smtClean="0"/>
              <a:t>Kreativnost se razvija putem treninga –Amabile, 1996</a:t>
            </a:r>
          </a:p>
          <a:p>
            <a:pPr marL="0" indent="0">
              <a:buNone/>
            </a:pPr>
            <a:r>
              <a:rPr lang="hr-HR" sz="2800" dirty="0" smtClean="0"/>
              <a:t>Lipmann’s Philosophy for children</a:t>
            </a:r>
          </a:p>
          <a:p>
            <a:pPr marL="0" indent="0">
              <a:buNone/>
            </a:pPr>
            <a:r>
              <a:rPr lang="hr-HR" sz="2800" dirty="0" smtClean="0"/>
              <a:t>Osborn’s brainstorming</a:t>
            </a:r>
          </a:p>
          <a:p>
            <a:pPr marL="0" indent="0">
              <a:buNone/>
            </a:pPr>
            <a:r>
              <a:rPr lang="hr-HR" sz="2800" dirty="0" smtClean="0"/>
              <a:t>Productive Thinking Program</a:t>
            </a:r>
          </a:p>
          <a:p>
            <a:pPr marL="0" indent="0">
              <a:buNone/>
            </a:pPr>
            <a:r>
              <a:rPr lang="hr-HR" sz="2800" dirty="0" smtClean="0"/>
              <a:t>Buzan’s mindmapping</a:t>
            </a:r>
          </a:p>
          <a:p>
            <a:pPr marL="0" indent="0">
              <a:buNone/>
            </a:pPr>
            <a:r>
              <a:rPr lang="hr-HR" sz="2800" dirty="0" smtClean="0"/>
              <a:t>Renzulli’s theory of Training for Children 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68247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Crta ličnosti/ </a:t>
            </a:r>
            <a:r>
              <a:rPr lang="hr-HR" b="1" dirty="0" smtClean="0">
                <a:solidFill>
                  <a:srgbClr val="993366"/>
                </a:solidFill>
              </a:rPr>
              <a:t>Openness to experience</a:t>
            </a:r>
            <a:endParaRPr lang="hr-HR" b="1" dirty="0">
              <a:solidFill>
                <a:srgbClr val="9933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r-HR" dirty="0"/>
              <a:t>Openness to </a:t>
            </a:r>
            <a:r>
              <a:rPr lang="hr-HR" dirty="0" smtClean="0"/>
              <a:t>experience – otvorenost iskustvu kao dio NEO Inventara ličnost ( Costa &amp; McCrae, 1992)</a:t>
            </a:r>
          </a:p>
          <a:p>
            <a:r>
              <a:rPr lang="hr-HR" dirty="0" smtClean="0"/>
              <a:t>Dio </a:t>
            </a:r>
            <a:r>
              <a:rPr lang="hr-HR" b="1" dirty="0" smtClean="0"/>
              <a:t>BIG FIVE MODEL LIČNOSTI</a:t>
            </a:r>
          </a:p>
          <a:p>
            <a:r>
              <a:rPr lang="hr-HR" dirty="0" smtClean="0"/>
              <a:t>Visoka korelacija s kreativnosti</a:t>
            </a:r>
          </a:p>
          <a:p>
            <a:r>
              <a:rPr lang="hr-HR" dirty="0" smtClean="0"/>
              <a:t>Stough, Donaldson, Scarlata &amp; Ciorciari (2001)-individue s visokim rezultatom na skali otvorenosti iskustvu imaju veću produkciju </a:t>
            </a:r>
            <a:r>
              <a:rPr lang="hr-HR" b="1" dirty="0" smtClean="0"/>
              <a:t>theta valova</a:t>
            </a:r>
            <a:r>
              <a:rPr lang="hr-HR" dirty="0" smtClean="0"/>
              <a:t> u odnosu na individue s nižim rezultatom na istoj skali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98542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b="1" dirty="0" smtClean="0">
                <a:solidFill>
                  <a:srgbClr val="993366"/>
                </a:solidFill>
              </a:rPr>
              <a:t>Stough</a:t>
            </a:r>
            <a:r>
              <a:rPr lang="hr-HR" b="1" dirty="0" smtClean="0"/>
              <a:t> (2001) </a:t>
            </a:r>
            <a:r>
              <a:rPr lang="hr-HR" dirty="0" smtClean="0"/>
              <a:t>– theta valovi mogu ponuditi biološke hipoteze o fleksibilnosti mišljenja i liberalne ideje 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39976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dirty="0" smtClean="0"/>
              <a:t>Hvala na vašoj pažnji!</a:t>
            </a:r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r>
              <a:rPr lang="hr-HR" dirty="0" smtClean="0"/>
              <a:t> </a:t>
            </a:r>
            <a:r>
              <a:rPr lang="hr-HR" dirty="0" smtClean="0">
                <a:hlinkClick r:id="rId2"/>
              </a:rPr>
              <a:t>andrea.cvrljak@hera.com.hr</a:t>
            </a:r>
            <a:r>
              <a:rPr lang="hr-HR" dirty="0" smtClean="0"/>
              <a:t>  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68594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hr-HR" dirty="0" smtClean="0"/>
              <a:t>Tijekom 20 stoljeća kreativnost nije puno zastupljena kao predmet istraživanja –</a:t>
            </a:r>
            <a:r>
              <a:rPr lang="hr-HR" b="1" dirty="0" smtClean="0"/>
              <a:t>Guilford</a:t>
            </a:r>
            <a:r>
              <a:rPr lang="hr-HR" dirty="0" smtClean="0"/>
              <a:t> 1950</a:t>
            </a:r>
          </a:p>
          <a:p>
            <a:endParaRPr lang="hr-HR" dirty="0" smtClean="0"/>
          </a:p>
          <a:p>
            <a:r>
              <a:rPr lang="hr-HR" dirty="0" smtClean="0"/>
              <a:t>10 000 znanstvenih članaka je objavljeno u zadnjih deset godina</a:t>
            </a:r>
          </a:p>
          <a:p>
            <a:endParaRPr lang="hr-HR" dirty="0" smtClean="0"/>
          </a:p>
          <a:p>
            <a:r>
              <a:rPr lang="hr-HR" dirty="0" smtClean="0"/>
              <a:t>Kreativnost se opisuje kao najvažniji ekonomski resurs u 21 stoljeću</a:t>
            </a:r>
          </a:p>
          <a:p>
            <a:pPr marL="0" indent="0">
              <a:buNone/>
            </a:pPr>
            <a:endParaRPr lang="hr-HR" dirty="0" smtClean="0"/>
          </a:p>
          <a:p>
            <a:pPr marL="0" indent="0">
              <a:buNone/>
            </a:pPr>
            <a:r>
              <a:rPr lang="hr-HR" dirty="0" smtClean="0"/>
              <a:t>JOURNAL OF CREATIVE BEHAVIOUR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81072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rgbClr val="993366"/>
                </a:solidFill>
              </a:rPr>
              <a:t>Što je kreativnost?</a:t>
            </a:r>
            <a:endParaRPr lang="hr-HR" b="1" dirty="0">
              <a:solidFill>
                <a:srgbClr val="9933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dirty="0" smtClean="0"/>
              <a:t>Konceptualni model </a:t>
            </a:r>
          </a:p>
          <a:p>
            <a:r>
              <a:rPr lang="hr-HR" dirty="0" smtClean="0"/>
              <a:t>Većina istraživanja imaju dva smjera/ </a:t>
            </a:r>
          </a:p>
          <a:p>
            <a:endParaRPr lang="hr-HR" dirty="0"/>
          </a:p>
          <a:p>
            <a:pPr marL="514350" indent="-514350">
              <a:buAutoNum type="arabicPeriod"/>
            </a:pPr>
            <a:r>
              <a:rPr lang="hr-HR" dirty="0" smtClean="0"/>
              <a:t>Istraživati kreativnost analizirajući živote poznatih pojedinaca i njihovih djela</a:t>
            </a:r>
          </a:p>
          <a:p>
            <a:pPr marL="514350" indent="-514350">
              <a:buAutoNum type="arabicPeriod"/>
            </a:pPr>
            <a:r>
              <a:rPr lang="hr-HR" dirty="0" smtClean="0"/>
              <a:t>Analiza svakodnevne kreativnost prosječnih pojedinaca ( kreativno uređivanje doma, uređivanje vrta, kuhanje, funkcioniranje na poslu, aktivnosti u slobodno vrijeme...)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691674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b="1" dirty="0" smtClean="0">
                <a:solidFill>
                  <a:srgbClr val="993366"/>
                </a:solidFill>
              </a:rPr>
              <a:t>FOUR C MODEL Of CREATIVITY</a:t>
            </a:r>
            <a:r>
              <a:rPr lang="hr-HR" dirty="0" smtClean="0"/>
              <a:t/>
            </a:r>
            <a:br>
              <a:rPr lang="hr-HR" dirty="0" smtClean="0"/>
            </a:br>
            <a:r>
              <a:rPr lang="hr-HR" dirty="0" smtClean="0"/>
              <a:t>Kaufman &amp; Beghetto, 2009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525963"/>
          </a:xfrm>
        </p:spPr>
        <p:txBody>
          <a:bodyPr>
            <a:normAutofit/>
          </a:bodyPr>
          <a:lstStyle/>
          <a:p>
            <a:endParaRPr lang="hr-HR" dirty="0" smtClean="0"/>
          </a:p>
          <a:p>
            <a:r>
              <a:rPr lang="hr-HR" b="1" dirty="0" smtClean="0">
                <a:solidFill>
                  <a:srgbClr val="993366"/>
                </a:solidFill>
              </a:rPr>
              <a:t>C</a:t>
            </a:r>
            <a:r>
              <a:rPr lang="hr-HR" dirty="0" smtClean="0"/>
              <a:t> – kreativnost/creativity</a:t>
            </a:r>
          </a:p>
          <a:p>
            <a:r>
              <a:rPr lang="hr-HR" dirty="0" smtClean="0"/>
              <a:t>Konceptualni model kreativnosti</a:t>
            </a:r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hr-HR" b="1" dirty="0" smtClean="0"/>
          </a:p>
          <a:p>
            <a:pPr marL="0" indent="0">
              <a:buNone/>
            </a:pPr>
            <a:r>
              <a:rPr lang="hr-HR" b="1" dirty="0" smtClean="0">
                <a:solidFill>
                  <a:srgbClr val="993366"/>
                </a:solidFill>
              </a:rPr>
              <a:t>Elementi</a:t>
            </a:r>
            <a:r>
              <a:rPr lang="hr-HR" dirty="0" smtClean="0"/>
              <a:t>/ BIG C, Little C, Mini C, Pro C</a:t>
            </a: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2648" y="6514644"/>
            <a:ext cx="688848" cy="157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04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rgbClr val="993366"/>
                </a:solidFill>
              </a:rPr>
              <a:t>BIG C</a:t>
            </a:r>
            <a:endParaRPr lang="hr-HR" b="1" dirty="0">
              <a:solidFill>
                <a:srgbClr val="9933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dirty="0" smtClean="0"/>
              <a:t>Simonton’s rad i proučavanje kreativnih genija ( 1994;2004)</a:t>
            </a:r>
          </a:p>
          <a:p>
            <a:r>
              <a:rPr lang="hr-HR" dirty="0" smtClean="0"/>
              <a:t>Simonton’s istraživanje povezanosti dobi i uspjeha</a:t>
            </a:r>
          </a:p>
          <a:p>
            <a:r>
              <a:rPr lang="hr-HR" dirty="0" smtClean="0"/>
              <a:t>Kriterij su velika priznanja, uvrštavanje u enciklopediju, dobitnici raznih nagrada</a:t>
            </a:r>
          </a:p>
          <a:p>
            <a:r>
              <a:rPr lang="hr-HR" dirty="0" smtClean="0"/>
              <a:t>Csikszentnihalys’s (1999) Sistemski model kreativnosti / interakcija domene, područja i osobe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37903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rgbClr val="993366"/>
                </a:solidFill>
              </a:rPr>
              <a:t>Little C</a:t>
            </a:r>
            <a:endParaRPr lang="hr-HR" b="1" dirty="0">
              <a:solidFill>
                <a:srgbClr val="9933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Kreativnost fokusirana na svakodnevne aktivnosti</a:t>
            </a:r>
          </a:p>
          <a:p>
            <a:r>
              <a:rPr lang="hr-HR" dirty="0" smtClean="0"/>
              <a:t>Istraživanja percepcije kreativnosti osoba bez specifičnog profesionalnog znanja određenog predmeta (layperson)</a:t>
            </a:r>
          </a:p>
          <a:p>
            <a:r>
              <a:rPr lang="hr-HR" dirty="0" smtClean="0"/>
              <a:t>Layperson’s theory of creativity naglašavaju:</a:t>
            </a:r>
          </a:p>
          <a:p>
            <a:pPr marL="0" indent="0">
              <a:buNone/>
            </a:pPr>
            <a:r>
              <a:rPr lang="hr-HR" dirty="0" smtClean="0">
                <a:solidFill>
                  <a:srgbClr val="993366"/>
                </a:solidFill>
              </a:rPr>
              <a:t>Nekonvencionalne karakteristike, imaginaciju, glad za znanjem i slobodu</a:t>
            </a:r>
            <a:endParaRPr lang="hr-HR" dirty="0">
              <a:solidFill>
                <a:srgbClr val="99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52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b="1" dirty="0" smtClean="0"/>
              <a:t>Amabile (1996) /Model kreativnosti</a:t>
            </a:r>
          </a:p>
          <a:p>
            <a:pPr marL="0" indent="0">
              <a:buNone/>
            </a:pPr>
            <a:r>
              <a:rPr lang="hr-HR" dirty="0" smtClean="0"/>
              <a:t>Tri varijable važne za kreativnost:</a:t>
            </a:r>
          </a:p>
          <a:p>
            <a:pPr marL="0" indent="0">
              <a:buNone/>
            </a:pPr>
            <a:endParaRPr lang="hr-HR" dirty="0" smtClean="0"/>
          </a:p>
          <a:p>
            <a:pPr marL="514350" indent="-514350">
              <a:buAutoNum type="arabicPeriod"/>
            </a:pPr>
            <a:r>
              <a:rPr lang="hr-HR" dirty="0" smtClean="0"/>
              <a:t>Vještine relevantne za područje</a:t>
            </a:r>
          </a:p>
          <a:p>
            <a:pPr marL="514350" indent="-514350">
              <a:buAutoNum type="arabicPeriod"/>
            </a:pPr>
            <a:r>
              <a:rPr lang="hr-HR" dirty="0" smtClean="0"/>
              <a:t>Vještine važne za kreativnost</a:t>
            </a:r>
          </a:p>
          <a:p>
            <a:pPr marL="514350" indent="-514350">
              <a:buAutoNum type="arabicPeriod"/>
            </a:pPr>
            <a:r>
              <a:rPr lang="hr-HR" dirty="0" smtClean="0"/>
              <a:t>Motivacija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90623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1740</TotalTime>
  <Words>1290</Words>
  <Application>Microsoft Office PowerPoint</Application>
  <PresentationFormat>On-screen Show (4:3)</PresentationFormat>
  <Paragraphs>199</Paragraphs>
  <Slides>39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Office Theme</vt:lpstr>
      <vt:lpstr>PSIHODINAMIKA KREATIVNOSTI</vt:lpstr>
      <vt:lpstr>KLJUČNE RIJEČI</vt:lpstr>
      <vt:lpstr>Kreativnost kao važan temelj razvoja ljudske civilizacije</vt:lpstr>
      <vt:lpstr>PowerPoint Presentation</vt:lpstr>
      <vt:lpstr>Što je kreativnost?</vt:lpstr>
      <vt:lpstr>FOUR C MODEL Of CREATIVITY Kaufman &amp; Beghetto, 2009</vt:lpstr>
      <vt:lpstr>BIG C</vt:lpstr>
      <vt:lpstr>Little C</vt:lpstr>
      <vt:lpstr>PowerPoint Presentation</vt:lpstr>
      <vt:lpstr>MINI C / Transformativno učenje</vt:lpstr>
      <vt:lpstr>PowerPoint Presentation</vt:lpstr>
      <vt:lpstr>PowerPoint Presentation</vt:lpstr>
      <vt:lpstr>Professional C/ Pro C</vt:lpstr>
      <vt:lpstr>MJERENJE KREATIVNE SPOSOBNOSTI</vt:lpstr>
      <vt:lpstr>PowerPoint Presentation</vt:lpstr>
      <vt:lpstr>NEUROBIOLOGIJA KREATIVNOSTI</vt:lpstr>
      <vt:lpstr>PowerPoint Presentation</vt:lpstr>
      <vt:lpstr>Kognitivna neuroznanost kreativnosti</vt:lpstr>
      <vt:lpstr>Emocija i kognicija</vt:lpstr>
      <vt:lpstr>Three factor anatomical model of human idea generation and creative drive</vt:lpstr>
      <vt:lpstr>PowerPoint Presentation</vt:lpstr>
      <vt:lpstr>PowerPoint Presentation</vt:lpstr>
      <vt:lpstr>Temporalni režanj i generiranje novih ideja</vt:lpstr>
      <vt:lpstr>PowerPoint Presentation</vt:lpstr>
      <vt:lpstr>Amigdala i hipokampus</vt:lpstr>
      <vt:lpstr>DOPAMIN </vt:lpstr>
      <vt:lpstr>PowerPoint Presentation</vt:lpstr>
      <vt:lpstr>FRONTALNI REŽANJ MOZGA I KREATIVNA BLOKADA</vt:lpstr>
      <vt:lpstr>PowerPoint Presentation</vt:lpstr>
      <vt:lpstr>ANKSIOZNOST</vt:lpstr>
      <vt:lpstr>Learn to think- Scientific Creativity</vt:lpstr>
      <vt:lpstr>TEORIJSKI BACKGROUND</vt:lpstr>
      <vt:lpstr>Lin and Li teorija inteligencije</vt:lpstr>
      <vt:lpstr>PowerPoint Presentation</vt:lpstr>
      <vt:lpstr>PowerPoint Presentation</vt:lpstr>
      <vt:lpstr>TRENING ZNANSTVENE KREATIVNOSTI</vt:lpstr>
      <vt:lpstr>Crta ličnosti/ Openness to experience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PSIHODINAMIKA KREATIVNOSTI</dc:title>
  <dc:creator/>
  <cp:lastModifiedBy>Andrea</cp:lastModifiedBy>
  <cp:revision>52</cp:revision>
  <dcterms:created xsi:type="dcterms:W3CDTF">2006-08-16T00:00:00Z</dcterms:created>
  <dcterms:modified xsi:type="dcterms:W3CDTF">2014-10-09T10:14:57Z</dcterms:modified>
</cp:coreProperties>
</file>