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2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E5D8-7605-446A-8A0E-218B3E55D506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DBD2B-222B-4D59-AB03-E1E364840B30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E5D8-7605-446A-8A0E-218B3E55D506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DBD2B-222B-4D59-AB03-E1E364840B30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E5D8-7605-446A-8A0E-218B3E55D506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DBD2B-222B-4D59-AB03-E1E364840B30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E5D8-7605-446A-8A0E-218B3E55D506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DBD2B-222B-4D59-AB03-E1E364840B30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E5D8-7605-446A-8A0E-218B3E55D506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DBD2B-222B-4D59-AB03-E1E364840B30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E5D8-7605-446A-8A0E-218B3E55D506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DBD2B-222B-4D59-AB03-E1E364840B30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E5D8-7605-446A-8A0E-218B3E55D506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DBD2B-222B-4D59-AB03-E1E364840B30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E5D8-7605-446A-8A0E-218B3E55D506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DBD2B-222B-4D59-AB03-E1E364840B30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E5D8-7605-446A-8A0E-218B3E55D506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DBD2B-222B-4D59-AB03-E1E364840B30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E5D8-7605-446A-8A0E-218B3E55D506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DBD2B-222B-4D59-AB03-E1E364840B30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E5D8-7605-446A-8A0E-218B3E55D506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DBD2B-222B-4D59-AB03-E1E364840B30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9E5D8-7605-446A-8A0E-218B3E55D506}" type="datetimeFigureOut">
              <a:rPr lang="hr-HR" smtClean="0"/>
              <a:t>8.1.2015.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DBD2B-222B-4D59-AB03-E1E364840B30}" type="slidenum">
              <a:rPr lang="hr-HR" smtClean="0"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/>
              <a:t>Strategije učenja kao ishodi poučavanja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r-HR" sz="2200" dirty="0"/>
              <a:t>stručni skup </a:t>
            </a:r>
            <a:r>
              <a:rPr lang="hr-HR" sz="2200" dirty="0" smtClean="0"/>
              <a:t>za učitelje </a:t>
            </a:r>
            <a:r>
              <a:rPr lang="hr-HR" sz="2200" dirty="0"/>
              <a:t>kemije i biologije Primorsko-goranske, Istarske, Ličko-senjske i Karlovačke </a:t>
            </a:r>
            <a:r>
              <a:rPr lang="hr-HR" sz="2200" dirty="0" smtClean="0"/>
              <a:t>županije</a:t>
            </a:r>
          </a:p>
          <a:p>
            <a:r>
              <a:rPr lang="hr-HR" sz="2200" dirty="0" smtClean="0"/>
              <a:t>Rijeka, siječanj, 2015.</a:t>
            </a:r>
          </a:p>
          <a:p>
            <a:endParaRPr lang="hr-HR" dirty="0"/>
          </a:p>
          <a:p>
            <a:endParaRPr lang="hr-H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Cilj i ishodi stručnog skupa: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hr-HR" dirty="0"/>
              <a:t>Sudionici </a:t>
            </a:r>
            <a:r>
              <a:rPr lang="hr-HR" dirty="0" smtClean="0"/>
              <a:t>će:</a:t>
            </a:r>
          </a:p>
          <a:p>
            <a:r>
              <a:rPr lang="hr-HR" dirty="0" smtClean="0"/>
              <a:t>procijeniti </a:t>
            </a:r>
            <a:r>
              <a:rPr lang="hr-HR" dirty="0"/>
              <a:t>važnost razvijanja učeničke </a:t>
            </a:r>
            <a:r>
              <a:rPr lang="hr-HR" dirty="0" smtClean="0"/>
              <a:t> kompetencije </a:t>
            </a:r>
            <a:r>
              <a:rPr lang="hr-HR" i="1" dirty="0"/>
              <a:t>učiti kako učiti </a:t>
            </a:r>
            <a:r>
              <a:rPr lang="hr-HR" dirty="0"/>
              <a:t>odnosno potrebitost osamostaljivanja učenika za samostalno i aktivno </a:t>
            </a:r>
            <a:r>
              <a:rPr lang="hr-HR" dirty="0" err="1"/>
              <a:t>cjeloživotno</a:t>
            </a:r>
            <a:r>
              <a:rPr lang="hr-HR" dirty="0"/>
              <a:t> </a:t>
            </a:r>
            <a:r>
              <a:rPr lang="hr-HR" dirty="0" smtClean="0"/>
              <a:t>učenje</a:t>
            </a:r>
          </a:p>
          <a:p>
            <a:r>
              <a:rPr lang="hr-HR" dirty="0" smtClean="0"/>
              <a:t>raspravljati </a:t>
            </a:r>
            <a:r>
              <a:rPr lang="hr-HR" dirty="0"/>
              <a:t>o strategijama </a:t>
            </a:r>
            <a:r>
              <a:rPr lang="hr-HR" dirty="0" smtClean="0"/>
              <a:t>učenja </a:t>
            </a:r>
          </a:p>
          <a:p>
            <a:r>
              <a:rPr lang="hr-HR" dirty="0" smtClean="0"/>
              <a:t>razviti </a:t>
            </a:r>
            <a:r>
              <a:rPr lang="hr-HR" dirty="0"/>
              <a:t>vještinu poučavanja o strategijama </a:t>
            </a:r>
            <a:r>
              <a:rPr lang="hr-HR" dirty="0" smtClean="0"/>
              <a:t>učenja</a:t>
            </a:r>
          </a:p>
          <a:p>
            <a:r>
              <a:rPr lang="hr-HR" dirty="0" smtClean="0"/>
              <a:t>potvrditi </a:t>
            </a:r>
            <a:r>
              <a:rPr lang="hr-HR" dirty="0"/>
              <a:t>važnost preispitivanja svoga rada, </a:t>
            </a:r>
            <a:r>
              <a:rPr lang="hr-HR" dirty="0" smtClean="0"/>
              <a:t>  primijenjenih </a:t>
            </a:r>
            <a:r>
              <a:rPr lang="hr-HR" dirty="0"/>
              <a:t>strategija i krajnjih ishoda </a:t>
            </a:r>
            <a:r>
              <a:rPr lang="hr-HR" dirty="0" smtClean="0"/>
              <a:t>poučavanja.</a:t>
            </a:r>
            <a:endParaRPr lang="hr-HR" dirty="0"/>
          </a:p>
          <a:p>
            <a:endParaRPr lang="hr-H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hr-HR" sz="2800" dirty="0" smtClean="0"/>
              <a:t>Program rada</a:t>
            </a:r>
            <a:endParaRPr lang="hr-HR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051720" y="764704"/>
          <a:ext cx="4896544" cy="5616624"/>
        </p:xfrm>
        <a:graphic>
          <a:graphicData uri="http://schemas.openxmlformats.org/drawingml/2006/table">
            <a:tbl>
              <a:tblPr/>
              <a:tblGrid>
                <a:gridCol w="1368152"/>
                <a:gridCol w="3528392"/>
              </a:tblGrid>
              <a:tr h="3235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Vrijeme</a:t>
                      </a:r>
                      <a:endParaRPr lang="hr-H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i="1">
                          <a:latin typeface="Times New Roman"/>
                          <a:ea typeface="Times New Roman"/>
                          <a:cs typeface="Times New Roman"/>
                        </a:rPr>
                        <a:t>Sadržaji </a:t>
                      </a:r>
                      <a:r>
                        <a:rPr lang="hr-HR" sz="1200" b="1" i="1">
                          <a:latin typeface="Times New Roman"/>
                          <a:ea typeface="Times New Roman"/>
                          <a:cs typeface="Times New Roman"/>
                        </a:rPr>
                        <a:t>(predavači i voditelji radionica)</a:t>
                      </a:r>
                      <a:endParaRPr lang="hr-H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9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hr-HR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200">
                          <a:latin typeface="Times New Roman"/>
                          <a:ea typeface="Times New Roman"/>
                          <a:cs typeface="Times New Roman"/>
                        </a:rPr>
                        <a:t>9:30 - 10:00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>
                          <a:latin typeface="Times New Roman"/>
                          <a:ea typeface="Times New Roman"/>
                          <a:cs typeface="Times New Roman"/>
                        </a:rPr>
                        <a:t>Okupljanje i prijave sudionika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i="1">
                          <a:latin typeface="Times New Roman"/>
                          <a:ea typeface="Times New Roman"/>
                          <a:cs typeface="Times New Roman"/>
                        </a:rPr>
                        <a:t>Sudionici se po dolasku, kod prijava opredjeljuju za 2, od 3 ponuđene radionice</a:t>
                      </a:r>
                      <a:endParaRPr lang="hr-H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19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hr-HR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200">
                          <a:latin typeface="Times New Roman"/>
                          <a:ea typeface="Times New Roman"/>
                          <a:cs typeface="Times New Roman"/>
                        </a:rPr>
                        <a:t>10:00 – 10:15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>
                          <a:latin typeface="Times New Roman"/>
                          <a:ea typeface="Times New Roman"/>
                          <a:cs typeface="Times New Roman"/>
                        </a:rPr>
                        <a:t>Uvodni pozdrav, predstavljanje ciljeva stručnog skupa i načina rada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366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hr-HR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200">
                          <a:latin typeface="Times New Roman"/>
                          <a:ea typeface="Times New Roman"/>
                          <a:cs typeface="Times New Roman"/>
                        </a:rPr>
                        <a:t>10:15 – 11:30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>
                          <a:latin typeface="Times New Roman"/>
                          <a:ea typeface="Times New Roman"/>
                          <a:cs typeface="Times New Roman"/>
                        </a:rPr>
                        <a:t>dr. sc. Diana Garašić: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>
                          <a:latin typeface="Times New Roman"/>
                          <a:ea typeface="Times New Roman"/>
                          <a:cs typeface="Times New Roman"/>
                        </a:rPr>
                        <a:t>Što učenici znaju, o čemu bi željeli učiti i što misle o prirodoslovlju i tehnologiji?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19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hr-HR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200">
                          <a:latin typeface="Times New Roman"/>
                          <a:ea typeface="Times New Roman"/>
                          <a:cs typeface="Times New Roman"/>
                        </a:rPr>
                        <a:t>11:30 – 11:45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i="1">
                          <a:latin typeface="Times New Roman"/>
                          <a:ea typeface="Times New Roman"/>
                          <a:cs typeface="Times New Roman"/>
                        </a:rPr>
                        <a:t>S t a n k a  (nastavak prijava za radionice)</a:t>
                      </a:r>
                      <a:endParaRPr lang="hr-H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0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hr-HR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200">
                          <a:latin typeface="Times New Roman"/>
                          <a:ea typeface="Times New Roman"/>
                          <a:cs typeface="Times New Roman"/>
                        </a:rPr>
                        <a:t>11:45 – 12:45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>
                          <a:latin typeface="Times New Roman"/>
                          <a:ea typeface="Times New Roman"/>
                          <a:cs typeface="Times New Roman"/>
                        </a:rPr>
                        <a:t>prof. dr. sc. Svjetlana Kolić-Vehovec: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>
                          <a:latin typeface="Times New Roman"/>
                          <a:ea typeface="Times New Roman"/>
                          <a:cs typeface="Times New Roman"/>
                        </a:rPr>
                        <a:t>Strategije učenja kao ishodi poučavanja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0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hr-HR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200">
                          <a:latin typeface="Times New Roman"/>
                          <a:ea typeface="Times New Roman"/>
                          <a:cs typeface="Times New Roman"/>
                        </a:rPr>
                        <a:t>12:45 – 13:15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i="1">
                          <a:latin typeface="Times New Roman"/>
                          <a:ea typeface="Times New Roman"/>
                          <a:cs typeface="Times New Roman"/>
                        </a:rPr>
                        <a:t>S t a n k a  </a:t>
                      </a:r>
                      <a:endParaRPr lang="hr-H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hr-HR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200">
                          <a:latin typeface="Times New Roman"/>
                          <a:ea typeface="Times New Roman"/>
                          <a:cs typeface="Times New Roman"/>
                        </a:rPr>
                        <a:t>13:15 – 14:30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>
                          <a:latin typeface="Times New Roman"/>
                          <a:ea typeface="Times New Roman"/>
                          <a:cs typeface="Times New Roman"/>
                        </a:rPr>
                        <a:t>I. termin radionica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5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hr-HR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200">
                          <a:latin typeface="Times New Roman"/>
                          <a:ea typeface="Times New Roman"/>
                          <a:cs typeface="Times New Roman"/>
                        </a:rPr>
                        <a:t>14:30 – 14:45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endParaRPr lang="hr-HR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i="1">
                          <a:latin typeface="Times New Roman"/>
                          <a:ea typeface="Times New Roman"/>
                          <a:cs typeface="Times New Roman"/>
                        </a:rPr>
                        <a:t>S t a n k a</a:t>
                      </a:r>
                      <a:endParaRPr lang="hr-HR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36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hr-HR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hr-HR" sz="1200">
                          <a:latin typeface="Times New Roman"/>
                          <a:ea typeface="Times New Roman"/>
                          <a:cs typeface="Times New Roman"/>
                        </a:rPr>
                        <a:t>14:45 - 16:00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200" dirty="0">
                          <a:latin typeface="Times New Roman"/>
                          <a:ea typeface="Times New Roman"/>
                          <a:cs typeface="Times New Roman"/>
                        </a:rPr>
                        <a:t>II. termin radionica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hr-HR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hr-H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hr-HR" dirty="0" smtClean="0"/>
              <a:t>Radionice: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/>
          </a:bodyPr>
          <a:lstStyle/>
          <a:p>
            <a:r>
              <a:rPr lang="hr-HR" b="1" u="sng" dirty="0"/>
              <a:t>Radionica </a:t>
            </a:r>
            <a:r>
              <a:rPr lang="hr-HR" b="1" u="sng" dirty="0" smtClean="0"/>
              <a:t>1:</a:t>
            </a:r>
            <a:endParaRPr lang="hr-HR" dirty="0"/>
          </a:p>
          <a:p>
            <a:pPr>
              <a:buNone/>
            </a:pPr>
            <a:r>
              <a:rPr lang="pl-PL" b="1" i="1" dirty="0" smtClean="0"/>
              <a:t>    Recipročno </a:t>
            </a:r>
            <a:r>
              <a:rPr lang="pl-PL" b="1" i="1" dirty="0"/>
              <a:t>poučavanje strategija učenja </a:t>
            </a:r>
            <a:r>
              <a:rPr lang="hr-HR" dirty="0"/>
              <a:t> (voditeljica: prof.dr.sc. Svjetlana Kolić-Vehovec</a:t>
            </a:r>
            <a:r>
              <a:rPr lang="hr-HR" dirty="0" smtClean="0"/>
              <a:t>)</a:t>
            </a:r>
          </a:p>
          <a:p>
            <a:r>
              <a:rPr lang="hr-HR" b="1" u="sng" dirty="0" smtClean="0"/>
              <a:t>Radionica 2:</a:t>
            </a:r>
            <a:endParaRPr lang="hr-HR" b="1" u="sng" dirty="0"/>
          </a:p>
          <a:p>
            <a:pPr>
              <a:buNone/>
            </a:pPr>
            <a:r>
              <a:rPr lang="hr-HR" b="1" i="1" dirty="0" smtClean="0"/>
              <a:t>    </a:t>
            </a:r>
            <a:r>
              <a:rPr lang="hr-HR" b="1" i="1" dirty="0" err="1" smtClean="0"/>
              <a:t>Samoregulirano</a:t>
            </a:r>
            <a:r>
              <a:rPr lang="hr-HR" b="1" i="1" dirty="0" smtClean="0"/>
              <a:t> </a:t>
            </a:r>
            <a:r>
              <a:rPr lang="hr-HR" b="1" i="1" dirty="0"/>
              <a:t>učenje sažimanjem </a:t>
            </a:r>
            <a:r>
              <a:rPr lang="hr-HR" dirty="0"/>
              <a:t>(voditeljica: Maja Kovačević, </a:t>
            </a:r>
            <a:r>
              <a:rPr lang="hr-HR" dirty="0" err="1"/>
              <a:t>prof</a:t>
            </a:r>
            <a:r>
              <a:rPr lang="hr-HR" dirty="0"/>
              <a:t>.) </a:t>
            </a:r>
            <a:endParaRPr lang="hr-HR" dirty="0" smtClean="0"/>
          </a:p>
          <a:p>
            <a:r>
              <a:rPr lang="hr-HR" b="1" u="sng" dirty="0" smtClean="0"/>
              <a:t>Radionica 3:</a:t>
            </a:r>
          </a:p>
          <a:p>
            <a:pPr>
              <a:buNone/>
            </a:pPr>
            <a:r>
              <a:rPr lang="hr-HR" b="1" i="1" dirty="0" smtClean="0"/>
              <a:t>    Mnemotehnike</a:t>
            </a:r>
            <a:r>
              <a:rPr lang="hr-HR" b="1" dirty="0" smtClean="0"/>
              <a:t> </a:t>
            </a:r>
            <a:r>
              <a:rPr lang="hr-HR" dirty="0"/>
              <a:t>(voditeljica: Asja Matešić, </a:t>
            </a:r>
            <a:r>
              <a:rPr lang="hr-HR" dirty="0" err="1"/>
              <a:t>prof</a:t>
            </a:r>
            <a:r>
              <a:rPr lang="hr-HR" dirty="0"/>
              <a:t>.)  </a:t>
            </a:r>
          </a:p>
          <a:p>
            <a:endParaRPr lang="hr-HR" b="1" u="sng" dirty="0" smtClean="0"/>
          </a:p>
          <a:p>
            <a:endParaRPr lang="hr-HR" dirty="0" smtClean="0"/>
          </a:p>
          <a:p>
            <a:endParaRPr lang="hr-HR" dirty="0"/>
          </a:p>
          <a:p>
            <a:endParaRPr lang="hr-H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b="1" i="1" dirty="0" smtClean="0"/>
              <a:t>Recipročno poučavanje strategija učenja </a:t>
            </a:r>
            <a:br>
              <a:rPr lang="pl-PL" sz="2800" b="1" i="1" dirty="0" smtClean="0"/>
            </a:br>
            <a:r>
              <a:rPr lang="hr-HR" sz="2800" dirty="0" smtClean="0"/>
              <a:t> (voditeljica: prof.dr.sc. Svjetlana Kolić-Vehovec)</a:t>
            </a:r>
            <a:endParaRPr lang="hr-H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hr-HR" dirty="0"/>
              <a:t> </a:t>
            </a:r>
          </a:p>
          <a:p>
            <a:r>
              <a:rPr lang="hr-HR" dirty="0" smtClean="0"/>
              <a:t>Cilj </a:t>
            </a:r>
            <a:r>
              <a:rPr lang="hr-HR" dirty="0"/>
              <a:t>je ove radionice putem vlastitog iskustva poučiti sudionike metodi recipročnog poučavanja strategija učenja. Nakon ove radionice sudionici će moći organizirati grupe učenika za rad na tekstu i poučiti učenike koristiti metode predviđanja tijekom čitanja, postavljanja pitanja o tekstu, objašnjavanja nejasnih riječi i dijelova teksta i sažimanja sadržaja teksta. Sudionici će također znati procijeniti značajke teksta i izabrati tekstove poticajne za korištenje strategija učenja.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3100" b="1" i="1" dirty="0" err="1" smtClean="0"/>
              <a:t>Samoregulirano</a:t>
            </a:r>
            <a:r>
              <a:rPr lang="hr-HR" sz="2800" b="1" i="1" dirty="0" smtClean="0"/>
              <a:t> učenje sažimanjem </a:t>
            </a:r>
            <a:br>
              <a:rPr lang="hr-HR" sz="2800" b="1" i="1" dirty="0" smtClean="0"/>
            </a:br>
            <a:r>
              <a:rPr lang="hr-HR" sz="2800" dirty="0" smtClean="0"/>
              <a:t>(voditeljica: Maja Kovačević, </a:t>
            </a:r>
            <a:r>
              <a:rPr lang="hr-HR" sz="2800" dirty="0" err="1" smtClean="0"/>
              <a:t>prof</a:t>
            </a:r>
            <a:r>
              <a:rPr lang="hr-HR" sz="2800" dirty="0" smtClean="0"/>
              <a:t>.) </a:t>
            </a:r>
            <a:br>
              <a:rPr lang="hr-HR" sz="2800" dirty="0" smtClean="0"/>
            </a:br>
            <a:endParaRPr lang="hr-H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hr-HR" dirty="0"/>
              <a:t> </a:t>
            </a:r>
          </a:p>
          <a:p>
            <a:r>
              <a:rPr lang="hr-HR" dirty="0" smtClean="0"/>
              <a:t>Osvijestiti  </a:t>
            </a:r>
            <a:r>
              <a:rPr lang="hr-HR" dirty="0"/>
              <a:t>i uputiti sudionike na nužnost  organizirane stručne pomoći učeniku, pri organizaciji i provedbi </a:t>
            </a:r>
            <a:r>
              <a:rPr lang="hr-HR" dirty="0" err="1"/>
              <a:t>samoreguliranog</a:t>
            </a:r>
            <a:r>
              <a:rPr lang="hr-HR" dirty="0"/>
              <a:t> učenja i upravljanja znanjem. Potaknuti kritičko promišljanje, raspravu i razgovor o strategijama i tehnikama učenja sažimanjem. Nakon radionice sudionici će moći razlikovati osnovne sastavnice umne i konceptualne mape, usvojiti tehnike izrade mapa, samostalno izraditi umnu i konceptualnu mapu i objasniti   njihovu uporabnu vrijednost. Steći će vještinu osposobljavanja učenika za konstruktivno učenje sažimanjem primjenom tehnike izrade umne i konceptualne mape.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b="1" i="1" dirty="0" smtClean="0"/>
              <a:t>Mnemotehnike</a:t>
            </a:r>
            <a:r>
              <a:rPr lang="hr-HR" sz="2800" b="1" dirty="0" smtClean="0"/>
              <a:t> </a:t>
            </a:r>
            <a:r>
              <a:rPr lang="hr-HR" sz="2800" dirty="0" smtClean="0"/>
              <a:t>(voditeljica: Asja Matešić, </a:t>
            </a:r>
            <a:r>
              <a:rPr lang="hr-HR" sz="2800" dirty="0" err="1" smtClean="0"/>
              <a:t>prof</a:t>
            </a:r>
            <a:r>
              <a:rPr lang="hr-HR" sz="2800" dirty="0" smtClean="0"/>
              <a:t>.)  </a:t>
            </a:r>
            <a:br>
              <a:rPr lang="hr-HR" sz="2800" dirty="0" smtClean="0"/>
            </a:br>
            <a:endParaRPr lang="hr-H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hr-HR" dirty="0"/>
              <a:t> </a:t>
            </a:r>
          </a:p>
          <a:p>
            <a:r>
              <a:rPr lang="hr-HR" dirty="0" smtClean="0"/>
              <a:t>Osvijestiti   </a:t>
            </a:r>
            <a:r>
              <a:rPr lang="hr-HR" dirty="0"/>
              <a:t>i potaknuti sudionike na poučavanje uporabe mnemotehnika -  tehnika putem kojih se  asocijativnim putem nove podatke pohranjuje u dugoročno pamćenje i time čine lako dostupnima.</a:t>
            </a:r>
          </a:p>
          <a:p>
            <a:r>
              <a:rPr lang="hr-HR" dirty="0"/>
              <a:t>Sudionici će u ovoj radionici: naučiti prepoznati i razlikovati različite vrste mnemotehnika kojima se olakšava zapamćivanje nekog verbalnog ili drugih simboličkih materijala prilikom njihova učenja; demonstrirati na koje sve načine možemo povezati nepovezano, naći dobre znakove za dosjećanje te time besmisleno učiniti smislenim; učinkovito komunicirati svoja znanja pojedincima ili grupi; prenositi stečena znanja učenicima u nastavnom procesu</a:t>
            </a:r>
            <a:r>
              <a:rPr lang="hr-HR" dirty="0" smtClean="0"/>
              <a:t>.</a:t>
            </a:r>
            <a:r>
              <a:rPr lang="hr-HR" dirty="0"/>
              <a:t> </a:t>
            </a:r>
          </a:p>
          <a:p>
            <a:pPr>
              <a:buNone/>
            </a:pPr>
            <a:r>
              <a:rPr lang="hr-HR" b="1" dirty="0"/>
              <a:t> </a:t>
            </a:r>
            <a:endParaRPr lang="hr-HR" dirty="0"/>
          </a:p>
          <a:p>
            <a:endParaRPr lang="hr-H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274</Words>
  <Application>Microsoft Office PowerPoint</Application>
  <PresentationFormat>On-screen Show (4:3)</PresentationFormat>
  <Paragraphs>69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Strategije učenja kao ishodi poučavanja</vt:lpstr>
      <vt:lpstr>Cilj i ishodi stručnog skupa:</vt:lpstr>
      <vt:lpstr>Program rada</vt:lpstr>
      <vt:lpstr>Radionice:</vt:lpstr>
      <vt:lpstr>Recipročno poučavanje strategija učenja   (voditeljica: prof.dr.sc. Svjetlana Kolić-Vehovec)</vt:lpstr>
      <vt:lpstr>Samoregulirano učenje sažimanjem  (voditeljica: Maja Kovačević, prof.)  </vt:lpstr>
      <vt:lpstr>Mnemotehnike (voditeljica: Asja Matešić, prof.)   </vt:lpstr>
    </vt:vector>
  </TitlesOfParts>
  <Company>AZOO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Strategije učenja kao ishodi poučavanja</dc:title>
  <dc:creator>bsmojver</dc:creator>
  <cp:lastModifiedBy>bsmojver</cp:lastModifiedBy>
  <cp:revision>5</cp:revision>
  <dcterms:created xsi:type="dcterms:W3CDTF">2015-01-08T11:28:29Z</dcterms:created>
  <dcterms:modified xsi:type="dcterms:W3CDTF">2015-01-08T12:04:07Z</dcterms:modified>
</cp:coreProperties>
</file>