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0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63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76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2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83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7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2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1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03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55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989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2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D4BD9-542B-47E0-A2EC-9C857166A353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FE4C3-2B48-412D-96E5-E5CE5F57E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  <a:t>STRATEGIJA</a:t>
            </a:r>
            <a:b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</a:br>
            <a: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  <a:t>OBRAZOVANJA,</a:t>
            </a:r>
            <a:b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</a:br>
            <a: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  <a:t>ZNANOSTI I</a:t>
            </a:r>
            <a:b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</a:br>
            <a: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  <a:t>TEHNOLOGIJE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09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0" i="0" u="none" strike="noStrike" baseline="0" dirty="0" smtClean="0">
                <a:solidFill>
                  <a:srgbClr val="D00A2C"/>
                </a:solidFill>
                <a:latin typeface="Gotham-Book"/>
              </a:rPr>
              <a:t>Unaprijediti kvalitetu rukovođenja</a:t>
            </a:r>
            <a:br>
              <a:rPr lang="vi-VN" b="0" i="0" u="none" strike="noStrike" baseline="0" dirty="0" smtClean="0">
                <a:solidFill>
                  <a:srgbClr val="D00A2C"/>
                </a:solidFill>
                <a:latin typeface="Gotham-Book"/>
              </a:rPr>
            </a:br>
            <a:r>
              <a:rPr lang="pl-PL" b="0" i="0" u="none" strike="noStrike" baseline="0" dirty="0" smtClean="0">
                <a:solidFill>
                  <a:srgbClr val="D00A2C"/>
                </a:solidFill>
                <a:latin typeface="Gotham-Book"/>
              </a:rPr>
              <a:t>odgojno-obrazovnim ustanovama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i="0" u="none" strike="noStrike" baseline="0" dirty="0" smtClean="0">
                <a:solidFill>
                  <a:srgbClr val="D00A2C"/>
                </a:solidFill>
                <a:latin typeface="Gotham-Book"/>
              </a:rPr>
              <a:t>5.1.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Rede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finirati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ulogu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ravnatelja</a:t>
            </a:r>
            <a:endParaRPr lang="hr-HR" dirty="0" smtClean="0"/>
          </a:p>
          <a:p>
            <a:r>
              <a:rPr lang="en-US" sz="2000" b="0" i="0" u="none" strike="noStrike" baseline="0" dirty="0" smtClean="0">
                <a:solidFill>
                  <a:srgbClr val="D00A2C"/>
                </a:solidFill>
                <a:latin typeface="Gotham-Book"/>
              </a:rPr>
              <a:t>5.2.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Izraditi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kompetencijske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standarde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za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ravnatelje</a:t>
            </a:r>
            <a:endParaRPr lang="hr-HR" b="0" i="0" u="none" strike="noStrike" baseline="0" dirty="0" smtClean="0">
              <a:solidFill>
                <a:srgbClr val="000000"/>
              </a:solidFill>
              <a:latin typeface="Gotham-Book"/>
            </a:endParaRPr>
          </a:p>
          <a:p>
            <a:r>
              <a:rPr lang="en-US" sz="2000" b="0" i="0" u="none" strike="noStrike" baseline="0" dirty="0" smtClean="0">
                <a:solidFill>
                  <a:srgbClr val="D00A2C"/>
                </a:solidFill>
                <a:latin typeface="Gotham-Book"/>
              </a:rPr>
              <a:t>5.3.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Institucionalizirati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obrazovanje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budućih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ravnatelja</a:t>
            </a:r>
            <a:endParaRPr lang="hr-HR" dirty="0">
              <a:solidFill>
                <a:srgbClr val="000000"/>
              </a:solidFill>
              <a:latin typeface="Gotham-Book"/>
            </a:endParaRPr>
          </a:p>
          <a:p>
            <a:r>
              <a:rPr lang="en-US" sz="2000" b="0" i="0" u="none" strike="noStrike" baseline="0" dirty="0" smtClean="0">
                <a:solidFill>
                  <a:srgbClr val="D00A2C"/>
                </a:solidFill>
                <a:latin typeface="Gotham-Book"/>
              </a:rPr>
              <a:t>5.4.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Izraditi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program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i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postupak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Gotham-Book"/>
              </a:rPr>
              <a:t>licenciranja</a:t>
            </a:r>
            <a:endParaRPr lang="en-US" b="0" i="0" u="none" strike="noStrike" baseline="0" dirty="0" smtClean="0">
              <a:solidFill>
                <a:srgbClr val="000000"/>
              </a:solidFill>
              <a:latin typeface="Gotham-Book"/>
            </a:endParaRPr>
          </a:p>
        </p:txBody>
      </p:sp>
    </p:spTree>
    <p:extLst>
      <p:ext uri="{BB962C8B-B14F-4D97-AF65-F5344CB8AC3E}">
        <p14:creationId xmlns:p14="http://schemas.microsoft.com/office/powerpoint/2010/main" val="95508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  <a:t>CJELOŽIVOTNO</a:t>
            </a:r>
            <a:b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</a:br>
            <a: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  <a:t>UČENJE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1. cilj: </a:t>
            </a:r>
            <a:r>
              <a:rPr lang="it-IT" b="0" i="0" u="none" strike="noStrike" baseline="0" dirty="0" smtClean="0">
                <a:solidFill>
                  <a:srgbClr val="D00A2C"/>
                </a:solidFill>
                <a:latin typeface="Gotham-Book"/>
              </a:rPr>
              <a:t>Izgraditi sustav za identificiranje,</a:t>
            </a:r>
          </a:p>
          <a:p>
            <a:pPr marL="0" indent="0">
              <a:buNone/>
            </a:pP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poticanje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razvoj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sposobnosti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potencijala</a:t>
            </a:r>
            <a:endParaRPr lang="en-US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pPr marL="0" indent="0">
              <a:buNone/>
            </a:pP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pojedinaca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,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te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ojačati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službe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za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cjelo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životno osobno i profesionalno usmjeravanje</a:t>
            </a:r>
          </a:p>
          <a:p>
            <a:pPr marL="0" indent="0">
              <a:buNone/>
            </a:pPr>
            <a:endParaRPr lang="hr-HR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pPr marL="0" indent="0">
              <a:buNone/>
            </a:pP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2.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Unaprijediti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kvalitet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u</a:t>
            </a:r>
            <a:r>
              <a:rPr lang="hr-HR" b="0" i="0" u="none" strike="noStrike" dirty="0" smtClean="0">
                <a:solidFill>
                  <a:srgbClr val="D00A2C"/>
                </a:solidFill>
                <a:latin typeface="Gotham-Book"/>
              </a:rPr>
              <a:t> i uspostaviti sustav osigureavanja kvalitete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5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3. cilj: </a:t>
            </a:r>
            <a:r>
              <a:rPr lang="it-IT" b="0" i="0" u="none" strike="noStrike" baseline="0" dirty="0" smtClean="0">
                <a:solidFill>
                  <a:srgbClr val="D00A2C"/>
                </a:solidFill>
                <a:latin typeface="Gotham-Book"/>
              </a:rPr>
              <a:t>razviti procese i sustav priznavanja ne formalno</a:t>
            </a:r>
            <a:r>
              <a:rPr lang="hr-HR" dirty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informalno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stečenih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znanja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vj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e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ština</a:t>
            </a:r>
            <a:endParaRPr lang="en-US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pPr marL="0" indent="0">
              <a:buNone/>
            </a:pPr>
            <a:endParaRPr lang="hr-HR" sz="2400" dirty="0">
              <a:solidFill>
                <a:srgbClr val="000000"/>
              </a:solidFill>
              <a:latin typeface="ChaparralPro-Regular"/>
            </a:endParaRPr>
          </a:p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4.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Unapr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ije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diti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sustav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trajnog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profesionalnog</a:t>
            </a:r>
            <a:r>
              <a:rPr lang="hr-HR" dirty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razvoja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i</a:t>
            </a:r>
            <a:r>
              <a:rPr lang="hr-HR" b="0" i="0" u="none" strike="noStrike" dirty="0" smtClean="0">
                <a:solidFill>
                  <a:srgbClr val="D00A2C"/>
                </a:solidFill>
                <a:latin typeface="Gotham-Book"/>
              </a:rPr>
              <a:t> usavršavanja odgojno-obrazovnih djelatnika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95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5. cilj: </a:t>
            </a:r>
            <a:r>
              <a:rPr lang="it-IT" b="0" i="0" u="none" strike="noStrike" baseline="0" dirty="0" smtClean="0">
                <a:solidFill>
                  <a:srgbClr val="D00A2C"/>
                </a:solidFill>
                <a:latin typeface="Gotham-Book"/>
              </a:rPr>
              <a:t>Proširiti i unaprijediti primjenu informacijsk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e</a:t>
            </a:r>
            <a:r>
              <a:rPr lang="it-IT" b="0" i="0" u="none" strike="noStrike" baseline="0" dirty="0" smtClean="0">
                <a:solidFill>
                  <a:srgbClr val="D00A2C"/>
                </a:solidFill>
                <a:latin typeface="Gotham-Book"/>
              </a:rPr>
              <a:t> i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 komunikacijske tehnologije</a:t>
            </a:r>
            <a:r>
              <a:rPr lang="hr-HR" b="0" i="0" u="none" strike="noStrike" dirty="0" smtClean="0">
                <a:solidFill>
                  <a:srgbClr val="D00A2C"/>
                </a:solidFill>
                <a:latin typeface="Gotham-Book"/>
              </a:rPr>
              <a:t> u učenju i obrazovanju</a:t>
            </a:r>
          </a:p>
          <a:p>
            <a:endParaRPr lang="hr-HR" dirty="0">
              <a:solidFill>
                <a:srgbClr val="D00A2C"/>
              </a:solidFill>
              <a:latin typeface="Gotham-Book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30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76870"/>
          </a:xfrm>
        </p:spPr>
        <p:txBody>
          <a:bodyPr>
            <a:noAutofit/>
          </a:bodyPr>
          <a:lstStyle/>
          <a:p>
            <a:r>
              <a:rPr lang="en-US" sz="3600" b="0" i="0" u="none" strike="noStrike" baseline="0" dirty="0" smtClean="0">
                <a:solidFill>
                  <a:srgbClr val="D00A2C"/>
                </a:solidFill>
                <a:latin typeface="Gotham-Light"/>
              </a:rPr>
              <a:t>RANI I PREDŠKOLSKI,</a:t>
            </a:r>
            <a:br>
              <a:rPr lang="en-US" sz="3600" b="0" i="0" u="none" strike="noStrike" baseline="0" dirty="0" smtClean="0">
                <a:solidFill>
                  <a:srgbClr val="D00A2C"/>
                </a:solidFill>
                <a:latin typeface="Gotham-Light"/>
              </a:rPr>
            </a:br>
            <a:r>
              <a:rPr lang="en-US" sz="3600" b="0" i="0" u="none" strike="noStrike" baseline="0" dirty="0" smtClean="0">
                <a:solidFill>
                  <a:srgbClr val="D00A2C"/>
                </a:solidFill>
                <a:latin typeface="Gotham-Light"/>
              </a:rPr>
              <a:t>OSNOVNOŠKOLSKI I</a:t>
            </a:r>
            <a:br>
              <a:rPr lang="en-US" sz="3600" b="0" i="0" u="none" strike="noStrike" baseline="0" dirty="0" smtClean="0">
                <a:solidFill>
                  <a:srgbClr val="D00A2C"/>
                </a:solidFill>
                <a:latin typeface="Gotham-Light"/>
              </a:rPr>
            </a:br>
            <a:r>
              <a:rPr lang="en-US" sz="3600" b="0" i="0" u="none" strike="noStrike" baseline="0" dirty="0" smtClean="0">
                <a:solidFill>
                  <a:srgbClr val="D00A2C"/>
                </a:solidFill>
                <a:latin typeface="Gotham-Light"/>
              </a:rPr>
              <a:t>SREDNJOŠKOLSKI ODGOJ</a:t>
            </a:r>
            <a:br>
              <a:rPr lang="en-US" sz="3600" b="0" i="0" u="none" strike="noStrike" baseline="0" dirty="0" smtClean="0">
                <a:solidFill>
                  <a:srgbClr val="D00A2C"/>
                </a:solidFill>
                <a:latin typeface="Gotham-Light"/>
              </a:rPr>
            </a:br>
            <a:r>
              <a:rPr lang="en-US" sz="3600" b="0" i="0" u="none" strike="noStrike" baseline="0" dirty="0" smtClean="0">
                <a:solidFill>
                  <a:srgbClr val="D00A2C"/>
                </a:solidFill>
                <a:latin typeface="Gotham-Light"/>
              </a:rPr>
              <a:t>I OBRAZOVANJE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dirty="0" smtClean="0"/>
          </a:p>
          <a:p>
            <a:endParaRPr lang="hr-HR" dirty="0"/>
          </a:p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1. CILJ 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Unaprijediti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razvojni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potencijal</a:t>
            </a:r>
            <a:r>
              <a:rPr lang="hr-HR" b="0" i="0" u="none" strike="noStrike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odgojno-obrazovnih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ustanova</a:t>
            </a:r>
            <a:endParaRPr lang="hr-HR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2.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Provesti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cjelovitu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kurikularnu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reformu</a:t>
            </a:r>
            <a:endParaRPr lang="hr-HR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r>
              <a:rPr lang="en-US" sz="2400" i="0" u="none" strike="noStrike" baseline="0" dirty="0" smtClean="0">
                <a:solidFill>
                  <a:srgbClr val="94101F"/>
                </a:solidFill>
                <a:latin typeface="Gotham-Bold"/>
              </a:rPr>
              <a:t>3. </a:t>
            </a:r>
            <a:r>
              <a:rPr lang="en-US" sz="2400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2400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i="0" u="none" strike="noStrike" baseline="0" dirty="0" err="1" smtClean="0">
                <a:solidFill>
                  <a:srgbClr val="D00A2C"/>
                </a:solidFill>
                <a:latin typeface="Gotham-Book"/>
              </a:rPr>
              <a:t>Izmijeniti</a:t>
            </a:r>
            <a:r>
              <a:rPr lang="en-US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i="0" u="none" strike="noStrike" baseline="0" dirty="0" err="1" smtClean="0">
                <a:solidFill>
                  <a:srgbClr val="D00A2C"/>
                </a:solidFill>
                <a:latin typeface="Gotham-Book"/>
              </a:rPr>
              <a:t>strukturu</a:t>
            </a:r>
            <a:r>
              <a:rPr lang="en-US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i="0" u="none" strike="noStrike" baseline="0" dirty="0" err="1" smtClean="0">
                <a:solidFill>
                  <a:srgbClr val="D00A2C"/>
                </a:solidFill>
                <a:latin typeface="Gotham-Book"/>
              </a:rPr>
              <a:t>osnovnog</a:t>
            </a:r>
            <a:r>
              <a:rPr lang="en-US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i="0" u="none" strike="noStrike" baseline="0" dirty="0" err="1" smtClean="0">
                <a:solidFill>
                  <a:srgbClr val="D00A2C"/>
                </a:solidFill>
                <a:latin typeface="Gotham-Book"/>
              </a:rPr>
              <a:t>obrazovanja</a:t>
            </a:r>
            <a:endParaRPr lang="en-US" i="0" u="none" strike="noStrike" baseline="0" dirty="0" smtClean="0">
              <a:solidFill>
                <a:srgbClr val="D00A2C"/>
              </a:solidFill>
              <a:latin typeface="Gotham-Book"/>
            </a:endParaRPr>
          </a:p>
        </p:txBody>
      </p:sp>
    </p:spTree>
    <p:extLst>
      <p:ext uri="{BB962C8B-B14F-4D97-AF65-F5344CB8AC3E}">
        <p14:creationId xmlns:p14="http://schemas.microsoft.com/office/powerpoint/2010/main" val="269898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4.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Podići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kvalitetu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rada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</a:t>
            </a:r>
            <a:r>
              <a:rPr lang="hr-HR" dirty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društvenog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ugleda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učitelja</a:t>
            </a:r>
            <a:endParaRPr lang="hr-HR" dirty="0">
              <a:solidFill>
                <a:srgbClr val="D00A2C"/>
              </a:solidFill>
              <a:latin typeface="Gotham-Book"/>
            </a:endParaRPr>
          </a:p>
          <a:p>
            <a:r>
              <a:rPr lang="vi-VN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5. cilj: </a:t>
            </a:r>
            <a:r>
              <a:rPr lang="vi-VN" b="0" i="0" u="none" strike="noStrike" baseline="0" dirty="0" smtClean="0">
                <a:solidFill>
                  <a:srgbClr val="D00A2C"/>
                </a:solidFill>
                <a:latin typeface="Gotham-Book"/>
              </a:rPr>
              <a:t>Unaprijediti kvalitetu rukovođenja</a:t>
            </a:r>
          </a:p>
          <a:p>
            <a:pPr marL="0" indent="0">
              <a:buNone/>
            </a:pPr>
            <a:r>
              <a:rPr lang="pl-PL" b="0" i="0" u="none" strike="noStrike" baseline="0" dirty="0" smtClean="0">
                <a:solidFill>
                  <a:srgbClr val="D00A2C"/>
                </a:solidFill>
                <a:latin typeface="Gotham-Book"/>
              </a:rPr>
              <a:t>odgojno-obrazovnim ustanovama</a:t>
            </a:r>
          </a:p>
          <a:p>
            <a:pPr marL="0" indent="0">
              <a:buNone/>
            </a:pPr>
            <a:r>
              <a:rPr lang="hr-HR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      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6.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Razviti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cjelovit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sustav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podrške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učenicima</a:t>
            </a:r>
            <a:endParaRPr lang="hr-HR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pPr marL="0" indent="0">
              <a:buNone/>
            </a:pPr>
            <a:r>
              <a:rPr lang="hr-HR" dirty="0" smtClean="0">
                <a:solidFill>
                  <a:srgbClr val="D00A2C"/>
                </a:solidFill>
                <a:latin typeface="Gotham-Book"/>
              </a:rPr>
              <a:t>- </a:t>
            </a:r>
            <a:r>
              <a:rPr lang="en-US" sz="2000" b="0" i="0" u="none" strike="noStrike" baseline="0" dirty="0" smtClean="0">
                <a:solidFill>
                  <a:srgbClr val="D00A2C"/>
                </a:solidFill>
                <a:latin typeface="Gotham-Book"/>
              </a:rPr>
              <a:t>6.4. </a:t>
            </a:r>
            <a:r>
              <a:rPr lang="en-US" sz="2800" b="0" i="0" u="none" strike="noStrike" baseline="0" dirty="0" err="1" smtClean="0">
                <a:solidFill>
                  <a:srgbClr val="FF0000"/>
                </a:solidFill>
                <a:latin typeface="Gotham-Book"/>
              </a:rPr>
              <a:t>Rano</a:t>
            </a:r>
            <a:r>
              <a:rPr lang="en-US" sz="2800" b="0" i="0" u="none" strike="noStrike" baseline="0" dirty="0" smtClean="0">
                <a:solidFill>
                  <a:srgbClr val="FF0000"/>
                </a:solidFill>
                <a:latin typeface="Gotham-Book"/>
              </a:rPr>
              <a:t> </a:t>
            </a:r>
            <a:r>
              <a:rPr lang="en-US" sz="2800" b="0" i="0" u="none" strike="noStrike" baseline="0" dirty="0" err="1" smtClean="0">
                <a:solidFill>
                  <a:srgbClr val="FF0000"/>
                </a:solidFill>
                <a:latin typeface="Gotham-Book"/>
              </a:rPr>
              <a:t>napuštanje</a:t>
            </a:r>
            <a:r>
              <a:rPr lang="en-US" sz="2800" b="0" i="0" u="none" strike="noStrike" baseline="0" dirty="0" smtClean="0">
                <a:solidFill>
                  <a:srgbClr val="FF0000"/>
                </a:solidFill>
                <a:latin typeface="Gotham-Book"/>
              </a:rPr>
              <a:t> </a:t>
            </a:r>
            <a:r>
              <a:rPr lang="en-US" sz="2800" b="0" i="0" u="none" strike="noStrike" baseline="0" dirty="0" err="1" smtClean="0">
                <a:solidFill>
                  <a:srgbClr val="FF0000"/>
                </a:solidFill>
                <a:latin typeface="Gotham-Book"/>
              </a:rPr>
              <a:t>školovanja</a:t>
            </a:r>
            <a:endParaRPr lang="hr-HR" sz="2800" b="0" i="0" u="none" strike="noStrike" baseline="0" dirty="0" smtClean="0">
              <a:solidFill>
                <a:srgbClr val="FF0000"/>
              </a:solidFill>
              <a:latin typeface="Gotham-Book"/>
            </a:endParaRPr>
          </a:p>
          <a:p>
            <a:pPr marL="0" indent="0">
              <a:buNone/>
            </a:pPr>
            <a:r>
              <a:rPr lang="hr-HR" dirty="0" smtClean="0">
                <a:solidFill>
                  <a:srgbClr val="D00A2C"/>
                </a:solidFill>
                <a:latin typeface="Gotham-Book"/>
              </a:rPr>
              <a:t>- </a:t>
            </a:r>
            <a:r>
              <a:rPr lang="en-US" sz="2000" b="0" i="0" u="none" strike="noStrike" baseline="0" dirty="0" smtClean="0">
                <a:solidFill>
                  <a:srgbClr val="D00A2C"/>
                </a:solidFill>
                <a:latin typeface="Gotham-Book"/>
              </a:rPr>
              <a:t>6.5. </a:t>
            </a:r>
            <a:r>
              <a:rPr lang="en-US" sz="2800" b="0" i="0" u="none" strike="noStrike" baseline="0" dirty="0" err="1" smtClean="0">
                <a:solidFill>
                  <a:srgbClr val="FF0000"/>
                </a:solidFill>
                <a:latin typeface="Gotham-Book"/>
              </a:rPr>
              <a:t>Pedagoške</a:t>
            </a:r>
            <a:r>
              <a:rPr lang="en-US" sz="2800" b="0" i="0" u="none" strike="noStrike" baseline="0" dirty="0" smtClean="0">
                <a:solidFill>
                  <a:srgbClr val="FF0000"/>
                </a:solidFill>
                <a:latin typeface="Gotham-Book"/>
              </a:rPr>
              <a:t> </a:t>
            </a:r>
            <a:r>
              <a:rPr lang="en-US" sz="2800" b="0" i="0" u="none" strike="noStrike" baseline="0" dirty="0" err="1" smtClean="0">
                <a:solidFill>
                  <a:srgbClr val="FF0000"/>
                </a:solidFill>
                <a:latin typeface="Gotham-Book"/>
              </a:rPr>
              <a:t>mjere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7.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Osigurati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optimalne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uvjete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 rada odgojno-obrazovnih ustanova</a:t>
            </a:r>
          </a:p>
          <a:p>
            <a:pPr lvl="1"/>
            <a:r>
              <a:rPr lang="hr-HR" dirty="0" smtClean="0">
                <a:solidFill>
                  <a:srgbClr val="D00A2C"/>
                </a:solidFill>
                <a:latin typeface="Gotham-Book"/>
              </a:rPr>
              <a:t>Centri kompetentnosti</a:t>
            </a:r>
            <a:endParaRPr lang="hr-HR" dirty="0" smtClean="0"/>
          </a:p>
          <a:p>
            <a:pPr lvl="1"/>
            <a:endParaRPr lang="hr-HR" dirty="0">
              <a:solidFill>
                <a:srgbClr val="D00A2C"/>
              </a:solidFill>
              <a:latin typeface="Gotham-Book"/>
            </a:endParaRPr>
          </a:p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8.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Ustrojiti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sustav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osiguravanja</a:t>
            </a:r>
            <a:r>
              <a:rPr lang="hr-HR" dirty="0">
                <a:solidFill>
                  <a:srgbClr val="D00A2C"/>
                </a:solidFill>
                <a:latin typeface="Gotham-Book"/>
              </a:rPr>
              <a:t> k</a:t>
            </a:r>
            <a:r>
              <a:rPr lang="nn-NO" b="0" i="0" u="none" strike="noStrike" baseline="0" dirty="0" smtClean="0">
                <a:solidFill>
                  <a:srgbClr val="D00A2C"/>
                </a:solidFill>
                <a:latin typeface="Gotham-Book"/>
              </a:rPr>
              <a:t>valitet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e</a:t>
            </a:r>
            <a:r>
              <a:rPr lang="nn-NO" b="0" i="0" u="none" strike="noStrike" baseline="0" dirty="0" smtClean="0">
                <a:solidFill>
                  <a:srgbClr val="D00A2C"/>
                </a:solidFill>
                <a:latin typeface="Gotham-Book"/>
              </a:rPr>
              <a:t> odgoja i obrazovan</a:t>
            </a:r>
            <a:r>
              <a:rPr lang="hr-HR" b="0" i="0" u="none" strike="noStrike" baseline="0" dirty="0" smtClean="0">
                <a:solidFill>
                  <a:srgbClr val="D00A2C"/>
                </a:solidFill>
                <a:latin typeface="Gotham-Book"/>
              </a:rPr>
              <a:t>ja</a:t>
            </a:r>
            <a:endParaRPr lang="nn-NO" b="0" i="0" u="none" strike="noStrike" baseline="0" dirty="0" smtClean="0">
              <a:solidFill>
                <a:srgbClr val="D00A2C"/>
              </a:solidFill>
              <a:latin typeface="Gotham-Book"/>
            </a:endParaRPr>
          </a:p>
        </p:txBody>
      </p:sp>
    </p:spTree>
    <p:extLst>
      <p:ext uri="{BB962C8B-B14F-4D97-AF65-F5344CB8AC3E}">
        <p14:creationId xmlns:p14="http://schemas.microsoft.com/office/powerpoint/2010/main" val="261993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  <a:t>OBRAZOVANJE</a:t>
            </a:r>
            <a:b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</a:br>
            <a:r>
              <a:rPr lang="en-US" b="0" i="0" u="none" strike="noStrike" baseline="0" dirty="0" smtClean="0">
                <a:solidFill>
                  <a:srgbClr val="D00A2C"/>
                </a:solidFill>
                <a:latin typeface="Gotham-Light"/>
              </a:rPr>
              <a:t>ODRASLIH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1.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Osigurati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preduvjete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za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povećanje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uključenosti</a:t>
            </a:r>
            <a:r>
              <a:rPr lang="hr-HR" dirty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odraslih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u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procese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cjeloživotnog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učenja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obrazovanja</a:t>
            </a:r>
            <a:endParaRPr lang="hr-HR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endParaRPr lang="hr-HR" dirty="0">
              <a:solidFill>
                <a:srgbClr val="D00A2C"/>
              </a:solidFill>
              <a:latin typeface="Gotham-Book"/>
            </a:endParaRPr>
          </a:p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2.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Unaprijediti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proširiti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učenje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,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obrazovanje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,</a:t>
            </a:r>
            <a:r>
              <a:rPr lang="hr-HR" dirty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osposobljavanje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usavršavanje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kroz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rad</a:t>
            </a:r>
          </a:p>
        </p:txBody>
      </p:sp>
    </p:spTree>
    <p:extLst>
      <p:ext uri="{BB962C8B-B14F-4D97-AF65-F5344CB8AC3E}">
        <p14:creationId xmlns:p14="http://schemas.microsoft.com/office/powerpoint/2010/main" val="167538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3.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Uspostaviti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sustav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osiguravanja</a:t>
            </a:r>
            <a:endParaRPr lang="en-US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pPr marL="0" indent="0">
              <a:buNone/>
            </a:pP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kvalitete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u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obrazovanju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odraslih</a:t>
            </a:r>
            <a:endParaRPr lang="hr-HR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pPr marL="0" indent="0">
              <a:buNone/>
            </a:pPr>
            <a:endParaRPr lang="en-US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pPr marL="0" indent="0">
              <a:buNone/>
            </a:pPr>
            <a:endParaRPr lang="hr-HR" sz="2400" dirty="0">
              <a:solidFill>
                <a:srgbClr val="000000"/>
              </a:solidFill>
              <a:latin typeface="ChaparralPro-Regular"/>
            </a:endParaRPr>
          </a:p>
          <a:p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4. </a:t>
            </a:r>
            <a:r>
              <a:rPr lang="en-US" sz="1800" b="1" i="0" u="none" strike="noStrike" baseline="0" dirty="0" err="1" smtClean="0">
                <a:solidFill>
                  <a:srgbClr val="94101F"/>
                </a:solidFill>
                <a:latin typeface="Gotham-Bold"/>
              </a:rPr>
              <a:t>cilj</a:t>
            </a:r>
            <a:r>
              <a:rPr lang="en-US" sz="1800" b="1" i="0" u="none" strike="noStrike" baseline="0" dirty="0" smtClean="0">
                <a:solidFill>
                  <a:srgbClr val="94101F"/>
                </a:solidFill>
                <a:latin typeface="Gotham-Bold"/>
              </a:rPr>
              <a:t>: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Poboljšati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organiziranost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,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financiranje</a:t>
            </a:r>
            <a:r>
              <a:rPr lang="en-US" b="0" i="0" u="none" strike="noStrike" baseline="0" dirty="0" smtClean="0">
                <a:solidFill>
                  <a:srgbClr val="D00A2C"/>
                </a:solidFill>
                <a:latin typeface="Gotham-Book"/>
              </a:rPr>
              <a:t> </a:t>
            </a:r>
            <a:r>
              <a:rPr lang="en-US" b="0" i="0" u="none" strike="noStrike" baseline="0" dirty="0" err="1" smtClean="0">
                <a:solidFill>
                  <a:srgbClr val="D00A2C"/>
                </a:solidFill>
                <a:latin typeface="Gotham-Book"/>
              </a:rPr>
              <a:t>i</a:t>
            </a:r>
            <a:endParaRPr lang="en-US" b="0" i="0" u="none" strike="noStrike" baseline="0" dirty="0" smtClean="0">
              <a:solidFill>
                <a:srgbClr val="D00A2C"/>
              </a:solidFill>
              <a:latin typeface="Gotham-Book"/>
            </a:endParaRPr>
          </a:p>
          <a:p>
            <a:pPr marL="0" indent="0">
              <a:buNone/>
            </a:pPr>
            <a:r>
              <a:rPr lang="pl-PL" b="0" i="0" u="none" strike="noStrike" baseline="0" dirty="0" smtClean="0">
                <a:solidFill>
                  <a:srgbClr val="D00A2C"/>
                </a:solidFill>
                <a:latin typeface="Gotham-Book"/>
              </a:rPr>
              <a:t>upravljanje procesima obrazovanja odraslih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4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274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STRATEGIJA OBRAZOVANJA, ZNANOSTI I TEHNOLOGIJE</vt:lpstr>
      <vt:lpstr>CJELOŽIVOTNO UČENJE</vt:lpstr>
      <vt:lpstr>PowerPoint Presentation</vt:lpstr>
      <vt:lpstr>PowerPoint Presentation</vt:lpstr>
      <vt:lpstr>RANI I PREDŠKOLSKI, OSNOVNOŠKOLSKI I SREDNJOŠKOLSKI ODGOJ I OBRAZOVANJE</vt:lpstr>
      <vt:lpstr>PowerPoint Presentation</vt:lpstr>
      <vt:lpstr>PowerPoint Presentation</vt:lpstr>
      <vt:lpstr>OBRAZOVANJE ODRASLIH</vt:lpstr>
      <vt:lpstr>PowerPoint Presentation</vt:lpstr>
      <vt:lpstr>Unaprijediti kvalitetu rukovođenja odgojno-obrazovnim ustanovama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STRATEGIJA OBRAZOVANJA, ZNANOSTI I TEHNOLOGIJE</dc:title>
  <dc:creator>Your User Name</dc:creator>
  <cp:lastModifiedBy>Your User Name</cp:lastModifiedBy>
  <cp:revision>5</cp:revision>
  <dcterms:created xsi:type="dcterms:W3CDTF">2014-03-31T22:36:26Z</dcterms:created>
  <dcterms:modified xsi:type="dcterms:W3CDTF">2014-03-31T23:13:02Z</dcterms:modified>
</cp:coreProperties>
</file>