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0" r:id="rId2"/>
    <p:sldId id="271" r:id="rId3"/>
    <p:sldId id="285" r:id="rId4"/>
    <p:sldId id="286" r:id="rId5"/>
    <p:sldId id="287" r:id="rId6"/>
    <p:sldId id="288" r:id="rId7"/>
    <p:sldId id="284" r:id="rId8"/>
    <p:sldId id="293" r:id="rId9"/>
    <p:sldId id="292" r:id="rId10"/>
    <p:sldId id="290" r:id="rId11"/>
    <p:sldId id="294" r:id="rId12"/>
    <p:sldId id="291" r:id="rId13"/>
    <p:sldId id="295" r:id="rId14"/>
    <p:sldId id="297" r:id="rId15"/>
    <p:sldId id="296" r:id="rId16"/>
    <p:sldId id="299" r:id="rId17"/>
    <p:sldId id="300" r:id="rId18"/>
    <p:sldId id="301" r:id="rId19"/>
    <p:sldId id="298" r:id="rId20"/>
    <p:sldId id="272" r:id="rId21"/>
    <p:sldId id="273" r:id="rId22"/>
    <p:sldId id="274" r:id="rId23"/>
    <p:sldId id="275" r:id="rId24"/>
    <p:sldId id="278" r:id="rId25"/>
    <p:sldId id="279" r:id="rId26"/>
    <p:sldId id="280" r:id="rId27"/>
    <p:sldId id="282" r:id="rId28"/>
    <p:sldId id="283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88" autoAdjust="0"/>
  </p:normalViewPr>
  <p:slideViewPr>
    <p:cSldViewPr>
      <p:cViewPr varScale="1">
        <p:scale>
          <a:sx n="70" d="100"/>
          <a:sy n="70" d="100"/>
        </p:scale>
        <p:origin x="-67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376f8da820bdbc92/Dokumenti/AS/raziskava-justi/131209%20Piloting%20results%20database%20EN%20fin-sps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ocuments\Croatia%20Span\Component%203\Mtg11-WS10\251113_Piloting_results_database_EN_basic_cal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Documents\Croatia%20Span\Component%203\Mtg11-WS10\251113_Piloting_results_database_EN_basic_cal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'[131209 Piloting results database EN fin-spss.xlsx]grafi'!$A$12:$A$18</c:f>
              <c:strCache>
                <c:ptCount val="7"/>
                <c:pt idx="0">
                  <c:v>5 godina ili manje</c:v>
                </c:pt>
                <c:pt idx="1">
                  <c:v>6-10</c:v>
                </c:pt>
                <c:pt idx="2">
                  <c:v>11-15</c:v>
                </c:pt>
                <c:pt idx="3">
                  <c:v>16-20</c:v>
                </c:pt>
                <c:pt idx="4">
                  <c:v>21-25</c:v>
                </c:pt>
                <c:pt idx="5">
                  <c:v>26-30</c:v>
                </c:pt>
                <c:pt idx="6">
                  <c:v>više od 30 godina</c:v>
                </c:pt>
              </c:strCache>
            </c:strRef>
          </c:cat>
          <c:val>
            <c:numRef>
              <c:f>'[131209 Piloting results database EN fin-spss.xlsx]grafi'!$C$12:$C$18</c:f>
              <c:numCache>
                <c:formatCode>General</c:formatCode>
                <c:ptCount val="7"/>
                <c:pt idx="0">
                  <c:v>5.5</c:v>
                </c:pt>
                <c:pt idx="1">
                  <c:v>7.5</c:v>
                </c:pt>
                <c:pt idx="2">
                  <c:v>12.3</c:v>
                </c:pt>
                <c:pt idx="3">
                  <c:v>21.9</c:v>
                </c:pt>
                <c:pt idx="4">
                  <c:v>25.3</c:v>
                </c:pt>
                <c:pt idx="5">
                  <c:v>19.899999999999999</c:v>
                </c:pt>
                <c:pt idx="6">
                  <c:v>7.5</c:v>
                </c:pt>
              </c:numCache>
            </c:numRef>
          </c:val>
        </c:ser>
        <c:gapWidth val="182"/>
        <c:axId val="63245312"/>
        <c:axId val="63398656"/>
      </c:barChart>
      <c:catAx>
        <c:axId val="6324531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CS"/>
          </a:p>
        </c:txPr>
        <c:crossAx val="63398656"/>
        <c:crosses val="autoZero"/>
        <c:auto val="1"/>
        <c:lblAlgn val="ctr"/>
        <c:lblOffset val="100"/>
      </c:catAx>
      <c:valAx>
        <c:axId val="6339865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CS"/>
          </a:p>
        </c:txPr>
        <c:crossAx val="63245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r-Latn-C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1"/>
  <c:chart>
    <c:title>
      <c:tx>
        <c:rich>
          <a:bodyPr/>
          <a:lstStyle/>
          <a:p>
            <a:pPr>
              <a:defRPr sz="1400"/>
            </a:pPr>
            <a:r>
              <a:rPr lang="ta-IN" sz="24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Ukupne ocjene programa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Sheet1!$C$70</c:f>
              <c:strCache>
                <c:ptCount val="1"/>
                <c:pt idx="0">
                  <c:v>quality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Sheet1!$C$71:$C$77</c:f>
              <c:numCache>
                <c:formatCode>0.00</c:formatCode>
                <c:ptCount val="7"/>
                <c:pt idx="0">
                  <c:v>3.4009909909909912</c:v>
                </c:pt>
                <c:pt idx="1">
                  <c:v>2.8020656370656321</c:v>
                </c:pt>
                <c:pt idx="2">
                  <c:v>3.5449227799227812</c:v>
                </c:pt>
                <c:pt idx="3">
                  <c:v>3.5304182754182727</c:v>
                </c:pt>
                <c:pt idx="4">
                  <c:v>3.5022522522522532</c:v>
                </c:pt>
                <c:pt idx="5">
                  <c:v>3.5564671814671787</c:v>
                </c:pt>
                <c:pt idx="6">
                  <c:v>3.561184041184045</c:v>
                </c:pt>
              </c:numCache>
            </c:numRef>
          </c:val>
        </c:ser>
        <c:ser>
          <c:idx val="1"/>
          <c:order val="1"/>
          <c:tx>
            <c:strRef>
              <c:f>Sheet1!$D$70</c:f>
              <c:strCache>
                <c:ptCount val="1"/>
                <c:pt idx="0">
                  <c:v>relevance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Sheet1!$D$71:$D$77</c:f>
              <c:numCache>
                <c:formatCode>0.00</c:formatCode>
                <c:ptCount val="7"/>
                <c:pt idx="0">
                  <c:v>3.5151608751608747</c:v>
                </c:pt>
                <c:pt idx="1">
                  <c:v>3.2533719433719477</c:v>
                </c:pt>
                <c:pt idx="2">
                  <c:v>3.5724453024453027</c:v>
                </c:pt>
                <c:pt idx="3">
                  <c:v>3.4359202059202061</c:v>
                </c:pt>
                <c:pt idx="4">
                  <c:v>3.4051093951093949</c:v>
                </c:pt>
                <c:pt idx="5">
                  <c:v>3.4781338481338482</c:v>
                </c:pt>
                <c:pt idx="6">
                  <c:v>3.5789446589446601</c:v>
                </c:pt>
              </c:numCache>
            </c:numRef>
          </c:val>
        </c:ser>
        <c:ser>
          <c:idx val="2"/>
          <c:order val="2"/>
          <c:tx>
            <c:strRef>
              <c:f>Sheet1!$E$70</c:f>
              <c:strCache>
                <c:ptCount val="1"/>
                <c:pt idx="0">
                  <c:v>usefulness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Sheet1!$E$71:$E$77</c:f>
              <c:numCache>
                <c:formatCode>0.00</c:formatCode>
                <c:ptCount val="7"/>
                <c:pt idx="0">
                  <c:v>3.7009974259974312</c:v>
                </c:pt>
                <c:pt idx="1">
                  <c:v>3.4071364221364258</c:v>
                </c:pt>
                <c:pt idx="2">
                  <c:v>3.6676383526383596</c:v>
                </c:pt>
                <c:pt idx="3">
                  <c:v>3.5976833976833982</c:v>
                </c:pt>
                <c:pt idx="4">
                  <c:v>3.6176833976833982</c:v>
                </c:pt>
                <c:pt idx="5">
                  <c:v>3.5080630630630627</c:v>
                </c:pt>
                <c:pt idx="6">
                  <c:v>3.7389703989704035</c:v>
                </c:pt>
              </c:numCache>
            </c:numRef>
          </c:val>
        </c:ser>
        <c:ser>
          <c:idx val="3"/>
          <c:order val="3"/>
          <c:tx>
            <c:strRef>
              <c:f>Sheet1!$F$70</c:f>
              <c:strCache>
                <c:ptCount val="1"/>
                <c:pt idx="0">
                  <c:v>Informative value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Sheet1!$F$71:$F$77</c:f>
              <c:numCache>
                <c:formatCode>0.00</c:formatCode>
                <c:ptCount val="7"/>
                <c:pt idx="0">
                  <c:v>3.5432561132561129</c:v>
                </c:pt>
                <c:pt idx="1">
                  <c:v>3.2541570141570175</c:v>
                </c:pt>
                <c:pt idx="2">
                  <c:v>3.5519948519948552</c:v>
                </c:pt>
                <c:pt idx="3">
                  <c:v>3.5000128700128688</c:v>
                </c:pt>
                <c:pt idx="4">
                  <c:v>3.4431081081081079</c:v>
                </c:pt>
                <c:pt idx="5">
                  <c:v>3.4696074646074648</c:v>
                </c:pt>
                <c:pt idx="6">
                  <c:v>3.5345624195624197</c:v>
                </c:pt>
              </c:numCache>
            </c:numRef>
          </c:val>
        </c:ser>
        <c:ser>
          <c:idx val="4"/>
          <c:order val="4"/>
          <c:tx>
            <c:strRef>
              <c:f>Sheet1!$G$70</c:f>
              <c:strCache>
                <c:ptCount val="1"/>
                <c:pt idx="0">
                  <c:v>evoking interest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Sheet1!$G$71:$G$77</c:f>
              <c:numCache>
                <c:formatCode>0.00</c:formatCode>
                <c:ptCount val="7"/>
                <c:pt idx="0">
                  <c:v>3.5511840411840412</c:v>
                </c:pt>
                <c:pt idx="1">
                  <c:v>3.4337323037323042</c:v>
                </c:pt>
                <c:pt idx="2">
                  <c:v>3.533275418275418</c:v>
                </c:pt>
                <c:pt idx="3">
                  <c:v>3.623326898326908</c:v>
                </c:pt>
                <c:pt idx="4">
                  <c:v>3.5585392535392542</c:v>
                </c:pt>
                <c:pt idx="5">
                  <c:v>3.5767052767052769</c:v>
                </c:pt>
                <c:pt idx="6">
                  <c:v>3.7141827541827586</c:v>
                </c:pt>
              </c:numCache>
            </c:numRef>
          </c:val>
        </c:ser>
        <c:shape val="box"/>
        <c:axId val="65385600"/>
        <c:axId val="65387136"/>
        <c:axId val="0"/>
      </c:bar3DChart>
      <c:catAx>
        <c:axId val="65385600"/>
        <c:scaling>
          <c:orientation val="minMax"/>
        </c:scaling>
        <c:axPos val="b"/>
        <c:majorTickMark val="none"/>
        <c:tickLblPos val="nextTo"/>
        <c:crossAx val="65387136"/>
        <c:crosses val="autoZero"/>
        <c:auto val="1"/>
        <c:lblAlgn val="ctr"/>
        <c:lblOffset val="100"/>
      </c:catAx>
      <c:valAx>
        <c:axId val="65387136"/>
        <c:scaling>
          <c:orientation val="minMax"/>
        </c:scaling>
        <c:axPos val="l"/>
        <c:majorGridlines/>
        <c:numFmt formatCode="0.00" sourceLinked="1"/>
        <c:majorTickMark val="none"/>
        <c:tickLblPos val="nextTo"/>
        <c:crossAx val="6538560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8"/>
  <c:chart>
    <c:autoTitleDeleted val="1"/>
    <c:view3D>
      <c:rAngAx val="1"/>
    </c:view3D>
    <c:floor>
      <c:spPr>
        <a:solidFill>
          <a:schemeClr val="accent1"/>
        </a:solidFill>
      </c:spPr>
    </c:floor>
    <c:side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Sheet1!$C$3</c:f>
              <c:strCache>
                <c:ptCount val="1"/>
                <c:pt idx="0">
                  <c:v>Average estimated number of hours to complete the programme</c:v>
                </c:pt>
              </c:strCache>
            </c:strRef>
          </c:tx>
          <c:dLbls>
            <c:dLbl>
              <c:idx val="0"/>
              <c:layout>
                <c:manualLayout>
                  <c:x val="1.4223106034813309E-2"/>
                  <c:y val="-1.9596588033428328E-2"/>
                </c:manualLayout>
              </c:layout>
              <c:showVal val="1"/>
            </c:dLbl>
            <c:dLbl>
              <c:idx val="1"/>
              <c:layout>
                <c:manualLayout>
                  <c:x val="1.4223330024262501E-2"/>
                  <c:y val="-1.5241790692666525E-2"/>
                </c:manualLayout>
              </c:layout>
              <c:showVal val="1"/>
            </c:dLbl>
            <c:dLbl>
              <c:idx val="2"/>
              <c:layout>
                <c:manualLayout>
                  <c:x val="1.8490329031541301E-2"/>
                  <c:y val="-1.7419189363047503E-2"/>
                </c:manualLayout>
              </c:layout>
              <c:showVal val="1"/>
            </c:dLbl>
            <c:dLbl>
              <c:idx val="3"/>
              <c:layout>
                <c:manualLayout>
                  <c:x val="1.4223330024262501E-2"/>
                  <c:y val="-1.3064392022285602E-2"/>
                </c:manualLayout>
              </c:layout>
              <c:showVal val="1"/>
            </c:dLbl>
            <c:dLbl>
              <c:idx val="4"/>
              <c:layout>
                <c:manualLayout>
                  <c:x val="1.7067996029115007E-2"/>
                  <c:y val="-1.3064563470999798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sr-Latn-CS"/>
              </a:p>
            </c:txPr>
            <c:showVal val="1"/>
          </c:dLbls>
          <c:cat>
            <c:strRef>
              <c:f>Sheet1!$B$4:$B$8</c:f>
              <c:strCache>
                <c:ptCount val="5"/>
                <c:pt idx="0">
                  <c:v>Assessment of Student Outcomes</c:v>
                </c:pt>
                <c:pt idx="1">
                  <c:v>Individualisation in the educational process</c:v>
                </c:pt>
                <c:pt idx="2">
                  <c:v>Teaching and Learning Strategies</c:v>
                </c:pt>
                <c:pt idx="3">
                  <c:v>Mentoring in school</c:v>
                </c:pt>
                <c:pt idx="4">
                  <c:v>Professional development of educational staff</c:v>
                </c:pt>
              </c:strCache>
            </c:strRef>
          </c:cat>
          <c:val>
            <c:numRef>
              <c:f>Sheet1!$C$4:$C$8</c:f>
              <c:numCache>
                <c:formatCode>0.00</c:formatCode>
                <c:ptCount val="5"/>
                <c:pt idx="0">
                  <c:v>5.5972222222222223</c:v>
                </c:pt>
                <c:pt idx="1">
                  <c:v>11.25</c:v>
                </c:pt>
                <c:pt idx="2">
                  <c:v>21</c:v>
                </c:pt>
                <c:pt idx="3">
                  <c:v>7.2</c:v>
                </c:pt>
                <c:pt idx="4">
                  <c:v>15</c:v>
                </c:pt>
              </c:numCache>
            </c:numRef>
          </c:val>
        </c:ser>
        <c:dLbls>
          <c:showVal val="1"/>
        </c:dLbls>
        <c:gapWidth val="75"/>
        <c:shape val="cylinder"/>
        <c:axId val="65725184"/>
        <c:axId val="65726720"/>
        <c:axId val="0"/>
      </c:bar3DChart>
      <c:catAx>
        <c:axId val="65725184"/>
        <c:scaling>
          <c:orientation val="minMax"/>
        </c:scaling>
        <c:axPos val="b"/>
        <c:numFmt formatCode="@" sourceLinked="1"/>
        <c:majorTickMark val="none"/>
        <c:tickLblPos val="nextTo"/>
        <c:txPr>
          <a:bodyPr rot="-5400000" vert="horz" anchor="ctr" anchorCtr="0"/>
          <a:lstStyle/>
          <a:p>
            <a:pPr>
              <a:defRPr sz="1800"/>
            </a:pPr>
            <a:endParaRPr lang="sr-Latn-CS"/>
          </a:p>
        </c:txPr>
        <c:crossAx val="65726720"/>
        <c:crosses val="autoZero"/>
        <c:lblAlgn val="ctr"/>
        <c:lblOffset val="100"/>
      </c:catAx>
      <c:valAx>
        <c:axId val="65726720"/>
        <c:scaling>
          <c:orientation val="minMax"/>
        </c:scaling>
        <c:axPos val="l"/>
        <c:numFmt formatCode="0.00" sourceLinked="1"/>
        <c:majorTickMark val="none"/>
        <c:tickLblPos val="nextTo"/>
        <c:txPr>
          <a:bodyPr/>
          <a:lstStyle/>
          <a:p>
            <a:pPr>
              <a:defRPr sz="1800"/>
            </a:pPr>
            <a:endParaRPr lang="sr-Latn-CS"/>
          </a:p>
        </c:txPr>
        <c:crossAx val="657251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6947104443592209E-3"/>
          <c:y val="0.92650147925950688"/>
          <c:w val="0.84606661087836099"/>
          <c:h val="6.0434128718208323E-2"/>
        </c:manualLayout>
      </c:layout>
      <c:txPr>
        <a:bodyPr anchor="ctr" anchorCtr="0"/>
        <a:lstStyle/>
        <a:p>
          <a:pPr>
            <a:defRPr sz="1800"/>
          </a:pPr>
          <a:endParaRPr lang="sr-Latn-CS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0.86239</cdr:x>
      <cdr:y>0.47222</cdr:y>
    </cdr:from>
    <cdr:to>
      <cdr:x>0.96994</cdr:x>
      <cdr:y>0.51971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68752" y="2448272"/>
          <a:ext cx="844146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relevantnost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0.51389</cdr:y>
    </cdr:from>
    <cdr:to>
      <cdr:x>0.95603</cdr:x>
      <cdr:y>0.56138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68752" y="2664297"/>
          <a:ext cx="735008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korisnost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0.55556</cdr:y>
    </cdr:from>
    <cdr:to>
      <cdr:x>0.99083</cdr:x>
      <cdr:y>0.62976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8788" y="2880343"/>
          <a:ext cx="1008075" cy="38469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950" dirty="0" smtClean="0">
              <a:latin typeface="Calibri"/>
              <a:cs typeface="Calibri"/>
            </a:rPr>
            <a:t>informativna </a:t>
          </a:r>
        </a:p>
        <a:p xmlns:a="http://schemas.openxmlformats.org/drawingml/2006/main">
          <a:r>
            <a:rPr lang="ta-IN" sz="950" dirty="0" smtClean="0">
              <a:latin typeface="Calibri"/>
              <a:cs typeface="Calibri"/>
            </a:rPr>
            <a:t>vrijednost</a:t>
          </a:r>
          <a:endParaRPr lang="en-US" sz="95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0.625</cdr:y>
    </cdr:from>
    <cdr:to>
      <cdr:x>0.99977</cdr:x>
      <cdr:y>0.67249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768752" y="3240360"/>
          <a:ext cx="1078277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pobuđuje interes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0.08257</cdr:x>
      <cdr:y>0.82363</cdr:y>
    </cdr:from>
    <cdr:to>
      <cdr:x>0.19907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 rot="19016497">
          <a:off x="648072" y="42701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0.82745</cdr:y>
    </cdr:from>
    <cdr:to>
      <cdr:x>0.22179</cdr:x>
      <cdr:y>0.91097</cdr:y>
    </cdr:to>
    <cdr:sp macro="" textlink="">
      <cdr:nvSpPr>
        <cdr:cNvPr id="7" name="TextBox 6"/>
        <cdr:cNvSpPr txBox="1"/>
      </cdr:nvSpPr>
      <cdr:spPr>
        <a:xfrm xmlns:a="http://schemas.openxmlformats.org/drawingml/2006/main" rot="18901367">
          <a:off x="0" y="4289973"/>
          <a:ext cx="1740819" cy="43300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Prezentacije (npr. ppt, prezi)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0.15252</cdr:x>
      <cdr:y>0.80875</cdr:y>
    </cdr:from>
    <cdr:to>
      <cdr:x>0.28018</cdr:x>
      <cdr:y>0.87401</cdr:y>
    </cdr:to>
    <cdr:sp macro="" textlink="">
      <cdr:nvSpPr>
        <cdr:cNvPr id="9" name="TextBox 8"/>
        <cdr:cNvSpPr txBox="1"/>
      </cdr:nvSpPr>
      <cdr:spPr>
        <a:xfrm xmlns:a="http://schemas.openxmlformats.org/drawingml/2006/main" rot="18901367">
          <a:off x="1197117" y="4193034"/>
          <a:ext cx="1001952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Video materijali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0.17783</cdr:x>
      <cdr:y>0.83433</cdr:y>
    </cdr:from>
    <cdr:to>
      <cdr:x>0.38335</cdr:x>
      <cdr:y>0.89959</cdr:y>
    </cdr:to>
    <cdr:sp macro="" textlink="">
      <cdr:nvSpPr>
        <cdr:cNvPr id="10" name="TextBox 9"/>
        <cdr:cNvSpPr txBox="1"/>
      </cdr:nvSpPr>
      <cdr:spPr>
        <a:xfrm xmlns:a="http://schemas.openxmlformats.org/drawingml/2006/main" rot="18901367">
          <a:off x="1395733" y="4325648"/>
          <a:ext cx="1613106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Tekstovi, materijali za čitanje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0.39754</cdr:x>
      <cdr:y>0.78502</cdr:y>
    </cdr:from>
    <cdr:to>
      <cdr:x>0.48084</cdr:x>
      <cdr:y>0.85028</cdr:y>
    </cdr:to>
    <cdr:sp macro="" textlink="">
      <cdr:nvSpPr>
        <cdr:cNvPr id="11" name="TextBox 10"/>
        <cdr:cNvSpPr txBox="1"/>
      </cdr:nvSpPr>
      <cdr:spPr>
        <a:xfrm xmlns:a="http://schemas.openxmlformats.org/drawingml/2006/main" rot="18901367">
          <a:off x="3120257" y="4070000"/>
          <a:ext cx="653823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Zadaci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0.47932</cdr:x>
      <cdr:y>0.77403</cdr:y>
    </cdr:from>
    <cdr:to>
      <cdr:x>0.56804</cdr:x>
      <cdr:y>0.83929</cdr:y>
    </cdr:to>
    <cdr:sp macro="" textlink="">
      <cdr:nvSpPr>
        <cdr:cNvPr id="12" name="TextBox 11"/>
        <cdr:cNvSpPr txBox="1"/>
      </cdr:nvSpPr>
      <cdr:spPr>
        <a:xfrm xmlns:a="http://schemas.openxmlformats.org/drawingml/2006/main" rot="18901367">
          <a:off x="3762101" y="4013041"/>
          <a:ext cx="696405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Vježbe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0.55565</cdr:x>
      <cdr:y>0.78703</cdr:y>
    </cdr:from>
    <cdr:to>
      <cdr:x>0.66866</cdr:x>
      <cdr:y>0.85228</cdr:y>
    </cdr:to>
    <cdr:sp macro="" textlink="">
      <cdr:nvSpPr>
        <cdr:cNvPr id="13" name="TextBox 12"/>
        <cdr:cNvSpPr txBox="1"/>
      </cdr:nvSpPr>
      <cdr:spPr>
        <a:xfrm xmlns:a="http://schemas.openxmlformats.org/drawingml/2006/main" rot="18901367">
          <a:off x="4361241" y="4080399"/>
          <a:ext cx="886996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     Upitnici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0.57721</cdr:x>
      <cdr:y>0.81865</cdr:y>
    </cdr:from>
    <cdr:to>
      <cdr:x>0.78065</cdr:x>
      <cdr:y>0.90355</cdr:y>
    </cdr:to>
    <cdr:sp macro="" textlink="">
      <cdr:nvSpPr>
        <cdr:cNvPr id="14" name="TextBox 13"/>
        <cdr:cNvSpPr txBox="1"/>
      </cdr:nvSpPr>
      <cdr:spPr>
        <a:xfrm xmlns:a="http://schemas.openxmlformats.org/drawingml/2006/main" rot="18901367">
          <a:off x="4530466" y="4244329"/>
          <a:ext cx="1596761" cy="44019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     Obrasci za korištenje u</a:t>
          </a:r>
        </a:p>
        <a:p xmlns:a="http://schemas.openxmlformats.org/drawingml/2006/main">
          <a:r>
            <a:rPr lang="ta-IN" sz="1000" dirty="0">
              <a:latin typeface="Calibri"/>
              <a:cs typeface="Calibri"/>
            </a:rPr>
            <a:t> </a:t>
          </a:r>
          <a:r>
            <a:rPr lang="ta-IN" sz="1000" dirty="0" smtClean="0">
              <a:latin typeface="Calibri"/>
              <a:cs typeface="Calibri"/>
            </a:rPr>
            <a:t>      praksi</a:t>
          </a:r>
          <a:endParaRPr lang="en-US" sz="1000" dirty="0">
            <a:latin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0.16935</cdr:x>
      <cdr:y>0.46914</cdr:y>
    </cdr:from>
    <cdr:to>
      <cdr:x>0.27176</cdr:x>
      <cdr:y>0.90123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709228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Vrednovanje učeničkih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ishoda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0.31452</cdr:x>
      <cdr:y>0.46914</cdr:y>
    </cdr:from>
    <cdr:to>
      <cdr:x>0.41692</cdr:x>
      <cdr:y>0.90123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2005372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Individualizacija u 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odgojno-obrazovnom 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procesu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0.45968</cdr:x>
      <cdr:y>0.46914</cdr:y>
    </cdr:from>
    <cdr:to>
      <cdr:x>0.56209</cdr:x>
      <cdr:y>0.90123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3301516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Strategije učenja i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poučavanja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0.62097</cdr:x>
      <cdr:y>0.46914</cdr:y>
    </cdr:from>
    <cdr:to>
      <cdr:x>0.69355</cdr:x>
      <cdr:y>0.90123</cdr:y>
    </cdr:to>
    <cdr:sp macro="" textlink="">
      <cdr:nvSpPr>
        <cdr:cNvPr id="5" name="TextBox 4"/>
        <cdr:cNvSpPr txBox="1"/>
      </cdr:nvSpPr>
      <cdr:spPr>
        <a:xfrm xmlns:a="http://schemas.openxmlformats.org/drawingml/2006/main" rot="16200000">
          <a:off x="4608535" y="3672385"/>
          <a:ext cx="2520229" cy="648066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r-HR" sz="2000" dirty="0" smtClean="0">
              <a:latin typeface="Calibri"/>
              <a:cs typeface="Calibri"/>
            </a:rPr>
            <a:t>Izazovi m</a:t>
          </a:r>
          <a:r>
            <a:rPr lang="ta-IN" sz="2000" dirty="0" smtClean="0">
              <a:latin typeface="Calibri"/>
              <a:cs typeface="Calibri"/>
            </a:rPr>
            <a:t>entor</a:t>
          </a:r>
          <a:r>
            <a:rPr lang="hr-HR" sz="2000" dirty="0" err="1" smtClean="0">
              <a:latin typeface="Calibri"/>
              <a:cs typeface="Calibri"/>
            </a:rPr>
            <a:t>stva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0.75806</cdr:x>
      <cdr:y>0.46914</cdr:y>
    </cdr:from>
    <cdr:to>
      <cdr:x>0.83871</cdr:x>
      <cdr:y>0.90123</cdr:y>
    </cdr:to>
    <cdr:sp macro="" textlink="">
      <cdr:nvSpPr>
        <cdr:cNvPr id="6" name="TextBox 5"/>
        <cdr:cNvSpPr txBox="1"/>
      </cdr:nvSpPr>
      <cdr:spPr>
        <a:xfrm xmlns:a="http://schemas.openxmlformats.org/drawingml/2006/main" rot="16200000">
          <a:off x="5868662" y="3636394"/>
          <a:ext cx="2520229" cy="720048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P</a:t>
          </a:r>
          <a:r>
            <a:rPr lang="hr-HR" sz="2000" dirty="0" err="1" smtClean="0">
              <a:latin typeface="Calibri"/>
              <a:cs typeface="Calibri"/>
            </a:rPr>
            <a:t>utem</a:t>
          </a:r>
          <a:r>
            <a:rPr lang="hr-HR" sz="2000" dirty="0" smtClean="0">
              <a:latin typeface="Calibri"/>
              <a:cs typeface="Calibri"/>
            </a:rPr>
            <a:t> p</a:t>
          </a:r>
          <a:r>
            <a:rPr lang="ta-IN" sz="2000" dirty="0" smtClean="0">
              <a:latin typeface="Calibri"/>
              <a:cs typeface="Calibri"/>
            </a:rPr>
            <a:t>rofesionaln</a:t>
          </a:r>
          <a:r>
            <a:rPr lang="hr-HR" sz="2000" dirty="0" err="1" smtClean="0">
              <a:latin typeface="Calibri"/>
              <a:cs typeface="Calibri"/>
            </a:rPr>
            <a:t>og</a:t>
          </a:r>
          <a:endParaRPr lang="hr-HR" sz="2000" dirty="0" smtClean="0">
            <a:latin typeface="Calibri"/>
            <a:cs typeface="Calibri"/>
          </a:endParaRP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razvoj</a:t>
          </a:r>
          <a:r>
            <a:rPr lang="hr-HR" sz="2000" dirty="0" smtClean="0">
              <a:latin typeface="Calibri"/>
              <a:cs typeface="Calibri"/>
            </a:rPr>
            <a:t>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0.10484</cdr:x>
      <cdr:y>0.91358</cdr:y>
    </cdr:from>
    <cdr:to>
      <cdr:x>0.79839</cdr:x>
      <cdr:y>0.98765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36116" y="5328591"/>
          <a:ext cx="6192702" cy="432024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a-IN" sz="1900" b="1" dirty="0" smtClean="0">
              <a:solidFill>
                <a:schemeClr val="tx2">
                  <a:lumMod val="75000"/>
                </a:schemeClr>
              </a:solidFill>
              <a:latin typeface="Calibri"/>
              <a:cs typeface="Calibri"/>
            </a:rPr>
            <a:t>Prosječan procijenjeni broj sati za završetak programa </a:t>
          </a:r>
          <a:endParaRPr lang="en-US" sz="1900" b="1" dirty="0">
            <a:solidFill>
              <a:schemeClr val="tx2">
                <a:lumMod val="75000"/>
              </a:schemeClr>
            </a:solidFill>
            <a:latin typeface="Calibri"/>
            <a:cs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C87D3-568E-4AA7-82C6-2BA6CD51A519}" type="datetimeFigureOut">
              <a:rPr lang="hr-HR" smtClean="0"/>
              <a:pPr/>
              <a:t>7.3.2014.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74BAB-A274-4E24-9633-8EBA0E2A3BE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15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16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17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18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19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20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21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22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23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24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7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27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28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8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hr-HR" smtClean="0"/>
              <a:t>3,67 prosjek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B6E24C-BE6E-47D7-8E74-8BAD40762DC2}" type="slidenum">
              <a:rPr lang="hr-HR" smtClean="0"/>
              <a:pPr>
                <a:defRPr/>
              </a:pPr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B0798A-FAF8-4ABD-920E-E8FF0D504013}" type="slidenum">
              <a:rPr lang="hr-HR" smtClean="0"/>
              <a:pPr>
                <a:defRPr/>
              </a:pPr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11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CFE96A-1537-4445-9CD6-5A2C89598506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13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14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E63EE-5EC9-4C68-8A36-920907539833}" type="datetimeFigureOut">
              <a:rPr lang="en-GB" smtClean="0"/>
              <a:pPr/>
              <a:t>07/03/2014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renata.ozorlic-dominic@azoo.h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982960"/>
          </a:xfrm>
        </p:spPr>
        <p:txBody>
          <a:bodyPr>
            <a:normAutofit/>
          </a:bodyPr>
          <a:lstStyle/>
          <a:p>
            <a:pPr algn="l"/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Renata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Ozorlić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Dominić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, viša savjetnica za međunarodnu suradnju</a:t>
            </a:r>
            <a:r>
              <a:rPr lang="hr-HR" sz="2000" dirty="0" smtClean="0">
                <a:latin typeface="Calibri"/>
                <a:cs typeface="Calibri"/>
              </a:rPr>
              <a:t>, </a:t>
            </a:r>
            <a:r>
              <a:rPr lang="hr-HR" sz="2000" dirty="0" err="1" smtClean="0">
                <a:latin typeface="Calibri"/>
                <a:cs typeface="Calibri"/>
                <a:hlinkClick r:id="rId2"/>
              </a:rPr>
              <a:t>renata.ozorlic</a:t>
            </a:r>
            <a:r>
              <a:rPr lang="hr-HR" sz="2000" dirty="0" smtClean="0">
                <a:latin typeface="Calibri"/>
                <a:cs typeface="Calibri"/>
                <a:hlinkClick r:id="rId2"/>
              </a:rPr>
              <a:t>-dominic@</a:t>
            </a:r>
            <a:r>
              <a:rPr lang="hr-HR" sz="2000" dirty="0" err="1" smtClean="0">
                <a:latin typeface="Calibri"/>
                <a:cs typeface="Calibri"/>
                <a:hlinkClick r:id="rId2"/>
              </a:rPr>
              <a:t>azoo.hr</a:t>
            </a:r>
            <a:r>
              <a:rPr lang="hr-HR" sz="2000" dirty="0" smtClean="0">
                <a:latin typeface="Calibri"/>
                <a:cs typeface="Calibri"/>
              </a:rPr>
              <a:t> </a:t>
            </a:r>
            <a:endParaRPr lang="sl-SI" sz="2000" dirty="0">
              <a:latin typeface="Calibri"/>
              <a:cs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7624" y="1772816"/>
            <a:ext cx="66247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Smjernice razvoja AZOO sustava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stručnog usavršavanja</a:t>
            </a:r>
          </a:p>
          <a:p>
            <a:pPr algn="ctr"/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2014 – 2020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6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140968"/>
            <a:ext cx="2841204" cy="18410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735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7095" y="836712"/>
          <a:ext cx="8136905" cy="5146802"/>
        </p:xfrm>
        <a:graphic>
          <a:graphicData uri="http://schemas.openxmlformats.org/drawingml/2006/table">
            <a:tbl>
              <a:tblPr/>
              <a:tblGrid>
                <a:gridCol w="2302895"/>
                <a:gridCol w="1166802"/>
                <a:gridCol w="1166802"/>
                <a:gridCol w="1166802"/>
                <a:gridCol w="1166802"/>
                <a:gridCol w="1166802"/>
              </a:tblGrid>
              <a:tr h="475860"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Oblici stručnog usavršavanja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Savjetnici AZOO-a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8911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primjeri dobre prakse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4.67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4.69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4.60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4.71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pedagoške radionice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4.30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4.29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4.51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4.66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terenski rad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4.14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4.24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3.90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studijske posjete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3.94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5860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konzultativno-mentorski rad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3.88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4.18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4.18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5860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stručna usavršavanja u školama 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3.81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3.89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3.31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860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modularna stručna usavršavanja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3.70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3.95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4.20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E-učenje 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3.54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3.55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3.11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okrugli stol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3.54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3.84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3.69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trening za trenere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3.43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3.74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3.89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447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supervizija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3.32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3.84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3.68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3.68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5025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plenarna predavanja</a:t>
                      </a: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3.21</a:t>
                      </a:r>
                      <a:endParaRPr kumimoji="0" lang="hr-H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3.30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3.31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3.37</a:t>
                      </a:r>
                      <a:endParaRPr kumimoji="0" lang="hr-H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3.35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2136028" y="2972740"/>
            <a:ext cx="5226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Preferirani oblici stručnog usavršavanja</a:t>
            </a:r>
            <a:endParaRPr lang="hr-H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276872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Koje teme u stručnom usavršavanju učiteljima najviše trebaju?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21507" name="Date Placeholder 4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BD1D4C36-A1AA-4960-A3BF-A76AEEBEC1CE}" type="datetime8">
              <a:rPr lang="hr-HR"/>
              <a:pPr>
                <a:defRPr/>
              </a:pPr>
              <a:t>7.3.2014. 15:03</a:t>
            </a:fld>
            <a:endParaRPr lang="hr-HR"/>
          </a:p>
        </p:txBody>
      </p:sp>
      <p:sp>
        <p:nvSpPr>
          <p:cNvPr id="21509" name="Footer Placeholder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r-HR"/>
              <a:t>Boris Vampula, univ.spec.cin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2" cy="6880622"/>
        </p:xfrm>
        <a:graphic>
          <a:graphicData uri="http://schemas.openxmlformats.org/drawingml/2006/table">
            <a:tbl>
              <a:tblPr/>
              <a:tblGrid>
                <a:gridCol w="4023276"/>
                <a:gridCol w="1279719"/>
                <a:gridCol w="1279719"/>
                <a:gridCol w="1279719"/>
                <a:gridCol w="1281569"/>
              </a:tblGrid>
              <a:tr h="673183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41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Teme i područja koja bi trebala biti više zastupljena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96123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rad sa djecom s posebnim potrebama (daroviti)</a:t>
                      </a:r>
                      <a:endParaRPr kumimoji="0" lang="hr-H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4.53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4.53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4.44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4.53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poznavanje predmeta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4.37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4.49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26511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rad sa djecom s posebnim potrebama (teškoće)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4.19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metodika nastavnog predmeta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4.31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psihološke teme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4.23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4.49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pedagoške teme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4.38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4.16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7674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primjena IKT-a u nastavi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3.87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3.80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4.09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4.00</a:t>
                      </a:r>
                      <a:endParaRPr kumimoji="0" lang="hr-H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preventivni programi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4.28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26511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EU programi stručnog usavršavanja i fondovi EU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3.82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3.99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4.22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4.07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26511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razvoj kompetencija mentora i savjetnika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3.71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3.95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opća didaktika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3.38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3.51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3.56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7674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školski menadžment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3.69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4.46</a:t>
                      </a:r>
                      <a:endParaRPr kumimoji="0" lang="hr-H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6592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politika odgoja i obrazovanja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3.25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3.33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7674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andragogija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3.20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39D"/>
                        </a:gs>
                        <a:gs pos="50000">
                          <a:srgbClr val="FFCCB7"/>
                        </a:gs>
                        <a:gs pos="100000">
                          <a:srgbClr val="FFE5DC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2.96</a:t>
                      </a:r>
                      <a:endParaRPr kumimoji="0" lang="hr-H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3.32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836712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Koje kompetencije najviše trebaju/žele razvijati?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204864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Poticati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razvoj samostalnog učenja kod učenika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Omogućavati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koje počiva na rješavanju problema, kritičkom razumijevanju, analizi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kreativnosti</a:t>
            </a:r>
            <a:endParaRPr lang="hr-HR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Jasno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definirati i prezentirati cilj nastavnog sata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Podržavati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samostalno i zajedničko učenje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Usmjeravati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učenike na različite izvore za učenje i obrazovne mogućnosti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Koristiti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odgovarajuće komunikacijske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strategije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Graditi odnos s učenicima koji olakšava otvorenu komunikaciju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764704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Koje kompetencije najviše trebaju/žele razvijati?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276872"/>
            <a:ext cx="9144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Provoditi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analizu potreba učenika i prilagoditi obrazovni program njihovim potrebama, uz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odgovarajuću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podršku.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Razmjenjivati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znanje o obrazovnim inicijativama i perspektivama za poboljšanje nastave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Dijeliti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profesionalno iskustvo, znanje,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razumijevanje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vještine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Pružati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kolegama profesionalnu podršku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Prepoznavati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nedostatke u vlastitim kompetencijama na temelju analize okvira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kompetencija</a:t>
            </a:r>
            <a:r>
              <a:rPr lang="hr-HR" dirty="0" smtClean="0"/>
              <a:t> 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276872"/>
            <a:ext cx="86409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Strategija stručnog usavršavanja za profesionalni razvoj </a:t>
            </a:r>
          </a:p>
          <a:p>
            <a:pPr algn="ctr"/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odgojno-obrazovnih radnika</a:t>
            </a:r>
          </a:p>
          <a:p>
            <a:pPr algn="ctr"/>
            <a:r>
              <a:rPr lang="hr-HR" sz="4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(2014 – 2020)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2276872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Vizija</a:t>
            </a:r>
            <a:endParaRPr lang="hr-HR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r-HR" u="sng" dirty="0" smtClean="0">
                <a:solidFill>
                  <a:schemeClr val="tx2">
                    <a:lumMod val="75000"/>
                  </a:schemeClr>
                </a:solidFill>
              </a:rPr>
              <a:t>Učinkovito i kvalitetno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stručno usavršavanje </a:t>
            </a:r>
            <a:r>
              <a:rPr lang="hr-HR" u="sng" dirty="0" smtClean="0">
                <a:solidFill>
                  <a:schemeClr val="tx2">
                    <a:lumMod val="75000"/>
                  </a:schemeClr>
                </a:solidFill>
              </a:rPr>
              <a:t>dostupno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svim odgojno obrazovnim radnicima, </a:t>
            </a:r>
            <a:r>
              <a:rPr lang="hr-HR" u="sng" dirty="0" smtClean="0">
                <a:solidFill>
                  <a:schemeClr val="tx2">
                    <a:lumMod val="75000"/>
                  </a:schemeClr>
                </a:solidFill>
              </a:rPr>
              <a:t>usklađeno s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njihovim individualnim </a:t>
            </a:r>
            <a:r>
              <a:rPr lang="hr-HR" u="sng" dirty="0" smtClean="0">
                <a:solidFill>
                  <a:schemeClr val="tx2">
                    <a:lumMod val="75000"/>
                  </a:schemeClr>
                </a:solidFill>
              </a:rPr>
              <a:t>potrebama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i potrebama odgojno-obrazovnog sustava, a koje značajno </a:t>
            </a:r>
            <a:r>
              <a:rPr lang="hr-HR" u="sng" dirty="0" smtClean="0">
                <a:solidFill>
                  <a:schemeClr val="tx2">
                    <a:lumMod val="75000"/>
                  </a:schemeClr>
                </a:solidFill>
              </a:rPr>
              <a:t>unapređuje kvalitetu nastave i ishode učenja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hr-HR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Misija</a:t>
            </a:r>
            <a:endParaRPr lang="hr-HR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Agencija za odgoj i obrazovanje kao stručna ustanova razvija i osigurava kvalitetu i učinkovitost stručnog usavršavanja dostupnog svim odgojno-obrazovnim radnicima, sukladno njihovim individualnim potrebama i potrebama odgojno-obrazovnog sustava, usmjerenog na osobni razvoj i razvoj profesionalnih kompetencija, unapređenje kvalitete nastave i poboljšanje ishoda učenja.</a:t>
            </a:r>
          </a:p>
          <a:p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126876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Vizija i misija</a:t>
            </a:r>
            <a:endParaRPr lang="hr-HR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1916832"/>
            <a:ext cx="7992888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Opći ciljevi</a:t>
            </a:r>
            <a:endParaRPr lang="hr-H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očuvati nacionalni identitet temeljen na znanju;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osigurati provedbu nacionalnih prioriteta obrazovne politike;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poboljšati kvalitetu učenja i poučavanja;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pratiti promjene u društvu i sustavu odgoja i obrazovanja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hr-HR" dirty="0" smtClean="0"/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76470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Strateški ciljevi</a:t>
            </a:r>
            <a:endParaRPr lang="hr-HR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1412776"/>
            <a:ext cx="903649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Operativni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ciljevi</a:t>
            </a:r>
            <a:endParaRPr lang="hr-HR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razvijati učinkovitiji sustav stručnog usavršavanja temeljen na kvaliteti;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uskladiti sustav stručnog usavršavanja s preporukama EU-a;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razvijati ljudske i materijalne potencijale Agencije za odgoj i obrazovanje;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poticati profesionalni razvoj odgojno-obrazovnih radnika;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pratiti potrebe odgojno-obrazovnih radnika za razvojem kompetencija;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organizirati stručna usavršavanja sukladno potrebama odgojno-obrazovnog sustava;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pružati dodatnu profesionalnu pomoć odgojno-obrazovnim radnicima;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uspostavljati i održavati partnerstva s nacionalnim i međunarodnim organizacijama;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koristiti EU programe i fondove;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promicati obrazovna istraživanja u svrhu razvoja;  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ü"/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promicati aktivnosti Agencije za odgoj i obrazovanje. </a:t>
            </a:r>
          </a:p>
          <a:p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69269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Strateški ciljevi</a:t>
            </a:r>
            <a:endParaRPr lang="hr-HR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276872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Programi e-učenja za stručno usavršavanje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628800"/>
            <a:ext cx="8712968" cy="37240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8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Sadržaj: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28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O projektu</a:t>
            </a:r>
            <a:endParaRPr lang="hr-HR" sz="2800" b="1" cap="none" spc="0" dirty="0" smtClean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28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28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Analiza AZOO sustava stručnog usavršavanja i potreba za usavršavanjem</a:t>
            </a:r>
            <a:endParaRPr lang="hr-HR" sz="2800" b="1" dirty="0" smtClean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28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28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Strategija stručnog usavršavanja za profesionalni razvoj odgojno obrazovnih radnika 2014-2020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28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28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Programi e-učenja za stručno usavršavanje  </a:t>
            </a:r>
            <a:endParaRPr lang="en-US" sz="28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692696"/>
            <a:ext cx="5688632" cy="10833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32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Zašto programi e-učenja?</a:t>
            </a:r>
            <a:r>
              <a:rPr lang="hr-HR" sz="32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2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32856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ostvariti ciljeve </a:t>
            </a:r>
            <a:r>
              <a:rPr lang="hr-HR" sz="2400" i="1" dirty="0" smtClean="0">
                <a:solidFill>
                  <a:schemeClr val="tx2">
                    <a:lumMod val="75000"/>
                  </a:schemeClr>
                </a:solidFill>
              </a:rPr>
              <a:t>Strategije stručnog usavršavanja za profesionalni razvoj odgojno-obrazovnih radnika (2014-2020)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povećati dostupnost stručnog usavršavanja bez obzira na materijalna, prostorna i vremenska ograničenja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povećati raznolikost oblika stručnog usavršavanja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poticati upotrebu IKT-a u neposrednom odgojno-obrazovnom radu i vlastitom profesionalnom razvoju</a:t>
            </a:r>
            <a:endParaRPr lang="hr-H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222" y="764705"/>
            <a:ext cx="2375777" cy="1584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692696"/>
            <a:ext cx="5688632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Odabir tema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492896"/>
            <a:ext cx="82089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iskazane potrebe za stručnim usavršavanjem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interdisciplinarnost</a:t>
            </a:r>
            <a:endParaRPr lang="hr-HR" sz="24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relevantnost za što veći broj odgojno-obrazovnih radnika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ostvarivanje ciljeva zacrtanih Strategijom </a:t>
            </a:r>
            <a:endParaRPr lang="hr-H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2243" y="980728"/>
            <a:ext cx="2591757" cy="172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9592" y="692696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Programi e-učenja AZOO-a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276872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</a:rPr>
              <a:t>Vrednovanje učeničkih postignuća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5">
                    <a:lumMod val="75000"/>
                  </a:schemeClr>
                </a:solidFill>
              </a:rPr>
              <a:t>Individualizacija u odgojno-obrazovnom procesu</a:t>
            </a:r>
            <a:endParaRPr lang="hr-HR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3">
                    <a:lumMod val="75000"/>
                  </a:schemeClr>
                </a:solidFill>
              </a:rPr>
              <a:t>Strategije učenja i poučavanja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Izazovi mentorstva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6">
                    <a:lumMod val="75000"/>
                  </a:schemeClr>
                </a:solidFill>
              </a:rPr>
              <a:t>Putem profesionalnog razvoja</a:t>
            </a:r>
            <a:endParaRPr lang="hr-HR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2243" y="1772816"/>
            <a:ext cx="2591757" cy="172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908720"/>
            <a:ext cx="6480720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Rezultati </a:t>
            </a:r>
            <a:r>
              <a:rPr lang="hr-HR" sz="36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794" name="Picture 2" descr="https://encrypted-tbn3.gstatic.com/images?q=tbn:ANd9GcTRm1dDexul3ITb52Fz_SkdxkwJqxCToR5SXOxWmamcLaq_T0Ht1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640" y="3861048"/>
            <a:ext cx="1316360" cy="1316360"/>
          </a:xfrm>
          <a:prstGeom prst="rect">
            <a:avLst/>
          </a:prstGeom>
          <a:noFill/>
        </p:spPr>
      </p:pic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090813"/>
            <a:ext cx="4176464" cy="2706339"/>
          </a:xfrm>
          <a:prstGeom prst="rect">
            <a:avLst/>
          </a:prstGeom>
          <a:noFill/>
        </p:spPr>
      </p:pic>
      <p:pic>
        <p:nvPicPr>
          <p:cNvPr id="33802" name="Picture 10" descr="https://encrypted-tbn0.gstatic.com/images?q=tbn:ANd9GcSj5vw4H-1mtuqn_zj9Stmb7QN76s-Gxe2m3rBMk1B9hmoJdCx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96952"/>
            <a:ext cx="1679773" cy="1557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836712"/>
            <a:ext cx="6480720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Sudionici </a:t>
            </a:r>
            <a:r>
              <a:rPr lang="hr-HR" sz="36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graphicFrame>
        <p:nvGraphicFramePr>
          <p:cNvPr id="6" name="Ograda vsebine 3"/>
          <p:cNvGraphicFramePr>
            <a:graphicFrameLocks noGrp="1"/>
          </p:cNvGraphicFramePr>
          <p:nvPr>
            <p:ph idx="1"/>
          </p:nvPr>
        </p:nvGraphicFramePr>
        <p:xfrm>
          <a:off x="1259632" y="2060848"/>
          <a:ext cx="6840760" cy="40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37658251"/>
              </p:ext>
            </p:extLst>
          </p:nvPr>
        </p:nvGraphicFramePr>
        <p:xfrm>
          <a:off x="683568" y="836712"/>
          <a:ext cx="784887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-1209400" y="2657672"/>
            <a:ext cx="41091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500" i="1" dirty="0">
                <a:latin typeface="Calibri"/>
                <a:cs typeface="Calibri"/>
              </a:rPr>
              <a:t>1 = </a:t>
            </a:r>
            <a:r>
              <a:rPr lang="ta-IN" sz="1500" i="1" dirty="0" smtClean="0">
                <a:latin typeface="Calibri"/>
                <a:cs typeface="Calibri"/>
              </a:rPr>
              <a:t>nisk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2 = </a:t>
            </a:r>
            <a:r>
              <a:rPr lang="ta-IN" sz="1500" i="1" dirty="0" smtClean="0">
                <a:latin typeface="Calibri"/>
                <a:cs typeface="Calibri"/>
              </a:rPr>
              <a:t>umjeren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3 = </a:t>
            </a:r>
            <a:r>
              <a:rPr lang="ta-IN" sz="1500" i="1" dirty="0" smtClean="0">
                <a:latin typeface="Calibri"/>
                <a:cs typeface="Calibri"/>
              </a:rPr>
              <a:t>visok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4 = </a:t>
            </a:r>
            <a:r>
              <a:rPr lang="ta-IN" sz="1500" i="1" dirty="0" smtClean="0">
                <a:latin typeface="Calibri"/>
                <a:cs typeface="Calibri"/>
              </a:rPr>
              <a:t>izvrsn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.</a:t>
            </a:r>
            <a:endParaRPr lang="hr-HR" sz="15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3068960"/>
            <a:ext cx="7043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a-IN" sz="1000" dirty="0" smtClean="0">
                <a:latin typeface="Calibri"/>
                <a:cs typeface="Calibri"/>
              </a:rPr>
              <a:t>kvaliteta</a:t>
            </a:r>
            <a:endParaRPr lang="en-US" sz="1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83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10401586"/>
              </p:ext>
            </p:extLst>
          </p:nvPr>
        </p:nvGraphicFramePr>
        <p:xfrm>
          <a:off x="107504" y="692696"/>
          <a:ext cx="892899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5269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548680"/>
            <a:ext cx="6984776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Najzanimljivije….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76" y="908720"/>
            <a:ext cx="2444724" cy="1584176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67544" y="1844824"/>
            <a:ext cx="8363272" cy="396044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relevantan i zanimljiv za moj rad i potaknuo me na razvoj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kritičkog promišljanja o vlastitoj praksi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	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unatoč početnom skepticizmu zanimljiv, vrlo koristan jer ne nudi samo savjete nego i potiče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vlastita rješenja,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čak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i potrebu da nešto mijenjam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.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zanimljiv i svakako predstavlja novost i napredak u stručnom usavršavanju učitelja jer nove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sadržaje čini dostupnim većem broju učitelja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već dugo vremena nisam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, na jednom mjestu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, pronašla toliko potrebnih informacija, savjeta i ideja potrebnih našoj struci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pozitivan pomak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koji je potrebno napraviti u sustavu odgoja i obrazovanja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,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ovaj oblik učenja je više nego dobrodošao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zanimljiv i poticajan - pojedina pitanja potaknula su me na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pažljiviju analizu vlastitog rada.</a:t>
            </a:r>
            <a:endParaRPr lang="hr-HR" b="1" dirty="0" smtClean="0">
              <a:solidFill>
                <a:schemeClr val="tx2">
                  <a:lumMod val="7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548680"/>
            <a:ext cx="6984776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Prijedlozi za budućnost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76" y="908720"/>
            <a:ext cx="2444724" cy="1584176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67544" y="1844824"/>
            <a:ext cx="8363272" cy="396044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uključiti sve učitelje u program.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da je programski sadržaj uvijek dostupan (bivšim) sudionicima…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kombinirati s </a:t>
            </a:r>
            <a:r>
              <a:rPr lang="hr-HR" i="1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face-to face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programima.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omogućiti kontakt s drugim sudionicima (forum s moderatorom).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uvesti zadatke za rad u paru ili grupama.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odrediti rokove za svaki zadatak, kako bi se spriječila duga razdoblja neaktivnosti.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manje teksta.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poboljšati kvalitetu zvuka u video snimkama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encrypted-tbn0.gstatic.com/images?q=tbn:ANd9GcSQaGqSpRB328oCk10eZ5_yxfE4bdMwa0IMWt4nP47cypljzK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132856"/>
            <a:ext cx="2466975" cy="18573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270892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</a:rPr>
              <a:t>Hvala na pažnji</a:t>
            </a:r>
            <a:endParaRPr lang="hr-H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n w="11430"/>
                <a:solidFill>
                  <a:schemeClr val="tx2">
                    <a:lumMod val="75000"/>
                  </a:schemeClr>
                </a:solidFill>
                <a:cs typeface="Calibri"/>
              </a:rPr>
              <a:t>O projektu</a:t>
            </a:r>
            <a:endParaRPr lang="hr-H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53650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Naziv: 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Poboljšanje sustava stručnog usavršavanja odgojno-obrazovnih radnika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Projekt provode: 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SPAN </a:t>
            </a:r>
            <a:r>
              <a:rPr lang="hr-HR" sz="2400" b="1" dirty="0" err="1" smtClean="0">
                <a:solidFill>
                  <a:schemeClr val="tx2">
                    <a:lumMod val="75000"/>
                  </a:schemeClr>
                </a:solidFill>
              </a:rPr>
              <a:t>Consultants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, CIEP, CINOP, WUS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Glavni projektni partner:  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Agencija za odgoj i obrazovanje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Vrijednost projekta:  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€ 1,161,600.00</a:t>
            </a:r>
            <a:endParaRPr lang="hr-H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Trajanje projekta:  24 mjeseca (svibanj 2012 – travanj 2014)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400" dirty="0" smtClean="0">
                <a:solidFill>
                  <a:schemeClr val="tx2">
                    <a:lumMod val="75000"/>
                  </a:schemeClr>
                </a:solidFill>
              </a:rPr>
              <a:t>Cilj: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J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č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anje kapaciteta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AZOO-a 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u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radi u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napre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đ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enja kvalitete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č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inkovitosti i dostupnosti stru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č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nog usavr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š</a:t>
            </a:r>
            <a:r>
              <a:rPr lang="pl-PL" sz="2400" b="1" dirty="0" smtClean="0">
                <a:solidFill>
                  <a:schemeClr val="tx2">
                    <a:lumMod val="75000"/>
                  </a:schemeClr>
                </a:solidFill>
              </a:rPr>
              <a:t>avanja u organizaciji Agencije za odgoj i obrazovanje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Rezultati projekta</a:t>
            </a:r>
            <a:endParaRPr lang="hr-H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856984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Komponenta 1: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Izvješće o kvaliteti postojećeg AZOO sustava stručnog usavršavanja i potrebama odgojno-obrazovnih radnika za stručnim usavršavanjem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Komponenta 2: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Dokument Strategije stručnog usavršavanja za profesionalni razvoj odgojno-obrazovnih radnika (2014-2020)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Komponenta 3: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Poboljšanja u AZOO sustavu stručnog usavršavanja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(Izvješće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o provedbi stručnog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usavršavanja;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Pet interdisciplinarnih programa e-učenja; Izvješće o </a:t>
            </a:r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</a:rPr>
              <a:t>pilotiranju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programa e-učenja;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Obrazac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za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planiranje stručnog skupa; Obrazac za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vrednovanje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stručnog skupa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hr-HR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Projektni stručnjaci</a:t>
            </a:r>
            <a:endParaRPr lang="hr-H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/>
          </a:bodyPr>
          <a:lstStyle/>
          <a:p>
            <a:pPr marL="360000">
              <a:spcBef>
                <a:spcPts val="1200"/>
              </a:spcBef>
              <a:spcAft>
                <a:spcPts val="1200"/>
              </a:spcAft>
            </a:pPr>
            <a:r>
              <a:rPr lang="hr-HR" sz="2400" u="sng" dirty="0" smtClean="0">
                <a:solidFill>
                  <a:schemeClr val="tx2">
                    <a:lumMod val="75000"/>
                  </a:schemeClr>
                </a:solidFill>
              </a:rPr>
              <a:t>Voditelj projekta: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 Paul Roeders</a:t>
            </a:r>
          </a:p>
          <a:p>
            <a:pPr marL="360000">
              <a:spcBef>
                <a:spcPts val="1200"/>
              </a:spcBef>
              <a:spcAft>
                <a:spcPts val="1200"/>
              </a:spcAft>
            </a:pPr>
            <a:r>
              <a:rPr lang="hr-HR" sz="2400" u="sng" dirty="0" smtClean="0">
                <a:solidFill>
                  <a:schemeClr val="tx2">
                    <a:lumMod val="75000"/>
                  </a:schemeClr>
                </a:solidFill>
              </a:rPr>
              <a:t>Komponenta 1: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    Sergij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</a:rPr>
              <a:t>Grabršček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(do siječnja 2012) i Paul Roeders</a:t>
            </a:r>
          </a:p>
          <a:p>
            <a:pPr marL="360000">
              <a:spcBef>
                <a:spcPts val="1200"/>
              </a:spcBef>
              <a:spcAft>
                <a:spcPts val="1200"/>
              </a:spcAft>
            </a:pPr>
            <a:r>
              <a:rPr lang="hr-HR" sz="2400" u="sng" dirty="0" smtClean="0">
                <a:solidFill>
                  <a:schemeClr val="tx2">
                    <a:lumMod val="75000"/>
                  </a:schemeClr>
                </a:solidFill>
              </a:rPr>
              <a:t>Komponenta 2: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    Divna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</a:rPr>
              <a:t>Šipović</a:t>
            </a:r>
            <a:endParaRPr lang="hr-H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60000">
              <a:spcBef>
                <a:spcPts val="1200"/>
              </a:spcBef>
              <a:spcAft>
                <a:spcPts val="1200"/>
              </a:spcAft>
            </a:pPr>
            <a:r>
              <a:rPr lang="hr-HR" sz="2400" u="sng" dirty="0" smtClean="0">
                <a:solidFill>
                  <a:schemeClr val="tx2">
                    <a:lumMod val="75000"/>
                  </a:schemeClr>
                </a:solidFill>
              </a:rPr>
              <a:t>Komponenta 3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:     Paul Roeders, Renata Takač Pejnović, Boris Jokić, Jadranka Bjelica, Jasna Cvetković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</a:rPr>
              <a:t>Lay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, Eni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</a:rPr>
              <a:t>Surić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Faber, Eva Gefferth, Brigita Žarkovič Adlešič, Justina Erčulj</a:t>
            </a:r>
          </a:p>
          <a:p>
            <a:pPr marL="360000">
              <a:spcBef>
                <a:spcPts val="1200"/>
              </a:spcBef>
              <a:spcAft>
                <a:spcPts val="1200"/>
              </a:spcAft>
            </a:pPr>
            <a:r>
              <a:rPr lang="hr-HR" sz="2400" u="sng" dirty="0" smtClean="0">
                <a:solidFill>
                  <a:schemeClr val="tx2">
                    <a:lumMod val="75000"/>
                  </a:schemeClr>
                </a:solidFill>
              </a:rPr>
              <a:t>EU vidljivost i odnosi s javnošću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:  Ksenija Petrović</a:t>
            </a:r>
          </a:p>
          <a:p>
            <a:pPr>
              <a:buNone/>
            </a:pPr>
            <a:r>
              <a:rPr lang="hr-HR" sz="2400" dirty="0" smtClean="0"/>
              <a:t>  </a:t>
            </a:r>
          </a:p>
          <a:p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Glavni projektni partner AZOO</a:t>
            </a:r>
            <a:endParaRPr lang="hr-H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4896544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Voditeljica projekta  Sanja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Milović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(do prosinca 2012) i Renata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Ozorlić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Dominić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u="sng" dirty="0" smtClean="0">
                <a:solidFill>
                  <a:schemeClr val="tx2">
                    <a:lumMod val="75000"/>
                  </a:schemeClr>
                </a:solidFill>
              </a:rPr>
              <a:t>Komponenta 1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          Boris Vampula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Radna skupina 1        Darko Tot, Oleg Đaković, Tomislav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Tomasić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Teodora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Dubrović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Vlade Matas, Željka Knezović, Ivana Biljan, Viktorija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Hržica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Franjo Hrvoje Hviždalek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u="sng" dirty="0" smtClean="0">
                <a:solidFill>
                  <a:schemeClr val="tx2">
                    <a:lumMod val="75000"/>
                  </a:schemeClr>
                </a:solidFill>
              </a:rPr>
              <a:t>Komponenta 2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          Sanja Urek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Radna skupina 2        Sanja McMurtry, Renata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Ozorlić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Dominić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Marijana Toljan, Tihana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Radojčić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Oleg Đaković, Vlade Matas, Ivana Biljan, Igor Rukljač, Sandra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Višković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, Ivana Petanjek, Ivana Jurjević Jovanović, Ante Srzić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u="sng" dirty="0" smtClean="0">
                <a:solidFill>
                  <a:schemeClr val="tx2">
                    <a:lumMod val="75000"/>
                  </a:schemeClr>
                </a:solidFill>
              </a:rPr>
              <a:t>Komponenta 3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         Renata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Ozorlić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Dominić</a:t>
            </a:r>
            <a:endParaRPr lang="hr-H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Radna skupina 3       Sanja Urek, Igor Rukljač, Linda Grubišić Belina, Ivana Jurjević Jovanović, Ivana Petanjek,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Šimica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 Mihaljević, Slaven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Krtalić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Zvjezdana Prohaska, Loranda Miletić, Marina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Ništ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Vesna Milić, Svjetlana Takač, Ivana Lekić, Željka Knezović, Marijana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</a:rPr>
              <a:t>Češi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, Tijana Vidović, Martina Sturm, Gordana Barudžija, Sanja McMurtry, Boris Vampula</a:t>
            </a:r>
            <a:endParaRPr lang="hr-HR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836712"/>
            <a:ext cx="864096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32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Analiza AZOO sustava stručnog usavršavanja i potreba za stručnim usavršavanjem</a:t>
            </a:r>
            <a:endParaRPr lang="en-US" sz="32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2276872"/>
            <a:ext cx="7992888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Upitnike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ispunilo:</a:t>
            </a:r>
            <a:endParaRPr lang="hr-HR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7944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učitelja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546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ravnatelja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1088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stručnih suradnika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647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VŽSV-a i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71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viši savjetnik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AZOO-a</a:t>
            </a:r>
            <a:endParaRPr lang="hr-HR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  <a:defRPr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Ukupno </a:t>
            </a:r>
            <a:r>
              <a:rPr lang="hr-H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10 296 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ispitanika </a:t>
            </a:r>
            <a:endParaRPr lang="hr-HR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276872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Kakva je kvaliteta stručnog usavršavanja koje nudi AZOO?</a:t>
            </a:r>
            <a:endParaRPr lang="en-US" sz="40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22531" name="Date Placeholder 7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48A1ADA0-952D-470C-8876-DF8E278EEC2E}" type="datetime8">
              <a:rPr lang="hr-HR"/>
              <a:pPr>
                <a:defRPr/>
              </a:pPr>
              <a:t>7.3.2014. 15:03</a:t>
            </a:fld>
            <a:endParaRPr lang="hr-HR"/>
          </a:p>
        </p:txBody>
      </p:sp>
      <p:sp>
        <p:nvSpPr>
          <p:cNvPr id="22533" name="Footer Placeholder 9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r-HR"/>
              <a:t>Boris Vampula, univ.spec.cin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1" cy="1485901"/>
        </p:xfrm>
        <a:graphic>
          <a:graphicData uri="http://schemas.openxmlformats.org/drawingml/2006/table">
            <a:tbl>
              <a:tblPr/>
              <a:tblGrid>
                <a:gridCol w="3232331"/>
                <a:gridCol w="1387833"/>
                <a:gridCol w="1751738"/>
                <a:gridCol w="1386049"/>
                <a:gridCol w="1386050"/>
              </a:tblGrid>
              <a:tr h="401638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Programi usavršavanja koje nudi AZOO ispunjavaju potrebe mog profesionalnog razvoja</a:t>
                      </a: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.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3.78</a:t>
                      </a:r>
                      <a:endParaRPr kumimoji="0" lang="hr-HR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3.72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628775"/>
          <a:ext cx="9144001" cy="1858328"/>
        </p:xfrm>
        <a:graphic>
          <a:graphicData uri="http://schemas.openxmlformats.org/drawingml/2006/table">
            <a:tbl>
              <a:tblPr/>
              <a:tblGrid>
                <a:gridCol w="3232331"/>
                <a:gridCol w="1387833"/>
                <a:gridCol w="1751738"/>
                <a:gridCol w="1386049"/>
                <a:gridCol w="1386050"/>
              </a:tblGrid>
              <a:tr h="642938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Dostupni programi stručnog usavršavanja organizirani su u prikladno vrijeme.  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3.42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3.73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3.77</a:t>
                      </a:r>
                      <a:endParaRPr kumimoji="0" lang="hr-HR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3.68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3716338"/>
          <a:ext cx="9144001" cy="981456"/>
        </p:xfrm>
        <a:graphic>
          <a:graphicData uri="http://schemas.openxmlformats.org/drawingml/2006/table">
            <a:tbl>
              <a:tblPr/>
              <a:tblGrid>
                <a:gridCol w="3232331"/>
                <a:gridCol w="1387833"/>
                <a:gridCol w="1751738"/>
                <a:gridCol w="1386049"/>
                <a:gridCol w="1386050"/>
              </a:tblGrid>
              <a:tr h="158750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AZOO nudi kvalitetne programe stručnog usavršavanja.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3.63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3.74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3.89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3.94</a:t>
                      </a:r>
                      <a:endParaRPr kumimoji="0" lang="hr-HR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4868863"/>
          <a:ext cx="9144001" cy="1152129"/>
        </p:xfrm>
        <a:graphic>
          <a:graphicData uri="http://schemas.openxmlformats.org/drawingml/2006/table">
            <a:tbl>
              <a:tblPr/>
              <a:tblGrid>
                <a:gridCol w="3232331"/>
                <a:gridCol w="1387833"/>
                <a:gridCol w="1751738"/>
                <a:gridCol w="1386049"/>
                <a:gridCol w="1386050"/>
              </a:tblGrid>
              <a:tr h="411475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Učitelji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Stručni suradnici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Ravnatelji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VŽSV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740654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AZOO pruža očekivanu podršku u procesu stručnog  usavršavanja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3.50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3.55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3.82</a:t>
                      </a:r>
                      <a:endParaRPr kumimoji="0" lang="hr-HR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3.71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1467</Words>
  <Application>Microsoft Office PowerPoint</Application>
  <PresentationFormat>On-screen Show (4:3)</PresentationFormat>
  <Paragraphs>370</Paragraphs>
  <Slides>29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O projektu</vt:lpstr>
      <vt:lpstr>Rezultati projekta</vt:lpstr>
      <vt:lpstr>Projektni stručnjaci</vt:lpstr>
      <vt:lpstr>Glavni projektni partner AZOO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Roeders</dc:creator>
  <cp:lastModifiedBy>rodominic</cp:lastModifiedBy>
  <cp:revision>33</cp:revision>
  <dcterms:created xsi:type="dcterms:W3CDTF">2012-11-19T10:56:06Z</dcterms:created>
  <dcterms:modified xsi:type="dcterms:W3CDTF">2014-03-07T14:07:31Z</dcterms:modified>
</cp:coreProperties>
</file>