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62" r:id="rId4"/>
    <p:sldId id="258" r:id="rId5"/>
    <p:sldId id="264" r:id="rId6"/>
    <p:sldId id="266" r:id="rId7"/>
    <p:sldId id="267" r:id="rId8"/>
    <p:sldId id="282" r:id="rId9"/>
    <p:sldId id="281" r:id="rId10"/>
    <p:sldId id="276" r:id="rId11"/>
    <p:sldId id="259" r:id="rId12"/>
    <p:sldId id="260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77" r:id="rId22"/>
    <p:sldId id="278" r:id="rId23"/>
    <p:sldId id="280" r:id="rId24"/>
    <p:sldId id="284" r:id="rId25"/>
    <p:sldId id="283" r:id="rId26"/>
    <p:sldId id="285" r:id="rId27"/>
    <p:sldId id="265" r:id="rId28"/>
    <p:sldId id="268" r:id="rId29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29F4FE-1700-46B8-A8B1-F453BAEEA459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AE8CD2E1-E5AA-4F72-8DAC-7138B2E065FD}">
      <dgm:prSet phldrT="[Tekst]" custT="1"/>
      <dgm:spPr/>
      <dgm:t>
        <a:bodyPr/>
        <a:lstStyle/>
        <a:p>
          <a:r>
            <a:rPr lang="hr-HR" sz="1600" dirty="0" smtClean="0">
              <a:solidFill>
                <a:srgbClr val="C00000"/>
              </a:solidFill>
            </a:rPr>
            <a:t>Izrada kurikuluma i pedagoške metode </a:t>
          </a:r>
          <a:endParaRPr lang="hr-HR" sz="1600" dirty="0">
            <a:solidFill>
              <a:srgbClr val="C00000"/>
            </a:solidFill>
          </a:endParaRPr>
        </a:p>
      </dgm:t>
    </dgm:pt>
    <dgm:pt modelId="{190626FC-4442-4FF2-89AD-340E4FAC3926}" type="parTrans" cxnId="{1132D605-DCD9-4A9C-ACD6-844EA336AC50}">
      <dgm:prSet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5C9CF6E0-ACA7-4D8D-833E-F0604265FC24}" type="sibTrans" cxnId="{1132D605-DCD9-4A9C-ACD6-844EA336AC50}">
      <dgm:prSet custT="1"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C7A24342-0CD8-42F8-B32A-83876E17059C}">
      <dgm:prSet phldrT="[Tekst]" custT="1"/>
      <dgm:spPr/>
      <dgm:t>
        <a:bodyPr/>
        <a:lstStyle/>
        <a:p>
          <a:r>
            <a:rPr lang="hr-HR" sz="1600" dirty="0" smtClean="0">
              <a:solidFill>
                <a:srgbClr val="C00000"/>
              </a:solidFill>
            </a:rPr>
            <a:t>Odluke o suradnji ili konkuriranju </a:t>
          </a:r>
          <a:endParaRPr lang="hr-HR" sz="1600" dirty="0">
            <a:solidFill>
              <a:srgbClr val="C00000"/>
            </a:solidFill>
          </a:endParaRPr>
        </a:p>
      </dgm:t>
    </dgm:pt>
    <dgm:pt modelId="{5A823ADB-06A1-4049-81B8-785925CD0345}" type="parTrans" cxnId="{E2BAC0D7-2E76-4868-9AE4-203B41F75E34}">
      <dgm:prSet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E5950CDD-6FB2-423A-AB6D-86299526BFEC}" type="sibTrans" cxnId="{E2BAC0D7-2E76-4868-9AE4-203B41F75E34}">
      <dgm:prSet custT="1"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C31E3A2F-C865-4CC2-96FE-8CF32417D108}">
      <dgm:prSet phldrT="[Tekst]" custT="1"/>
      <dgm:spPr/>
      <dgm:t>
        <a:bodyPr/>
        <a:lstStyle/>
        <a:p>
          <a:r>
            <a:rPr lang="hr-HR" sz="1600" dirty="0" smtClean="0">
              <a:solidFill>
                <a:srgbClr val="C00000"/>
              </a:solidFill>
            </a:rPr>
            <a:t>Provjera odgojno-obrazovnih programa</a:t>
          </a:r>
          <a:endParaRPr lang="hr-HR" sz="1600" dirty="0">
            <a:solidFill>
              <a:srgbClr val="C00000"/>
            </a:solidFill>
          </a:endParaRPr>
        </a:p>
      </dgm:t>
    </dgm:pt>
    <dgm:pt modelId="{1A09110A-3565-4F8C-BED1-FAE1390612A2}" type="parTrans" cxnId="{1155BA45-B8AF-46B5-8F68-7D4068F8129F}">
      <dgm:prSet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A2626B25-45A4-4B30-AE46-D6E5D2F938B6}" type="sibTrans" cxnId="{1155BA45-B8AF-46B5-8F68-7D4068F8129F}">
      <dgm:prSet custT="1"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5DE70B4E-E55E-4B50-B8AF-56AB4BB5F7A6}">
      <dgm:prSet phldrT="[Tekst]" custT="1"/>
      <dgm:spPr/>
      <dgm:t>
        <a:bodyPr/>
        <a:lstStyle/>
        <a:p>
          <a:r>
            <a:rPr lang="hr-HR" sz="1600" dirty="0" smtClean="0">
              <a:solidFill>
                <a:srgbClr val="C00000"/>
              </a:solidFill>
            </a:rPr>
            <a:t>Osiguranje i unaprjeđenje kvalitete</a:t>
          </a:r>
          <a:endParaRPr lang="hr-HR" sz="1600" dirty="0">
            <a:solidFill>
              <a:srgbClr val="C00000"/>
            </a:solidFill>
          </a:endParaRPr>
        </a:p>
      </dgm:t>
    </dgm:pt>
    <dgm:pt modelId="{5686DF39-E507-4C7B-896F-97D6757FC4AB}" type="parTrans" cxnId="{C4C50CC7-F12A-49C3-8CCE-C56310C4BF83}">
      <dgm:prSet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23A781BC-1DF0-42F9-9898-0F159E547C25}" type="sibTrans" cxnId="{C4C50CC7-F12A-49C3-8CCE-C56310C4BF83}">
      <dgm:prSet custT="1"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48EB6C1A-E465-4469-BC99-133C48D99ED9}">
      <dgm:prSet phldrT="[Tekst]" custT="1"/>
      <dgm:spPr/>
      <dgm:t>
        <a:bodyPr/>
        <a:lstStyle/>
        <a:p>
          <a:r>
            <a:rPr lang="hr-HR" sz="1600" dirty="0" smtClean="0">
              <a:solidFill>
                <a:srgbClr val="C00000"/>
              </a:solidFill>
            </a:rPr>
            <a:t>Istraživanje potrebe dionika</a:t>
          </a:r>
          <a:endParaRPr lang="hr-HR" sz="1600" dirty="0">
            <a:solidFill>
              <a:srgbClr val="C00000"/>
            </a:solidFill>
          </a:endParaRPr>
        </a:p>
      </dgm:t>
    </dgm:pt>
    <dgm:pt modelId="{18B0ED55-1C71-4D80-A4A9-F6145C32BE78}" type="parTrans" cxnId="{B5938CA4-1E53-45CE-AF07-BAF4CB37886D}">
      <dgm:prSet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396088CE-C72F-444C-A9FA-402C8E1BEB59}" type="sibTrans" cxnId="{B5938CA4-1E53-45CE-AF07-BAF4CB37886D}">
      <dgm:prSet custT="1"/>
      <dgm:spPr/>
      <dgm:t>
        <a:bodyPr/>
        <a:lstStyle/>
        <a:p>
          <a:endParaRPr lang="hr-HR" sz="1600">
            <a:solidFill>
              <a:srgbClr val="C00000"/>
            </a:solidFill>
          </a:endParaRPr>
        </a:p>
      </dgm:t>
    </dgm:pt>
    <dgm:pt modelId="{D3A650B8-3174-4369-945E-E2E6E6735C24}" type="pres">
      <dgm:prSet presAssocID="{8929F4FE-1700-46B8-A8B1-F453BAEEA4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31D682A2-41BB-4F6B-AA3B-274A83D64E2C}" type="pres">
      <dgm:prSet presAssocID="{AE8CD2E1-E5AA-4F72-8DAC-7138B2E065FD}" presName="node" presStyleLbl="node1" presStyleIdx="0" presStyleCnt="5" custScaleX="12015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BEE8215-D078-4BA2-8C40-91E195756DA6}" type="pres">
      <dgm:prSet presAssocID="{5C9CF6E0-ACA7-4D8D-833E-F0604265FC24}" presName="sibTrans" presStyleLbl="sibTrans2D1" presStyleIdx="0" presStyleCnt="5"/>
      <dgm:spPr/>
      <dgm:t>
        <a:bodyPr/>
        <a:lstStyle/>
        <a:p>
          <a:endParaRPr lang="hr-HR"/>
        </a:p>
      </dgm:t>
    </dgm:pt>
    <dgm:pt modelId="{6B4A32FB-16B2-41F6-81B2-17291EAA34B4}" type="pres">
      <dgm:prSet presAssocID="{5C9CF6E0-ACA7-4D8D-833E-F0604265FC24}" presName="connectorText" presStyleLbl="sibTrans2D1" presStyleIdx="0" presStyleCnt="5"/>
      <dgm:spPr/>
      <dgm:t>
        <a:bodyPr/>
        <a:lstStyle/>
        <a:p>
          <a:endParaRPr lang="hr-HR"/>
        </a:p>
      </dgm:t>
    </dgm:pt>
    <dgm:pt modelId="{3EDC7C31-2171-4FC7-B4D4-62BF9EFDC52D}" type="pres">
      <dgm:prSet presAssocID="{C7A24342-0CD8-42F8-B32A-83876E17059C}" presName="node" presStyleLbl="node1" presStyleIdx="1" presStyleCnt="5" custScaleX="11705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57714FC-CD09-4849-A46A-97D9875F5467}" type="pres">
      <dgm:prSet presAssocID="{E5950CDD-6FB2-423A-AB6D-86299526BFEC}" presName="sibTrans" presStyleLbl="sibTrans2D1" presStyleIdx="1" presStyleCnt="5"/>
      <dgm:spPr/>
      <dgm:t>
        <a:bodyPr/>
        <a:lstStyle/>
        <a:p>
          <a:endParaRPr lang="hr-HR"/>
        </a:p>
      </dgm:t>
    </dgm:pt>
    <dgm:pt modelId="{2D337EF0-2CC3-470A-8C6A-810C0C3096E4}" type="pres">
      <dgm:prSet presAssocID="{E5950CDD-6FB2-423A-AB6D-86299526BFEC}" presName="connectorText" presStyleLbl="sibTrans2D1" presStyleIdx="1" presStyleCnt="5"/>
      <dgm:spPr/>
      <dgm:t>
        <a:bodyPr/>
        <a:lstStyle/>
        <a:p>
          <a:endParaRPr lang="hr-HR"/>
        </a:p>
      </dgm:t>
    </dgm:pt>
    <dgm:pt modelId="{C290380B-7B4E-431D-8B7E-C0D855302CB1}" type="pres">
      <dgm:prSet presAssocID="{C31E3A2F-C865-4CC2-96FE-8CF32417D108}" presName="node" presStyleLbl="node1" presStyleIdx="2" presStyleCnt="5" custScaleX="10909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434E030-B24F-4411-A7A7-7A7CFA43B7DE}" type="pres">
      <dgm:prSet presAssocID="{A2626B25-45A4-4B30-AE46-D6E5D2F938B6}" presName="sibTrans" presStyleLbl="sibTrans2D1" presStyleIdx="2" presStyleCnt="5"/>
      <dgm:spPr/>
      <dgm:t>
        <a:bodyPr/>
        <a:lstStyle/>
        <a:p>
          <a:endParaRPr lang="hr-HR"/>
        </a:p>
      </dgm:t>
    </dgm:pt>
    <dgm:pt modelId="{06739616-05A6-4B5E-81E1-40FCABDE6D1B}" type="pres">
      <dgm:prSet presAssocID="{A2626B25-45A4-4B30-AE46-D6E5D2F938B6}" presName="connectorText" presStyleLbl="sibTrans2D1" presStyleIdx="2" presStyleCnt="5"/>
      <dgm:spPr/>
      <dgm:t>
        <a:bodyPr/>
        <a:lstStyle/>
        <a:p>
          <a:endParaRPr lang="hr-HR"/>
        </a:p>
      </dgm:t>
    </dgm:pt>
    <dgm:pt modelId="{1BEC6E63-9B00-4766-922C-8448A5AE7769}" type="pres">
      <dgm:prSet presAssocID="{5DE70B4E-E55E-4B50-B8AF-56AB4BB5F7A6}" presName="node" presStyleLbl="node1" presStyleIdx="3" presStyleCnt="5" custScaleX="11722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415DDDE-69D3-49F9-8FFF-B620A7D546C4}" type="pres">
      <dgm:prSet presAssocID="{23A781BC-1DF0-42F9-9898-0F159E547C25}" presName="sibTrans" presStyleLbl="sibTrans2D1" presStyleIdx="3" presStyleCnt="5"/>
      <dgm:spPr/>
      <dgm:t>
        <a:bodyPr/>
        <a:lstStyle/>
        <a:p>
          <a:endParaRPr lang="hr-HR"/>
        </a:p>
      </dgm:t>
    </dgm:pt>
    <dgm:pt modelId="{22481C8D-3E2D-4471-816D-0E8C7E4957AD}" type="pres">
      <dgm:prSet presAssocID="{23A781BC-1DF0-42F9-9898-0F159E547C25}" presName="connectorText" presStyleLbl="sibTrans2D1" presStyleIdx="3" presStyleCnt="5"/>
      <dgm:spPr/>
      <dgm:t>
        <a:bodyPr/>
        <a:lstStyle/>
        <a:p>
          <a:endParaRPr lang="hr-HR"/>
        </a:p>
      </dgm:t>
    </dgm:pt>
    <dgm:pt modelId="{E4ED7994-9B85-41F8-ABDE-D6389EC22D18}" type="pres">
      <dgm:prSet presAssocID="{48EB6C1A-E465-4469-BC99-133C48D99ED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194A2BD-E23F-4256-B154-8C82CC19F04F}" type="pres">
      <dgm:prSet presAssocID="{396088CE-C72F-444C-A9FA-402C8E1BEB59}" presName="sibTrans" presStyleLbl="sibTrans2D1" presStyleIdx="4" presStyleCnt="5"/>
      <dgm:spPr/>
      <dgm:t>
        <a:bodyPr/>
        <a:lstStyle/>
        <a:p>
          <a:endParaRPr lang="hr-HR"/>
        </a:p>
      </dgm:t>
    </dgm:pt>
    <dgm:pt modelId="{B42A7434-1C8A-48F0-AFCD-5621376296AE}" type="pres">
      <dgm:prSet presAssocID="{396088CE-C72F-444C-A9FA-402C8E1BEB59}" presName="connectorText" presStyleLbl="sibTrans2D1" presStyleIdx="4" presStyleCnt="5"/>
      <dgm:spPr/>
      <dgm:t>
        <a:bodyPr/>
        <a:lstStyle/>
        <a:p>
          <a:endParaRPr lang="hr-HR"/>
        </a:p>
      </dgm:t>
    </dgm:pt>
  </dgm:ptLst>
  <dgm:cxnLst>
    <dgm:cxn modelId="{B322B8F7-8CFD-4B9F-A799-A9B7F294732F}" type="presOf" srcId="{396088CE-C72F-444C-A9FA-402C8E1BEB59}" destId="{7194A2BD-E23F-4256-B154-8C82CC19F04F}" srcOrd="0" destOrd="0" presId="urn:microsoft.com/office/officeart/2005/8/layout/cycle2"/>
    <dgm:cxn modelId="{68F3B86C-D5BE-4DE1-BEA3-9DCAD4A7B37C}" type="presOf" srcId="{C31E3A2F-C865-4CC2-96FE-8CF32417D108}" destId="{C290380B-7B4E-431D-8B7E-C0D855302CB1}" srcOrd="0" destOrd="0" presId="urn:microsoft.com/office/officeart/2005/8/layout/cycle2"/>
    <dgm:cxn modelId="{1B662367-2EB6-482B-9DB7-95BC0218DA63}" type="presOf" srcId="{5DE70B4E-E55E-4B50-B8AF-56AB4BB5F7A6}" destId="{1BEC6E63-9B00-4766-922C-8448A5AE7769}" srcOrd="0" destOrd="0" presId="urn:microsoft.com/office/officeart/2005/8/layout/cycle2"/>
    <dgm:cxn modelId="{6B3C2EA1-E38F-47F6-B936-E0B64128FF6C}" type="presOf" srcId="{A2626B25-45A4-4B30-AE46-D6E5D2F938B6}" destId="{06739616-05A6-4B5E-81E1-40FCABDE6D1B}" srcOrd="1" destOrd="0" presId="urn:microsoft.com/office/officeart/2005/8/layout/cycle2"/>
    <dgm:cxn modelId="{B5938CA4-1E53-45CE-AF07-BAF4CB37886D}" srcId="{8929F4FE-1700-46B8-A8B1-F453BAEEA459}" destId="{48EB6C1A-E465-4469-BC99-133C48D99ED9}" srcOrd="4" destOrd="0" parTransId="{18B0ED55-1C71-4D80-A4A9-F6145C32BE78}" sibTransId="{396088CE-C72F-444C-A9FA-402C8E1BEB59}"/>
    <dgm:cxn modelId="{E2BAC0D7-2E76-4868-9AE4-203B41F75E34}" srcId="{8929F4FE-1700-46B8-A8B1-F453BAEEA459}" destId="{C7A24342-0CD8-42F8-B32A-83876E17059C}" srcOrd="1" destOrd="0" parTransId="{5A823ADB-06A1-4049-81B8-785925CD0345}" sibTransId="{E5950CDD-6FB2-423A-AB6D-86299526BFEC}"/>
    <dgm:cxn modelId="{8E1BD48C-5A79-4686-84D8-26F6F87B5834}" type="presOf" srcId="{5C9CF6E0-ACA7-4D8D-833E-F0604265FC24}" destId="{6B4A32FB-16B2-41F6-81B2-17291EAA34B4}" srcOrd="1" destOrd="0" presId="urn:microsoft.com/office/officeart/2005/8/layout/cycle2"/>
    <dgm:cxn modelId="{CFF24B00-387D-4E73-AD64-4D0470A500E2}" type="presOf" srcId="{E5950CDD-6FB2-423A-AB6D-86299526BFEC}" destId="{2D337EF0-2CC3-470A-8C6A-810C0C3096E4}" srcOrd="1" destOrd="0" presId="urn:microsoft.com/office/officeart/2005/8/layout/cycle2"/>
    <dgm:cxn modelId="{25789F71-150F-4F43-A37D-B68A1E22F1BB}" type="presOf" srcId="{23A781BC-1DF0-42F9-9898-0F159E547C25}" destId="{22481C8D-3E2D-4471-816D-0E8C7E4957AD}" srcOrd="1" destOrd="0" presId="urn:microsoft.com/office/officeart/2005/8/layout/cycle2"/>
    <dgm:cxn modelId="{45B5591E-A167-449E-A676-286631891CA9}" type="presOf" srcId="{8929F4FE-1700-46B8-A8B1-F453BAEEA459}" destId="{D3A650B8-3174-4369-945E-E2E6E6735C24}" srcOrd="0" destOrd="0" presId="urn:microsoft.com/office/officeart/2005/8/layout/cycle2"/>
    <dgm:cxn modelId="{ABC3D910-B361-4ECE-A468-9DBE059C1DCD}" type="presOf" srcId="{A2626B25-45A4-4B30-AE46-D6E5D2F938B6}" destId="{2434E030-B24F-4411-A7A7-7A7CFA43B7DE}" srcOrd="0" destOrd="0" presId="urn:microsoft.com/office/officeart/2005/8/layout/cycle2"/>
    <dgm:cxn modelId="{06D29505-C00B-40DD-8987-8B0E67C1A798}" type="presOf" srcId="{23A781BC-1DF0-42F9-9898-0F159E547C25}" destId="{3415DDDE-69D3-49F9-8FFF-B620A7D546C4}" srcOrd="0" destOrd="0" presId="urn:microsoft.com/office/officeart/2005/8/layout/cycle2"/>
    <dgm:cxn modelId="{1132D605-DCD9-4A9C-ACD6-844EA336AC50}" srcId="{8929F4FE-1700-46B8-A8B1-F453BAEEA459}" destId="{AE8CD2E1-E5AA-4F72-8DAC-7138B2E065FD}" srcOrd="0" destOrd="0" parTransId="{190626FC-4442-4FF2-89AD-340E4FAC3926}" sibTransId="{5C9CF6E0-ACA7-4D8D-833E-F0604265FC24}"/>
    <dgm:cxn modelId="{5941D3AD-EADA-4F8C-9BE0-37C4E706F31A}" type="presOf" srcId="{396088CE-C72F-444C-A9FA-402C8E1BEB59}" destId="{B42A7434-1C8A-48F0-AFCD-5621376296AE}" srcOrd="1" destOrd="0" presId="urn:microsoft.com/office/officeart/2005/8/layout/cycle2"/>
    <dgm:cxn modelId="{9DDFC289-A52D-444B-9180-68E5BD3851D7}" type="presOf" srcId="{C7A24342-0CD8-42F8-B32A-83876E17059C}" destId="{3EDC7C31-2171-4FC7-B4D4-62BF9EFDC52D}" srcOrd="0" destOrd="0" presId="urn:microsoft.com/office/officeart/2005/8/layout/cycle2"/>
    <dgm:cxn modelId="{1155BA45-B8AF-46B5-8F68-7D4068F8129F}" srcId="{8929F4FE-1700-46B8-A8B1-F453BAEEA459}" destId="{C31E3A2F-C865-4CC2-96FE-8CF32417D108}" srcOrd="2" destOrd="0" parTransId="{1A09110A-3565-4F8C-BED1-FAE1390612A2}" sibTransId="{A2626B25-45A4-4B30-AE46-D6E5D2F938B6}"/>
    <dgm:cxn modelId="{ABC5D1DA-335A-478E-B1C0-C6805F21FC75}" type="presOf" srcId="{5C9CF6E0-ACA7-4D8D-833E-F0604265FC24}" destId="{1BEE8215-D078-4BA2-8C40-91E195756DA6}" srcOrd="0" destOrd="0" presId="urn:microsoft.com/office/officeart/2005/8/layout/cycle2"/>
    <dgm:cxn modelId="{7795FB23-C9F8-43AB-9AB1-32C9F26D4461}" type="presOf" srcId="{48EB6C1A-E465-4469-BC99-133C48D99ED9}" destId="{E4ED7994-9B85-41F8-ABDE-D6389EC22D18}" srcOrd="0" destOrd="0" presId="urn:microsoft.com/office/officeart/2005/8/layout/cycle2"/>
    <dgm:cxn modelId="{0A2B4933-AE3D-46CE-9CEF-82E18107F247}" type="presOf" srcId="{AE8CD2E1-E5AA-4F72-8DAC-7138B2E065FD}" destId="{31D682A2-41BB-4F6B-AA3B-274A83D64E2C}" srcOrd="0" destOrd="0" presId="urn:microsoft.com/office/officeart/2005/8/layout/cycle2"/>
    <dgm:cxn modelId="{C4C50CC7-F12A-49C3-8CCE-C56310C4BF83}" srcId="{8929F4FE-1700-46B8-A8B1-F453BAEEA459}" destId="{5DE70B4E-E55E-4B50-B8AF-56AB4BB5F7A6}" srcOrd="3" destOrd="0" parTransId="{5686DF39-E507-4C7B-896F-97D6757FC4AB}" sibTransId="{23A781BC-1DF0-42F9-9898-0F159E547C25}"/>
    <dgm:cxn modelId="{1A89DCE4-AF30-4024-A1AB-5FC80448DD12}" type="presOf" srcId="{E5950CDD-6FB2-423A-AB6D-86299526BFEC}" destId="{257714FC-CD09-4849-A46A-97D9875F5467}" srcOrd="0" destOrd="0" presId="urn:microsoft.com/office/officeart/2005/8/layout/cycle2"/>
    <dgm:cxn modelId="{1217F76E-B503-4702-98A6-5180722A9EE2}" type="presParOf" srcId="{D3A650B8-3174-4369-945E-E2E6E6735C24}" destId="{31D682A2-41BB-4F6B-AA3B-274A83D64E2C}" srcOrd="0" destOrd="0" presId="urn:microsoft.com/office/officeart/2005/8/layout/cycle2"/>
    <dgm:cxn modelId="{F14552B7-A78B-4A40-B147-A9B356DE0DD5}" type="presParOf" srcId="{D3A650B8-3174-4369-945E-E2E6E6735C24}" destId="{1BEE8215-D078-4BA2-8C40-91E195756DA6}" srcOrd="1" destOrd="0" presId="urn:microsoft.com/office/officeart/2005/8/layout/cycle2"/>
    <dgm:cxn modelId="{DC4506EE-C3FC-4F96-9D2A-9632F2A3F58A}" type="presParOf" srcId="{1BEE8215-D078-4BA2-8C40-91E195756DA6}" destId="{6B4A32FB-16B2-41F6-81B2-17291EAA34B4}" srcOrd="0" destOrd="0" presId="urn:microsoft.com/office/officeart/2005/8/layout/cycle2"/>
    <dgm:cxn modelId="{33A25564-4EBF-48DF-BC25-DAFAD9897456}" type="presParOf" srcId="{D3A650B8-3174-4369-945E-E2E6E6735C24}" destId="{3EDC7C31-2171-4FC7-B4D4-62BF9EFDC52D}" srcOrd="2" destOrd="0" presId="urn:microsoft.com/office/officeart/2005/8/layout/cycle2"/>
    <dgm:cxn modelId="{BE8D7FDD-EF4D-4D53-9BFE-02CC9D55D43C}" type="presParOf" srcId="{D3A650B8-3174-4369-945E-E2E6E6735C24}" destId="{257714FC-CD09-4849-A46A-97D9875F5467}" srcOrd="3" destOrd="0" presId="urn:microsoft.com/office/officeart/2005/8/layout/cycle2"/>
    <dgm:cxn modelId="{C406DB96-3C17-43D4-BD6A-579A252D149E}" type="presParOf" srcId="{257714FC-CD09-4849-A46A-97D9875F5467}" destId="{2D337EF0-2CC3-470A-8C6A-810C0C3096E4}" srcOrd="0" destOrd="0" presId="urn:microsoft.com/office/officeart/2005/8/layout/cycle2"/>
    <dgm:cxn modelId="{A7183268-E4F3-4F26-A687-A4C6C2DCDCD2}" type="presParOf" srcId="{D3A650B8-3174-4369-945E-E2E6E6735C24}" destId="{C290380B-7B4E-431D-8B7E-C0D855302CB1}" srcOrd="4" destOrd="0" presId="urn:microsoft.com/office/officeart/2005/8/layout/cycle2"/>
    <dgm:cxn modelId="{9F7E6DC8-786D-412B-9AA0-2832787672B3}" type="presParOf" srcId="{D3A650B8-3174-4369-945E-E2E6E6735C24}" destId="{2434E030-B24F-4411-A7A7-7A7CFA43B7DE}" srcOrd="5" destOrd="0" presId="urn:microsoft.com/office/officeart/2005/8/layout/cycle2"/>
    <dgm:cxn modelId="{7F7A54B3-0A72-4A14-B016-FB8F37F7D6EF}" type="presParOf" srcId="{2434E030-B24F-4411-A7A7-7A7CFA43B7DE}" destId="{06739616-05A6-4B5E-81E1-40FCABDE6D1B}" srcOrd="0" destOrd="0" presId="urn:microsoft.com/office/officeart/2005/8/layout/cycle2"/>
    <dgm:cxn modelId="{79D8745C-BC8F-4CD8-824C-EC4BF4F33FFC}" type="presParOf" srcId="{D3A650B8-3174-4369-945E-E2E6E6735C24}" destId="{1BEC6E63-9B00-4766-922C-8448A5AE7769}" srcOrd="6" destOrd="0" presId="urn:microsoft.com/office/officeart/2005/8/layout/cycle2"/>
    <dgm:cxn modelId="{F65BCEE5-E116-40E9-ABF8-C4B0A2CC7C47}" type="presParOf" srcId="{D3A650B8-3174-4369-945E-E2E6E6735C24}" destId="{3415DDDE-69D3-49F9-8FFF-B620A7D546C4}" srcOrd="7" destOrd="0" presId="urn:microsoft.com/office/officeart/2005/8/layout/cycle2"/>
    <dgm:cxn modelId="{A2A63495-73D4-4661-B806-0192D2B9CA87}" type="presParOf" srcId="{3415DDDE-69D3-49F9-8FFF-B620A7D546C4}" destId="{22481C8D-3E2D-4471-816D-0E8C7E4957AD}" srcOrd="0" destOrd="0" presId="urn:microsoft.com/office/officeart/2005/8/layout/cycle2"/>
    <dgm:cxn modelId="{8F3BBC50-B6A2-4458-A095-5B55A65F55B5}" type="presParOf" srcId="{D3A650B8-3174-4369-945E-E2E6E6735C24}" destId="{E4ED7994-9B85-41F8-ABDE-D6389EC22D18}" srcOrd="8" destOrd="0" presId="urn:microsoft.com/office/officeart/2005/8/layout/cycle2"/>
    <dgm:cxn modelId="{15646B14-93BD-4A69-BB54-0383E0705CE3}" type="presParOf" srcId="{D3A650B8-3174-4369-945E-E2E6E6735C24}" destId="{7194A2BD-E23F-4256-B154-8C82CC19F04F}" srcOrd="9" destOrd="0" presId="urn:microsoft.com/office/officeart/2005/8/layout/cycle2"/>
    <dgm:cxn modelId="{706CEF40-F202-4F66-987F-CDF1003ADD2C}" type="presParOf" srcId="{7194A2BD-E23F-4256-B154-8C82CC19F04F}" destId="{B42A7434-1C8A-48F0-AFCD-5621376296A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682A2-41BB-4F6B-AA3B-274A83D64E2C}">
      <dsp:nvSpPr>
        <dsp:cNvPr id="0" name=""/>
        <dsp:cNvSpPr/>
      </dsp:nvSpPr>
      <dsp:spPr>
        <a:xfrm>
          <a:off x="2877543" y="1021"/>
          <a:ext cx="1741317" cy="1449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solidFill>
                <a:srgbClr val="C00000"/>
              </a:solidFill>
            </a:rPr>
            <a:t>Izrada kurikuluma i pedagoške metode </a:t>
          </a:r>
          <a:endParaRPr lang="hr-HR" sz="1600" kern="1200" dirty="0">
            <a:solidFill>
              <a:srgbClr val="C00000"/>
            </a:solidFill>
          </a:endParaRPr>
        </a:p>
      </dsp:txBody>
      <dsp:txXfrm>
        <a:off x="3132553" y="213253"/>
        <a:ext cx="1231297" cy="1024749"/>
      </dsp:txXfrm>
    </dsp:sp>
    <dsp:sp modelId="{1BEE8215-D078-4BA2-8C40-91E195756DA6}">
      <dsp:nvSpPr>
        <dsp:cNvPr id="0" name=""/>
        <dsp:cNvSpPr/>
      </dsp:nvSpPr>
      <dsp:spPr>
        <a:xfrm rot="2160000">
          <a:off x="4476333" y="1119287"/>
          <a:ext cx="300587" cy="4891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>
            <a:solidFill>
              <a:srgbClr val="C00000"/>
            </a:solidFill>
          </a:endParaRPr>
        </a:p>
      </dsp:txBody>
      <dsp:txXfrm>
        <a:off x="4484944" y="1190607"/>
        <a:ext cx="210411" cy="293465"/>
      </dsp:txXfrm>
    </dsp:sp>
    <dsp:sp modelId="{3EDC7C31-2171-4FC7-B4D4-62BF9EFDC52D}">
      <dsp:nvSpPr>
        <dsp:cNvPr id="0" name=""/>
        <dsp:cNvSpPr/>
      </dsp:nvSpPr>
      <dsp:spPr>
        <a:xfrm>
          <a:off x="4660852" y="1280356"/>
          <a:ext cx="1696406" cy="1449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solidFill>
                <a:srgbClr val="C00000"/>
              </a:solidFill>
            </a:rPr>
            <a:t>Odluke o suradnji ili konkuriranju </a:t>
          </a:r>
          <a:endParaRPr lang="hr-HR" sz="1600" kern="1200" dirty="0">
            <a:solidFill>
              <a:srgbClr val="C00000"/>
            </a:solidFill>
          </a:endParaRPr>
        </a:p>
      </dsp:txBody>
      <dsp:txXfrm>
        <a:off x="4909285" y="1492588"/>
        <a:ext cx="1199540" cy="1024749"/>
      </dsp:txXfrm>
    </dsp:sp>
    <dsp:sp modelId="{257714FC-CD09-4849-A46A-97D9875F5467}">
      <dsp:nvSpPr>
        <dsp:cNvPr id="0" name=""/>
        <dsp:cNvSpPr/>
      </dsp:nvSpPr>
      <dsp:spPr>
        <a:xfrm rot="6480000">
          <a:off x="4986722" y="2787126"/>
          <a:ext cx="377464" cy="4891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>
            <a:solidFill>
              <a:srgbClr val="C00000"/>
            </a:solidFill>
          </a:endParaRPr>
        </a:p>
      </dsp:txBody>
      <dsp:txXfrm rot="10800000">
        <a:off x="5060838" y="2831100"/>
        <a:ext cx="264225" cy="293465"/>
      </dsp:txXfrm>
    </dsp:sp>
    <dsp:sp modelId="{C290380B-7B4E-431D-8B7E-C0D855302CB1}">
      <dsp:nvSpPr>
        <dsp:cNvPr id="0" name=""/>
        <dsp:cNvSpPr/>
      </dsp:nvSpPr>
      <dsp:spPr>
        <a:xfrm>
          <a:off x="4045966" y="3350364"/>
          <a:ext cx="1581005" cy="1449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solidFill>
                <a:srgbClr val="C00000"/>
              </a:solidFill>
            </a:rPr>
            <a:t>Provjera odgojno-obrazovnih programa</a:t>
          </a:r>
          <a:endParaRPr lang="hr-HR" sz="1600" kern="1200" dirty="0">
            <a:solidFill>
              <a:srgbClr val="C00000"/>
            </a:solidFill>
          </a:endParaRPr>
        </a:p>
      </dsp:txBody>
      <dsp:txXfrm>
        <a:off x="4277499" y="3562596"/>
        <a:ext cx="1117939" cy="1024749"/>
      </dsp:txXfrm>
    </dsp:sp>
    <dsp:sp modelId="{2434E030-B24F-4411-A7A7-7A7CFA43B7DE}">
      <dsp:nvSpPr>
        <dsp:cNvPr id="0" name=""/>
        <dsp:cNvSpPr/>
      </dsp:nvSpPr>
      <dsp:spPr>
        <a:xfrm rot="10800000">
          <a:off x="3643486" y="3830416"/>
          <a:ext cx="284419" cy="4891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>
            <a:solidFill>
              <a:srgbClr val="C00000"/>
            </a:solidFill>
          </a:endParaRPr>
        </a:p>
      </dsp:txBody>
      <dsp:txXfrm rot="10800000">
        <a:off x="3728812" y="3928238"/>
        <a:ext cx="199093" cy="293465"/>
      </dsp:txXfrm>
    </dsp:sp>
    <dsp:sp modelId="{1BEC6E63-9B00-4766-922C-8448A5AE7769}">
      <dsp:nvSpPr>
        <dsp:cNvPr id="0" name=""/>
        <dsp:cNvSpPr/>
      </dsp:nvSpPr>
      <dsp:spPr>
        <a:xfrm>
          <a:off x="1810543" y="3350364"/>
          <a:ext cx="1698782" cy="1449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solidFill>
                <a:srgbClr val="C00000"/>
              </a:solidFill>
            </a:rPr>
            <a:t>Osiguranje i unaprjeđenje kvalitete</a:t>
          </a:r>
          <a:endParaRPr lang="hr-HR" sz="1600" kern="1200" dirty="0">
            <a:solidFill>
              <a:srgbClr val="C00000"/>
            </a:solidFill>
          </a:endParaRPr>
        </a:p>
      </dsp:txBody>
      <dsp:txXfrm>
        <a:off x="2059324" y="3562596"/>
        <a:ext cx="1201220" cy="1024749"/>
      </dsp:txXfrm>
    </dsp:sp>
    <dsp:sp modelId="{3415DDDE-69D3-49F9-8FFF-B620A7D546C4}">
      <dsp:nvSpPr>
        <dsp:cNvPr id="0" name=""/>
        <dsp:cNvSpPr/>
      </dsp:nvSpPr>
      <dsp:spPr>
        <a:xfrm rot="15120000">
          <a:off x="2135289" y="2801083"/>
          <a:ext cx="380388" cy="4891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>
            <a:solidFill>
              <a:srgbClr val="C00000"/>
            </a:solidFill>
          </a:endParaRPr>
        </a:p>
      </dsp:txBody>
      <dsp:txXfrm rot="10800000">
        <a:off x="2209979" y="2953170"/>
        <a:ext cx="266272" cy="293465"/>
      </dsp:txXfrm>
    </dsp:sp>
    <dsp:sp modelId="{E4ED7994-9B85-41F8-ABDE-D6389EC22D18}">
      <dsp:nvSpPr>
        <dsp:cNvPr id="0" name=""/>
        <dsp:cNvSpPr/>
      </dsp:nvSpPr>
      <dsp:spPr>
        <a:xfrm>
          <a:off x="1262741" y="1280356"/>
          <a:ext cx="1449213" cy="1449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solidFill>
                <a:srgbClr val="C00000"/>
              </a:solidFill>
            </a:rPr>
            <a:t>Istraživanje potrebe dionika</a:t>
          </a:r>
          <a:endParaRPr lang="hr-HR" sz="1600" kern="1200" dirty="0">
            <a:solidFill>
              <a:srgbClr val="C00000"/>
            </a:solidFill>
          </a:endParaRPr>
        </a:p>
      </dsp:txBody>
      <dsp:txXfrm>
        <a:off x="1474973" y="1492588"/>
        <a:ext cx="1024749" cy="1024749"/>
      </dsp:txXfrm>
    </dsp:sp>
    <dsp:sp modelId="{7194A2BD-E23F-4256-B154-8C82CC19F04F}">
      <dsp:nvSpPr>
        <dsp:cNvPr id="0" name=""/>
        <dsp:cNvSpPr/>
      </dsp:nvSpPr>
      <dsp:spPr>
        <a:xfrm rot="19440000">
          <a:off x="2655239" y="1151704"/>
          <a:ext cx="339836" cy="4891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>
            <a:solidFill>
              <a:srgbClr val="C00000"/>
            </a:solidFill>
          </a:endParaRPr>
        </a:p>
      </dsp:txBody>
      <dsp:txXfrm>
        <a:off x="2664974" y="1279489"/>
        <a:ext cx="237885" cy="293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22601-73C2-46E2-B585-A5EF8E18400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FA092-E91C-4F0B-B019-C8D5DD0DCE7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331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FA092-E91C-4F0B-B019-C8D5DD0DCE7E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9656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FA092-E91C-4F0B-B019-C8D5DD0DCE7E}" type="slidenum">
              <a:rPr lang="hr-HR" smtClean="0"/>
              <a:t>19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7630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046230F-18A4-4DCB-987E-C60E8839459F}" type="slidenum">
              <a:rPr lang="hr-HR" smtClean="0"/>
              <a:t>‹#›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2581CDD-8D04-4D11-AAEB-FA5D546C29BC}" type="datetimeFigureOut">
              <a:rPr lang="hr-HR" smtClean="0"/>
              <a:t>1.4.2014.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543800" cy="3374231"/>
          </a:xfrm>
        </p:spPr>
        <p:txBody>
          <a:bodyPr/>
          <a:lstStyle/>
          <a:p>
            <a:pPr algn="ctr"/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Marketinška orijentacija škola </a:t>
            </a:r>
            <a:r>
              <a:rPr lang="hr-HR" sz="3600" dirty="0" smtClean="0"/>
              <a:t/>
            </a:r>
            <a:br>
              <a:rPr lang="hr-HR" sz="3600" dirty="0" smtClean="0"/>
            </a:br>
            <a:r>
              <a:rPr lang="hr-HR" sz="3600" dirty="0"/>
              <a:t/>
            </a:r>
            <a:br>
              <a:rPr lang="hr-HR" sz="3600" dirty="0"/>
            </a:br>
            <a:r>
              <a:rPr lang="hr-HR" sz="3600" dirty="0" smtClean="0"/>
              <a:t/>
            </a:r>
            <a:br>
              <a:rPr lang="hr-HR" sz="3600" dirty="0" smtClean="0"/>
            </a:br>
            <a:r>
              <a:rPr lang="hr-HR" sz="3600" dirty="0"/>
              <a:t>      </a:t>
            </a:r>
            <a:r>
              <a:rPr lang="hr-HR" sz="3600" i="1" dirty="0">
                <a:solidFill>
                  <a:srgbClr val="FF0000"/>
                </a:solidFill>
              </a:rPr>
              <a:t>Škola čini super stvari svaki dan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endParaRPr lang="hr-HR" dirty="0"/>
          </a:p>
          <a:p>
            <a:endParaRPr lang="hr-HR" dirty="0" smtClean="0"/>
          </a:p>
          <a:p>
            <a:pPr algn="r"/>
            <a:r>
              <a:rPr lang="hr-HR" dirty="0" smtClean="0"/>
              <a:t>doc.dr.sc. Božena Krce Miočić</a:t>
            </a:r>
          </a:p>
          <a:p>
            <a:pPr algn="r"/>
            <a:r>
              <a:rPr lang="hr-HR" dirty="0" smtClean="0"/>
              <a:t>Sveučilište u Zadru, Odjel za turizam i komunikacijske znanosti </a:t>
            </a:r>
          </a:p>
          <a:p>
            <a:pPr algn="r"/>
            <a:r>
              <a:rPr lang="hr-HR" dirty="0"/>
              <a:t>e</a:t>
            </a:r>
            <a:r>
              <a:rPr lang="hr-HR" dirty="0" smtClean="0"/>
              <a:t>-mail: </a:t>
            </a:r>
            <a:r>
              <a:rPr lang="hr-HR" dirty="0" err="1" smtClean="0"/>
              <a:t>krceb</a:t>
            </a:r>
            <a:r>
              <a:rPr lang="hr-HR" dirty="0" smtClean="0"/>
              <a:t>@</a:t>
            </a:r>
            <a:r>
              <a:rPr lang="hr-HR" dirty="0" err="1" smtClean="0"/>
              <a:t>unizd.hr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294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Koliko košta vaš program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Jeste li izračunali točku pokrića?</a:t>
            </a:r>
          </a:p>
          <a:p>
            <a:r>
              <a:rPr lang="hr-HR" sz="2800" dirty="0" smtClean="0"/>
              <a:t>Zamislimo dan da nema sredstava iz proračuna koliko vam treba učenika i koliko moraju platiti da bi vi nastavili rad…</a:t>
            </a:r>
          </a:p>
          <a:p>
            <a:r>
              <a:rPr lang="hr-HR" sz="2800" dirty="0" smtClean="0"/>
              <a:t>Bi li svi imali jednake cijene?</a:t>
            </a:r>
          </a:p>
          <a:p>
            <a:r>
              <a:rPr lang="hr-HR" sz="2800" dirty="0" smtClean="0"/>
              <a:t>A bi li svima dali jednake plaće?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938705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Kada smijemo potrošiti više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600" dirty="0" smtClean="0"/>
              <a:t>U sveopćoj štednji, snižavanju plaća koji je interes utrošiti više na marketinške aktivnosti – kako će se to nama vratiti?</a:t>
            </a:r>
          </a:p>
          <a:p>
            <a:r>
              <a:rPr lang="hr-HR" sz="2600" dirty="0" smtClean="0"/>
              <a:t>Kako možemo opravdati trošak promocije kada istovremeno se smanjuju prava zaposlenika ili materijalni izdaci za toplu vodu, </a:t>
            </a:r>
            <a:r>
              <a:rPr lang="hr-HR" sz="2600" dirty="0" err="1" smtClean="0"/>
              <a:t>wc</a:t>
            </a:r>
            <a:r>
              <a:rPr lang="hr-HR" sz="2600" dirty="0" smtClean="0"/>
              <a:t> papir i sl. ? </a:t>
            </a:r>
          </a:p>
          <a:p>
            <a:pPr marL="114300" indent="0">
              <a:buNone/>
            </a:pPr>
            <a:endParaRPr lang="hr-HR" sz="26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34097"/>
            <a:ext cx="3168352" cy="190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383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 kada odlučimo potrošiti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900" dirty="0" smtClean="0"/>
              <a:t>Kako znamo kome vjerovati? </a:t>
            </a:r>
          </a:p>
          <a:p>
            <a:r>
              <a:rPr lang="hr-HR" sz="2900" dirty="0" smtClean="0"/>
              <a:t>Koliko košta knjiga grafičkih standarda?</a:t>
            </a:r>
          </a:p>
          <a:p>
            <a:r>
              <a:rPr lang="hr-HR" sz="2900" dirty="0" smtClean="0"/>
              <a:t>I što mi time dobivamo?</a:t>
            </a:r>
          </a:p>
          <a:p>
            <a:endParaRPr lang="hr-HR" sz="29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81128"/>
            <a:ext cx="3810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043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Zašto?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800600"/>
          </a:xfrm>
        </p:spPr>
        <p:txBody>
          <a:bodyPr>
            <a:normAutofit/>
          </a:bodyPr>
          <a:lstStyle/>
          <a:p>
            <a:r>
              <a:rPr lang="hr-HR" sz="3600" dirty="0" smtClean="0"/>
              <a:t>Često imamo osjećaj da bespotrebno radimo </a:t>
            </a:r>
            <a:r>
              <a:rPr lang="hr-HR" sz="3600" dirty="0" smtClean="0">
                <a:sym typeface="Wingdings" pitchFamily="2" charset="2"/>
              </a:rPr>
              <a:t> </a:t>
            </a:r>
          </a:p>
          <a:p>
            <a:r>
              <a:rPr lang="hr-HR" sz="3600" dirty="0" smtClean="0">
                <a:sym typeface="Wingdings" pitchFamily="2" charset="2"/>
              </a:rPr>
              <a:t>Svi naši projekti samo su naši </a:t>
            </a:r>
          </a:p>
          <a:p>
            <a:r>
              <a:rPr lang="hr-HR" sz="3600" dirty="0" smtClean="0">
                <a:sym typeface="Wingdings" pitchFamily="2" charset="2"/>
              </a:rPr>
              <a:t>Građani imaju stav da mi ništa ne radimo </a:t>
            </a:r>
          </a:p>
          <a:p>
            <a:r>
              <a:rPr lang="hr-HR" sz="3600" dirty="0" smtClean="0">
                <a:sym typeface="Wingdings" pitchFamily="2" charset="2"/>
              </a:rPr>
              <a:t>Ionako radimo za burzu – čemu taj trud</a:t>
            </a:r>
          </a:p>
          <a:p>
            <a:r>
              <a:rPr lang="hr-HR" sz="3600" dirty="0" smtClean="0">
                <a:sym typeface="Wingdings" pitchFamily="2" charset="2"/>
              </a:rPr>
              <a:t>Ja sam najdosadniji ravnatelj u županiji</a:t>
            </a:r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859179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Promocija i komunikacija s dionicima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Pitanje koje si zasigurno postavljate:</a:t>
            </a:r>
          </a:p>
          <a:p>
            <a:endParaRPr lang="hr-HR" dirty="0"/>
          </a:p>
          <a:p>
            <a:pPr marL="114300" indent="0" algn="ctr">
              <a:buNone/>
            </a:pPr>
            <a:r>
              <a:rPr lang="hr-HR" sz="2800" i="1" dirty="0" smtClean="0"/>
              <a:t>„kako informirati javnost o …?”</a:t>
            </a:r>
          </a:p>
          <a:p>
            <a:pPr marL="114300" indent="0">
              <a:buNone/>
            </a:pPr>
            <a:endParaRPr lang="hr-HR" sz="2800" i="1" dirty="0"/>
          </a:p>
          <a:p>
            <a:pPr>
              <a:buFont typeface="Wingdings" pitchFamily="2" charset="2"/>
              <a:buChar char="§"/>
            </a:pPr>
            <a:r>
              <a:rPr lang="hr-HR" sz="2400" i="1" dirty="0">
                <a:solidFill>
                  <a:srgbClr val="C00000"/>
                </a:solidFill>
              </a:rPr>
              <a:t>k</a:t>
            </a:r>
            <a:r>
              <a:rPr lang="hr-HR" sz="2400" i="1" dirty="0" smtClean="0">
                <a:solidFill>
                  <a:srgbClr val="C00000"/>
                </a:solidFill>
              </a:rPr>
              <a:t>onkretnom programu škole </a:t>
            </a:r>
          </a:p>
          <a:p>
            <a:pPr>
              <a:buFont typeface="Wingdings" pitchFamily="2" charset="2"/>
              <a:buChar char="§"/>
            </a:pPr>
            <a:r>
              <a:rPr lang="hr-HR" sz="2400" i="1" dirty="0">
                <a:solidFill>
                  <a:srgbClr val="C00000"/>
                </a:solidFill>
              </a:rPr>
              <a:t>d</a:t>
            </a:r>
            <a:r>
              <a:rPr lang="hr-HR" sz="2400" i="1" dirty="0" smtClean="0">
                <a:solidFill>
                  <a:srgbClr val="C00000"/>
                </a:solidFill>
              </a:rPr>
              <a:t>jelatnosti škole </a:t>
            </a:r>
          </a:p>
          <a:p>
            <a:pPr>
              <a:buFont typeface="Wingdings" pitchFamily="2" charset="2"/>
              <a:buChar char="§"/>
            </a:pPr>
            <a:r>
              <a:rPr lang="hr-HR" sz="2400" i="1" dirty="0">
                <a:solidFill>
                  <a:srgbClr val="C00000"/>
                </a:solidFill>
              </a:rPr>
              <a:t>p</a:t>
            </a:r>
            <a:r>
              <a:rPr lang="hr-HR" sz="2400" i="1" dirty="0" smtClean="0">
                <a:solidFill>
                  <a:srgbClr val="C00000"/>
                </a:solidFill>
              </a:rPr>
              <a:t>osebnim akcijama u školi</a:t>
            </a:r>
          </a:p>
          <a:p>
            <a:pPr>
              <a:buFont typeface="Wingdings" pitchFamily="2" charset="2"/>
              <a:buChar char="§"/>
            </a:pPr>
            <a:r>
              <a:rPr lang="hr-HR" sz="2400" i="1" dirty="0">
                <a:solidFill>
                  <a:srgbClr val="C00000"/>
                </a:solidFill>
              </a:rPr>
              <a:t>z</a:t>
            </a:r>
            <a:r>
              <a:rPr lang="hr-HR" sz="2400" i="1" dirty="0" smtClean="0">
                <a:solidFill>
                  <a:srgbClr val="C00000"/>
                </a:solidFill>
              </a:rPr>
              <a:t>načaju u zajednici </a:t>
            </a:r>
          </a:p>
          <a:p>
            <a:pPr>
              <a:buFont typeface="Wingdings" pitchFamily="2" charset="2"/>
              <a:buChar char="§"/>
            </a:pPr>
            <a:r>
              <a:rPr lang="hr-HR" sz="2400" i="1" dirty="0">
                <a:solidFill>
                  <a:srgbClr val="C00000"/>
                </a:solidFill>
              </a:rPr>
              <a:t>k</a:t>
            </a:r>
            <a:r>
              <a:rPr lang="hr-HR" sz="2400" i="1" dirty="0" smtClean="0">
                <a:solidFill>
                  <a:srgbClr val="C00000"/>
                </a:solidFill>
              </a:rPr>
              <a:t>adru koji posjedujemo…</a:t>
            </a:r>
            <a:endParaRPr lang="hr-HR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75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Mediji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Stari tradicionalni: novine, radio, televizija, plakati, </a:t>
            </a:r>
          </a:p>
          <a:p>
            <a:r>
              <a:rPr lang="hr-HR" dirty="0" smtClean="0"/>
              <a:t>Novi mediji: internetske stranice, oglasi na drugim internetskim stranicama, e-mail, društvene mreže, m-poruke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12976"/>
            <a:ext cx="4176141" cy="297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25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3" t="6635" b="4384"/>
          <a:stretch/>
        </p:blipFill>
        <p:spPr bwMode="auto">
          <a:xfrm>
            <a:off x="0" y="979714"/>
            <a:ext cx="9143999" cy="578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kstniOkvir 4"/>
          <p:cNvSpPr txBox="1"/>
          <p:nvPr/>
        </p:nvSpPr>
        <p:spPr>
          <a:xfrm>
            <a:off x="76128" y="0"/>
            <a:ext cx="9060501" cy="707886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chemeClr val="bg1"/>
                </a:solidFill>
              </a:rPr>
              <a:t>Da bi znali kako - treba znati kome </a:t>
            </a:r>
            <a:endParaRPr lang="hr-H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0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Specijalizirani portali </a:t>
            </a: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" t="7122" b="7017"/>
          <a:stretch/>
        </p:blipFill>
        <p:spPr bwMode="auto">
          <a:xfrm>
            <a:off x="0" y="1412775"/>
            <a:ext cx="8948057" cy="459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228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2658" y="46038"/>
            <a:ext cx="7620000" cy="1143000"/>
          </a:xfrm>
        </p:spPr>
        <p:txBody>
          <a:bodyPr/>
          <a:lstStyle/>
          <a:p>
            <a:r>
              <a:rPr lang="hr-HR" sz="2800" dirty="0" smtClean="0"/>
              <a:t>Radite nešto za što bi željeli da svi čuju </a:t>
            </a:r>
            <a:endParaRPr lang="hr-HR" sz="2800" dirty="0"/>
          </a:p>
        </p:txBody>
      </p:sp>
      <p:sp>
        <p:nvSpPr>
          <p:cNvPr id="4" name="Pravokutnik 3"/>
          <p:cNvSpPr/>
          <p:nvPr/>
        </p:nvSpPr>
        <p:spPr>
          <a:xfrm>
            <a:off x="4582886" y="661103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1000" dirty="0"/>
              <a:t>http://apps.jutarnji.hr/EPH_DIGITAL_Cjenik_2013.pdf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3" b="5391"/>
          <a:stretch/>
        </p:blipFill>
        <p:spPr bwMode="auto">
          <a:xfrm>
            <a:off x="0" y="1578429"/>
            <a:ext cx="8928992" cy="473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ipsa 5"/>
          <p:cNvSpPr/>
          <p:nvPr/>
        </p:nvSpPr>
        <p:spPr>
          <a:xfrm>
            <a:off x="6101814" y="188640"/>
            <a:ext cx="2193099" cy="914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41% Internet korisnika u RH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20377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Kako bi osmislili poruku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UBRAJATE SE MEĐU 10 NAJBOLJIH ŠKOLA U HRVATSKOJ </a:t>
            </a:r>
          </a:p>
          <a:p>
            <a:endParaRPr lang="hr-HR" dirty="0"/>
          </a:p>
          <a:p>
            <a:r>
              <a:rPr lang="hr-HR" dirty="0" smtClean="0"/>
              <a:t>Znaju li to znaju?</a:t>
            </a:r>
          </a:p>
          <a:p>
            <a:r>
              <a:rPr lang="hr-HR" dirty="0" smtClean="0"/>
              <a:t>Oni koji trebaju to znaju.</a:t>
            </a:r>
          </a:p>
          <a:p>
            <a:r>
              <a:rPr lang="hr-HR" dirty="0" smtClean="0"/>
              <a:t>Što su to indikatori ?</a:t>
            </a:r>
          </a:p>
          <a:p>
            <a:r>
              <a:rPr lang="hr-HR" dirty="0" smtClean="0"/>
              <a:t>Državna matura?</a:t>
            </a:r>
          </a:p>
          <a:p>
            <a:r>
              <a:rPr lang="hr-HR" dirty="0" smtClean="0"/>
              <a:t>Tko su ti do kojih treba </a:t>
            </a:r>
          </a:p>
          <a:p>
            <a:pPr marL="114300" indent="0">
              <a:buNone/>
            </a:pPr>
            <a:r>
              <a:rPr lang="hr-HR" dirty="0"/>
              <a:t> </a:t>
            </a:r>
            <a:r>
              <a:rPr lang="hr-HR" dirty="0" smtClean="0"/>
              <a:t>   doprijeti poruka o tome kako</a:t>
            </a:r>
          </a:p>
          <a:p>
            <a:pPr marL="114300" indent="0">
              <a:buNone/>
            </a:pPr>
            <a:r>
              <a:rPr lang="hr-HR" dirty="0"/>
              <a:t> </a:t>
            </a:r>
            <a:r>
              <a:rPr lang="hr-HR" dirty="0" smtClean="0"/>
              <a:t>   ja dobro radim? </a:t>
            </a:r>
          </a:p>
          <a:p>
            <a:pPr marL="114300" indent="0">
              <a:buNone/>
            </a:pPr>
            <a:r>
              <a:rPr lang="hr-HR" dirty="0" smtClean="0"/>
              <a:t> </a:t>
            </a:r>
          </a:p>
          <a:p>
            <a:pPr marL="114300" indent="0">
              <a:buNone/>
            </a:pPr>
            <a:endParaRPr lang="hr-HR" dirty="0" smtClean="0"/>
          </a:p>
          <a:p>
            <a:pPr marL="114300" indent="0"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56992"/>
            <a:ext cx="400393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78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Temeljna namjera marketing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11560" y="1628800"/>
            <a:ext cx="3456384" cy="4800600"/>
          </a:xfrm>
        </p:spPr>
        <p:txBody>
          <a:bodyPr>
            <a:normAutofit fontScale="85000" lnSpcReduction="10000"/>
          </a:bodyPr>
          <a:lstStyle/>
          <a:p>
            <a:r>
              <a:rPr lang="hr-HR" sz="2800" dirty="0" smtClean="0"/>
              <a:t>Ostvarivanje dugoročnih odnosa s kupcima /korisnicima, utemeljenog na zadovoljavanju njihovih želja i potreba, pri čemu se profitabilnost pojavljuje tek kao logična posljedica učinkovitog djelovanja organizacije (</a:t>
            </a:r>
            <a:r>
              <a:rPr lang="hr-HR" sz="2800" dirty="0" err="1" smtClean="0"/>
              <a:t>Amstrong</a:t>
            </a:r>
            <a:r>
              <a:rPr lang="hr-HR" sz="2800" dirty="0" smtClean="0"/>
              <a:t> &amp; </a:t>
            </a:r>
            <a:r>
              <a:rPr lang="hr-HR" sz="2800" dirty="0" err="1" smtClean="0"/>
              <a:t>Kotler</a:t>
            </a:r>
            <a:r>
              <a:rPr lang="hr-HR" sz="2800" dirty="0" smtClean="0"/>
              <a:t>, 2006.) </a:t>
            </a:r>
            <a:endParaRPr lang="hr-HR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84784"/>
            <a:ext cx="3804948" cy="489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90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dirty="0" smtClean="0"/>
              <a:t>Ako su učenici vaša ciljna publika</a:t>
            </a:r>
            <a:endParaRPr lang="hr-HR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629275"/>
            <a:ext cx="37147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776413"/>
            <a:ext cx="5953125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1513114" y="5519057"/>
            <a:ext cx="1995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93 % djece </a:t>
            </a:r>
          </a:p>
          <a:p>
            <a:r>
              <a:rPr lang="hr-HR" b="1" dirty="0"/>
              <a:t>l</a:t>
            </a:r>
            <a:r>
              <a:rPr lang="hr-HR" b="1" dirty="0" smtClean="0"/>
              <a:t>ošiji uspjeh 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3236668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Imam super ideju, ali nemam sredstava…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hr-HR" sz="3200" dirty="0" smtClean="0"/>
              <a:t>Svatko nekog poznaje – osobni kontakt </a:t>
            </a:r>
            <a:endParaRPr lang="hr-HR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0"/>
            <a:ext cx="7747248" cy="258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434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" t="6163" b="5001"/>
          <a:stretch/>
        </p:blipFill>
        <p:spPr bwMode="auto">
          <a:xfrm>
            <a:off x="0" y="2111828"/>
            <a:ext cx="9144000" cy="455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1143000"/>
          </a:xfrm>
        </p:spPr>
        <p:txBody>
          <a:bodyPr/>
          <a:lstStyle/>
          <a:p>
            <a:r>
              <a:rPr lang="hr-HR" dirty="0" smtClean="0"/>
              <a:t>Što radim … mora se znati </a:t>
            </a:r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-15620" y="1513114"/>
            <a:ext cx="9125875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hr-HR" dirty="0" smtClean="0"/>
              <a:t>Volontiram, čitam, kuham, radim namještaj, prikupljam pomoć…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03804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Volontiram </a:t>
            </a:r>
            <a:endParaRPr lang="hr-H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" b="5130"/>
          <a:stretch/>
        </p:blipFill>
        <p:spPr bwMode="auto">
          <a:xfrm>
            <a:off x="0" y="1687286"/>
            <a:ext cx="9088105" cy="488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61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Natjecanja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li to dobro ili loše?</a:t>
            </a:r>
            <a:endParaRPr lang="hr-H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hr-HR" sz="1000" b="1" dirty="0" smtClean="0"/>
          </a:p>
          <a:p>
            <a:pPr algn="r"/>
            <a:endParaRPr lang="hr-HR" sz="1000" b="1" dirty="0"/>
          </a:p>
          <a:p>
            <a:pPr algn="r"/>
            <a:r>
              <a:rPr lang="hr-HR" sz="1000" b="1" dirty="0" smtClean="0"/>
              <a:t>http</a:t>
            </a:r>
            <a:r>
              <a:rPr lang="hr-HR" sz="1000" b="1" dirty="0"/>
              <a:t>://www.azoo.hr/</a:t>
            </a:r>
            <a:r>
              <a:rPr lang="hr-HR" sz="1000" b="1" dirty="0" err="1"/>
              <a:t>index.php</a:t>
            </a:r>
            <a:r>
              <a:rPr lang="hr-HR" sz="1000" b="1" dirty="0"/>
              <a:t>?</a:t>
            </a:r>
            <a:r>
              <a:rPr lang="hr-HR" sz="1000" b="1" dirty="0" err="1"/>
              <a:t>option</a:t>
            </a:r>
            <a:r>
              <a:rPr lang="hr-HR" sz="1000" b="1" dirty="0"/>
              <a:t>=</a:t>
            </a:r>
            <a:r>
              <a:rPr lang="hr-HR" sz="1000" b="1" dirty="0" err="1"/>
              <a:t>com</a:t>
            </a:r>
            <a:r>
              <a:rPr lang="hr-HR" sz="1000" b="1" dirty="0"/>
              <a:t>_</a:t>
            </a:r>
            <a:r>
              <a:rPr lang="hr-HR" sz="1000" b="1" dirty="0" err="1"/>
              <a:t>sectionex</a:t>
            </a:r>
            <a:r>
              <a:rPr lang="hr-HR" sz="1000" b="1" dirty="0"/>
              <a:t>&amp;</a:t>
            </a:r>
            <a:r>
              <a:rPr lang="hr-HR" sz="1000" b="1" dirty="0" err="1"/>
              <a:t>view</a:t>
            </a:r>
            <a:r>
              <a:rPr lang="hr-HR" sz="1000" b="1" dirty="0"/>
              <a:t>=</a:t>
            </a:r>
            <a:r>
              <a:rPr lang="hr-HR" sz="1000" b="1" dirty="0" err="1"/>
              <a:t>category</a:t>
            </a:r>
            <a:r>
              <a:rPr lang="hr-HR" sz="1000" b="1" dirty="0"/>
              <a:t>&amp;</a:t>
            </a:r>
            <a:r>
              <a:rPr lang="hr-HR" sz="1000" b="1" dirty="0" err="1"/>
              <a:t>id</a:t>
            </a:r>
            <a:r>
              <a:rPr lang="hr-HR" sz="1000" b="1" dirty="0"/>
              <a:t>=9&amp;</a:t>
            </a:r>
            <a:r>
              <a:rPr lang="hr-HR" sz="1000" b="1" dirty="0" err="1"/>
              <a:t>Itemid</a:t>
            </a:r>
            <a:r>
              <a:rPr lang="hr-HR" sz="1000" b="1" dirty="0"/>
              <a:t>=118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93934"/>
            <a:ext cx="4989934" cy="332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935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Alumni</a:t>
            </a:r>
            <a:r>
              <a:rPr lang="hr-HR" dirty="0" smtClean="0"/>
              <a:t> klub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http</a:t>
            </a:r>
            <a:r>
              <a:rPr lang="hr-HR" dirty="0" smtClean="0"/>
              <a:t>://</a:t>
            </a:r>
            <a:r>
              <a:rPr lang="hr-HR" dirty="0"/>
              <a:t>www.gjb.hr/maturanti-kroz-</a:t>
            </a:r>
            <a:r>
              <a:rPr lang="hr-HR" dirty="0" err="1"/>
              <a:t>stoljeca</a:t>
            </a:r>
            <a:r>
              <a:rPr lang="hr-HR" dirty="0"/>
              <a:t>/65-19861987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36912"/>
            <a:ext cx="299085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986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92D050"/>
                </a:solidFill>
              </a:rPr>
              <a:t>Ustvari škola čini super stvar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5589240"/>
            <a:ext cx="7620000" cy="811560"/>
          </a:xfrm>
        </p:spPr>
        <p:txBody>
          <a:bodyPr>
            <a:noAutofit/>
          </a:bodyPr>
          <a:lstStyle/>
          <a:p>
            <a:pPr marL="114300" indent="0" algn="r">
              <a:buNone/>
            </a:pPr>
            <a:r>
              <a:rPr lang="hr-HR" sz="4600" b="1" dirty="0" smtClean="0">
                <a:solidFill>
                  <a:srgbClr val="92D050"/>
                </a:solidFill>
                <a:latin typeface="+mj-lt"/>
              </a:rPr>
              <a:t>Svaki dan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1766888"/>
            <a:ext cx="4524375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1407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5 zlatnih pravila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93914" y="1600200"/>
            <a:ext cx="8022502" cy="5116286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hr-HR" sz="3000" dirty="0" smtClean="0"/>
              <a:t>Poštujte i cijenite vlastito marketinško znanje i iskustvo te praksu koja već postoji u organizaciji, </a:t>
            </a:r>
          </a:p>
          <a:p>
            <a:pPr>
              <a:spcAft>
                <a:spcPts val="600"/>
              </a:spcAft>
            </a:pPr>
            <a:r>
              <a:rPr lang="hr-HR" sz="3000" dirty="0" smtClean="0"/>
              <a:t>Učite od svih onih za koje smatrate da vas mogu nešto naučiti, </a:t>
            </a:r>
          </a:p>
          <a:p>
            <a:pPr>
              <a:spcAft>
                <a:spcPts val="600"/>
              </a:spcAft>
            </a:pPr>
            <a:r>
              <a:rPr lang="hr-HR" sz="3000" dirty="0" smtClean="0"/>
              <a:t>Ako vas drugi kopiraju nastavite se razvijati i unaprjeđivati, </a:t>
            </a:r>
          </a:p>
          <a:p>
            <a:pPr>
              <a:spcAft>
                <a:spcPts val="600"/>
              </a:spcAft>
            </a:pPr>
            <a:r>
              <a:rPr lang="hr-HR" sz="3000" dirty="0" smtClean="0"/>
              <a:t>Atraktivnost ne mijenja učinkovitost, </a:t>
            </a:r>
          </a:p>
          <a:p>
            <a:pPr>
              <a:spcAft>
                <a:spcPts val="600"/>
              </a:spcAft>
            </a:pPr>
            <a:r>
              <a:rPr lang="hr-HR" sz="3000" dirty="0" smtClean="0"/>
              <a:t>Troškovi marketinških aktivnosti moraju biti u skladu s učincima.</a:t>
            </a:r>
          </a:p>
          <a:p>
            <a:r>
              <a:rPr lang="hr-HR" sz="3000" dirty="0" smtClean="0"/>
              <a:t> </a:t>
            </a:r>
            <a:endParaRPr lang="hr-HR" sz="3000" dirty="0"/>
          </a:p>
        </p:txBody>
      </p:sp>
    </p:spTree>
    <p:extLst>
      <p:ext uri="{BB962C8B-B14F-4D97-AF65-F5344CB8AC3E}">
        <p14:creationId xmlns:p14="http://schemas.microsoft.com/office/powerpoint/2010/main" val="384060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Hvala na pažnji </a:t>
            </a: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280919" cy="331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954" y="4549452"/>
            <a:ext cx="2018469" cy="230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68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Marketing škole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600" dirty="0" smtClean="0"/>
              <a:t>Marketing je proces kojim škola stvara vrijednost za učenike i zajednicu/društvo u kojem djeluju izgrađujući snažne interaktivne odnose sa svim ključnim dionicima:</a:t>
            </a:r>
          </a:p>
          <a:p>
            <a:pPr lvl="2"/>
            <a:r>
              <a:rPr lang="hr-HR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Korisnicima </a:t>
            </a:r>
          </a:p>
          <a:p>
            <a:pPr lvl="2"/>
            <a:r>
              <a:rPr lang="hr-HR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Donatorima </a:t>
            </a:r>
          </a:p>
          <a:p>
            <a:pPr lvl="2"/>
            <a:r>
              <a:rPr lang="hr-HR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Zaposlenicima/volonterima </a:t>
            </a:r>
          </a:p>
          <a:p>
            <a:pPr lvl="2"/>
            <a:r>
              <a:rPr lang="hr-HR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Općom javnošću </a:t>
            </a:r>
            <a:r>
              <a:rPr lang="hr-HR" sz="2600" dirty="0" smtClean="0"/>
              <a:t> </a:t>
            </a:r>
            <a:endParaRPr lang="hr-HR" sz="2600" dirty="0"/>
          </a:p>
          <a:p>
            <a:pPr marL="411480" lvl="1" indent="0" algn="r">
              <a:buNone/>
            </a:pPr>
            <a:r>
              <a:rPr lang="hr-HR" sz="1800" dirty="0" smtClean="0"/>
              <a:t>(Pavičić, Alfirević, Kutleša, Matković : 2010</a:t>
            </a:r>
            <a:r>
              <a:rPr lang="hr-HR" sz="1800" dirty="0"/>
              <a:t>.</a:t>
            </a:r>
            <a:r>
              <a:rPr lang="hr-HR" sz="1800" dirty="0" smtClean="0"/>
              <a:t>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56992"/>
            <a:ext cx="288032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25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Kakve su to riječi?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Profit?</a:t>
            </a:r>
          </a:p>
          <a:p>
            <a:r>
              <a:rPr lang="hr-HR" dirty="0" smtClean="0"/>
              <a:t>Proračun za marketinšku kampanju?</a:t>
            </a:r>
          </a:p>
          <a:p>
            <a:r>
              <a:rPr lang="hr-HR" dirty="0" smtClean="0"/>
              <a:t>Potrošač?</a:t>
            </a:r>
          </a:p>
          <a:p>
            <a:endParaRPr lang="hr-HR" dirty="0"/>
          </a:p>
          <a:p>
            <a:r>
              <a:rPr lang="hr-HR" dirty="0" smtClean="0"/>
              <a:t>Uobičajeno smatramo da su primjerenije profitnom sektoru, ali i obrazovanje ima svoj interes u ovim riječima. </a:t>
            </a:r>
          </a:p>
          <a:p>
            <a:endParaRPr lang="hr-HR" dirty="0"/>
          </a:p>
          <a:p>
            <a:r>
              <a:rPr lang="hr-HR" b="1" dirty="0" smtClean="0">
                <a:solidFill>
                  <a:srgbClr val="C00000"/>
                </a:solidFill>
              </a:rPr>
              <a:t>Marketing je dobrodošla pomoć u vođenju organizacija, donošenju odluka, stvaranju zadovoljstva kako kod korisnika tako i kod volontera i zaposlenika…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5732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Ima li razlike između škola 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194256"/>
              </p:ext>
            </p:extLst>
          </p:nvPr>
        </p:nvGraphicFramePr>
        <p:xfrm>
          <a:off x="457200" y="1600200"/>
          <a:ext cx="762000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>
                          <a:solidFill>
                            <a:srgbClr val="C00000"/>
                          </a:solidFill>
                        </a:rPr>
                        <a:t>PROFITNO</a:t>
                      </a:r>
                      <a:r>
                        <a:rPr lang="hr-HR" baseline="0" dirty="0" smtClean="0">
                          <a:solidFill>
                            <a:srgbClr val="C00000"/>
                          </a:solidFill>
                        </a:rPr>
                        <a:t> USMJERENA ŠKOLA</a:t>
                      </a:r>
                      <a:endParaRPr lang="hr-H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solidFill>
                            <a:srgbClr val="C00000"/>
                          </a:solidFill>
                        </a:rPr>
                        <a:t>NEPROFITNA</a:t>
                      </a:r>
                      <a:r>
                        <a:rPr lang="hr-HR" baseline="0" dirty="0" smtClean="0">
                          <a:solidFill>
                            <a:srgbClr val="C00000"/>
                          </a:solidFill>
                        </a:rPr>
                        <a:t> ILI JAVNA ŠKOLA </a:t>
                      </a:r>
                      <a:endParaRPr lang="hr-H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dirty="0" smtClean="0"/>
                        <a:t>Marketinške</a:t>
                      </a:r>
                      <a:r>
                        <a:rPr lang="hr-HR" baseline="0" dirty="0" smtClean="0"/>
                        <a:t> aktivnosti primarno usmjerene stvaranju profita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baseline="0" dirty="0" smtClean="0"/>
                        <a:t>Ciljne skupine su: učenici, roditelji, posrednici, opća javnost, zaposlenici, ministarstvo i obrazovne agencije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baseline="0" dirty="0" smtClean="0"/>
                        <a:t>Vrijednosti koje su predmet marketinške razmjene jasne su i standardne </a:t>
                      </a:r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dirty="0" smtClean="0"/>
                        <a:t>Marketinška aktivnost primarno je usmjerena pružanju</a:t>
                      </a:r>
                      <a:r>
                        <a:rPr lang="hr-HR" baseline="0" dirty="0" smtClean="0"/>
                        <a:t> društvene korisnosti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baseline="0" dirty="0" smtClean="0"/>
                        <a:t>Ciljne skupine: učenici, donatori, lokalna zajednica, osnivač, opća javnost, zaposlenici, ministarstvo i obrazovne agencije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hr-HR" baseline="0" dirty="0" smtClean="0"/>
                        <a:t>Vrijednosti koje su predmet marketinške razmjene često su nejasne i nestandardne 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4067944" y="5445224"/>
            <a:ext cx="4161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(Alfirević, Pavičić, Kutleša, Matković:2010.)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71503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Marketinški orijentirana škola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000" dirty="0" smtClean="0"/>
              <a:t>Ona koja svoje djelovanje/aktivnosti temelji na željama i potrebama učenika, odnosno svih ostalih dionika zainteresiranih za ostvarenje odgojno – obrazovnih ciljeva.</a:t>
            </a:r>
          </a:p>
          <a:p>
            <a:endParaRPr lang="hr-HR" sz="3000" dirty="0"/>
          </a:p>
          <a:p>
            <a:r>
              <a:rPr lang="hr-HR" sz="3000" dirty="0" smtClean="0"/>
              <a:t>Što želi vaš učenik?</a:t>
            </a:r>
          </a:p>
          <a:p>
            <a:r>
              <a:rPr lang="hr-HR" sz="3000" dirty="0" smtClean="0"/>
              <a:t>Što želi </a:t>
            </a:r>
            <a:r>
              <a:rPr lang="hr-HR" sz="3000" smtClean="0"/>
              <a:t>roditelj </a:t>
            </a:r>
            <a:r>
              <a:rPr lang="hr-HR" sz="3000" smtClean="0"/>
              <a:t>vašeg učenika?</a:t>
            </a:r>
            <a:endParaRPr lang="hr-HR" sz="3000" dirty="0" smtClean="0"/>
          </a:p>
          <a:p>
            <a:r>
              <a:rPr lang="hr-HR" sz="3000" dirty="0" smtClean="0"/>
              <a:t>Što želi župan?</a:t>
            </a:r>
          </a:p>
          <a:p>
            <a:r>
              <a:rPr lang="hr-HR" sz="3000" dirty="0" smtClean="0"/>
              <a:t>Što želi privreda?  </a:t>
            </a:r>
            <a:endParaRPr lang="hr-HR" sz="3000" dirty="0"/>
          </a:p>
        </p:txBody>
      </p:sp>
    </p:spTree>
    <p:extLst>
      <p:ext uri="{BB962C8B-B14F-4D97-AF65-F5344CB8AC3E}">
        <p14:creationId xmlns:p14="http://schemas.microsoft.com/office/powerpoint/2010/main" val="3782285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7859217" cy="1143000"/>
          </a:xfrm>
        </p:spPr>
        <p:txBody>
          <a:bodyPr/>
          <a:lstStyle/>
          <a:p>
            <a:r>
              <a:rPr lang="hr-HR" sz="2800" dirty="0" smtClean="0"/>
              <a:t>Proces školskog menadžmenta za provedbu marketinških ciljeva škole 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0738402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6588224" y="6550223"/>
            <a:ext cx="1952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400" dirty="0" smtClean="0"/>
              <a:t>(Pavičić, Alfirević, 2008.)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3557113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Što je moj proizvod?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Ono što nudim ciljnoj skupini kako bi zadovoljila njene potrebe.</a:t>
            </a:r>
          </a:p>
          <a:p>
            <a:pPr marL="571500" indent="-457200">
              <a:buAutoNum type="alphaLcParenR"/>
            </a:pPr>
            <a:r>
              <a:rPr lang="hr-HR" sz="2400" b="1" dirty="0" smtClean="0">
                <a:solidFill>
                  <a:srgbClr val="C00000"/>
                </a:solidFill>
              </a:rPr>
              <a:t>Opipljivi proizvod </a:t>
            </a:r>
            <a:r>
              <a:rPr lang="hr-HR" sz="2400" dirty="0" smtClean="0"/>
              <a:t>– konkretna obrazovna usluga u kojoj sudjeluju učenici dolaskom na nastavu;</a:t>
            </a:r>
          </a:p>
          <a:p>
            <a:pPr marL="571500" indent="-457200">
              <a:buAutoNum type="alphaLcParenR"/>
            </a:pPr>
            <a:r>
              <a:rPr lang="hr-HR" sz="2400" b="1" dirty="0" smtClean="0">
                <a:solidFill>
                  <a:srgbClr val="C00000"/>
                </a:solidFill>
              </a:rPr>
              <a:t>Osnovni proizvod </a:t>
            </a:r>
            <a:r>
              <a:rPr lang="hr-HR" sz="2400" dirty="0" smtClean="0"/>
              <a:t>– temeljnu namjenu obrazovanja, kompetencije, društvenih vještina za život, razvoja cjelokupne ličnosti; </a:t>
            </a:r>
          </a:p>
          <a:p>
            <a:pPr marL="571500" indent="-457200">
              <a:buAutoNum type="alphaLcParenR"/>
            </a:pPr>
            <a:r>
              <a:rPr lang="hr-HR" sz="2400" b="1" dirty="0" smtClean="0">
                <a:solidFill>
                  <a:srgbClr val="C00000"/>
                </a:solidFill>
              </a:rPr>
              <a:t>Prošireni proizvod </a:t>
            </a:r>
            <a:r>
              <a:rPr lang="hr-HR" sz="2400" dirty="0" smtClean="0"/>
              <a:t>– sve što učenici dobivaju izvan temeljnih odgojno obrazovnih procesa; 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000305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Kakav je moj program?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000" dirty="0" smtClean="0"/>
              <a:t>Živimo u začaranom krugu. </a:t>
            </a:r>
          </a:p>
          <a:p>
            <a:r>
              <a:rPr lang="hr-HR" sz="3000" dirty="0" smtClean="0"/>
              <a:t>Svjesni smo što ne valja.</a:t>
            </a:r>
          </a:p>
          <a:p>
            <a:r>
              <a:rPr lang="hr-HR" sz="3000" dirty="0" smtClean="0"/>
              <a:t>Pokrećemo proceduru. </a:t>
            </a:r>
          </a:p>
          <a:p>
            <a:r>
              <a:rPr lang="hr-HR" sz="3000" dirty="0" smtClean="0"/>
              <a:t>Imamo li sredstava?</a:t>
            </a:r>
          </a:p>
          <a:p>
            <a:r>
              <a:rPr lang="hr-HR" sz="3000" dirty="0" smtClean="0"/>
              <a:t>Imamo li kadra? </a:t>
            </a:r>
          </a:p>
          <a:p>
            <a:r>
              <a:rPr lang="hr-HR" sz="3000" dirty="0" smtClean="0"/>
              <a:t>Znam da mogu više!</a:t>
            </a:r>
          </a:p>
          <a:p>
            <a:pPr marL="114300" indent="0">
              <a:buNone/>
            </a:pPr>
            <a:endParaRPr lang="hr-HR" sz="3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652" y="3789040"/>
            <a:ext cx="4977347" cy="3062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3485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usjednost">
  <a:themeElements>
    <a:clrScheme name="Sivi tonov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sjednost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341</TotalTime>
  <Words>848</Words>
  <Application>Microsoft Office PowerPoint</Application>
  <PresentationFormat>Prikaz na zaslonu (4:3)</PresentationFormat>
  <Paragraphs>140</Paragraphs>
  <Slides>28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28</vt:i4>
      </vt:variant>
    </vt:vector>
  </HeadingPairs>
  <TitlesOfParts>
    <vt:vector size="29" baseType="lpstr">
      <vt:lpstr>Susjednost</vt:lpstr>
      <vt:lpstr>Marketinška orijentacija škola          Škola čini super stvari svaki dan</vt:lpstr>
      <vt:lpstr>Temeljna namjera marketing </vt:lpstr>
      <vt:lpstr>Marketing škole </vt:lpstr>
      <vt:lpstr>Kakve su to riječi? </vt:lpstr>
      <vt:lpstr>Ima li razlike između škola </vt:lpstr>
      <vt:lpstr>Marketinški orijentirana škola</vt:lpstr>
      <vt:lpstr>Proces školskog menadžmenta za provedbu marketinških ciljeva škole </vt:lpstr>
      <vt:lpstr>Što je moj proizvod? </vt:lpstr>
      <vt:lpstr>Kakav je moj program?</vt:lpstr>
      <vt:lpstr>Koliko košta vaš program </vt:lpstr>
      <vt:lpstr>Kada smijemo potrošiti više </vt:lpstr>
      <vt:lpstr>I kada odlučimo potrošiti </vt:lpstr>
      <vt:lpstr>Zašto? </vt:lpstr>
      <vt:lpstr>Promocija i komunikacija s dionicima</vt:lpstr>
      <vt:lpstr>Mediji </vt:lpstr>
      <vt:lpstr>PowerPointova prezentacija</vt:lpstr>
      <vt:lpstr>Specijalizirani portali </vt:lpstr>
      <vt:lpstr>Radite nešto za što bi željeli da svi čuju </vt:lpstr>
      <vt:lpstr>Kako bi osmislili poruku </vt:lpstr>
      <vt:lpstr>Ako su učenici vaša ciljna publika</vt:lpstr>
      <vt:lpstr>Imam super ideju, ali nemam sredstava…</vt:lpstr>
      <vt:lpstr>Što radim … mora se znati </vt:lpstr>
      <vt:lpstr>Volontiram </vt:lpstr>
      <vt:lpstr>Natjecanja </vt:lpstr>
      <vt:lpstr>Alumni klub </vt:lpstr>
      <vt:lpstr>Ustvari škola čini super stvar</vt:lpstr>
      <vt:lpstr>5 zlatnih pravila </vt:lpstr>
      <vt:lpstr>Hvala na pažnji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Marketinška orijentacija škola          Škola čini super stvari svaki dan</dc:title>
  <dc:creator>Bozena</dc:creator>
  <cp:lastModifiedBy>WIN7</cp:lastModifiedBy>
  <cp:revision>30</cp:revision>
  <dcterms:created xsi:type="dcterms:W3CDTF">2014-03-30T08:45:47Z</dcterms:created>
  <dcterms:modified xsi:type="dcterms:W3CDTF">2014-04-01T10:19:35Z</dcterms:modified>
</cp:coreProperties>
</file>