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57" r:id="rId2"/>
    <p:sldMasterId id="2147483658" r:id="rId3"/>
    <p:sldMasterId id="2147483659" r:id="rId4"/>
    <p:sldMasterId id="2147483660" r:id="rId5"/>
    <p:sldMasterId id="2147483661" r:id="rId6"/>
    <p:sldMasterId id="2147483662" r:id="rId7"/>
    <p:sldMasterId id="2147483743" r:id="rId8"/>
    <p:sldMasterId id="2147483758" r:id="rId9"/>
    <p:sldMasterId id="2147483773" r:id="rId10"/>
    <p:sldMasterId id="2147483788" r:id="rId11"/>
  </p:sldMasterIdLst>
  <p:notesMasterIdLst>
    <p:notesMasterId r:id="rId96"/>
  </p:notesMasterIdLst>
  <p:handoutMasterIdLst>
    <p:handoutMasterId r:id="rId97"/>
  </p:handoutMasterIdLst>
  <p:sldIdLst>
    <p:sldId id="601" r:id="rId12"/>
    <p:sldId id="602" r:id="rId13"/>
    <p:sldId id="604" r:id="rId14"/>
    <p:sldId id="256" r:id="rId15"/>
    <p:sldId id="306" r:id="rId16"/>
    <p:sldId id="634" r:id="rId17"/>
    <p:sldId id="605" r:id="rId18"/>
    <p:sldId id="610" r:id="rId19"/>
    <p:sldId id="611" r:id="rId20"/>
    <p:sldId id="754" r:id="rId21"/>
    <p:sldId id="612" r:id="rId22"/>
    <p:sldId id="685" r:id="rId23"/>
    <p:sldId id="684" r:id="rId24"/>
    <p:sldId id="697" r:id="rId25"/>
    <p:sldId id="698" r:id="rId26"/>
    <p:sldId id="714" r:id="rId27"/>
    <p:sldId id="686" r:id="rId28"/>
    <p:sldId id="687" r:id="rId29"/>
    <p:sldId id="688" r:id="rId30"/>
    <p:sldId id="689" r:id="rId31"/>
    <p:sldId id="756" r:id="rId32"/>
    <p:sldId id="757" r:id="rId33"/>
    <p:sldId id="690" r:id="rId34"/>
    <p:sldId id="758" r:id="rId35"/>
    <p:sldId id="691" r:id="rId36"/>
    <p:sldId id="692" r:id="rId37"/>
    <p:sldId id="693" r:id="rId38"/>
    <p:sldId id="716" r:id="rId39"/>
    <p:sldId id="715" r:id="rId40"/>
    <p:sldId id="759" r:id="rId41"/>
    <p:sldId id="760" r:id="rId42"/>
    <p:sldId id="761" r:id="rId43"/>
    <p:sldId id="762" r:id="rId44"/>
    <p:sldId id="763" r:id="rId45"/>
    <p:sldId id="764" r:id="rId46"/>
    <p:sldId id="717" r:id="rId47"/>
    <p:sldId id="700" r:id="rId48"/>
    <p:sldId id="702" r:id="rId49"/>
    <p:sldId id="751" r:id="rId50"/>
    <p:sldId id="705" r:id="rId51"/>
    <p:sldId id="707" r:id="rId52"/>
    <p:sldId id="708" r:id="rId53"/>
    <p:sldId id="709" r:id="rId54"/>
    <p:sldId id="711" r:id="rId55"/>
    <p:sldId id="694" r:id="rId56"/>
    <p:sldId id="718" r:id="rId57"/>
    <p:sldId id="752" r:id="rId58"/>
    <p:sldId id="695" r:id="rId59"/>
    <p:sldId id="696" r:id="rId60"/>
    <p:sldId id="615" r:id="rId61"/>
    <p:sldId id="719" r:id="rId62"/>
    <p:sldId id="720" r:id="rId63"/>
    <p:sldId id="721" r:id="rId64"/>
    <p:sldId id="723" r:id="rId65"/>
    <p:sldId id="724" r:id="rId66"/>
    <p:sldId id="726" r:id="rId67"/>
    <p:sldId id="727" r:id="rId68"/>
    <p:sldId id="728" r:id="rId69"/>
    <p:sldId id="729" r:id="rId70"/>
    <p:sldId id="730" r:id="rId71"/>
    <p:sldId id="731" r:id="rId72"/>
    <p:sldId id="737" r:id="rId73"/>
    <p:sldId id="738" r:id="rId74"/>
    <p:sldId id="755" r:id="rId75"/>
    <p:sldId id="765" r:id="rId76"/>
    <p:sldId id="766" r:id="rId77"/>
    <p:sldId id="742" r:id="rId78"/>
    <p:sldId id="504" r:id="rId79"/>
    <p:sldId id="505" r:id="rId80"/>
    <p:sldId id="743" r:id="rId81"/>
    <p:sldId id="745" r:id="rId82"/>
    <p:sldId id="767" r:id="rId83"/>
    <p:sldId id="749" r:id="rId84"/>
    <p:sldId id="750" r:id="rId85"/>
    <p:sldId id="768" r:id="rId86"/>
    <p:sldId id="746" r:id="rId87"/>
    <p:sldId id="769" r:id="rId88"/>
    <p:sldId id="770" r:id="rId89"/>
    <p:sldId id="771" r:id="rId90"/>
    <p:sldId id="747" r:id="rId91"/>
    <p:sldId id="748" r:id="rId92"/>
    <p:sldId id="682" r:id="rId93"/>
    <p:sldId id="753" r:id="rId94"/>
    <p:sldId id="503" r:id="rId95"/>
  </p:sldIdLst>
  <p:sldSz cx="9144000" cy="6858000" type="screen4x3"/>
  <p:notesSz cx="6662738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94B6D2"/>
    <a:srgbClr val="4B4747"/>
    <a:srgbClr val="DD8047"/>
    <a:srgbClr val="000000"/>
    <a:srgbClr val="A50021"/>
    <a:srgbClr val="4EC3EC"/>
    <a:srgbClr val="0000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7" autoAdjust="0"/>
    <p:restoredTop sz="95349" autoAdjust="0"/>
  </p:normalViewPr>
  <p:slideViewPr>
    <p:cSldViewPr>
      <p:cViewPr>
        <p:scale>
          <a:sx n="40" d="100"/>
          <a:sy n="40" d="100"/>
        </p:scale>
        <p:origin x="-9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76" Type="http://schemas.openxmlformats.org/officeDocument/2006/relationships/slide" Target="slides/slide65.xml"/><Relationship Id="rId84" Type="http://schemas.openxmlformats.org/officeDocument/2006/relationships/slide" Target="slides/slide73.xml"/><Relationship Id="rId89" Type="http://schemas.openxmlformats.org/officeDocument/2006/relationships/slide" Target="slides/slide78.xml"/><Relationship Id="rId97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0.xml"/><Relationship Id="rId92" Type="http://schemas.openxmlformats.org/officeDocument/2006/relationships/slide" Target="slides/slide8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slide" Target="slides/slide55.xml"/><Relationship Id="rId74" Type="http://schemas.openxmlformats.org/officeDocument/2006/relationships/slide" Target="slides/slide63.xml"/><Relationship Id="rId79" Type="http://schemas.openxmlformats.org/officeDocument/2006/relationships/slide" Target="slides/slide68.xml"/><Relationship Id="rId87" Type="http://schemas.openxmlformats.org/officeDocument/2006/relationships/slide" Target="slides/slide76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0.xml"/><Relationship Id="rId82" Type="http://schemas.openxmlformats.org/officeDocument/2006/relationships/slide" Target="slides/slide71.xml"/><Relationship Id="rId90" Type="http://schemas.openxmlformats.org/officeDocument/2006/relationships/slide" Target="slides/slide79.xml"/><Relationship Id="rId95" Type="http://schemas.openxmlformats.org/officeDocument/2006/relationships/slide" Target="slides/slide84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77" Type="http://schemas.openxmlformats.org/officeDocument/2006/relationships/slide" Target="slides/slide66.xml"/><Relationship Id="rId100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80" Type="http://schemas.openxmlformats.org/officeDocument/2006/relationships/slide" Target="slides/slide69.xml"/><Relationship Id="rId85" Type="http://schemas.openxmlformats.org/officeDocument/2006/relationships/slide" Target="slides/slide74.xml"/><Relationship Id="rId93" Type="http://schemas.openxmlformats.org/officeDocument/2006/relationships/slide" Target="slides/slide82.xml"/><Relationship Id="rId9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83" Type="http://schemas.openxmlformats.org/officeDocument/2006/relationships/slide" Target="slides/slide72.xml"/><Relationship Id="rId88" Type="http://schemas.openxmlformats.org/officeDocument/2006/relationships/slide" Target="slides/slide77.xml"/><Relationship Id="rId91" Type="http://schemas.openxmlformats.org/officeDocument/2006/relationships/slide" Target="slides/slide8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81" Type="http://schemas.openxmlformats.org/officeDocument/2006/relationships/slide" Target="slides/slide70.xml"/><Relationship Id="rId86" Type="http://schemas.openxmlformats.org/officeDocument/2006/relationships/slide" Target="slides/slide75.xml"/><Relationship Id="rId94" Type="http://schemas.openxmlformats.org/officeDocument/2006/relationships/slide" Target="slides/slide8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My%20Documents\ostali%20projekti\ulaz-izlaz\novi%20projekt\grafovi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6019956115987145E-2"/>
          <c:y val="0.16828095197618723"/>
          <c:w val="0.91398009419119364"/>
          <c:h val="0.70408163265306389"/>
        </c:manualLayout>
      </c:layout>
      <c:lineChart>
        <c:grouping val="standard"/>
        <c:varyColors val="0"/>
        <c:ser>
          <c:idx val="0"/>
          <c:order val="0"/>
          <c:tx>
            <c:strRef>
              <c:f>'sedmi spol + obrazovanje'!$E$141</c:f>
              <c:strCache>
                <c:ptCount val="1"/>
                <c:pt idx="0">
                  <c:v>Djevojčice</c:v>
                </c:pt>
              </c:strCache>
            </c:strRef>
          </c:tx>
          <c:spPr>
            <a:ln w="25400">
              <a:solidFill>
                <a:srgbClr val="808000"/>
              </a:solidFill>
              <a:prstDash val="solid"/>
            </a:ln>
          </c:spPr>
          <c:marker>
            <c:symbol val="triangle"/>
            <c:size val="9"/>
            <c:spPr>
              <a:solidFill>
                <a:srgbClr val="808000"/>
              </a:solidFill>
              <a:ln>
                <a:solidFill>
                  <a:srgbClr val="808000"/>
                </a:solidFill>
                <a:prstDash val="solid"/>
              </a:ln>
            </c:spPr>
          </c:marker>
          <c:dLbls>
            <c:dLbl>
              <c:idx val="1"/>
              <c:layout>
                <c:manualLayout>
                  <c:x val="-3.5843703854263622E-3"/>
                  <c:y val="-4.72154373560449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5844267689678988E-3"/>
                  <c:y val="-3.77548342171514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5.3764128357322982E-3"/>
                  <c:y val="-3.000214258931937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7922335557789143E-3"/>
                  <c:y val="-2.24221972253468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Tw Cen MT"/>
                    <a:ea typeface="Tw Cen MT"/>
                    <a:cs typeface="Tw Cen MT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'sedmi spol + obrazovanje'!$D$142:$D$146</c:f>
              <c:strCache>
                <c:ptCount val="5"/>
                <c:pt idx="0">
                  <c:v>Oba roditelja NSS</c:v>
                </c:pt>
                <c:pt idx="1">
                  <c:v>Barem jedan roditelj SSS</c:v>
                </c:pt>
                <c:pt idx="2">
                  <c:v>Oba roditelja SSS</c:v>
                </c:pt>
                <c:pt idx="3">
                  <c:v>Barem jedan roditelj VŠS/VSS</c:v>
                </c:pt>
                <c:pt idx="4">
                  <c:v>Oba roditelja VŠS/VSS</c:v>
                </c:pt>
              </c:strCache>
            </c:strRef>
          </c:cat>
          <c:val>
            <c:numRef>
              <c:f>'sedmi spol + obrazovanje'!$E$142:$E$146</c:f>
              <c:numCache>
                <c:formatCode>0.00</c:formatCode>
                <c:ptCount val="5"/>
                <c:pt idx="0">
                  <c:v>3.2925566343042001</c:v>
                </c:pt>
                <c:pt idx="1">
                  <c:v>3.5540789959394568</c:v>
                </c:pt>
                <c:pt idx="2">
                  <c:v>3.8976812661023246</c:v>
                </c:pt>
                <c:pt idx="3">
                  <c:v>4.3185378590078214</c:v>
                </c:pt>
                <c:pt idx="4">
                  <c:v>4.5355135411343896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'sedmi spol + obrazovanje'!$F$141</c:f>
              <c:strCache>
                <c:ptCount val="1"/>
                <c:pt idx="0">
                  <c:v>Dječaci</c:v>
                </c:pt>
              </c:strCache>
            </c:strRef>
          </c:tx>
          <c:spPr>
            <a:ln w="25400">
              <a:solidFill>
                <a:srgbClr val="333399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333399"/>
              </a:solidFill>
              <a:ln>
                <a:solidFill>
                  <a:srgbClr val="333399"/>
                </a:solidFill>
                <a:prstDash val="solid"/>
              </a:ln>
            </c:spPr>
          </c:marker>
          <c:dLbls>
            <c:dLbl>
              <c:idx val="3"/>
              <c:layout>
                <c:manualLayout>
                  <c:x val="-2.9869265752782911E-3"/>
                  <c:y val="1.12354705661792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9725270467509469E-4"/>
                  <c:y val="4.650490117306726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Tw Cen MT"/>
                    <a:ea typeface="Tw Cen MT"/>
                    <a:cs typeface="Tw Cen MT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'sedmi spol + obrazovanje'!$D$142:$D$146</c:f>
              <c:strCache>
                <c:ptCount val="5"/>
                <c:pt idx="0">
                  <c:v>Oba roditelja NSS</c:v>
                </c:pt>
                <c:pt idx="1">
                  <c:v>Barem jedan roditelj SSS</c:v>
                </c:pt>
                <c:pt idx="2">
                  <c:v>Oba roditelja SSS</c:v>
                </c:pt>
                <c:pt idx="3">
                  <c:v>Barem jedan roditelj VŠS/VSS</c:v>
                </c:pt>
                <c:pt idx="4">
                  <c:v>Oba roditelja VŠS/VSS</c:v>
                </c:pt>
              </c:strCache>
            </c:strRef>
          </c:cat>
          <c:val>
            <c:numRef>
              <c:f>'sedmi spol + obrazovanje'!$F$142:$F$146</c:f>
              <c:numCache>
                <c:formatCode>0.00</c:formatCode>
                <c:ptCount val="5"/>
                <c:pt idx="0">
                  <c:v>2.7998721227621477</c:v>
                </c:pt>
                <c:pt idx="1">
                  <c:v>3.0505679736167077</c:v>
                </c:pt>
                <c:pt idx="2">
                  <c:v>3.3856726743127572</c:v>
                </c:pt>
                <c:pt idx="3">
                  <c:v>3.9006410256410247</c:v>
                </c:pt>
                <c:pt idx="4">
                  <c:v>4.2110576923076923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8685056"/>
        <c:axId val="28686592"/>
      </c:lineChart>
      <c:catAx>
        <c:axId val="28685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high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Tw Cen MT"/>
                <a:ea typeface="Tw Cen MT"/>
                <a:cs typeface="Tw Cen MT"/>
              </a:defRPr>
            </a:pPr>
            <a:endParaRPr lang="sr-Latn-RS"/>
          </a:p>
        </c:txPr>
        <c:crossAx val="286865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8686592"/>
        <c:scaling>
          <c:orientation val="minMax"/>
          <c:max val="5"/>
          <c:min val="1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Tw Cen MT"/>
                <a:ea typeface="Tw Cen MT"/>
                <a:cs typeface="Tw Cen MT"/>
              </a:defRPr>
            </a:pPr>
            <a:endParaRPr lang="sr-Latn-RS"/>
          </a:p>
        </c:txPr>
        <c:crossAx val="28685056"/>
        <c:crosses val="autoZero"/>
        <c:crossBetween val="between"/>
        <c:majorUnit val="1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3655920376764773"/>
          <c:y val="0.92091836734693755"/>
          <c:w val="0.30286791356531756"/>
          <c:h val="6.1224489795918373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Tw Cen MT"/>
              <a:ea typeface="Tw Cen MT"/>
              <a:cs typeface="Tw Cen MT"/>
            </a:defRPr>
          </a:pPr>
          <a:endParaRPr lang="sr-Latn-R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sr-Latn-R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Sheet1!$G$8:$G$9</c:f>
              <c:strCache>
                <c:ptCount val="1"/>
                <c:pt idx="0">
                  <c:v>Spol M</c:v>
                </c:pt>
              </c:strCache>
            </c:strRef>
          </c:tx>
          <c:spPr>
            <a:ln>
              <a:solidFill>
                <a:srgbClr val="003399"/>
              </a:solidFill>
            </a:ln>
          </c:spPr>
          <c:marker>
            <c:symbol val="none"/>
          </c:marker>
          <c:cat>
            <c:multiLvlStrRef>
              <c:f>Sheet1!$E$10:$F$19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Prosječnaocjena 5-8 razred</c:v>
                  </c:pt>
                </c:lvl>
              </c:multiLvlStrCache>
            </c:multiLvlStrRef>
          </c:cat>
          <c:val>
            <c:numRef>
              <c:f>Sheet1!$G$10:$G$19</c:f>
              <c:numCache>
                <c:formatCode>####.0%</c:formatCode>
                <c:ptCount val="10"/>
                <c:pt idx="0">
                  <c:v>0.77919274767968916</c:v>
                </c:pt>
                <c:pt idx="1">
                  <c:v>0.6398104265402843</c:v>
                </c:pt>
                <c:pt idx="2">
                  <c:v>0.58843460582787444</c:v>
                </c:pt>
                <c:pt idx="3">
                  <c:v>0.5471779405428695</c:v>
                </c:pt>
                <c:pt idx="4">
                  <c:v>0.50010524100189435</c:v>
                </c:pt>
                <c:pt idx="5">
                  <c:v>0.47350771294433264</c:v>
                </c:pt>
                <c:pt idx="6">
                  <c:v>0.43837654058648534</c:v>
                </c:pt>
                <c:pt idx="7">
                  <c:v>0.42440436428412381</c:v>
                </c:pt>
                <c:pt idx="8">
                  <c:v>0.38162839248434238</c:v>
                </c:pt>
                <c:pt idx="9">
                  <c:v>0.33111554668440896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Sheet1!$H$8:$H$9</c:f>
              <c:strCache>
                <c:ptCount val="1"/>
                <c:pt idx="0">
                  <c:v>Spol Ž</c:v>
                </c:pt>
              </c:strCache>
            </c:strRef>
          </c:tx>
          <c:marker>
            <c:symbol val="none"/>
          </c:marker>
          <c:cat>
            <c:multiLvlStrRef>
              <c:f>Sheet1!$E$10:$F$19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Prosječnaocjena 5-8 razred</c:v>
                  </c:pt>
                </c:lvl>
              </c:multiLvlStrCache>
            </c:multiLvlStrRef>
          </c:cat>
          <c:val>
            <c:numRef>
              <c:f>Sheet1!$H$10:$H$19</c:f>
              <c:numCache>
                <c:formatCode>####.0%</c:formatCode>
                <c:ptCount val="10"/>
                <c:pt idx="0">
                  <c:v>0.22080725232031082</c:v>
                </c:pt>
                <c:pt idx="1">
                  <c:v>0.36018957345971564</c:v>
                </c:pt>
                <c:pt idx="2">
                  <c:v>0.41156539417212556</c:v>
                </c:pt>
                <c:pt idx="3">
                  <c:v>0.4528220594571305</c:v>
                </c:pt>
                <c:pt idx="4">
                  <c:v>0.49989475899810565</c:v>
                </c:pt>
                <c:pt idx="5">
                  <c:v>0.52649228705566731</c:v>
                </c:pt>
                <c:pt idx="6">
                  <c:v>0.56162345941351466</c:v>
                </c:pt>
                <c:pt idx="7">
                  <c:v>0.57559563571587613</c:v>
                </c:pt>
                <c:pt idx="8">
                  <c:v>0.61837160751565756</c:v>
                </c:pt>
                <c:pt idx="9">
                  <c:v>0.66888445331559099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24608"/>
        <c:axId val="28734592"/>
      </c:lineChart>
      <c:catAx>
        <c:axId val="28724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8734592"/>
        <c:crosses val="autoZero"/>
        <c:auto val="1"/>
        <c:lblAlgn val="ctr"/>
        <c:lblOffset val="100"/>
        <c:noMultiLvlLbl val="0"/>
      </c:catAx>
      <c:valAx>
        <c:axId val="28734592"/>
        <c:scaling>
          <c:orientation val="minMax"/>
        </c:scaling>
        <c:delete val="0"/>
        <c:axPos val="l"/>
        <c:majorGridlines/>
        <c:numFmt formatCode="####.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w Cen MT" pitchFamily="34" charset="-18"/>
              </a:defRPr>
            </a:pPr>
            <a:endParaRPr lang="sr-Latn-RS"/>
          </a:p>
        </c:txPr>
        <c:crossAx val="2872460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>
              <a:latin typeface="Tw Cen MT" pitchFamily="34" charset="-18"/>
            </a:defRPr>
          </a:pPr>
          <a:endParaRPr lang="sr-Latn-RS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sr-Latn-R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8066" cy="49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defTabSz="913669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119" y="0"/>
            <a:ext cx="2888066" cy="49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r" defTabSz="913669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356"/>
            <a:ext cx="2888066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defTabSz="913669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119" y="9409356"/>
            <a:ext cx="2888066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 defTabSz="913669">
              <a:defRPr sz="1200"/>
            </a:lvl1pPr>
          </a:lstStyle>
          <a:p>
            <a:pPr>
              <a:defRPr/>
            </a:pPr>
            <a:fld id="{E8F3A542-1ABD-4EC9-9CA8-5FE9FC32595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66099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8066" cy="49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defTabSz="96704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119" y="0"/>
            <a:ext cx="2888066" cy="49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 defTabSz="96704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742950"/>
            <a:ext cx="4951413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119" y="4705469"/>
            <a:ext cx="5330500" cy="445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Kliknite da biste uredili stilove teksta matrice</a:t>
            </a:r>
          </a:p>
          <a:p>
            <a:pPr lvl="1"/>
            <a:r>
              <a:rPr lang="en-US" noProof="0" smtClean="0"/>
              <a:t>Druga razina</a:t>
            </a:r>
          </a:p>
          <a:p>
            <a:pPr lvl="2"/>
            <a:r>
              <a:rPr lang="en-US" noProof="0" smtClean="0"/>
              <a:t>Treća razina</a:t>
            </a:r>
          </a:p>
          <a:p>
            <a:pPr lvl="3"/>
            <a:r>
              <a:rPr lang="en-US" noProof="0" smtClean="0"/>
              <a:t>Četvrta razina</a:t>
            </a:r>
          </a:p>
          <a:p>
            <a:pPr lvl="4"/>
            <a:r>
              <a:rPr lang="en-US" noProof="0" smtClean="0"/>
              <a:t>Peta razina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356"/>
            <a:ext cx="2888066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defTabSz="96704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119" y="9409356"/>
            <a:ext cx="2888066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 defTabSz="967045">
              <a:defRPr sz="1300"/>
            </a:lvl1pPr>
          </a:lstStyle>
          <a:p>
            <a:pPr>
              <a:defRPr/>
            </a:pPr>
            <a:fld id="{2DC09ADB-2A7D-4D34-ADD1-16257D321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71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19558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1339694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69189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390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04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4703" indent="-282578" defTabSz="96704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30313" indent="-226063" defTabSz="96704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82438" indent="-226063" defTabSz="96704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34563" indent="-226063" defTabSz="96704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8668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3881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9093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4306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3098643-944E-44CB-A391-9B83D7981E04}" type="slidenum">
              <a:rPr lang="en-US">
                <a:solidFill>
                  <a:prstClr val="black"/>
                </a:solidFill>
              </a:rPr>
              <a:pPr eaLnBrk="1" hangingPunct="1"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240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04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4703" indent="-282578" defTabSz="96704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30313" indent="-226063" defTabSz="96704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82438" indent="-226063" defTabSz="96704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34563" indent="-226063" defTabSz="96704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8668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3881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9093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4306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3098643-944E-44CB-A391-9B83D7981E04}" type="slidenum">
              <a:rPr lang="en-US">
                <a:solidFill>
                  <a:prstClr val="black"/>
                </a:solidFill>
              </a:rPr>
              <a:pPr eaLnBrk="1" hangingPunct="1"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562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5346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3466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17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690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703" indent="-282578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313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438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563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668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881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093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06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B1810E-4B5C-421A-9E98-971872E4B6BC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18</a:t>
            </a:fld>
            <a:endParaRPr lang="en-US" altLang="en-US" dirty="0" smtClean="0">
              <a:solidFill>
                <a:prstClr val="black"/>
              </a:solidFill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r-HR" altLang="en-US" smtClean="0"/>
          </a:p>
        </p:txBody>
      </p:sp>
    </p:spTree>
    <p:extLst>
      <p:ext uri="{BB962C8B-B14F-4D97-AF65-F5344CB8AC3E}">
        <p14:creationId xmlns:p14="http://schemas.microsoft.com/office/powerpoint/2010/main" val="1605428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 txBox="1">
            <a:spLocks noGrp="1" noChangeArrowheads="1"/>
          </p:cNvSpPr>
          <p:nvPr/>
        </p:nvSpPr>
        <p:spPr bwMode="auto">
          <a:xfrm>
            <a:off x="3773119" y="9409356"/>
            <a:ext cx="2888066" cy="49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49" tIns="48325" rIns="96649" bIns="48325" anchor="b"/>
          <a:lstStyle>
            <a:lvl1pPr defTabSz="9763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4538" indent="-285750" defTabSz="9763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4588" indent="-228600" defTabSz="9763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3375" indent="-228600" defTabSz="9763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0575" indent="-228600" defTabSz="9763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7775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4975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32175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9375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9000AAB1-87CD-4A71-BD64-900274BA3908}" type="slidenum">
              <a:rPr lang="en-US" altLang="en-US" sz="1300" smtClean="0">
                <a:solidFill>
                  <a:srgbClr val="000000"/>
                </a:solidFill>
              </a:rPr>
              <a:pPr algn="r" eaLnBrk="1" hangingPunct="1"/>
              <a:t>23</a:t>
            </a:fld>
            <a:endParaRPr lang="en-US" altLang="en-US" sz="1300" dirty="0" smtClean="0">
              <a:solidFill>
                <a:srgbClr val="000000"/>
              </a:solidFill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580" y="743385"/>
            <a:ext cx="4864684" cy="3715343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49" tIns="48325" rIns="96649" bIns="48325"/>
          <a:lstStyle/>
          <a:p>
            <a:pPr eaLnBrk="1" hangingPunct="1"/>
            <a:endParaRPr lang="hr-HR" altLang="en-US" smtClean="0"/>
          </a:p>
        </p:txBody>
      </p:sp>
    </p:spTree>
    <p:extLst>
      <p:ext uri="{BB962C8B-B14F-4D97-AF65-F5344CB8AC3E}">
        <p14:creationId xmlns:p14="http://schemas.microsoft.com/office/powerpoint/2010/main" val="3827689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0424354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7778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703" indent="-282578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313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438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563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668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881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093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06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FF69B1D-CDB9-4D6E-B8C8-29A0435EF515}" type="slidenum">
              <a:rPr lang="en-US" altLang="en-US">
                <a:solidFill>
                  <a:prstClr val="black"/>
                </a:solidFill>
              </a:rPr>
              <a:pPr eaLnBrk="1" hangingPunct="1"/>
              <a:t>26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r-HR" altLang="en-US" smtClean="0"/>
          </a:p>
        </p:txBody>
      </p:sp>
    </p:spTree>
    <p:extLst>
      <p:ext uri="{BB962C8B-B14F-4D97-AF65-F5344CB8AC3E}">
        <p14:creationId xmlns:p14="http://schemas.microsoft.com/office/powerpoint/2010/main" val="6187071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703" indent="-282578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313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438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563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668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881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093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06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7CBA5D-84FE-41EC-8EDA-354D082888EB}" type="slidenum">
              <a:rPr lang="en-US" altLang="en-US">
                <a:solidFill>
                  <a:prstClr val="black"/>
                </a:solidFill>
              </a:rPr>
              <a:pPr eaLnBrk="1" hangingPunct="1"/>
              <a:t>27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2335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703" indent="-282578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313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438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563" indent="-226063" defTabSz="96704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668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881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0938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063" indent="-226063" defTabSz="9670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7CBA5D-84FE-41EC-8EDA-354D082888EB}" type="slidenum">
              <a:rPr lang="en-US" altLang="en-US">
                <a:solidFill>
                  <a:prstClr val="black"/>
                </a:solidFill>
              </a:rPr>
              <a:pPr eaLnBrk="1" hangingPunct="1"/>
              <a:t>28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4145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smtClean="0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8135C15-B8C4-4C47-8D65-F236090670FE}" type="slidenum">
              <a:rPr lang="en-US">
                <a:solidFill>
                  <a:srgbClr val="000000"/>
                </a:solidFill>
              </a:rPr>
              <a:pPr eaLnBrk="1" hangingPunct="1"/>
              <a:t>30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EDA0603-614F-452B-983A-9573C2460600}" type="slidenum">
              <a:rPr lang="en-US">
                <a:solidFill>
                  <a:srgbClr val="000000"/>
                </a:solidFill>
              </a:rPr>
              <a:pPr eaLnBrk="1" hangingPunct="1"/>
              <a:t>31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smtClean="0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685C2A7-173A-4D5B-BE30-F76F3F8CAF91}" type="slidenum">
              <a:rPr lang="en-US">
                <a:solidFill>
                  <a:srgbClr val="000000"/>
                </a:solidFill>
              </a:rPr>
              <a:pPr eaLnBrk="1" hangingPunct="1"/>
              <a:t>33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1047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642868-A345-40B4-BBDC-ECE39D88DABA}" type="slidenum">
              <a:rPr lang="hr-HR"/>
              <a:pPr/>
              <a:t>37</a:t>
            </a:fld>
            <a:endParaRPr lang="hr-HR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57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A31C3-3704-49AD-8F12-34F088593626}" type="slidenum">
              <a:rPr lang="hr-HR"/>
              <a:pPr/>
              <a:t>38</a:t>
            </a:fld>
            <a:endParaRPr lang="hr-HR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36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8153220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A31C3-3704-49AD-8F12-34F088593626}" type="slidenum">
              <a:rPr lang="hr-HR"/>
              <a:pPr/>
              <a:t>39</a:t>
            </a:fld>
            <a:endParaRPr lang="hr-HR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958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0026D3-0295-4C48-8154-F4827A788FD0}" type="slidenum">
              <a:rPr lang="hr-HR"/>
              <a:pPr/>
              <a:t>40</a:t>
            </a:fld>
            <a:endParaRPr lang="hr-HR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9592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0026D3-0295-4C48-8154-F4827A788FD0}" type="slidenum">
              <a:rPr lang="hr-HR"/>
              <a:pPr/>
              <a:t>41</a:t>
            </a:fld>
            <a:endParaRPr lang="hr-HR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409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0026D3-0295-4C48-8154-F4827A788FD0}" type="slidenum">
              <a:rPr lang="hr-HR"/>
              <a:pPr/>
              <a:t>42</a:t>
            </a:fld>
            <a:endParaRPr lang="hr-HR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2512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45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6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46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2247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47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2247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48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65627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49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0767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r-HR" smtClean="0">
              <a:latin typeface="Arial" pitchFamily="34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FB1EA5-0C00-44DB-9AA6-B026AEE1805A}" type="slidenum">
              <a:rPr lang="en-US" smtClean="0">
                <a:latin typeface="Arial" pitchFamily="34" charset="0"/>
                <a:cs typeface="Arial" pitchFamily="34" charset="0"/>
              </a:rPr>
              <a:pPr/>
              <a:t>50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656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78A714-FD41-4725-B4E4-2A78BC0CE9E7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6357173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51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8001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52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36470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53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72693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54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46516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55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86152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56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5021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57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05254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58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9312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59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36677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60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592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10818325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61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36264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62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9883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63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2652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</a:rPr>
              <a:pPr/>
              <a:t>64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</a:rPr>
              <a:pPr/>
              <a:t>65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</a:rPr>
              <a:pPr/>
              <a:t>66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67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93044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r-HR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D1377F-A609-4992-B616-6924F9BB75AB}" type="slidenum">
              <a:rPr lang="en-US" smtClean="0"/>
              <a:pPr/>
              <a:t>69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1556491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70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96717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71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589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r-HR" smtClean="0">
              <a:latin typeface="Arial" pitchFamily="34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FB1EA5-0C00-44DB-9AA6-B026AEE1805A}" type="slidenum">
              <a:rPr lang="en-US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55298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72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58983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73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10776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74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18476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75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18476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76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16768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</a:rPr>
              <a:pPr/>
              <a:t>80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37885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</a:rPr>
              <a:pPr/>
              <a:t>81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56950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r-HR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D1377F-A609-4992-B616-6924F9BB75AB}" type="slidenum">
              <a:rPr lang="en-US" smtClean="0"/>
              <a:pPr/>
              <a:t>82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8544426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</a:rPr>
              <a:pPr/>
              <a:t>83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569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032247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217469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7250" y="742950"/>
            <a:ext cx="4951413" cy="37147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133969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1B3CC-C2FA-4891-B540-3F380D60D5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065DF-C471-4F15-9941-2E45203D39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90807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37970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42717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258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7452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5" y="228600"/>
            <a:ext cx="20383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2239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25955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92350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40005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5675" y="1600200"/>
            <a:ext cx="40005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2775" y="3938588"/>
            <a:ext cx="40005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5675" y="3938588"/>
            <a:ext cx="40005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20268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21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9" y="228603"/>
            <a:ext cx="2038351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4" y="228603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3192C-B907-4CB8-A14B-F0070FEB8C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95392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170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64225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86577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51718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26892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28698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86458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65055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5" y="228600"/>
            <a:ext cx="20383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38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98817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09955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40005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5675" y="1600200"/>
            <a:ext cx="40005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2775" y="3938588"/>
            <a:ext cx="40005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5675" y="3938588"/>
            <a:ext cx="40005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79981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12129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98497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3608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93423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38630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32367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991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07684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45883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15759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5" y="228600"/>
            <a:ext cx="20383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34985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83454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42321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40005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5675" y="1600200"/>
            <a:ext cx="40005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2775" y="3938588"/>
            <a:ext cx="40005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5675" y="3938588"/>
            <a:ext cx="40005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43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EC18E-AF34-4086-B168-5736E20DFE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9" y="228603"/>
            <a:ext cx="2038351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4" y="228603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2775" y="1600203"/>
            <a:ext cx="81534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12775" y="1600203"/>
            <a:ext cx="81534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1"/>
            <a:ext cx="40005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5675" y="1600201"/>
            <a:ext cx="40005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2775" y="3938591"/>
            <a:ext cx="40005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5675" y="3938591"/>
            <a:ext cx="40005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74482-8328-47F1-9929-7B5E78248C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2FDE5-F80F-4960-9F18-253E8F1388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53A89-AF15-4841-B59D-893398CF82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11219-49B3-49DE-A2E5-1A56FC83EA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B24C4-6632-4DA5-B855-CDE062324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CDE40-2931-4344-A9D5-C8ED346033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3EDBD-0617-464B-906F-4DC5DA182B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5BE76-70FF-43B8-B7D4-44F265F2FA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D6C25-BC08-489A-98C0-E9C9C56550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759CA-8892-4E35-914B-E0B77E4662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BEA2F-AEE8-42E3-BECE-BD548E336D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9" y="228603"/>
            <a:ext cx="2038351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4" y="228603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C82D5-7914-4C94-BFC8-B2F3BB8325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B385F-2FE3-4C5A-959B-5F7E07D0E2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55B8C-F5D4-4806-A9D3-25C718FC24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3566F-8ED6-46E5-A824-A78AA14561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FF2BB-0F4B-4C55-8076-90BC5804D9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8C469-C948-4AA3-9344-FC137D00BD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AC2FB-932A-4E4D-8F99-82E3252C4D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06392-68EC-40B8-BE90-CDFECCFAE0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B52C-04F4-46D9-8C6F-ED3FB5097D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BC935-A988-430B-9627-3C1CA9F7CA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3379B-FC20-4B47-AFA0-FF779B00DC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B2B41-E08B-43F9-BF6E-9363BEDB3C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9" y="228603"/>
            <a:ext cx="2038351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4" y="228603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473CD-C3A7-47BC-AE21-125496EE72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501D1-BA44-4452-A5D1-BDCBE4D82F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29C3B-A985-4A08-A00D-2C6731B993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64B8E-511A-48FA-8E51-3EA8EB1A05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F7F86-6264-418F-A8B2-0D9795CFD1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76A13-C55E-401A-B11B-F2A3F630E2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376C5-CF2D-4307-8217-C63D9D01A8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EB888-617B-4499-BEDF-B74BF488A4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EBE0F-CBC7-4D37-BA8C-9E9812F415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CC3E1-3C2F-4F33-8532-20E9C19D62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C258A-81EA-4B2E-9A45-F287EA39EF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D79F4-CEDF-4682-B951-B080E0B14A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9" y="228603"/>
            <a:ext cx="2038351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4" y="228603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E8123-73FA-4A01-824C-2BF2B5757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4C972-2BB7-471F-9D79-7C770BC725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8F92A-B9DF-4156-8C49-E739662194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6D632-16F8-4307-BC57-3D91B55A51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4F955-1B25-456A-989F-507BB4F832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F8A25-DD3C-4EBC-AD73-4529EC345C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BE535-A694-484B-AB6B-EE883E612A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387E0-6B81-4D32-928A-9C03B48241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82451-4AE3-40A9-90B8-0478E83DA9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4A038-904E-4A70-B478-F561C19195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D87EB-9C73-4CB7-B7D7-BBC4B64F97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AC51-9194-4C9F-9D9F-AC1EAC7919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9" y="228603"/>
            <a:ext cx="2038351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4" y="228603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4F063-5031-404E-AB8A-63FB0C1AC9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E8D68-0823-4202-B07B-A5A03374F9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6709F-221C-4160-B1A0-969F022EC3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02222-E963-4D3B-AFCA-E2E6AD6769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F5B35-C0F5-4D70-8325-2196354643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3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1D7C8-C935-4FAE-A66A-AFAA2895FB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E9039-92EC-4C02-9BA2-F8C76968EA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07049-B2E2-4641-9EB1-7C6C1A8567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E816F-19AC-4BE8-8BCF-0B3F5B19A4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71EFC-8FBB-40D4-8AFA-B328664F7F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BC22F-F92F-43B6-82E6-2378E8EB84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A143E-320D-4BF7-A07C-C9F873E51A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71B2-A735-4F2A-9241-2034CD5BD6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9" y="228603"/>
            <a:ext cx="2038351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4" y="228603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DDF09-1B2B-404C-BFAB-AB0C6CD0FF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182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0635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53455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60203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01980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76036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9275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8718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39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88EE9-E925-416A-915D-73910DFF4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75970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5" y="228600"/>
            <a:ext cx="20383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87070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67108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71922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40005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5675" y="1600200"/>
            <a:ext cx="40005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2775" y="3938588"/>
            <a:ext cx="40005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5675" y="3938588"/>
            <a:ext cx="40005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26429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16643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01742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1060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55498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517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slideLayout" Target="../slideLayouts/slideLayout13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slideLayout" Target="../slideLayouts/slideLayout10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-9525" y="6053141"/>
            <a:ext cx="2249488" cy="712787"/>
          </a:xfrm>
          <a:prstGeom prst="rect">
            <a:avLst/>
          </a:prstGeom>
          <a:solidFill>
            <a:srgbClr val="DD8047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359029" y="6043613"/>
            <a:ext cx="6784975" cy="714375"/>
          </a:xfrm>
          <a:prstGeom prst="rect">
            <a:avLst/>
          </a:prstGeom>
          <a:solidFill>
            <a:srgbClr val="94B6D2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029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3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2085975" y="236541"/>
            <a:ext cx="5867400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" name="Slide Number Placeholder 28"/>
          <p:cNvSpPr>
            <a:spLocks noGrp="1"/>
          </p:cNvSpPr>
          <p:nvPr>
            <p:ph type="sldNum" sz="quarter" idx="4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7DBA92-1DDE-48B0-BBDA-ACA7BF1B80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1024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696464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696464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1279525"/>
            <a:ext cx="533400" cy="228600"/>
          </a:xfrm>
          <a:prstGeom prst="rect">
            <a:avLst/>
          </a:prstGeom>
          <a:solidFill>
            <a:srgbClr val="DD8047"/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 cmpd="dbl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sr-Latn-CS" smtClean="0">
              <a:solidFill>
                <a:srgbClr val="FFFFFF"/>
              </a:solidFill>
              <a:latin typeface="Tw Cen MT" pitchFamily="34" charset="-18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590550" y="1279525"/>
            <a:ext cx="8553450" cy="228600"/>
          </a:xfrm>
          <a:prstGeom prst="rect">
            <a:avLst/>
          </a:prstGeom>
          <a:solidFill>
            <a:srgbClr val="94B6D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 cmpd="dbl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sr-Latn-CS" smtClean="0">
              <a:solidFill>
                <a:srgbClr val="FFFFFF"/>
              </a:solidFill>
              <a:latin typeface="Tw Cen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8172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921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696464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696464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1279525"/>
            <a:ext cx="533400" cy="228600"/>
          </a:xfrm>
          <a:prstGeom prst="rect">
            <a:avLst/>
          </a:prstGeom>
          <a:solidFill>
            <a:srgbClr val="DD8047"/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 cmpd="dbl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sr-Latn-CS" smtClean="0">
              <a:solidFill>
                <a:srgbClr val="FFFFFF"/>
              </a:solidFill>
              <a:latin typeface="Tw Cen MT" pitchFamily="34" charset="-18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590550" y="1279525"/>
            <a:ext cx="8553450" cy="228600"/>
          </a:xfrm>
          <a:prstGeom prst="rect">
            <a:avLst/>
          </a:prstGeom>
          <a:solidFill>
            <a:srgbClr val="94B6D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 cmpd="dbl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sr-Latn-CS" smtClean="0">
              <a:solidFill>
                <a:srgbClr val="FFFFFF"/>
              </a:solidFill>
              <a:latin typeface="Tw Cen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930805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3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3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4" y="6248403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279525"/>
            <a:ext cx="533400" cy="228600"/>
          </a:xfrm>
          <a:prstGeom prst="rect">
            <a:avLst/>
          </a:prstGeom>
          <a:solidFill>
            <a:srgbClr val="DD8047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90549" y="1279525"/>
            <a:ext cx="8553451" cy="228600"/>
          </a:xfrm>
          <a:prstGeom prst="rect">
            <a:avLst/>
          </a:prstGeom>
          <a:solidFill>
            <a:srgbClr val="94B6D2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77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307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3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3" name="Date Placeholder 11"/>
          <p:cNvSpPr>
            <a:spLocks noGrp="1"/>
          </p:cNvSpPr>
          <p:nvPr>
            <p:ph type="dt" sz="half" idx="2"/>
          </p:nvPr>
        </p:nvSpPr>
        <p:spPr>
          <a:xfrm>
            <a:off x="6096000" y="6248403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0" y="1752603"/>
            <a:ext cx="1295400" cy="701675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838F64-CC39-4BE6-8EB6-347ECDDECD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6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609604" y="6248403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49" y="1279525"/>
            <a:ext cx="8553451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01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4102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3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2"/>
          </p:nvPr>
        </p:nvSpPr>
        <p:spPr>
          <a:xfrm>
            <a:off x="6096000" y="6248403"/>
            <a:ext cx="26670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1271591"/>
            <a:ext cx="533400" cy="24447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71D4DF-3BFE-43D5-A310-F580AA94E8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09604" y="6248403"/>
            <a:ext cx="5421313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49" y="1279525"/>
            <a:ext cx="8553451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25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512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3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0" y="6248403"/>
            <a:ext cx="26670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0" y="1271591"/>
            <a:ext cx="533400" cy="24447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39CC17-6BC0-4FE9-8DEC-BF0D8CC16C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2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609604" y="6248403"/>
            <a:ext cx="5421313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white">
          <a:xfrm>
            <a:off x="-9525" y="4572003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-9524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44637" y="4654550"/>
            <a:ext cx="7599363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 bwMode="white">
          <a:xfrm>
            <a:off x="1447800" y="2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61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3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5" name="Date Placeholder 11"/>
          <p:cNvSpPr>
            <a:spLocks noGrp="1"/>
          </p:cNvSpPr>
          <p:nvPr>
            <p:ph type="dt" sz="half" idx="2"/>
          </p:nvPr>
        </p:nvSpPr>
        <p:spPr>
          <a:xfrm>
            <a:off x="6248400" y="6248403"/>
            <a:ext cx="26670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0" y="4667253"/>
            <a:ext cx="1447800" cy="66357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1BE9EF-4D6E-4612-A9A0-47CEB5BB03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7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1600200" y="6248403"/>
            <a:ext cx="4572000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white">
          <a:xfrm>
            <a:off x="6096001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2039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2039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3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7174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3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248403"/>
            <a:ext cx="2209800" cy="365125"/>
          </a:xfrm>
          <a:prstGeom prst="rect">
            <a:avLst/>
          </a:prstGeom>
        </p:spPr>
        <p:txBody>
          <a:bodyPr vert="horz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4" y="6248403"/>
            <a:ext cx="55737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5989639" y="144463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8FFA45-DEE1-4E4F-9A24-93CFB55C1A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717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279525"/>
            <a:ext cx="533400" cy="228600"/>
          </a:xfrm>
          <a:prstGeom prst="rect">
            <a:avLst/>
          </a:prstGeom>
          <a:solidFill>
            <a:srgbClr val="DD8047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90550" y="1279525"/>
            <a:ext cx="8553450" cy="228600"/>
          </a:xfrm>
          <a:prstGeom prst="rect">
            <a:avLst/>
          </a:prstGeom>
          <a:solidFill>
            <a:srgbClr val="94B6D2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95938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279525"/>
            <a:ext cx="533400" cy="228600"/>
          </a:xfrm>
          <a:prstGeom prst="rect">
            <a:avLst/>
          </a:prstGeom>
          <a:solidFill>
            <a:srgbClr val="DD8047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Tw Cen MT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90550" y="1279525"/>
            <a:ext cx="8553450" cy="228600"/>
          </a:xfrm>
          <a:prstGeom prst="rect">
            <a:avLst/>
          </a:prstGeom>
          <a:solidFill>
            <a:srgbClr val="94B6D2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Tw Cen M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28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9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9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9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hyperlink" Target="mailto:boris@idi.hr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496747" cy="4824536"/>
          </a:xfrm>
        </p:spPr>
        <p:txBody>
          <a:bodyPr/>
          <a:lstStyle/>
          <a:p>
            <a:pPr marL="0" indent="0">
              <a:spcBef>
                <a:spcPts val="200"/>
              </a:spcBef>
              <a:buNone/>
            </a:pPr>
            <a:r>
              <a:rPr lang="hr-HR" sz="2600" dirty="0" smtClean="0">
                <a:solidFill>
                  <a:schemeClr val="tx2"/>
                </a:solidFill>
              </a:rPr>
              <a:t>„Hrvatsko je društvo u dubokim promjenama na svim poljima, što zahtijeva dugoročno promišljanje o mjestu obrazovanja i znanosti u društvu, posebice u stvaranju inovativnog društva i gospodarstva. To promišljanje odnosi se na percepciju profila čovjeka poželjno obrazovanog za sljedeća desetljeća, na promjene organizacije sustava obrazovanja te na stjecanje znanja i njegovu primjenu na svim razinama obrazovanja. Pritom u prvom planu treba biti čovjek, a tek onda institucionalni sustav.”</a:t>
            </a:r>
          </a:p>
          <a:p>
            <a:pPr marL="0" indent="0">
              <a:spcBef>
                <a:spcPts val="200"/>
              </a:spcBef>
              <a:buNone/>
            </a:pPr>
            <a:endParaRPr lang="hr-HR" sz="2600" dirty="0">
              <a:solidFill>
                <a:schemeClr val="tx2"/>
              </a:solidFill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hr-HR" sz="2400" b="1" i="1" dirty="0" smtClean="0">
                <a:solidFill>
                  <a:schemeClr val="tx2"/>
                </a:solidFill>
              </a:rPr>
              <a:t>(Smjernice za strategiju odgoja, obrazovanja, znanosti i tehnologije, travanj, 2012)</a:t>
            </a:r>
            <a:endParaRPr lang="en-GB" sz="2400" b="1" i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4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2920" cy="990600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GLOBALNI IZAZOVI OBRAZOVANJA</a:t>
            </a:r>
            <a:endParaRPr lang="hr-HR" sz="3600" dirty="0">
              <a:solidFill>
                <a:srgbClr val="4B4747"/>
              </a:solidFill>
              <a:latin typeface="Tw Cen MT" pitchFamily="34" charset="-18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251520" y="1700808"/>
            <a:ext cx="8576512" cy="453650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hr-HR" sz="3200" dirty="0" smtClean="0">
                <a:solidFill>
                  <a:schemeClr val="tx2"/>
                </a:solidFill>
              </a:rPr>
              <a:t>Obrazovanje vs. školovanje </a:t>
            </a:r>
            <a:endParaRPr lang="hr-HR" sz="3200" dirty="0">
              <a:solidFill>
                <a:schemeClr val="tx2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hr-HR" sz="3200" dirty="0" smtClean="0">
                <a:solidFill>
                  <a:schemeClr val="tx2"/>
                </a:solidFill>
              </a:rPr>
              <a:t>Školovanje iz doma – sve veći broj ljudi, više ne samo religijske skupine već i (viša)srednja klasa</a:t>
            </a:r>
          </a:p>
          <a:p>
            <a:pPr lvl="1">
              <a:buFont typeface="Wingdings" pitchFamily="2" charset="2"/>
              <a:buChar char="q"/>
            </a:pPr>
            <a:r>
              <a:rPr lang="hr-HR" sz="3200" dirty="0">
                <a:solidFill>
                  <a:schemeClr val="tx2"/>
                </a:solidFill>
              </a:rPr>
              <a:t>R</a:t>
            </a:r>
            <a:r>
              <a:rPr lang="hr-HR" sz="3200" dirty="0" smtClean="0">
                <a:solidFill>
                  <a:schemeClr val="tx2"/>
                </a:solidFill>
              </a:rPr>
              <a:t>ano napuštanje školovanja </a:t>
            </a:r>
            <a:r>
              <a:rPr lang="hr-HR" sz="3200" dirty="0" smtClean="0">
                <a:solidFill>
                  <a:schemeClr val="tx2"/>
                </a:solidFill>
              </a:rPr>
              <a:t>– što će mi škola? </a:t>
            </a:r>
            <a:r>
              <a:rPr lang="hr-HR" sz="3200" dirty="0" smtClean="0">
                <a:solidFill>
                  <a:schemeClr val="tx2"/>
                </a:solidFill>
              </a:rPr>
              <a:t>ES : 24,9; IS : 20,1; NO : 14,8</a:t>
            </a:r>
          </a:p>
          <a:p>
            <a:pPr lvl="1">
              <a:buFont typeface="Wingdings" pitchFamily="2" charset="2"/>
              <a:buChar char="q"/>
            </a:pPr>
            <a:r>
              <a:rPr lang="hr-HR" sz="3200" dirty="0" smtClean="0">
                <a:solidFill>
                  <a:schemeClr val="tx2"/>
                </a:solidFill>
              </a:rPr>
              <a:t>Privatne instrukcije</a:t>
            </a:r>
          </a:p>
          <a:p>
            <a:pPr lvl="1">
              <a:buFont typeface="Wingdings" pitchFamily="2" charset="2"/>
              <a:buChar char="q"/>
            </a:pPr>
            <a:r>
              <a:rPr lang="hr-HR" sz="3200" dirty="0">
                <a:solidFill>
                  <a:schemeClr val="tx2"/>
                </a:solidFill>
              </a:rPr>
              <a:t>O</a:t>
            </a:r>
            <a:r>
              <a:rPr lang="hr-HR" sz="3200" dirty="0" smtClean="0">
                <a:solidFill>
                  <a:schemeClr val="tx2"/>
                </a:solidFill>
              </a:rPr>
              <a:t>tvoreni oblici visokog obrazovanja - MOOC</a:t>
            </a:r>
          </a:p>
        </p:txBody>
      </p:sp>
    </p:spTree>
    <p:extLst>
      <p:ext uri="{BB962C8B-B14F-4D97-AF65-F5344CB8AC3E}">
        <p14:creationId xmlns:p14="http://schemas.microsoft.com/office/powerpoint/2010/main" val="51841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4928" cy="990600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GLOBALNI IZAZOVI OBRAZOVANJA</a:t>
            </a:r>
            <a:endParaRPr lang="hr-HR" sz="3600" dirty="0">
              <a:solidFill>
                <a:srgbClr val="4B4747"/>
              </a:solidFill>
              <a:latin typeface="Tw Cen MT" pitchFamily="34" charset="-18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395536" y="1700808"/>
            <a:ext cx="8496747" cy="489654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hr-HR" sz="2800" dirty="0" smtClean="0">
                <a:solidFill>
                  <a:srgbClr val="FF0000"/>
                </a:solidFill>
              </a:rPr>
              <a:t>Učenje nikada nije isključivo bilo vezano uz obrazovanje</a:t>
            </a:r>
          </a:p>
          <a:p>
            <a:pPr>
              <a:buFont typeface="Wingdings" pitchFamily="2" charset="2"/>
              <a:buChar char="q"/>
            </a:pPr>
            <a:r>
              <a:rPr lang="hr-HR" sz="2800" dirty="0" smtClean="0">
                <a:solidFill>
                  <a:schemeClr val="tx2"/>
                </a:solidFill>
              </a:rPr>
              <a:t>Obrazovanje je </a:t>
            </a:r>
            <a:r>
              <a:rPr lang="hr-HR" sz="2800" b="1" dirty="0" smtClean="0">
                <a:solidFill>
                  <a:schemeClr val="tx2"/>
                </a:solidFill>
              </a:rPr>
              <a:t>relativno neuspješno </a:t>
            </a:r>
            <a:r>
              <a:rPr lang="hr-HR" sz="2800" dirty="0" smtClean="0">
                <a:solidFill>
                  <a:schemeClr val="tx2"/>
                </a:solidFill>
              </a:rPr>
              <a:t>u razvoju učenja</a:t>
            </a:r>
          </a:p>
          <a:p>
            <a:pPr>
              <a:buFont typeface="Wingdings" pitchFamily="2" charset="2"/>
              <a:buChar char="q"/>
            </a:pPr>
            <a:r>
              <a:rPr lang="hr-HR" sz="2800" dirty="0" smtClean="0">
                <a:solidFill>
                  <a:schemeClr val="tx2"/>
                </a:solidFill>
              </a:rPr>
              <a:t>Konkurenti; život, mediji, Internet, nove društvene mreže</a:t>
            </a:r>
          </a:p>
          <a:p>
            <a:pPr>
              <a:buFont typeface="Wingdings" pitchFamily="2" charset="2"/>
              <a:buChar char="q"/>
            </a:pPr>
            <a:r>
              <a:rPr lang="hr-HR" sz="2800" dirty="0" smtClean="0">
                <a:solidFill>
                  <a:schemeClr val="tx2"/>
                </a:solidFill>
              </a:rPr>
              <a:t>Imaju povoljnije karakteristike od škole: paralelno, nenamjerno, željama usmjereno, vremenski i prostorno nenamjerno</a:t>
            </a:r>
          </a:p>
          <a:p>
            <a:pPr>
              <a:buFont typeface="Wingdings" pitchFamily="2" charset="2"/>
              <a:buChar char="q"/>
            </a:pPr>
            <a:r>
              <a:rPr lang="hr-HR" sz="2800" dirty="0" smtClean="0">
                <a:solidFill>
                  <a:schemeClr val="tx2"/>
                </a:solidFill>
              </a:rPr>
              <a:t>Obrazovanje ima priliku u monopoliziranju učenja, ali na drugačiji način</a:t>
            </a:r>
          </a:p>
          <a:p>
            <a:pPr marL="0" indent="0" algn="ctr">
              <a:buNone/>
            </a:pPr>
            <a:r>
              <a:rPr lang="hr-HR" sz="4800" dirty="0" smtClean="0">
                <a:solidFill>
                  <a:schemeClr val="tx2"/>
                </a:solidFill>
              </a:rPr>
              <a:t>POTREBNA JE PROMJENA</a:t>
            </a:r>
          </a:p>
          <a:p>
            <a:pPr>
              <a:buFont typeface="Wingdings" pitchFamily="2" charset="2"/>
              <a:buChar char="q"/>
            </a:pPr>
            <a:endParaRPr lang="hr-HR" sz="28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7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67544" y="3212976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HRVATSKI ODGOVOR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0" y="404664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 pitchFamily="34" charset="-18"/>
              </a:rPr>
              <a:t>OPĆI CILJ – STRATEGIJA OBRAZOVANJA...</a:t>
            </a: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x-none" smtClean="0">
              <a:solidFill>
                <a:srgbClr val="000000"/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95536" y="1916832"/>
            <a:ext cx="8280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lvl="2" algn="ctr"/>
            <a:r>
              <a:rPr lang="hr-HR" sz="3200" dirty="0" smtClean="0">
                <a:solidFill>
                  <a:srgbClr val="000000"/>
                </a:solidFill>
                <a:latin typeface="Tw Cen MT" pitchFamily="34" charset="-18"/>
                <a:cs typeface="Times New Roman" pitchFamily="18" charset="0"/>
              </a:rPr>
              <a:t>Osiguravanje </a:t>
            </a:r>
            <a:r>
              <a:rPr lang="hr-HR" sz="3200" dirty="0" smtClean="0">
                <a:solidFill>
                  <a:srgbClr val="C00000"/>
                </a:solidFill>
                <a:latin typeface="Tw Cen MT" pitchFamily="34" charset="-18"/>
                <a:cs typeface="Times New Roman" pitchFamily="18" charset="0"/>
              </a:rPr>
              <a:t>kvalitetnog</a:t>
            </a:r>
            <a:r>
              <a:rPr lang="hr-HR" sz="3200" dirty="0" smtClean="0">
                <a:solidFill>
                  <a:srgbClr val="000000"/>
                </a:solidFill>
                <a:latin typeface="Tw Cen MT" pitchFamily="34" charset="-18"/>
                <a:cs typeface="Times New Roman" pitchFamily="18" charset="0"/>
              </a:rPr>
              <a:t> obrazovanja</a:t>
            </a:r>
          </a:p>
          <a:p>
            <a:pPr marL="0" lvl="2" algn="ctr"/>
            <a:r>
              <a:rPr lang="hr-HR" sz="3200" dirty="0" smtClean="0">
                <a:solidFill>
                  <a:srgbClr val="000000"/>
                </a:solidFill>
                <a:latin typeface="Tw Cen MT" pitchFamily="34" charset="-18"/>
                <a:cs typeface="Times New Roman" pitchFamily="18" charset="0"/>
              </a:rPr>
              <a:t>koje pruža </a:t>
            </a:r>
            <a:r>
              <a:rPr lang="hr-HR" sz="3200" dirty="0" smtClean="0">
                <a:solidFill>
                  <a:srgbClr val="C00000"/>
                </a:solidFill>
                <a:latin typeface="Tw Cen MT" pitchFamily="34" charset="-18"/>
                <a:cs typeface="Times New Roman" pitchFamily="18" charset="0"/>
              </a:rPr>
              <a:t>jednake mogućnosti svakom </a:t>
            </a:r>
            <a:r>
              <a:rPr lang="hr-HR" sz="3200" dirty="0" smtClean="0">
                <a:solidFill>
                  <a:srgbClr val="000000"/>
                </a:solidFill>
                <a:latin typeface="Tw Cen MT" pitchFamily="34" charset="-18"/>
                <a:cs typeface="Times New Roman" pitchFamily="18" charset="0"/>
              </a:rPr>
              <a:t>djetetu i mladoj osobi.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9750" y="4251285"/>
            <a:ext cx="8280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lvl="2" algn="ctr"/>
            <a:r>
              <a:rPr lang="hr-HR" sz="3200" dirty="0" smtClean="0">
                <a:solidFill>
                  <a:srgbClr val="000000"/>
                </a:solidFill>
                <a:latin typeface="Tw Cen MT" pitchFamily="34" charset="-18"/>
                <a:cs typeface="Times New Roman" pitchFamily="18" charset="0"/>
              </a:rPr>
              <a:t>POSTOJI LI DRŽAVA I DRUŠTVO KOJA NEMA OVAKO POSTAVLJEN DEKLARATORNI CILJ?</a:t>
            </a:r>
          </a:p>
        </p:txBody>
      </p:sp>
    </p:spTree>
    <p:extLst>
      <p:ext uri="{BB962C8B-B14F-4D97-AF65-F5344CB8AC3E}">
        <p14:creationId xmlns:p14="http://schemas.microsoft.com/office/powerpoint/2010/main" val="3078327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539750" y="404813"/>
            <a:ext cx="8020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SzPts val="1900"/>
            </a:pPr>
            <a:r>
              <a:rPr lang="hr-HR" sz="4000" smtClean="0">
                <a:solidFill>
                  <a:srgbClr val="4B4747"/>
                </a:solidFill>
                <a:latin typeface="Tw Cen MT" pitchFamily="34" charset="-18"/>
              </a:rPr>
              <a:t>OPĆI CILJ</a:t>
            </a: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x-none" smtClean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9552" y="1988840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Ensuring that </a:t>
            </a:r>
            <a:r>
              <a:rPr lang="en-U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every student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 our country graduates from high school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prepared for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college and a successful career is central to rebuilding our economy and securing a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brighter economic future for all Americans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162880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SAD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9552" y="3441032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The goal is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higher quality</a:t>
            </a:r>
            <a:r>
              <a:rPr lang="hr-H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all</a:t>
            </a:r>
            <a:r>
              <a:rPr lang="hr-H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 P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rime Minister Erna Solberg called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knowledge the new oil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, and it will be the quality of the higher education sector that determines whether we succeed in realizing the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knowledge society.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306896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NORVEŠKA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9750" y="5156812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We cherish education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all our people equally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and aim to provide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 life-long education of quality for all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children, youth and adults of South Sudan; an education that is relevant and affordable based on the needs and aspirations of the people, to enable them to become responsible and productive citizens.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4741222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JUŽNI SUDAN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8327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67544" y="3212976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KVALITETNO OBRAZOVANJE?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67544" y="3212976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OBRAZOVNI ISHODI</a:t>
            </a:r>
          </a:p>
        </p:txBody>
      </p:sp>
    </p:spTree>
    <p:extLst>
      <p:ext uri="{BB962C8B-B14F-4D97-AF65-F5344CB8AC3E}">
        <p14:creationId xmlns:p14="http://schemas.microsoft.com/office/powerpoint/2010/main" val="32774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67544" y="404664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PISA? PIRLS? TIMSS?</a:t>
            </a: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395536" y="1556792"/>
            <a:ext cx="8496747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hr-HR" sz="28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Nejednoznačni rezultati – PIRLS bolji rezultati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hr-HR" sz="2800" kern="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PISA – u tri ciklusa ispodprosječni u sve tri funkcionalne pismenosti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hr-HR" sz="2800" kern="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Funkcionalno nisu pismeni 2012 MAT: 29,8%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hr-HR" sz="28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Važnij</a:t>
            </a:r>
            <a:r>
              <a:rPr lang="hr-HR" sz="28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e je što zaostajemo u broju učenika s izrazito razvijenim sposobnostima – 2012 MAT – Razina 5 i 6:</a:t>
            </a:r>
          </a:p>
          <a:p>
            <a:pPr marL="776288" lvl="1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</a:pPr>
            <a:r>
              <a:rPr kumimoji="0" lang="hr-H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 – 6,9</a:t>
            </a:r>
          </a:p>
          <a:p>
            <a:pPr marL="776288" lvl="1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</a:pPr>
            <a:r>
              <a:rPr lang="hr-HR" sz="28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SI – 13,7</a:t>
            </a:r>
          </a:p>
          <a:p>
            <a:pPr marL="776288" lvl="1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</a:pPr>
            <a:r>
              <a:rPr lang="hr-HR" sz="28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PL – 16,7 </a:t>
            </a:r>
          </a:p>
          <a:p>
            <a:pPr marL="776288" lvl="1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</a:pPr>
            <a:r>
              <a:rPr lang="hr-HR" sz="28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CH – 24,0</a:t>
            </a:r>
            <a:endParaRPr kumimoji="0" lang="hr-HR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552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 sz="3600" dirty="0" smtClean="0">
                <a:solidFill>
                  <a:srgbClr val="4B4747"/>
                </a:solidFill>
              </a:rPr>
              <a:t>ŠKOLSKE OCJENE</a:t>
            </a:r>
            <a:endParaRPr lang="en-US" altLang="en-US" sz="3600" dirty="0" smtClean="0">
              <a:solidFill>
                <a:srgbClr val="4B4747"/>
              </a:solidFill>
            </a:endParaRPr>
          </a:p>
        </p:txBody>
      </p:sp>
      <p:graphicFrame>
        <p:nvGraphicFramePr>
          <p:cNvPr id="266333" name="Group 9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683759"/>
              </p:ext>
            </p:extLst>
          </p:nvPr>
        </p:nvGraphicFramePr>
        <p:xfrm>
          <a:off x="504030" y="1916832"/>
          <a:ext cx="8135939" cy="4203701"/>
        </p:xfrm>
        <a:graphic>
          <a:graphicData uri="http://schemas.openxmlformats.org/drawingml/2006/table">
            <a:tbl>
              <a:tblPr/>
              <a:tblGrid>
                <a:gridCol w="1015430"/>
                <a:gridCol w="1018207"/>
                <a:gridCol w="1016819"/>
                <a:gridCol w="1016819"/>
                <a:gridCol w="1018208"/>
                <a:gridCol w="1015429"/>
                <a:gridCol w="1016819"/>
                <a:gridCol w="1018208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3. Razred</a:t>
                      </a:r>
                    </a:p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OŠ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5. Razred OŠ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7. Razred</a:t>
                      </a:r>
                    </a:p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OŠ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1.Razred SŠ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2. Razred SŠ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3. Razred SŠ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4. Razred SŠ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M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4,05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3,41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3,24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2,94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2,94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2,96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3,08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SD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0,975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1,106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1,151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0,997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1,021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1,039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1,085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Dovoljan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9,0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27,5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36,5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43,3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44,4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44,8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40,3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Dobar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18,1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25,9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22,9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28,9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27,4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26,4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26,6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Vrlo dobar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31,8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25,2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20,4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18,2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17,5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17,3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18,1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Odličan</a:t>
                      </a:r>
                      <a:endParaRPr kumimoji="0" lang="hr-H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41,1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21,4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20,2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9,6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10,7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11,5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15,0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83929" y="3845024"/>
            <a:ext cx="8536543" cy="981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7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hr-HR" altLang="en-US" sz="3600" dirty="0" smtClean="0"/>
              <a:t>PRIMJERI ZADATAKA DM – 8. 2010.</a:t>
            </a:r>
            <a:endParaRPr lang="en-US" altLang="en-US" sz="3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755650" y="1706563"/>
            <a:ext cx="7416800" cy="19383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pl-PL" sz="2000" b="1" dirty="0">
                <a:solidFill>
                  <a:srgbClr val="000000"/>
                </a:solidFill>
                <a:latin typeface="Tw Cen MT"/>
                <a:cs typeface="Arial" charset="0"/>
              </a:rPr>
              <a:t>8. </a:t>
            </a:r>
            <a:r>
              <a:rPr lang="pl-PL" sz="2000" dirty="0">
                <a:solidFill>
                  <a:srgbClr val="000000"/>
                </a:solidFill>
                <a:latin typeface="Tw Cen MT"/>
                <a:cs typeface="Arial" charset="0"/>
              </a:rPr>
              <a:t>Kolika je vrijednost broja √</a:t>
            </a:r>
            <a:r>
              <a:rPr lang="en-US" sz="2000" dirty="0">
                <a:solidFill>
                  <a:srgbClr val="000000"/>
                </a:solidFill>
                <a:latin typeface="Tw Cen MT"/>
                <a:cs typeface="Arial" charset="0"/>
              </a:rPr>
              <a:t>28</a:t>
            </a:r>
            <a:r>
              <a:rPr lang="hr-HR" sz="2000" dirty="0">
                <a:solidFill>
                  <a:srgbClr val="000000"/>
                </a:solidFill>
                <a:latin typeface="Tw Cen MT"/>
                <a:cs typeface="Arial" charset="0"/>
              </a:rPr>
              <a:t>/</a:t>
            </a:r>
            <a:r>
              <a:rPr lang="en-US" sz="2000" dirty="0">
                <a:solidFill>
                  <a:srgbClr val="000000"/>
                </a:solidFill>
                <a:latin typeface="Tw Cen MT"/>
                <a:cs typeface="Arial" charset="0"/>
              </a:rPr>
              <a:t>3</a:t>
            </a:r>
            <a:r>
              <a:rPr lang="hr-HR" sz="2000" dirty="0">
                <a:solidFill>
                  <a:srgbClr val="000000"/>
                </a:solidFill>
                <a:latin typeface="Tw Cen MT"/>
                <a:cs typeface="Arial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w Cen MT"/>
                <a:cs typeface="Arial" charset="0"/>
              </a:rPr>
              <a:t>zaokružena</a:t>
            </a:r>
            <a:r>
              <a:rPr lang="en-US" sz="2000" dirty="0">
                <a:solidFill>
                  <a:srgbClr val="000000"/>
                </a:solidFill>
                <a:latin typeface="Tw Cen MT"/>
                <a:cs typeface="Arial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w Cen MT"/>
                <a:cs typeface="Arial" charset="0"/>
              </a:rPr>
              <a:t>na</a:t>
            </a:r>
            <a:r>
              <a:rPr lang="en-US" sz="2000" dirty="0">
                <a:solidFill>
                  <a:srgbClr val="000000"/>
                </a:solidFill>
                <a:latin typeface="Tw Cen MT"/>
                <a:cs typeface="Arial" charset="0"/>
              </a:rPr>
              <a:t> tri </a:t>
            </a:r>
            <a:r>
              <a:rPr lang="en-US" sz="2000" dirty="0" err="1">
                <a:solidFill>
                  <a:srgbClr val="000000"/>
                </a:solidFill>
                <a:latin typeface="Tw Cen MT"/>
                <a:cs typeface="Arial" charset="0"/>
              </a:rPr>
              <a:t>decimale</a:t>
            </a:r>
            <a:r>
              <a:rPr lang="en-US" sz="2000" dirty="0">
                <a:solidFill>
                  <a:srgbClr val="000000"/>
                </a:solidFill>
                <a:latin typeface="Tw Cen MT"/>
                <a:cs typeface="Arial" charset="0"/>
              </a:rPr>
              <a:t>?</a:t>
            </a:r>
            <a:endParaRPr lang="hr-HR" sz="2000" dirty="0">
              <a:solidFill>
                <a:srgbClr val="000000"/>
              </a:solidFill>
              <a:latin typeface="Tw Cen MT"/>
              <a:cs typeface="Arial" charset="0"/>
            </a:endParaRPr>
          </a:p>
          <a:p>
            <a:pPr>
              <a:defRPr/>
            </a:pPr>
            <a:endParaRPr lang="en-US" sz="2000" dirty="0">
              <a:solidFill>
                <a:srgbClr val="000000"/>
              </a:solidFill>
              <a:latin typeface="Tw Cen MT"/>
              <a:cs typeface="Arial" charset="0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Tw Cen MT"/>
                <a:cs typeface="Arial" charset="0"/>
              </a:rPr>
              <a:t>A. </a:t>
            </a:r>
            <a:r>
              <a:rPr lang="en-US" sz="2000" dirty="0">
                <a:solidFill>
                  <a:srgbClr val="000000"/>
                </a:solidFill>
                <a:latin typeface="Tw Cen MT"/>
                <a:cs typeface="Arial" charset="0"/>
              </a:rPr>
              <a:t>1.760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Tw Cen MT"/>
                <a:cs typeface="Arial" charset="0"/>
              </a:rPr>
              <a:t>B. </a:t>
            </a:r>
            <a:r>
              <a:rPr lang="en-US" sz="2000" dirty="0">
                <a:solidFill>
                  <a:srgbClr val="000000"/>
                </a:solidFill>
                <a:latin typeface="Tw Cen MT"/>
                <a:cs typeface="Arial" charset="0"/>
              </a:rPr>
              <a:t>1.763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Tw Cen MT"/>
                <a:cs typeface="Arial" charset="0"/>
              </a:rPr>
              <a:t>C. </a:t>
            </a:r>
            <a:r>
              <a:rPr lang="en-US" sz="2000" dirty="0">
                <a:solidFill>
                  <a:srgbClr val="000000"/>
                </a:solidFill>
                <a:latin typeface="Tw Cen MT"/>
                <a:cs typeface="Arial" charset="0"/>
              </a:rPr>
              <a:t>1.764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Tw Cen MT"/>
                <a:cs typeface="Arial" charset="0"/>
              </a:rPr>
              <a:t>D. </a:t>
            </a:r>
            <a:r>
              <a:rPr lang="en-US" sz="2000" dirty="0">
                <a:solidFill>
                  <a:srgbClr val="000000"/>
                </a:solidFill>
                <a:latin typeface="Tw Cen MT"/>
                <a:cs typeface="Arial" charset="0"/>
              </a:rPr>
              <a:t>1.770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188" y="3690938"/>
            <a:ext cx="8137525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>
                <a:solidFill>
                  <a:srgbClr val="696464"/>
                </a:solidFill>
                <a:latin typeface="Tw Cen MT"/>
                <a:cs typeface="Arial" charset="0"/>
              </a:rPr>
              <a:t> 55,30 % pristupnika točno rješava zadatak </a:t>
            </a:r>
          </a:p>
          <a:p>
            <a:pPr marL="457200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>
                <a:solidFill>
                  <a:srgbClr val="696464"/>
                </a:solidFill>
                <a:latin typeface="Tw Cen MT"/>
                <a:cs typeface="Arial" charset="0"/>
              </a:rPr>
              <a:t>10698 pristupnika griješi:</a:t>
            </a:r>
          </a:p>
          <a:p>
            <a:pPr marL="914400" lvl="1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400" dirty="0">
                <a:solidFill>
                  <a:srgbClr val="696464"/>
                </a:solidFill>
                <a:latin typeface="Tw Cen MT"/>
                <a:cs typeface="Arial" charset="0"/>
              </a:rPr>
              <a:t>32,1% učenika općih gimnazija; </a:t>
            </a:r>
          </a:p>
          <a:p>
            <a:pPr marL="914400" lvl="1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400" dirty="0">
                <a:solidFill>
                  <a:srgbClr val="696464"/>
                </a:solidFill>
                <a:latin typeface="Tw Cen MT"/>
                <a:cs typeface="Arial" charset="0"/>
              </a:rPr>
              <a:t>36,3% učenika jezičnih gimnazija; </a:t>
            </a:r>
          </a:p>
          <a:p>
            <a:pPr marL="914400" lvl="1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400" dirty="0">
                <a:solidFill>
                  <a:srgbClr val="696464"/>
                </a:solidFill>
                <a:latin typeface="Tw Cen MT"/>
                <a:cs typeface="Arial" charset="0"/>
              </a:rPr>
              <a:t>36,8% Ekonomija i trgovina; </a:t>
            </a:r>
          </a:p>
          <a:p>
            <a:pPr marL="914400" lvl="1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400" dirty="0">
                <a:solidFill>
                  <a:srgbClr val="696464"/>
                </a:solidFill>
                <a:latin typeface="Tw Cen MT"/>
                <a:cs typeface="Arial" charset="0"/>
              </a:rPr>
              <a:t>41,7% Elektrotehnika; </a:t>
            </a:r>
          </a:p>
          <a:p>
            <a:pPr marL="914400" lvl="1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400" dirty="0">
                <a:solidFill>
                  <a:srgbClr val="696464"/>
                </a:solidFill>
                <a:latin typeface="Tw Cen MT"/>
                <a:cs typeface="Arial" charset="0"/>
              </a:rPr>
              <a:t>46,2% Ugostiteljstvo i turizam; </a:t>
            </a:r>
          </a:p>
          <a:p>
            <a:pPr marL="914400" lvl="1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400" dirty="0">
                <a:solidFill>
                  <a:srgbClr val="696464"/>
                </a:solidFill>
                <a:latin typeface="Tw Cen MT"/>
                <a:cs typeface="Arial" charset="0"/>
              </a:rPr>
              <a:t>62,4% Zdravstvo</a:t>
            </a:r>
          </a:p>
          <a:p>
            <a:pPr marL="914400" lvl="1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endParaRPr lang="hr-HR" sz="2800" dirty="0">
              <a:solidFill>
                <a:srgbClr val="696464"/>
              </a:solidFill>
              <a:latin typeface="Tw Cen MT"/>
              <a:cs typeface="Arial" charset="0"/>
            </a:endParaRPr>
          </a:p>
          <a:p>
            <a:pPr marL="457200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endParaRPr lang="hr-HR" sz="2800" dirty="0">
              <a:solidFill>
                <a:srgbClr val="696464"/>
              </a:solidFill>
              <a:latin typeface="Tw Cen MT"/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defRPr/>
            </a:pPr>
            <a:endParaRPr lang="hr-HR" sz="2800" dirty="0">
              <a:solidFill>
                <a:srgbClr val="696464"/>
              </a:solidFill>
              <a:latin typeface="Tw Cen M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7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395536" y="1772816"/>
            <a:ext cx="8496747" cy="4032448"/>
          </a:xfrm>
        </p:spPr>
        <p:txBody>
          <a:bodyPr/>
          <a:lstStyle/>
          <a:p>
            <a:pPr marL="0" indent="0">
              <a:buNone/>
            </a:pPr>
            <a:r>
              <a:rPr lang="hr-HR" sz="2600" dirty="0" smtClean="0">
                <a:solidFill>
                  <a:schemeClr val="tx2"/>
                </a:solidFill>
              </a:rPr>
              <a:t>„…za izgradnju takvih pojedinaca i takvoga društva nužan je sustav naobrazbe i odgoja koji će pobuditi interes učenika za razne oblasti znanosti i umjetnosti, njegovati njegove radne navike, a prije svega odgajati ih da postanu svestrano izgrađeni slobodni ljudi koji će znati ne samo samostalno misliti i braniti svoja stajališta nego i davati inicijativu za rješavanje raznih društvenih problema.”</a:t>
            </a:r>
          </a:p>
          <a:p>
            <a:pPr marL="0" indent="0">
              <a:buNone/>
            </a:pPr>
            <a:endParaRPr lang="hr-HR" sz="26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hr-HR" sz="2600" b="1" i="1" dirty="0" smtClean="0">
                <a:solidFill>
                  <a:schemeClr val="tx2"/>
                </a:solidFill>
              </a:rPr>
              <a:t>(Stjepan Radić 1897 – 1904 prema Boban, 2004)</a:t>
            </a:r>
            <a:endParaRPr lang="en-GB" sz="2600" b="1" i="1" dirty="0" smtClean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65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hr-HR" altLang="en-US" sz="3600" dirty="0" smtClean="0"/>
              <a:t>PRIMJER ZADATAKA DM – BIOLOGIJA LJETNI ROK 2010.</a:t>
            </a:r>
            <a:endParaRPr lang="en-US" altLang="en-US" sz="3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755650" y="1706563"/>
            <a:ext cx="7416800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hr-HR" sz="2000" dirty="0" smtClean="0">
                <a:solidFill>
                  <a:srgbClr val="000000"/>
                </a:solidFill>
                <a:latin typeface="Tw Cen MT"/>
                <a:cs typeface="Arial" charset="0"/>
              </a:rPr>
              <a:t>51.4. Navedite dvije mjere koje smanjuju rizik oboljevanja od spolno prenosivih bolesti:</a:t>
            </a:r>
          </a:p>
          <a:p>
            <a:pPr marL="457200" indent="-457200">
              <a:buAutoNum type="arabicPeriod"/>
              <a:defRPr/>
            </a:pPr>
            <a:r>
              <a:rPr lang="hr-HR" sz="2000" dirty="0" smtClean="0">
                <a:solidFill>
                  <a:srgbClr val="000000"/>
                </a:solidFill>
                <a:latin typeface="Tw Cen MT"/>
                <a:cs typeface="Arial" charset="0"/>
              </a:rPr>
              <a:t>Mjera: _________________________</a:t>
            </a:r>
          </a:p>
          <a:p>
            <a:pPr marL="457200" indent="-457200">
              <a:buAutoNum type="arabicPeriod"/>
              <a:defRPr/>
            </a:pPr>
            <a:r>
              <a:rPr lang="hr-HR" sz="2000" dirty="0" smtClean="0">
                <a:solidFill>
                  <a:srgbClr val="000000"/>
                </a:solidFill>
                <a:latin typeface="Tw Cen MT"/>
                <a:cs typeface="Arial" charset="0"/>
              </a:rPr>
              <a:t>Mjera: _________________________ </a:t>
            </a:r>
            <a:endParaRPr lang="en-US" sz="2000" dirty="0">
              <a:solidFill>
                <a:srgbClr val="000000"/>
              </a:solidFill>
              <a:latin typeface="Tw Cen MT"/>
              <a:cs typeface="Arial" charset="0"/>
            </a:endParaRP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716779" y="3429000"/>
            <a:ext cx="813752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rgbClr val="696464"/>
                </a:solidFill>
                <a:latin typeface="Tw Cen MT"/>
                <a:cs typeface="Arial" charset="0"/>
              </a:rPr>
              <a:t>32,3% pristupnika točno odgovara</a:t>
            </a:r>
          </a:p>
          <a:p>
            <a:pPr marL="457200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rgbClr val="696464"/>
                </a:solidFill>
                <a:latin typeface="Tw Cen MT"/>
                <a:cs typeface="Arial" charset="0"/>
              </a:rPr>
              <a:t>43,3% gimnazijalaca točno odgovara (56,7% griješi)</a:t>
            </a:r>
          </a:p>
          <a:p>
            <a:pPr marL="457200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rgbClr val="696464"/>
                </a:solidFill>
                <a:latin typeface="Tw Cen MT"/>
                <a:cs typeface="Arial" charset="0"/>
              </a:rPr>
              <a:t>Nema spolnih razlika</a:t>
            </a:r>
            <a:endParaRPr lang="hr-HR" sz="2400" dirty="0">
              <a:solidFill>
                <a:srgbClr val="696464"/>
              </a:solidFill>
              <a:latin typeface="Tw Cen MT"/>
              <a:cs typeface="Arial" charset="0"/>
            </a:endParaRPr>
          </a:p>
          <a:p>
            <a:pPr marL="914400" lvl="1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endParaRPr lang="hr-HR" sz="2800" dirty="0">
              <a:solidFill>
                <a:srgbClr val="696464"/>
              </a:solidFill>
              <a:latin typeface="Tw Cen MT"/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defRPr/>
            </a:pPr>
            <a:endParaRPr lang="hr-HR" sz="2800" dirty="0">
              <a:solidFill>
                <a:srgbClr val="696464"/>
              </a:solidFill>
              <a:latin typeface="Tw Cen MT"/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defRPr/>
            </a:pPr>
            <a:endParaRPr lang="hr-HR" sz="2800" dirty="0">
              <a:solidFill>
                <a:srgbClr val="696464"/>
              </a:solidFill>
              <a:latin typeface="Tw Cen M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3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smtClean="0"/>
              <a:t>PRIMJERI </a:t>
            </a:r>
            <a:r>
              <a:rPr lang="hr-HR" sz="3600" dirty="0" smtClean="0"/>
              <a:t>ZADATAKA DM </a:t>
            </a:r>
            <a:r>
              <a:rPr lang="hr-HR" sz="3600" dirty="0" smtClean="0"/>
              <a:t>– 18 - 2010.</a:t>
            </a:r>
            <a:endParaRPr lang="en-US" sz="36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22300" y="3740150"/>
          <a:ext cx="8162925" cy="2783035"/>
        </p:xfrm>
        <a:graphic>
          <a:graphicData uri="http://schemas.openxmlformats.org/drawingml/2006/table">
            <a:tbl>
              <a:tblPr/>
              <a:tblGrid>
                <a:gridCol w="4828769"/>
                <a:gridCol w="1667078"/>
                <a:gridCol w="1667078"/>
              </a:tblGrid>
              <a:tr h="249401">
                <a:tc>
                  <a:txBody>
                    <a:bodyPr/>
                    <a:lstStyle/>
                    <a:p>
                      <a:pPr algn="l" fontAlgn="b"/>
                      <a:r>
                        <a:rPr lang="hr-HR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PRISTUPNICI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575" marR="5575" marT="55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NETOČNO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575" marR="5575" marT="55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TOČNO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575" marR="5575" marT="55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53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Opća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gimnazija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24,3%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75,7%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Prirodoslovno-matematička gimnazija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17,7%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82,3%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53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Jezična gimnazija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29,9%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70,1%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Klasična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gimnazija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25,2%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74,8%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53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Ekonomija i trgovina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52,3%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47,7%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Elektrotehnika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48,9%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51,1%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53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Graditeljstvo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43,7%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56,3%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Strojarstvo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55,3%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44,7%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53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Ugostiteljstvo i turizam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58,8%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41,2%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Zdravstvo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69,8%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30,2%</a:t>
                      </a:r>
                    </a:p>
                  </a:txBody>
                  <a:tcPr marL="9526" marR="9526" marT="9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65163" y="1557338"/>
            <a:ext cx="8135937" cy="12620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hr-HR" dirty="0">
                <a:solidFill>
                  <a:srgbClr val="000000"/>
                </a:solidFill>
                <a:latin typeface="Tw Cen MT"/>
              </a:rPr>
              <a:t>18. U sustavu jednadžbi </a:t>
            </a:r>
            <a:r>
              <a:rPr lang="hr-HR" sz="4000" dirty="0">
                <a:solidFill>
                  <a:srgbClr val="000000"/>
                </a:solidFill>
                <a:latin typeface="Tw Cen MT"/>
              </a:rPr>
              <a:t>{</a:t>
            </a:r>
            <a:r>
              <a:rPr lang="hr-HR" dirty="0">
                <a:solidFill>
                  <a:srgbClr val="000000"/>
                </a:solidFill>
                <a:latin typeface="Tw Cen MT"/>
              </a:rPr>
              <a:t>x=2y+4 izračunaj nepoznanicu x.</a:t>
            </a:r>
          </a:p>
          <a:p>
            <a:pPr>
              <a:defRPr/>
            </a:pPr>
            <a:r>
              <a:rPr lang="hr-HR" dirty="0">
                <a:solidFill>
                  <a:srgbClr val="000000"/>
                </a:solidFill>
                <a:latin typeface="Tw Cen MT"/>
              </a:rPr>
              <a:t>		         y=2x+7</a:t>
            </a:r>
          </a:p>
          <a:p>
            <a:pPr>
              <a:defRPr/>
            </a:pPr>
            <a:r>
              <a:rPr lang="hr-HR" dirty="0">
                <a:solidFill>
                  <a:srgbClr val="000000"/>
                </a:solidFill>
                <a:latin typeface="Tw Cen MT"/>
              </a:rPr>
              <a:t>Odgovor: x=___________________</a:t>
            </a:r>
            <a:endParaRPr lang="en-US" dirty="0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58813" y="2840038"/>
            <a:ext cx="78676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hr-HR" smtClean="0">
                <a:solidFill>
                  <a:srgbClr val="696464"/>
                </a:solidFill>
                <a:latin typeface="Tw Cen MT" pitchFamily="34" charset="-18"/>
              </a:rPr>
              <a:t>Točno rješava 51,6% pristupnika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hr-HR" smtClean="0">
                <a:solidFill>
                  <a:srgbClr val="696464"/>
                </a:solidFill>
                <a:latin typeface="Tw Cen MT" pitchFamily="34" charset="-18"/>
              </a:rPr>
              <a:t>12,9% ne pokušava odgovoriti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hr-HR" smtClean="0">
                <a:solidFill>
                  <a:srgbClr val="696464"/>
                </a:solidFill>
                <a:latin typeface="Tw Cen MT" pitchFamily="34" charset="-18"/>
              </a:rPr>
              <a:t>65% onih koji netočno rješavaju zadatak upisuju fakultet</a:t>
            </a:r>
            <a:endParaRPr lang="en-US" smtClean="0">
              <a:solidFill>
                <a:srgbClr val="696464"/>
              </a:solidFill>
              <a:latin typeface="Tw Cen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1674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-33608" y="260648"/>
            <a:ext cx="9145016" cy="990600"/>
          </a:xfrm>
        </p:spPr>
        <p:txBody>
          <a:bodyPr/>
          <a:lstStyle/>
          <a:p>
            <a:r>
              <a:rPr lang="hr-HR" sz="3600" dirty="0" smtClean="0"/>
              <a:t>PRIMJERI </a:t>
            </a:r>
            <a:r>
              <a:rPr lang="hr-HR" sz="3600" dirty="0" smtClean="0"/>
              <a:t>ZADATAKA VIŠA RAZINA –18.2.-2012</a:t>
            </a:r>
            <a:r>
              <a:rPr lang="hr-HR" sz="3600" dirty="0" smtClean="0"/>
              <a:t>.</a:t>
            </a:r>
            <a:endParaRPr lang="en-US" sz="3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684213" y="1628775"/>
            <a:ext cx="6911975" cy="10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Tw Cen MT"/>
              </a:rPr>
              <a:t>18.2. </a:t>
            </a:r>
            <a:r>
              <a:rPr lang="en-US" sz="2000" dirty="0" err="1">
                <a:solidFill>
                  <a:srgbClr val="000000"/>
                </a:solidFill>
                <a:latin typeface="Tw Cen MT"/>
              </a:rPr>
              <a:t>Riješite</a:t>
            </a:r>
            <a:r>
              <a:rPr lang="en-US" sz="2000" dirty="0">
                <a:solidFill>
                  <a:srgbClr val="000000"/>
                </a:solidFill>
                <a:latin typeface="Tw Cen MT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w Cen MT"/>
              </a:rPr>
              <a:t>nejednadžbu</a:t>
            </a:r>
            <a:r>
              <a:rPr lang="en-US" sz="2000" dirty="0">
                <a:solidFill>
                  <a:srgbClr val="000000"/>
                </a:solidFill>
                <a:latin typeface="Tw Cen MT"/>
              </a:rPr>
              <a:t> </a:t>
            </a:r>
            <a:r>
              <a:rPr lang="en-US" sz="2000" i="1" dirty="0">
                <a:solidFill>
                  <a:srgbClr val="000000"/>
                </a:solidFill>
                <a:latin typeface="Tw Cen MT"/>
              </a:rPr>
              <a:t>x </a:t>
            </a:r>
            <a:r>
              <a:rPr lang="en-US" sz="2000" dirty="0">
                <a:solidFill>
                  <a:srgbClr val="000000"/>
                </a:solidFill>
                <a:latin typeface="Tw Cen MT"/>
              </a:rPr>
              <a:t>(6</a:t>
            </a:r>
            <a:r>
              <a:rPr lang="en-US" sz="2000" i="1" dirty="0">
                <a:solidFill>
                  <a:srgbClr val="000000"/>
                </a:solidFill>
                <a:latin typeface="Tw Cen MT"/>
              </a:rPr>
              <a:t>x </a:t>
            </a:r>
            <a:r>
              <a:rPr lang="en-US" sz="2000" dirty="0">
                <a:solidFill>
                  <a:srgbClr val="000000"/>
                </a:solidFill>
                <a:latin typeface="Tw Cen MT"/>
              </a:rPr>
              <a:t>– 17) ≥ –12. </a:t>
            </a:r>
            <a:endParaRPr lang="hr-HR" sz="2000" dirty="0">
              <a:solidFill>
                <a:srgbClr val="000000"/>
              </a:solidFill>
              <a:latin typeface="Tw Cen MT"/>
            </a:endParaRPr>
          </a:p>
          <a:p>
            <a:pPr>
              <a:defRPr/>
            </a:pPr>
            <a:r>
              <a:rPr lang="hr-HR" sz="2000" dirty="0">
                <a:solidFill>
                  <a:srgbClr val="000000"/>
                </a:solidFill>
                <a:latin typeface="Tw Cen MT"/>
              </a:rPr>
              <a:t>         </a:t>
            </a:r>
            <a:r>
              <a:rPr lang="en-US" sz="2000" dirty="0" err="1">
                <a:solidFill>
                  <a:srgbClr val="000000"/>
                </a:solidFill>
                <a:latin typeface="Tw Cen MT"/>
              </a:rPr>
              <a:t>Rješenje</a:t>
            </a:r>
            <a:r>
              <a:rPr lang="en-US" sz="2000" dirty="0">
                <a:solidFill>
                  <a:srgbClr val="000000"/>
                </a:solidFill>
                <a:latin typeface="Tw Cen MT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w Cen MT"/>
              </a:rPr>
              <a:t>zapišite</a:t>
            </a:r>
            <a:r>
              <a:rPr lang="en-US" sz="2000" dirty="0">
                <a:solidFill>
                  <a:srgbClr val="000000"/>
                </a:solidFill>
                <a:latin typeface="Tw Cen MT"/>
              </a:rPr>
              <a:t> s </a:t>
            </a:r>
            <a:r>
              <a:rPr lang="en-US" sz="2000" dirty="0" err="1">
                <a:solidFill>
                  <a:srgbClr val="000000"/>
                </a:solidFill>
                <a:latin typeface="Tw Cen MT"/>
              </a:rPr>
              <a:t>pomoću</a:t>
            </a:r>
            <a:r>
              <a:rPr lang="en-US" sz="2000" dirty="0">
                <a:solidFill>
                  <a:srgbClr val="000000"/>
                </a:solidFill>
                <a:latin typeface="Tw Cen MT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w Cen MT"/>
              </a:rPr>
              <a:t>intervala</a:t>
            </a:r>
            <a:r>
              <a:rPr lang="en-US" sz="2000" dirty="0">
                <a:solidFill>
                  <a:srgbClr val="000000"/>
                </a:solidFill>
                <a:latin typeface="Tw Cen MT"/>
              </a:rPr>
              <a:t>.</a:t>
            </a:r>
          </a:p>
          <a:p>
            <a:pPr>
              <a:defRPr/>
            </a:pPr>
            <a:r>
              <a:rPr lang="hr-HR" sz="2000" dirty="0">
                <a:solidFill>
                  <a:srgbClr val="000000"/>
                </a:solidFill>
                <a:latin typeface="Tw Cen MT"/>
              </a:rPr>
              <a:t>         </a:t>
            </a:r>
            <a:r>
              <a:rPr lang="en-US" sz="2000" dirty="0" err="1">
                <a:solidFill>
                  <a:srgbClr val="000000"/>
                </a:solidFill>
                <a:latin typeface="Tw Cen MT"/>
              </a:rPr>
              <a:t>Odgovor</a:t>
            </a:r>
            <a:r>
              <a:rPr lang="en-US" sz="2000" dirty="0">
                <a:solidFill>
                  <a:srgbClr val="000000"/>
                </a:solidFill>
                <a:latin typeface="Tw Cen MT"/>
              </a:rPr>
              <a:t>: _________________________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530225" y="2816225"/>
            <a:ext cx="81375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>
                <a:solidFill>
                  <a:srgbClr val="696464"/>
                </a:solidFill>
                <a:latin typeface="Tw Cen MT"/>
              </a:rPr>
              <a:t> 48,9% pristupnika točno rješava ovaj zadatak</a:t>
            </a:r>
          </a:p>
          <a:p>
            <a:pPr marL="457200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endParaRPr lang="hr-HR" sz="2800" dirty="0">
              <a:solidFill>
                <a:srgbClr val="696464"/>
              </a:solidFill>
              <a:latin typeface="Tw Cen MT"/>
            </a:endParaRPr>
          </a:p>
          <a:p>
            <a:pPr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defRPr/>
            </a:pPr>
            <a:endParaRPr lang="hr-HR" sz="2800" dirty="0">
              <a:solidFill>
                <a:srgbClr val="696464"/>
              </a:solidFill>
              <a:latin typeface="Tw Cen M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44513" y="3716338"/>
          <a:ext cx="7989887" cy="2551113"/>
        </p:xfrm>
        <a:graphic>
          <a:graphicData uri="http://schemas.openxmlformats.org/drawingml/2006/table">
            <a:tbl>
              <a:tblPr/>
              <a:tblGrid>
                <a:gridCol w="4655935"/>
                <a:gridCol w="1666976"/>
                <a:gridCol w="1666976"/>
              </a:tblGrid>
              <a:tr h="279945"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575" marR="5575" marT="55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NETOČNO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575" marR="5575" marT="55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TOČNO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575" marR="5575" marT="55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83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Opća gimnazija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41,50%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58,50%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Prirodoslovno-matematička gimnazija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27,90%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72,10%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83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Jezična gimnazija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57,00%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43,00%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Klasična gimnazija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42,70%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57,30%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83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Ekonomija i trgovina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71,80%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28,20%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Elektrotehnika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59,80%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40,20%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83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Graditeljstvo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65,70%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34,30%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Strojarstvo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74,90%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25,10%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210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hr-HR" altLang="en-US" sz="3600" dirty="0" smtClean="0"/>
              <a:t>PRIMJERI ZADATAKA – 28.3. – 2012.</a:t>
            </a:r>
            <a:endParaRPr lang="en-GB" altLang="en-US" sz="3600" dirty="0" smtClean="0"/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>
          <a:xfrm>
            <a:off x="619125" y="1700213"/>
            <a:ext cx="8496300" cy="1368425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pl-PL" sz="1800" b="1" dirty="0" smtClean="0"/>
              <a:t>28.3. </a:t>
            </a:r>
            <a:r>
              <a:rPr lang="pl-PL" sz="1800" dirty="0" smtClean="0"/>
              <a:t>Marko je oročio 5 000 kn po godišnjoj kamatnoj stopi od 1.7%. </a:t>
            </a:r>
            <a:r>
              <a:rPr lang="en-US" sz="1800" dirty="0" err="1" smtClean="0"/>
              <a:t>Nakon</a:t>
            </a:r>
            <a:r>
              <a:rPr lang="en-US" sz="1800" dirty="0" smtClean="0"/>
              <a:t> </a:t>
            </a:r>
            <a:r>
              <a:rPr lang="en-US" sz="1800" dirty="0" err="1" smtClean="0"/>
              <a:t>koliko</a:t>
            </a:r>
            <a:r>
              <a:rPr lang="en-US" sz="1800" dirty="0" smtClean="0"/>
              <a:t> </a:t>
            </a:r>
            <a:r>
              <a:rPr lang="en-US" sz="1800" dirty="0" err="1" smtClean="0"/>
              <a:t>će</a:t>
            </a:r>
            <a:r>
              <a:rPr lang="en-US" sz="1800" dirty="0" smtClean="0"/>
              <a:t> se </a:t>
            </a:r>
            <a:r>
              <a:rPr lang="en-US" sz="1800" dirty="0" err="1" smtClean="0"/>
              <a:t>godina</a:t>
            </a:r>
            <a:r>
              <a:rPr lang="en-US" sz="1800" dirty="0" smtClean="0"/>
              <a:t> Markov </a:t>
            </a:r>
            <a:r>
              <a:rPr lang="en-US" sz="1800" dirty="0" err="1" smtClean="0"/>
              <a:t>novac</a:t>
            </a:r>
            <a:r>
              <a:rPr lang="en-US" sz="1800" dirty="0" smtClean="0"/>
              <a:t> </a:t>
            </a:r>
            <a:r>
              <a:rPr lang="en-US" sz="1800" dirty="0" err="1" smtClean="0"/>
              <a:t>na</a:t>
            </a:r>
            <a:r>
              <a:rPr lang="en-US" sz="1800" dirty="0" smtClean="0"/>
              <a:t> </a:t>
            </a:r>
            <a:r>
              <a:rPr lang="en-US" sz="1800" dirty="0" err="1" smtClean="0"/>
              <a:t>računu</a:t>
            </a:r>
            <a:r>
              <a:rPr lang="en-US" sz="1800" dirty="0" smtClean="0"/>
              <a:t> </a:t>
            </a:r>
            <a:r>
              <a:rPr lang="en-US" sz="1800" dirty="0" err="1" smtClean="0"/>
              <a:t>uvećati</a:t>
            </a:r>
            <a:r>
              <a:rPr lang="en-US" sz="1800" dirty="0" smtClean="0"/>
              <a:t> </a:t>
            </a:r>
            <a:r>
              <a:rPr lang="en-US" sz="1800" dirty="0" err="1" smtClean="0"/>
              <a:t>za</a:t>
            </a:r>
            <a:r>
              <a:rPr lang="en-US" sz="1800" dirty="0" smtClean="0"/>
              <a:t> 2 000 </a:t>
            </a:r>
            <a:r>
              <a:rPr lang="en-US" sz="1800" dirty="0" err="1" smtClean="0"/>
              <a:t>kn</a:t>
            </a:r>
            <a:r>
              <a:rPr lang="en-US" sz="1800" dirty="0" smtClean="0"/>
              <a:t>?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l-PL" sz="1800" dirty="0" smtClean="0"/>
              <a:t>Napomena: Kamata se na kraju svake godine dodaje iznosu na računu.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800" dirty="0" err="1" smtClean="0"/>
              <a:t>Odgovor</a:t>
            </a:r>
            <a:r>
              <a:rPr lang="en-US" sz="1800" dirty="0" smtClean="0"/>
              <a:t>: _____________________ </a:t>
            </a:r>
            <a:r>
              <a:rPr lang="en-US" sz="1800" dirty="0" err="1" smtClean="0"/>
              <a:t>godina</a:t>
            </a:r>
            <a:endParaRPr lang="hr-HR" sz="1800" dirty="0" smtClean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468313" y="3357563"/>
            <a:ext cx="8496300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19088" indent="-31908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indent="-457200">
              <a:spcBef>
                <a:spcPts val="7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rgbClr val="696464"/>
                </a:solidFill>
                <a:latin typeface="Tw Cen MT" pitchFamily="34" charset="-18"/>
              </a:rPr>
              <a:t>14,7% svih pristupnika ispitu više razine Matematike točno odgovara na ovo pitanje</a:t>
            </a:r>
          </a:p>
          <a:p>
            <a:pPr marL="457200" indent="-457200">
              <a:spcBef>
                <a:spcPts val="7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rgbClr val="696464"/>
                </a:solidFill>
                <a:latin typeface="Tw Cen MT" pitchFamily="34" charset="-18"/>
              </a:rPr>
              <a:t>37,5% svih pristupnika niti ne pokušava riješiti ovaj zadatak</a:t>
            </a:r>
          </a:p>
          <a:p>
            <a:pPr marL="457200" indent="-457200">
              <a:spcBef>
                <a:spcPts val="7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rgbClr val="696464"/>
                </a:solidFill>
                <a:latin typeface="Tw Cen MT" pitchFamily="34" charset="-18"/>
              </a:rPr>
              <a:t>29,3% učenika PM gimnazija daje točan odgovor </a:t>
            </a:r>
          </a:p>
          <a:p>
            <a:pPr marL="457200" indent="-457200">
              <a:spcBef>
                <a:spcPts val="7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rgbClr val="696464"/>
                </a:solidFill>
                <a:latin typeface="Tw Cen MT" pitchFamily="34" charset="-18"/>
              </a:rPr>
              <a:t>14,7% učenika iz sektora Ekonomija i trgovina točno odgovara na ovo pitanje</a:t>
            </a:r>
          </a:p>
          <a:p>
            <a:pPr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"/>
              <a:defRPr/>
            </a:pPr>
            <a:endParaRPr lang="hr-HR" sz="2800" dirty="0" smtClean="0">
              <a:solidFill>
                <a:srgbClr val="696464"/>
              </a:solidFill>
              <a:latin typeface="Tw Cen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402313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nimBg="1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323850" y="228600"/>
            <a:ext cx="8712200" cy="990600"/>
          </a:xfrm>
        </p:spPr>
        <p:txBody>
          <a:bodyPr/>
          <a:lstStyle/>
          <a:p>
            <a:r>
              <a:rPr lang="hr-HR" sz="3600" smtClean="0"/>
              <a:t>VIŠA RAZINA – SREDNJOŠKOLSKI PROGRAMI</a:t>
            </a:r>
            <a:endParaRPr lang="en-US" sz="360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4213" y="1557338"/>
          <a:ext cx="7848600" cy="4794258"/>
        </p:xfrm>
        <a:graphic>
          <a:graphicData uri="http://schemas.openxmlformats.org/drawingml/2006/table">
            <a:tbl>
              <a:tblPr/>
              <a:tblGrid>
                <a:gridCol w="3295650"/>
                <a:gridCol w="1138237"/>
                <a:gridCol w="1138238"/>
                <a:gridCol w="1138237"/>
                <a:gridCol w="1138238"/>
              </a:tblGrid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PRISTUPNICI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2010.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2011.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2012.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N (2012.)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Prirodoslovno-matematička gimnazija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70,43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73,17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60,04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1653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Opće gimnazije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55,75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58,58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44,04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4125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Klasična gimnazija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54,85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56,44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42,55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337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Prirodoslovna gimnazija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52,69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64,3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41,96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95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Elektrotehnika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45,58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50,17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37,42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1063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Jezične gimnazije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47,49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53,22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36,01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612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Graditeljstvo, geodezija i građ. mat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46,65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48,57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32,73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440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Zdravstvo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37,48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36,96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32,22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228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Ekonomija i trgovina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34,15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38,82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28,14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340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Strojarstvo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33,06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38,1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27,07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175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Kemijska tehnologija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31,98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33,59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25,35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Geologija, rudarstvo i nafta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22,63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26,11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23,45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Likovna umjetnost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29,72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29,27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21,87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67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Grafika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19,35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36,27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20,48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73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Ugostiteljstvo i turizam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27,99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30,98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20,47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74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Cestovni promet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23,25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17,09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L="5575" marR="5575" marT="557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372225" y="1989138"/>
            <a:ext cx="1152525" cy="4464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82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67544" y="3212976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JEDNAKE MOGUĆNOSTI?</a:t>
            </a:r>
          </a:p>
        </p:txBody>
      </p:sp>
    </p:spTree>
    <p:extLst>
      <p:ext uri="{BB962C8B-B14F-4D97-AF65-F5344CB8AC3E}">
        <p14:creationId xmlns:p14="http://schemas.microsoft.com/office/powerpoint/2010/main" val="32774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 sz="2600" smtClean="0">
                <a:solidFill>
                  <a:srgbClr val="4B4747"/>
                </a:solidFill>
              </a:rPr>
              <a:t>ŠKOLSKE OCJENE – SPOL X OBRAZOVANJE (3. razred OŠ)</a:t>
            </a:r>
            <a:endParaRPr lang="en-US" altLang="en-US" sz="2600" smtClean="0">
              <a:solidFill>
                <a:srgbClr val="4B4747"/>
              </a:solidFill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628775"/>
            <a:ext cx="7489825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35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 sz="3600" smtClean="0"/>
              <a:t>Spol X obrazovanje roditelja</a:t>
            </a:r>
            <a:r>
              <a:rPr lang="hr-HR" altLang="en-US" sz="4000" smtClean="0"/>
              <a:t/>
            </a:r>
            <a:br>
              <a:rPr lang="hr-HR" altLang="en-US" sz="4000" smtClean="0"/>
            </a:br>
            <a:r>
              <a:rPr lang="hr-HR" altLang="en-US" sz="2400" smtClean="0"/>
              <a:t>Zaključne ocjene iz biologije 7. razred</a:t>
            </a:r>
            <a:endParaRPr lang="en-GB" altLang="en-US" sz="2400" smtClean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899592" y="1556792"/>
          <a:ext cx="7488832" cy="5035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450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251520" y="228600"/>
            <a:ext cx="8511480" cy="990600"/>
          </a:xfrm>
        </p:spPr>
        <p:txBody>
          <a:bodyPr/>
          <a:lstStyle/>
          <a:p>
            <a:r>
              <a:rPr lang="hr-HR" altLang="en-US" sz="3600" dirty="0" smtClean="0"/>
              <a:t>Spol X Prosječna ocjena kroz školovanje (OŠ)</a:t>
            </a:r>
            <a:endParaRPr lang="en-GB" altLang="en-US" sz="2400" dirty="0" smtClean="0"/>
          </a:p>
        </p:txBody>
      </p:sp>
      <p:graphicFrame>
        <p:nvGraphicFramePr>
          <p:cNvPr id="4" name="Chart 3"/>
          <p:cNvGraphicFramePr/>
          <p:nvPr/>
        </p:nvGraphicFramePr>
        <p:xfrm>
          <a:off x="611560" y="1700808"/>
          <a:ext cx="813690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450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JEDNAKE MOGUĆNOSTI?</a:t>
            </a:r>
            <a:endParaRPr lang="en-US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66716" y="1700808"/>
            <a:ext cx="8424863" cy="441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 eaLnBrk="0" hangingPunct="0">
              <a:spcBef>
                <a:spcPts val="7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Fokusiran na imaginarnog prosječnog učenika</a:t>
            </a:r>
          </a:p>
          <a:p>
            <a:pPr marL="363538" indent="-363538" eaLnBrk="0" hangingPunct="0">
              <a:spcBef>
                <a:spcPts val="7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Slaba podrška onima koji iz različitih razloga zaostaju</a:t>
            </a:r>
          </a:p>
          <a:p>
            <a:pPr marL="363538" indent="-363538" eaLnBrk="0" hangingPunct="0">
              <a:spcBef>
                <a:spcPts val="7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Bez sustavne podrške i praćenja nadarenih učenika</a:t>
            </a:r>
            <a:endParaRPr lang="hr-HR" sz="2800" dirty="0">
              <a:solidFill>
                <a:schemeClr val="tx1">
                  <a:lumMod val="75000"/>
                  <a:lumOff val="25000"/>
                </a:schemeClr>
              </a:solidFill>
              <a:latin typeface="Tw Cen MT" pitchFamily="34" charset="-18"/>
              <a:cs typeface="Arial" pitchFamily="34" charset="0"/>
            </a:endParaRPr>
          </a:p>
          <a:p>
            <a:pPr marL="363538" indent="-363538" eaLnBrk="0" hangingPunct="0">
              <a:spcBef>
                <a:spcPts val="7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Ograničena razina identifikacije i sustavne podrška skupinama pod rizikom</a:t>
            </a:r>
          </a:p>
          <a:p>
            <a:pPr marL="363538" indent="-363538" eaLnBrk="0" hangingPunct="0">
              <a:spcBef>
                <a:spcPts val="7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Dodatna nastava? Dopunska nastava?</a:t>
            </a:r>
            <a:endParaRPr lang="hr-HR" sz="2800" dirty="0">
              <a:solidFill>
                <a:schemeClr val="tx1">
                  <a:lumMod val="75000"/>
                  <a:lumOff val="25000"/>
                </a:schemeClr>
              </a:solidFill>
              <a:latin typeface="Tw Cen MT" pitchFamily="34" charset="-18"/>
              <a:cs typeface="Arial" pitchFamily="34" charset="0"/>
            </a:endParaRPr>
          </a:p>
          <a:p>
            <a:pPr marL="363538" indent="-363538" eaLnBrk="0" hangingPunct="0">
              <a:spcBef>
                <a:spcPts val="7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Održava ili povećava društvene nejednakosti (Matković </a:t>
            </a:r>
            <a:r>
              <a:rPr lang="hr-H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2010; Farnel 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i dr. </a:t>
            </a:r>
            <a:r>
              <a:rPr lang="hr-H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2013; Burušić, Babarović, Šakić 2009; Braš Roth 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i dr. </a:t>
            </a:r>
            <a:r>
              <a:rPr lang="hr-H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2009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-18"/>
                <a:cs typeface="Arial" pitchFamily="34" charset="0"/>
              </a:rPr>
              <a:t>)</a:t>
            </a:r>
            <a:endParaRPr lang="hr-HR" sz="2800" dirty="0">
              <a:solidFill>
                <a:schemeClr val="tx1">
                  <a:lumMod val="75000"/>
                  <a:lumOff val="25000"/>
                </a:schemeClr>
              </a:solidFill>
              <a:latin typeface="Tw Cen MT" pitchFamily="34" charset="-1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395536" y="1457400"/>
            <a:ext cx="8496747" cy="54006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hr-HR" sz="2400" dirty="0" smtClean="0">
                <a:solidFill>
                  <a:schemeClr val="tx2"/>
                </a:solidFill>
              </a:rPr>
              <a:t>„..hrvatska škola je takva da potiče učenje na pamet, idealna je za „biflante”, a sve potiče da se pokoravaju autoritetima.”</a:t>
            </a:r>
          </a:p>
          <a:p>
            <a:pPr marL="0" indent="0">
              <a:spcBef>
                <a:spcPts val="0"/>
              </a:spcBef>
              <a:buNone/>
            </a:pPr>
            <a:endParaRPr lang="hr-HR" sz="2400" dirty="0" smtClean="0">
              <a:solidFill>
                <a:schemeClr val="tx2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hr-HR" sz="2400" dirty="0" smtClean="0">
                <a:solidFill>
                  <a:schemeClr val="tx2"/>
                </a:solidFill>
              </a:rPr>
              <a:t>„…jedan od najvećih problema hrvatskog društva je što ono u cjelini, i inteligencija kao i seljaci, ne posvećuje dovoljno pažnje modernoj naobrazbi i odgoju”</a:t>
            </a:r>
          </a:p>
          <a:p>
            <a:pPr marL="0" indent="0">
              <a:spcBef>
                <a:spcPts val="0"/>
              </a:spcBef>
              <a:buNone/>
            </a:pPr>
            <a:endParaRPr lang="hr-HR" sz="2400" dirty="0" smtClean="0">
              <a:solidFill>
                <a:schemeClr val="tx2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hr-HR" sz="2400" dirty="0" smtClean="0">
                <a:solidFill>
                  <a:schemeClr val="tx2"/>
                </a:solidFill>
              </a:rPr>
              <a:t>„Školovani roditelji od đaka traže da bez pogovora slušaju profesore, a kad đaci postanu studenti čude se kako nisu samostalni, ne znaju misliti praktično i nemaju karaktera, te tek radi toga osuđuju školu.”</a:t>
            </a:r>
          </a:p>
          <a:p>
            <a:pPr marL="0" indent="0">
              <a:spcBef>
                <a:spcPts val="0"/>
              </a:spcBef>
              <a:buNone/>
            </a:pPr>
            <a:endParaRPr lang="hr-HR" sz="2400" dirty="0" smtClean="0">
              <a:solidFill>
                <a:schemeClr val="tx2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hr-HR" sz="2400" dirty="0" smtClean="0">
                <a:solidFill>
                  <a:schemeClr val="tx2"/>
                </a:solidFill>
              </a:rPr>
              <a:t>„…školski programi su krivi što se mladi ljudi ne mogu zaposliti i snaći u životu.”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84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80899" name="Text Box 2"/>
          <p:cNvSpPr txBox="1">
            <a:spLocks noChangeArrowheads="1"/>
          </p:cNvSpPr>
          <p:nvPr/>
        </p:nvSpPr>
        <p:spPr bwMode="auto">
          <a:xfrm>
            <a:off x="539750" y="2852738"/>
            <a:ext cx="8020050" cy="129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None/>
            </a:pP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TKO SU NAJBOLJI UČENICI</a:t>
            </a: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? </a:t>
            </a:r>
          </a:p>
          <a:p>
            <a:pPr algn="ctr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None/>
            </a:pP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Matematika viša razina – 10%</a:t>
            </a:r>
            <a:endParaRPr lang="hr-HR" sz="3600" dirty="0" smtClean="0">
              <a:solidFill>
                <a:srgbClr val="4B4747"/>
              </a:solidFill>
              <a:latin typeface="Tw Cen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19354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146"/>
          <p:cNvGraphicFramePr>
            <a:graphicFrameLocks noGrp="1"/>
          </p:cNvGraphicFramePr>
          <p:nvPr>
            <p:ph idx="1"/>
          </p:nvPr>
        </p:nvGraphicFramePr>
        <p:xfrm>
          <a:off x="612775" y="1916113"/>
          <a:ext cx="8153400" cy="1458912"/>
        </p:xfrm>
        <a:graphic>
          <a:graphicData uri="http://schemas.openxmlformats.org/drawingml/2006/table">
            <a:tbl>
              <a:tblPr/>
              <a:tblGrid>
                <a:gridCol w="4979099"/>
                <a:gridCol w="749665"/>
                <a:gridCol w="808212"/>
                <a:gridCol w="808212"/>
                <a:gridCol w="808212"/>
              </a:tblGrid>
              <a:tr h="335321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N 10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%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N 12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%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</a:tr>
              <a:tr h="374133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Gimnazije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841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87,5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979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91,7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325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Strukovne škole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7,3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55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5,1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133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Učenici prethodnih generacija ili izvan RH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5,3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3,2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146"/>
          <p:cNvGraphicFramePr>
            <a:graphicFrameLocks/>
          </p:cNvGraphicFramePr>
          <p:nvPr/>
        </p:nvGraphicFramePr>
        <p:xfrm>
          <a:off x="611188" y="3860800"/>
          <a:ext cx="8153400" cy="2205046"/>
        </p:xfrm>
        <a:graphic>
          <a:graphicData uri="http://schemas.openxmlformats.org/drawingml/2006/table">
            <a:tbl>
              <a:tblPr/>
              <a:tblGrid>
                <a:gridCol w="4140539"/>
                <a:gridCol w="1159351"/>
                <a:gridCol w="951170"/>
                <a:gridCol w="951170"/>
                <a:gridCol w="951170"/>
              </a:tblGrid>
              <a:tr h="335240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N 10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%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N 12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%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</a:tr>
              <a:tr h="373960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Opća gimnazija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295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35,1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341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33,3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150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Prirodoslovno matematička gimnazija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507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60,3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597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57,7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960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Jezična gimnazija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1,7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768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Klasična gimnazija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2,7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960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Elektrotehnika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42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4,</a:t>
                      </a:r>
                      <a:r>
                        <a:rPr kumimoji="0" lang="hr-H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4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46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4,3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1998" name="Text Box 2"/>
          <p:cNvSpPr>
            <a:spLocks noGrp="1" noChangeArrowheads="1"/>
          </p:cNvSpPr>
          <p:nvPr>
            <p:ph type="title"/>
          </p:nvPr>
        </p:nvSpPr>
        <p:spPr>
          <a:xfrm>
            <a:off x="609600" y="403225"/>
            <a:ext cx="8153400" cy="641350"/>
          </a:xfrm>
        </p:spPr>
        <p:txBody>
          <a:bodyPr>
            <a:spAutoFit/>
          </a:bodyPr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hr-HR" sz="3600" smtClean="0">
                <a:solidFill>
                  <a:srgbClr val="4B4747"/>
                </a:solidFill>
              </a:rPr>
              <a:t>TKO SU NAJBOLJI – VIŠA RAZINA</a:t>
            </a:r>
          </a:p>
        </p:txBody>
      </p:sp>
    </p:spTree>
    <p:extLst>
      <p:ext uri="{BB962C8B-B14F-4D97-AF65-F5344CB8AC3E}">
        <p14:creationId xmlns:p14="http://schemas.microsoft.com/office/powerpoint/2010/main" val="351606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82947" name="Text Box 2"/>
          <p:cNvSpPr txBox="1">
            <a:spLocks noChangeArrowheads="1"/>
          </p:cNvSpPr>
          <p:nvPr/>
        </p:nvSpPr>
        <p:spPr bwMode="auto">
          <a:xfrm>
            <a:off x="539750" y="2852738"/>
            <a:ext cx="8020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None/>
            </a:pPr>
            <a:r>
              <a:rPr lang="hr-HR" sz="3600" smtClean="0">
                <a:solidFill>
                  <a:srgbClr val="4B4747"/>
                </a:solidFill>
                <a:latin typeface="Tw Cen MT" pitchFamily="34" charset="-18"/>
              </a:rPr>
              <a:t>OTKUDA DOLAZE NAJBOLJI UČENICI IZ MATEMATIKE ?</a:t>
            </a:r>
          </a:p>
        </p:txBody>
      </p:sp>
    </p:spTree>
    <p:extLst>
      <p:ext uri="{BB962C8B-B14F-4D97-AF65-F5344CB8AC3E}">
        <p14:creationId xmlns:p14="http://schemas.microsoft.com/office/powerpoint/2010/main" val="188850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27088" y="1700213"/>
          <a:ext cx="7921624" cy="4732340"/>
        </p:xfrm>
        <a:graphic>
          <a:graphicData uri="http://schemas.openxmlformats.org/drawingml/2006/table">
            <a:tbl>
              <a:tblPr/>
              <a:tblGrid>
                <a:gridCol w="1336542"/>
                <a:gridCol w="1052303"/>
                <a:gridCol w="853954"/>
                <a:gridCol w="804521"/>
                <a:gridCol w="1101736"/>
                <a:gridCol w="1015228"/>
                <a:gridCol w="878670"/>
                <a:gridCol w="878670"/>
              </a:tblGrid>
              <a:tr h="505668"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hr-HR" sz="1400" i="1" dirty="0">
                          <a:latin typeface="Tw Cen MT"/>
                          <a:ea typeface="Calibri"/>
                          <a:cs typeface="Times New Roman"/>
                        </a:rPr>
                        <a:t>Grad</a:t>
                      </a:r>
                      <a:endParaRPr lang="hr-H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hr-HR" sz="1400" i="1">
                          <a:latin typeface="Tw Cen MT"/>
                          <a:ea typeface="Calibri"/>
                          <a:cs typeface="Times New Roman"/>
                        </a:rPr>
                        <a:t>Broj u 10% najboljih</a:t>
                      </a:r>
                      <a:endParaRPr lang="hr-H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hr-HR" sz="1400" i="1">
                          <a:latin typeface="Tw Cen MT"/>
                          <a:ea typeface="Calibri"/>
                          <a:cs typeface="Times New Roman"/>
                        </a:rPr>
                        <a:t>Ukupan broj</a:t>
                      </a:r>
                      <a:endParaRPr lang="hr-H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hr-HR" sz="1400" i="1">
                          <a:latin typeface="Tw Cen MT"/>
                          <a:ea typeface="Calibri"/>
                          <a:cs typeface="Times New Roman"/>
                        </a:rPr>
                        <a:t>Redni postotak</a:t>
                      </a:r>
                      <a:endParaRPr lang="hr-H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hr-HR" sz="1400" i="1">
                          <a:latin typeface="Tw Cen MT"/>
                          <a:ea typeface="Calibri"/>
                          <a:cs typeface="Times New Roman"/>
                        </a:rPr>
                        <a:t>Grad</a:t>
                      </a:r>
                      <a:endParaRPr lang="hr-H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hr-HR" sz="1400" i="1" dirty="0">
                          <a:latin typeface="Tw Cen MT"/>
                          <a:ea typeface="Calibri"/>
                          <a:cs typeface="Times New Roman"/>
                        </a:rPr>
                        <a:t>Broj u 10% najboljih</a:t>
                      </a:r>
                      <a:endParaRPr lang="hr-H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hr-HR" sz="1400" i="1">
                          <a:latin typeface="Tw Cen MT"/>
                          <a:ea typeface="Calibri"/>
                          <a:cs typeface="Times New Roman"/>
                        </a:rPr>
                        <a:t>Ukupan broj</a:t>
                      </a:r>
                      <a:endParaRPr lang="hr-H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hr-HR" sz="1400" i="1">
                          <a:latin typeface="Tw Cen MT"/>
                          <a:ea typeface="Calibri"/>
                          <a:cs typeface="Times New Roman"/>
                        </a:rPr>
                        <a:t>Redni postotak</a:t>
                      </a:r>
                      <a:endParaRPr lang="hr-H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6D2"/>
                    </a:solidFill>
                  </a:tcPr>
                </a:tc>
              </a:tr>
              <a:tr h="466360"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Zlatar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10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37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27</a:t>
                      </a:r>
                      <a:r>
                        <a:rPr lang="hr-HR" sz="1600" dirty="0" smtClean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,0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Karlovac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17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147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11,6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60"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Virovitica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11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59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18,6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Bjelovar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14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124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11,3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60"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Pazin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15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81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18,5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Zagreb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341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3009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11,3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60"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Split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111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604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18,4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Pula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12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114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10,5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60"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Dubrovnik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19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105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18,1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Zadar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29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280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10,4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792"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Čakovec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29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197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14,7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Velika Gorica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14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155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9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60"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Požega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13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96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13,5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Rijeka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30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335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9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60"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Osijek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19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157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79" marR="68479" marT="34239" marB="342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12,1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Varaždin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24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285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8,4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60"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Slavonski Brod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16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134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11,9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Šibenik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13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160</a:t>
                      </a:r>
                      <a:endParaRPr lang="hr-H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1441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w Cen MT"/>
                          <a:ea typeface="Calibri"/>
                          <a:cs typeface="Times New Roman"/>
                        </a:rPr>
                        <a:t>8,1</a:t>
                      </a:r>
                      <a:endParaRPr lang="hr-H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85" marR="8085" marT="80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4071" name="Text Box 2"/>
          <p:cNvSpPr txBox="1">
            <a:spLocks noChangeArrowheads="1"/>
          </p:cNvSpPr>
          <p:nvPr/>
        </p:nvSpPr>
        <p:spPr bwMode="auto">
          <a:xfrm>
            <a:off x="611188" y="0"/>
            <a:ext cx="8020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None/>
            </a:pPr>
            <a:r>
              <a:rPr lang="hr-HR" sz="3600" smtClean="0">
                <a:solidFill>
                  <a:srgbClr val="4B4747"/>
                </a:solidFill>
                <a:latin typeface="Tw Cen MT" pitchFamily="34" charset="-18"/>
              </a:rPr>
              <a:t>OTKUDA DOLAZE NAJBOLJI UČENICI IZ MATEMATIKE ?(2010)</a:t>
            </a:r>
          </a:p>
        </p:txBody>
      </p:sp>
    </p:spTree>
    <p:extLst>
      <p:ext uri="{BB962C8B-B14F-4D97-AF65-F5344CB8AC3E}">
        <p14:creationId xmlns:p14="http://schemas.microsoft.com/office/powerpoint/2010/main" val="124437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4"/>
          <p:cNvSpPr txBox="1">
            <a:spLocks noChangeArrowheads="1"/>
          </p:cNvSpPr>
          <p:nvPr/>
        </p:nvSpPr>
        <p:spPr bwMode="auto">
          <a:xfrm>
            <a:off x="2268538" y="2565400"/>
            <a:ext cx="50403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84995" name="Rectangle 5"/>
          <p:cNvSpPr>
            <a:spLocks noChangeArrowheads="1"/>
          </p:cNvSpPr>
          <p:nvPr/>
        </p:nvSpPr>
        <p:spPr bwMode="auto">
          <a:xfrm>
            <a:off x="1187450" y="2997200"/>
            <a:ext cx="7264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hr-HR" sz="3200" smtClean="0">
                <a:solidFill>
                  <a:srgbClr val="4B4747"/>
                </a:solidFill>
                <a:latin typeface="Tw Cen MT" pitchFamily="34" charset="-18"/>
              </a:rPr>
              <a:t>KAMO ODLAZE NAJBOLJI MATEMATIČARI?</a:t>
            </a:r>
            <a:endParaRPr lang="en-GB" sz="3200" smtClean="0">
              <a:solidFill>
                <a:srgbClr val="4B4747"/>
              </a:solidFill>
              <a:latin typeface="Tw Cen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37651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NOSITELJI</a:t>
            </a:r>
            <a:endParaRPr lang="en-GB" smtClean="0"/>
          </a:p>
        </p:txBody>
      </p:sp>
      <p:graphicFrame>
        <p:nvGraphicFramePr>
          <p:cNvPr id="333970" name="Group 146"/>
          <p:cNvGraphicFramePr>
            <a:graphicFrameLocks noGrp="1"/>
          </p:cNvGraphicFramePr>
          <p:nvPr>
            <p:ph idx="1"/>
          </p:nvPr>
        </p:nvGraphicFramePr>
        <p:xfrm>
          <a:off x="611188" y="1700213"/>
          <a:ext cx="8153400" cy="2328866"/>
        </p:xfrm>
        <a:graphic>
          <a:graphicData uri="http://schemas.openxmlformats.org/drawingml/2006/table">
            <a:tbl>
              <a:tblPr/>
              <a:tblGrid>
                <a:gridCol w="6210300"/>
                <a:gridCol w="935038"/>
                <a:gridCol w="1008062"/>
              </a:tblGrid>
              <a:tr h="335263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N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/>
                    </a:solidFill>
                  </a:tcPr>
                </a:tc>
              </a:tr>
              <a:tr h="498400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Sveučilište u Zagrebu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711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85,1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987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Sveučilište u Splitu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73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8,7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00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Sveučilište u Rijeci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25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3,0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13">
                <a:tc>
                  <a:txBody>
                    <a:bodyPr/>
                    <a:lstStyle/>
                    <a:p>
                      <a:pPr marL="319088" marR="0" lvl="0" indent="-3190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Sveučilište Josipa Jurja Strossmayera u Osijeku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22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2,6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92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67544" y="3212976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NEKI ODGOJNI ISHODI</a:t>
            </a:r>
          </a:p>
        </p:txBody>
      </p:sp>
    </p:spTree>
    <p:extLst>
      <p:ext uri="{BB962C8B-B14F-4D97-AF65-F5344CB8AC3E}">
        <p14:creationId xmlns:p14="http://schemas.microsoft.com/office/powerpoint/2010/main" val="32774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548680"/>
            <a:ext cx="7623175" cy="576263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hr-HR" sz="2800" dirty="0">
                <a:solidFill>
                  <a:srgbClr val="4B4747"/>
                </a:solidFill>
                <a:latin typeface="Tw Cen MT" pitchFamily="34" charset="-18"/>
              </a:rPr>
              <a:t>MOTIVACIJA HRVATSKIH UČENIKA ZA UČENJE?</a:t>
            </a:r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467544" y="4087470"/>
            <a:ext cx="8425309" cy="277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ts val="0"/>
              </a:spcBef>
              <a:buClr>
                <a:srgbClr val="C00000"/>
              </a:buClr>
              <a:buSzPct val="60000"/>
              <a:buFont typeface="Wingdings" pitchFamily="2" charset="2"/>
              <a:buChar char="n"/>
            </a:pPr>
            <a:r>
              <a:rPr lang="hr-HR" sz="2800" dirty="0">
                <a:solidFill>
                  <a:srgbClr val="4B4747"/>
                </a:solidFill>
                <a:latin typeface="+mn-lt"/>
              </a:rPr>
              <a:t>primarno ekstrinzična motivacija, pogotovo u 8. razredu</a:t>
            </a:r>
          </a:p>
          <a:p>
            <a:pPr marL="533400" indent="-533400">
              <a:spcBef>
                <a:spcPts val="0"/>
              </a:spcBef>
              <a:buClr>
                <a:srgbClr val="C00000"/>
              </a:buClr>
              <a:buSzPct val="60000"/>
              <a:buFont typeface="Wingdings" pitchFamily="2" charset="2"/>
              <a:buChar char="n"/>
            </a:pPr>
            <a:r>
              <a:rPr lang="hr-HR" sz="2800" dirty="0">
                <a:solidFill>
                  <a:srgbClr val="4B4747"/>
                </a:solidFill>
                <a:latin typeface="+mn-lt"/>
              </a:rPr>
              <a:t>87,8% nastavnika i učitelja smatra da većina učenika uči prvenstveno zbog </a:t>
            </a:r>
            <a:r>
              <a:rPr lang="hr-HR" sz="2800" dirty="0" smtClean="0">
                <a:solidFill>
                  <a:srgbClr val="4B4747"/>
                </a:solidFill>
                <a:latin typeface="+mn-lt"/>
              </a:rPr>
              <a:t>ocjena</a:t>
            </a:r>
          </a:p>
          <a:p>
            <a:pPr marL="533400" indent="-533400">
              <a:spcBef>
                <a:spcPts val="0"/>
              </a:spcBef>
              <a:buClr>
                <a:srgbClr val="C00000"/>
              </a:buClr>
              <a:buSzPct val="60000"/>
              <a:buFont typeface="Wingdings" pitchFamily="2" charset="2"/>
              <a:buChar char="n"/>
            </a:pPr>
            <a:r>
              <a:rPr lang="hr-HR" sz="2800" dirty="0" smtClean="0">
                <a:solidFill>
                  <a:srgbClr val="4B4747"/>
                </a:solidFill>
                <a:latin typeface="+mn-lt"/>
              </a:rPr>
              <a:t>59,1% predmetnih nastavnika </a:t>
            </a:r>
            <a:r>
              <a:rPr lang="hr-HR" sz="2800" dirty="0">
                <a:solidFill>
                  <a:srgbClr val="4B4747"/>
                </a:solidFill>
                <a:latin typeface="+mn-lt"/>
              </a:rPr>
              <a:t>smatra da mali dio ili gotovo nitko od njihovih učenika uči jer </a:t>
            </a:r>
            <a:r>
              <a:rPr lang="hr-HR" sz="2800" dirty="0" smtClean="0">
                <a:solidFill>
                  <a:srgbClr val="4B4747"/>
                </a:solidFill>
                <a:latin typeface="+mn-lt"/>
              </a:rPr>
              <a:t>su znatiželjni</a:t>
            </a:r>
            <a:endParaRPr lang="hr-HR" sz="2800" dirty="0">
              <a:solidFill>
                <a:srgbClr val="4B4747"/>
              </a:solidFill>
              <a:latin typeface="+mn-lt"/>
            </a:endParaRPr>
          </a:p>
        </p:txBody>
      </p:sp>
      <p:graphicFrame>
        <p:nvGraphicFramePr>
          <p:cNvPr id="113762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961270"/>
              </p:ext>
            </p:extLst>
          </p:nvPr>
        </p:nvGraphicFramePr>
        <p:xfrm>
          <a:off x="611186" y="1539444"/>
          <a:ext cx="8209262" cy="2339975"/>
        </p:xfrm>
        <a:graphic>
          <a:graphicData uri="http://schemas.openxmlformats.org/drawingml/2006/table">
            <a:tbl>
              <a:tblPr/>
              <a:tblGrid>
                <a:gridCol w="5322314"/>
                <a:gridCol w="1444352"/>
                <a:gridCol w="1442596"/>
              </a:tblGrid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4. razredi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8. razredi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Učenje je zabavno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65,7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25,5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Želim naučiti nešto novo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93,1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73,3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Želim upisati što bolju srednju školu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92,3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Učim zato što moram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51,4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58,0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Učim prvenstveno zbog ocjena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60,3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72,3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6228184" y="2312876"/>
            <a:ext cx="2376264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28184" y="3501852"/>
            <a:ext cx="240390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59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539748" y="1989138"/>
            <a:ext cx="8280724" cy="3456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55000"/>
              </a:spcBef>
              <a:buClr>
                <a:srgbClr val="C00000"/>
              </a:buClr>
              <a:buSzPct val="60000"/>
              <a:buFont typeface="Wingdings" pitchFamily="2" charset="2"/>
              <a:buChar char="n"/>
            </a:pPr>
            <a:r>
              <a:rPr lang="hr-HR" sz="2800" dirty="0">
                <a:solidFill>
                  <a:srgbClr val="4B4747"/>
                </a:solidFill>
                <a:latin typeface="+mn-lt"/>
              </a:rPr>
              <a:t>učenici nemaju naviku redovitog učenja: 64,2% učenika osmih razreda ne uči svaki dan</a:t>
            </a:r>
          </a:p>
          <a:p>
            <a:pPr marL="533400" indent="-533400">
              <a:spcBef>
                <a:spcPct val="55000"/>
              </a:spcBef>
              <a:buClr>
                <a:srgbClr val="C00000"/>
              </a:buClr>
              <a:buSzPct val="60000"/>
              <a:buFont typeface="Wingdings" pitchFamily="2" charset="2"/>
              <a:buChar char="n"/>
            </a:pPr>
            <a:r>
              <a:rPr lang="hr-HR" sz="2800" dirty="0">
                <a:solidFill>
                  <a:srgbClr val="4B4747"/>
                </a:solidFill>
                <a:latin typeface="+mn-lt"/>
              </a:rPr>
              <a:t>46,4% učenika 8. r. i 29,8% učenika 4. r. uči samo prije testa </a:t>
            </a:r>
            <a:r>
              <a:rPr lang="hr-HR" sz="2800" dirty="0" smtClean="0">
                <a:solidFill>
                  <a:srgbClr val="4B4747"/>
                </a:solidFill>
                <a:latin typeface="+mn-lt"/>
              </a:rPr>
              <a:t>ili </a:t>
            </a:r>
            <a:r>
              <a:rPr lang="hr-HR" sz="2800" dirty="0">
                <a:solidFill>
                  <a:srgbClr val="4B4747"/>
                </a:solidFill>
                <a:latin typeface="+mn-lt"/>
              </a:rPr>
              <a:t>usmenog ispitivanja</a:t>
            </a:r>
          </a:p>
          <a:p>
            <a:pPr marL="533400" indent="-533400">
              <a:spcBef>
                <a:spcPct val="55000"/>
              </a:spcBef>
              <a:buClr>
                <a:srgbClr val="C00000"/>
              </a:buClr>
              <a:buSzPct val="60000"/>
              <a:buFont typeface="Wingdings" pitchFamily="2" charset="2"/>
              <a:buChar char="n"/>
            </a:pPr>
            <a:r>
              <a:rPr lang="hr-HR" sz="2800" dirty="0">
                <a:solidFill>
                  <a:srgbClr val="4B4747"/>
                </a:solidFill>
                <a:latin typeface="+mn-lt"/>
              </a:rPr>
              <a:t>U</a:t>
            </a:r>
            <a:r>
              <a:rPr lang="hr-HR" sz="2800" dirty="0" smtClean="0">
                <a:solidFill>
                  <a:srgbClr val="4B4747"/>
                </a:solidFill>
                <a:latin typeface="+mn-lt"/>
              </a:rPr>
              <a:t>čenici </a:t>
            </a:r>
            <a:r>
              <a:rPr lang="hr-HR" sz="2800" dirty="0">
                <a:solidFill>
                  <a:srgbClr val="4B4747"/>
                </a:solidFill>
                <a:latin typeface="+mn-lt"/>
              </a:rPr>
              <a:t>podrazumijevaju učenje aktivnošću koja se događa neposredno prije ispitivanja</a:t>
            </a:r>
          </a:p>
          <a:p>
            <a:pPr marL="533400" indent="-533400">
              <a:spcBef>
                <a:spcPct val="55000"/>
              </a:spcBef>
              <a:buClr>
                <a:srgbClr val="003366"/>
              </a:buClr>
              <a:buFont typeface="Wingdings" pitchFamily="2" charset="2"/>
              <a:buNone/>
            </a:pPr>
            <a:endParaRPr lang="hr-HR" sz="2000" dirty="0">
              <a:solidFill>
                <a:srgbClr val="003366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39748" y="548680"/>
            <a:ext cx="80200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None/>
            </a:pP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NAVIKE UČENJA HRVATSKIH UČENIKA?</a:t>
            </a:r>
            <a:endParaRPr lang="hr-HR" sz="3600" dirty="0">
              <a:solidFill>
                <a:srgbClr val="4B4747"/>
              </a:solidFill>
              <a:latin typeface="Tw Cen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06977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404664"/>
            <a:ext cx="88204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None/>
            </a:pPr>
            <a:r>
              <a:rPr lang="hr-HR" sz="2800" dirty="0" smtClean="0">
                <a:solidFill>
                  <a:srgbClr val="4B4747"/>
                </a:solidFill>
                <a:latin typeface="Tw Cen MT" pitchFamily="34" charset="-18"/>
              </a:rPr>
              <a:t>ISKUSTVO ŠKOLE? (Bezinović, 2013 – Istarska županija SŠ)</a:t>
            </a:r>
            <a:endParaRPr lang="hr-HR" sz="2800" dirty="0">
              <a:solidFill>
                <a:srgbClr val="4B4747"/>
              </a:solidFill>
              <a:latin typeface="Tw Cen MT" pitchFamily="34" charset="-1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621361"/>
              </p:ext>
            </p:extLst>
          </p:nvPr>
        </p:nvGraphicFramePr>
        <p:xfrm>
          <a:off x="179511" y="1556792"/>
          <a:ext cx="8784977" cy="5050816"/>
        </p:xfrm>
        <a:graphic>
          <a:graphicData uri="http://schemas.openxmlformats.org/drawingml/2006/table">
            <a:tbl>
              <a:tblPr/>
              <a:tblGrid>
                <a:gridCol w="7852013"/>
                <a:gridCol w="209084"/>
                <a:gridCol w="723880"/>
              </a:tblGrid>
              <a:tr h="354488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+mn-lt"/>
                          <a:ea typeface="Calibri"/>
                          <a:cs typeface="Arial"/>
                        </a:rPr>
                        <a:t>Zadovoljstvo nastavnicima</a:t>
                      </a:r>
                      <a:endParaRPr lang="hr-HR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+mn-lt"/>
                          <a:ea typeface="Calibri"/>
                          <a:cs typeface="Arial"/>
                        </a:rPr>
                        <a:t>%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47510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+mn-lt"/>
                          <a:ea typeface="Calibri"/>
                          <a:cs typeface="Arial"/>
                        </a:rPr>
                        <a:t>Zadovoljan sam svojim nastavnicima </a:t>
                      </a:r>
                      <a:endParaRPr lang="hr-HR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Arial"/>
                        </a:rPr>
                        <a:t>58,38</a:t>
                      </a:r>
                      <a:endParaRPr lang="hr-HR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510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+mn-lt"/>
                          <a:ea typeface="Calibri"/>
                          <a:cs typeface="Arial"/>
                        </a:rPr>
                        <a:t>Nastavnici su zainteresirani za predmet koji predaju </a:t>
                      </a:r>
                      <a:endParaRPr lang="hr-HR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Arial"/>
                        </a:rPr>
                        <a:t>70,65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510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+mn-lt"/>
                          <a:ea typeface="Calibri"/>
                          <a:cs typeface="Arial"/>
                        </a:rPr>
                        <a:t>Škola mi omogućuje praktičnu primjenu gradiva</a:t>
                      </a:r>
                      <a:endParaRPr lang="hr-HR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Arial"/>
                        </a:rPr>
                        <a:t>48,03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510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+mn-lt"/>
                          <a:ea typeface="Calibri"/>
                          <a:cs typeface="Arial"/>
                        </a:rPr>
                        <a:t>Sadržaj većine predmeta je zanimljiv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Arial"/>
                        </a:rPr>
                        <a:t>35,41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510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+mn-lt"/>
                          <a:ea typeface="Calibri"/>
                          <a:cs typeface="Arial"/>
                        </a:rPr>
                        <a:t>Moji nastavnici potiču kreativnost učenika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Arial"/>
                        </a:rPr>
                        <a:t>43,18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510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+mn-lt"/>
                          <a:ea typeface="Calibri"/>
                          <a:cs typeface="Arial"/>
                        </a:rPr>
                        <a:t>Nastavnici me poštuju i pažljivi su prema meni 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Arial"/>
                        </a:rPr>
                        <a:t>61,50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510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+mn-lt"/>
                          <a:ea typeface="Calibri"/>
                          <a:cs typeface="Arial"/>
                        </a:rPr>
                        <a:t>Škola me potiče na razmišljanje i stvaranje novih ideja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Arial"/>
                        </a:rPr>
                        <a:t>44,92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510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+mn-lt"/>
                          <a:ea typeface="Calibri"/>
                          <a:cs typeface="Arial"/>
                        </a:rPr>
                        <a:t>Ostvarujem dobru komunikaciju s nastavnicima 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Arial"/>
                        </a:rPr>
                        <a:t>64,04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510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+mn-lt"/>
                          <a:ea typeface="Calibri"/>
                          <a:cs typeface="Arial"/>
                        </a:rPr>
                        <a:t>Nastavnici uvažavaju mišljenje i ideje učenika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Arial"/>
                        </a:rPr>
                        <a:t>48,10</a:t>
                      </a:r>
                      <a:endParaRPr lang="hr-HR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118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+mn-lt"/>
                          <a:ea typeface="Calibri"/>
                          <a:cs typeface="Arial"/>
                        </a:rPr>
                        <a:t>Volim ići u školu</a:t>
                      </a:r>
                      <a:endParaRPr lang="hr-HR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hr-HR" sz="1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Arial"/>
                        </a:rPr>
                        <a:t>29,98</a:t>
                      </a:r>
                      <a:endParaRPr lang="hr-HR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77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ctrTitle"/>
          </p:nvPr>
        </p:nvSpPr>
        <p:spPr>
          <a:xfrm>
            <a:off x="0" y="1340769"/>
            <a:ext cx="9143999" cy="2304256"/>
          </a:xfrm>
        </p:spPr>
        <p:txBody>
          <a:bodyPr/>
          <a:lstStyle/>
          <a:p>
            <a:pPr algn="ctr"/>
            <a:r>
              <a:rPr lang="vi-VN" sz="3200" dirty="0" smtClean="0"/>
              <a:t>PREDVIĐENE PROGRAMSKE I STRUKTURNE PROMJENE U HRVATSKOM </a:t>
            </a:r>
            <a:r>
              <a:rPr lang="hr-HR" sz="3200" dirty="0" smtClean="0"/>
              <a:t>ODGOJNO-</a:t>
            </a:r>
            <a:r>
              <a:rPr lang="vi-VN" sz="3200" dirty="0" smtClean="0"/>
              <a:t>OBRAZOVNOM SUSTAVU:</a:t>
            </a:r>
            <a:r>
              <a:rPr lang="hr-HR" sz="3200" dirty="0" smtClean="0"/>
              <a:t/>
            </a:r>
            <a:br>
              <a:rPr lang="hr-HR" sz="3200" dirty="0" smtClean="0"/>
            </a:br>
            <a:r>
              <a:rPr lang="hr-HR" sz="3200" dirty="0" smtClean="0"/>
              <a:t/>
            </a:r>
            <a:br>
              <a:rPr lang="hr-HR" sz="3200" dirty="0" smtClean="0"/>
            </a:br>
            <a:r>
              <a:rPr lang="vi-VN" sz="3200" dirty="0" smtClean="0"/>
              <a:t> TREBAJU LI NAM I </a:t>
            </a:r>
            <a:r>
              <a:rPr lang="hr-HR" sz="3200" dirty="0" smtClean="0"/>
              <a:t>JE</a:t>
            </a:r>
            <a:r>
              <a:rPr lang="vi-VN" sz="3200" dirty="0" smtClean="0"/>
              <a:t>SU </a:t>
            </a:r>
            <a:r>
              <a:rPr lang="hr-HR" sz="3200" dirty="0" smtClean="0"/>
              <a:t>LI </a:t>
            </a:r>
            <a:r>
              <a:rPr lang="vi-VN" sz="3200" dirty="0" smtClean="0"/>
              <a:t>IZVEDIVE? 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249" y="4149728"/>
            <a:ext cx="61214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hr-HR" sz="2000" dirty="0" smtClean="0">
                <a:latin typeface="+mj-lt"/>
              </a:rPr>
              <a:t>dr. sc. Boris </a:t>
            </a:r>
            <a:r>
              <a:rPr lang="hr-HR" sz="2000" dirty="0">
                <a:latin typeface="+mj-lt"/>
              </a:rPr>
              <a:t>Jokić </a:t>
            </a:r>
            <a:endParaRPr lang="hr-HR" sz="2000" dirty="0" smtClean="0">
              <a:latin typeface="+mj-lt"/>
            </a:endParaRPr>
          </a:p>
          <a:p>
            <a:pPr algn="ctr">
              <a:defRPr/>
            </a:pPr>
            <a:r>
              <a:rPr lang="hr-HR" i="1" dirty="0" smtClean="0">
                <a:latin typeface="+mj-lt"/>
              </a:rPr>
              <a:t>Centar </a:t>
            </a:r>
            <a:r>
              <a:rPr lang="hr-HR" i="1" dirty="0">
                <a:latin typeface="+mj-lt"/>
              </a:rPr>
              <a:t>za istraživanje i razvoj obrazovanja</a:t>
            </a:r>
          </a:p>
          <a:p>
            <a:pPr algn="ctr">
              <a:defRPr/>
            </a:pPr>
            <a:r>
              <a:rPr lang="hr-HR" dirty="0">
                <a:latin typeface="+mj-lt"/>
              </a:rPr>
              <a:t>Institut za društvena </a:t>
            </a:r>
            <a:r>
              <a:rPr lang="hr-HR" dirty="0" smtClean="0">
                <a:latin typeface="+mj-lt"/>
              </a:rPr>
              <a:t>istraživanja u Zagrebu</a:t>
            </a:r>
            <a:endParaRPr lang="hr-HR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404664"/>
            <a:ext cx="8280400" cy="7921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2800" dirty="0" smtClean="0">
                <a:solidFill>
                  <a:srgbClr val="4B4747"/>
                </a:solidFill>
                <a:latin typeface="+mn-lt"/>
              </a:rPr>
              <a:t>KOLIKO UČINKOVITO UČENICI KORISTE STRATEGIJE UČENJA? </a:t>
            </a:r>
            <a:r>
              <a:rPr lang="hr-HR" sz="2800" i="1" dirty="0" smtClean="0">
                <a:solidFill>
                  <a:srgbClr val="4B4747"/>
                </a:solidFill>
                <a:latin typeface="+mn-lt"/>
              </a:rPr>
              <a:t>(POGLED PREDMETNIH NASTAVNIKA)</a:t>
            </a:r>
            <a:endParaRPr lang="en-US" sz="3600" i="1" dirty="0">
              <a:solidFill>
                <a:srgbClr val="4B4747"/>
              </a:solidFill>
              <a:latin typeface="+mn-lt"/>
            </a:endParaRPr>
          </a:p>
        </p:txBody>
      </p:sp>
      <p:graphicFrame>
        <p:nvGraphicFramePr>
          <p:cNvPr id="139021" name="Group 7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421657"/>
              </p:ext>
            </p:extLst>
          </p:nvPr>
        </p:nvGraphicFramePr>
        <p:xfrm>
          <a:off x="179512" y="1584960"/>
          <a:ext cx="8712968" cy="4968240"/>
        </p:xfrm>
        <a:graphic>
          <a:graphicData uri="http://schemas.openxmlformats.org/drawingml/2006/table">
            <a:tbl>
              <a:tblPr/>
              <a:tblGrid>
                <a:gridCol w="5303618"/>
                <a:gridCol w="1211063"/>
                <a:gridCol w="1157608"/>
                <a:gridCol w="1040679"/>
              </a:tblGrid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procjena učenika 8. razreda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manji dio</a:t>
                      </a:r>
                      <a:endParaRPr kumimoji="0" lang="hr-H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oko pola</a:t>
                      </a:r>
                      <a:endParaRPr kumimoji="0" lang="hr-H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veći dio</a:t>
                      </a:r>
                      <a:endParaRPr kumimoji="0" lang="hr-H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Učenici se znaju primjereno koristiti udžbenicima ili bilješkama s nastave.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20,6%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46,8%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32,6%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Učenici mogu realistično procijeniti kvalitetu svog uratka.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33,2%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36,9%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29,9%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Učenici mogu izdvojiti bitne informacije u gradivu.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18,9%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43,8%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37,3%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Učenici imaju problema u postavljanju jasnih ciljeva učenja.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33,0%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41,0%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26,0%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Učenici znaju kako koristiti bilješke koje će im kasnije koristiti pri učenju.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45,2%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35,7%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19,1%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Učenici se mogu sami motivirati za učenje kad se suoče s nekim problemom.</a:t>
                      </a: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56,7%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25,7%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17,6%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Učenici znaju primjereno odrediti vrijeme potrebno za učenje.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49,6%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37,2%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13,2%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804248" y="2060848"/>
            <a:ext cx="2016224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652120" y="4559551"/>
            <a:ext cx="792088" cy="18995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3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021" name="Group 7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851031"/>
              </p:ext>
            </p:extLst>
          </p:nvPr>
        </p:nvGraphicFramePr>
        <p:xfrm>
          <a:off x="179512" y="1584960"/>
          <a:ext cx="8712968" cy="3931920"/>
        </p:xfrm>
        <a:graphic>
          <a:graphicData uri="http://schemas.openxmlformats.org/drawingml/2006/table">
            <a:tbl>
              <a:tblPr/>
              <a:tblGrid>
                <a:gridCol w="4824536"/>
                <a:gridCol w="895137"/>
                <a:gridCol w="1063273"/>
                <a:gridCol w="1016341"/>
                <a:gridCol w="913681"/>
              </a:tblGrid>
              <a:tr h="695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procjena učenika 8. razreda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Uopće se ne slažem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Uglavnom se ne slažem</a:t>
                      </a: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Uglavnom se slažem</a:t>
                      </a: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 potpunosti se slažem</a:t>
                      </a: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8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Da bi se postalo bogat u Hrvatskoj važno je biti uspješan u učenju</a:t>
                      </a:r>
                      <a:endParaRPr kumimoji="0" lang="hr-H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27,2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27,8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32,5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12,5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Uspješne osobe u našoj zemlji bile su dobri učenici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12,9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30,2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46,9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9,</a:t>
                      </a:r>
                      <a:r>
                        <a:rPr kumimoji="0" lang="hr-HR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9</a:t>
                      </a:r>
                      <a:endParaRPr kumimoji="0" lang="hr-H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7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Za upis na fakultet u Hrvatskoj važnije su druge stvari (snalažljivost, osobne veze, roditelji…) od sposobnosti učenja</a:t>
                      </a:r>
                      <a:endParaRPr kumimoji="0" lang="hr-H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25,4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31,0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28,6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14,9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1521" y="0"/>
            <a:ext cx="85689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None/>
            </a:pP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JE LI HRVATSKA </a:t>
            </a:r>
            <a:r>
              <a:rPr lang="hr-HR" sz="3600" dirty="0">
                <a:solidFill>
                  <a:srgbClr val="4B4747"/>
                </a:solidFill>
                <a:latin typeface="Tw Cen MT" pitchFamily="34" charset="-18"/>
              </a:rPr>
              <a:t>POGODAN </a:t>
            </a: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KONTEKST ZA RAZVOJ UČENJA? - UČENICI</a:t>
            </a:r>
            <a:endParaRPr lang="hr-HR" sz="3600" dirty="0">
              <a:solidFill>
                <a:srgbClr val="4B4747"/>
              </a:solidFill>
              <a:latin typeface="Tw Cen MT" pitchFamily="34" charset="-1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20272" y="3356992"/>
            <a:ext cx="1800201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47490" y="4581128"/>
            <a:ext cx="1772983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021" name="Group 7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60788"/>
              </p:ext>
            </p:extLst>
          </p:nvPr>
        </p:nvGraphicFramePr>
        <p:xfrm>
          <a:off x="179512" y="1584960"/>
          <a:ext cx="8712968" cy="4297680"/>
        </p:xfrm>
        <a:graphic>
          <a:graphicData uri="http://schemas.openxmlformats.org/drawingml/2006/table">
            <a:tbl>
              <a:tblPr/>
              <a:tblGrid>
                <a:gridCol w="4824536"/>
                <a:gridCol w="895137"/>
                <a:gridCol w="1063273"/>
                <a:gridCol w="1016341"/>
                <a:gridCol w="913681"/>
              </a:tblGrid>
              <a:tr h="695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procjena učenika 8. razreda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Uopće se ne slažem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Uglavnom se ne slažem</a:t>
                      </a: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Uglavnom se slažem</a:t>
                      </a: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 potpunosti se slažem</a:t>
                      </a: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8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Uspjeh u učenju važan je preduvjet da bi se postalo financijski uspješan u Hrvatskoj</a:t>
                      </a:r>
                      <a:endParaRPr kumimoji="0" lang="hr-H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31,4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42,5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19,8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6,3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Uspješne osobe u našoj zemlji bile su dobri učenici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27,0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47,7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24,5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0,8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7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Za upis na fakultet u Hrvatskoj važnije su druge stvari (snalažljivost, osobne veze, roditelji…) od sposobnosti učenja</a:t>
                      </a:r>
                      <a:endParaRPr kumimoji="0" lang="hr-H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5,8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31,3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50,4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+mn-lt"/>
                        </a:rPr>
                        <a:t>12,5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1521" y="0"/>
            <a:ext cx="85689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None/>
            </a:pP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JE LI HRVATSKA </a:t>
            </a:r>
            <a:r>
              <a:rPr lang="hr-HR" sz="3600" dirty="0">
                <a:solidFill>
                  <a:srgbClr val="4B4747"/>
                </a:solidFill>
                <a:latin typeface="Tw Cen MT" pitchFamily="34" charset="-18"/>
              </a:rPr>
              <a:t>POGODAN </a:t>
            </a: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KONTEKST ZA RAZVOJ UČENJA? – UČITELJI I NASTAVNICI</a:t>
            </a:r>
            <a:endParaRPr lang="hr-HR" sz="3600" dirty="0">
              <a:solidFill>
                <a:srgbClr val="4B4747"/>
              </a:solidFill>
              <a:latin typeface="Tw Cen MT" pitchFamily="34" charset="-1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40052" y="2780928"/>
            <a:ext cx="1836204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40052" y="3717032"/>
            <a:ext cx="1836204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20272" y="4941168"/>
            <a:ext cx="1800201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3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692287" y="1556792"/>
            <a:ext cx="5904049" cy="676669"/>
          </a:xfrm>
          <a:solidFill>
            <a:srgbClr val="94B6D2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dirty="0" smtClean="0">
                <a:solidFill>
                  <a:srgbClr val="4B4747"/>
                </a:solidFill>
              </a:rPr>
              <a:t>VIŠE VOLIM ZADATKE</a:t>
            </a:r>
          </a:p>
        </p:txBody>
      </p:sp>
      <p:sp>
        <p:nvSpPr>
          <p:cNvPr id="3" name="Rectangle 2"/>
          <p:cNvSpPr/>
          <p:nvPr/>
        </p:nvSpPr>
        <p:spPr>
          <a:xfrm>
            <a:off x="539552" y="260648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hr-HR" sz="3200" dirty="0">
                <a:solidFill>
                  <a:srgbClr val="4B4747"/>
                </a:solidFill>
                <a:latin typeface="+mn-lt"/>
              </a:rPr>
              <a:t>RAZVIJENOST </a:t>
            </a:r>
            <a:r>
              <a:rPr lang="hr-HR" sz="3200" dirty="0" smtClean="0">
                <a:solidFill>
                  <a:srgbClr val="4B4747"/>
                </a:solidFill>
                <a:latin typeface="+mn-lt"/>
              </a:rPr>
              <a:t>PODUZETNOSTI KOD </a:t>
            </a:r>
            <a:r>
              <a:rPr lang="hr-HR" sz="3200" dirty="0">
                <a:solidFill>
                  <a:srgbClr val="4B4747"/>
                </a:solidFill>
                <a:latin typeface="+mn-lt"/>
              </a:rPr>
              <a:t>HRVATSKIH UČENIKA</a:t>
            </a:r>
          </a:p>
        </p:txBody>
      </p:sp>
      <p:cxnSp>
        <p:nvCxnSpPr>
          <p:cNvPr id="5" name="Straight Arrow Connector 4"/>
          <p:cNvCxnSpPr>
            <a:stCxn id="12291" idx="2"/>
          </p:cNvCxnSpPr>
          <p:nvPr/>
        </p:nvCxnSpPr>
        <p:spPr>
          <a:xfrm flipH="1">
            <a:off x="3203848" y="2233461"/>
            <a:ext cx="1440464" cy="907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644008" y="2233461"/>
            <a:ext cx="1440160" cy="907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/>
          <p:cNvSpPr txBox="1">
            <a:spLocks noChangeArrowheads="1"/>
          </p:cNvSpPr>
          <p:nvPr/>
        </p:nvSpPr>
        <p:spPr bwMode="auto">
          <a:xfrm>
            <a:off x="539551" y="3192810"/>
            <a:ext cx="3888433" cy="13163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+mn-lt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+mn-lt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28E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kern="0" dirty="0" smtClean="0">
                <a:solidFill>
                  <a:srgbClr val="4B4747"/>
                </a:solidFill>
              </a:rPr>
              <a:t>ZA KOJE ZNAM DA IH MOGU ODMAH RIJEŠITI</a:t>
            </a:r>
          </a:p>
        </p:txBody>
      </p:sp>
      <p:sp>
        <p:nvSpPr>
          <p:cNvPr id="15" name="Rectangle 5"/>
          <p:cNvSpPr txBox="1">
            <a:spLocks noChangeArrowheads="1"/>
          </p:cNvSpPr>
          <p:nvPr/>
        </p:nvSpPr>
        <p:spPr bwMode="auto">
          <a:xfrm>
            <a:off x="4733948" y="3192810"/>
            <a:ext cx="4014516" cy="13163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+mn-lt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+mn-lt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28E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kern="0" dirty="0" smtClean="0">
                <a:solidFill>
                  <a:srgbClr val="4B4747"/>
                </a:solidFill>
              </a:rPr>
              <a:t>ZA KOJE NISAM SIGURAN DA IH MOGU RIJEŠITI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63688" y="4941168"/>
            <a:ext cx="1440160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hr-HR" dirty="0" smtClean="0">
              <a:latin typeface="+mn-lt"/>
            </a:endParaRPr>
          </a:p>
          <a:p>
            <a:pPr algn="ctr"/>
            <a:r>
              <a:rPr lang="hr-HR" sz="2400" dirty="0" smtClean="0">
                <a:latin typeface="+mn-lt"/>
              </a:rPr>
              <a:t>83,5%</a:t>
            </a:r>
            <a:endParaRPr lang="hr-HR" sz="2400" dirty="0">
              <a:latin typeface="+mn-lt"/>
            </a:endParaRPr>
          </a:p>
          <a:p>
            <a:pPr algn="ctr"/>
            <a:endParaRPr lang="en-US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21126" y="4948385"/>
            <a:ext cx="1440160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hr-HR" dirty="0" smtClean="0">
              <a:latin typeface="+mn-lt"/>
            </a:endParaRPr>
          </a:p>
          <a:p>
            <a:pPr algn="ctr"/>
            <a:r>
              <a:rPr lang="hr-HR" sz="2400" dirty="0" smtClean="0">
                <a:latin typeface="+mn-lt"/>
              </a:rPr>
              <a:t>16,5%</a:t>
            </a:r>
            <a:endParaRPr lang="hr-HR" sz="2400" dirty="0">
              <a:latin typeface="+mn-lt"/>
            </a:endParaRPr>
          </a:p>
          <a:p>
            <a:pPr algn="ctr"/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066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692287" y="1556792"/>
            <a:ext cx="5904049" cy="676669"/>
          </a:xfrm>
          <a:solidFill>
            <a:srgbClr val="94B6D2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dirty="0" smtClean="0">
                <a:solidFill>
                  <a:srgbClr val="4B4747"/>
                </a:solidFill>
              </a:rPr>
              <a:t>VIŠE VOLIM ZADATKE</a:t>
            </a:r>
          </a:p>
        </p:txBody>
      </p:sp>
      <p:cxnSp>
        <p:nvCxnSpPr>
          <p:cNvPr id="5" name="Straight Arrow Connector 4"/>
          <p:cNvCxnSpPr>
            <a:stCxn id="12291" idx="2"/>
          </p:cNvCxnSpPr>
          <p:nvPr/>
        </p:nvCxnSpPr>
        <p:spPr>
          <a:xfrm flipH="1">
            <a:off x="3203848" y="2233461"/>
            <a:ext cx="1440464" cy="907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644008" y="2233461"/>
            <a:ext cx="1440160" cy="907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/>
          <p:cNvSpPr txBox="1">
            <a:spLocks noChangeArrowheads="1"/>
          </p:cNvSpPr>
          <p:nvPr/>
        </p:nvSpPr>
        <p:spPr bwMode="auto">
          <a:xfrm>
            <a:off x="539551" y="3192810"/>
            <a:ext cx="3888433" cy="13163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+mn-lt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+mn-lt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28E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kern="0" dirty="0" smtClean="0">
                <a:solidFill>
                  <a:srgbClr val="4B4747"/>
                </a:solidFill>
              </a:rPr>
              <a:t>OKO KOJIH SE MORAM POTRUDITI</a:t>
            </a:r>
          </a:p>
        </p:txBody>
      </p:sp>
      <p:sp>
        <p:nvSpPr>
          <p:cNvPr id="15" name="Rectangle 5"/>
          <p:cNvSpPr txBox="1">
            <a:spLocks noChangeArrowheads="1"/>
          </p:cNvSpPr>
          <p:nvPr/>
        </p:nvSpPr>
        <p:spPr bwMode="auto">
          <a:xfrm>
            <a:off x="4733948" y="3192810"/>
            <a:ext cx="4014516" cy="13163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+mn-lt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+mn-lt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28E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kern="0" dirty="0" smtClean="0">
                <a:solidFill>
                  <a:srgbClr val="4B4747"/>
                </a:solidFill>
              </a:rPr>
              <a:t>KOJE MOGU LAKO RIJEŠITI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63688" y="4941168"/>
            <a:ext cx="1440160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hr-HR" dirty="0" smtClean="0">
              <a:latin typeface="+mn-lt"/>
            </a:endParaRPr>
          </a:p>
          <a:p>
            <a:pPr algn="ctr"/>
            <a:r>
              <a:rPr lang="hr-HR" sz="2400" dirty="0" smtClean="0">
                <a:latin typeface="+mn-lt"/>
              </a:rPr>
              <a:t>36,4%</a:t>
            </a:r>
            <a:endParaRPr lang="hr-HR" sz="2400" dirty="0">
              <a:latin typeface="+mn-lt"/>
            </a:endParaRPr>
          </a:p>
          <a:p>
            <a:pPr algn="ctr"/>
            <a:endParaRPr lang="en-US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21126" y="4948385"/>
            <a:ext cx="1440160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hr-HR" dirty="0" smtClean="0">
              <a:latin typeface="+mn-lt"/>
            </a:endParaRPr>
          </a:p>
          <a:p>
            <a:pPr algn="ctr"/>
            <a:r>
              <a:rPr lang="hr-HR" sz="2400" dirty="0" smtClean="0">
                <a:latin typeface="+mn-lt"/>
              </a:rPr>
              <a:t>63,6%</a:t>
            </a:r>
            <a:endParaRPr lang="hr-HR" sz="2400" dirty="0">
              <a:latin typeface="+mn-lt"/>
            </a:endParaRPr>
          </a:p>
          <a:p>
            <a:pPr algn="ctr"/>
            <a:endParaRPr lang="en-US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9552" y="260648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hr-HR" sz="3200" dirty="0">
                <a:solidFill>
                  <a:srgbClr val="4B4747"/>
                </a:solidFill>
                <a:latin typeface="+mn-lt"/>
              </a:rPr>
              <a:t>RAZVIJENOST </a:t>
            </a:r>
            <a:r>
              <a:rPr lang="hr-HR" sz="3200" dirty="0" smtClean="0">
                <a:solidFill>
                  <a:srgbClr val="4B4747"/>
                </a:solidFill>
                <a:latin typeface="+mn-lt"/>
              </a:rPr>
              <a:t>PODUZETNOSTI KOD </a:t>
            </a:r>
            <a:r>
              <a:rPr lang="hr-HR" sz="3200" dirty="0">
                <a:solidFill>
                  <a:srgbClr val="4B4747"/>
                </a:solidFill>
                <a:latin typeface="+mn-lt"/>
              </a:rPr>
              <a:t>HRVATSKIH UČENIKA</a:t>
            </a:r>
          </a:p>
        </p:txBody>
      </p:sp>
    </p:spTree>
    <p:extLst>
      <p:ext uri="{BB962C8B-B14F-4D97-AF65-F5344CB8AC3E}">
        <p14:creationId xmlns:p14="http://schemas.microsoft.com/office/powerpoint/2010/main" val="419618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1.gstatic.com/images?q=tbn:ANd9GcRX9faowGZBPFlM5Ml7wZl3wu125mmM3CfZn4fPESqCLB9_MOD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118321" cy="509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hr-HR" altLang="en-US" sz="3600" dirty="0" smtClean="0"/>
              <a:t>OSTAJE SAMO...</a:t>
            </a:r>
            <a:endParaRPr lang="en-GB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05033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179512" y="228600"/>
            <a:ext cx="8583488" cy="990600"/>
          </a:xfrm>
        </p:spPr>
        <p:txBody>
          <a:bodyPr/>
          <a:lstStyle/>
          <a:p>
            <a:r>
              <a:rPr lang="hr-HR" altLang="en-US" sz="3600" dirty="0" smtClean="0"/>
              <a:t>OSTAJE SAMO (SLAVONSKA VARIJANTA...)</a:t>
            </a:r>
            <a:endParaRPr lang="en-GB" altLang="en-US" sz="3600" dirty="0" smtClean="0"/>
          </a:p>
        </p:txBody>
      </p:sp>
      <p:sp>
        <p:nvSpPr>
          <p:cNvPr id="2050" name="AutoShape 2" descr="http://i331.photobucket.com/albums/l447/djjaquanix/etno%20slavonija/1aPe10D0e10D0i10D0arakiju.jpg"/>
          <p:cNvSpPr>
            <a:spLocks noChangeAspect="1" noChangeArrowheads="1"/>
          </p:cNvSpPr>
          <p:nvPr/>
        </p:nvSpPr>
        <p:spPr bwMode="auto">
          <a:xfrm>
            <a:off x="155575" y="-2109788"/>
            <a:ext cx="5867400" cy="4400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http://i331.photobucket.com/albums/l447/djjaquanix/etno%20slavonija/1aPe10D0e10D0i10D0arakiju.jpg"/>
          <p:cNvSpPr>
            <a:spLocks noChangeAspect="1" noChangeArrowheads="1"/>
          </p:cNvSpPr>
          <p:nvPr/>
        </p:nvSpPr>
        <p:spPr bwMode="auto">
          <a:xfrm>
            <a:off x="155575" y="-2109788"/>
            <a:ext cx="5867400" cy="4400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http://i331.photobucket.com/albums/l447/djjaquanix/etno%20slavonija/1aPe10D0e10D0i10D0arakiju.jpg"/>
          <p:cNvSpPr>
            <a:spLocks noChangeAspect="1" noChangeArrowheads="1"/>
          </p:cNvSpPr>
          <p:nvPr/>
        </p:nvSpPr>
        <p:spPr bwMode="auto">
          <a:xfrm>
            <a:off x="155575" y="-1333500"/>
            <a:ext cx="3714750" cy="2790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916832"/>
            <a:ext cx="5868144" cy="4400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033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179512" y="228600"/>
            <a:ext cx="8583488" cy="990600"/>
          </a:xfrm>
        </p:spPr>
        <p:txBody>
          <a:bodyPr/>
          <a:lstStyle/>
          <a:p>
            <a:r>
              <a:rPr lang="hr-HR" altLang="en-US" sz="3600" dirty="0" smtClean="0"/>
              <a:t>OSTAJE SAMO (ZAGORSKA VARIJANTA...)</a:t>
            </a:r>
            <a:endParaRPr lang="en-GB" altLang="en-US" sz="3600" dirty="0" smtClean="0"/>
          </a:p>
        </p:txBody>
      </p:sp>
      <p:sp>
        <p:nvSpPr>
          <p:cNvPr id="2050" name="AutoShape 2" descr="http://i331.photobucket.com/albums/l447/djjaquanix/etno%20slavonija/1aPe10D0e10D0i10D0arakiju.jpg"/>
          <p:cNvSpPr>
            <a:spLocks noChangeAspect="1" noChangeArrowheads="1"/>
          </p:cNvSpPr>
          <p:nvPr/>
        </p:nvSpPr>
        <p:spPr bwMode="auto">
          <a:xfrm>
            <a:off x="155575" y="-2109788"/>
            <a:ext cx="5867400" cy="4400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http://i331.photobucket.com/albums/l447/djjaquanix/etno%20slavonija/1aPe10D0e10D0i10D0arakiju.jpg"/>
          <p:cNvSpPr>
            <a:spLocks noChangeAspect="1" noChangeArrowheads="1"/>
          </p:cNvSpPr>
          <p:nvPr/>
        </p:nvSpPr>
        <p:spPr bwMode="auto">
          <a:xfrm>
            <a:off x="155575" y="-2109788"/>
            <a:ext cx="5867400" cy="4400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http://i331.photobucket.com/albums/l447/djjaquanix/etno%20slavonija/1aPe10D0e10D0i10D0arakiju.jpg"/>
          <p:cNvSpPr>
            <a:spLocks noChangeAspect="1" noChangeArrowheads="1"/>
          </p:cNvSpPr>
          <p:nvPr/>
        </p:nvSpPr>
        <p:spPr bwMode="auto">
          <a:xfrm>
            <a:off x="155575" y="-1333500"/>
            <a:ext cx="3714750" cy="2790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2" descr="http://www.advance.hr/bizadvance/videodump/bns_starogradske-pjesme-i-evergreeni-veseli-bedekovcani-veselo-veselo-zagorci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574" y="1677774"/>
            <a:ext cx="6912768" cy="519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642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hr-HR" altLang="en-US" sz="3600" dirty="0" smtClean="0"/>
              <a:t>U SKLADU S AKTIVNOSTIMA </a:t>
            </a:r>
            <a:r>
              <a:rPr lang="hr-HR" altLang="en-US" sz="3600" dirty="0" smtClean="0"/>
              <a:t>MZOS-a, AZOO-a</a:t>
            </a:r>
            <a:endParaRPr lang="en-GB" altLang="en-US" sz="3600" dirty="0" smtClean="0"/>
          </a:p>
        </p:txBody>
      </p:sp>
      <p:pic>
        <p:nvPicPr>
          <p:cNvPr id="20482" name="Picture 2" descr="http://realtruth.org/images/confiscated_alcohol-apha-1304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8060191" cy="446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15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bcdn-sphotos-h-a.akamaihd.net/hphotos-ak-ash4/t1/1780895_588779791213379_1258595114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28800"/>
            <a:ext cx="3960440" cy="488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hr-HR" altLang="en-US" sz="3600" dirty="0" smtClean="0"/>
              <a:t>NA OVIM PROSTORIMA NIJE POPULARAN, ALI DA IPAK MOŽDA PROBAMO I MALO...</a:t>
            </a:r>
            <a:endParaRPr lang="en-GB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36337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smtClean="0"/>
              <a:t>STRUKTURA IZLAGANJA</a:t>
            </a:r>
            <a:endParaRPr lang="en-GB" sz="3600" dirty="0" smtClean="0"/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8784976" cy="29523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r-HR" sz="2800" dirty="0" smtClean="0">
                <a:solidFill>
                  <a:schemeClr val="tx2"/>
                </a:solidFill>
              </a:rPr>
              <a:t>GLOBALNI IZAZOVI OBRAZOVANJA</a:t>
            </a:r>
          </a:p>
          <a:p>
            <a:pPr>
              <a:lnSpc>
                <a:spcPct val="150000"/>
              </a:lnSpc>
            </a:pPr>
            <a:r>
              <a:rPr lang="hr-HR" sz="2800" dirty="0" smtClean="0">
                <a:solidFill>
                  <a:schemeClr val="tx2"/>
                </a:solidFill>
              </a:rPr>
              <a:t>HRVATSKI ODGOVOR</a:t>
            </a:r>
          </a:p>
          <a:p>
            <a:pPr>
              <a:lnSpc>
                <a:spcPct val="150000"/>
              </a:lnSpc>
            </a:pPr>
            <a:r>
              <a:rPr lang="hr-HR" sz="2800" dirty="0" smtClean="0">
                <a:solidFill>
                  <a:schemeClr val="tx2"/>
                </a:solidFill>
              </a:rPr>
              <a:t>KAKVO JE NAŠE OBRAZOVANJE?</a:t>
            </a:r>
          </a:p>
          <a:p>
            <a:pPr>
              <a:lnSpc>
                <a:spcPct val="150000"/>
              </a:lnSpc>
            </a:pPr>
            <a:r>
              <a:rPr lang="hr-HR" sz="2800" dirty="0" smtClean="0">
                <a:solidFill>
                  <a:schemeClr val="tx2"/>
                </a:solidFill>
              </a:rPr>
              <a:t>POTREBNO I IZVEDIVO?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539749" y="2852741"/>
            <a:ext cx="8020051" cy="83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ctr" eaLnBrk="0" hangingPunct="0">
              <a:lnSpc>
                <a:spcPct val="150000"/>
              </a:lnSpc>
              <a:spcBef>
                <a:spcPts val="700"/>
              </a:spcBef>
              <a:buClr>
                <a:srgbClr val="9B2D1F"/>
              </a:buClr>
              <a:buSzPct val="60000"/>
            </a:pPr>
            <a:r>
              <a:rPr lang="hr-HR" sz="3600" kern="0" dirty="0" smtClean="0">
                <a:solidFill>
                  <a:srgbClr val="696464"/>
                </a:solidFill>
                <a:latin typeface="Tw Cen MT"/>
                <a:cs typeface="+mn-cs"/>
              </a:rPr>
              <a:t>ŠTO UČINITI?</a:t>
            </a:r>
            <a:endParaRPr lang="hr-HR" sz="3600" kern="0" dirty="0">
              <a:solidFill>
                <a:srgbClr val="696464"/>
              </a:solidFill>
              <a:latin typeface="Tw Cen M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66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67544" y="3212976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STRUKTURNE PROMJENE</a:t>
            </a:r>
          </a:p>
        </p:txBody>
      </p:sp>
    </p:spTree>
    <p:extLst>
      <p:ext uri="{BB962C8B-B14F-4D97-AF65-F5344CB8AC3E}">
        <p14:creationId xmlns:p14="http://schemas.microsoft.com/office/powerpoint/2010/main" val="7113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04664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STRUKTURA SUSTAVA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539552" y="1556792"/>
            <a:ext cx="835292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hr-HR" sz="2800" kern="0" dirty="0" smtClean="0">
                <a:solidFill>
                  <a:srgbClr val="4B4747"/>
                </a:solidFill>
                <a:latin typeface="+mn-lt"/>
                <a:cs typeface="+mn-cs"/>
              </a:rPr>
              <a:t>Za razliku od većine razvijenih zemalja - struktura </a:t>
            </a:r>
            <a:r>
              <a:rPr lang="hr-HR" sz="2800" kern="0" dirty="0" smtClean="0">
                <a:solidFill>
                  <a:srgbClr val="4B4747"/>
                </a:solidFill>
                <a:latin typeface="+mn-lt"/>
                <a:cs typeface="+mn-cs"/>
              </a:rPr>
              <a:t>u </a:t>
            </a:r>
            <a:r>
              <a:rPr lang="hr-HR" sz="2800" kern="0" dirty="0" smtClean="0">
                <a:solidFill>
                  <a:srgbClr val="4B4747"/>
                </a:solidFill>
                <a:latin typeface="+mn-lt"/>
                <a:cs typeface="+mn-cs"/>
              </a:rPr>
              <a:t>RH se nije mijenjala zadnjih pedesetak godina (i više)</a:t>
            </a:r>
          </a:p>
          <a:p>
            <a:pPr marL="319088" marR="0" lvl="0" indent="-319088" algn="l" defTabSz="914400" rtl="0" eaLnBrk="0" fontAlgn="base" latinLnBrk="0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hr-HR" sz="2800" kern="0" baseline="0" dirty="0" smtClean="0">
                <a:solidFill>
                  <a:srgbClr val="4B4747"/>
                </a:solidFill>
                <a:latin typeface="+mn-lt"/>
                <a:cs typeface="+mn-cs"/>
              </a:rPr>
              <a:t>U</a:t>
            </a:r>
            <a:r>
              <a:rPr lang="hr-HR" sz="2800" kern="0" dirty="0" smtClean="0">
                <a:solidFill>
                  <a:srgbClr val="4B4747"/>
                </a:solidFill>
                <a:latin typeface="+mn-lt"/>
                <a:cs typeface="+mn-cs"/>
              </a:rPr>
              <a:t> usporedbi s većinom zemalja EU, imamo kraće obavezno obrazovanje, kraće opće obavezno obrazovanje i kraće primarno obrazovanje</a:t>
            </a:r>
          </a:p>
          <a:p>
            <a:pPr marL="361950" indent="-361950">
              <a:buSzPts val="1400"/>
              <a:buFont typeface="Wingdings"/>
              <a:buChar char=""/>
            </a:pPr>
            <a:r>
              <a:rPr lang="hr-HR" sz="2800" dirty="0" smtClean="0">
                <a:solidFill>
                  <a:srgbClr val="4B4747"/>
                </a:solidFill>
                <a:latin typeface="Tw Cen MT"/>
              </a:rPr>
              <a:t>Većina je tranzicijskih zemalja nekritički pristupila strukturnim promjenama preuzimajući modele neprimjerene sustavima</a:t>
            </a:r>
          </a:p>
          <a:p>
            <a:pPr marL="361950" indent="-361950">
              <a:buSzPts val="1400"/>
              <a:buFont typeface="Wingdings"/>
              <a:buChar char=""/>
            </a:pPr>
            <a:r>
              <a:rPr lang="hr-HR" sz="2800" dirty="0" smtClean="0">
                <a:solidFill>
                  <a:srgbClr val="4B4747"/>
                </a:solidFill>
                <a:latin typeface="Tw Cen MT"/>
              </a:rPr>
              <a:t>Primjer drugih zemalja može poslužiti kao primjer, ali ne smije biti osnovni razlog strukturnih promjena</a:t>
            </a:r>
          </a:p>
          <a:p>
            <a:pPr marL="361950" indent="-361950">
              <a:buSzPts val="1400"/>
              <a:buFont typeface="Wingdings"/>
              <a:buChar char=""/>
            </a:pPr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04664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STRUKTURA SUSTAVA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lvl="0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1125" y="1595021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ts val="1500"/>
            </a:pPr>
            <a:r>
              <a:rPr lang="pl-PL" sz="2400" dirty="0" smtClean="0">
                <a:solidFill>
                  <a:srgbClr val="4B4747"/>
                </a:solidFill>
                <a:latin typeface="Tw Cen MT"/>
              </a:rPr>
              <a:t>1) Omogućuje li postojeća struktura sustava konkurentnost na razini globaliziranog gospodarstva (gledano iz perspektive 2014. i 2030.)? </a:t>
            </a:r>
          </a:p>
          <a:p>
            <a:pPr>
              <a:buSzPts val="1400"/>
            </a:pPr>
            <a:endParaRPr lang="hr-HR" sz="2400" dirty="0" smtClean="0">
              <a:solidFill>
                <a:srgbClr val="4B4747"/>
              </a:solidFill>
              <a:latin typeface="Tw Cen MT"/>
            </a:endParaRPr>
          </a:p>
          <a:p>
            <a:pPr>
              <a:buSzPts val="1400"/>
            </a:pPr>
            <a:r>
              <a:rPr lang="hr-HR" sz="2400" dirty="0" smtClean="0">
                <a:solidFill>
                  <a:srgbClr val="4B4747"/>
                </a:solidFill>
                <a:latin typeface="Tw Cen MT"/>
              </a:rPr>
              <a:t>2) Omogućuje li postojeća struktura sustava očekivanu razinu pravednosti odgojno-obrazovnog sustava?</a:t>
            </a:r>
          </a:p>
          <a:p>
            <a:pPr>
              <a:buSzPts val="1500"/>
            </a:pPr>
            <a:endParaRPr lang="hr-HR" sz="2400" dirty="0" smtClean="0">
              <a:solidFill>
                <a:srgbClr val="4B4747"/>
              </a:solidFill>
              <a:latin typeface="Tw Cen MT"/>
            </a:endParaRPr>
          </a:p>
          <a:p>
            <a:pPr>
              <a:buSzPts val="1500"/>
            </a:pPr>
            <a:r>
              <a:rPr lang="hr-HR" sz="2400" dirty="0" smtClean="0">
                <a:solidFill>
                  <a:srgbClr val="4B4747"/>
                </a:solidFill>
                <a:latin typeface="Tw Cen MT"/>
              </a:rPr>
              <a:t>3) Omogućuje li postojeća struktura sustava ozbiljnije kurikularne promjene?</a:t>
            </a:r>
          </a:p>
          <a:p>
            <a:pPr>
              <a:buSzPts val="1500"/>
            </a:pPr>
            <a:endParaRPr lang="hr-HR" sz="2400" dirty="0" smtClean="0">
              <a:solidFill>
                <a:srgbClr val="4B4747"/>
              </a:solidFill>
              <a:latin typeface="Tw Cen MT"/>
            </a:endParaRPr>
          </a:p>
          <a:p>
            <a:pPr>
              <a:buSzPts val="1500"/>
            </a:pPr>
            <a:r>
              <a:rPr lang="hr-HR" sz="2400" dirty="0" smtClean="0">
                <a:solidFill>
                  <a:srgbClr val="4B4747"/>
                </a:solidFill>
                <a:latin typeface="Tw Cen MT"/>
              </a:rPr>
              <a:t>4) Odgovara li postojeća struktura potrebama građana RH, a posebice cjelovitom razvoju mladih ljudi?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04664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STRUKTURA SUSTAVA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lvl="0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+mn-lt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3"/>
            <a:ext cx="8208912" cy="4608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04664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STRUKTURA SUSTAVA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lvl="0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502688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C00000"/>
              </a:buClr>
              <a:buFont typeface="Wingdings" pitchFamily="2" charset="2"/>
              <a:buChar char="§"/>
            </a:pPr>
            <a:r>
              <a:rPr lang="hr-HR" dirty="0" smtClean="0">
                <a:solidFill>
                  <a:srgbClr val="5A5A5A"/>
                </a:solidFill>
                <a:latin typeface="+mn-lt"/>
              </a:rPr>
              <a:t> </a:t>
            </a:r>
            <a:r>
              <a:rPr lang="hr-HR" b="1" dirty="0" smtClean="0">
                <a:solidFill>
                  <a:srgbClr val="5A5A5A"/>
                </a:solidFill>
                <a:latin typeface="+mn-lt"/>
              </a:rPr>
              <a:t>Dob ulaska u formalno obrazovanje: 6 godina 0 mjeseci do 6 godina i 12 mjeseci </a:t>
            </a:r>
            <a:r>
              <a:rPr lang="hr-HR" dirty="0" smtClean="0">
                <a:solidFill>
                  <a:srgbClr val="5A5A5A"/>
                </a:solidFill>
                <a:latin typeface="+mn-lt"/>
              </a:rPr>
              <a:t>čime se utječe na smanjivanje utjecaja socio-ekonomskih razlika i osigurava ranije stjecanje temeljnih kompetencija</a:t>
            </a:r>
          </a:p>
          <a:p>
            <a:pPr marL="0" lvl="1">
              <a:buClr>
                <a:srgbClr val="C00000"/>
              </a:buClr>
            </a:pPr>
            <a:endParaRPr lang="hr-HR" dirty="0" smtClean="0">
              <a:solidFill>
                <a:srgbClr val="5A5A5A"/>
              </a:solidFill>
              <a:latin typeface="+mn-lt"/>
            </a:endParaRPr>
          </a:p>
          <a:p>
            <a:pPr marL="0" lvl="1">
              <a:buClr>
                <a:srgbClr val="C00000"/>
              </a:buClr>
              <a:buFont typeface="Wingdings" pitchFamily="2" charset="2"/>
              <a:buChar char="§"/>
            </a:pPr>
            <a:r>
              <a:rPr lang="hr-HR" dirty="0" smtClean="0">
                <a:solidFill>
                  <a:srgbClr val="5A5A5A"/>
                </a:solidFill>
                <a:latin typeface="+mn-lt"/>
              </a:rPr>
              <a:t> </a:t>
            </a:r>
            <a:r>
              <a:rPr lang="hr-HR" b="1" dirty="0" smtClean="0">
                <a:solidFill>
                  <a:srgbClr val="5A5A5A"/>
                </a:solidFill>
                <a:latin typeface="+mn-lt"/>
              </a:rPr>
              <a:t>Dob horizontalne diferencijacije: 15 godina 0 mjeseci do 15 godina i 12 mjeseci  </a:t>
            </a:r>
            <a:r>
              <a:rPr lang="hr-HR" dirty="0" smtClean="0">
                <a:solidFill>
                  <a:srgbClr val="5A5A5A"/>
                </a:solidFill>
                <a:latin typeface="+mn-lt"/>
              </a:rPr>
              <a:t>- čime se odgađa dob horizontalne diferencije i djeluje na kvalitetu ishoda i razinu pravednosti. </a:t>
            </a:r>
          </a:p>
          <a:p>
            <a:pPr marL="0" lvl="1">
              <a:buClr>
                <a:srgbClr val="C00000"/>
              </a:buClr>
            </a:pPr>
            <a:endParaRPr lang="hr-HR" dirty="0" smtClean="0">
              <a:solidFill>
                <a:srgbClr val="5A5A5A"/>
              </a:solidFill>
              <a:latin typeface="+mn-lt"/>
            </a:endParaRPr>
          </a:p>
          <a:p>
            <a:pPr marL="0" lvl="1">
              <a:buClr>
                <a:srgbClr val="C00000"/>
              </a:buClr>
              <a:buFont typeface="Wingdings" pitchFamily="2" charset="2"/>
              <a:buChar char="§"/>
            </a:pPr>
            <a:r>
              <a:rPr lang="hr-HR" dirty="0" smtClean="0">
                <a:solidFill>
                  <a:srgbClr val="5A5A5A"/>
                </a:solidFill>
                <a:latin typeface="+mn-lt"/>
              </a:rPr>
              <a:t> </a:t>
            </a:r>
            <a:r>
              <a:rPr lang="hr-HR" b="1" dirty="0" smtClean="0">
                <a:solidFill>
                  <a:srgbClr val="5A5A5A"/>
                </a:solidFill>
                <a:latin typeface="+mn-lt"/>
              </a:rPr>
              <a:t>Dob ulaska  u tercijarno obrazovanje(početak akademske godine): </a:t>
            </a:r>
            <a:r>
              <a:rPr lang="hr-HR" dirty="0" smtClean="0">
                <a:solidFill>
                  <a:srgbClr val="5A5A5A"/>
                </a:solidFill>
                <a:latin typeface="+mn-lt"/>
              </a:rPr>
              <a:t>19 godina 0 mjeseci do 19 godina i 12 mjeseci – čime se osigurava veća razina zrelosti budućih studenata</a:t>
            </a:r>
          </a:p>
          <a:p>
            <a:pPr marL="0" lvl="1">
              <a:buClr>
                <a:srgbClr val="C00000"/>
              </a:buClr>
              <a:buFont typeface="Wingdings" pitchFamily="2" charset="2"/>
              <a:buChar char="§"/>
            </a:pPr>
            <a:endParaRPr lang="hr-HR" dirty="0" smtClean="0">
              <a:solidFill>
                <a:srgbClr val="5A5A5A"/>
              </a:solidFill>
              <a:latin typeface="+mn-lt"/>
            </a:endParaRPr>
          </a:p>
          <a:p>
            <a:pPr marL="0" lvl="1">
              <a:buClr>
                <a:srgbClr val="C00000"/>
              </a:buClr>
              <a:buFont typeface="Wingdings" pitchFamily="2" charset="2"/>
              <a:buChar char="§"/>
            </a:pPr>
            <a:r>
              <a:rPr lang="hr-HR" dirty="0" smtClean="0">
                <a:solidFill>
                  <a:srgbClr val="5A5A5A"/>
                </a:solidFill>
                <a:latin typeface="+mn-lt"/>
              </a:rPr>
              <a:t> </a:t>
            </a:r>
            <a:r>
              <a:rPr lang="hr-HR" b="1" dirty="0" smtClean="0">
                <a:solidFill>
                  <a:srgbClr val="5A5A5A"/>
                </a:solidFill>
                <a:latin typeface="+mn-lt"/>
              </a:rPr>
              <a:t>Dob izlaska na tržište rada 4. godišnji strukovni programi (završetak školske godine 1. lipnja): </a:t>
            </a:r>
            <a:r>
              <a:rPr lang="hr-HR" dirty="0" smtClean="0">
                <a:solidFill>
                  <a:srgbClr val="5A5A5A"/>
                </a:solidFill>
                <a:latin typeface="+mn-lt"/>
              </a:rPr>
              <a:t>18 godina i 9 mjeseci i 19 godina i 9 mjeseci – čime se osigurava veća razina kompetentnosti pojedinaca koji mogu izaći na tržište rada ili nastaviti obrazovanje, a time i razina konkurentnosti društva</a:t>
            </a:r>
          </a:p>
          <a:p>
            <a:pPr marL="0" lvl="1">
              <a:buClr>
                <a:srgbClr val="C00000"/>
              </a:buClr>
            </a:pPr>
            <a:endParaRPr lang="hr-HR" dirty="0" smtClean="0">
              <a:solidFill>
                <a:srgbClr val="5A5A5A"/>
              </a:solidFill>
              <a:latin typeface="+mn-lt"/>
            </a:endParaRPr>
          </a:p>
          <a:p>
            <a:pPr marL="0" lvl="1">
              <a:buClr>
                <a:srgbClr val="C00000"/>
              </a:buClr>
              <a:buFont typeface="Wingdings" pitchFamily="2" charset="2"/>
              <a:buChar char="§"/>
            </a:pPr>
            <a:r>
              <a:rPr lang="hr-HR" dirty="0" smtClean="0">
                <a:solidFill>
                  <a:srgbClr val="5A5A5A"/>
                </a:solidFill>
                <a:latin typeface="+mn-lt"/>
              </a:rPr>
              <a:t> </a:t>
            </a:r>
            <a:r>
              <a:rPr lang="hr-HR" b="1" dirty="0" smtClean="0">
                <a:solidFill>
                  <a:srgbClr val="5A5A5A"/>
                </a:solidFill>
                <a:latin typeface="+mn-lt"/>
              </a:rPr>
              <a:t>Dob izlaska na tržište rada 3. godišnji strukovni programi (završetak školske godine 1. lipnja): </a:t>
            </a:r>
            <a:r>
              <a:rPr lang="hr-HR" dirty="0" smtClean="0">
                <a:solidFill>
                  <a:srgbClr val="5A5A5A"/>
                </a:solidFill>
                <a:latin typeface="+mn-lt"/>
              </a:rPr>
              <a:t>17 godina i 9 mjeseci i 18 godina i 9 mjeseci – čime se osigurava veća razina kompetentnosti pojedinaca, a time i razina konkurentnosti društva</a:t>
            </a:r>
            <a:endParaRPr lang="en-US" dirty="0" smtClean="0">
              <a:solidFill>
                <a:srgbClr val="5A5A5A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619672" y="3343886"/>
            <a:ext cx="60004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PROGRAMSKE PROMJENE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04664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KURIKULUM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539552" y="1772816"/>
            <a:ext cx="81534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Do sredine 2000-ih – isključiva usmjerenost na nastavne sadržaje i njihov prijenos</a:t>
            </a:r>
          </a:p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kumimoji="0" lang="hr-HR" sz="2800" b="0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Od početka 2000-ih obrazovna politika (premda iz Vaše kuće i ranije) postupno pokušava osmisiti i uvesti određene promjene u s 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ciljem osuvremenjivanja odgojno-obrazovnog sustava u vidu pomaka:</a:t>
            </a:r>
          </a:p>
          <a:p>
            <a:pPr marL="776288" lvl="1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od usmjerenosti sadržaju k usmjerenosti odgojno-obrazovnim ishodima (ishodima učenja)</a:t>
            </a:r>
          </a:p>
          <a:p>
            <a:pPr marL="776288" lvl="1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od prijenosa sadržaja k razvoju kompetencija učenika</a:t>
            </a:r>
            <a:endParaRPr kumimoji="0" lang="hr-HR" sz="2800" b="0" i="1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04664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KURIKULUM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lvl="0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539552" y="1484784"/>
            <a:ext cx="81534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422189" y="1849016"/>
            <a:ext cx="8449816" cy="467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Hrvatska u 21. stoljeću</a:t>
            </a:r>
          </a:p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Deklaracija o znanju, HAZU</a:t>
            </a:r>
          </a:p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Plan razvoja sustava odgoja i obrazovanja 2005.-2010. godine</a:t>
            </a:r>
          </a:p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Hrvatski nacionalni obrazovni standard (HNOS) </a:t>
            </a:r>
          </a:p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Nastavni plan i program za osnovnu školu</a:t>
            </a:r>
          </a:p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Strategija za izradbu i razvoj nacionalnog kurikuluma za predškolski odgoj, opće obavezno i srednjoškolsko obrazovanje</a:t>
            </a:r>
          </a:p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Nacionalni okvirni kurikulum (NOK)</a:t>
            </a:r>
          </a:p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Izrada strukovnih kurikuluma (ASOO)</a:t>
            </a:r>
          </a:p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Hrvatski kvalifikacijski okvir (HKO)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04664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KURIKULUM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lvl="0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539552" y="1484784"/>
            <a:ext cx="81534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467544" y="1484784"/>
            <a:ext cx="81534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vi-V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Planiranje i izrada ovih dokumenata nije bila međusobno koordinirana što je rezultiralo sljedećim:</a:t>
            </a:r>
          </a:p>
          <a:p>
            <a:pPr lvl="1">
              <a:buFont typeface="Symbol"/>
              <a:buChar char="·"/>
            </a:pPr>
            <a:r>
              <a:rPr lang="hr-HR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nepostojanjem zajedničkih odgojno-obrazovnih vrijednosti, načela i ciljeva </a:t>
            </a:r>
            <a:r>
              <a:rPr lang="hr-H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različitih odgojno-obrazovnih razina i vrsta obrazovanja</a:t>
            </a:r>
          </a:p>
          <a:p>
            <a:pPr lvl="1">
              <a:buFont typeface="Symbol"/>
              <a:buChar char="·"/>
            </a:pPr>
            <a:r>
              <a:rPr lang="vi-VN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neujednačenošću u određenju pojmova </a:t>
            </a:r>
            <a:r>
              <a:rPr lang="vi-V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kurikulum (kurikul), kompetencije i posebice odgojno-obrazovni ishodi/ishodi učenja/ učenička postignuća</a:t>
            </a:r>
            <a:endParaRPr lang="hr-HR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lvl="1">
              <a:buFont typeface="Symbol"/>
              <a:buChar char="·"/>
            </a:pPr>
            <a:r>
              <a:rPr lang="vi-VN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neusklađenošću metodološkog pristupa</a:t>
            </a:r>
            <a:endParaRPr lang="hr-HR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lvl="1">
              <a:buFont typeface="Symbol"/>
              <a:buChar char="·"/>
            </a:pPr>
            <a:r>
              <a:rPr lang="hr-HR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nepostojanjem koherentnog sustava vrednovanja i ocjenjivanja</a:t>
            </a:r>
            <a:endParaRPr lang="hr-HR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lvl="1">
              <a:buFont typeface="Symbol"/>
              <a:buChar char="·"/>
            </a:pPr>
            <a:endParaRPr lang="hr-HR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r>
              <a:rPr lang="hr-H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Smisleno i skladno povezati sastavnice odgojno-obrazovnog sustava u međusobno povezanu cjelinu.</a:t>
            </a:r>
            <a:r>
              <a:rPr lang="hr-H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</a:t>
            </a:r>
          </a:p>
          <a:p>
            <a:pPr>
              <a:buFont typeface="Symbol"/>
              <a:buChar char="·"/>
            </a:pPr>
            <a:endParaRPr lang="hr-HR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611560" y="3284984"/>
            <a:ext cx="80200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GLOBALNI IZAZOVI OBRAZOVANJA</a:t>
            </a:r>
            <a:endParaRPr lang="hr-HR" sz="3600" dirty="0">
              <a:solidFill>
                <a:srgbClr val="4B4747"/>
              </a:solidFill>
              <a:latin typeface="Tw Cen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6466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04664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KURIKULUM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lvl="0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539552" y="1484784"/>
            <a:ext cx="81534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395536" y="1637184"/>
            <a:ext cx="8449816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hr-HR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Uvažavajući trud i rad brojnih stručnjaka te nastojanja dosadašnjih obrazovnih vlasti (bez obzira na njihovu političku pripadnost) za osuvremenjivanjem sustava odgoja i obrazovanja, cjelovita kurikularna reforme treba biti usmjerena:</a:t>
            </a:r>
          </a:p>
          <a:p>
            <a:endParaRPr lang="hr-HR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marL="874712" lvl="0" indent="-342900"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razvoju temeljnih kompetencija za cjeloživotno učenje</a:t>
            </a:r>
          </a:p>
          <a:p>
            <a:pPr marL="874712" lvl="0" indent="-342900"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promjeni od usmjerenosti na sadržaj k usmjerenosti na odgojno-obrazovne ishode (ishode učenja) </a:t>
            </a:r>
            <a:r>
              <a:rPr lang="hr-HR" sz="22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pri čemu je od presudne važnosti naglasiti da </a:t>
            </a:r>
            <a:r>
              <a:rPr lang="hr-HR" sz="2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odgojno obrazovni ishodi (ishodi učenja) nisu samo kognitivne prirode (znanja) </a:t>
            </a:r>
            <a:r>
              <a:rPr lang="hr-HR" sz="22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već uključuju i razvoj stavova, vještina, kreativnosti, kritičkog mišljenja, estetskog vrednovanja, odnosa prema sebi, drugima i okolini, vladanja i brojne druge.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04664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KURIKULUM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lvl="0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395536" y="1916832"/>
            <a:ext cx="844981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700"/>
              </a:spcBef>
              <a:buClr>
                <a:schemeClr val="accent2"/>
              </a:buClr>
              <a:buSzPct val="60000"/>
            </a:pPr>
            <a:endParaRPr lang="hr-HR" sz="2400" kern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eaLnBrk="0" hangingPunct="0">
              <a:spcBef>
                <a:spcPts val="700"/>
              </a:spcBef>
              <a:buClr>
                <a:schemeClr val="accent2"/>
              </a:buClr>
              <a:buSzPct val="60000"/>
            </a:pPr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eaLnBrk="0" hangingPunct="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hr-HR" sz="28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U izradu svih kurikularnih dokumenata u najvećoj mjeri potrebno je osloniti se na učitelje, nastavnike, ravnatelje i stručne suradnike. Većinu članova svih radnih skupina  za izradu kurikuluma trebaju činiti učitelji i nastavnici, stručni suradnici, ravnatelji.</a:t>
            </a:r>
            <a:endParaRPr kumimoji="0" lang="hr-HR" sz="2800" b="1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897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50032" y="192766"/>
            <a:ext cx="86764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ts val="1900"/>
            </a:pPr>
            <a:r>
              <a:rPr lang="hr-HR" sz="3200" dirty="0" smtClean="0">
                <a:solidFill>
                  <a:srgbClr val="000000"/>
                </a:solidFill>
                <a:latin typeface="+mn-lt"/>
              </a:rPr>
              <a:t>NACIONALNI KURIKULUM ZA OPĆE OBRAZOVANJE</a:t>
            </a:r>
            <a:endParaRPr lang="hr-HR" sz="320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lvl="0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539552" y="1484784"/>
            <a:ext cx="81534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0" y="1637184"/>
            <a:ext cx="8845352" cy="522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0032" y="1637184"/>
            <a:ext cx="8424936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5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hr-HR" sz="2400" dirty="0" smtClean="0">
                <a:latin typeface="+mn-lt"/>
              </a:rPr>
              <a:t> </a:t>
            </a: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Cjelovit razvoj učenikove osobnosti , tj. njegov kognitivni, emocionalni, socijalni, etički i tjelesno-motorički razvoj te razvoj njegove motivacije</a:t>
            </a:r>
            <a:endParaRPr lang="hr-HR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342900" indent="-342900">
              <a:spcAft>
                <a:spcPts val="500"/>
              </a:spcAft>
              <a:buClr>
                <a:schemeClr val="accent1"/>
              </a:buClr>
              <a:buFont typeface="Wingdings" pitchFamily="2" charset="2"/>
              <a:buChar char="§"/>
            </a:pPr>
            <a:endParaRPr lang="hr-HR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342900" indent="-342900">
              <a:spcAft>
                <a:spcPts val="5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Stjecanje temeljnih kompetencija za cjeloživotno učenje</a:t>
            </a:r>
          </a:p>
          <a:p>
            <a:pPr marL="342900" indent="-342900">
              <a:spcAft>
                <a:spcPts val="500"/>
              </a:spcAft>
              <a:buClr>
                <a:schemeClr val="accent1"/>
              </a:buClr>
            </a:pPr>
            <a:endParaRPr lang="hr-HR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342900" indent="-342900">
              <a:spcAft>
                <a:spcPts val="5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koherentan, otvoren i fleksibilan kurikulum (tj. s fleksibilnijom predmetnom strukturom i satnicom koje omogućuju individualiziraniji pristup učenicima)</a:t>
            </a:r>
          </a:p>
          <a:p>
            <a:pPr marL="342900" indent="-342900">
              <a:spcAft>
                <a:spcPts val="500"/>
              </a:spcAft>
              <a:buClr>
                <a:schemeClr val="accent1"/>
              </a:buClr>
            </a:pPr>
            <a:endParaRPr lang="hr-HR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342900" lvl="0" indent="-342900">
              <a:spcAft>
                <a:spcPts val="5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suvremen, relevantan za sadašnji i budući život učenika te primjeren njegovoj razvojnoj dobi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50032" y="192766"/>
            <a:ext cx="86764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ts val="1900"/>
            </a:pPr>
            <a:r>
              <a:rPr lang="hr-HR" sz="3200" dirty="0" smtClean="0">
                <a:solidFill>
                  <a:srgbClr val="000000"/>
                </a:solidFill>
                <a:latin typeface="+mn-lt"/>
              </a:rPr>
              <a:t>NACIONALNI KURIKULUM ZA DEVETOGODIŠNJE OPĆE OBRAZOVANJE</a:t>
            </a:r>
            <a:endParaRPr lang="hr-HR" sz="320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lvl="0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539552" y="1484784"/>
            <a:ext cx="81534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0" y="1637184"/>
            <a:ext cx="8845352" cy="522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0032" y="1484784"/>
            <a:ext cx="84249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veća autonomija </a:t>
            </a:r>
            <a:r>
              <a:rPr lang="hr-H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učitelja i nastavnika u radu, ali i poticanje </a:t>
            </a: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primjena metoda </a:t>
            </a:r>
            <a:r>
              <a:rPr lang="hr-H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poučavanja i učenja koje omogućuju aktivnu ulogu učenika u izgradnji svog znanja uz </a:t>
            </a: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podršku učitelja </a:t>
            </a:r>
            <a:r>
              <a:rPr lang="hr-H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 u interakciji s drugim učenicima, odnosno u socijalnom okružju </a:t>
            </a: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učenja;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usvajanje temeljnih znanja </a:t>
            </a:r>
            <a:r>
              <a:rPr lang="hr-H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iz bazičnih disciplina prije svega iz hrvatskog jezika, matematike, stranog jezika i </a:t>
            </a: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prirodnih </a:t>
            </a:r>
            <a:r>
              <a:rPr lang="hr-H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znanosti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vi-VN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</a:rPr>
              <a:t>Produljenje općeg obveznog obrazovanja omogućit će fleksibilniju predmetnu strukturu i satnicu</a:t>
            </a:r>
            <a:r>
              <a:rPr lang="hr-HR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w Cen MT"/>
              </a:rPr>
              <a:t> </a:t>
            </a:r>
            <a:r>
              <a:rPr lang="vi-VN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</a:rPr>
              <a:t>te znatno veću razinu autonomije škola u programskom određenju vlastitog rada, čime će se osigurati</a:t>
            </a:r>
            <a:r>
              <a:rPr lang="hr-HR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w Cen MT"/>
              </a:rPr>
              <a:t> </a:t>
            </a:r>
            <a:r>
              <a:rPr lang="vi-VN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</a:rPr>
              <a:t>veća individualizacija</a:t>
            </a:r>
            <a:r>
              <a:rPr lang="vi-VN" sz="2400" dirty="0">
                <a:solidFill>
                  <a:srgbClr val="000000"/>
                </a:solidFill>
                <a:latin typeface="+mn-lt"/>
              </a:rPr>
              <a:t>.</a:t>
            </a:r>
            <a:r>
              <a:rPr lang="hr-HR" sz="2400" dirty="0">
                <a:solidFill>
                  <a:srgbClr val="000000"/>
                </a:solidFill>
                <a:latin typeface="Tw Cen MT"/>
              </a:rPr>
              <a:t> </a:t>
            </a:r>
            <a:r>
              <a:rPr lang="hr-HR" sz="2400" dirty="0">
                <a:solidFill>
                  <a:srgbClr val="000000">
                    <a:lumMod val="65000"/>
                    <a:lumOff val="35000"/>
                  </a:srgbClr>
                </a:solidFill>
                <a:latin typeface="Tw Cen MT"/>
              </a:rPr>
              <a:t>Odmah krenuti s kurikulumima osmogodišnjeg odgoja i obrazovanja</a:t>
            </a:r>
            <a:r>
              <a:rPr lang="hr-HR" sz="24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Tw Cen MT"/>
              </a:rPr>
              <a:t>.</a:t>
            </a:r>
            <a:endParaRPr lang="hr-HR" sz="2400" dirty="0">
              <a:solidFill>
                <a:srgbClr val="000000">
                  <a:lumMod val="65000"/>
                  <a:lumOff val="35000"/>
                </a:srgbClr>
              </a:solidFill>
              <a:latin typeface="Tw Cen MT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400" dirty="0">
                <a:solidFill>
                  <a:srgbClr val="000000">
                    <a:lumMod val="65000"/>
                    <a:lumOff val="35000"/>
                  </a:srgbClr>
                </a:solidFill>
                <a:latin typeface="Tw Cen MT"/>
              </a:rPr>
              <a:t>Promjena organizacije </a:t>
            </a:r>
            <a:r>
              <a:rPr lang="hr-HR" sz="24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Tw Cen MT"/>
              </a:rPr>
              <a:t>škole</a:t>
            </a:r>
            <a:endParaRPr lang="hr-HR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869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"/>
              <a:defRPr/>
            </a:pPr>
            <a:endParaRPr lang="hr-HR" sz="3200" kern="0" dirty="0" smtClean="0">
              <a:solidFill>
                <a:srgbClr val="4B4747"/>
              </a:solidFill>
              <a:latin typeface="Tw Cen MT"/>
              <a:cs typeface="Arial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67544" y="260648"/>
            <a:ext cx="86764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ts val="1900"/>
            </a:pPr>
            <a:r>
              <a:rPr lang="hr-HR" sz="3200" dirty="0" smtClean="0">
                <a:solidFill>
                  <a:srgbClr val="000000"/>
                </a:solidFill>
                <a:latin typeface="Tw Cen MT"/>
                <a:cs typeface="Arial" pitchFamily="34" charset="0"/>
              </a:rPr>
              <a:t>NACIONALNI KURIKULUM ZA GIMNAZIJSKO OBRAZOVANJE</a:t>
            </a:r>
            <a:endParaRPr lang="hr-HR" sz="3200" dirty="0" smtClean="0">
              <a:solidFill>
                <a:srgbClr val="4B4747"/>
              </a:solidFill>
              <a:latin typeface="Tw Cen MT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Tw Cen MT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539552" y="1484784"/>
            <a:ext cx="81534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"/>
            </a:pPr>
            <a:endParaRPr lang="hr-HR" sz="2400" kern="0" dirty="0" smtClean="0">
              <a:solidFill>
                <a:srgbClr val="000000">
                  <a:lumMod val="85000"/>
                  <a:lumOff val="15000"/>
                </a:srgbClr>
              </a:solidFill>
              <a:latin typeface="Tw Cen MT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0" y="1637184"/>
            <a:ext cx="8845352" cy="522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 sz="2400" kern="0" dirty="0" smtClean="0">
              <a:solidFill>
                <a:srgbClr val="000000">
                  <a:lumMod val="85000"/>
                  <a:lumOff val="15000"/>
                </a:srgbClr>
              </a:solidFill>
              <a:latin typeface="Tw Cen M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528" y="1916832"/>
            <a:ext cx="8640960" cy="4411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500"/>
              </a:spcAft>
              <a:buClr>
                <a:srgbClr val="9B2D1F"/>
              </a:buClr>
              <a:buFont typeface="Wingdings" pitchFamily="2" charset="2"/>
              <a:buChar char="§"/>
            </a:pPr>
            <a:r>
              <a:rPr lang="hr-HR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w Cen MT"/>
                <a:cs typeface="Arial" pitchFamily="34" charset="0"/>
              </a:rPr>
              <a:t>Zahtijeva značajne promjene i osuvremenjivanje </a:t>
            </a:r>
          </a:p>
          <a:p>
            <a:pPr marL="342900" indent="-342900">
              <a:spcAft>
                <a:spcPts val="500"/>
              </a:spcAft>
              <a:buClr>
                <a:srgbClr val="9B2D1F"/>
              </a:buClr>
              <a:buFont typeface="Wingdings" pitchFamily="2" charset="2"/>
              <a:buChar char="§"/>
            </a:pPr>
            <a:r>
              <a:rPr lang="hr-HR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w Cen MT"/>
                <a:cs typeface="Arial" pitchFamily="34" charset="0"/>
              </a:rPr>
              <a:t>Određivanje zajedničke </a:t>
            </a:r>
            <a:r>
              <a:rPr lang="hr-HR" sz="24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w Cen MT"/>
                <a:cs typeface="Arial" pitchFamily="34" charset="0"/>
              </a:rPr>
              <a:t>kurikulumske</a:t>
            </a:r>
            <a:r>
              <a:rPr lang="hr-HR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w Cen MT"/>
                <a:cs typeface="Arial" pitchFamily="34" charset="0"/>
              </a:rPr>
              <a:t> jezgre </a:t>
            </a:r>
          </a:p>
          <a:p>
            <a:pPr marL="342900" indent="-342900">
              <a:spcAft>
                <a:spcPts val="500"/>
              </a:spcAft>
              <a:buClr>
                <a:srgbClr val="9B2D1F"/>
              </a:buClr>
              <a:buFont typeface="Wingdings" pitchFamily="2" charset="2"/>
              <a:buChar char="§"/>
            </a:pPr>
            <a:r>
              <a:rPr lang="hr-HR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w Cen MT"/>
                <a:cs typeface="Arial" pitchFamily="34" charset="0"/>
              </a:rPr>
              <a:t>P</a:t>
            </a:r>
            <a:r>
              <a:rPr lang="hr-HR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w Cen MT"/>
                <a:cs typeface="Arial" pitchFamily="34" charset="0"/>
              </a:rPr>
              <a:t>ovećanje izbornosti koja će omogućiti jasnije profiliranje  gimnazijskog obrazovanja (npr. razvoj matematičkih i informatičkih modula u matematičkim gimnazijama, jezično-komunikacijskih modula u jezičnim gimnazijama, tehničkih modula u tehničkim gimnazijama itd.)</a:t>
            </a:r>
          </a:p>
          <a:p>
            <a:pPr marL="342900" indent="-342900">
              <a:spcAft>
                <a:spcPts val="500"/>
              </a:spcAft>
              <a:buClr>
                <a:srgbClr val="9B2D1F"/>
              </a:buClr>
              <a:buFont typeface="Wingdings" pitchFamily="2" charset="2"/>
              <a:buChar char="§"/>
            </a:pPr>
            <a:r>
              <a:rPr lang="hr-HR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w Cen MT"/>
                <a:cs typeface="Arial" pitchFamily="34" charset="0"/>
              </a:rPr>
              <a:t>P</a:t>
            </a:r>
            <a:r>
              <a:rPr lang="hr-HR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w Cen MT"/>
                <a:cs typeface="Arial" pitchFamily="34" charset="0"/>
              </a:rPr>
              <a:t>ovećanje izbornosti koja će omogućiti usmjeravanje interesa učenika</a:t>
            </a:r>
          </a:p>
          <a:p>
            <a:pPr marL="342900" indent="-342900">
              <a:spcAft>
                <a:spcPts val="500"/>
              </a:spcAft>
              <a:buClr>
                <a:srgbClr val="9B2D1F"/>
              </a:buClr>
              <a:buFont typeface="Wingdings" pitchFamily="2" charset="2"/>
              <a:buChar char="§"/>
            </a:pPr>
            <a:r>
              <a:rPr lang="hr-HR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w Cen MT"/>
                <a:cs typeface="Arial" pitchFamily="34" charset="0"/>
              </a:rPr>
              <a:t>Povećanje izbornosti se odvija linearno prema kraju srednjoškolskog obrazovanja</a:t>
            </a:r>
          </a:p>
        </p:txBody>
      </p:sp>
    </p:spTree>
    <p:extLst>
      <p:ext uri="{BB962C8B-B14F-4D97-AF65-F5344CB8AC3E}">
        <p14:creationId xmlns:p14="http://schemas.microsoft.com/office/powerpoint/2010/main" val="399890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"/>
              <a:defRPr/>
            </a:pPr>
            <a:endParaRPr lang="hr-HR" sz="3200" kern="0" dirty="0" smtClean="0">
              <a:solidFill>
                <a:srgbClr val="4B4747"/>
              </a:solidFill>
              <a:latin typeface="Tw Cen MT"/>
              <a:cs typeface="Arial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67544" y="188640"/>
            <a:ext cx="86764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ts val="1900"/>
            </a:pPr>
            <a:r>
              <a:rPr lang="hr-HR" sz="3200" dirty="0" smtClean="0">
                <a:solidFill>
                  <a:srgbClr val="000000"/>
                </a:solidFill>
                <a:latin typeface="Tw Cen MT"/>
                <a:cs typeface="Arial" pitchFamily="34" charset="0"/>
              </a:rPr>
              <a:t>NACIONALNI KURIKULUM ZA STRUKOVNO OBRAZOVANJE</a:t>
            </a:r>
            <a:endParaRPr lang="hr-HR" sz="3200" dirty="0" smtClean="0">
              <a:solidFill>
                <a:srgbClr val="4B4747"/>
              </a:solidFill>
              <a:latin typeface="Tw Cen MT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Tw Cen MT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323528" y="1484784"/>
            <a:ext cx="8369424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"/>
            </a:pPr>
            <a:endParaRPr lang="hr-HR" sz="2400" kern="0" dirty="0" smtClean="0">
              <a:solidFill>
                <a:srgbClr val="000000">
                  <a:lumMod val="85000"/>
                  <a:lumOff val="15000"/>
                </a:srgbClr>
              </a:solidFill>
              <a:latin typeface="Tw Cen MT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0" y="1637184"/>
            <a:ext cx="8845352" cy="522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 sz="2400" kern="0" dirty="0" smtClean="0">
              <a:solidFill>
                <a:srgbClr val="000000">
                  <a:lumMod val="85000"/>
                  <a:lumOff val="15000"/>
                </a:srgbClr>
              </a:solidFill>
              <a:latin typeface="Tw Cen M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0416" y="1637184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000" dirty="0" smtClean="0">
                <a:solidFill>
                  <a:srgbClr val="000000"/>
                </a:solidFill>
                <a:latin typeface="Tw Cen MT"/>
                <a:cs typeface="Arial" pitchFamily="34" charset="0"/>
              </a:rPr>
              <a:t> Inzistiranje na visoko-kvalitetnom strukovnom obrazovanju</a:t>
            </a: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000" dirty="0" smtClean="0">
                <a:solidFill>
                  <a:srgbClr val="000000"/>
                </a:solidFill>
                <a:latin typeface="Tw Cen MT"/>
                <a:cs typeface="Arial" pitchFamily="34" charset="0"/>
              </a:rPr>
              <a:t> Intenzivno promoviranje strukovnog obrazovanja kao važnog i privlačnog karijernog puta (kako prema nastavku obrazovanja tako i prema tržištu rada)</a:t>
            </a:r>
          </a:p>
          <a:p>
            <a:pPr>
              <a:buClr>
                <a:srgbClr val="C00000"/>
              </a:buClr>
            </a:pP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fleksibilnost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strukovnog obrazovanja kroz izbornost i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modularnost</a:t>
            </a: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usvajanje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temeljnih znanja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i</a:t>
            </a:r>
            <a:r>
              <a:rPr lang="hr-HR" sz="2000" dirty="0" smtClean="0">
                <a:solidFill>
                  <a:srgbClr val="000000"/>
                </a:solidFill>
                <a:latin typeface="Tw Cen MT"/>
                <a:cs typeface="Arial" pitchFamily="34" charset="0"/>
              </a:rPr>
              <a:t>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vještina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te širih stručnih kompetencija tijekom prvih razreda obrazovanja u četverogodišnjim strukov-nim programima te odgađanje strukovne diferencijacije u završne razrede čime se osigurava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prerano</a:t>
            </a:r>
            <a:r>
              <a:rPr lang="hr-HR" sz="2000" dirty="0" smtClean="0">
                <a:solidFill>
                  <a:srgbClr val="000000"/>
                </a:solidFill>
                <a:latin typeface="Tw Cen MT"/>
                <a:cs typeface="Arial" pitchFamily="34" charset="0"/>
              </a:rPr>
              <a:t>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usmjeravanje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učenika i povećava fleksibilnost buduće radne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snage</a:t>
            </a: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osiguravanje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relevantnosti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strukovnog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obrazovanja poštivanjem standardiziranog postupka kojeg predviđa HKO kroz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istraživanja</a:t>
            </a:r>
            <a:r>
              <a:rPr lang="hr-HR" sz="2000" dirty="0" smtClean="0">
                <a:solidFill>
                  <a:srgbClr val="000000"/>
                </a:solidFill>
                <a:latin typeface="Tw Cen MT"/>
                <a:cs typeface="Arial" pitchFamily="34" charset="0"/>
              </a:rPr>
              <a:t>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potreba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tržišta rada i tripartitno socijalno partnerstvo u postupcima izrade standarda zanimanja istandarda kvalifikacije; </a:t>
            </a: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51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"/>
              <a:defRPr/>
            </a:pPr>
            <a:endParaRPr lang="hr-HR" sz="3200" kern="0" dirty="0" smtClean="0">
              <a:solidFill>
                <a:srgbClr val="4B4747"/>
              </a:solidFill>
              <a:latin typeface="Tw Cen MT"/>
              <a:cs typeface="Arial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67544" y="188640"/>
            <a:ext cx="86764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ts val="1900"/>
            </a:pPr>
            <a:r>
              <a:rPr lang="hr-HR" sz="3200" dirty="0" smtClean="0">
                <a:solidFill>
                  <a:srgbClr val="000000"/>
                </a:solidFill>
                <a:latin typeface="Tw Cen MT"/>
                <a:cs typeface="Arial" pitchFamily="34" charset="0"/>
              </a:rPr>
              <a:t>NACIONALNI KURIKULUM ZA STRUKOVNO OBRAZOVANJE</a:t>
            </a:r>
            <a:endParaRPr lang="hr-HR" sz="3200" dirty="0" smtClean="0">
              <a:solidFill>
                <a:srgbClr val="4B4747"/>
              </a:solidFill>
              <a:latin typeface="Tw Cen MT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1556793"/>
            <a:ext cx="842493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osiguravanje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općeobrazovnih i temeljnih kompetencija kao osnove za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dal</a:t>
            </a:r>
            <a:r>
              <a:rPr lang="hr-HR" sz="2000" dirty="0" smtClean="0">
                <a:solidFill>
                  <a:srgbClr val="000000"/>
                </a:solidFill>
                <a:latin typeface="Tw Cen MT"/>
                <a:cs typeface="Arial" pitchFamily="34" charset="0"/>
              </a:rPr>
              <a:t>j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nje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obrazovanje te cjeloživotno učenje u svim oblicima strukovnog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obrazovanja</a:t>
            </a: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postupno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uvođenjemodela učenja na radnome mjestu u svim oblicima strukovnog obrazovanja, u različitom omjeru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ovisno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o strukovnoj kvalifikaciji, čime bi se utjecalo na povećanje relevantnosti strukovnog obrazovanjai olakšanje prelaska iz obrazovanja na tržište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rada</a:t>
            </a: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izrada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i uvođenje modela predikcije na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temelju</a:t>
            </a:r>
            <a:r>
              <a:rPr lang="hr-HR" sz="2000" dirty="0" smtClean="0">
                <a:solidFill>
                  <a:srgbClr val="000000"/>
                </a:solidFill>
                <a:latin typeface="Tw Cen MT"/>
                <a:cs typeface="Arial" pitchFamily="34" charset="0"/>
              </a:rPr>
              <a:t>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analiza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potreba, planova i trendova strukovnih sektora na županijskoj, regionalnoj i državnoj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razini</a:t>
            </a:r>
            <a:r>
              <a:rPr lang="hr-HR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kojima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bi se predviđala potreba za profilom radnika čime bi se utjecalo na upisne kvote i obrazovneprograme koje škole </a:t>
            </a: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nude</a:t>
            </a: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endParaRPr lang="hr-HR" sz="20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§"/>
            </a:pPr>
            <a:r>
              <a:rPr lang="vi-VN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osiguravanje </a:t>
            </a:r>
            <a:r>
              <a:rPr lang="vi-VN" sz="2000" dirty="0">
                <a:solidFill>
                  <a:srgbClr val="000000"/>
                </a:solidFill>
                <a:latin typeface="+mn-lt"/>
                <a:cs typeface="Arial" pitchFamily="34" charset="0"/>
              </a:rPr>
              <a:t>prelaska iz strukovnog obrazovanja u različite oblike viso-koškolskog obrazovanja dodatnim obrazovnim programima i uklanjanjem prepreka i „slijepih ulica“u obrazovanju</a:t>
            </a:r>
            <a:endParaRPr lang="hr-HR" sz="2000" dirty="0">
              <a:solidFill>
                <a:srgbClr val="000000"/>
              </a:solidFill>
              <a:latin typeface="Tw Cen MT"/>
              <a:cs typeface="Arial" pitchFamily="34" charset="0"/>
            </a:endParaRPr>
          </a:p>
          <a:p>
            <a:endParaRPr lang="hr-HR" sz="2400" dirty="0" smtClean="0">
              <a:solidFill>
                <a:srgbClr val="000000"/>
              </a:solidFill>
              <a:latin typeface="Tw Cen M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78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67544" y="260648"/>
            <a:ext cx="86764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ts val="1900"/>
            </a:pPr>
            <a:r>
              <a:rPr lang="hr-HR" sz="3200" dirty="0" smtClean="0">
                <a:solidFill>
                  <a:srgbClr val="000000"/>
                </a:solidFill>
                <a:latin typeface="+mn-lt"/>
              </a:rPr>
              <a:t>CJELOVIT SUSTAV VREDNOVANJA I OCJENJIVANJA </a:t>
            </a:r>
            <a:endParaRPr lang="hr-HR" sz="320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0" y="1637184"/>
            <a:ext cx="8845352" cy="380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kumimoji="0" lang="hr-HR" sz="24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1628800"/>
            <a:ext cx="842493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400" dirty="0" smtClean="0">
                <a:latin typeface="+mn-lt"/>
              </a:rPr>
              <a:t>Usporedo s izradom kurikuluma</a:t>
            </a:r>
          </a:p>
          <a:p>
            <a:pPr marL="342900" lvl="0" indent="-342900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400" dirty="0" smtClean="0">
                <a:solidFill>
                  <a:srgbClr val="000000"/>
                </a:solidFill>
                <a:latin typeface="Tw Cen MT"/>
              </a:rPr>
              <a:t>Naglasak </a:t>
            </a:r>
            <a:r>
              <a:rPr lang="hr-HR" sz="2400" dirty="0">
                <a:solidFill>
                  <a:srgbClr val="000000"/>
                </a:solidFill>
                <a:latin typeface="Tw Cen MT"/>
              </a:rPr>
              <a:t>na izradi modela vrednovanja za učenje i vrednovanja kao učenje, a smanjenje modela vrednovanja naučenog </a:t>
            </a:r>
            <a:endParaRPr lang="hr-HR" sz="2400" dirty="0" smtClean="0">
              <a:solidFill>
                <a:srgbClr val="000000"/>
              </a:solidFill>
              <a:latin typeface="Tw Cen MT"/>
            </a:endParaRPr>
          </a:p>
          <a:p>
            <a:pPr marL="342900" lvl="0" indent="-342900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400" dirty="0">
                <a:solidFill>
                  <a:srgbClr val="000000"/>
                </a:solidFill>
                <a:latin typeface="Tw Cen MT"/>
              </a:rPr>
              <a:t>Naglasak na uvođenju formativnog </a:t>
            </a:r>
            <a:r>
              <a:rPr lang="hr-HR" sz="2400" dirty="0" smtClean="0">
                <a:solidFill>
                  <a:srgbClr val="000000"/>
                </a:solidFill>
                <a:latin typeface="Tw Cen MT"/>
              </a:rPr>
              <a:t>vrednovanja</a:t>
            </a:r>
            <a:endParaRPr lang="hr-HR" sz="2400" dirty="0" smtClean="0">
              <a:latin typeface="+mn-lt"/>
            </a:endParaRPr>
          </a:p>
          <a:p>
            <a:pPr marL="342900" indent="-342900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400" dirty="0" smtClean="0">
                <a:latin typeface="+mn-lt"/>
              </a:rPr>
              <a:t>Naglasak na kombiniranju unutarnjeg i vanjskog vrednovanja</a:t>
            </a:r>
          </a:p>
          <a:p>
            <a:pPr marL="342900" indent="-342900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400" dirty="0" smtClean="0">
                <a:latin typeface="+mn-lt"/>
              </a:rPr>
              <a:t>Izbjegavanje ispita visokog rizika </a:t>
            </a:r>
          </a:p>
          <a:p>
            <a:pPr marL="342900" indent="-342900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400" dirty="0" smtClean="0">
                <a:latin typeface="+mn-lt"/>
              </a:rPr>
              <a:t>Promjena modela izvještavanja o razvoju djece i usvojenosti odgojno-obrazovnih ishoda (ishoda učenja)</a:t>
            </a:r>
          </a:p>
          <a:p>
            <a:pPr marL="342900" indent="-342900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400" dirty="0" smtClean="0">
                <a:latin typeface="+mn-lt"/>
              </a:rPr>
              <a:t>Objektivizacija ocjenjivanja hibridnim modelima uz pomoć informatizacije i digitalizacije sustava odgoja i obrazovanja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539749" y="2852741"/>
            <a:ext cx="80200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ZAKLJUČNE MISLI</a:t>
            </a:r>
            <a:endParaRPr lang="hr-HR" sz="3600" dirty="0">
              <a:solidFill>
                <a:srgbClr val="4B4747"/>
              </a:solidFill>
              <a:latin typeface="Tw Cen MT" pitchFamily="34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noFill/>
        </p:spPr>
        <p:txBody>
          <a:bodyPr/>
          <a:lstStyle/>
          <a:p>
            <a:r>
              <a:rPr lang="hr-HR" sz="3600" dirty="0" smtClean="0"/>
              <a:t>ZAKLJUČNE MISLI</a:t>
            </a:r>
            <a:endParaRPr lang="en-US" sz="3600" dirty="0" smtClean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749" y="1557341"/>
            <a:ext cx="8604251" cy="4226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Formalno obrazovanje 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je u problemima –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globalno</a:t>
            </a:r>
          </a:p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Informatizacija je najveća prilika, ali i prijetnja</a:t>
            </a:r>
          </a:p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U svijetu će obrazovanje u budućnosti biti usmjereno na kontroliranje vještina, osobina ličnosti i emocija (npr. poučavanje sreće) – privlačno i opasno?</a:t>
            </a:r>
          </a:p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Zahtjeva promjene, ali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im nije </a:t>
            </a:r>
          </a:p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Naročito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u Hrvatskoj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550113" y="1556792"/>
            <a:ext cx="8576512" cy="5157192"/>
          </a:xfrm>
        </p:spPr>
        <p:txBody>
          <a:bodyPr/>
          <a:lstStyle/>
          <a:p>
            <a:r>
              <a:rPr lang="vi-VN" sz="2400" dirty="0" smtClean="0">
                <a:solidFill>
                  <a:schemeClr val="tx2"/>
                </a:solidFill>
              </a:rPr>
              <a:t>Tehnologija </a:t>
            </a:r>
            <a:r>
              <a:rPr lang="vi-VN" sz="2400" dirty="0">
                <a:solidFill>
                  <a:schemeClr val="tx2"/>
                </a:solidFill>
              </a:rPr>
              <a:t>se neprestano i rapidno mijenja, količina dostupnih informacija strelovito raste …</a:t>
            </a:r>
          </a:p>
          <a:p>
            <a:r>
              <a:rPr lang="vi-VN" sz="2400" dirty="0" smtClean="0">
                <a:solidFill>
                  <a:schemeClr val="tx2"/>
                </a:solidFill>
              </a:rPr>
              <a:t>Društvene </a:t>
            </a:r>
            <a:r>
              <a:rPr lang="vi-VN" sz="2400" dirty="0">
                <a:solidFill>
                  <a:schemeClr val="tx2"/>
                </a:solidFill>
              </a:rPr>
              <a:t>zajednice postaju sve raznovrsnije, interpersonalnii poslovni odnosi uvjetuju kontakte s različitim ljudima, kulturama, običajima …</a:t>
            </a:r>
          </a:p>
          <a:p>
            <a:r>
              <a:rPr lang="vi-VN" sz="2400" dirty="0" smtClean="0">
                <a:solidFill>
                  <a:schemeClr val="tx2"/>
                </a:solidFill>
              </a:rPr>
              <a:t>Globalizacija </a:t>
            </a:r>
            <a:r>
              <a:rPr lang="vi-VN" sz="2400" dirty="0">
                <a:solidFill>
                  <a:schemeClr val="tx2"/>
                </a:solidFill>
              </a:rPr>
              <a:t>donosi nove oblike međuovisnosti, nove utjecaje (npr. ekonomsku </a:t>
            </a:r>
            <a:r>
              <a:rPr lang="vi-VN" sz="2400" dirty="0" smtClean="0">
                <a:solidFill>
                  <a:schemeClr val="tx2"/>
                </a:solidFill>
              </a:rPr>
              <a:t>kooperativnost</a:t>
            </a:r>
            <a:r>
              <a:rPr lang="hr-HR" sz="2400" dirty="0" smtClean="0">
                <a:solidFill>
                  <a:schemeClr val="tx2"/>
                </a:solidFill>
              </a:rPr>
              <a:t> </a:t>
            </a:r>
            <a:r>
              <a:rPr lang="vi-VN" sz="2400" dirty="0" smtClean="0">
                <a:solidFill>
                  <a:schemeClr val="tx2"/>
                </a:solidFill>
              </a:rPr>
              <a:t>i </a:t>
            </a:r>
            <a:r>
              <a:rPr lang="vi-VN" sz="2400" dirty="0">
                <a:solidFill>
                  <a:schemeClr val="tx2"/>
                </a:solidFill>
              </a:rPr>
              <a:t>kompetitivnost) i posljedice (npr. zagađenje) koje značajno sežu izvan lokalnih ili nacionalnih zajednica</a:t>
            </a:r>
          </a:p>
          <a:p>
            <a:r>
              <a:rPr lang="vi-VN" sz="2400" dirty="0" smtClean="0">
                <a:solidFill>
                  <a:schemeClr val="tx2"/>
                </a:solidFill>
              </a:rPr>
              <a:t>Promjene </a:t>
            </a:r>
            <a:r>
              <a:rPr lang="vi-VN" sz="2400" dirty="0">
                <a:solidFill>
                  <a:schemeClr val="tx2"/>
                </a:solidFill>
              </a:rPr>
              <a:t>u društvu –balansiranje ekonomskog rasta, ekološke svijesti, socijalne jednakosti i pravde ...</a:t>
            </a:r>
          </a:p>
          <a:p>
            <a:r>
              <a:rPr lang="vi-VN" sz="2400" dirty="0" smtClean="0">
                <a:solidFill>
                  <a:schemeClr val="tx2"/>
                </a:solidFill>
              </a:rPr>
              <a:t>Obrasci </a:t>
            </a:r>
            <a:r>
              <a:rPr lang="vi-VN" sz="2400" dirty="0">
                <a:solidFill>
                  <a:schemeClr val="tx2"/>
                </a:solidFill>
              </a:rPr>
              <a:t>ekonomskog poslovanja postaju sve manje šablonizirani i </a:t>
            </a:r>
            <a:r>
              <a:rPr lang="vi-VN" sz="2400" dirty="0" smtClean="0">
                <a:solidFill>
                  <a:schemeClr val="tx2"/>
                </a:solidFill>
              </a:rPr>
              <a:t>predvidljivi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5" name="Rectangle 2"/>
          <p:cNvSpPr txBox="1">
            <a:spLocks/>
          </p:cNvSpPr>
          <p:nvPr/>
        </p:nvSpPr>
        <p:spPr bwMode="auto">
          <a:xfrm>
            <a:off x="251520" y="260648"/>
            <a:ext cx="864292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4B4747"/>
                </a:solidFill>
                <a:effectLst/>
                <a:uLnTx/>
                <a:uFillTx/>
                <a:latin typeface="Tw Cen MT" pitchFamily="34" charset="-18"/>
                <a:ea typeface="+mj-ea"/>
                <a:cs typeface="+mj-cs"/>
              </a:rPr>
              <a:t>GLOBALNI IZAZOVI OBRAZOVANJA</a:t>
            </a:r>
            <a:endParaRPr kumimoji="0" lang="hr-HR" sz="3600" b="0" i="0" u="none" strike="noStrike" kern="0" cap="none" spc="0" normalizeH="0" baseline="0" noProof="0" dirty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Tw Cen MT" pitchFamily="34" charset="-18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9263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11560" y="1484784"/>
            <a:ext cx="8153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hr-HR" sz="3200" b="0" i="0" u="none" strike="noStrike" kern="0" cap="none" spc="0" normalizeH="0" baseline="0" noProof="0" dirty="0" smtClean="0">
              <a:ln>
                <a:noFill/>
              </a:ln>
              <a:solidFill>
                <a:srgbClr val="4B47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04664"/>
            <a:ext cx="8020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PREDLOŽENA PROMJENA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11560" y="1556792"/>
            <a:ext cx="8532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lvl="0"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endParaRPr lang="hr-HR" sz="2600" kern="0" dirty="0" smtClean="0">
              <a:solidFill>
                <a:srgbClr val="4B4747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502688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 indent="-35560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  <a:tabLst>
                <a:tab pos="177800" algn="l"/>
              </a:tabLst>
            </a:pPr>
            <a:r>
              <a:rPr lang="hr-HR" sz="2000" dirty="0" smtClean="0">
                <a:solidFill>
                  <a:srgbClr val="5A5A5A"/>
                </a:solidFill>
                <a:latin typeface="+mn-lt"/>
              </a:rPr>
              <a:t>Vrlo složena i dugotrajna transformacija sustava – financijski,   infrastrukturno, u terminima ljudstva</a:t>
            </a:r>
          </a:p>
          <a:p>
            <a:pPr marL="355600" lvl="1" indent="-35560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000" dirty="0">
                <a:solidFill>
                  <a:srgbClr val="5A5A5A"/>
                </a:solidFill>
                <a:latin typeface="+mn-lt"/>
              </a:rPr>
              <a:t> </a:t>
            </a:r>
            <a:r>
              <a:rPr lang="hr-HR" sz="2000" dirty="0" smtClean="0">
                <a:solidFill>
                  <a:srgbClr val="5A5A5A"/>
                </a:solidFill>
                <a:latin typeface="+mn-lt"/>
              </a:rPr>
              <a:t>Izazov s kojim se RH još nije imala prilike susresti</a:t>
            </a:r>
          </a:p>
          <a:p>
            <a:pPr marL="0" lvl="1">
              <a:lnSpc>
                <a:spcPct val="150000"/>
              </a:lnSpc>
              <a:buClr>
                <a:srgbClr val="C00000"/>
              </a:buClr>
            </a:pPr>
            <a:r>
              <a:rPr lang="hr-HR" sz="2000" dirty="0" smtClean="0">
                <a:solidFill>
                  <a:srgbClr val="5A5A5A"/>
                </a:solidFill>
                <a:latin typeface="+mn-lt"/>
              </a:rPr>
              <a:t>MJERE</a:t>
            </a:r>
          </a:p>
          <a:p>
            <a:pPr marL="342900" lvl="1" indent="-34290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000" dirty="0" smtClean="0">
                <a:solidFill>
                  <a:srgbClr val="5A5A5A"/>
                </a:solidFill>
                <a:latin typeface="+mn-lt"/>
              </a:rPr>
              <a:t>Širok stručni, politički i javni konsenzus</a:t>
            </a:r>
          </a:p>
          <a:p>
            <a:pPr marL="342900" lvl="1" indent="-34290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000" dirty="0" smtClean="0">
                <a:solidFill>
                  <a:srgbClr val="5A5A5A"/>
                </a:solidFill>
                <a:latin typeface="+mn-lt"/>
              </a:rPr>
              <a:t>Isplanirati i projektirati modele promjena</a:t>
            </a:r>
          </a:p>
          <a:p>
            <a:pPr marL="342900" lvl="1" indent="-34290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000" dirty="0" smtClean="0">
                <a:solidFill>
                  <a:srgbClr val="5A5A5A"/>
                </a:solidFill>
                <a:latin typeface="+mn-lt"/>
              </a:rPr>
              <a:t>Analizirati potrebe odgojno-obrazovnih ustanova za infrastrukturom, materijalnim i ljudskim resursima</a:t>
            </a:r>
          </a:p>
          <a:p>
            <a:pPr marL="342900" lvl="1" indent="-34290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2000" dirty="0" smtClean="0">
                <a:solidFill>
                  <a:srgbClr val="5A5A5A"/>
                </a:solidFill>
                <a:latin typeface="+mn-lt"/>
              </a:rPr>
              <a:t>Osigurati infrastrukturne i materijalne uvjete te sredstva za dodatno zapošljavanje odgojno-obrazovnih djelatnika</a:t>
            </a:r>
          </a:p>
          <a:p>
            <a:pPr marL="342900" lvl="1" indent="-34290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US" sz="2400" dirty="0" smtClean="0">
              <a:solidFill>
                <a:srgbClr val="5A5A5A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811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3272790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TKO ĆE TO VODITI? </a:t>
            </a:r>
            <a:endParaRPr lang="hr-HR" sz="4000" dirty="0">
              <a:solidFill>
                <a:srgbClr val="4B4747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34510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34716" y="3068960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TKO ĆE SE DOGOVORITI? </a:t>
            </a:r>
            <a:endParaRPr lang="hr-HR" sz="4000" dirty="0">
              <a:solidFill>
                <a:srgbClr val="4B4747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41699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755576" y="3429000"/>
            <a:ext cx="82089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TKO ĆE SVE TO NAPRAVITI?</a:t>
            </a:r>
          </a:p>
        </p:txBody>
      </p:sp>
    </p:spTree>
    <p:extLst>
      <p:ext uri="{BB962C8B-B14F-4D97-AF65-F5344CB8AC3E}">
        <p14:creationId xmlns:p14="http://schemas.microsoft.com/office/powerpoint/2010/main" val="234510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9552" y="1844824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TKO ĆE TO PLATITI? </a:t>
            </a:r>
            <a:endParaRPr lang="hr-HR" sz="4000" dirty="0">
              <a:solidFill>
                <a:srgbClr val="4B4747"/>
              </a:solidFill>
              <a:latin typeface="Tw Cen M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2767" y="3717032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U VREMENU BESPARICE? </a:t>
            </a:r>
            <a:endParaRPr lang="hr-HR" sz="4000" dirty="0">
              <a:solidFill>
                <a:srgbClr val="4B4747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34510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2877" y="1628800"/>
            <a:ext cx="82089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ts val="1900"/>
            </a:pPr>
            <a:r>
              <a:rPr lang="hr-HR" sz="3200" dirty="0" smtClean="0">
                <a:solidFill>
                  <a:srgbClr val="4B4747"/>
                </a:solidFill>
                <a:latin typeface="Tw Cen MT"/>
              </a:rPr>
              <a:t>	ŠTO UKOLIKO SMO NOVCE POTROŠILI 2006, 2007, 2008...? U </a:t>
            </a:r>
            <a:r>
              <a:rPr lang="hr-HR" sz="3200" dirty="0" smtClean="0">
                <a:solidFill>
                  <a:srgbClr val="4B4747"/>
                </a:solidFill>
                <a:latin typeface="Tw Cen MT"/>
              </a:rPr>
              <a:t>VODICAMA</a:t>
            </a:r>
            <a:r>
              <a:rPr lang="hr-HR" sz="3200" dirty="0" smtClean="0">
                <a:solidFill>
                  <a:srgbClr val="4B4747"/>
                </a:solidFill>
                <a:latin typeface="Tw Cen MT"/>
              </a:rPr>
              <a:t>, </a:t>
            </a:r>
            <a:r>
              <a:rPr lang="hr-HR" sz="3200" dirty="0" smtClean="0">
                <a:solidFill>
                  <a:srgbClr val="4B4747"/>
                </a:solidFill>
                <a:latin typeface="Tw Cen MT"/>
              </a:rPr>
              <a:t>NA HONORARE, KUPOVINU SOCIJALNOG MIRA, NA </a:t>
            </a:r>
            <a:r>
              <a:rPr lang="hr-HR" sz="3200" dirty="0" smtClean="0">
                <a:solidFill>
                  <a:srgbClr val="4B4747"/>
                </a:solidFill>
                <a:latin typeface="Tw Cen MT"/>
              </a:rPr>
              <a:t>KULE OD KARATA U OBRAZOVANJU...</a:t>
            </a:r>
            <a:endParaRPr lang="hr-HR" sz="3200" dirty="0">
              <a:solidFill>
                <a:srgbClr val="4B4747"/>
              </a:solidFill>
              <a:latin typeface="Tw Cen M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2877" y="4303455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ts val="1900"/>
            </a:pPr>
            <a:r>
              <a:rPr lang="hr-HR" sz="3200" dirty="0" smtClean="0">
                <a:solidFill>
                  <a:srgbClr val="4B4747"/>
                </a:solidFill>
                <a:latin typeface="Tw Cen MT"/>
              </a:rPr>
              <a:t>	ŠTO UKOLIKO SMO </a:t>
            </a:r>
            <a:r>
              <a:rPr lang="hr-HR" sz="3200" dirty="0" smtClean="0">
                <a:solidFill>
                  <a:srgbClr val="4B4747"/>
                </a:solidFill>
                <a:latin typeface="Tw Cen MT"/>
              </a:rPr>
              <a:t>GRAMZIVOST I OHOLOST ZAMJENILI BAHATOŠĆU?</a:t>
            </a:r>
            <a:endParaRPr lang="hr-HR" sz="3200" dirty="0">
              <a:solidFill>
                <a:srgbClr val="4B4747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09377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115616" y="1916832"/>
            <a:ext cx="648370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MOŽDA JE NAŠE OBRAZOVANJE KVALITETNO?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247038" y="3933056"/>
            <a:ext cx="648370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ts val="1900"/>
            </a:pPr>
            <a:r>
              <a:rPr lang="hr-HR" sz="4000" dirty="0" smtClean="0">
                <a:solidFill>
                  <a:srgbClr val="4B4747"/>
                </a:solidFill>
                <a:latin typeface="Tw Cen MT"/>
              </a:rPr>
              <a:t>MOŽDA IPAK PRUŽA JEDNAKE PRILIKE SVIMA?</a:t>
            </a:r>
          </a:p>
        </p:txBody>
      </p:sp>
    </p:spTree>
    <p:extLst>
      <p:ext uri="{BB962C8B-B14F-4D97-AF65-F5344CB8AC3E}">
        <p14:creationId xmlns:p14="http://schemas.microsoft.com/office/powerpoint/2010/main" val="59780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1026" name="Picture 2" descr="http://www.hsmuzej.hr/include/images/katalog/3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072" y="1844824"/>
            <a:ext cx="6840760" cy="480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98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5058" name="Picture 2" descr="http://www.hsmuzej.hr/include/images/katalog/4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59981"/>
            <a:ext cx="7128792" cy="5267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1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6082" name="Picture 2" descr="https://encrypted-tbn3.gstatic.com/images?q=tbn:ANd9GcSnwyk5nbHY7uTVSB8x-BMZDiunRIvQvEH4b43GqldzUAC46Vx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2856"/>
            <a:ext cx="5184576" cy="35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06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2920" cy="990600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GLOBALNI IZAZOVI OBRAZOVANJA</a:t>
            </a:r>
            <a:endParaRPr lang="hr-HR" sz="3600" dirty="0">
              <a:solidFill>
                <a:srgbClr val="4B4747"/>
              </a:solidFill>
              <a:latin typeface="Tw Cen MT" pitchFamily="34" charset="-18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179512" y="1556792"/>
            <a:ext cx="8964488" cy="5301208"/>
          </a:xfrm>
        </p:spPr>
        <p:txBody>
          <a:bodyPr/>
          <a:lstStyle/>
          <a:p>
            <a:pPr>
              <a:buSzPct val="100000"/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/>
                </a:solidFill>
              </a:rPr>
              <a:t>Treći val: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hr-HR" sz="2000" dirty="0" smtClean="0">
                <a:solidFill>
                  <a:schemeClr val="tx2"/>
                </a:solidFill>
              </a:rPr>
              <a:t>prvi vrlo uspješan – opismenjavanje ljudi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hr-HR" sz="2000" dirty="0" smtClean="0">
                <a:solidFill>
                  <a:schemeClr val="tx2"/>
                </a:solidFill>
              </a:rPr>
              <a:t>drugi nešto manje – univerzalno srednjoškolsko obrazovanje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hr-HR" sz="2000" dirty="0" smtClean="0">
                <a:solidFill>
                  <a:schemeClr val="tx2"/>
                </a:solidFill>
              </a:rPr>
              <a:t>treći ???? – povećan broj visokoobrazovanih </a:t>
            </a:r>
          </a:p>
          <a:p>
            <a:pPr lvl="0">
              <a:buClr>
                <a:srgbClr val="9B2D1F"/>
              </a:buClr>
              <a:buSzPct val="100000"/>
              <a:buFont typeface="Wingdings" pitchFamily="2" charset="2"/>
              <a:buChar char="§"/>
            </a:pPr>
            <a:r>
              <a:rPr lang="hr-HR" sz="2400" dirty="0">
                <a:solidFill>
                  <a:srgbClr val="696464"/>
                </a:solidFill>
              </a:rPr>
              <a:t>Informacije i znanje i društvo koje uči</a:t>
            </a:r>
          </a:p>
          <a:p>
            <a:pPr lvl="1">
              <a:buClr>
                <a:srgbClr val="D34817"/>
              </a:buClr>
              <a:buSzPct val="100000"/>
              <a:buFont typeface="Wingdings" pitchFamily="2" charset="2"/>
              <a:buChar char="§"/>
            </a:pPr>
            <a:r>
              <a:rPr lang="hr-HR" sz="2000" dirty="0">
                <a:solidFill>
                  <a:srgbClr val="696464"/>
                </a:solidFill>
              </a:rPr>
              <a:t>Informacijama je potrebno znanje</a:t>
            </a:r>
          </a:p>
          <a:p>
            <a:pPr lvl="1">
              <a:buClr>
                <a:srgbClr val="D34817"/>
              </a:buClr>
              <a:buSzPct val="100000"/>
              <a:buFont typeface="Wingdings" pitchFamily="2" charset="2"/>
              <a:buChar char="§"/>
            </a:pPr>
            <a:r>
              <a:rPr lang="hr-HR" sz="2000" dirty="0">
                <a:solidFill>
                  <a:srgbClr val="696464"/>
                </a:solidFill>
              </a:rPr>
              <a:t>Za znanje je potrebno učenje</a:t>
            </a:r>
          </a:p>
          <a:p>
            <a:pPr lvl="1">
              <a:buClr>
                <a:srgbClr val="D34817"/>
              </a:buClr>
              <a:buSzPct val="100000"/>
              <a:buFont typeface="Wingdings" pitchFamily="2" charset="2"/>
              <a:buChar char="§"/>
            </a:pPr>
            <a:r>
              <a:rPr lang="hr-HR" sz="2000" dirty="0">
                <a:solidFill>
                  <a:srgbClr val="696464"/>
                </a:solidFill>
              </a:rPr>
              <a:t>Učenje je osnovni cilj obrazovanja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/>
                </a:solidFill>
              </a:rPr>
              <a:t>Stvari nisu baš tako jednostavne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/>
                </a:solidFill>
              </a:rPr>
              <a:t>Kako informacije postaju dostupnije, raširenije, jeftinije tako znanje postaje vrednije, rjeđe i skuplje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/>
                </a:solidFill>
              </a:rPr>
              <a:t>Navedeno uzrokuje produbljivanje socijalnih i obrazovnih razlika – „znanjem siromašni” i „znanjem bogati”</a:t>
            </a:r>
          </a:p>
        </p:txBody>
      </p:sp>
    </p:spTree>
    <p:extLst>
      <p:ext uri="{BB962C8B-B14F-4D97-AF65-F5344CB8AC3E}">
        <p14:creationId xmlns:p14="http://schemas.microsoft.com/office/powerpoint/2010/main" val="36122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1.gstatic.com/images?q=tbn:ANd9GcRX9faowGZBPFlM5Ml7wZl3wu125mmM3CfZn4fPESqCLB9_MOD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59400"/>
            <a:ext cx="6118321" cy="509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hr-HR" altLang="en-US" sz="3600" dirty="0" smtClean="0"/>
              <a:t>OSTAJE...</a:t>
            </a:r>
            <a:endParaRPr lang="en-GB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09471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bcdn-sphotos-h-a.akamaihd.net/hphotos-ak-ash4/t1/1780895_588779791213379_1258595114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28800"/>
            <a:ext cx="3960440" cy="488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hr-HR" altLang="en-US" sz="3600" dirty="0" smtClean="0"/>
              <a:t>PROBAJMO BAREM JEDNOM...</a:t>
            </a:r>
            <a:endParaRPr lang="en-GB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21649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noFill/>
        </p:spPr>
        <p:txBody>
          <a:bodyPr/>
          <a:lstStyle/>
          <a:p>
            <a:r>
              <a:rPr lang="hr-HR" sz="3600" dirty="0" smtClean="0"/>
              <a:t>ZAKLJUČNE MISLI</a:t>
            </a:r>
            <a:endParaRPr lang="en-US" sz="3600" dirty="0" smtClean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1520" y="1628800"/>
            <a:ext cx="8604251" cy="250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Ima li zainteresiranih?</a:t>
            </a:r>
          </a:p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Imamo li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snage kao ljudi i društvo? </a:t>
            </a:r>
            <a:endParaRPr lang="hr-H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Tw Cen MT"/>
            </a:endParaRPr>
          </a:p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Možemo li izbjeći interesne, disciplinske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i ideološke podjele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?</a:t>
            </a:r>
          </a:p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ü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Osobno znam…</a:t>
            </a:r>
          </a:p>
        </p:txBody>
      </p:sp>
      <p:sp>
        <p:nvSpPr>
          <p:cNvPr id="5" name="Rectangle 4"/>
          <p:cNvSpPr/>
          <p:nvPr/>
        </p:nvSpPr>
        <p:spPr>
          <a:xfrm>
            <a:off x="298730" y="4129485"/>
            <a:ext cx="8509830" cy="7516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ü"/>
            </a:pPr>
            <a:r>
              <a:rPr lang="hr-H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Nemamo ništa za izgubiti osim vlastite glave!!!</a:t>
            </a:r>
          </a:p>
        </p:txBody>
      </p:sp>
      <p:sp>
        <p:nvSpPr>
          <p:cNvPr id="6" name="Rectangle 5"/>
          <p:cNvSpPr/>
          <p:nvPr/>
        </p:nvSpPr>
        <p:spPr>
          <a:xfrm>
            <a:off x="298730" y="4881166"/>
            <a:ext cx="8763289" cy="751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ü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A koliko ona vrijedi?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</a:rPr>
              <a:t>1Marku, 2 Eura, sve ili ništa</a:t>
            </a: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15716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hr-HR" altLang="en-US" sz="3600" dirty="0" smtClean="0"/>
              <a:t>BAREM JEDNOM...</a:t>
            </a:r>
            <a:endParaRPr lang="en-GB" altLang="en-US" sz="3600" dirty="0" smtClean="0"/>
          </a:p>
        </p:txBody>
      </p:sp>
      <p:pic>
        <p:nvPicPr>
          <p:cNvPr id="5122" name="Picture 2" descr="https://encrypted-tbn2.gstatic.com/images?q=tbn:ANd9GcT27sX86J8RdrSyq9xycXBxz7_c53oz_joiS4i6Fr4swNp_Spnwc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056784" cy="470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0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hr-HR" sz="2800" dirty="0" smtClean="0"/>
          </a:p>
          <a:p>
            <a:pPr algn="ctr">
              <a:buFont typeface="Wingdings" pitchFamily="2" charset="2"/>
              <a:buNone/>
            </a:pPr>
            <a:r>
              <a:rPr lang="hr-HR" sz="2800" dirty="0" smtClean="0">
                <a:solidFill>
                  <a:schemeClr val="tx2"/>
                </a:solidFill>
              </a:rPr>
              <a:t>Hvala na pažnji!</a:t>
            </a:r>
          </a:p>
          <a:p>
            <a:pPr>
              <a:buFont typeface="Wingdings" pitchFamily="2" charset="2"/>
              <a:buNone/>
            </a:pPr>
            <a:r>
              <a:rPr lang="hr-HR" sz="2800" dirty="0" smtClean="0">
                <a:solidFill>
                  <a:schemeClr val="tx2"/>
                </a:solidFill>
              </a:rPr>
              <a:t>Kontakti:</a:t>
            </a:r>
          </a:p>
          <a:p>
            <a:pPr>
              <a:buFont typeface="Wingdings" pitchFamily="2" charset="2"/>
              <a:buNone/>
            </a:pPr>
            <a:r>
              <a:rPr lang="hr-HR" sz="2800" dirty="0" smtClean="0">
                <a:solidFill>
                  <a:schemeClr val="tx2"/>
                </a:solidFill>
                <a:hlinkClick r:id="rId2"/>
              </a:rPr>
              <a:t>boris@</a:t>
            </a:r>
            <a:r>
              <a:rPr lang="hr-HR" sz="2800" dirty="0" err="1" smtClean="0">
                <a:solidFill>
                  <a:schemeClr val="tx2"/>
                </a:solidFill>
                <a:hlinkClick r:id="rId2"/>
              </a:rPr>
              <a:t>idi.hr</a:t>
            </a:r>
            <a:endParaRPr lang="hr-HR" sz="2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endParaRPr lang="hr-HR" sz="2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hr-HR" sz="2800" dirty="0" smtClean="0">
                <a:solidFill>
                  <a:schemeClr val="tx2"/>
                </a:solidFill>
              </a:rPr>
              <a:t>+38514825056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2920" cy="990600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hr-HR" sz="3600" dirty="0" smtClean="0">
                <a:solidFill>
                  <a:srgbClr val="4B4747"/>
                </a:solidFill>
                <a:latin typeface="Tw Cen MT" pitchFamily="34" charset="-18"/>
              </a:rPr>
              <a:t>GLOBALNI IZAZOVI OBRAZOVANJA</a:t>
            </a:r>
            <a:endParaRPr lang="hr-HR" sz="3600" dirty="0">
              <a:solidFill>
                <a:srgbClr val="4B4747"/>
              </a:solidFill>
              <a:latin typeface="Tw Cen MT" pitchFamily="34" charset="-18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251520" y="1700808"/>
            <a:ext cx="8576512" cy="468052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hr-HR" sz="3600" dirty="0" smtClean="0">
                <a:solidFill>
                  <a:schemeClr val="tx2"/>
                </a:solidFill>
              </a:rPr>
              <a:t>Informacija je sve više, često i previše (informacijska anksioznost, </a:t>
            </a:r>
            <a:r>
              <a:rPr lang="hr-HR" sz="3600" dirty="0" err="1" smtClean="0">
                <a:solidFill>
                  <a:schemeClr val="tx2"/>
                </a:solidFill>
              </a:rPr>
              <a:t>infoksikacija</a:t>
            </a:r>
            <a:r>
              <a:rPr lang="hr-HR" sz="3600" dirty="0" smtClean="0">
                <a:solidFill>
                  <a:schemeClr val="tx2"/>
                </a:solidFill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hr-HR" sz="3600" dirty="0" smtClean="0">
                <a:solidFill>
                  <a:schemeClr val="tx2"/>
                </a:solidFill>
              </a:rPr>
              <a:t>Kojim informacijama se posvetiti? (ekonomika pažnje)</a:t>
            </a:r>
          </a:p>
          <a:p>
            <a:pPr>
              <a:buFont typeface="Wingdings" pitchFamily="2" charset="2"/>
              <a:buChar char="q"/>
            </a:pPr>
            <a:r>
              <a:rPr lang="hr-HR" sz="3600" dirty="0" smtClean="0">
                <a:solidFill>
                  <a:schemeClr val="tx2"/>
                </a:solidFill>
              </a:rPr>
              <a:t>Što tu može škola? (kriza institucija)</a:t>
            </a:r>
          </a:p>
          <a:p>
            <a:pPr>
              <a:buFont typeface="Wingdings" pitchFamily="2" charset="2"/>
              <a:buChar char="q"/>
            </a:pPr>
            <a:r>
              <a:rPr lang="hr-HR" sz="3600" dirty="0" smtClean="0">
                <a:solidFill>
                  <a:schemeClr val="tx2"/>
                </a:solidFill>
              </a:rPr>
              <a:t>Škola više nije jedan i jedini prozor u svijet? </a:t>
            </a:r>
          </a:p>
          <a:p>
            <a:pPr>
              <a:buFont typeface="Wingdings" pitchFamily="2" charset="2"/>
              <a:buChar char="q"/>
            </a:pPr>
            <a:r>
              <a:rPr lang="hr-HR" sz="3600" dirty="0" smtClean="0">
                <a:solidFill>
                  <a:schemeClr val="tx2"/>
                </a:solidFill>
              </a:rPr>
              <a:t>Je li škola uopće više ikome prozor</a:t>
            </a:r>
            <a:r>
              <a:rPr lang="hr-HR" sz="3600" dirty="0" smtClean="0">
                <a:solidFill>
                  <a:schemeClr val="tx2"/>
                </a:solidFill>
              </a:rPr>
              <a:t>?</a:t>
            </a:r>
            <a:endParaRPr lang="hr-HR" sz="3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68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edian">
  <a:themeElements>
    <a:clrScheme name="1_Median 1">
      <a:dk1>
        <a:srgbClr val="696464"/>
      </a:dk1>
      <a:lt1>
        <a:srgbClr val="FFFFFF"/>
      </a:lt1>
      <a:dk2>
        <a:srgbClr val="000000"/>
      </a:dk2>
      <a:lt2>
        <a:srgbClr val="E9E5DC"/>
      </a:lt2>
      <a:accent1>
        <a:srgbClr val="D34817"/>
      </a:accent1>
      <a:accent2>
        <a:srgbClr val="9B2D1F"/>
      </a:accent2>
      <a:accent3>
        <a:srgbClr val="AAAAAA"/>
      </a:accent3>
      <a:accent4>
        <a:srgbClr val="DADADA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1_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edian 1">
        <a:dk1>
          <a:srgbClr val="696464"/>
        </a:dk1>
        <a:lt1>
          <a:srgbClr val="FFFFFF"/>
        </a:lt1>
        <a:dk2>
          <a:srgbClr val="000000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AAAAA"/>
        </a:accent3>
        <a:accent4>
          <a:srgbClr val="DADADA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Median">
  <a:themeElements>
    <a:clrScheme name="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Median">
  <a:themeElements>
    <a:clrScheme name="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n">
  <a:themeElements>
    <a:clrScheme name="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edian">
  <a:themeElements>
    <a:clrScheme name="2_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2_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edian">
  <a:themeElements>
    <a:clrScheme name="3_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3_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edian">
  <a:themeElements>
    <a:clrScheme name="4_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4_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edian">
  <a:themeElements>
    <a:clrScheme name="6_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6_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edian">
  <a:themeElements>
    <a:clrScheme name="7_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7_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Median">
  <a:themeElements>
    <a:clrScheme name="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Median">
  <a:themeElements>
    <a:clrScheme name="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Median 1">
    <a:dk1>
      <a:srgbClr val="000000"/>
    </a:dk1>
    <a:lt1>
      <a:srgbClr val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FFFFFF"/>
    </a:accent3>
    <a:accent4>
      <a:srgbClr val="000000"/>
    </a:accent4>
    <a:accent5>
      <a:srgbClr val="E6B1AB"/>
    </a:accent5>
    <a:accent6>
      <a:srgbClr val="8C281B"/>
    </a:accent6>
    <a:hlink>
      <a:srgbClr val="CC9900"/>
    </a:hlink>
    <a:folHlink>
      <a:srgbClr val="96A9A9"/>
    </a:folHlink>
  </a:clrScheme>
  <a:fontScheme name="Median">
    <a:majorFont>
      <a:latin typeface="Tw Cen MT"/>
      <a:ea typeface=""/>
      <a:cs typeface=""/>
    </a:majorFont>
    <a:minorFont>
      <a:latin typeface="Tw Cen MT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Istanbul 2009 - Jokic</Template>
  <TotalTime>5844</TotalTime>
  <Words>3960</Words>
  <Application>Microsoft Office PowerPoint</Application>
  <PresentationFormat>On-screen Show (4:3)</PresentationFormat>
  <Paragraphs>853</Paragraphs>
  <Slides>84</Slides>
  <Notes>68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84</vt:i4>
      </vt:variant>
    </vt:vector>
  </HeadingPairs>
  <TitlesOfParts>
    <vt:vector size="95" baseType="lpstr">
      <vt:lpstr>1_Median</vt:lpstr>
      <vt:lpstr>Median</vt:lpstr>
      <vt:lpstr>2_Median</vt:lpstr>
      <vt:lpstr>3_Median</vt:lpstr>
      <vt:lpstr>4_Median</vt:lpstr>
      <vt:lpstr>6_Median</vt:lpstr>
      <vt:lpstr>7_Median</vt:lpstr>
      <vt:lpstr>5_Median</vt:lpstr>
      <vt:lpstr>8_Median</vt:lpstr>
      <vt:lpstr>9_Median</vt:lpstr>
      <vt:lpstr>10_Median</vt:lpstr>
      <vt:lpstr>PowerPoint Presentation</vt:lpstr>
      <vt:lpstr>PowerPoint Presentation</vt:lpstr>
      <vt:lpstr>PowerPoint Presentation</vt:lpstr>
      <vt:lpstr>PREDVIĐENE PROGRAMSKE I STRUKTURNE PROMJENE U HRVATSKOM ODGOJNO-OBRAZOVNOM SUSTAVU:   TREBAJU LI NAM I JESU LI IZVEDIVE? </vt:lpstr>
      <vt:lpstr>STRUKTURA IZLAGANJA</vt:lpstr>
      <vt:lpstr>PowerPoint Presentation</vt:lpstr>
      <vt:lpstr>PowerPoint Presentation</vt:lpstr>
      <vt:lpstr>GLOBALNI IZAZOVI OBRAZOVANJA</vt:lpstr>
      <vt:lpstr>GLOBALNI IZAZOVI OBRAZOVANJA</vt:lpstr>
      <vt:lpstr>GLOBALNI IZAZOVI OBRAZOVANJA</vt:lpstr>
      <vt:lpstr>GLOBALNI IZAZOVI OBRAZOVANJA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ŠKOLSKE OCJENE</vt:lpstr>
      <vt:lpstr>PRIMJERI ZADATAKA DM – 8. 2010.</vt:lpstr>
      <vt:lpstr>PRIMJER ZADATAKA DM – BIOLOGIJA LJETNI ROK 2010.</vt:lpstr>
      <vt:lpstr>PRIMJERI ZADATAKA DM – 18 - 2010.</vt:lpstr>
      <vt:lpstr>PRIMJERI ZADATAKA VIŠA RAZINA –18.2.-2012.</vt:lpstr>
      <vt:lpstr>PRIMJERI ZADATAKA – 28.3. – 2012.</vt:lpstr>
      <vt:lpstr>VIŠA RAZINA – SREDNJOŠKOLSKI PROGRAMI</vt:lpstr>
      <vt:lpstr>PowerPoint Presentation</vt:lpstr>
      <vt:lpstr>ŠKOLSKE OCJENE – SPOL X OBRAZOVANJE (3. razred OŠ)</vt:lpstr>
      <vt:lpstr>Spol X obrazovanje roditelja Zaključne ocjene iz biologije 7. razred</vt:lpstr>
      <vt:lpstr>Spol X Prosječna ocjena kroz školovanje (OŠ)</vt:lpstr>
      <vt:lpstr>JEDNAKE MOGUĆNOSTI?</vt:lpstr>
      <vt:lpstr>PowerPoint Presentation</vt:lpstr>
      <vt:lpstr>TKO SU NAJBOLJI – VIŠA RAZINA</vt:lpstr>
      <vt:lpstr>PowerPoint Presentation</vt:lpstr>
      <vt:lpstr>PowerPoint Presentation</vt:lpstr>
      <vt:lpstr>PowerPoint Presentation</vt:lpstr>
      <vt:lpstr>NOSITELJI</vt:lpstr>
      <vt:lpstr>PowerPoint Presentation</vt:lpstr>
      <vt:lpstr>MOTIVACIJA HRVATSKIH UČENIKA ZA UČENJE?</vt:lpstr>
      <vt:lpstr>PowerPoint Presentation</vt:lpstr>
      <vt:lpstr>PowerPoint Presentation</vt:lpstr>
      <vt:lpstr>KOLIKO UČINKOVITO UČENICI KORISTE STRATEGIJE UČENJA? (POGLED PREDMETNIH NASTAVNIKA)</vt:lpstr>
      <vt:lpstr>PowerPoint Presentation</vt:lpstr>
      <vt:lpstr>PowerPoint Presentation</vt:lpstr>
      <vt:lpstr>PowerPoint Presentation</vt:lpstr>
      <vt:lpstr>PowerPoint Presentation</vt:lpstr>
      <vt:lpstr>OSTAJE SAMO...</vt:lpstr>
      <vt:lpstr>OSTAJE SAMO (SLAVONSKA VARIJANTA...)</vt:lpstr>
      <vt:lpstr>OSTAJE SAMO (ZAGORSKA VARIJANTA...)</vt:lpstr>
      <vt:lpstr>U SKLADU S AKTIVNOSTIMA MZOS-a, AZOO-a</vt:lpstr>
      <vt:lpstr>NA OVIM PROSTORIMA NIJE POPULARAN, ALI DA IPAK MOŽDA PROBAMO I MALO...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ZAKLJUČNE MISLI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OSTAJE...</vt:lpstr>
      <vt:lpstr>PROBAJMO BAREM JEDNOM...</vt:lpstr>
      <vt:lpstr>ZAKLJUČNE MISLI</vt:lpstr>
      <vt:lpstr>BAREM JEDNOM...</vt:lpstr>
      <vt:lpstr>PowerPoint Presentation</vt:lpstr>
    </vt:vector>
  </TitlesOfParts>
  <Company>Institut za društvena istraživanja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Samovrednovanje škola korištenje rezultata nacionalnih ispita za unaprjeđivanje rada škola</dc:title>
  <dc:creator>Petar Bezinović</dc:creator>
  <cp:lastModifiedBy>TONKA</cp:lastModifiedBy>
  <cp:revision>405</cp:revision>
  <cp:lastPrinted>2012-04-22T19:10:57Z</cp:lastPrinted>
  <dcterms:created xsi:type="dcterms:W3CDTF">2006-09-05T07:23:09Z</dcterms:created>
  <dcterms:modified xsi:type="dcterms:W3CDTF">2014-03-31T21:09:04Z</dcterms:modified>
</cp:coreProperties>
</file>