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58"/>
  </p:handoutMasterIdLst>
  <p:sldIdLst>
    <p:sldId id="256" r:id="rId2"/>
    <p:sldId id="311" r:id="rId3"/>
    <p:sldId id="312" r:id="rId4"/>
    <p:sldId id="310" r:id="rId5"/>
    <p:sldId id="314" r:id="rId6"/>
    <p:sldId id="316" r:id="rId7"/>
    <p:sldId id="257" r:id="rId8"/>
    <p:sldId id="258" r:id="rId9"/>
    <p:sldId id="259" r:id="rId10"/>
    <p:sldId id="264" r:id="rId11"/>
    <p:sldId id="262" r:id="rId12"/>
    <p:sldId id="261" r:id="rId13"/>
    <p:sldId id="265" r:id="rId14"/>
    <p:sldId id="266" r:id="rId15"/>
    <p:sldId id="268" r:id="rId16"/>
    <p:sldId id="267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324" r:id="rId25"/>
    <p:sldId id="330" r:id="rId26"/>
    <p:sldId id="331" r:id="rId27"/>
    <p:sldId id="332" r:id="rId28"/>
    <p:sldId id="322" r:id="rId29"/>
    <p:sldId id="325" r:id="rId30"/>
    <p:sldId id="326" r:id="rId31"/>
    <p:sldId id="327" r:id="rId32"/>
    <p:sldId id="328" r:id="rId33"/>
    <p:sldId id="329" r:id="rId34"/>
    <p:sldId id="277" r:id="rId35"/>
    <p:sldId id="278" r:id="rId36"/>
    <p:sldId id="279" r:id="rId37"/>
    <p:sldId id="280" r:id="rId38"/>
    <p:sldId id="281" r:id="rId39"/>
    <p:sldId id="283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300" r:id="rId48"/>
    <p:sldId id="297" r:id="rId49"/>
    <p:sldId id="298" r:id="rId50"/>
    <p:sldId id="302" r:id="rId51"/>
    <p:sldId id="284" r:id="rId52"/>
    <p:sldId id="309" r:id="rId53"/>
    <p:sldId id="305" r:id="rId54"/>
    <p:sldId id="306" r:id="rId55"/>
    <p:sldId id="321" r:id="rId56"/>
    <p:sldId id="285" r:id="rId57"/>
  </p:sldIdLst>
  <p:sldSz cx="9144000" cy="6858000" type="screen4x3"/>
  <p:notesSz cx="9906000" cy="68072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03" autoAdjust="0"/>
    <p:restoredTop sz="94660"/>
  </p:normalViewPr>
  <p:slideViewPr>
    <p:cSldViewPr>
      <p:cViewPr varScale="1">
        <p:scale>
          <a:sx n="82" d="100"/>
          <a:sy n="82" d="100"/>
        </p:scale>
        <p:origin x="-95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149C5B-35D8-473D-B7C4-9B285C64E7F9}" type="doc">
      <dgm:prSet loTypeId="urn:microsoft.com/office/officeart/2005/8/layout/hProcess9" loCatId="process" qsTypeId="urn:microsoft.com/office/officeart/2005/8/quickstyle/simple1" qsCatId="simple" csTypeId="urn:microsoft.com/office/officeart/2005/8/colors/accent2_5" csCatId="accent2" phldr="1"/>
      <dgm:spPr/>
    </dgm:pt>
    <dgm:pt modelId="{CFCD9705-81BF-4194-9F05-99EBAF5A4378}">
      <dgm:prSet phldrT="[Tekst]" custT="1"/>
      <dgm:spPr/>
      <dgm:t>
        <a:bodyPr/>
        <a:lstStyle/>
        <a:p>
          <a:r>
            <a:rPr lang="hr-HR" sz="2000" dirty="0" smtClean="0"/>
            <a:t>Lošiji školski uspjeh</a:t>
          </a:r>
          <a:endParaRPr lang="hr-HR" sz="2000" dirty="0"/>
        </a:p>
      </dgm:t>
    </dgm:pt>
    <dgm:pt modelId="{0720A770-8D8B-4922-88CA-E0C496608E0D}" type="parTrans" cxnId="{A052E57B-6129-43F3-B1BD-54BA1443C84C}">
      <dgm:prSet/>
      <dgm:spPr/>
      <dgm:t>
        <a:bodyPr/>
        <a:lstStyle/>
        <a:p>
          <a:endParaRPr lang="hr-HR"/>
        </a:p>
      </dgm:t>
    </dgm:pt>
    <dgm:pt modelId="{3DF6B6A7-160F-44AC-92CD-9C21C10628FC}" type="sibTrans" cxnId="{A052E57B-6129-43F3-B1BD-54BA1443C84C}">
      <dgm:prSet/>
      <dgm:spPr/>
      <dgm:t>
        <a:bodyPr/>
        <a:lstStyle/>
        <a:p>
          <a:endParaRPr lang="hr-HR"/>
        </a:p>
      </dgm:t>
    </dgm:pt>
    <dgm:pt modelId="{29221847-BE2C-4565-954A-81C47CF0B35C}">
      <dgm:prSet phldrT="[Tekst]" custT="1"/>
      <dgm:spPr/>
      <dgm:t>
        <a:bodyPr/>
        <a:lstStyle/>
        <a:p>
          <a:r>
            <a:rPr lang="hr-HR" sz="2000" dirty="0" smtClean="0"/>
            <a:t>Smanjeno samopoštovanje i motivacija</a:t>
          </a:r>
          <a:endParaRPr lang="hr-HR" sz="2000" dirty="0"/>
        </a:p>
      </dgm:t>
    </dgm:pt>
    <dgm:pt modelId="{B764288C-29CD-49FF-91C3-E181A97FB675}" type="parTrans" cxnId="{AD38A62E-40AF-4DF0-9FD2-EA448265A067}">
      <dgm:prSet/>
      <dgm:spPr/>
      <dgm:t>
        <a:bodyPr/>
        <a:lstStyle/>
        <a:p>
          <a:endParaRPr lang="hr-HR"/>
        </a:p>
      </dgm:t>
    </dgm:pt>
    <dgm:pt modelId="{76F0E9F3-CF64-49D5-A4C1-DD338DF49544}" type="sibTrans" cxnId="{AD38A62E-40AF-4DF0-9FD2-EA448265A067}">
      <dgm:prSet/>
      <dgm:spPr/>
      <dgm:t>
        <a:bodyPr/>
        <a:lstStyle/>
        <a:p>
          <a:endParaRPr lang="hr-HR"/>
        </a:p>
      </dgm:t>
    </dgm:pt>
    <dgm:pt modelId="{A9E5F137-CDDC-414C-8DC3-2C2E868D8175}">
      <dgm:prSet phldrT="[Tekst]" custT="1"/>
      <dgm:spPr/>
      <dgm:t>
        <a:bodyPr/>
        <a:lstStyle/>
        <a:p>
          <a:r>
            <a:rPr lang="hr-HR" sz="2000" dirty="0" smtClean="0"/>
            <a:t>Povezivanje s drugim problematičnim vršnjacima</a:t>
          </a:r>
          <a:endParaRPr lang="hr-HR" sz="2000" dirty="0"/>
        </a:p>
      </dgm:t>
    </dgm:pt>
    <dgm:pt modelId="{BC88736F-9F81-4248-8DF5-8BE550D19994}" type="parTrans" cxnId="{21CD506C-C832-40BE-B4DB-B7141C9B8363}">
      <dgm:prSet/>
      <dgm:spPr/>
      <dgm:t>
        <a:bodyPr/>
        <a:lstStyle/>
        <a:p>
          <a:endParaRPr lang="hr-HR"/>
        </a:p>
      </dgm:t>
    </dgm:pt>
    <dgm:pt modelId="{C5B811B9-768A-4651-8A55-D565770C1164}" type="sibTrans" cxnId="{21CD506C-C832-40BE-B4DB-B7141C9B8363}">
      <dgm:prSet/>
      <dgm:spPr/>
      <dgm:t>
        <a:bodyPr/>
        <a:lstStyle/>
        <a:p>
          <a:endParaRPr lang="hr-HR"/>
        </a:p>
      </dgm:t>
    </dgm:pt>
    <dgm:pt modelId="{E1D998ED-DDEB-4568-8C17-5D1F824C7B22}" type="pres">
      <dgm:prSet presAssocID="{79149C5B-35D8-473D-B7C4-9B285C64E7F9}" presName="CompostProcess" presStyleCnt="0">
        <dgm:presLayoutVars>
          <dgm:dir/>
          <dgm:resizeHandles val="exact"/>
        </dgm:presLayoutVars>
      </dgm:prSet>
      <dgm:spPr/>
    </dgm:pt>
    <dgm:pt modelId="{BDAD4B02-C13D-4DCC-AF8F-1B1F9123EBE4}" type="pres">
      <dgm:prSet presAssocID="{79149C5B-35D8-473D-B7C4-9B285C64E7F9}" presName="arrow" presStyleLbl="bgShp" presStyleIdx="0" presStyleCnt="1"/>
      <dgm:spPr/>
    </dgm:pt>
    <dgm:pt modelId="{01770FF9-D6F5-460A-A1B4-78410F4F9859}" type="pres">
      <dgm:prSet presAssocID="{79149C5B-35D8-473D-B7C4-9B285C64E7F9}" presName="linearProcess" presStyleCnt="0"/>
      <dgm:spPr/>
    </dgm:pt>
    <dgm:pt modelId="{838628BC-53D5-4B71-B860-5BFEA6022F57}" type="pres">
      <dgm:prSet presAssocID="{CFCD9705-81BF-4194-9F05-99EBAF5A437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596CFFF-5AC3-4CE8-B7CD-B53D8BD18BC1}" type="pres">
      <dgm:prSet presAssocID="{3DF6B6A7-160F-44AC-92CD-9C21C10628FC}" presName="sibTrans" presStyleCnt="0"/>
      <dgm:spPr/>
    </dgm:pt>
    <dgm:pt modelId="{61051EB3-86D3-450C-B68A-2F901DADA965}" type="pres">
      <dgm:prSet presAssocID="{29221847-BE2C-4565-954A-81C47CF0B35C}" presName="textNode" presStyleLbl="node1" presStyleIdx="1" presStyleCnt="3" custLinFactNeighborX="-137" custLinFactNeighborY="41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0B5B213-B6C9-4478-9CF6-41C7A23EF6F9}" type="pres">
      <dgm:prSet presAssocID="{76F0E9F3-CF64-49D5-A4C1-DD338DF49544}" presName="sibTrans" presStyleCnt="0"/>
      <dgm:spPr/>
    </dgm:pt>
    <dgm:pt modelId="{FB3BBA7F-9BC1-4019-9CD9-BCB4554E7A1A}" type="pres">
      <dgm:prSet presAssocID="{A9E5F137-CDDC-414C-8DC3-2C2E868D817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BA31095B-1D0C-45D5-B119-53F8EC0679F1}" type="presOf" srcId="{A9E5F137-CDDC-414C-8DC3-2C2E868D8175}" destId="{FB3BBA7F-9BC1-4019-9CD9-BCB4554E7A1A}" srcOrd="0" destOrd="0" presId="urn:microsoft.com/office/officeart/2005/8/layout/hProcess9"/>
    <dgm:cxn modelId="{126C1DA7-9AB5-4996-B52F-B0DE70A0D278}" type="presOf" srcId="{29221847-BE2C-4565-954A-81C47CF0B35C}" destId="{61051EB3-86D3-450C-B68A-2F901DADA965}" srcOrd="0" destOrd="0" presId="urn:microsoft.com/office/officeart/2005/8/layout/hProcess9"/>
    <dgm:cxn modelId="{3BAE9EAA-CC8E-464E-87E9-2EDC7FBE165C}" type="presOf" srcId="{CFCD9705-81BF-4194-9F05-99EBAF5A4378}" destId="{838628BC-53D5-4B71-B860-5BFEA6022F57}" srcOrd="0" destOrd="0" presId="urn:microsoft.com/office/officeart/2005/8/layout/hProcess9"/>
    <dgm:cxn modelId="{21CD506C-C832-40BE-B4DB-B7141C9B8363}" srcId="{79149C5B-35D8-473D-B7C4-9B285C64E7F9}" destId="{A9E5F137-CDDC-414C-8DC3-2C2E868D8175}" srcOrd="2" destOrd="0" parTransId="{BC88736F-9F81-4248-8DF5-8BE550D19994}" sibTransId="{C5B811B9-768A-4651-8A55-D565770C1164}"/>
    <dgm:cxn modelId="{79E0A31F-D7AD-41B7-83A4-84DA9D473B15}" type="presOf" srcId="{79149C5B-35D8-473D-B7C4-9B285C64E7F9}" destId="{E1D998ED-DDEB-4568-8C17-5D1F824C7B22}" srcOrd="0" destOrd="0" presId="urn:microsoft.com/office/officeart/2005/8/layout/hProcess9"/>
    <dgm:cxn modelId="{AD38A62E-40AF-4DF0-9FD2-EA448265A067}" srcId="{79149C5B-35D8-473D-B7C4-9B285C64E7F9}" destId="{29221847-BE2C-4565-954A-81C47CF0B35C}" srcOrd="1" destOrd="0" parTransId="{B764288C-29CD-49FF-91C3-E181A97FB675}" sibTransId="{76F0E9F3-CF64-49D5-A4C1-DD338DF49544}"/>
    <dgm:cxn modelId="{A052E57B-6129-43F3-B1BD-54BA1443C84C}" srcId="{79149C5B-35D8-473D-B7C4-9B285C64E7F9}" destId="{CFCD9705-81BF-4194-9F05-99EBAF5A4378}" srcOrd="0" destOrd="0" parTransId="{0720A770-8D8B-4922-88CA-E0C496608E0D}" sibTransId="{3DF6B6A7-160F-44AC-92CD-9C21C10628FC}"/>
    <dgm:cxn modelId="{03990F97-9864-414F-B21A-86004DFBDBD9}" type="presParOf" srcId="{E1D998ED-DDEB-4568-8C17-5D1F824C7B22}" destId="{BDAD4B02-C13D-4DCC-AF8F-1B1F9123EBE4}" srcOrd="0" destOrd="0" presId="urn:microsoft.com/office/officeart/2005/8/layout/hProcess9"/>
    <dgm:cxn modelId="{2D475F9F-BA69-47E9-8BB2-7E6B7DDE5B69}" type="presParOf" srcId="{E1D998ED-DDEB-4568-8C17-5D1F824C7B22}" destId="{01770FF9-D6F5-460A-A1B4-78410F4F9859}" srcOrd="1" destOrd="0" presId="urn:microsoft.com/office/officeart/2005/8/layout/hProcess9"/>
    <dgm:cxn modelId="{269CF52F-EF68-4942-B13F-EEC1A5DB76DF}" type="presParOf" srcId="{01770FF9-D6F5-460A-A1B4-78410F4F9859}" destId="{838628BC-53D5-4B71-B860-5BFEA6022F57}" srcOrd="0" destOrd="0" presId="urn:microsoft.com/office/officeart/2005/8/layout/hProcess9"/>
    <dgm:cxn modelId="{93ED603A-0CB1-4B43-8B6C-EE9BB62AA998}" type="presParOf" srcId="{01770FF9-D6F5-460A-A1B4-78410F4F9859}" destId="{6596CFFF-5AC3-4CE8-B7CD-B53D8BD18BC1}" srcOrd="1" destOrd="0" presId="urn:microsoft.com/office/officeart/2005/8/layout/hProcess9"/>
    <dgm:cxn modelId="{A21A6CDF-037B-45A9-B360-AC48A717E53C}" type="presParOf" srcId="{01770FF9-D6F5-460A-A1B4-78410F4F9859}" destId="{61051EB3-86D3-450C-B68A-2F901DADA965}" srcOrd="2" destOrd="0" presId="urn:microsoft.com/office/officeart/2005/8/layout/hProcess9"/>
    <dgm:cxn modelId="{48E4A44A-7B27-47A1-A614-C96BF4CCC9E1}" type="presParOf" srcId="{01770FF9-D6F5-460A-A1B4-78410F4F9859}" destId="{80B5B213-B6C9-4478-9CF6-41C7A23EF6F9}" srcOrd="3" destOrd="0" presId="urn:microsoft.com/office/officeart/2005/8/layout/hProcess9"/>
    <dgm:cxn modelId="{EED5E0A1-668D-42F4-A79F-4C1303BFD6E8}" type="presParOf" srcId="{01770FF9-D6F5-460A-A1B4-78410F4F9859}" destId="{FB3BBA7F-9BC1-4019-9CD9-BCB4554E7A1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2C8C9B-DAB9-4BB6-ADD0-9791181D3C91}" type="doc">
      <dgm:prSet loTypeId="urn:microsoft.com/office/officeart/2005/8/layout/hProcess1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AA5C24EA-DD4B-46CF-9830-D1F48ED7E03A}">
      <dgm:prSet phldrT="[Tekst]" custT="1"/>
      <dgm:spPr/>
      <dgm:t>
        <a:bodyPr/>
        <a:lstStyle/>
        <a:p>
          <a:r>
            <a:rPr lang="hr-HR" sz="2000" b="1" dirty="0" smtClean="0"/>
            <a:t>Prve godine života</a:t>
          </a:r>
          <a:endParaRPr lang="hr-HR" sz="2000" b="1" dirty="0"/>
        </a:p>
      </dgm:t>
    </dgm:pt>
    <dgm:pt modelId="{9795CF29-0495-42CC-BC20-E976156AAC1B}" type="parTrans" cxnId="{4FD03E87-C15D-403D-BA5A-89BAD4C5F2A4}">
      <dgm:prSet/>
      <dgm:spPr/>
      <dgm:t>
        <a:bodyPr/>
        <a:lstStyle/>
        <a:p>
          <a:endParaRPr lang="hr-HR"/>
        </a:p>
      </dgm:t>
    </dgm:pt>
    <dgm:pt modelId="{330E0475-9A0F-46D3-A115-E6C40B382C52}" type="sibTrans" cxnId="{4FD03E87-C15D-403D-BA5A-89BAD4C5F2A4}">
      <dgm:prSet/>
      <dgm:spPr/>
      <dgm:t>
        <a:bodyPr/>
        <a:lstStyle/>
        <a:p>
          <a:endParaRPr lang="hr-HR"/>
        </a:p>
      </dgm:t>
    </dgm:pt>
    <dgm:pt modelId="{916DDB13-EBE7-427B-AA37-A426DFB530BD}">
      <dgm:prSet phldrT="[Tekst]" custT="1"/>
      <dgm:spPr/>
      <dgm:t>
        <a:bodyPr/>
        <a:lstStyle/>
        <a:p>
          <a:r>
            <a:rPr lang="hr-HR" sz="2000" dirty="0" smtClean="0"/>
            <a:t>teški i iritabilni temperament</a:t>
          </a:r>
          <a:endParaRPr lang="hr-HR" sz="2000" dirty="0"/>
        </a:p>
      </dgm:t>
    </dgm:pt>
    <dgm:pt modelId="{CF21C5AA-6463-4277-9294-567821EFA48A}" type="parTrans" cxnId="{3375C9FD-A511-4D2F-A452-C3523EC6E8DE}">
      <dgm:prSet/>
      <dgm:spPr/>
      <dgm:t>
        <a:bodyPr/>
        <a:lstStyle/>
        <a:p>
          <a:endParaRPr lang="hr-HR"/>
        </a:p>
      </dgm:t>
    </dgm:pt>
    <dgm:pt modelId="{9A84EF3D-D97D-4666-BD08-33679DEF544E}" type="sibTrans" cxnId="{3375C9FD-A511-4D2F-A452-C3523EC6E8DE}">
      <dgm:prSet/>
      <dgm:spPr/>
      <dgm:t>
        <a:bodyPr/>
        <a:lstStyle/>
        <a:p>
          <a:endParaRPr lang="hr-HR"/>
        </a:p>
      </dgm:t>
    </dgm:pt>
    <dgm:pt modelId="{96E6961E-B3BD-43AC-B33C-8790CE46B226}">
      <dgm:prSet phldrT="[Tekst]" custT="1"/>
      <dgm:spPr/>
      <dgm:t>
        <a:bodyPr/>
        <a:lstStyle/>
        <a:p>
          <a:pPr algn="ctr">
            <a:spcAft>
              <a:spcPts val="0"/>
            </a:spcAft>
          </a:pPr>
          <a:r>
            <a:rPr lang="hr-HR" sz="2000" b="1" dirty="0" smtClean="0"/>
            <a:t>Rano i srednje </a:t>
          </a:r>
        </a:p>
        <a:p>
          <a:pPr algn="ctr">
            <a:spcAft>
              <a:spcPct val="35000"/>
            </a:spcAft>
          </a:pPr>
          <a:r>
            <a:rPr lang="hr-HR" sz="2000" b="1" dirty="0" smtClean="0"/>
            <a:t>djetinjstvo</a:t>
          </a:r>
          <a:endParaRPr lang="hr-HR" sz="2000" b="1" dirty="0"/>
        </a:p>
      </dgm:t>
    </dgm:pt>
    <dgm:pt modelId="{8FB985B7-5665-4DCA-BBB7-C8F64703223C}" type="parTrans" cxnId="{82A0CE7D-D650-43EE-B810-034DE82E8AF9}">
      <dgm:prSet/>
      <dgm:spPr/>
      <dgm:t>
        <a:bodyPr/>
        <a:lstStyle/>
        <a:p>
          <a:endParaRPr lang="hr-HR"/>
        </a:p>
      </dgm:t>
    </dgm:pt>
    <dgm:pt modelId="{309351A9-ABD0-4AEE-A342-3C52C29CD4FF}" type="sibTrans" cxnId="{82A0CE7D-D650-43EE-B810-034DE82E8AF9}">
      <dgm:prSet/>
      <dgm:spPr/>
      <dgm:t>
        <a:bodyPr/>
        <a:lstStyle/>
        <a:p>
          <a:endParaRPr lang="hr-HR"/>
        </a:p>
      </dgm:t>
    </dgm:pt>
    <dgm:pt modelId="{1B49EBE1-F64A-44BE-A03E-B2A80F73F30C}">
      <dgm:prSet phldrT="[Tekst]" custT="1"/>
      <dgm:spPr/>
      <dgm:t>
        <a:bodyPr/>
        <a:lstStyle/>
        <a:p>
          <a:pPr algn="ctr">
            <a:spcAft>
              <a:spcPct val="15000"/>
            </a:spcAft>
          </a:pPr>
          <a:r>
            <a:rPr lang="hr-HR" sz="2000" dirty="0" smtClean="0"/>
            <a:t>suprotstavljanje, neposluh, agresivna ponašanja</a:t>
          </a:r>
          <a:endParaRPr lang="hr-HR" sz="2000" dirty="0"/>
        </a:p>
      </dgm:t>
    </dgm:pt>
    <dgm:pt modelId="{17451BBC-963E-47ED-AFF8-6307F1ED72AB}" type="parTrans" cxnId="{25B7983E-4E14-4C6A-8CF5-FCB64BE942FF}">
      <dgm:prSet/>
      <dgm:spPr/>
      <dgm:t>
        <a:bodyPr/>
        <a:lstStyle/>
        <a:p>
          <a:endParaRPr lang="hr-HR"/>
        </a:p>
      </dgm:t>
    </dgm:pt>
    <dgm:pt modelId="{DEA52AEE-4F68-4610-B9C9-4777362C7078}" type="sibTrans" cxnId="{25B7983E-4E14-4C6A-8CF5-FCB64BE942FF}">
      <dgm:prSet/>
      <dgm:spPr/>
      <dgm:t>
        <a:bodyPr/>
        <a:lstStyle/>
        <a:p>
          <a:endParaRPr lang="hr-HR"/>
        </a:p>
      </dgm:t>
    </dgm:pt>
    <dgm:pt modelId="{F1A603E7-8EA6-41C9-98A0-485BF221CE61}">
      <dgm:prSet phldrT="[Tekst]" custT="1"/>
      <dgm:spPr/>
      <dgm:t>
        <a:bodyPr/>
        <a:lstStyle/>
        <a:p>
          <a:r>
            <a:rPr lang="hr-HR" sz="2000" b="1" dirty="0" smtClean="0"/>
            <a:t>Adolescencija i odrasla dob</a:t>
          </a:r>
          <a:endParaRPr lang="hr-HR" sz="2000" b="1" dirty="0"/>
        </a:p>
      </dgm:t>
    </dgm:pt>
    <dgm:pt modelId="{9D65ABD6-C533-483B-9C98-40AEEB0D7FCD}" type="parTrans" cxnId="{7BA570D5-DA84-4AB7-9209-A662CBCC07B4}">
      <dgm:prSet/>
      <dgm:spPr/>
      <dgm:t>
        <a:bodyPr/>
        <a:lstStyle/>
        <a:p>
          <a:endParaRPr lang="hr-HR"/>
        </a:p>
      </dgm:t>
    </dgm:pt>
    <dgm:pt modelId="{9A6E0EA8-BAB2-4850-BC06-8085CC8A4F64}" type="sibTrans" cxnId="{7BA570D5-DA84-4AB7-9209-A662CBCC07B4}">
      <dgm:prSet/>
      <dgm:spPr/>
      <dgm:t>
        <a:bodyPr/>
        <a:lstStyle/>
        <a:p>
          <a:endParaRPr lang="hr-HR"/>
        </a:p>
      </dgm:t>
    </dgm:pt>
    <dgm:pt modelId="{D08C210A-335C-4988-AF93-270340552299}">
      <dgm:prSet phldrT="[Tekst]" custT="1"/>
      <dgm:spPr/>
      <dgm:t>
        <a:bodyPr/>
        <a:lstStyle/>
        <a:p>
          <a:r>
            <a:rPr lang="hr-HR" sz="2000" dirty="0" smtClean="0"/>
            <a:t>ozbiljnija antisocijalna ponašanja</a:t>
          </a:r>
          <a:endParaRPr lang="hr-HR" sz="2000" dirty="0"/>
        </a:p>
      </dgm:t>
    </dgm:pt>
    <dgm:pt modelId="{1B400A3F-1F01-4632-AA80-BE5F5502E4EC}" type="parTrans" cxnId="{CCEDEB4D-7D7E-4635-A223-C14CFAE07F7F}">
      <dgm:prSet/>
      <dgm:spPr/>
      <dgm:t>
        <a:bodyPr/>
        <a:lstStyle/>
        <a:p>
          <a:endParaRPr lang="hr-HR"/>
        </a:p>
      </dgm:t>
    </dgm:pt>
    <dgm:pt modelId="{02231161-6D08-4E97-AE83-400393E0D204}" type="sibTrans" cxnId="{CCEDEB4D-7D7E-4635-A223-C14CFAE07F7F}">
      <dgm:prSet/>
      <dgm:spPr/>
      <dgm:t>
        <a:bodyPr/>
        <a:lstStyle/>
        <a:p>
          <a:endParaRPr lang="hr-HR"/>
        </a:p>
      </dgm:t>
    </dgm:pt>
    <dgm:pt modelId="{29932028-C934-42DA-854F-3BE0214960EB}" type="pres">
      <dgm:prSet presAssocID="{A02C8C9B-DAB9-4BB6-ADD0-9791181D3C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A4EDF7B-F8A9-49C2-860C-A29785C88B3A}" type="pres">
      <dgm:prSet presAssocID="{A02C8C9B-DAB9-4BB6-ADD0-9791181D3C91}" presName="arrow" presStyleLbl="bgShp" presStyleIdx="0" presStyleCnt="1" custScaleY="62609" custLinFactNeighborY="93696"/>
      <dgm:spPr/>
    </dgm:pt>
    <dgm:pt modelId="{A5C43E97-151F-4CEA-B78C-22978A4435EE}" type="pres">
      <dgm:prSet presAssocID="{A02C8C9B-DAB9-4BB6-ADD0-9791181D3C91}" presName="points" presStyleCnt="0"/>
      <dgm:spPr/>
    </dgm:pt>
    <dgm:pt modelId="{ACEA3A84-BE85-4691-AD95-F97443ACC078}" type="pres">
      <dgm:prSet presAssocID="{AA5C24EA-DD4B-46CF-9830-D1F48ED7E03A}" presName="compositeA" presStyleCnt="0"/>
      <dgm:spPr/>
    </dgm:pt>
    <dgm:pt modelId="{A5BD4B86-41D1-4134-8C83-39043CC416E6}" type="pres">
      <dgm:prSet presAssocID="{AA5C24EA-DD4B-46CF-9830-D1F48ED7E03A}" presName="textA" presStyleLbl="revTx" presStyleIdx="0" presStyleCnt="3" custScaleX="236725" custLinFactNeighborX="13280" custLinFactNeighborY="6254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1F6EFD-3782-420F-A7B7-6BC8339BC045}" type="pres">
      <dgm:prSet presAssocID="{AA5C24EA-DD4B-46CF-9830-D1F48ED7E03A}" presName="circleA" presStyleLbl="node1" presStyleIdx="0" presStyleCnt="3" custLinFactX="-9321" custLinFactY="174950" custLinFactNeighborX="-100000" custLinFactNeighborY="200000"/>
      <dgm:spPr/>
    </dgm:pt>
    <dgm:pt modelId="{B4A9CC55-B059-4AFB-BBAE-C05FFBCC8B40}" type="pres">
      <dgm:prSet presAssocID="{AA5C24EA-DD4B-46CF-9830-D1F48ED7E03A}" presName="spaceA" presStyleCnt="0"/>
      <dgm:spPr/>
    </dgm:pt>
    <dgm:pt modelId="{4684F3F5-ED8D-43EC-8D9F-F01C82B8FF56}" type="pres">
      <dgm:prSet presAssocID="{330E0475-9A0F-46D3-A115-E6C40B382C52}" presName="space" presStyleCnt="0"/>
      <dgm:spPr/>
    </dgm:pt>
    <dgm:pt modelId="{2281C513-AA65-4879-BFBF-A083EABBC142}" type="pres">
      <dgm:prSet presAssocID="{96E6961E-B3BD-43AC-B33C-8790CE46B226}" presName="compositeB" presStyleCnt="0"/>
      <dgm:spPr/>
    </dgm:pt>
    <dgm:pt modelId="{6E82658D-77B3-4BFC-9138-D2C37D3DA13D}" type="pres">
      <dgm:prSet presAssocID="{96E6961E-B3BD-43AC-B33C-8790CE46B226}" presName="textB" presStyleLbl="revTx" presStyleIdx="1" presStyleCnt="3" custScaleX="286376" custScaleY="150503" custLinFactNeighborX="14175" custLinFactNeighborY="-7459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546B2C5-EBD6-41B3-BEA4-D98EBC84CC2C}" type="pres">
      <dgm:prSet presAssocID="{96E6961E-B3BD-43AC-B33C-8790CE46B226}" presName="circleB" presStyleLbl="node1" presStyleIdx="1" presStyleCnt="3" custLinFactY="200000" custLinFactNeighborX="73098" custLinFactNeighborY="225386"/>
      <dgm:spPr/>
    </dgm:pt>
    <dgm:pt modelId="{8C2A6F73-DC8C-4AA2-8B59-6DA855FFD65C}" type="pres">
      <dgm:prSet presAssocID="{96E6961E-B3BD-43AC-B33C-8790CE46B226}" presName="spaceB" presStyleCnt="0"/>
      <dgm:spPr/>
    </dgm:pt>
    <dgm:pt modelId="{51485EB5-B2DF-4D1D-BE48-4811C5157ABC}" type="pres">
      <dgm:prSet presAssocID="{309351A9-ABD0-4AEE-A342-3C52C29CD4FF}" presName="space" presStyleCnt="0"/>
      <dgm:spPr/>
    </dgm:pt>
    <dgm:pt modelId="{38F7685B-886E-49DB-8ABB-73A2647440A7}" type="pres">
      <dgm:prSet presAssocID="{F1A603E7-8EA6-41C9-98A0-485BF221CE61}" presName="compositeA" presStyleCnt="0"/>
      <dgm:spPr/>
    </dgm:pt>
    <dgm:pt modelId="{684F0401-8AC3-45E8-A14E-3E9B4E2AC30E}" type="pres">
      <dgm:prSet presAssocID="{F1A603E7-8EA6-41C9-98A0-485BF221CE61}" presName="textA" presStyleLbl="revTx" presStyleIdx="2" presStyleCnt="3" custScaleX="197058" custScaleY="175485" custLinFactNeighborX="22507" custLinFactNeighborY="3726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8BAB6C8-2A13-482A-9389-A2A333C06888}" type="pres">
      <dgm:prSet presAssocID="{F1A603E7-8EA6-41C9-98A0-485BF221CE61}" presName="circleA" presStyleLbl="node1" presStyleIdx="2" presStyleCnt="3" custLinFactY="100067" custLinFactNeighborX="83754" custLinFactNeighborY="200000"/>
      <dgm:spPr/>
    </dgm:pt>
    <dgm:pt modelId="{565AEFA3-A6D6-4E39-BDF7-2A68A248AE02}" type="pres">
      <dgm:prSet presAssocID="{F1A603E7-8EA6-41C9-98A0-485BF221CE61}" presName="spaceA" presStyleCnt="0"/>
      <dgm:spPr/>
    </dgm:pt>
  </dgm:ptLst>
  <dgm:cxnLst>
    <dgm:cxn modelId="{82A0CE7D-D650-43EE-B810-034DE82E8AF9}" srcId="{A02C8C9B-DAB9-4BB6-ADD0-9791181D3C91}" destId="{96E6961E-B3BD-43AC-B33C-8790CE46B226}" srcOrd="1" destOrd="0" parTransId="{8FB985B7-5665-4DCA-BBB7-C8F64703223C}" sibTransId="{309351A9-ABD0-4AEE-A342-3C52C29CD4FF}"/>
    <dgm:cxn modelId="{A9592E95-3080-4817-B944-24643D29B6AC}" type="presOf" srcId="{1B49EBE1-F64A-44BE-A03E-B2A80F73F30C}" destId="{6E82658D-77B3-4BFC-9138-D2C37D3DA13D}" srcOrd="0" destOrd="1" presId="urn:microsoft.com/office/officeart/2005/8/layout/hProcess11"/>
    <dgm:cxn modelId="{7BA570D5-DA84-4AB7-9209-A662CBCC07B4}" srcId="{A02C8C9B-DAB9-4BB6-ADD0-9791181D3C91}" destId="{F1A603E7-8EA6-41C9-98A0-485BF221CE61}" srcOrd="2" destOrd="0" parTransId="{9D65ABD6-C533-483B-9C98-40AEEB0D7FCD}" sibTransId="{9A6E0EA8-BAB2-4850-BC06-8085CC8A4F64}"/>
    <dgm:cxn modelId="{CE5A7A59-4C7A-4282-850E-807CC8C2F826}" type="presOf" srcId="{916DDB13-EBE7-427B-AA37-A426DFB530BD}" destId="{A5BD4B86-41D1-4134-8C83-39043CC416E6}" srcOrd="0" destOrd="1" presId="urn:microsoft.com/office/officeart/2005/8/layout/hProcess11"/>
    <dgm:cxn modelId="{25B7983E-4E14-4C6A-8CF5-FCB64BE942FF}" srcId="{96E6961E-B3BD-43AC-B33C-8790CE46B226}" destId="{1B49EBE1-F64A-44BE-A03E-B2A80F73F30C}" srcOrd="0" destOrd="0" parTransId="{17451BBC-963E-47ED-AFF8-6307F1ED72AB}" sibTransId="{DEA52AEE-4F68-4610-B9C9-4777362C7078}"/>
    <dgm:cxn modelId="{F4E3AD29-B3FA-4D4F-ABF6-F3AE524D6FBC}" type="presOf" srcId="{D08C210A-335C-4988-AF93-270340552299}" destId="{684F0401-8AC3-45E8-A14E-3E9B4E2AC30E}" srcOrd="0" destOrd="1" presId="urn:microsoft.com/office/officeart/2005/8/layout/hProcess11"/>
    <dgm:cxn modelId="{13E90422-B770-48B4-991C-66A95465F2E6}" type="presOf" srcId="{A02C8C9B-DAB9-4BB6-ADD0-9791181D3C91}" destId="{29932028-C934-42DA-854F-3BE0214960EB}" srcOrd="0" destOrd="0" presId="urn:microsoft.com/office/officeart/2005/8/layout/hProcess11"/>
    <dgm:cxn modelId="{FC02F175-1E90-4584-ACD8-8E63ACD68147}" type="presOf" srcId="{AA5C24EA-DD4B-46CF-9830-D1F48ED7E03A}" destId="{A5BD4B86-41D1-4134-8C83-39043CC416E6}" srcOrd="0" destOrd="0" presId="urn:microsoft.com/office/officeart/2005/8/layout/hProcess11"/>
    <dgm:cxn modelId="{714B13CC-64C4-4CF4-8E79-331AF5BEA841}" type="presOf" srcId="{96E6961E-B3BD-43AC-B33C-8790CE46B226}" destId="{6E82658D-77B3-4BFC-9138-D2C37D3DA13D}" srcOrd="0" destOrd="0" presId="urn:microsoft.com/office/officeart/2005/8/layout/hProcess11"/>
    <dgm:cxn modelId="{0306EB4D-4597-48D9-9624-B7D47A73D3E2}" type="presOf" srcId="{F1A603E7-8EA6-41C9-98A0-485BF221CE61}" destId="{684F0401-8AC3-45E8-A14E-3E9B4E2AC30E}" srcOrd="0" destOrd="0" presId="urn:microsoft.com/office/officeart/2005/8/layout/hProcess11"/>
    <dgm:cxn modelId="{4FD03E87-C15D-403D-BA5A-89BAD4C5F2A4}" srcId="{A02C8C9B-DAB9-4BB6-ADD0-9791181D3C91}" destId="{AA5C24EA-DD4B-46CF-9830-D1F48ED7E03A}" srcOrd="0" destOrd="0" parTransId="{9795CF29-0495-42CC-BC20-E976156AAC1B}" sibTransId="{330E0475-9A0F-46D3-A115-E6C40B382C52}"/>
    <dgm:cxn modelId="{3375C9FD-A511-4D2F-A452-C3523EC6E8DE}" srcId="{AA5C24EA-DD4B-46CF-9830-D1F48ED7E03A}" destId="{916DDB13-EBE7-427B-AA37-A426DFB530BD}" srcOrd="0" destOrd="0" parTransId="{CF21C5AA-6463-4277-9294-567821EFA48A}" sibTransId="{9A84EF3D-D97D-4666-BD08-33679DEF544E}"/>
    <dgm:cxn modelId="{CCEDEB4D-7D7E-4635-A223-C14CFAE07F7F}" srcId="{F1A603E7-8EA6-41C9-98A0-485BF221CE61}" destId="{D08C210A-335C-4988-AF93-270340552299}" srcOrd="0" destOrd="0" parTransId="{1B400A3F-1F01-4632-AA80-BE5F5502E4EC}" sibTransId="{02231161-6D08-4E97-AE83-400393E0D204}"/>
    <dgm:cxn modelId="{D7DF3564-DC90-4A76-9021-432B686753EF}" type="presParOf" srcId="{29932028-C934-42DA-854F-3BE0214960EB}" destId="{3A4EDF7B-F8A9-49C2-860C-A29785C88B3A}" srcOrd="0" destOrd="0" presId="urn:microsoft.com/office/officeart/2005/8/layout/hProcess11"/>
    <dgm:cxn modelId="{7AC8351B-B879-444E-9BE3-45A65BC01DD8}" type="presParOf" srcId="{29932028-C934-42DA-854F-3BE0214960EB}" destId="{A5C43E97-151F-4CEA-B78C-22978A4435EE}" srcOrd="1" destOrd="0" presId="urn:microsoft.com/office/officeart/2005/8/layout/hProcess11"/>
    <dgm:cxn modelId="{9EC61B31-86BA-4961-9FE4-7288E6D27267}" type="presParOf" srcId="{A5C43E97-151F-4CEA-B78C-22978A4435EE}" destId="{ACEA3A84-BE85-4691-AD95-F97443ACC078}" srcOrd="0" destOrd="0" presId="urn:microsoft.com/office/officeart/2005/8/layout/hProcess11"/>
    <dgm:cxn modelId="{7831ECC0-CDA4-4E19-A27C-4F93EEB5B2CE}" type="presParOf" srcId="{ACEA3A84-BE85-4691-AD95-F97443ACC078}" destId="{A5BD4B86-41D1-4134-8C83-39043CC416E6}" srcOrd="0" destOrd="0" presId="urn:microsoft.com/office/officeart/2005/8/layout/hProcess11"/>
    <dgm:cxn modelId="{686EE18D-A7F8-49DB-84EC-363F7736363E}" type="presParOf" srcId="{ACEA3A84-BE85-4691-AD95-F97443ACC078}" destId="{FA1F6EFD-3782-420F-A7B7-6BC8339BC045}" srcOrd="1" destOrd="0" presId="urn:microsoft.com/office/officeart/2005/8/layout/hProcess11"/>
    <dgm:cxn modelId="{27C5AF0C-656F-48F5-8A47-FA5D5EA5EAE9}" type="presParOf" srcId="{ACEA3A84-BE85-4691-AD95-F97443ACC078}" destId="{B4A9CC55-B059-4AFB-BBAE-C05FFBCC8B40}" srcOrd="2" destOrd="0" presId="urn:microsoft.com/office/officeart/2005/8/layout/hProcess11"/>
    <dgm:cxn modelId="{6AFE331E-D126-4859-A707-5F7048132D1A}" type="presParOf" srcId="{A5C43E97-151F-4CEA-B78C-22978A4435EE}" destId="{4684F3F5-ED8D-43EC-8D9F-F01C82B8FF56}" srcOrd="1" destOrd="0" presId="urn:microsoft.com/office/officeart/2005/8/layout/hProcess11"/>
    <dgm:cxn modelId="{9088721E-2FC3-4C5C-AFA2-02467497018C}" type="presParOf" srcId="{A5C43E97-151F-4CEA-B78C-22978A4435EE}" destId="{2281C513-AA65-4879-BFBF-A083EABBC142}" srcOrd="2" destOrd="0" presId="urn:microsoft.com/office/officeart/2005/8/layout/hProcess11"/>
    <dgm:cxn modelId="{013DE756-D414-482B-9B24-97566A6D0AE2}" type="presParOf" srcId="{2281C513-AA65-4879-BFBF-A083EABBC142}" destId="{6E82658D-77B3-4BFC-9138-D2C37D3DA13D}" srcOrd="0" destOrd="0" presId="urn:microsoft.com/office/officeart/2005/8/layout/hProcess11"/>
    <dgm:cxn modelId="{B2E29568-78BB-498C-A4AC-ADE4C6EEA00D}" type="presParOf" srcId="{2281C513-AA65-4879-BFBF-A083EABBC142}" destId="{B546B2C5-EBD6-41B3-BEA4-D98EBC84CC2C}" srcOrd="1" destOrd="0" presId="urn:microsoft.com/office/officeart/2005/8/layout/hProcess11"/>
    <dgm:cxn modelId="{D2C75836-D034-4B5E-9B43-2AA1EB3E9B09}" type="presParOf" srcId="{2281C513-AA65-4879-BFBF-A083EABBC142}" destId="{8C2A6F73-DC8C-4AA2-8B59-6DA855FFD65C}" srcOrd="2" destOrd="0" presId="urn:microsoft.com/office/officeart/2005/8/layout/hProcess11"/>
    <dgm:cxn modelId="{64AF35E0-D216-4FEE-8529-C7E2613E4F32}" type="presParOf" srcId="{A5C43E97-151F-4CEA-B78C-22978A4435EE}" destId="{51485EB5-B2DF-4D1D-BE48-4811C5157ABC}" srcOrd="3" destOrd="0" presId="urn:microsoft.com/office/officeart/2005/8/layout/hProcess11"/>
    <dgm:cxn modelId="{9CB1B35F-6797-4A06-B6F0-10B6B1A69BAD}" type="presParOf" srcId="{A5C43E97-151F-4CEA-B78C-22978A4435EE}" destId="{38F7685B-886E-49DB-8ABB-73A2647440A7}" srcOrd="4" destOrd="0" presId="urn:microsoft.com/office/officeart/2005/8/layout/hProcess11"/>
    <dgm:cxn modelId="{EAC54065-3D13-4803-879C-CF7C7E5EF2F2}" type="presParOf" srcId="{38F7685B-886E-49DB-8ABB-73A2647440A7}" destId="{684F0401-8AC3-45E8-A14E-3E9B4E2AC30E}" srcOrd="0" destOrd="0" presId="urn:microsoft.com/office/officeart/2005/8/layout/hProcess11"/>
    <dgm:cxn modelId="{C575AC40-79EB-443D-89A9-20921AA499F3}" type="presParOf" srcId="{38F7685B-886E-49DB-8ABB-73A2647440A7}" destId="{D8BAB6C8-2A13-482A-9389-A2A333C06888}" srcOrd="1" destOrd="0" presId="urn:microsoft.com/office/officeart/2005/8/layout/hProcess11"/>
    <dgm:cxn modelId="{C16177EA-3621-4D7D-AB02-D1B8137B3FC9}" type="presParOf" srcId="{38F7685B-886E-49DB-8ABB-73A2647440A7}" destId="{565AEFA3-A6D6-4E39-BDF7-2A68A248AE0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E8FCB3-04B7-45A3-96FF-8B8A616DA77C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1FAE5D40-9E46-4601-9376-3440822FA033}">
      <dgm:prSet phldrT="[Tekst]" custT="1"/>
      <dgm:spPr/>
      <dgm:t>
        <a:bodyPr/>
        <a:lstStyle/>
        <a:p>
          <a:r>
            <a:rPr lang="hr-HR" sz="2000" b="1" dirty="0" smtClean="0"/>
            <a:t>Obitelj</a:t>
          </a:r>
          <a:endParaRPr lang="hr-HR" sz="2000" b="1" dirty="0"/>
        </a:p>
      </dgm:t>
    </dgm:pt>
    <dgm:pt modelId="{34DF4D39-A6C3-4A93-8653-44CDC1290259}" type="parTrans" cxnId="{6D88FFE7-1B34-417C-B336-EB64D117DF3E}">
      <dgm:prSet/>
      <dgm:spPr/>
      <dgm:t>
        <a:bodyPr/>
        <a:lstStyle/>
        <a:p>
          <a:endParaRPr lang="hr-HR"/>
        </a:p>
      </dgm:t>
    </dgm:pt>
    <dgm:pt modelId="{442336DA-B7F4-47C4-81EA-FCB0687C3F4E}" type="sibTrans" cxnId="{6D88FFE7-1B34-417C-B336-EB64D117DF3E}">
      <dgm:prSet/>
      <dgm:spPr/>
      <dgm:t>
        <a:bodyPr/>
        <a:lstStyle/>
        <a:p>
          <a:endParaRPr lang="hr-HR"/>
        </a:p>
      </dgm:t>
    </dgm:pt>
    <dgm:pt modelId="{1FA15C2D-ED1C-4A25-AD7E-6345937126C0}">
      <dgm:prSet phldrT="[Tekst]" custT="1"/>
      <dgm:spPr/>
      <dgm:t>
        <a:bodyPr/>
        <a:lstStyle/>
        <a:p>
          <a:r>
            <a:rPr lang="hr-HR" sz="2000" b="1" dirty="0" smtClean="0"/>
            <a:t>Škola</a:t>
          </a:r>
          <a:endParaRPr lang="hr-HR" sz="2000" b="1" dirty="0"/>
        </a:p>
      </dgm:t>
    </dgm:pt>
    <dgm:pt modelId="{B60ECFFB-7924-4357-B1FA-9623224DA1C7}" type="parTrans" cxnId="{EAF5E2DE-BF9A-4E59-B405-29CEAD2D89E4}">
      <dgm:prSet/>
      <dgm:spPr/>
      <dgm:t>
        <a:bodyPr/>
        <a:lstStyle/>
        <a:p>
          <a:endParaRPr lang="hr-HR"/>
        </a:p>
      </dgm:t>
    </dgm:pt>
    <dgm:pt modelId="{49C0A94C-1153-4061-ABF3-2C57DE8FFAF6}" type="sibTrans" cxnId="{EAF5E2DE-BF9A-4E59-B405-29CEAD2D89E4}">
      <dgm:prSet/>
      <dgm:spPr/>
      <dgm:t>
        <a:bodyPr/>
        <a:lstStyle/>
        <a:p>
          <a:endParaRPr lang="hr-HR"/>
        </a:p>
      </dgm:t>
    </dgm:pt>
    <dgm:pt modelId="{1B8D8DF0-B2FD-4B21-99DB-F5356023A630}">
      <dgm:prSet phldrT="[Tekst]" custT="1"/>
      <dgm:spPr/>
      <dgm:t>
        <a:bodyPr/>
        <a:lstStyle/>
        <a:p>
          <a:r>
            <a:rPr lang="hr-HR" sz="2000" b="1" dirty="0" smtClean="0"/>
            <a:t>Institucije</a:t>
          </a:r>
          <a:endParaRPr lang="hr-HR" sz="2000" b="1" dirty="0"/>
        </a:p>
      </dgm:t>
    </dgm:pt>
    <dgm:pt modelId="{DF3E8230-C117-4210-B9E0-64E0C36C8323}" type="parTrans" cxnId="{7F2B0180-D196-46BC-A173-2E3216D3C822}">
      <dgm:prSet/>
      <dgm:spPr/>
      <dgm:t>
        <a:bodyPr/>
        <a:lstStyle/>
        <a:p>
          <a:endParaRPr lang="hr-HR"/>
        </a:p>
      </dgm:t>
    </dgm:pt>
    <dgm:pt modelId="{456F12BD-582A-4F30-9F01-B06AA71910AE}" type="sibTrans" cxnId="{7F2B0180-D196-46BC-A173-2E3216D3C822}">
      <dgm:prSet/>
      <dgm:spPr/>
      <dgm:t>
        <a:bodyPr/>
        <a:lstStyle/>
        <a:p>
          <a:endParaRPr lang="hr-HR"/>
        </a:p>
      </dgm:t>
    </dgm:pt>
    <dgm:pt modelId="{4C224D84-4558-493D-AC1E-35CB83733715}">
      <dgm:prSet phldrT="[Tekst]" custT="1"/>
      <dgm:spPr/>
      <dgm:t>
        <a:bodyPr/>
        <a:lstStyle/>
        <a:p>
          <a:r>
            <a:rPr lang="hr-HR" sz="2000" b="1" dirty="0" smtClean="0"/>
            <a:t>Ministarstva</a:t>
          </a:r>
          <a:endParaRPr lang="hr-HR" sz="2000" b="1" dirty="0"/>
        </a:p>
      </dgm:t>
    </dgm:pt>
    <dgm:pt modelId="{74488C55-62F9-442F-8A76-E4B36579BDFA}" type="parTrans" cxnId="{25512AC9-3301-4623-BC21-619696696885}">
      <dgm:prSet/>
      <dgm:spPr/>
      <dgm:t>
        <a:bodyPr/>
        <a:lstStyle/>
        <a:p>
          <a:endParaRPr lang="hr-HR"/>
        </a:p>
      </dgm:t>
    </dgm:pt>
    <dgm:pt modelId="{E7F97967-65B8-4B8E-91E9-04A1256CE07B}" type="sibTrans" cxnId="{25512AC9-3301-4623-BC21-619696696885}">
      <dgm:prSet/>
      <dgm:spPr/>
      <dgm:t>
        <a:bodyPr/>
        <a:lstStyle/>
        <a:p>
          <a:endParaRPr lang="hr-HR"/>
        </a:p>
      </dgm:t>
    </dgm:pt>
    <dgm:pt modelId="{644561D2-1EF4-42E2-92A3-A8B9B7A6D5B0}" type="pres">
      <dgm:prSet presAssocID="{EAE8FCB3-04B7-45A3-96FF-8B8A616DA77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5E7DBB4E-1603-4895-8163-AC1B44B2CC26}" type="pres">
      <dgm:prSet presAssocID="{1FAE5D40-9E46-4601-9376-3440822FA033}" presName="node" presStyleLbl="node1" presStyleIdx="0" presStyleCnt="4" custScaleX="1831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B9AE51E-0BB5-49E4-8701-664A68B8C724}" type="pres">
      <dgm:prSet presAssocID="{1FAE5D40-9E46-4601-9376-3440822FA033}" presName="spNode" presStyleCnt="0"/>
      <dgm:spPr/>
    </dgm:pt>
    <dgm:pt modelId="{9BE211E7-0075-49A2-AD37-A07FCB32ACE2}" type="pres">
      <dgm:prSet presAssocID="{442336DA-B7F4-47C4-81EA-FCB0687C3F4E}" presName="sibTrans" presStyleLbl="sibTrans1D1" presStyleIdx="0" presStyleCnt="4"/>
      <dgm:spPr/>
      <dgm:t>
        <a:bodyPr/>
        <a:lstStyle/>
        <a:p>
          <a:endParaRPr lang="hr-HR"/>
        </a:p>
      </dgm:t>
    </dgm:pt>
    <dgm:pt modelId="{1639DBB6-1EAB-429B-A36C-EB54F613CB88}" type="pres">
      <dgm:prSet presAssocID="{1FA15C2D-ED1C-4A25-AD7E-6345937126C0}" presName="node" presStyleLbl="node1" presStyleIdx="1" presStyleCnt="4" custScaleX="1831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D78762D-2265-4D44-B0FC-BA0C113F0A43}" type="pres">
      <dgm:prSet presAssocID="{1FA15C2D-ED1C-4A25-AD7E-6345937126C0}" presName="spNode" presStyleCnt="0"/>
      <dgm:spPr/>
    </dgm:pt>
    <dgm:pt modelId="{15FB2105-BEA0-40F2-AA31-28B7FFEE69CB}" type="pres">
      <dgm:prSet presAssocID="{49C0A94C-1153-4061-ABF3-2C57DE8FFAF6}" presName="sibTrans" presStyleLbl="sibTrans1D1" presStyleIdx="1" presStyleCnt="4"/>
      <dgm:spPr/>
      <dgm:t>
        <a:bodyPr/>
        <a:lstStyle/>
        <a:p>
          <a:endParaRPr lang="hr-HR"/>
        </a:p>
      </dgm:t>
    </dgm:pt>
    <dgm:pt modelId="{DB2A2D78-C313-43CF-8372-544FC30A75A6}" type="pres">
      <dgm:prSet presAssocID="{1B8D8DF0-B2FD-4B21-99DB-F5356023A630}" presName="node" presStyleLbl="node1" presStyleIdx="2" presStyleCnt="4" custScaleX="1831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E51232E-59DA-49E5-B579-4D8345105C17}" type="pres">
      <dgm:prSet presAssocID="{1B8D8DF0-B2FD-4B21-99DB-F5356023A630}" presName="spNode" presStyleCnt="0"/>
      <dgm:spPr/>
    </dgm:pt>
    <dgm:pt modelId="{BAC1D92D-FD73-431F-81FC-93347ACAE97C}" type="pres">
      <dgm:prSet presAssocID="{456F12BD-582A-4F30-9F01-B06AA71910AE}" presName="sibTrans" presStyleLbl="sibTrans1D1" presStyleIdx="2" presStyleCnt="4"/>
      <dgm:spPr/>
      <dgm:t>
        <a:bodyPr/>
        <a:lstStyle/>
        <a:p>
          <a:endParaRPr lang="hr-HR"/>
        </a:p>
      </dgm:t>
    </dgm:pt>
    <dgm:pt modelId="{3A827C28-3326-49C2-8846-0746C35906FC}" type="pres">
      <dgm:prSet presAssocID="{4C224D84-4558-493D-AC1E-35CB83733715}" presName="node" presStyleLbl="node1" presStyleIdx="3" presStyleCnt="4" custScaleX="1831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F47D70-5DFB-4261-8788-6D71535A8FB3}" type="pres">
      <dgm:prSet presAssocID="{4C224D84-4558-493D-AC1E-35CB83733715}" presName="spNode" presStyleCnt="0"/>
      <dgm:spPr/>
    </dgm:pt>
    <dgm:pt modelId="{AF047465-E9D0-4161-8605-E427BD47CE1D}" type="pres">
      <dgm:prSet presAssocID="{E7F97967-65B8-4B8E-91E9-04A1256CE07B}" presName="sibTrans" presStyleLbl="sibTrans1D1" presStyleIdx="3" presStyleCnt="4"/>
      <dgm:spPr/>
      <dgm:t>
        <a:bodyPr/>
        <a:lstStyle/>
        <a:p>
          <a:endParaRPr lang="hr-HR"/>
        </a:p>
      </dgm:t>
    </dgm:pt>
  </dgm:ptLst>
  <dgm:cxnLst>
    <dgm:cxn modelId="{9D34FE68-CFB3-4758-B0C5-5F655340DDB3}" type="presOf" srcId="{EAE8FCB3-04B7-45A3-96FF-8B8A616DA77C}" destId="{644561D2-1EF4-42E2-92A3-A8B9B7A6D5B0}" srcOrd="0" destOrd="0" presId="urn:microsoft.com/office/officeart/2005/8/layout/cycle5"/>
    <dgm:cxn modelId="{7DC532C2-BD47-4329-A914-696EFADAE272}" type="presOf" srcId="{456F12BD-582A-4F30-9F01-B06AA71910AE}" destId="{BAC1D92D-FD73-431F-81FC-93347ACAE97C}" srcOrd="0" destOrd="0" presId="urn:microsoft.com/office/officeart/2005/8/layout/cycle5"/>
    <dgm:cxn modelId="{7F2B0180-D196-46BC-A173-2E3216D3C822}" srcId="{EAE8FCB3-04B7-45A3-96FF-8B8A616DA77C}" destId="{1B8D8DF0-B2FD-4B21-99DB-F5356023A630}" srcOrd="2" destOrd="0" parTransId="{DF3E8230-C117-4210-B9E0-64E0C36C8323}" sibTransId="{456F12BD-582A-4F30-9F01-B06AA71910AE}"/>
    <dgm:cxn modelId="{25512AC9-3301-4623-BC21-619696696885}" srcId="{EAE8FCB3-04B7-45A3-96FF-8B8A616DA77C}" destId="{4C224D84-4558-493D-AC1E-35CB83733715}" srcOrd="3" destOrd="0" parTransId="{74488C55-62F9-442F-8A76-E4B36579BDFA}" sibTransId="{E7F97967-65B8-4B8E-91E9-04A1256CE07B}"/>
    <dgm:cxn modelId="{E541E7F4-DFE4-410E-A3D8-4CC7A13FD409}" type="presOf" srcId="{1FA15C2D-ED1C-4A25-AD7E-6345937126C0}" destId="{1639DBB6-1EAB-429B-A36C-EB54F613CB88}" srcOrd="0" destOrd="0" presId="urn:microsoft.com/office/officeart/2005/8/layout/cycle5"/>
    <dgm:cxn modelId="{5770DD13-734B-459A-B097-3CD046852EE7}" type="presOf" srcId="{442336DA-B7F4-47C4-81EA-FCB0687C3F4E}" destId="{9BE211E7-0075-49A2-AD37-A07FCB32ACE2}" srcOrd="0" destOrd="0" presId="urn:microsoft.com/office/officeart/2005/8/layout/cycle5"/>
    <dgm:cxn modelId="{34A4DBDC-8B37-4E53-8CDF-958B43A9D15C}" type="presOf" srcId="{1B8D8DF0-B2FD-4B21-99DB-F5356023A630}" destId="{DB2A2D78-C313-43CF-8372-544FC30A75A6}" srcOrd="0" destOrd="0" presId="urn:microsoft.com/office/officeart/2005/8/layout/cycle5"/>
    <dgm:cxn modelId="{F3A68F81-6CE0-4A2C-93CE-DBD7CFE356F3}" type="presOf" srcId="{1FAE5D40-9E46-4601-9376-3440822FA033}" destId="{5E7DBB4E-1603-4895-8163-AC1B44B2CC26}" srcOrd="0" destOrd="0" presId="urn:microsoft.com/office/officeart/2005/8/layout/cycle5"/>
    <dgm:cxn modelId="{9D0F1DCF-9142-405E-8D47-D63E194554C4}" type="presOf" srcId="{E7F97967-65B8-4B8E-91E9-04A1256CE07B}" destId="{AF047465-E9D0-4161-8605-E427BD47CE1D}" srcOrd="0" destOrd="0" presId="urn:microsoft.com/office/officeart/2005/8/layout/cycle5"/>
    <dgm:cxn modelId="{F87CDB6C-63B5-4131-8098-6561523EB19C}" type="presOf" srcId="{49C0A94C-1153-4061-ABF3-2C57DE8FFAF6}" destId="{15FB2105-BEA0-40F2-AA31-28B7FFEE69CB}" srcOrd="0" destOrd="0" presId="urn:microsoft.com/office/officeart/2005/8/layout/cycle5"/>
    <dgm:cxn modelId="{5B6BDBFE-4478-4989-8D2A-E59B8425AB6C}" type="presOf" srcId="{4C224D84-4558-493D-AC1E-35CB83733715}" destId="{3A827C28-3326-49C2-8846-0746C35906FC}" srcOrd="0" destOrd="0" presId="urn:microsoft.com/office/officeart/2005/8/layout/cycle5"/>
    <dgm:cxn modelId="{6D88FFE7-1B34-417C-B336-EB64D117DF3E}" srcId="{EAE8FCB3-04B7-45A3-96FF-8B8A616DA77C}" destId="{1FAE5D40-9E46-4601-9376-3440822FA033}" srcOrd="0" destOrd="0" parTransId="{34DF4D39-A6C3-4A93-8653-44CDC1290259}" sibTransId="{442336DA-B7F4-47C4-81EA-FCB0687C3F4E}"/>
    <dgm:cxn modelId="{EAF5E2DE-BF9A-4E59-B405-29CEAD2D89E4}" srcId="{EAE8FCB3-04B7-45A3-96FF-8B8A616DA77C}" destId="{1FA15C2D-ED1C-4A25-AD7E-6345937126C0}" srcOrd="1" destOrd="0" parTransId="{B60ECFFB-7924-4357-B1FA-9623224DA1C7}" sibTransId="{49C0A94C-1153-4061-ABF3-2C57DE8FFAF6}"/>
    <dgm:cxn modelId="{371FD353-4B7A-4E33-949A-0AF4EBF76DD5}" type="presParOf" srcId="{644561D2-1EF4-42E2-92A3-A8B9B7A6D5B0}" destId="{5E7DBB4E-1603-4895-8163-AC1B44B2CC26}" srcOrd="0" destOrd="0" presId="urn:microsoft.com/office/officeart/2005/8/layout/cycle5"/>
    <dgm:cxn modelId="{3A68FF5D-1627-4EC6-86F6-0BA0E5412444}" type="presParOf" srcId="{644561D2-1EF4-42E2-92A3-A8B9B7A6D5B0}" destId="{CB9AE51E-0BB5-49E4-8701-664A68B8C724}" srcOrd="1" destOrd="0" presId="urn:microsoft.com/office/officeart/2005/8/layout/cycle5"/>
    <dgm:cxn modelId="{5516ED56-62D7-479B-A2DF-BC4405A9D6F4}" type="presParOf" srcId="{644561D2-1EF4-42E2-92A3-A8B9B7A6D5B0}" destId="{9BE211E7-0075-49A2-AD37-A07FCB32ACE2}" srcOrd="2" destOrd="0" presId="urn:microsoft.com/office/officeart/2005/8/layout/cycle5"/>
    <dgm:cxn modelId="{B2588F41-BC55-4072-823D-704709E00FCD}" type="presParOf" srcId="{644561D2-1EF4-42E2-92A3-A8B9B7A6D5B0}" destId="{1639DBB6-1EAB-429B-A36C-EB54F613CB88}" srcOrd="3" destOrd="0" presId="urn:microsoft.com/office/officeart/2005/8/layout/cycle5"/>
    <dgm:cxn modelId="{F3E49C9A-F34E-4FAB-8F91-0B35681E96A8}" type="presParOf" srcId="{644561D2-1EF4-42E2-92A3-A8B9B7A6D5B0}" destId="{AD78762D-2265-4D44-B0FC-BA0C113F0A43}" srcOrd="4" destOrd="0" presId="urn:microsoft.com/office/officeart/2005/8/layout/cycle5"/>
    <dgm:cxn modelId="{0DB0FA35-A3CB-4BEB-9FD4-99B8F35639B7}" type="presParOf" srcId="{644561D2-1EF4-42E2-92A3-A8B9B7A6D5B0}" destId="{15FB2105-BEA0-40F2-AA31-28B7FFEE69CB}" srcOrd="5" destOrd="0" presId="urn:microsoft.com/office/officeart/2005/8/layout/cycle5"/>
    <dgm:cxn modelId="{5FB86939-DEF2-4506-9A1D-0D8F47D6B464}" type="presParOf" srcId="{644561D2-1EF4-42E2-92A3-A8B9B7A6D5B0}" destId="{DB2A2D78-C313-43CF-8372-544FC30A75A6}" srcOrd="6" destOrd="0" presId="urn:microsoft.com/office/officeart/2005/8/layout/cycle5"/>
    <dgm:cxn modelId="{231BE85F-068E-43A6-BCEF-7828E6D5D16F}" type="presParOf" srcId="{644561D2-1EF4-42E2-92A3-A8B9B7A6D5B0}" destId="{EE51232E-59DA-49E5-B579-4D8345105C17}" srcOrd="7" destOrd="0" presId="urn:microsoft.com/office/officeart/2005/8/layout/cycle5"/>
    <dgm:cxn modelId="{BE267EEF-A7CA-454A-B4F7-DC5F1E06F53B}" type="presParOf" srcId="{644561D2-1EF4-42E2-92A3-A8B9B7A6D5B0}" destId="{BAC1D92D-FD73-431F-81FC-93347ACAE97C}" srcOrd="8" destOrd="0" presId="urn:microsoft.com/office/officeart/2005/8/layout/cycle5"/>
    <dgm:cxn modelId="{91E93AB6-5212-4409-843A-FF5520D7BD6A}" type="presParOf" srcId="{644561D2-1EF4-42E2-92A3-A8B9B7A6D5B0}" destId="{3A827C28-3326-49C2-8846-0746C35906FC}" srcOrd="9" destOrd="0" presId="urn:microsoft.com/office/officeart/2005/8/layout/cycle5"/>
    <dgm:cxn modelId="{2926A987-3B7D-4223-81BB-679ECBB17906}" type="presParOf" srcId="{644561D2-1EF4-42E2-92A3-A8B9B7A6D5B0}" destId="{FAF47D70-5DFB-4261-8788-6D71535A8FB3}" srcOrd="10" destOrd="0" presId="urn:microsoft.com/office/officeart/2005/8/layout/cycle5"/>
    <dgm:cxn modelId="{ED424A22-FA05-49FB-968B-A50DBEC0552B}" type="presParOf" srcId="{644561D2-1EF4-42E2-92A3-A8B9B7A6D5B0}" destId="{AF047465-E9D0-4161-8605-E427BD47CE1D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B4B0DE-17E8-45A9-9B99-0DF7420F577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B3E2092-3B48-4EB8-AE23-78E7D650861F}">
      <dgm:prSet phldrT="[Tekst]" custT="1"/>
      <dgm:spPr/>
      <dgm:t>
        <a:bodyPr/>
        <a:lstStyle/>
        <a:p>
          <a:pPr algn="ctr"/>
          <a:r>
            <a:rPr lang="hr-HR" sz="1700" dirty="0" smtClean="0"/>
            <a:t>http://www.poliklinika-djeca.hr/publikacije/</a:t>
          </a:r>
          <a:endParaRPr lang="hr-HR" sz="1700" dirty="0"/>
        </a:p>
      </dgm:t>
    </dgm:pt>
    <dgm:pt modelId="{AA8660C7-2770-49D8-B1CB-2DC43419BC32}" type="parTrans" cxnId="{7B57C6CC-F4B9-493E-B5BC-327BD2761B84}">
      <dgm:prSet/>
      <dgm:spPr/>
      <dgm:t>
        <a:bodyPr/>
        <a:lstStyle/>
        <a:p>
          <a:pPr algn="ctr"/>
          <a:endParaRPr lang="hr-HR"/>
        </a:p>
      </dgm:t>
    </dgm:pt>
    <dgm:pt modelId="{8A01C35E-5A0F-448D-8BBB-E1918603E026}" type="sibTrans" cxnId="{7B57C6CC-F4B9-493E-B5BC-327BD2761B84}">
      <dgm:prSet/>
      <dgm:spPr/>
      <dgm:t>
        <a:bodyPr/>
        <a:lstStyle/>
        <a:p>
          <a:pPr algn="ctr"/>
          <a:endParaRPr lang="hr-HR"/>
        </a:p>
      </dgm:t>
    </dgm:pt>
    <dgm:pt modelId="{B70ACC5F-C2A5-494D-A6C9-94A2CFE3C99F}" type="pres">
      <dgm:prSet presAssocID="{8DB4B0DE-17E8-45A9-9B99-0DF7420F57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76E41DA-BB76-489A-A66D-14AD801A4D38}" type="pres">
      <dgm:prSet presAssocID="{EB3E2092-3B48-4EB8-AE23-78E7D650861F}" presName="parentText" presStyleLbl="node1" presStyleIdx="0" presStyleCnt="1" custLinFactNeighborX="-4321" custLinFactNeighborY="-18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507B161-5AF6-4799-A500-EF4B535F852C}" type="presOf" srcId="{EB3E2092-3B48-4EB8-AE23-78E7D650861F}" destId="{E76E41DA-BB76-489A-A66D-14AD801A4D38}" srcOrd="0" destOrd="0" presId="urn:microsoft.com/office/officeart/2005/8/layout/vList2"/>
    <dgm:cxn modelId="{7B57C6CC-F4B9-493E-B5BC-327BD2761B84}" srcId="{8DB4B0DE-17E8-45A9-9B99-0DF7420F5778}" destId="{EB3E2092-3B48-4EB8-AE23-78E7D650861F}" srcOrd="0" destOrd="0" parTransId="{AA8660C7-2770-49D8-B1CB-2DC43419BC32}" sibTransId="{8A01C35E-5A0F-448D-8BBB-E1918603E026}"/>
    <dgm:cxn modelId="{B3F98125-B93B-4B60-81A1-7B000E814AC1}" type="presOf" srcId="{8DB4B0DE-17E8-45A9-9B99-0DF7420F5778}" destId="{B70ACC5F-C2A5-494D-A6C9-94A2CFE3C99F}" srcOrd="0" destOrd="0" presId="urn:microsoft.com/office/officeart/2005/8/layout/vList2"/>
    <dgm:cxn modelId="{E96B9894-145C-4548-A28D-D165175C0F17}" type="presParOf" srcId="{B70ACC5F-C2A5-494D-A6C9-94A2CFE3C99F}" destId="{E76E41DA-BB76-489A-A66D-14AD801A4D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B4B0DE-17E8-45A9-9B99-0DF7420F577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B3E2092-3B48-4EB8-AE23-78E7D650861F}">
      <dgm:prSet phldrT="[Tekst]" custT="1"/>
      <dgm:spPr/>
      <dgm:t>
        <a:bodyPr/>
        <a:lstStyle/>
        <a:p>
          <a:pPr algn="ctr"/>
          <a:r>
            <a:rPr lang="hr-HR" sz="1700" dirty="0" smtClean="0"/>
            <a:t>http://www.hrabritelefon.hr/roditelji/kako-biti-dobar-roditelj/19-koraka-do-hrabrosti-2/</a:t>
          </a:r>
          <a:endParaRPr lang="hr-HR" sz="1700" dirty="0"/>
        </a:p>
      </dgm:t>
    </dgm:pt>
    <dgm:pt modelId="{AA8660C7-2770-49D8-B1CB-2DC43419BC32}" type="parTrans" cxnId="{7B57C6CC-F4B9-493E-B5BC-327BD2761B84}">
      <dgm:prSet/>
      <dgm:spPr/>
      <dgm:t>
        <a:bodyPr/>
        <a:lstStyle/>
        <a:p>
          <a:endParaRPr lang="hr-HR"/>
        </a:p>
      </dgm:t>
    </dgm:pt>
    <dgm:pt modelId="{8A01C35E-5A0F-448D-8BBB-E1918603E026}" type="sibTrans" cxnId="{7B57C6CC-F4B9-493E-B5BC-327BD2761B84}">
      <dgm:prSet/>
      <dgm:spPr/>
      <dgm:t>
        <a:bodyPr/>
        <a:lstStyle/>
        <a:p>
          <a:endParaRPr lang="hr-HR"/>
        </a:p>
      </dgm:t>
    </dgm:pt>
    <dgm:pt modelId="{B70ACC5F-C2A5-494D-A6C9-94A2CFE3C99F}" type="pres">
      <dgm:prSet presAssocID="{8DB4B0DE-17E8-45A9-9B99-0DF7420F57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76E41DA-BB76-489A-A66D-14AD801A4D38}" type="pres">
      <dgm:prSet presAssocID="{EB3E2092-3B48-4EB8-AE23-78E7D650861F}" presName="parentText" presStyleLbl="node1" presStyleIdx="0" presStyleCnt="1" custScaleX="100000" custScaleY="137277" custLinFactNeighborX="-877" custLinFactNeighborY="7032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2B736198-6E16-4DB7-885B-361B72D7B170}" type="presOf" srcId="{EB3E2092-3B48-4EB8-AE23-78E7D650861F}" destId="{E76E41DA-BB76-489A-A66D-14AD801A4D38}" srcOrd="0" destOrd="0" presId="urn:microsoft.com/office/officeart/2005/8/layout/vList2"/>
    <dgm:cxn modelId="{7B57C6CC-F4B9-493E-B5BC-327BD2761B84}" srcId="{8DB4B0DE-17E8-45A9-9B99-0DF7420F5778}" destId="{EB3E2092-3B48-4EB8-AE23-78E7D650861F}" srcOrd="0" destOrd="0" parTransId="{AA8660C7-2770-49D8-B1CB-2DC43419BC32}" sibTransId="{8A01C35E-5A0F-448D-8BBB-E1918603E026}"/>
    <dgm:cxn modelId="{5FAE421B-56A3-44DD-BE12-95248507453F}" type="presOf" srcId="{8DB4B0DE-17E8-45A9-9B99-0DF7420F5778}" destId="{B70ACC5F-C2A5-494D-A6C9-94A2CFE3C99F}" srcOrd="0" destOrd="0" presId="urn:microsoft.com/office/officeart/2005/8/layout/vList2"/>
    <dgm:cxn modelId="{5E7B502B-9649-4198-912B-C3D2264DDFB7}" type="presParOf" srcId="{B70ACC5F-C2A5-494D-A6C9-94A2CFE3C99F}" destId="{E76E41DA-BB76-489A-A66D-14AD801A4D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DB4B0DE-17E8-45A9-9B99-0DF7420F577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B3E2092-3B48-4EB8-AE23-78E7D650861F}">
      <dgm:prSet phldrT="[Tekst]" custT="1"/>
      <dgm:spPr/>
      <dgm:t>
        <a:bodyPr/>
        <a:lstStyle/>
        <a:p>
          <a:pPr algn="ctr"/>
          <a:r>
            <a:rPr lang="hr-HR" sz="1700" dirty="0" smtClean="0"/>
            <a:t>http://www.poliklinika-djeca.hr/za-roditelje/nasilje-medu-djecom/</a:t>
          </a:r>
          <a:endParaRPr lang="hr-HR" sz="1700" dirty="0"/>
        </a:p>
      </dgm:t>
    </dgm:pt>
    <dgm:pt modelId="{AA8660C7-2770-49D8-B1CB-2DC43419BC32}" type="parTrans" cxnId="{7B57C6CC-F4B9-493E-B5BC-327BD2761B84}">
      <dgm:prSet/>
      <dgm:spPr/>
      <dgm:t>
        <a:bodyPr/>
        <a:lstStyle/>
        <a:p>
          <a:pPr algn="ctr"/>
          <a:endParaRPr lang="hr-HR"/>
        </a:p>
      </dgm:t>
    </dgm:pt>
    <dgm:pt modelId="{8A01C35E-5A0F-448D-8BBB-E1918603E026}" type="sibTrans" cxnId="{7B57C6CC-F4B9-493E-B5BC-327BD2761B84}">
      <dgm:prSet/>
      <dgm:spPr/>
      <dgm:t>
        <a:bodyPr/>
        <a:lstStyle/>
        <a:p>
          <a:pPr algn="ctr"/>
          <a:endParaRPr lang="hr-HR"/>
        </a:p>
      </dgm:t>
    </dgm:pt>
    <dgm:pt modelId="{B70ACC5F-C2A5-494D-A6C9-94A2CFE3C99F}" type="pres">
      <dgm:prSet presAssocID="{8DB4B0DE-17E8-45A9-9B99-0DF7420F57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76E41DA-BB76-489A-A66D-14AD801A4D38}" type="pres">
      <dgm:prSet presAssocID="{EB3E2092-3B48-4EB8-AE23-78E7D650861F}" presName="parentText" presStyleLbl="node1" presStyleIdx="0" presStyleCnt="1" custLinFactY="-66826" custLinFactNeighborX="123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9B4B17C-BC87-49A6-9135-57132A32A62A}" type="presOf" srcId="{8DB4B0DE-17E8-45A9-9B99-0DF7420F5778}" destId="{B70ACC5F-C2A5-494D-A6C9-94A2CFE3C99F}" srcOrd="0" destOrd="0" presId="urn:microsoft.com/office/officeart/2005/8/layout/vList2"/>
    <dgm:cxn modelId="{83EF89BE-7A48-4BF8-BBEF-3C7AC9F7E2FC}" type="presOf" srcId="{EB3E2092-3B48-4EB8-AE23-78E7D650861F}" destId="{E76E41DA-BB76-489A-A66D-14AD801A4D38}" srcOrd="0" destOrd="0" presId="urn:microsoft.com/office/officeart/2005/8/layout/vList2"/>
    <dgm:cxn modelId="{7B57C6CC-F4B9-493E-B5BC-327BD2761B84}" srcId="{8DB4B0DE-17E8-45A9-9B99-0DF7420F5778}" destId="{EB3E2092-3B48-4EB8-AE23-78E7D650861F}" srcOrd="0" destOrd="0" parTransId="{AA8660C7-2770-49D8-B1CB-2DC43419BC32}" sibTransId="{8A01C35E-5A0F-448D-8BBB-E1918603E026}"/>
    <dgm:cxn modelId="{F721DC38-5677-490C-93FF-AD15CC125400}" type="presParOf" srcId="{B70ACC5F-C2A5-494D-A6C9-94A2CFE3C99F}" destId="{E76E41DA-BB76-489A-A66D-14AD801A4D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AD4B02-C13D-4DCC-AF8F-1B1F9123EBE4}">
      <dsp:nvSpPr>
        <dsp:cNvPr id="0" name=""/>
        <dsp:cNvSpPr/>
      </dsp:nvSpPr>
      <dsp:spPr>
        <a:xfrm>
          <a:off x="572463" y="0"/>
          <a:ext cx="6487920" cy="295668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8628BC-53D5-4B71-B860-5BFEA6022F57}">
      <dsp:nvSpPr>
        <dsp:cNvPr id="0" name=""/>
        <dsp:cNvSpPr/>
      </dsp:nvSpPr>
      <dsp:spPr>
        <a:xfrm>
          <a:off x="3726" y="887006"/>
          <a:ext cx="2303271" cy="118267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Lošiji školski uspjeh</a:t>
          </a:r>
          <a:endParaRPr lang="hr-HR" sz="2000" kern="1200" dirty="0"/>
        </a:p>
      </dsp:txBody>
      <dsp:txXfrm>
        <a:off x="61459" y="944739"/>
        <a:ext cx="2187805" cy="1067208"/>
      </dsp:txXfrm>
    </dsp:sp>
    <dsp:sp modelId="{61051EB3-86D3-450C-B68A-2F901DADA965}">
      <dsp:nvSpPr>
        <dsp:cNvPr id="0" name=""/>
        <dsp:cNvSpPr/>
      </dsp:nvSpPr>
      <dsp:spPr>
        <a:xfrm>
          <a:off x="2664298" y="936098"/>
          <a:ext cx="2303271" cy="118267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Smanjeno samopoštovanje i motivacija</a:t>
          </a:r>
          <a:endParaRPr lang="hr-HR" sz="2000" kern="1200" dirty="0"/>
        </a:p>
      </dsp:txBody>
      <dsp:txXfrm>
        <a:off x="2722031" y="993831"/>
        <a:ext cx="2187805" cy="1067208"/>
      </dsp:txXfrm>
    </dsp:sp>
    <dsp:sp modelId="{FB3BBA7F-9BC1-4019-9CD9-BCB4554E7A1A}">
      <dsp:nvSpPr>
        <dsp:cNvPr id="0" name=""/>
        <dsp:cNvSpPr/>
      </dsp:nvSpPr>
      <dsp:spPr>
        <a:xfrm>
          <a:off x="5325849" y="887006"/>
          <a:ext cx="2303271" cy="118267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Povezivanje s drugim problematičnim vršnjacima</a:t>
          </a:r>
          <a:endParaRPr lang="hr-HR" sz="2000" kern="1200" dirty="0"/>
        </a:p>
      </dsp:txBody>
      <dsp:txXfrm>
        <a:off x="5383582" y="944739"/>
        <a:ext cx="2187805" cy="1067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EDF7B-F8A9-49C2-860C-A29785C88B3A}">
      <dsp:nvSpPr>
        <dsp:cNvPr id="0" name=""/>
        <dsp:cNvSpPr/>
      </dsp:nvSpPr>
      <dsp:spPr>
        <a:xfrm>
          <a:off x="0" y="2157541"/>
          <a:ext cx="8208912" cy="720853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BD4B86-41D1-4134-8C83-39043CC416E6}">
      <dsp:nvSpPr>
        <dsp:cNvPr id="0" name=""/>
        <dsp:cNvSpPr/>
      </dsp:nvSpPr>
      <dsp:spPr>
        <a:xfrm>
          <a:off x="144020" y="720082"/>
          <a:ext cx="2388779" cy="1151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1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Prve godine života</a:t>
          </a:r>
          <a:endParaRPr lang="hr-HR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teški i iritabilni temperament</a:t>
          </a:r>
          <a:endParaRPr lang="hr-HR" sz="2000" kern="1200" dirty="0"/>
        </a:p>
      </dsp:txBody>
      <dsp:txXfrm>
        <a:off x="144020" y="720082"/>
        <a:ext cx="2388779" cy="1151358"/>
      </dsp:txXfrm>
    </dsp:sp>
    <dsp:sp modelId="{FA1F6EFD-3782-420F-A7B7-6BC8339BC045}">
      <dsp:nvSpPr>
        <dsp:cNvPr id="0" name=""/>
        <dsp:cNvSpPr/>
      </dsp:nvSpPr>
      <dsp:spPr>
        <a:xfrm>
          <a:off x="745813" y="2374531"/>
          <a:ext cx="287839" cy="287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82658D-77B3-4BFC-9138-D2C37D3DA13D}">
      <dsp:nvSpPr>
        <dsp:cNvPr id="0" name=""/>
        <dsp:cNvSpPr/>
      </dsp:nvSpPr>
      <dsp:spPr>
        <a:xfrm>
          <a:off x="2592286" y="432044"/>
          <a:ext cx="2889804" cy="1732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r-HR" sz="2000" b="1" kern="1200" dirty="0" smtClean="0"/>
            <a:t>Rano i srednje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djetinjstvo</a:t>
          </a:r>
          <a:endParaRPr lang="hr-HR" sz="2000" b="1" kern="1200" dirty="0"/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suprotstavljanje, neposluh, agresivna ponašanja</a:t>
          </a:r>
          <a:endParaRPr lang="hr-HR" sz="2000" kern="1200" dirty="0"/>
        </a:p>
      </dsp:txBody>
      <dsp:txXfrm>
        <a:off x="2592286" y="432044"/>
        <a:ext cx="2889804" cy="1732828"/>
      </dsp:txXfrm>
    </dsp:sp>
    <dsp:sp modelId="{B546B2C5-EBD6-41B3-BEA4-D98EBC84CC2C}">
      <dsp:nvSpPr>
        <dsp:cNvPr id="0" name=""/>
        <dsp:cNvSpPr/>
      </dsp:nvSpPr>
      <dsp:spPr>
        <a:xfrm>
          <a:off x="3960634" y="2374339"/>
          <a:ext cx="287839" cy="287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F0401-8AC3-45E8-A14E-3E9B4E2AC30E}">
      <dsp:nvSpPr>
        <dsp:cNvPr id="0" name=""/>
        <dsp:cNvSpPr/>
      </dsp:nvSpPr>
      <dsp:spPr>
        <a:xfrm>
          <a:off x="5616623" y="211789"/>
          <a:ext cx="1988501" cy="202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1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Adolescencija i odrasla dob</a:t>
          </a:r>
          <a:endParaRPr lang="hr-HR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ozbiljnija antisocijalna ponašanja</a:t>
          </a:r>
          <a:endParaRPr lang="hr-HR" sz="2000" kern="1200" dirty="0"/>
        </a:p>
      </dsp:txBody>
      <dsp:txXfrm>
        <a:off x="5616623" y="211789"/>
        <a:ext cx="1988501" cy="2020460"/>
      </dsp:txXfrm>
    </dsp:sp>
    <dsp:sp modelId="{D8BAB6C8-2A13-482A-9389-A2A333C06888}">
      <dsp:nvSpPr>
        <dsp:cNvPr id="0" name=""/>
        <dsp:cNvSpPr/>
      </dsp:nvSpPr>
      <dsp:spPr>
        <a:xfrm>
          <a:off x="6480914" y="2376264"/>
          <a:ext cx="287839" cy="287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7DBB4E-1603-4895-8163-AC1B44B2CC26}">
      <dsp:nvSpPr>
        <dsp:cNvPr id="0" name=""/>
        <dsp:cNvSpPr/>
      </dsp:nvSpPr>
      <dsp:spPr>
        <a:xfrm>
          <a:off x="2313445" y="1802"/>
          <a:ext cx="2165524" cy="768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Obitelj</a:t>
          </a:r>
          <a:endParaRPr lang="hr-HR" sz="2000" b="1" kern="1200" dirty="0"/>
        </a:p>
      </dsp:txBody>
      <dsp:txXfrm>
        <a:off x="2350962" y="39319"/>
        <a:ext cx="2090490" cy="693507"/>
      </dsp:txXfrm>
    </dsp:sp>
    <dsp:sp modelId="{9BE211E7-0075-49A2-AD37-A07FCB32ACE2}">
      <dsp:nvSpPr>
        <dsp:cNvPr id="0" name=""/>
        <dsp:cNvSpPr/>
      </dsp:nvSpPr>
      <dsp:spPr>
        <a:xfrm>
          <a:off x="1898773" y="613396"/>
          <a:ext cx="2540221" cy="2540221"/>
        </a:xfrm>
        <a:custGeom>
          <a:avLst/>
          <a:gdLst/>
          <a:ahLst/>
          <a:cxnLst/>
          <a:rect l="0" t="0" r="0" b="0"/>
          <a:pathLst>
            <a:path>
              <a:moveTo>
                <a:pt x="2001970" y="232053"/>
              </a:moveTo>
              <a:arcTo wR="1270110" hR="1270110" stAng="18311096" swAng="117780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9DBB6-1EAB-429B-A36C-EB54F613CB88}">
      <dsp:nvSpPr>
        <dsp:cNvPr id="0" name=""/>
        <dsp:cNvSpPr/>
      </dsp:nvSpPr>
      <dsp:spPr>
        <a:xfrm>
          <a:off x="3583556" y="1271913"/>
          <a:ext cx="2165524" cy="768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Škola</a:t>
          </a:r>
          <a:endParaRPr lang="hr-HR" sz="2000" b="1" kern="1200" dirty="0"/>
        </a:p>
      </dsp:txBody>
      <dsp:txXfrm>
        <a:off x="3621073" y="1309430"/>
        <a:ext cx="2090490" cy="693507"/>
      </dsp:txXfrm>
    </dsp:sp>
    <dsp:sp modelId="{15FB2105-BEA0-40F2-AA31-28B7FFEE69CB}">
      <dsp:nvSpPr>
        <dsp:cNvPr id="0" name=""/>
        <dsp:cNvSpPr/>
      </dsp:nvSpPr>
      <dsp:spPr>
        <a:xfrm>
          <a:off x="1898773" y="158749"/>
          <a:ext cx="2540221" cy="2540221"/>
        </a:xfrm>
        <a:custGeom>
          <a:avLst/>
          <a:gdLst/>
          <a:ahLst/>
          <a:cxnLst/>
          <a:rect l="0" t="0" r="0" b="0"/>
          <a:pathLst>
            <a:path>
              <a:moveTo>
                <a:pt x="2308168" y="2001970"/>
              </a:moveTo>
              <a:arcTo wR="1270110" hR="1270110" stAng="2111096" swAng="117780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A2D78-C313-43CF-8372-544FC30A75A6}">
      <dsp:nvSpPr>
        <dsp:cNvPr id="0" name=""/>
        <dsp:cNvSpPr/>
      </dsp:nvSpPr>
      <dsp:spPr>
        <a:xfrm>
          <a:off x="2313445" y="2542024"/>
          <a:ext cx="2165524" cy="768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Institucije</a:t>
          </a:r>
          <a:endParaRPr lang="hr-HR" sz="2000" b="1" kern="1200" dirty="0"/>
        </a:p>
      </dsp:txBody>
      <dsp:txXfrm>
        <a:off x="2350962" y="2579541"/>
        <a:ext cx="2090490" cy="693507"/>
      </dsp:txXfrm>
    </dsp:sp>
    <dsp:sp modelId="{BAC1D92D-FD73-431F-81FC-93347ACAE97C}">
      <dsp:nvSpPr>
        <dsp:cNvPr id="0" name=""/>
        <dsp:cNvSpPr/>
      </dsp:nvSpPr>
      <dsp:spPr>
        <a:xfrm>
          <a:off x="2353420" y="158749"/>
          <a:ext cx="2540221" cy="2540221"/>
        </a:xfrm>
        <a:custGeom>
          <a:avLst/>
          <a:gdLst/>
          <a:ahLst/>
          <a:cxnLst/>
          <a:rect l="0" t="0" r="0" b="0"/>
          <a:pathLst>
            <a:path>
              <a:moveTo>
                <a:pt x="538250" y="2308168"/>
              </a:moveTo>
              <a:arcTo wR="1270110" hR="1270110" stAng="7511096" swAng="117780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27C28-3326-49C2-8846-0746C35906FC}">
      <dsp:nvSpPr>
        <dsp:cNvPr id="0" name=""/>
        <dsp:cNvSpPr/>
      </dsp:nvSpPr>
      <dsp:spPr>
        <a:xfrm>
          <a:off x="1043334" y="1271913"/>
          <a:ext cx="2165524" cy="768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Ministarstva</a:t>
          </a:r>
          <a:endParaRPr lang="hr-HR" sz="2000" b="1" kern="1200" dirty="0"/>
        </a:p>
      </dsp:txBody>
      <dsp:txXfrm>
        <a:off x="1080851" y="1309430"/>
        <a:ext cx="2090490" cy="693507"/>
      </dsp:txXfrm>
    </dsp:sp>
    <dsp:sp modelId="{AF047465-E9D0-4161-8605-E427BD47CE1D}">
      <dsp:nvSpPr>
        <dsp:cNvPr id="0" name=""/>
        <dsp:cNvSpPr/>
      </dsp:nvSpPr>
      <dsp:spPr>
        <a:xfrm>
          <a:off x="2353420" y="613396"/>
          <a:ext cx="2540221" cy="2540221"/>
        </a:xfrm>
        <a:custGeom>
          <a:avLst/>
          <a:gdLst/>
          <a:ahLst/>
          <a:cxnLst/>
          <a:rect l="0" t="0" r="0" b="0"/>
          <a:pathLst>
            <a:path>
              <a:moveTo>
                <a:pt x="232053" y="538250"/>
              </a:moveTo>
              <a:arcTo wR="1270110" hR="1270110" stAng="12911096" swAng="117780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6E41DA-BB76-489A-A66D-14AD801A4D38}">
      <dsp:nvSpPr>
        <dsp:cNvPr id="0" name=""/>
        <dsp:cNvSpPr/>
      </dsp:nvSpPr>
      <dsp:spPr>
        <a:xfrm>
          <a:off x="0" y="0"/>
          <a:ext cx="6768752" cy="32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http://www.poliklinika-djeca.hr/publikacije/</a:t>
          </a:r>
          <a:endParaRPr lang="hr-HR" sz="1700" kern="1200" dirty="0"/>
        </a:p>
      </dsp:txBody>
      <dsp:txXfrm>
        <a:off x="15812" y="15812"/>
        <a:ext cx="6737128" cy="2922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6E41DA-BB76-489A-A66D-14AD801A4D38}">
      <dsp:nvSpPr>
        <dsp:cNvPr id="0" name=""/>
        <dsp:cNvSpPr/>
      </dsp:nvSpPr>
      <dsp:spPr>
        <a:xfrm>
          <a:off x="0" y="19131"/>
          <a:ext cx="8208912" cy="3048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http://www.hrabritelefon.hr/roditelji/kako-biti-dobar-roditelj/19-koraka-do-hrabrosti-2/</a:t>
          </a:r>
          <a:endParaRPr lang="hr-HR" sz="1700" kern="1200" dirty="0"/>
        </a:p>
      </dsp:txBody>
      <dsp:txXfrm>
        <a:off x="14882" y="34013"/>
        <a:ext cx="8179148" cy="2751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6E41DA-BB76-489A-A66D-14AD801A4D38}">
      <dsp:nvSpPr>
        <dsp:cNvPr id="0" name=""/>
        <dsp:cNvSpPr/>
      </dsp:nvSpPr>
      <dsp:spPr>
        <a:xfrm>
          <a:off x="0" y="0"/>
          <a:ext cx="6768752" cy="32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http://www.poliklinika-djeca.hr/za-roditelje/nasilje-medu-djecom/</a:t>
          </a:r>
          <a:endParaRPr lang="hr-HR" sz="1700" kern="1200" dirty="0"/>
        </a:p>
      </dsp:txBody>
      <dsp:txXfrm>
        <a:off x="15812" y="15812"/>
        <a:ext cx="6737128" cy="292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5611108" y="0"/>
            <a:ext cx="4292600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A29D8-9396-4BF0-AE29-B2F829A7E0A9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292600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5611108" y="6465659"/>
            <a:ext cx="4292600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083C6-E030-4CD2-A1D4-1E41F62EE5A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619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slov i tabl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ablice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rtlCol="0">
            <a:normAutofit/>
          </a:bodyPr>
          <a:lstStyle/>
          <a:p>
            <a:pPr lvl="0"/>
            <a:endParaRPr lang="hr-HR" noProof="0" dirty="0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3E02C-28FA-46B9-ACF9-4C3C78588195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2286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1C90CD1-4CEB-4664-90BD-718D014E7C1E}" type="slidenum">
              <a:rPr lang="hr-HR" smtClean="0"/>
              <a:t>‹#›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C8F877B-0543-4583-9BE9-6D4CEEABDCD5}" type="datetimeFigureOut">
              <a:rPr lang="hr-HR" smtClean="0"/>
              <a:t>8.4.2013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4.png"/><Relationship Id="rId18" Type="http://schemas.microsoft.com/office/2007/relationships/diagramDrawing" Target="../diagrams/drawing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hyperlink" Target="http://www.clker.com/clipart-my-arrow.html" TargetMode="External"/><Relationship Id="rId17" Type="http://schemas.openxmlformats.org/officeDocument/2006/relationships/diagramColors" Target="../diagrams/colors6.xml"/><Relationship Id="rId2" Type="http://schemas.openxmlformats.org/officeDocument/2006/relationships/diagramData" Target="../diagrams/data4.xml"/><Relationship Id="rId16" Type="http://schemas.openxmlformats.org/officeDocument/2006/relationships/diagramQuickStyle" Target="../diagrams/quickStyle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Layout" Target="../diagrams/layout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Data" Target="../diagrams/data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5500" b="1" dirty="0" smtClean="0">
                <a:latin typeface="+mn-lt"/>
              </a:rPr>
              <a:t>Nasilje u školama - prevencija</a:t>
            </a:r>
            <a:endParaRPr lang="hr-HR" sz="5500" b="1" dirty="0"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/>
              <a:t>Prof.dr.sc. Gordana Buljan </a:t>
            </a:r>
            <a:r>
              <a:rPr lang="hr-HR" sz="2400" dirty="0" err="1" smtClean="0"/>
              <a:t>Flander</a:t>
            </a:r>
            <a:endParaRPr lang="hr-HR" sz="2400" dirty="0"/>
          </a:p>
          <a:p>
            <a:r>
              <a:rPr lang="hr-HR" sz="2400" dirty="0" smtClean="0"/>
              <a:t>Poliklinika za zaštitu djece grada Zagreba</a:t>
            </a:r>
            <a:endParaRPr lang="hr-HR" sz="2400" dirty="0"/>
          </a:p>
        </p:txBody>
      </p:sp>
      <p:sp>
        <p:nvSpPr>
          <p:cNvPr id="4" name="Podnaslov 2"/>
          <p:cNvSpPr txBox="1">
            <a:spLocks/>
          </p:cNvSpPr>
          <p:nvPr/>
        </p:nvSpPr>
        <p:spPr>
          <a:xfrm>
            <a:off x="4932040" y="6381328"/>
            <a:ext cx="3312368" cy="346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2400" dirty="0" smtClean="0"/>
              <a:t>Opatija, 9. travnja 2013.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2698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05204" y="3717032"/>
            <a:ext cx="7620000" cy="2952328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r>
              <a:rPr lang="en-US" dirty="0" err="1" smtClean="0"/>
              <a:t>jednom</a:t>
            </a:r>
            <a:r>
              <a:rPr lang="en-US" dirty="0" smtClean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roditelji</a:t>
            </a:r>
            <a:r>
              <a:rPr lang="en-US" dirty="0"/>
              <a:t> </a:t>
            </a:r>
            <a:r>
              <a:rPr lang="en-US" dirty="0" err="1"/>
              <a:t>nauče</a:t>
            </a:r>
            <a:r>
              <a:rPr lang="en-US" dirty="0"/>
              <a:t> </a:t>
            </a:r>
            <a:r>
              <a:rPr lang="en-US" dirty="0" err="1"/>
              <a:t>vještine</a:t>
            </a:r>
            <a:r>
              <a:rPr lang="en-US" dirty="0"/>
              <a:t> </a:t>
            </a:r>
            <a:r>
              <a:rPr lang="en-US" dirty="0" err="1"/>
              <a:t>upravljanja</a:t>
            </a:r>
            <a:r>
              <a:rPr lang="en-US" dirty="0"/>
              <a:t> </a:t>
            </a:r>
            <a:r>
              <a:rPr lang="en-US" dirty="0" err="1"/>
              <a:t>nepoželjnim</a:t>
            </a:r>
            <a:r>
              <a:rPr lang="en-US" dirty="0"/>
              <a:t> </a:t>
            </a:r>
            <a:r>
              <a:rPr lang="en-US" dirty="0" err="1"/>
              <a:t>ponašanjem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, </a:t>
            </a:r>
            <a:r>
              <a:rPr lang="en-US" dirty="0" err="1"/>
              <a:t>razina</a:t>
            </a:r>
            <a:r>
              <a:rPr lang="en-US" dirty="0"/>
              <a:t> </a:t>
            </a:r>
            <a:r>
              <a:rPr lang="en-US" dirty="0" err="1"/>
              <a:t>antisocijalnog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djece</a:t>
            </a:r>
            <a:r>
              <a:rPr lang="en-US" dirty="0"/>
              <a:t> se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smanjuje</a:t>
            </a:r>
            <a:r>
              <a:rPr lang="en-US" dirty="0"/>
              <a:t> </a:t>
            </a:r>
            <a:r>
              <a:rPr lang="en-US" sz="1900" dirty="0"/>
              <a:t>(</a:t>
            </a:r>
            <a:r>
              <a:rPr lang="en-US" sz="1900" dirty="0" err="1"/>
              <a:t>Jouriles</a:t>
            </a:r>
            <a:r>
              <a:rPr lang="en-US" sz="1900" dirty="0"/>
              <a:t>, McDonald, </a:t>
            </a:r>
            <a:r>
              <a:rPr lang="en-US" sz="1900" dirty="0" err="1"/>
              <a:t>Rosenfield</a:t>
            </a:r>
            <a:r>
              <a:rPr lang="en-US" sz="1900" dirty="0"/>
              <a:t>, </a:t>
            </a:r>
            <a:r>
              <a:rPr lang="en-US" sz="1900" dirty="0" err="1"/>
              <a:t>Corbitt-Shindler</a:t>
            </a:r>
            <a:r>
              <a:rPr lang="en-US" sz="1900" dirty="0"/>
              <a:t>, </a:t>
            </a:r>
            <a:r>
              <a:rPr lang="en-US" sz="1900" dirty="0" smtClean="0"/>
              <a:t>Stephens </a:t>
            </a:r>
            <a:r>
              <a:rPr lang="hr-HR" sz="1900" dirty="0" smtClean="0"/>
              <a:t>i</a:t>
            </a:r>
            <a:r>
              <a:rPr lang="en-US" sz="1900" dirty="0" smtClean="0"/>
              <a:t> </a:t>
            </a:r>
            <a:r>
              <a:rPr lang="en-US" sz="1900" dirty="0"/>
              <a:t>Miller, 2009)</a:t>
            </a:r>
            <a:endParaRPr lang="hr-HR" sz="1900" dirty="0"/>
          </a:p>
          <a:p>
            <a:endParaRPr lang="hr-HR" dirty="0"/>
          </a:p>
        </p:txBody>
      </p:sp>
      <p:pic>
        <p:nvPicPr>
          <p:cNvPr id="2050" name="Picture 2" descr="http://www.stealthgenie.com/blog/wp-content/uploads/1/2012/07/paren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457" y="620688"/>
            <a:ext cx="4470984" cy="29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8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752278"/>
            <a:ext cx="5184576" cy="2180778"/>
          </a:xfrm>
        </p:spPr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en-US" b="1" dirty="0" err="1" smtClean="0"/>
              <a:t>nasilje</a:t>
            </a:r>
            <a:r>
              <a:rPr lang="en-US" b="1" dirty="0" smtClean="0"/>
              <a:t> </a:t>
            </a:r>
            <a:r>
              <a:rPr lang="en-US" b="1" dirty="0" err="1" smtClean="0"/>
              <a:t>među</a:t>
            </a:r>
            <a:r>
              <a:rPr lang="en-US" b="1" dirty="0" smtClean="0"/>
              <a:t> </a:t>
            </a:r>
            <a:r>
              <a:rPr lang="en-US" b="1" dirty="0" err="1" smtClean="0"/>
              <a:t>roditeljima</a:t>
            </a:r>
            <a:r>
              <a:rPr lang="en-US" b="1" dirty="0" smtClean="0"/>
              <a:t> </a:t>
            </a:r>
            <a:r>
              <a:rPr lang="hr-HR" b="1" dirty="0" smtClean="0"/>
              <a:t>– </a:t>
            </a:r>
            <a:r>
              <a:rPr lang="en-US" b="1" dirty="0" err="1" smtClean="0"/>
              <a:t>prediktor</a:t>
            </a:r>
            <a:r>
              <a:rPr lang="en-US" b="1" dirty="0" smtClean="0"/>
              <a:t> </a:t>
            </a:r>
            <a:r>
              <a:rPr lang="en-US" b="1" dirty="0" err="1" smtClean="0"/>
              <a:t>antisocijalnog</a:t>
            </a:r>
            <a:r>
              <a:rPr lang="en-US" b="1" dirty="0" smtClean="0"/>
              <a:t> </a:t>
            </a:r>
            <a:r>
              <a:rPr lang="en-US" b="1" dirty="0" err="1" smtClean="0"/>
              <a:t>ponašanje</a:t>
            </a:r>
            <a:r>
              <a:rPr lang="en-US" b="1" dirty="0" smtClean="0"/>
              <a:t> </a:t>
            </a:r>
            <a:r>
              <a:rPr lang="en-US" b="1" dirty="0" err="1" smtClean="0"/>
              <a:t>djece</a:t>
            </a:r>
            <a:r>
              <a:rPr lang="en-US" b="1" dirty="0" smtClean="0"/>
              <a:t> </a:t>
            </a:r>
            <a:endParaRPr lang="hr-HR" dirty="0"/>
          </a:p>
          <a:p>
            <a:pPr lvl="1">
              <a:spcAft>
                <a:spcPts val="1000"/>
              </a:spcAft>
            </a:pPr>
            <a:r>
              <a:rPr lang="en-US" dirty="0" err="1" smtClean="0"/>
              <a:t>snažnija</a:t>
            </a:r>
            <a:r>
              <a:rPr lang="en-US" dirty="0" smtClean="0"/>
              <a:t> </a:t>
            </a:r>
            <a:r>
              <a:rPr lang="en-US" dirty="0" err="1" smtClean="0"/>
              <a:t>veza</a:t>
            </a:r>
            <a:r>
              <a:rPr lang="en-US" dirty="0" smtClean="0"/>
              <a:t> </a:t>
            </a:r>
            <a:r>
              <a:rPr lang="hr-HR" dirty="0" smtClean="0"/>
              <a:t>nego </a:t>
            </a:r>
            <a:r>
              <a:rPr lang="en-US" dirty="0" smtClean="0"/>
              <a:t>s </a:t>
            </a:r>
            <a:r>
              <a:rPr lang="en-US" dirty="0" err="1" smtClean="0"/>
              <a:t>negativnim</a:t>
            </a:r>
            <a:r>
              <a:rPr lang="en-US" dirty="0" smtClean="0"/>
              <a:t> </a:t>
            </a:r>
            <a:r>
              <a:rPr lang="en-US" dirty="0" err="1" smtClean="0"/>
              <a:t>roditeljskim</a:t>
            </a:r>
            <a:r>
              <a:rPr lang="en-US" dirty="0" smtClean="0"/>
              <a:t> </a:t>
            </a:r>
            <a:r>
              <a:rPr lang="en-US" dirty="0" err="1" smtClean="0"/>
              <a:t>stilom</a:t>
            </a:r>
            <a:r>
              <a:rPr lang="en-US" dirty="0" smtClean="0"/>
              <a:t> </a:t>
            </a:r>
            <a:r>
              <a:rPr lang="hr-HR" dirty="0" smtClean="0"/>
              <a:t> (</a:t>
            </a:r>
            <a:r>
              <a:rPr lang="en-US" sz="1700" dirty="0" smtClean="0"/>
              <a:t>Scott </a:t>
            </a:r>
            <a:r>
              <a:rPr lang="en-US" sz="1700" dirty="0" err="1" smtClean="0"/>
              <a:t>i</a:t>
            </a:r>
            <a:r>
              <a:rPr lang="en-US" sz="1700" dirty="0" smtClean="0"/>
              <a:t> sur., 2010)</a:t>
            </a:r>
            <a:endParaRPr lang="hr-HR" sz="1700" dirty="0" smtClean="0"/>
          </a:p>
        </p:txBody>
      </p:sp>
      <p:sp>
        <p:nvSpPr>
          <p:cNvPr id="4" name="Naslov 3"/>
          <p:cNvSpPr txBox="1">
            <a:spLocks/>
          </p:cNvSpPr>
          <p:nvPr/>
        </p:nvSpPr>
        <p:spPr>
          <a:xfrm>
            <a:off x="467544" y="26064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b="1" dirty="0" smtClean="0">
                <a:latin typeface="+mn-lt"/>
              </a:rPr>
              <a:t>2. Prisutnost nasilja u obitelji</a:t>
            </a:r>
            <a:endParaRPr lang="hr-HR" sz="3600" b="1" dirty="0">
              <a:latin typeface="+mn-lt"/>
            </a:endParaRPr>
          </a:p>
        </p:txBody>
      </p:sp>
      <p:pic>
        <p:nvPicPr>
          <p:cNvPr id="1026" name="Picture 2" descr="http://www.caribousmom.com/wordpress/wp-content/uploads/child-abuse-300x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16782"/>
            <a:ext cx="28575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524745" y="4077072"/>
            <a:ext cx="7416824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0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hr-HR" sz="2200" b="1" dirty="0"/>
              <a:t>prihvaćanje i oponašanje agresivnih i nasilničkih </a:t>
            </a:r>
            <a:r>
              <a:rPr lang="hr-HR" sz="2200" b="1" dirty="0" smtClean="0"/>
              <a:t>ponašanja</a:t>
            </a:r>
          </a:p>
          <a:p>
            <a:pPr marL="742950" lvl="1" indent="-285750">
              <a:spcAft>
                <a:spcPts val="10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hr-HR" sz="2000" dirty="0" smtClean="0"/>
              <a:t>djeca </a:t>
            </a:r>
            <a:r>
              <a:rPr lang="hr-HR" sz="2000" dirty="0"/>
              <a:t>koja odrastaju u obiteljima u kojima postoji nasilje imaju 3 do 4 puta veću vjerojatnost da postanu nasilnici</a:t>
            </a:r>
          </a:p>
          <a:p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15137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00808"/>
            <a:ext cx="7620000" cy="4699992"/>
          </a:xfrm>
        </p:spPr>
        <p:txBody>
          <a:bodyPr/>
          <a:lstStyle/>
          <a:p>
            <a:pPr marL="114300" lvl="0" indent="0">
              <a:spcAft>
                <a:spcPts val="1000"/>
              </a:spcAft>
              <a:buNone/>
            </a:pPr>
            <a:r>
              <a:rPr lang="hr-HR" sz="2400" b="1" dirty="0" smtClean="0"/>
              <a:t>M</a:t>
            </a:r>
            <a:r>
              <a:rPr lang="en-US" sz="2400" b="1" dirty="0" err="1" smtClean="0"/>
              <a:t>entalno</a:t>
            </a:r>
            <a:r>
              <a:rPr lang="en-US" sz="2400" b="1" dirty="0" smtClean="0"/>
              <a:t> </a:t>
            </a:r>
            <a:r>
              <a:rPr lang="en-US" sz="2400" b="1" dirty="0" err="1"/>
              <a:t>zdravlje</a:t>
            </a:r>
            <a:r>
              <a:rPr lang="en-US" sz="2400" b="1" dirty="0"/>
              <a:t> </a:t>
            </a:r>
            <a:r>
              <a:rPr lang="en-US" sz="2400" b="1" dirty="0" err="1" smtClean="0"/>
              <a:t>majke</a:t>
            </a:r>
            <a:endParaRPr lang="hr-HR" sz="2400" b="1" dirty="0" smtClean="0"/>
          </a:p>
          <a:p>
            <a:pPr marL="114300" lvl="0" indent="0">
              <a:spcAft>
                <a:spcPts val="1000"/>
              </a:spcAft>
              <a:buNone/>
            </a:pPr>
            <a:endParaRPr lang="hr-HR" sz="2400" b="1" dirty="0" smtClean="0"/>
          </a:p>
          <a:p>
            <a:pPr lvl="0"/>
            <a:r>
              <a:rPr lang="en-US" dirty="0" err="1" smtClean="0"/>
              <a:t>Depresija</a:t>
            </a:r>
            <a:r>
              <a:rPr lang="hr-HR" dirty="0" smtClean="0"/>
              <a:t>, </a:t>
            </a:r>
            <a:r>
              <a:rPr lang="en-US" dirty="0" err="1" smtClean="0"/>
              <a:t>stres</a:t>
            </a:r>
            <a:r>
              <a:rPr lang="hr-HR" dirty="0" smtClean="0"/>
              <a:t> i manji osjećaj kontrole</a:t>
            </a:r>
            <a:r>
              <a:rPr lang="en-US" dirty="0" smtClean="0"/>
              <a:t> </a:t>
            </a:r>
            <a:r>
              <a:rPr lang="hr-HR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povezani</a:t>
            </a:r>
            <a:r>
              <a:rPr lang="en-US" dirty="0" smtClean="0"/>
              <a:t> </a:t>
            </a:r>
            <a:r>
              <a:rPr lang="en-US" dirty="0"/>
              <a:t>s </a:t>
            </a:r>
            <a:r>
              <a:rPr lang="en-US" dirty="0" err="1"/>
              <a:t>antisocijalnim</a:t>
            </a:r>
            <a:r>
              <a:rPr lang="en-US" dirty="0"/>
              <a:t> </a:t>
            </a:r>
            <a:r>
              <a:rPr lang="en-US" dirty="0" err="1"/>
              <a:t>ponašanjem</a:t>
            </a:r>
            <a:r>
              <a:rPr lang="en-US" dirty="0"/>
              <a:t> </a:t>
            </a:r>
            <a:r>
              <a:rPr lang="en-US" sz="1900" dirty="0"/>
              <a:t>(Scott </a:t>
            </a:r>
            <a:r>
              <a:rPr lang="en-US" sz="1900" dirty="0" err="1"/>
              <a:t>i</a:t>
            </a:r>
            <a:r>
              <a:rPr lang="en-US" sz="1900" dirty="0"/>
              <a:t> sur., 2010) </a:t>
            </a:r>
            <a:r>
              <a:rPr lang="en-US" sz="2300" dirty="0"/>
              <a:t>– </a:t>
            </a:r>
            <a:r>
              <a:rPr lang="en-US" dirty="0" err="1"/>
              <a:t>snažnija</a:t>
            </a:r>
            <a:r>
              <a:rPr lang="en-US" dirty="0"/>
              <a:t> </a:t>
            </a:r>
            <a:r>
              <a:rPr lang="en-US" dirty="0" err="1"/>
              <a:t>veza</a:t>
            </a:r>
            <a:r>
              <a:rPr lang="en-US" dirty="0"/>
              <a:t> od </a:t>
            </a:r>
            <a:r>
              <a:rPr lang="en-US" dirty="0" err="1"/>
              <a:t>povezanosti</a:t>
            </a:r>
            <a:r>
              <a:rPr lang="en-US" dirty="0"/>
              <a:t> s </a:t>
            </a:r>
            <a:r>
              <a:rPr lang="en-US" dirty="0" err="1"/>
              <a:t>negativnim</a:t>
            </a:r>
            <a:r>
              <a:rPr lang="en-US" dirty="0"/>
              <a:t> </a:t>
            </a:r>
            <a:r>
              <a:rPr lang="en-US" dirty="0" err="1"/>
              <a:t>roditeljskim</a:t>
            </a:r>
            <a:r>
              <a:rPr lang="en-US" dirty="0"/>
              <a:t> </a:t>
            </a:r>
            <a:r>
              <a:rPr lang="en-US" dirty="0" err="1"/>
              <a:t>stilom</a:t>
            </a:r>
            <a:endParaRPr lang="hr-HR" dirty="0"/>
          </a:p>
          <a:p>
            <a:endParaRPr lang="hr-HR" dirty="0"/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dirty="0" smtClean="0">
                <a:latin typeface="+mn-lt"/>
              </a:rPr>
              <a:t>3. Psihološka dobrobit  roditelja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45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700808"/>
            <a:ext cx="7825680" cy="4896544"/>
          </a:xfrm>
        </p:spPr>
        <p:txBody>
          <a:bodyPr>
            <a:normAutofit/>
          </a:bodyPr>
          <a:lstStyle/>
          <a:p>
            <a:r>
              <a:rPr lang="hr-HR" b="1" dirty="0" smtClean="0"/>
              <a:t>s</a:t>
            </a:r>
            <a:r>
              <a:rPr lang="en-US" b="1" dirty="0" err="1" smtClean="0"/>
              <a:t>ocioekonomski</a:t>
            </a:r>
            <a:r>
              <a:rPr lang="en-US" b="1" dirty="0" smtClean="0"/>
              <a:t> </a:t>
            </a:r>
            <a:r>
              <a:rPr lang="en-US" b="1" dirty="0" smtClean="0"/>
              <a:t>status/</a:t>
            </a:r>
            <a:r>
              <a:rPr lang="en-US" b="1" dirty="0" err="1" smtClean="0"/>
              <a:t>siromaštvo</a:t>
            </a:r>
            <a:endParaRPr lang="hr-HR" b="1" dirty="0" smtClean="0"/>
          </a:p>
          <a:p>
            <a:pPr marL="114300" indent="0">
              <a:buNone/>
            </a:pPr>
            <a:endParaRPr lang="hr-HR" dirty="0"/>
          </a:p>
          <a:p>
            <a:r>
              <a:rPr lang="en-US" dirty="0" err="1" smtClean="0"/>
              <a:t>roditeljska</a:t>
            </a:r>
            <a:r>
              <a:rPr lang="en-US" dirty="0" smtClean="0"/>
              <a:t> </a:t>
            </a:r>
            <a:r>
              <a:rPr lang="en-US" b="1" dirty="0" err="1"/>
              <a:t>zloupotreba</a:t>
            </a:r>
            <a:r>
              <a:rPr lang="en-US" b="1" dirty="0"/>
              <a:t> </a:t>
            </a:r>
            <a:r>
              <a:rPr lang="en-US" b="1" dirty="0" err="1" smtClean="0"/>
              <a:t>droga</a:t>
            </a:r>
            <a:endParaRPr lang="hr-HR" b="1" dirty="0" smtClean="0"/>
          </a:p>
          <a:p>
            <a:pPr marL="114300" indent="0">
              <a:buNone/>
            </a:pPr>
            <a:endParaRPr lang="hr-HR" dirty="0"/>
          </a:p>
          <a:p>
            <a:r>
              <a:rPr lang="en-US" b="1" dirty="0" err="1" smtClean="0"/>
              <a:t>nisko</a:t>
            </a:r>
            <a:r>
              <a:rPr lang="en-US" b="1" dirty="0" smtClean="0"/>
              <a:t> </a:t>
            </a:r>
            <a:r>
              <a:rPr lang="en-US" b="1" dirty="0" err="1"/>
              <a:t>obrazovanje</a:t>
            </a:r>
            <a:r>
              <a:rPr lang="en-US" b="1" dirty="0"/>
              <a:t> </a:t>
            </a:r>
            <a:r>
              <a:rPr lang="en-US" b="1" dirty="0" err="1" smtClean="0"/>
              <a:t>roditelja</a:t>
            </a:r>
            <a:endParaRPr lang="hr-HR" b="1" dirty="0" smtClean="0"/>
          </a:p>
          <a:p>
            <a:pPr marL="114300" indent="0">
              <a:buNone/>
            </a:pPr>
            <a:endParaRPr lang="hr-HR" dirty="0"/>
          </a:p>
          <a:p>
            <a:r>
              <a:rPr lang="en-US" b="1" dirty="0"/>
              <a:t>dob </a:t>
            </a:r>
            <a:r>
              <a:rPr lang="en-US" b="1" dirty="0" err="1"/>
              <a:t>majke</a:t>
            </a:r>
            <a:r>
              <a:rPr lang="en-US" sz="2000" dirty="0"/>
              <a:t> (</a:t>
            </a:r>
            <a:r>
              <a:rPr lang="en-US" sz="2000" dirty="0" err="1"/>
              <a:t>majke</a:t>
            </a:r>
            <a:r>
              <a:rPr lang="en-US" sz="2000" dirty="0"/>
              <a:t> </a:t>
            </a:r>
            <a:r>
              <a:rPr lang="en-US" sz="2000" dirty="0" err="1"/>
              <a:t>adolescentice</a:t>
            </a:r>
            <a:r>
              <a:rPr lang="en-US" sz="2000" dirty="0"/>
              <a:t> </a:t>
            </a:r>
            <a:r>
              <a:rPr lang="en-US" sz="2000" dirty="0" err="1"/>
              <a:t>često</a:t>
            </a:r>
            <a:r>
              <a:rPr lang="en-US" sz="2000" dirty="0"/>
              <a:t> </a:t>
            </a:r>
            <a:r>
              <a:rPr lang="en-US" sz="2000" dirty="0" err="1"/>
              <a:t>imaju</a:t>
            </a:r>
            <a:r>
              <a:rPr lang="en-US" sz="2000" dirty="0"/>
              <a:t> </a:t>
            </a:r>
            <a:r>
              <a:rPr lang="en-US" sz="2000" dirty="0" err="1"/>
              <a:t>niže</a:t>
            </a:r>
            <a:r>
              <a:rPr lang="en-US" sz="2000" dirty="0"/>
              <a:t> </a:t>
            </a:r>
            <a:r>
              <a:rPr lang="en-US" sz="2000" dirty="0" err="1"/>
              <a:t>obrazovanje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žive</a:t>
            </a:r>
            <a:r>
              <a:rPr lang="en-US" sz="2000" dirty="0"/>
              <a:t> u </a:t>
            </a:r>
            <a:r>
              <a:rPr lang="en-US" sz="2000" dirty="0" err="1"/>
              <a:t>siromaštvu</a:t>
            </a:r>
            <a:r>
              <a:rPr lang="en-US" sz="2000" dirty="0"/>
              <a:t>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stvara</a:t>
            </a:r>
            <a:r>
              <a:rPr lang="en-US" sz="2000" dirty="0"/>
              <a:t> </a:t>
            </a:r>
            <a:r>
              <a:rPr lang="en-US" sz="2000" dirty="0" err="1"/>
              <a:t>niz</a:t>
            </a:r>
            <a:r>
              <a:rPr lang="en-US" sz="2000" dirty="0"/>
              <a:t> </a:t>
            </a:r>
            <a:r>
              <a:rPr lang="en-US" sz="2000" dirty="0" err="1"/>
              <a:t>dodatnih</a:t>
            </a:r>
            <a:r>
              <a:rPr lang="en-US" sz="2000" dirty="0"/>
              <a:t> </a:t>
            </a:r>
            <a:r>
              <a:rPr lang="en-US" sz="2000" dirty="0" err="1"/>
              <a:t>rizičnih</a:t>
            </a:r>
            <a:r>
              <a:rPr lang="en-US" sz="2000" dirty="0"/>
              <a:t> </a:t>
            </a:r>
            <a:r>
              <a:rPr lang="en-US" sz="2000" dirty="0" err="1" smtClean="0"/>
              <a:t>faktora</a:t>
            </a:r>
            <a:r>
              <a:rPr lang="hr-HR" sz="2000" dirty="0" smtClean="0"/>
              <a:t>)</a:t>
            </a:r>
          </a:p>
          <a:p>
            <a:endParaRPr lang="hr-HR" sz="1900" dirty="0"/>
          </a:p>
          <a:p>
            <a:r>
              <a:rPr lang="en-US" b="1" dirty="0"/>
              <a:t>status </a:t>
            </a:r>
            <a:r>
              <a:rPr lang="en-US" b="1" dirty="0" err="1"/>
              <a:t>samohranog</a:t>
            </a:r>
            <a:r>
              <a:rPr lang="en-US" b="1" dirty="0"/>
              <a:t> </a:t>
            </a:r>
            <a:r>
              <a:rPr lang="en-US" b="1" dirty="0" err="1"/>
              <a:t>roditelja</a:t>
            </a:r>
            <a:r>
              <a:rPr lang="en-US" dirty="0"/>
              <a:t> </a:t>
            </a:r>
            <a:endParaRPr lang="hr-HR" dirty="0" smtClean="0"/>
          </a:p>
          <a:p>
            <a:endParaRPr lang="hr-HR" b="1" dirty="0"/>
          </a:p>
          <a:p>
            <a:r>
              <a:rPr lang="en-US" b="1" dirty="0" err="1" smtClean="0"/>
              <a:t>stres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 smtClean="0"/>
              <a:t>obitelji</a:t>
            </a:r>
            <a:endParaRPr lang="hr-HR" dirty="0" smtClean="0"/>
          </a:p>
          <a:p>
            <a:pPr marL="114300" indent="0">
              <a:buNone/>
            </a:pPr>
            <a:endParaRPr lang="hr-HR" dirty="0"/>
          </a:p>
        </p:txBody>
      </p:sp>
      <p:sp>
        <p:nvSpPr>
          <p:cNvPr id="5" name="Naslov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b="1" dirty="0" smtClean="0">
                <a:latin typeface="+mn-lt"/>
              </a:rPr>
              <a:t>4. Ostali rizični/zaštitni faktori povezani </a:t>
            </a:r>
            <a:br>
              <a:rPr lang="hr-HR" sz="3600" b="1" dirty="0" smtClean="0">
                <a:latin typeface="+mn-lt"/>
              </a:rPr>
            </a:br>
            <a:r>
              <a:rPr lang="hr-HR" sz="3600" b="1" dirty="0" smtClean="0">
                <a:latin typeface="+mn-lt"/>
              </a:rPr>
              <a:t>     s obitelji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03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700808"/>
            <a:ext cx="7992888" cy="4824536"/>
          </a:xfrm>
        </p:spPr>
        <p:txBody>
          <a:bodyPr>
            <a:normAutofit lnSpcReduction="10000"/>
          </a:bodyPr>
          <a:lstStyle/>
          <a:p>
            <a:pPr lvl="0">
              <a:spcAft>
                <a:spcPts val="1000"/>
              </a:spcAft>
            </a:pPr>
            <a:r>
              <a:rPr lang="en-US" b="1" dirty="0" err="1"/>
              <a:t>odnos</a:t>
            </a:r>
            <a:r>
              <a:rPr lang="en-US" b="1" dirty="0"/>
              <a:t> s </a:t>
            </a:r>
            <a:r>
              <a:rPr lang="en-US" b="1" dirty="0" err="1"/>
              <a:t>učiteljima</a:t>
            </a:r>
            <a:r>
              <a:rPr lang="en-US" b="1" dirty="0"/>
              <a:t> </a:t>
            </a:r>
            <a:r>
              <a:rPr lang="hr-HR" dirty="0" smtClean="0"/>
              <a:t>– </a:t>
            </a:r>
            <a:r>
              <a:rPr lang="en-US" dirty="0" err="1" smtClean="0"/>
              <a:t>kontekst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/>
              <a:t>kojem</a:t>
            </a:r>
            <a:r>
              <a:rPr lang="en-US" dirty="0"/>
              <a:t>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 smtClean="0"/>
              <a:t>nastavlja</a:t>
            </a:r>
            <a:r>
              <a:rPr lang="en-US" dirty="0" smtClean="0"/>
              <a:t> </a:t>
            </a:r>
            <a:r>
              <a:rPr lang="en-US" dirty="0" err="1"/>
              <a:t>koristiti</a:t>
            </a:r>
            <a:r>
              <a:rPr lang="en-US" dirty="0"/>
              <a:t> </a:t>
            </a:r>
            <a:r>
              <a:rPr lang="hr-HR" dirty="0" smtClean="0"/>
              <a:t>neprilagođene </a:t>
            </a:r>
            <a:r>
              <a:rPr lang="en-US" dirty="0" err="1" smtClean="0"/>
              <a:t>interpersonalne</a:t>
            </a:r>
            <a:r>
              <a:rPr lang="en-US" dirty="0" smtClean="0"/>
              <a:t> </a:t>
            </a:r>
            <a:r>
              <a:rPr lang="en-US" dirty="0" err="1"/>
              <a:t>strategije</a:t>
            </a:r>
            <a:r>
              <a:rPr lang="en-US" dirty="0"/>
              <a:t> </a:t>
            </a:r>
            <a:r>
              <a:rPr lang="hr-HR" dirty="0" smtClean="0"/>
              <a:t>ili uči nove obrasce </a:t>
            </a:r>
            <a:r>
              <a:rPr lang="hr-HR" dirty="0" smtClean="0"/>
              <a:t>ponašanja</a:t>
            </a:r>
          </a:p>
          <a:p>
            <a:pPr marL="114300" lvl="0" indent="0">
              <a:spcAft>
                <a:spcPts val="1000"/>
              </a:spcAft>
              <a:buNone/>
            </a:pPr>
            <a:endParaRPr lang="hr-HR" dirty="0"/>
          </a:p>
          <a:p>
            <a:pPr lvl="0">
              <a:spcAft>
                <a:spcPts val="1000"/>
              </a:spcAft>
            </a:pPr>
            <a:r>
              <a:rPr lang="en-US" b="1" i="1" dirty="0" err="1" smtClean="0"/>
              <a:t>konflik</a:t>
            </a:r>
            <a:r>
              <a:rPr lang="hr-HR" b="1" i="1" dirty="0" smtClean="0"/>
              <a:t>t</a:t>
            </a:r>
            <a:r>
              <a:rPr lang="en-US" dirty="0" smtClean="0"/>
              <a:t> </a:t>
            </a:r>
            <a:r>
              <a:rPr lang="en-US" b="1" i="1" dirty="0"/>
              <a:t>u </a:t>
            </a:r>
            <a:r>
              <a:rPr lang="en-US" b="1" i="1" dirty="0" err="1"/>
              <a:t>odnosu</a:t>
            </a:r>
            <a:r>
              <a:rPr lang="en-US" b="1" i="1" dirty="0"/>
              <a:t> </a:t>
            </a:r>
            <a:r>
              <a:rPr lang="en-US" b="1" i="1" dirty="0" err="1"/>
              <a:t>učitelja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djeteta</a:t>
            </a:r>
            <a:r>
              <a:rPr lang="en-US" dirty="0"/>
              <a:t> </a:t>
            </a:r>
            <a:r>
              <a:rPr lang="hr-HR" dirty="0" smtClean="0"/>
              <a:t>–</a:t>
            </a:r>
            <a:r>
              <a:rPr lang="en-US" dirty="0" err="1" smtClean="0"/>
              <a:t>razvoj</a:t>
            </a:r>
            <a:r>
              <a:rPr lang="hr-HR" dirty="0" smtClean="0"/>
              <a:t> neprilagođenog </a:t>
            </a:r>
            <a:r>
              <a:rPr lang="en-US" dirty="0" err="1"/>
              <a:t>ponašanja</a:t>
            </a:r>
            <a:r>
              <a:rPr lang="en-US" dirty="0"/>
              <a:t> </a:t>
            </a:r>
            <a:endParaRPr lang="hr-HR" dirty="0" smtClean="0"/>
          </a:p>
          <a:p>
            <a:pPr marL="114300" lvl="0" indent="0">
              <a:spcAft>
                <a:spcPts val="1000"/>
              </a:spcAft>
              <a:buNone/>
            </a:pPr>
            <a:endParaRPr lang="hr-HR" dirty="0" smtClean="0"/>
          </a:p>
          <a:p>
            <a:pPr lvl="0">
              <a:spcAft>
                <a:spcPts val="1000"/>
              </a:spcAft>
            </a:pPr>
            <a:r>
              <a:rPr lang="en-US" b="1" i="1" dirty="0" err="1" smtClean="0"/>
              <a:t>bliskost</a:t>
            </a:r>
            <a:r>
              <a:rPr lang="en-US" b="1" i="1" dirty="0" smtClean="0"/>
              <a:t> </a:t>
            </a:r>
            <a:r>
              <a:rPr lang="en-US" b="1" i="1" dirty="0" err="1"/>
              <a:t>učitelja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djeteta</a:t>
            </a:r>
            <a:r>
              <a:rPr lang="en-US" dirty="0"/>
              <a:t> </a:t>
            </a:r>
            <a:r>
              <a:rPr lang="hr-HR" dirty="0" smtClean="0"/>
              <a:t>– </a:t>
            </a:r>
            <a:r>
              <a:rPr lang="en-US" dirty="0" err="1" smtClean="0"/>
              <a:t>smanjenje</a:t>
            </a:r>
            <a:r>
              <a:rPr lang="en-US" dirty="0" smtClean="0"/>
              <a:t> </a:t>
            </a:r>
            <a:r>
              <a:rPr lang="hr-HR" dirty="0"/>
              <a:t>problematičnih </a:t>
            </a:r>
            <a:r>
              <a:rPr lang="en-US" dirty="0" err="1"/>
              <a:t>ponašanja</a:t>
            </a:r>
            <a:r>
              <a:rPr lang="en-US" dirty="0"/>
              <a:t>, </a:t>
            </a:r>
            <a:endParaRPr lang="hr-HR" dirty="0" smtClean="0"/>
          </a:p>
          <a:p>
            <a:pPr lvl="0">
              <a:spcAft>
                <a:spcPts val="1000"/>
              </a:spcAft>
            </a:pPr>
            <a:endParaRPr lang="hr-HR" b="1" dirty="0"/>
          </a:p>
          <a:p>
            <a:pPr lvl="0">
              <a:spcAft>
                <a:spcPts val="1000"/>
              </a:spcAft>
            </a:pPr>
            <a:r>
              <a:rPr lang="en-US" b="1" dirty="0" err="1" smtClean="0"/>
              <a:t>učiteljsk</a:t>
            </a:r>
            <a:r>
              <a:rPr lang="hr-HR" b="1" dirty="0"/>
              <a:t>a</a:t>
            </a:r>
            <a:r>
              <a:rPr lang="en-US" b="1" dirty="0"/>
              <a:t> </a:t>
            </a:r>
            <a:r>
              <a:rPr lang="en-US" b="1" dirty="0" err="1"/>
              <a:t>toplin</a:t>
            </a:r>
            <a:r>
              <a:rPr lang="hr-HR" b="1" dirty="0"/>
              <a:t>a</a:t>
            </a:r>
            <a:r>
              <a:rPr lang="hr-HR" dirty="0"/>
              <a:t> posebno povoljno djeluje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s </a:t>
            </a:r>
            <a:r>
              <a:rPr lang="en-US" dirty="0" err="1"/>
              <a:t>najizraženijim</a:t>
            </a:r>
            <a:r>
              <a:rPr lang="en-US" dirty="0"/>
              <a:t> </a:t>
            </a:r>
            <a:r>
              <a:rPr lang="hr-HR" dirty="0"/>
              <a:t>problematičnim </a:t>
            </a:r>
            <a:r>
              <a:rPr lang="en-US" dirty="0" err="1"/>
              <a:t>ponašanjima</a:t>
            </a:r>
            <a:endParaRPr lang="hr-HR" dirty="0"/>
          </a:p>
          <a:p>
            <a:endParaRPr lang="hr-HR" dirty="0"/>
          </a:p>
        </p:txBody>
      </p:sp>
      <p:sp>
        <p:nvSpPr>
          <p:cNvPr id="4" name="Naslov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b="1" dirty="0" smtClean="0">
                <a:latin typeface="+mn-lt"/>
              </a:rPr>
              <a:t>5. Odnosi djeteta s učiteljima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41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00808"/>
            <a:ext cx="7620000" cy="4699992"/>
          </a:xfrm>
        </p:spPr>
        <p:txBody>
          <a:bodyPr/>
          <a:lstStyle/>
          <a:p>
            <a:pPr lvl="0">
              <a:spcAft>
                <a:spcPts val="1000"/>
              </a:spcAft>
            </a:pPr>
            <a:r>
              <a:rPr lang="en-US" sz="2300" dirty="0" err="1"/>
              <a:t>visoka</a:t>
            </a:r>
            <a:r>
              <a:rPr lang="en-US" sz="2300" dirty="0"/>
              <a:t> </a:t>
            </a:r>
            <a:r>
              <a:rPr lang="en-US" sz="2300" dirty="0" err="1"/>
              <a:t>razina</a:t>
            </a:r>
            <a:r>
              <a:rPr lang="en-US" sz="2300" dirty="0"/>
              <a:t> </a:t>
            </a:r>
            <a:r>
              <a:rPr lang="en-US" sz="2300" dirty="0" err="1"/>
              <a:t>antisocijalnog</a:t>
            </a:r>
            <a:r>
              <a:rPr lang="en-US" sz="2300" dirty="0"/>
              <a:t> </a:t>
            </a:r>
            <a:r>
              <a:rPr lang="en-US" sz="2300" dirty="0" err="1"/>
              <a:t>ponašanja</a:t>
            </a:r>
            <a:r>
              <a:rPr lang="en-US" sz="2300" dirty="0"/>
              <a:t> </a:t>
            </a:r>
            <a:r>
              <a:rPr lang="en-US" sz="2300" dirty="0" err="1" smtClean="0"/>
              <a:t>prijatelja</a:t>
            </a:r>
            <a:endParaRPr lang="hr-HR" sz="2300" dirty="0"/>
          </a:p>
          <a:p>
            <a:pPr lvl="1">
              <a:spcAft>
                <a:spcPts val="1000"/>
              </a:spcAft>
            </a:pPr>
            <a:r>
              <a:rPr lang="en-US" sz="2100" dirty="0" err="1" smtClean="0"/>
              <a:t>pojačava</a:t>
            </a:r>
            <a:r>
              <a:rPr lang="en-US" sz="2100" dirty="0" smtClean="0"/>
              <a:t> </a:t>
            </a:r>
            <a:r>
              <a:rPr lang="en-US" sz="2100" dirty="0" err="1"/>
              <a:t>vezu</a:t>
            </a:r>
            <a:r>
              <a:rPr lang="en-US" sz="2100" dirty="0"/>
              <a:t> </a:t>
            </a:r>
            <a:r>
              <a:rPr lang="en-US" sz="2100" dirty="0" err="1"/>
              <a:t>između</a:t>
            </a:r>
            <a:r>
              <a:rPr lang="en-US" sz="2100" dirty="0"/>
              <a:t> </a:t>
            </a:r>
            <a:r>
              <a:rPr lang="en-US" sz="2100" dirty="0" err="1"/>
              <a:t>strogog</a:t>
            </a:r>
            <a:r>
              <a:rPr lang="en-US" sz="2100" dirty="0"/>
              <a:t> </a:t>
            </a:r>
            <a:r>
              <a:rPr lang="en-US" sz="2100" dirty="0" err="1"/>
              <a:t>discipliniranja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hr-HR" sz="2100" dirty="0" smtClean="0"/>
              <a:t>neprihvatljivog</a:t>
            </a:r>
            <a:r>
              <a:rPr lang="en-US" sz="2100" dirty="0" smtClean="0"/>
              <a:t> </a:t>
            </a:r>
            <a:r>
              <a:rPr lang="en-US" sz="2100" dirty="0" err="1"/>
              <a:t>ponašanja</a:t>
            </a:r>
            <a:r>
              <a:rPr lang="en-US" sz="2100" dirty="0"/>
              <a:t> </a:t>
            </a:r>
            <a:r>
              <a:rPr lang="en-US" sz="2100" dirty="0" err="1" smtClean="0"/>
              <a:t>adolescenata</a:t>
            </a:r>
            <a:endParaRPr lang="hr-HR" sz="2100" dirty="0"/>
          </a:p>
          <a:p>
            <a:pPr marL="411480" lvl="1" indent="0">
              <a:spcAft>
                <a:spcPts val="1000"/>
              </a:spcAft>
              <a:buNone/>
            </a:pPr>
            <a:endParaRPr lang="hr-HR" sz="1900" dirty="0"/>
          </a:p>
          <a:p>
            <a:pPr lvl="0"/>
            <a:r>
              <a:rPr lang="en-US" sz="2300" dirty="0" err="1" smtClean="0"/>
              <a:t>vršnjačka</a:t>
            </a:r>
            <a:r>
              <a:rPr lang="en-US" sz="2300" dirty="0" smtClean="0"/>
              <a:t> </a:t>
            </a:r>
            <a:r>
              <a:rPr lang="en-US" sz="2300" dirty="0" err="1"/>
              <a:t>skupina</a:t>
            </a:r>
            <a:r>
              <a:rPr lang="en-US" sz="2300" dirty="0"/>
              <a:t> </a:t>
            </a:r>
            <a:r>
              <a:rPr lang="en-US" sz="2300" dirty="0" err="1"/>
              <a:t>cijeni</a:t>
            </a:r>
            <a:r>
              <a:rPr lang="en-US" sz="2300" dirty="0"/>
              <a:t> </a:t>
            </a:r>
            <a:r>
              <a:rPr lang="en-US" sz="2300" dirty="0" err="1"/>
              <a:t>ili</a:t>
            </a:r>
            <a:r>
              <a:rPr lang="en-US" sz="2300" dirty="0"/>
              <a:t> </a:t>
            </a:r>
            <a:r>
              <a:rPr lang="en-US" sz="2300" dirty="0" err="1"/>
              <a:t>opravdava</a:t>
            </a:r>
            <a:r>
              <a:rPr lang="en-US" sz="2300" dirty="0"/>
              <a:t> </a:t>
            </a:r>
            <a:r>
              <a:rPr lang="en-US" sz="2300" dirty="0" err="1"/>
              <a:t>nasilno</a:t>
            </a:r>
            <a:r>
              <a:rPr lang="en-US" sz="2300" dirty="0"/>
              <a:t> </a:t>
            </a:r>
            <a:r>
              <a:rPr lang="en-US" sz="2300" dirty="0" err="1" smtClean="0"/>
              <a:t>ponašanje</a:t>
            </a:r>
            <a:endParaRPr lang="hr-HR" sz="2400" dirty="0"/>
          </a:p>
          <a:p>
            <a:pPr lvl="1"/>
            <a:r>
              <a:rPr lang="en-US" sz="2100" dirty="0" err="1" smtClean="0"/>
              <a:t>vjerojatnost</a:t>
            </a:r>
            <a:r>
              <a:rPr lang="en-US" sz="2100" dirty="0" smtClean="0"/>
              <a:t> </a:t>
            </a:r>
            <a:r>
              <a:rPr lang="en-US" sz="2100" dirty="0" err="1"/>
              <a:t>pojave</a:t>
            </a:r>
            <a:r>
              <a:rPr lang="en-US" sz="2100" dirty="0"/>
              <a:t> </a:t>
            </a:r>
            <a:r>
              <a:rPr lang="en-US" sz="2100" dirty="0" err="1"/>
              <a:t>vršnjačkog</a:t>
            </a:r>
            <a:r>
              <a:rPr lang="en-US" sz="2100" dirty="0"/>
              <a:t> </a:t>
            </a:r>
            <a:r>
              <a:rPr lang="en-US" sz="2100" dirty="0" err="1"/>
              <a:t>nasilja</a:t>
            </a:r>
            <a:r>
              <a:rPr lang="en-US" sz="2100" dirty="0"/>
              <a:t> </a:t>
            </a:r>
            <a:endParaRPr lang="hr-HR" sz="2100" dirty="0" smtClean="0"/>
          </a:p>
          <a:p>
            <a:pPr lvl="1"/>
            <a:endParaRPr lang="hr-HR" sz="2100" dirty="0"/>
          </a:p>
          <a:p>
            <a:r>
              <a:rPr lang="en-US" sz="2300" dirty="0" err="1" smtClean="0"/>
              <a:t>škola</a:t>
            </a:r>
            <a:r>
              <a:rPr lang="en-US" sz="2300" dirty="0" smtClean="0"/>
              <a:t> </a:t>
            </a:r>
            <a:r>
              <a:rPr lang="en-US" sz="2300" dirty="0" err="1"/>
              <a:t>mora</a:t>
            </a:r>
            <a:r>
              <a:rPr lang="en-US" sz="2300" dirty="0"/>
              <a:t> </a:t>
            </a:r>
            <a:r>
              <a:rPr lang="en-US" sz="2300" dirty="0" err="1"/>
              <a:t>uzeti</a:t>
            </a:r>
            <a:r>
              <a:rPr lang="en-US" sz="2300" dirty="0"/>
              <a:t> u </a:t>
            </a:r>
            <a:r>
              <a:rPr lang="en-US" sz="2300" dirty="0" err="1"/>
              <a:t>obzir</a:t>
            </a:r>
            <a:r>
              <a:rPr lang="en-US" sz="2300" dirty="0"/>
              <a:t> </a:t>
            </a:r>
            <a:r>
              <a:rPr lang="en-US" sz="2300" dirty="0" err="1" smtClean="0"/>
              <a:t>socijalnu</a:t>
            </a:r>
            <a:r>
              <a:rPr lang="en-US" sz="2300" dirty="0" smtClean="0"/>
              <a:t> </a:t>
            </a:r>
            <a:r>
              <a:rPr lang="en-US" sz="2300" dirty="0" err="1"/>
              <a:t>klimu</a:t>
            </a:r>
            <a:r>
              <a:rPr lang="en-US" sz="2300" dirty="0"/>
              <a:t> u </a:t>
            </a:r>
            <a:r>
              <a:rPr lang="en-US" sz="2300" dirty="0" err="1"/>
              <a:t>kojoj</a:t>
            </a:r>
            <a:r>
              <a:rPr lang="en-US" sz="2300" dirty="0"/>
              <a:t> </a:t>
            </a:r>
            <a:r>
              <a:rPr lang="en-US" sz="2300" dirty="0" err="1"/>
              <a:t>pojedini</a:t>
            </a:r>
            <a:r>
              <a:rPr lang="en-US" sz="2300" dirty="0"/>
              <a:t> </a:t>
            </a:r>
            <a:r>
              <a:rPr lang="en-US" sz="2300" dirty="0" err="1"/>
              <a:t>učenik</a:t>
            </a:r>
            <a:r>
              <a:rPr lang="en-US" sz="2300" dirty="0"/>
              <a:t> </a:t>
            </a:r>
            <a:r>
              <a:rPr lang="en-US" sz="2300" dirty="0" err="1"/>
              <a:t>funkcionira</a:t>
            </a:r>
            <a:endParaRPr lang="hr-HR" sz="2300" dirty="0"/>
          </a:p>
          <a:p>
            <a:endParaRPr lang="hr-HR" dirty="0"/>
          </a:p>
        </p:txBody>
      </p:sp>
      <p:sp>
        <p:nvSpPr>
          <p:cNvPr id="4" name="Naslov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b="1" dirty="0" smtClean="0">
                <a:latin typeface="+mn-lt"/>
              </a:rPr>
              <a:t>6. Odnosi djeteta s vršnjacima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7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708104"/>
          </a:xfrm>
        </p:spPr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en-US" sz="2300" b="1" dirty="0" err="1"/>
              <a:t>pozitivni</a:t>
            </a:r>
            <a:r>
              <a:rPr lang="en-US" sz="2300" b="1" dirty="0"/>
              <a:t> </a:t>
            </a:r>
            <a:r>
              <a:rPr lang="en-US" sz="2300" b="1" dirty="0" err="1"/>
              <a:t>odnosi</a:t>
            </a:r>
            <a:r>
              <a:rPr lang="en-US" sz="2300" b="1" dirty="0"/>
              <a:t> s </a:t>
            </a:r>
            <a:r>
              <a:rPr lang="en-US" sz="2300" b="1" dirty="0" err="1"/>
              <a:t>vršnjacima</a:t>
            </a:r>
            <a:r>
              <a:rPr lang="en-US" sz="2300" b="1" dirty="0"/>
              <a:t> </a:t>
            </a:r>
            <a:r>
              <a:rPr lang="hr-HR" sz="2300" dirty="0" smtClean="0"/>
              <a:t>– </a:t>
            </a:r>
            <a:r>
              <a:rPr lang="en-US" sz="2300" dirty="0" err="1" smtClean="0"/>
              <a:t>zaštitni</a:t>
            </a:r>
            <a:r>
              <a:rPr lang="en-US" sz="2300" dirty="0" smtClean="0"/>
              <a:t> </a:t>
            </a:r>
            <a:r>
              <a:rPr lang="en-US" sz="2300" dirty="0" err="1"/>
              <a:t>faktor</a:t>
            </a:r>
            <a:r>
              <a:rPr lang="en-US" sz="2300" dirty="0"/>
              <a:t> </a:t>
            </a:r>
            <a:endParaRPr lang="hr-HR" sz="1900" dirty="0"/>
          </a:p>
          <a:p>
            <a:pPr lvl="0">
              <a:spcAft>
                <a:spcPts val="1000"/>
              </a:spcAft>
            </a:pPr>
            <a:endParaRPr lang="hr-HR" sz="1900" dirty="0" smtClean="0"/>
          </a:p>
          <a:p>
            <a:pPr lvl="0">
              <a:spcAft>
                <a:spcPts val="1000"/>
              </a:spcAft>
            </a:pPr>
            <a:r>
              <a:rPr lang="en-US" sz="2300" b="1" dirty="0" err="1" smtClean="0"/>
              <a:t>prihvaćenost</a:t>
            </a:r>
            <a:r>
              <a:rPr lang="en-US" sz="2300" b="1" dirty="0" smtClean="0"/>
              <a:t> </a:t>
            </a:r>
            <a:r>
              <a:rPr lang="en-US" sz="2300" b="1" dirty="0"/>
              <a:t>od </a:t>
            </a:r>
            <a:r>
              <a:rPr lang="en-US" sz="2300" b="1" dirty="0" err="1"/>
              <a:t>vršnjaka</a:t>
            </a:r>
            <a:r>
              <a:rPr lang="en-US" sz="2300" b="1" dirty="0"/>
              <a:t> </a:t>
            </a:r>
            <a:endParaRPr lang="hr-HR" sz="2300" b="1" dirty="0" smtClean="0"/>
          </a:p>
          <a:p>
            <a:pPr lvl="1">
              <a:spcAft>
                <a:spcPts val="1000"/>
              </a:spcAft>
            </a:pPr>
            <a:r>
              <a:rPr lang="en-US" dirty="0" err="1" smtClean="0"/>
              <a:t>ublažava</a:t>
            </a:r>
            <a:r>
              <a:rPr lang="en-US" dirty="0" smtClean="0"/>
              <a:t> </a:t>
            </a:r>
            <a:r>
              <a:rPr lang="en-US" dirty="0" err="1"/>
              <a:t>učinak</a:t>
            </a:r>
            <a:r>
              <a:rPr lang="en-US" dirty="0"/>
              <a:t> </a:t>
            </a:r>
            <a:r>
              <a:rPr lang="en-US" dirty="0" err="1"/>
              <a:t>okolinskih</a:t>
            </a:r>
            <a:r>
              <a:rPr lang="en-US" dirty="0"/>
              <a:t> </a:t>
            </a:r>
            <a:r>
              <a:rPr lang="en-US" dirty="0" err="1" smtClean="0"/>
              <a:t>poteškoća</a:t>
            </a:r>
            <a:endParaRPr lang="hr-HR" dirty="0"/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hr-HR" dirty="0" smtClean="0"/>
              <a:t>s</a:t>
            </a:r>
            <a:r>
              <a:rPr lang="en-US" dirty="0" err="1" smtClean="0"/>
              <a:t>ocioekonomski</a:t>
            </a:r>
            <a:r>
              <a:rPr lang="en-US" dirty="0" smtClean="0"/>
              <a:t> status</a:t>
            </a:r>
            <a:endParaRPr lang="hr-HR" dirty="0" smtClean="0"/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 err="1" smtClean="0"/>
              <a:t>jednoroditeljske</a:t>
            </a:r>
            <a:r>
              <a:rPr lang="en-US" dirty="0" smtClean="0"/>
              <a:t> </a:t>
            </a:r>
            <a:r>
              <a:rPr lang="en-US" dirty="0" err="1" smtClean="0"/>
              <a:t>obitelji</a:t>
            </a:r>
            <a:endParaRPr lang="hr-HR" dirty="0" smtClean="0"/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 err="1" smtClean="0"/>
              <a:t>stres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 smtClean="0"/>
              <a:t>obitelji</a:t>
            </a:r>
            <a:r>
              <a:rPr lang="hr-HR" dirty="0" smtClean="0"/>
              <a:t>)</a:t>
            </a:r>
            <a:r>
              <a:rPr lang="en-US" dirty="0" smtClean="0"/>
              <a:t> </a:t>
            </a:r>
            <a:endParaRPr lang="hr-HR" dirty="0" smtClean="0"/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 err="1" smtClean="0"/>
              <a:t>konflik</a:t>
            </a:r>
            <a:r>
              <a:rPr lang="hr-HR" dirty="0" smtClean="0"/>
              <a:t>ti</a:t>
            </a:r>
            <a:r>
              <a:rPr lang="en-US" dirty="0" smtClean="0"/>
              <a:t> </a:t>
            </a:r>
            <a:r>
              <a:rPr lang="en-US" dirty="0" err="1"/>
              <a:t>među</a:t>
            </a:r>
            <a:r>
              <a:rPr lang="en-US" dirty="0"/>
              <a:t> </a:t>
            </a:r>
            <a:r>
              <a:rPr lang="en-US" dirty="0" err="1"/>
              <a:t>roditeljima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izloženost</a:t>
            </a:r>
            <a:r>
              <a:rPr lang="en-US" dirty="0" smtClean="0"/>
              <a:t> </a:t>
            </a:r>
            <a:r>
              <a:rPr lang="en-US" dirty="0" err="1"/>
              <a:t>strogom</a:t>
            </a:r>
            <a:r>
              <a:rPr lang="en-US" dirty="0"/>
              <a:t> </a:t>
            </a:r>
            <a:r>
              <a:rPr lang="en-US" dirty="0" err="1"/>
              <a:t>fizičkom</a:t>
            </a:r>
            <a:r>
              <a:rPr lang="en-US" dirty="0"/>
              <a:t> </a:t>
            </a:r>
            <a:r>
              <a:rPr lang="en-US" dirty="0" err="1" smtClean="0"/>
              <a:t>discipliniranju</a:t>
            </a:r>
            <a:endParaRPr lang="hr-HR" dirty="0" smtClean="0"/>
          </a:p>
          <a:p>
            <a:pPr marL="114300" lvl="0" indent="0">
              <a:spcAft>
                <a:spcPts val="1000"/>
              </a:spcAft>
              <a:buNone/>
            </a:pPr>
            <a:endParaRPr lang="hr-HR" sz="2300" dirty="0"/>
          </a:p>
          <a:p>
            <a:pPr lvl="1">
              <a:spcAft>
                <a:spcPts val="1000"/>
              </a:spcAft>
            </a:pPr>
            <a:r>
              <a:rPr lang="en-US" sz="2300" b="1" dirty="0" err="1"/>
              <a:t>prijateljstvo</a:t>
            </a:r>
            <a:r>
              <a:rPr lang="en-US" sz="2300" dirty="0"/>
              <a:t> </a:t>
            </a:r>
            <a:endParaRPr lang="hr-HR" sz="2300" dirty="0" smtClean="0"/>
          </a:p>
          <a:p>
            <a:pPr lvl="2">
              <a:spcAft>
                <a:spcPts val="1000"/>
              </a:spcAft>
            </a:pPr>
            <a:r>
              <a:rPr lang="en-US" sz="2100" dirty="0" err="1" smtClean="0"/>
              <a:t>ublažava</a:t>
            </a:r>
            <a:r>
              <a:rPr lang="en-US" sz="2100" dirty="0" smtClean="0"/>
              <a:t> </a:t>
            </a:r>
            <a:r>
              <a:rPr lang="en-US" sz="2100" dirty="0" err="1"/>
              <a:t>učinak</a:t>
            </a:r>
            <a:r>
              <a:rPr lang="en-US" sz="2100" dirty="0"/>
              <a:t> </a:t>
            </a:r>
            <a:r>
              <a:rPr lang="en-US" sz="2100" dirty="0" err="1"/>
              <a:t>strogih</a:t>
            </a:r>
            <a:r>
              <a:rPr lang="en-US" sz="2100" dirty="0"/>
              <a:t> </a:t>
            </a:r>
            <a:r>
              <a:rPr lang="en-US" sz="2100" dirty="0" err="1"/>
              <a:t>oblika</a:t>
            </a:r>
            <a:r>
              <a:rPr lang="en-US" sz="2100" dirty="0"/>
              <a:t> </a:t>
            </a:r>
            <a:r>
              <a:rPr lang="en-US" sz="2100" dirty="0" err="1"/>
              <a:t>discipliniranja</a:t>
            </a:r>
            <a:endParaRPr lang="hr-HR" sz="21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824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060848"/>
            <a:ext cx="7620000" cy="4339952"/>
          </a:xfrm>
        </p:spPr>
        <p:txBody>
          <a:bodyPr>
            <a:normAutofit/>
          </a:bodyPr>
          <a:lstStyle/>
          <a:p>
            <a:r>
              <a:rPr lang="hr-HR" sz="2300" dirty="0" smtClean="0"/>
              <a:t>nedostatak nadzora i nadgledanja</a:t>
            </a:r>
          </a:p>
          <a:p>
            <a:r>
              <a:rPr lang="hr-HR" sz="2300" dirty="0" smtClean="0"/>
              <a:t>„negativna školska klima”</a:t>
            </a:r>
          </a:p>
          <a:p>
            <a:r>
              <a:rPr lang="hr-HR" sz="2300" dirty="0" smtClean="0"/>
              <a:t>neadekvatno ponašanje nastavnika (ismijavanje, prijetnje, fizičko nasilje)</a:t>
            </a:r>
          </a:p>
          <a:p>
            <a:r>
              <a:rPr lang="hr-HR" sz="2300" dirty="0" smtClean="0"/>
              <a:t>stav nastavnika prema nasilništvu </a:t>
            </a:r>
            <a:r>
              <a:rPr lang="hr-HR" sz="2300" b="1" dirty="0" smtClean="0">
                <a:latin typeface="Arial" pitchFamily="34" charset="0"/>
                <a:cs typeface="Arial" pitchFamily="34" charset="0"/>
              </a:rPr>
              <a:t>→ </a:t>
            </a:r>
            <a:r>
              <a:rPr lang="hr-HR" sz="2300" dirty="0" smtClean="0"/>
              <a:t>25% učitelja ne vidi ništa loše u nasilništvu </a:t>
            </a:r>
            <a:r>
              <a:rPr lang="hr-HR" sz="1900" dirty="0" smtClean="0"/>
              <a:t>(</a:t>
            </a:r>
            <a:r>
              <a:rPr lang="hr-HR" sz="1900" dirty="0" err="1" smtClean="0"/>
              <a:t>Olweus</a:t>
            </a:r>
            <a:r>
              <a:rPr lang="hr-HR" sz="1900" dirty="0" smtClean="0"/>
              <a:t>, 2003)</a:t>
            </a:r>
          </a:p>
          <a:p>
            <a:r>
              <a:rPr lang="hr-HR" sz="2300" dirty="0" smtClean="0"/>
              <a:t>nedostatak programa intervencije i prevencije</a:t>
            </a:r>
            <a:endParaRPr lang="hr-HR" sz="2300" dirty="0"/>
          </a:p>
        </p:txBody>
      </p:sp>
      <p:sp>
        <p:nvSpPr>
          <p:cNvPr id="6" name="Naslov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b="1" dirty="0" smtClean="0">
                <a:latin typeface="+mn-lt"/>
              </a:rPr>
              <a:t>7. Ostali </a:t>
            </a:r>
            <a:r>
              <a:rPr lang="hr-HR" sz="3600" b="1" dirty="0" smtClean="0">
                <a:latin typeface="+mn-lt"/>
              </a:rPr>
              <a:t>rizični </a:t>
            </a:r>
            <a:r>
              <a:rPr lang="hr-HR" sz="3600" b="1" dirty="0" smtClean="0">
                <a:latin typeface="+mn-lt"/>
              </a:rPr>
              <a:t>faktori povezani </a:t>
            </a:r>
            <a:br>
              <a:rPr lang="hr-HR" sz="3600" b="1" dirty="0" smtClean="0">
                <a:latin typeface="+mn-lt"/>
              </a:rPr>
            </a:br>
            <a:r>
              <a:rPr lang="hr-HR" sz="3600" b="1" dirty="0" smtClean="0">
                <a:latin typeface="+mn-lt"/>
              </a:rPr>
              <a:t>     sa školom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08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620000" cy="1143000"/>
          </a:xfrm>
        </p:spPr>
        <p:txBody>
          <a:bodyPr/>
          <a:lstStyle/>
          <a:p>
            <a:r>
              <a:rPr lang="hr-HR" sz="4000" b="1" dirty="0" smtClean="0">
                <a:latin typeface="+mn-lt"/>
              </a:rPr>
              <a:t>Koja djeca iskazuju problematična ponašanja u školi?</a:t>
            </a:r>
            <a:endParaRPr lang="hr-HR" sz="4000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772816"/>
            <a:ext cx="7848872" cy="4896544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hr-HR" sz="2300" dirty="0" smtClean="0"/>
              <a:t>Suspendirana </a:t>
            </a:r>
            <a:r>
              <a:rPr lang="en-US" sz="2300" dirty="0" err="1" smtClean="0"/>
              <a:t>djec</a:t>
            </a:r>
            <a:r>
              <a:rPr lang="hr-HR" sz="2300" dirty="0" smtClean="0"/>
              <a:t>a</a:t>
            </a:r>
            <a:r>
              <a:rPr lang="en-US" sz="2300" dirty="0" smtClean="0"/>
              <a:t> </a:t>
            </a:r>
            <a:r>
              <a:rPr lang="hr-HR" sz="2300" dirty="0" smtClean="0"/>
              <a:t>– </a:t>
            </a:r>
            <a:r>
              <a:rPr lang="en-US" sz="2300" dirty="0" smtClean="0"/>
              <a:t>tri </a:t>
            </a:r>
            <a:r>
              <a:rPr lang="en-US" sz="2300" dirty="0" err="1"/>
              <a:t>različite</a:t>
            </a:r>
            <a:r>
              <a:rPr lang="en-US" sz="2300" dirty="0"/>
              <a:t>, </a:t>
            </a:r>
            <a:r>
              <a:rPr lang="en-US" sz="2300" dirty="0" err="1"/>
              <a:t>ali</a:t>
            </a:r>
            <a:r>
              <a:rPr lang="en-US" sz="2300" dirty="0"/>
              <a:t> </a:t>
            </a:r>
            <a:r>
              <a:rPr lang="en-US" sz="2300" dirty="0" err="1"/>
              <a:t>preklapajuće</a:t>
            </a:r>
            <a:r>
              <a:rPr lang="en-US" sz="2300" dirty="0"/>
              <a:t> </a:t>
            </a:r>
            <a:r>
              <a:rPr lang="en-US" sz="2300" dirty="0" err="1"/>
              <a:t>skupine</a:t>
            </a:r>
            <a:r>
              <a:rPr lang="en-US" sz="2300" dirty="0"/>
              <a:t> </a:t>
            </a:r>
            <a:r>
              <a:rPr lang="en-US" sz="2300" dirty="0" err="1"/>
              <a:t>učenika</a:t>
            </a:r>
            <a:r>
              <a:rPr lang="en-US" sz="2300" dirty="0"/>
              <a:t> </a:t>
            </a:r>
            <a:r>
              <a:rPr lang="en-US" sz="1900" dirty="0"/>
              <a:t>(</a:t>
            </a:r>
            <a:r>
              <a:rPr lang="en-US" sz="1900" dirty="0" err="1"/>
              <a:t>Hymel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Henderson, 2006</a:t>
            </a:r>
            <a:r>
              <a:rPr lang="en-US" sz="1900" dirty="0" smtClean="0"/>
              <a:t>)</a:t>
            </a:r>
            <a:r>
              <a:rPr lang="hr-HR" sz="1900" dirty="0" smtClean="0"/>
              <a:t>:</a:t>
            </a:r>
          </a:p>
          <a:p>
            <a:pPr marL="114300" indent="0">
              <a:spcAft>
                <a:spcPts val="1000"/>
              </a:spcAft>
              <a:buNone/>
            </a:pPr>
            <a:endParaRPr lang="hr-HR" sz="1900" dirty="0" smtClean="0"/>
          </a:p>
          <a:p>
            <a:pPr marL="868680" lvl="1" indent="-457200">
              <a:spcAft>
                <a:spcPts val="1000"/>
              </a:spcAft>
              <a:buAutoNum type="arabicParenR"/>
            </a:pPr>
            <a:r>
              <a:rPr lang="hr-HR" sz="2200" dirty="0" smtClean="0"/>
              <a:t>d</a:t>
            </a:r>
            <a:r>
              <a:rPr lang="en-US" sz="2200" dirty="0" err="1" smtClean="0"/>
              <a:t>jeca</a:t>
            </a:r>
            <a:r>
              <a:rPr lang="en-US" sz="2200" dirty="0" smtClean="0"/>
              <a:t> </a:t>
            </a:r>
            <a:r>
              <a:rPr lang="en-US" sz="2200" dirty="0"/>
              <a:t>s </a:t>
            </a:r>
            <a:r>
              <a:rPr lang="en-US" sz="2200" dirty="0" err="1"/>
              <a:t>ozbiljnim</a:t>
            </a:r>
            <a:r>
              <a:rPr lang="en-US" sz="2200" dirty="0"/>
              <a:t> </a:t>
            </a:r>
            <a:r>
              <a:rPr lang="en-US" sz="2200" dirty="0" err="1"/>
              <a:t>emocionalnim</a:t>
            </a:r>
            <a:r>
              <a:rPr lang="en-US" sz="2200" dirty="0"/>
              <a:t> </a:t>
            </a:r>
            <a:r>
              <a:rPr lang="en-US" sz="2200" dirty="0" err="1"/>
              <a:t>poremećajima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poremećajima</a:t>
            </a:r>
            <a:r>
              <a:rPr lang="en-US" sz="2200" dirty="0"/>
              <a:t> u </a:t>
            </a:r>
            <a:r>
              <a:rPr lang="en-US" sz="2200" dirty="0" err="1" smtClean="0"/>
              <a:t>ponašanju</a:t>
            </a:r>
            <a:endParaRPr lang="hr-HR" sz="2200" dirty="0"/>
          </a:p>
          <a:p>
            <a:pPr marL="868680" lvl="1" indent="-457200">
              <a:spcAft>
                <a:spcPts val="1000"/>
              </a:spcAft>
              <a:buAutoNum type="arabicParenR"/>
            </a:pPr>
            <a:r>
              <a:rPr lang="hr-HR" sz="2200" dirty="0" smtClean="0"/>
              <a:t>d</a:t>
            </a:r>
            <a:r>
              <a:rPr lang="en-US" sz="2200" dirty="0" err="1" smtClean="0"/>
              <a:t>jeca</a:t>
            </a:r>
            <a:r>
              <a:rPr lang="en-US" sz="2200" dirty="0" smtClean="0"/>
              <a:t> </a:t>
            </a:r>
            <a:r>
              <a:rPr lang="en-US" sz="2200" dirty="0" err="1"/>
              <a:t>koja</a:t>
            </a:r>
            <a:r>
              <a:rPr lang="en-US" sz="2200" dirty="0"/>
              <a:t> </a:t>
            </a:r>
            <a:r>
              <a:rPr lang="en-US" sz="2200" dirty="0" err="1"/>
              <a:t>pokazuju</a:t>
            </a:r>
            <a:r>
              <a:rPr lang="en-US" sz="2200" dirty="0"/>
              <a:t> </a:t>
            </a:r>
            <a:r>
              <a:rPr lang="en-US" sz="2200" dirty="0" err="1"/>
              <a:t>agresivno</a:t>
            </a:r>
            <a:r>
              <a:rPr lang="en-US" sz="2200" dirty="0"/>
              <a:t> </a:t>
            </a:r>
            <a:r>
              <a:rPr lang="en-US" sz="2200" dirty="0" err="1" smtClean="0"/>
              <a:t>ponašanje</a:t>
            </a:r>
            <a:endParaRPr lang="hr-HR" sz="2200" dirty="0"/>
          </a:p>
          <a:p>
            <a:pPr marL="868680" lvl="1" indent="-457200">
              <a:spcAft>
                <a:spcPts val="1000"/>
              </a:spcAft>
              <a:buAutoNum type="arabicParenR"/>
            </a:pPr>
            <a:r>
              <a:rPr lang="hr-HR" sz="2200" dirty="0"/>
              <a:t>d</a:t>
            </a:r>
            <a:r>
              <a:rPr lang="en-US" sz="2200" dirty="0" err="1" smtClean="0"/>
              <a:t>jeca</a:t>
            </a:r>
            <a:r>
              <a:rPr lang="en-US" sz="2200" dirty="0" smtClean="0"/>
              <a:t> </a:t>
            </a:r>
            <a:r>
              <a:rPr lang="en-US" sz="2200" dirty="0" err="1"/>
              <a:t>koja</a:t>
            </a:r>
            <a:r>
              <a:rPr lang="en-US" sz="2200" dirty="0"/>
              <a:t> </a:t>
            </a:r>
            <a:r>
              <a:rPr lang="en-US" sz="2200" dirty="0" err="1"/>
              <a:t>pokazuju</a:t>
            </a:r>
            <a:r>
              <a:rPr lang="en-US" sz="2200" dirty="0"/>
              <a:t> </a:t>
            </a:r>
            <a:r>
              <a:rPr lang="en-US" sz="2200" dirty="0" err="1"/>
              <a:t>antisocijalno</a:t>
            </a:r>
            <a:r>
              <a:rPr lang="en-US" sz="2200" dirty="0"/>
              <a:t> </a:t>
            </a:r>
            <a:r>
              <a:rPr lang="en-US" sz="2200" dirty="0" err="1"/>
              <a:t>ponašanje</a:t>
            </a:r>
            <a:endParaRPr lang="hr-HR" sz="2200" dirty="0"/>
          </a:p>
          <a:p>
            <a:pPr marL="571500" lvl="0" indent="-457200">
              <a:buAutoNum type="arabicParenR"/>
            </a:pPr>
            <a:endParaRPr lang="hr-HR" dirty="0"/>
          </a:p>
          <a:p>
            <a:pPr marL="11430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7982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208912" cy="1354162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hr-HR" sz="3300" dirty="0" smtClean="0">
                <a:solidFill>
                  <a:schemeClr val="tx2"/>
                </a:solidFill>
                <a:latin typeface="+mn-lt"/>
              </a:rPr>
              <a:t>D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jeca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s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ozbiljnim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emocionalnim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poremećajima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i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poremećajima</a:t>
            </a:r>
            <a:r>
              <a:rPr lang="en-US" sz="3300" dirty="0" smtClean="0">
                <a:solidFill>
                  <a:schemeClr val="tx2"/>
                </a:solidFill>
                <a:latin typeface="+mn-lt"/>
              </a:rPr>
              <a:t> u </a:t>
            </a:r>
            <a:r>
              <a:rPr lang="en-US" sz="3300" dirty="0" err="1" smtClean="0">
                <a:solidFill>
                  <a:schemeClr val="tx2"/>
                </a:solidFill>
                <a:latin typeface="+mn-lt"/>
              </a:rPr>
              <a:t>ponašanju</a:t>
            </a:r>
            <a:r>
              <a:rPr lang="hr-HR" sz="2400" dirty="0" smtClean="0"/>
              <a:t/>
            </a:r>
            <a:br>
              <a:rPr lang="hr-HR" sz="2400" dirty="0" smtClean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772816"/>
            <a:ext cx="7620000" cy="4916016"/>
          </a:xfrm>
        </p:spPr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en-US" sz="2300" dirty="0" err="1"/>
              <a:t>neproporcionalno</a:t>
            </a:r>
            <a:r>
              <a:rPr lang="en-US" sz="2300" dirty="0"/>
              <a:t> </a:t>
            </a:r>
            <a:r>
              <a:rPr lang="en-US" sz="2300" dirty="0" err="1"/>
              <a:t>zastupljeni</a:t>
            </a:r>
            <a:r>
              <a:rPr lang="en-US" sz="2300" dirty="0"/>
              <a:t> </a:t>
            </a:r>
            <a:r>
              <a:rPr lang="en-US" sz="2300" dirty="0" err="1"/>
              <a:t>među</a:t>
            </a:r>
            <a:r>
              <a:rPr lang="en-US" sz="2300" dirty="0"/>
              <a:t> </a:t>
            </a:r>
            <a:r>
              <a:rPr lang="en-US" sz="2300" dirty="0" err="1"/>
              <a:t>učenicima</a:t>
            </a:r>
            <a:r>
              <a:rPr lang="en-US" sz="2300" dirty="0"/>
              <a:t> </a:t>
            </a:r>
            <a:r>
              <a:rPr lang="en-US" sz="2300" dirty="0" err="1"/>
              <a:t>koji</a:t>
            </a:r>
            <a:r>
              <a:rPr lang="en-US" sz="2300" dirty="0"/>
              <a:t> </a:t>
            </a:r>
            <a:r>
              <a:rPr lang="en-US" sz="2300" dirty="0" err="1"/>
              <a:t>su</a:t>
            </a:r>
            <a:r>
              <a:rPr lang="en-US" sz="2300" dirty="0"/>
              <a:t> </a:t>
            </a:r>
            <a:r>
              <a:rPr lang="en-US" sz="2300" dirty="0" err="1"/>
              <a:t>suspendirani</a:t>
            </a:r>
            <a:r>
              <a:rPr lang="en-US" sz="2300" dirty="0"/>
              <a:t> </a:t>
            </a:r>
            <a:r>
              <a:rPr lang="en-US" sz="2300" dirty="0" err="1"/>
              <a:t>ili</a:t>
            </a:r>
            <a:r>
              <a:rPr lang="en-US" sz="2300" dirty="0"/>
              <a:t> </a:t>
            </a:r>
            <a:r>
              <a:rPr lang="en-US" sz="2300" dirty="0" err="1"/>
              <a:t>izbačeni</a:t>
            </a:r>
            <a:r>
              <a:rPr lang="en-US" sz="2300" dirty="0"/>
              <a:t> </a:t>
            </a:r>
            <a:r>
              <a:rPr lang="en-US" sz="2300" dirty="0" err="1"/>
              <a:t>iz</a:t>
            </a:r>
            <a:r>
              <a:rPr lang="en-US" sz="2300" dirty="0"/>
              <a:t> </a:t>
            </a:r>
            <a:r>
              <a:rPr lang="en-US" sz="2300" dirty="0" err="1"/>
              <a:t>škole</a:t>
            </a:r>
            <a:r>
              <a:rPr lang="en-US" sz="2300" dirty="0"/>
              <a:t> </a:t>
            </a:r>
            <a:r>
              <a:rPr lang="en-US" sz="2300" dirty="0" smtClean="0"/>
              <a:t>- </a:t>
            </a:r>
            <a:r>
              <a:rPr lang="en-US" sz="2300" dirty="0" err="1"/>
              <a:t>često</a:t>
            </a:r>
            <a:r>
              <a:rPr lang="en-US" sz="2300" dirty="0"/>
              <a:t> </a:t>
            </a:r>
            <a:r>
              <a:rPr lang="en-US" sz="2300" dirty="0" err="1" smtClean="0"/>
              <a:t>neprepoznati</a:t>
            </a:r>
            <a:endParaRPr lang="hr-HR" sz="2300" dirty="0" smtClean="0"/>
          </a:p>
          <a:p>
            <a:pPr marL="114300" lvl="0" indent="0">
              <a:spcAft>
                <a:spcPts val="1000"/>
              </a:spcAft>
              <a:buNone/>
            </a:pPr>
            <a:endParaRPr lang="hr-HR" sz="2300" dirty="0"/>
          </a:p>
          <a:p>
            <a:pPr lvl="0">
              <a:spcAft>
                <a:spcPts val="1000"/>
              </a:spcAft>
            </a:pPr>
            <a:r>
              <a:rPr lang="en-US" sz="2300" dirty="0" err="1" smtClean="0"/>
              <a:t>značajan</a:t>
            </a:r>
            <a:r>
              <a:rPr lang="en-US" sz="2300" dirty="0" smtClean="0"/>
              <a:t> </a:t>
            </a:r>
            <a:r>
              <a:rPr lang="en-US" sz="2300" dirty="0" err="1"/>
              <a:t>udio</a:t>
            </a:r>
            <a:r>
              <a:rPr lang="en-US" sz="2300" dirty="0"/>
              <a:t> </a:t>
            </a:r>
            <a:r>
              <a:rPr lang="en-US" sz="2300" dirty="0" err="1"/>
              <a:t>djece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mladih</a:t>
            </a:r>
            <a:r>
              <a:rPr lang="en-US" sz="2300" dirty="0"/>
              <a:t> </a:t>
            </a:r>
            <a:r>
              <a:rPr lang="en-US" sz="2300" dirty="0" err="1"/>
              <a:t>ima</a:t>
            </a:r>
            <a:r>
              <a:rPr lang="en-US" sz="2300" dirty="0"/>
              <a:t> </a:t>
            </a:r>
            <a:r>
              <a:rPr lang="en-US" sz="2300" dirty="0" err="1"/>
              <a:t>probleme</a:t>
            </a:r>
            <a:r>
              <a:rPr lang="en-US" sz="2300" dirty="0"/>
              <a:t> </a:t>
            </a:r>
            <a:r>
              <a:rPr lang="en-US" sz="2300" dirty="0" err="1"/>
              <a:t>mentalnog</a:t>
            </a:r>
            <a:r>
              <a:rPr lang="en-US" sz="2300" dirty="0"/>
              <a:t> </a:t>
            </a:r>
            <a:r>
              <a:rPr lang="en-US" sz="2300" dirty="0" err="1"/>
              <a:t>zdravlja</a:t>
            </a:r>
            <a:r>
              <a:rPr lang="en-US" sz="2300" dirty="0"/>
              <a:t>, </a:t>
            </a:r>
            <a:r>
              <a:rPr lang="en-US" sz="2300" dirty="0" err="1"/>
              <a:t>ali</a:t>
            </a:r>
            <a:r>
              <a:rPr lang="en-US" sz="2300" dirty="0"/>
              <a:t> da </a:t>
            </a:r>
            <a:r>
              <a:rPr lang="en-US" sz="2300" dirty="0" err="1"/>
              <a:t>većina</a:t>
            </a:r>
            <a:r>
              <a:rPr lang="en-US" sz="2300" dirty="0"/>
              <a:t> </a:t>
            </a:r>
            <a:r>
              <a:rPr lang="en-US" sz="2300" dirty="0" err="1"/>
              <a:t>nije</a:t>
            </a:r>
            <a:r>
              <a:rPr lang="en-US" sz="2300" dirty="0"/>
              <a:t> </a:t>
            </a:r>
            <a:r>
              <a:rPr lang="en-US" sz="2300" dirty="0" err="1"/>
              <a:t>dijagnosticirana</a:t>
            </a:r>
            <a:r>
              <a:rPr lang="en-US" sz="2300" dirty="0"/>
              <a:t> </a:t>
            </a:r>
            <a:endParaRPr lang="hr-HR" sz="2300" dirty="0" smtClean="0"/>
          </a:p>
          <a:p>
            <a:pPr marL="114300" lvl="0" indent="0">
              <a:spcAft>
                <a:spcPts val="1000"/>
              </a:spcAft>
              <a:buNone/>
            </a:pPr>
            <a:endParaRPr lang="hr-HR" sz="1900" dirty="0"/>
          </a:p>
          <a:p>
            <a:pPr lvl="0">
              <a:spcAft>
                <a:spcPts val="1000"/>
              </a:spcAft>
            </a:pPr>
            <a:r>
              <a:rPr lang="en-US" sz="2300" dirty="0" err="1" smtClean="0"/>
              <a:t>važno</a:t>
            </a:r>
            <a:r>
              <a:rPr lang="en-US" sz="2300" dirty="0" smtClean="0"/>
              <a:t> </a:t>
            </a:r>
            <a:r>
              <a:rPr lang="en-US" sz="2300" dirty="0"/>
              <a:t>da </a:t>
            </a:r>
            <a:r>
              <a:rPr lang="en-US" sz="2300" dirty="0" err="1"/>
              <a:t>školsko</a:t>
            </a:r>
            <a:r>
              <a:rPr lang="en-US" sz="2300" dirty="0"/>
              <a:t> </a:t>
            </a:r>
            <a:r>
              <a:rPr lang="en-US" sz="2300" dirty="0" err="1"/>
              <a:t>osoblje</a:t>
            </a:r>
            <a:r>
              <a:rPr lang="en-US" sz="2300" dirty="0"/>
              <a:t> </a:t>
            </a:r>
            <a:r>
              <a:rPr lang="en-US" sz="2300" dirty="0" err="1"/>
              <a:t>bude</a:t>
            </a:r>
            <a:r>
              <a:rPr lang="en-US" sz="2300" dirty="0"/>
              <a:t> </a:t>
            </a:r>
            <a:r>
              <a:rPr lang="en-US" sz="2300" dirty="0" err="1"/>
              <a:t>upoznato</a:t>
            </a:r>
            <a:r>
              <a:rPr lang="en-US" sz="2300" dirty="0"/>
              <a:t> s </a:t>
            </a:r>
            <a:r>
              <a:rPr lang="en-US" sz="2300" dirty="0" err="1"/>
              <a:t>prirodom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simptomima</a:t>
            </a:r>
            <a:r>
              <a:rPr lang="en-US" sz="2300" dirty="0"/>
              <a:t> </a:t>
            </a:r>
            <a:r>
              <a:rPr lang="en-US" sz="2300" dirty="0" err="1"/>
              <a:t>ovih</a:t>
            </a:r>
            <a:r>
              <a:rPr lang="en-US" sz="2300" dirty="0"/>
              <a:t> </a:t>
            </a:r>
            <a:r>
              <a:rPr lang="en-US" sz="2300" dirty="0" err="1" smtClean="0"/>
              <a:t>poremećaja</a:t>
            </a:r>
            <a:r>
              <a:rPr lang="hr-HR" sz="2300" dirty="0" smtClean="0"/>
              <a:t> - </a:t>
            </a:r>
            <a:r>
              <a:rPr lang="en-US" sz="2300" dirty="0" err="1" smtClean="0"/>
              <a:t>oni</a:t>
            </a:r>
            <a:r>
              <a:rPr lang="en-US" sz="2300" dirty="0" smtClean="0"/>
              <a:t> </a:t>
            </a:r>
            <a:r>
              <a:rPr lang="en-US" sz="2300" dirty="0" err="1"/>
              <a:t>mogu</a:t>
            </a:r>
            <a:r>
              <a:rPr lang="en-US" sz="2300" dirty="0"/>
              <a:t> </a:t>
            </a:r>
            <a:r>
              <a:rPr lang="en-US" sz="2300" dirty="0" err="1"/>
              <a:t>biti</a:t>
            </a:r>
            <a:r>
              <a:rPr lang="en-US" sz="2300" dirty="0"/>
              <a:t> </a:t>
            </a:r>
            <a:r>
              <a:rPr lang="en-US" sz="2300" dirty="0" err="1"/>
              <a:t>među</a:t>
            </a:r>
            <a:r>
              <a:rPr lang="en-US" sz="2300" dirty="0"/>
              <a:t> </a:t>
            </a:r>
            <a:r>
              <a:rPr lang="en-US" sz="2300" dirty="0" err="1"/>
              <a:t>prvima</a:t>
            </a:r>
            <a:r>
              <a:rPr lang="en-US" sz="2300" dirty="0"/>
              <a:t> </a:t>
            </a:r>
            <a:r>
              <a:rPr lang="en-US" sz="2300" dirty="0" err="1"/>
              <a:t>koji</a:t>
            </a:r>
            <a:r>
              <a:rPr lang="en-US" sz="2300" dirty="0"/>
              <a:t> </a:t>
            </a:r>
            <a:r>
              <a:rPr lang="en-US" sz="2300" dirty="0" err="1"/>
              <a:t>će</a:t>
            </a:r>
            <a:r>
              <a:rPr lang="en-US" sz="2300" dirty="0"/>
              <a:t> </a:t>
            </a:r>
            <a:r>
              <a:rPr lang="en-US" sz="2300" dirty="0" err="1"/>
              <a:t>ih</a:t>
            </a:r>
            <a:r>
              <a:rPr lang="en-US" sz="2300" dirty="0"/>
              <a:t> </a:t>
            </a:r>
            <a:r>
              <a:rPr lang="en-US" sz="2300" dirty="0" err="1"/>
              <a:t>primijetiti</a:t>
            </a:r>
            <a:r>
              <a:rPr lang="en-US" sz="2300" dirty="0"/>
              <a:t> </a:t>
            </a:r>
            <a:endParaRPr lang="hr-HR" sz="23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5895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dragana.mateskovic\Desktop\Prevalencija_svij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0"/>
            <a:ext cx="4471987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zervirano mjesto sadržaja 2"/>
          <p:cNvSpPr>
            <a:spLocks noGrp="1"/>
          </p:cNvSpPr>
          <p:nvPr>
            <p:ph idx="1"/>
          </p:nvPr>
        </p:nvSpPr>
        <p:spPr>
          <a:xfrm>
            <a:off x="250825" y="1700213"/>
            <a:ext cx="8229600" cy="4876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hr-HR" sz="2000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dirty="0" err="1" smtClean="0"/>
              <a:t>Nansel</a:t>
            </a:r>
            <a:r>
              <a:rPr lang="hr-HR" sz="1800" dirty="0" smtClean="0"/>
              <a:t>, </a:t>
            </a:r>
            <a:r>
              <a:rPr lang="hr-HR" sz="1800" dirty="0" err="1" smtClean="0"/>
              <a:t>Craig</a:t>
            </a:r>
            <a:r>
              <a:rPr lang="hr-HR" sz="1800" dirty="0" smtClean="0"/>
              <a:t>, </a:t>
            </a:r>
            <a:r>
              <a:rPr lang="hr-HR" sz="1800" dirty="0" err="1" smtClean="0"/>
              <a:t>Overpeck</a:t>
            </a:r>
            <a:r>
              <a:rPr lang="hr-HR" sz="1800" dirty="0" smtClean="0"/>
              <a:t>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dirty="0" err="1" smtClean="0"/>
              <a:t>Saluja</a:t>
            </a:r>
            <a:r>
              <a:rPr lang="hr-HR" sz="1800" dirty="0" smtClean="0"/>
              <a:t> i </a:t>
            </a:r>
            <a:r>
              <a:rPr lang="hr-HR" sz="1800" dirty="0" err="1" smtClean="0"/>
              <a:t>Ruan</a:t>
            </a:r>
            <a:r>
              <a:rPr lang="hr-HR" sz="1800" dirty="0" smtClean="0"/>
              <a:t> (2004.)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sz="1800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i="1" dirty="0" smtClean="0"/>
              <a:t>Cross-</a:t>
            </a:r>
            <a:r>
              <a:rPr lang="hr-HR" sz="1800" i="1" dirty="0" err="1" smtClean="0"/>
              <a:t>national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Consistency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in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the</a:t>
            </a:r>
            <a:r>
              <a:rPr lang="hr-HR" sz="1800" i="1" dirty="0" smtClean="0"/>
              <a:t>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i="1" dirty="0" err="1" smtClean="0"/>
              <a:t>Relationship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Between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Bullying</a:t>
            </a:r>
            <a:r>
              <a:rPr lang="hr-HR" sz="1800" i="1" dirty="0" smtClean="0"/>
              <a:t>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i="1" dirty="0" err="1" smtClean="0"/>
              <a:t>Behaviors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and</a:t>
            </a:r>
            <a:r>
              <a:rPr lang="hr-HR" sz="1800" i="1" dirty="0" smtClean="0"/>
              <a:t> </a:t>
            </a:r>
            <a:r>
              <a:rPr lang="hr-HR" sz="1800" i="1" dirty="0" err="1" smtClean="0"/>
              <a:t>Psychosocial</a:t>
            </a:r>
            <a:r>
              <a:rPr lang="hr-HR" sz="1800" i="1" dirty="0" smtClean="0"/>
              <a:t>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i="1" dirty="0" err="1" smtClean="0"/>
              <a:t>Adjustment</a:t>
            </a:r>
            <a:r>
              <a:rPr lang="hr-HR" sz="1800" i="1" dirty="0" smtClean="0"/>
              <a:t>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sz="1800" dirty="0"/>
          </a:p>
          <a:p>
            <a:pPr eaLnBrk="1" hangingPunct="1">
              <a:defRPr/>
            </a:pPr>
            <a:r>
              <a:rPr lang="hr-HR" sz="1800" dirty="0" smtClean="0"/>
              <a:t>113 200 učenika </a:t>
            </a:r>
          </a:p>
          <a:p>
            <a:pPr eaLnBrk="1" hangingPunct="1">
              <a:defRPr/>
            </a:pPr>
            <a:r>
              <a:rPr lang="hr-HR" sz="1800" dirty="0" smtClean="0"/>
              <a:t>25 zemalja svijeta</a:t>
            </a:r>
          </a:p>
          <a:p>
            <a:pPr eaLnBrk="1" hangingPunct="1">
              <a:defRPr/>
            </a:pPr>
            <a:r>
              <a:rPr lang="hr-HR" sz="1800" dirty="0" smtClean="0"/>
              <a:t>11 – 15 godina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3981450" cy="990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latin typeface="+mn-lt"/>
              </a:rPr>
              <a:t>PREVALENCIJA</a:t>
            </a:r>
            <a:r>
              <a:rPr lang="hr-HR" dirty="0" smtClean="0">
                <a:latin typeface="+mn-lt"/>
              </a:rPr>
              <a:t/>
            </a:r>
            <a:br>
              <a:rPr lang="hr-HR" dirty="0" smtClean="0">
                <a:latin typeface="+mn-lt"/>
              </a:rPr>
            </a:br>
            <a:r>
              <a:rPr lang="hr-HR" sz="2700" dirty="0" err="1" smtClean="0">
                <a:latin typeface="+mn-lt"/>
              </a:rPr>
              <a:t>Međuvršnjačko</a:t>
            </a:r>
            <a:r>
              <a:rPr lang="hr-HR" sz="2700" dirty="0" smtClean="0">
                <a:latin typeface="+mn-lt"/>
              </a:rPr>
              <a:t> </a:t>
            </a:r>
            <a:r>
              <a:rPr lang="hr-HR" sz="2700" dirty="0">
                <a:latin typeface="+mn-lt"/>
              </a:rPr>
              <a:t>n</a:t>
            </a:r>
            <a:r>
              <a:rPr lang="hr-HR" sz="2700" dirty="0" smtClean="0">
                <a:latin typeface="+mn-lt"/>
              </a:rPr>
              <a:t>asilje - svijet</a:t>
            </a:r>
            <a:endParaRPr lang="hr-HR" sz="2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67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548680"/>
            <a:ext cx="8064896" cy="6336704"/>
          </a:xfrm>
        </p:spPr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en-US" sz="2300" dirty="0" smtClean="0"/>
              <a:t>41</a:t>
            </a:r>
            <a:r>
              <a:rPr lang="en-US" sz="2300" dirty="0"/>
              <a:t>% </a:t>
            </a:r>
            <a:r>
              <a:rPr lang="hr-HR" sz="2300" dirty="0" smtClean="0"/>
              <a:t>„problematične” </a:t>
            </a:r>
            <a:r>
              <a:rPr lang="en-US" dirty="0" err="1" smtClean="0"/>
              <a:t>djece</a:t>
            </a:r>
            <a:r>
              <a:rPr lang="en-US" dirty="0" smtClean="0"/>
              <a:t> </a:t>
            </a:r>
            <a:r>
              <a:rPr lang="hr-HR" dirty="0" smtClean="0"/>
              <a:t> - </a:t>
            </a:r>
            <a:r>
              <a:rPr lang="en-US" dirty="0" err="1" smtClean="0"/>
              <a:t>poremećaj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/>
              <a:t>ophođenju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poremećaj</a:t>
            </a:r>
            <a:r>
              <a:rPr lang="en-US" dirty="0"/>
              <a:t> </a:t>
            </a:r>
            <a:r>
              <a:rPr lang="en-US" dirty="0" err="1"/>
              <a:t>prkošenja</a:t>
            </a:r>
            <a:r>
              <a:rPr lang="en-US" dirty="0"/>
              <a:t> </a:t>
            </a:r>
            <a:endParaRPr lang="hr-HR" sz="1800" dirty="0"/>
          </a:p>
          <a:p>
            <a:pPr lvl="0">
              <a:spcAft>
                <a:spcPts val="1000"/>
              </a:spcAft>
            </a:pP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/>
              <a:t>odgovarajućeg</a:t>
            </a:r>
            <a:r>
              <a:rPr lang="en-US" dirty="0"/>
              <a:t> </a:t>
            </a:r>
            <a:r>
              <a:rPr lang="en-US" dirty="0" err="1"/>
              <a:t>tretmana</a:t>
            </a:r>
            <a:r>
              <a:rPr lang="en-US" dirty="0"/>
              <a:t> </a:t>
            </a:r>
            <a:r>
              <a:rPr lang="en-US" dirty="0" err="1"/>
              <a:t>neprilagođeno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s </a:t>
            </a:r>
            <a:r>
              <a:rPr lang="en-US" dirty="0" err="1"/>
              <a:t>vremenom</a:t>
            </a:r>
            <a:r>
              <a:rPr lang="en-US" dirty="0"/>
              <a:t> </a:t>
            </a:r>
            <a:r>
              <a:rPr lang="en-US" dirty="0" err="1"/>
              <a:t>postaje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izraženije</a:t>
            </a:r>
            <a:r>
              <a:rPr lang="en-US" dirty="0"/>
              <a:t> </a:t>
            </a:r>
            <a:endParaRPr lang="hr-HR" dirty="0" smtClean="0"/>
          </a:p>
          <a:p>
            <a:pPr lvl="0">
              <a:spcAft>
                <a:spcPts val="1000"/>
              </a:spcAft>
            </a:pPr>
            <a:endParaRPr lang="hr-HR" sz="2300" dirty="0" smtClean="0"/>
          </a:p>
          <a:p>
            <a:pPr lvl="0">
              <a:spcAft>
                <a:spcPts val="1000"/>
              </a:spcAft>
            </a:pPr>
            <a:endParaRPr lang="hr-HR" sz="2300" dirty="0" smtClean="0"/>
          </a:p>
          <a:p>
            <a:pPr lvl="0">
              <a:spcAft>
                <a:spcPts val="1000"/>
              </a:spcAft>
            </a:pPr>
            <a:endParaRPr lang="hr-HR" sz="2300" b="1" dirty="0" smtClean="0">
              <a:latin typeface="Arial" pitchFamily="34" charset="0"/>
              <a:cs typeface="Arial" pitchFamily="34" charset="0"/>
            </a:endParaRPr>
          </a:p>
          <a:p>
            <a:pPr lvl="0">
              <a:spcAft>
                <a:spcPts val="1000"/>
              </a:spcAft>
            </a:pPr>
            <a:endParaRPr lang="hr-HR" sz="2300" b="1" dirty="0">
              <a:latin typeface="Arial" pitchFamily="34" charset="0"/>
              <a:cs typeface="Arial" pitchFamily="34" charset="0"/>
            </a:endParaRPr>
          </a:p>
          <a:p>
            <a:pPr lvl="0">
              <a:spcAft>
                <a:spcPts val="1000"/>
              </a:spcAft>
            </a:pPr>
            <a:endParaRPr lang="hr-HR" sz="2300" b="1" dirty="0">
              <a:latin typeface="Arial" pitchFamily="34" charset="0"/>
              <a:cs typeface="Arial" pitchFamily="34" charset="0"/>
            </a:endParaRPr>
          </a:p>
          <a:p>
            <a:pPr lvl="0">
              <a:spcAft>
                <a:spcPts val="1000"/>
              </a:spcAft>
            </a:pPr>
            <a:r>
              <a:rPr lang="en-US" dirty="0" err="1" smtClean="0"/>
              <a:t>važno</a:t>
            </a:r>
            <a:r>
              <a:rPr lang="en-US" dirty="0" smtClean="0"/>
              <a:t> </a:t>
            </a:r>
            <a:r>
              <a:rPr lang="en-US" dirty="0" err="1"/>
              <a:t>rano</a:t>
            </a:r>
            <a:r>
              <a:rPr lang="en-US" dirty="0"/>
              <a:t> </a:t>
            </a:r>
            <a:r>
              <a:rPr lang="en-US" dirty="0" err="1"/>
              <a:t>prepoznavanje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odgovarajući</a:t>
            </a:r>
            <a:r>
              <a:rPr lang="en-US" dirty="0"/>
              <a:t> </a:t>
            </a:r>
            <a:r>
              <a:rPr lang="en-US" dirty="0" err="1"/>
              <a:t>psihosocijalni</a:t>
            </a:r>
            <a:r>
              <a:rPr lang="en-US" dirty="0"/>
              <a:t> </a:t>
            </a:r>
            <a:r>
              <a:rPr lang="en-US" dirty="0" err="1"/>
              <a:t>tretman</a:t>
            </a:r>
            <a:r>
              <a:rPr lang="en-US" dirty="0"/>
              <a:t>,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prilagodbu</a:t>
            </a:r>
            <a:r>
              <a:rPr lang="en-US" dirty="0"/>
              <a:t> </a:t>
            </a:r>
            <a:r>
              <a:rPr lang="en-US" dirty="0" err="1"/>
              <a:t>obrazovnog</a:t>
            </a:r>
            <a:r>
              <a:rPr lang="en-US" dirty="0"/>
              <a:t> </a:t>
            </a:r>
            <a:r>
              <a:rPr lang="en-US" dirty="0" err="1"/>
              <a:t>procesa</a:t>
            </a:r>
            <a:r>
              <a:rPr lang="en-US" b="1" dirty="0"/>
              <a:t> </a:t>
            </a:r>
            <a:endParaRPr lang="hr-HR" dirty="0"/>
          </a:p>
        </p:txBody>
      </p:sp>
      <p:graphicFrame>
        <p:nvGraphicFramePr>
          <p:cNvPr id="5" name="Dijagram 4"/>
          <p:cNvGraphicFramePr/>
          <p:nvPr>
            <p:extLst>
              <p:ext uri="{D42A27DB-BD31-4B8C-83A1-F6EECF244321}">
                <p14:modId xmlns:p14="http://schemas.microsoft.com/office/powerpoint/2010/main" val="2983901217"/>
              </p:ext>
            </p:extLst>
          </p:nvPr>
        </p:nvGraphicFramePr>
        <p:xfrm>
          <a:off x="467544" y="2204864"/>
          <a:ext cx="7632848" cy="295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0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7620000" cy="448396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hr-HR" sz="2300" dirty="0"/>
              <a:t>D</a:t>
            </a:r>
            <a:r>
              <a:rPr lang="en-US" sz="2300" dirty="0" err="1" smtClean="0"/>
              <a:t>vije</a:t>
            </a:r>
            <a:r>
              <a:rPr lang="en-US" sz="2300" dirty="0" smtClean="0"/>
              <a:t> </a:t>
            </a:r>
            <a:r>
              <a:rPr lang="en-US" sz="2300" dirty="0" err="1"/>
              <a:t>podgrupe</a:t>
            </a:r>
            <a:r>
              <a:rPr lang="en-US" sz="2300" dirty="0"/>
              <a:t> </a:t>
            </a:r>
            <a:r>
              <a:rPr lang="en-US" sz="2300" dirty="0" err="1"/>
              <a:t>djece</a:t>
            </a:r>
            <a:r>
              <a:rPr lang="en-US" sz="2300" dirty="0"/>
              <a:t> </a:t>
            </a:r>
            <a:r>
              <a:rPr lang="en-US" sz="2300" dirty="0" err="1"/>
              <a:t>koja</a:t>
            </a:r>
            <a:r>
              <a:rPr lang="en-US" sz="2300" dirty="0"/>
              <a:t> </a:t>
            </a:r>
            <a:r>
              <a:rPr lang="en-US" sz="2300" dirty="0" err="1"/>
              <a:t>iskazuju</a:t>
            </a:r>
            <a:r>
              <a:rPr lang="en-US" sz="2300" dirty="0"/>
              <a:t> </a:t>
            </a:r>
            <a:r>
              <a:rPr lang="en-US" sz="2300" dirty="0" err="1"/>
              <a:t>agresivno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antisocijalno</a:t>
            </a:r>
            <a:r>
              <a:rPr lang="en-US" sz="2300" dirty="0"/>
              <a:t> </a:t>
            </a:r>
            <a:r>
              <a:rPr lang="en-US" sz="2300" dirty="0" err="1" smtClean="0"/>
              <a:t>ponašanje</a:t>
            </a:r>
            <a:r>
              <a:rPr lang="hr-HR" sz="2300" dirty="0" smtClean="0"/>
              <a:t>:</a:t>
            </a:r>
            <a:r>
              <a:rPr lang="en-US" sz="2300" dirty="0" smtClean="0"/>
              <a:t> </a:t>
            </a:r>
            <a:endParaRPr lang="hr-HR" sz="2300" dirty="0" smtClean="0"/>
          </a:p>
          <a:p>
            <a:pPr marL="114300" indent="0">
              <a:buNone/>
            </a:pPr>
            <a:r>
              <a:rPr lang="en-US" sz="1900" dirty="0" smtClean="0"/>
              <a:t>(</a:t>
            </a:r>
            <a:r>
              <a:rPr lang="hr-HR" sz="1900" dirty="0" smtClean="0"/>
              <a:t>DSM IV</a:t>
            </a:r>
            <a:r>
              <a:rPr lang="en-US" sz="1900" dirty="0" smtClean="0"/>
              <a:t>, </a:t>
            </a:r>
            <a:r>
              <a:rPr lang="hr-HR" sz="1900" dirty="0" smtClean="0"/>
              <a:t>APA</a:t>
            </a:r>
            <a:r>
              <a:rPr lang="en-US" sz="1900" dirty="0" smtClean="0"/>
              <a:t>, </a:t>
            </a:r>
            <a:r>
              <a:rPr lang="en-US" sz="1900" dirty="0"/>
              <a:t>2000</a:t>
            </a:r>
            <a:r>
              <a:rPr lang="en-US" sz="1900" dirty="0" smtClean="0"/>
              <a:t>)</a:t>
            </a:r>
            <a:r>
              <a:rPr lang="hr-HR" sz="1900" dirty="0" smtClean="0"/>
              <a:t>:</a:t>
            </a:r>
          </a:p>
          <a:p>
            <a:endParaRPr lang="hr-HR" sz="1900" dirty="0"/>
          </a:p>
          <a:p>
            <a:pPr marL="868680" lvl="1" indent="-457200">
              <a:buFont typeface="+mj-lt"/>
              <a:buAutoNum type="alphaLcParenR"/>
            </a:pPr>
            <a:r>
              <a:rPr lang="hr-HR" sz="2300" dirty="0" smtClean="0"/>
              <a:t>Djeca koja započinju rano i čija se agresivnost često zadržava i u odrasloj dobi </a:t>
            </a:r>
            <a:r>
              <a:rPr lang="en-US" sz="1900" dirty="0" smtClean="0"/>
              <a:t>(Patterson</a:t>
            </a:r>
            <a:r>
              <a:rPr lang="en-US" sz="1900" dirty="0"/>
              <a:t>, Reid, &amp; </a:t>
            </a:r>
            <a:r>
              <a:rPr lang="en-US" sz="1900" dirty="0" err="1"/>
              <a:t>Dishion</a:t>
            </a:r>
            <a:r>
              <a:rPr lang="en-US" sz="1900" dirty="0"/>
              <a:t>, </a:t>
            </a:r>
            <a:r>
              <a:rPr lang="en-US" sz="1900" dirty="0" smtClean="0"/>
              <a:t>1992</a:t>
            </a:r>
            <a:r>
              <a:rPr lang="hr-HR" sz="1900" dirty="0" smtClean="0"/>
              <a:t>; </a:t>
            </a:r>
            <a:r>
              <a:rPr lang="en-US" sz="1900" dirty="0" smtClean="0"/>
              <a:t>Moffitt</a:t>
            </a:r>
            <a:r>
              <a:rPr lang="en-US" sz="1900" dirty="0"/>
              <a:t>, 1993) </a:t>
            </a:r>
            <a:endParaRPr lang="hr-HR" sz="1900" dirty="0"/>
          </a:p>
          <a:p>
            <a:pPr marL="868680" lvl="1" indent="-457200">
              <a:buFont typeface="+mj-lt"/>
              <a:buAutoNum type="alphaLcParenR"/>
            </a:pPr>
            <a:endParaRPr lang="hr-HR" b="1" dirty="0" smtClean="0"/>
          </a:p>
          <a:p>
            <a:pPr marL="868680" lvl="1" indent="-457200">
              <a:buFont typeface="+mj-lt"/>
              <a:buAutoNum type="alphaLcParenR"/>
            </a:pPr>
            <a:r>
              <a:rPr lang="hr-HR" sz="2300" dirty="0" smtClean="0"/>
              <a:t>Djecu čija je agresivnost ograničena na razdoblje adolescencije </a:t>
            </a:r>
            <a:r>
              <a:rPr lang="en-US" sz="1900" dirty="0" smtClean="0"/>
              <a:t>(</a:t>
            </a:r>
            <a:r>
              <a:rPr lang="en-US" sz="1900" dirty="0"/>
              <a:t>Moffitt, 1993, 2003</a:t>
            </a:r>
            <a:r>
              <a:rPr lang="en-US" dirty="0"/>
              <a:t>) </a:t>
            </a:r>
            <a:endParaRPr lang="hr-HR" dirty="0"/>
          </a:p>
          <a:p>
            <a:pPr marL="114300" indent="0">
              <a:buNone/>
            </a:pPr>
            <a:endParaRPr lang="hr-HR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hr-HR" sz="3300" dirty="0" smtClean="0">
                <a:solidFill>
                  <a:schemeClr val="tx2"/>
                </a:solidFill>
                <a:latin typeface="+mn-lt"/>
              </a:rPr>
              <a:t>Djeca koja iskazuju agresivno ili antisocijalno ponašanje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511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260648"/>
            <a:ext cx="8136904" cy="237626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hr-HR" sz="2300" b="1" dirty="0" smtClean="0">
                <a:solidFill>
                  <a:schemeClr val="tx2"/>
                </a:solidFill>
              </a:rPr>
              <a:t>Prva skupina</a:t>
            </a:r>
          </a:p>
          <a:p>
            <a:endParaRPr lang="hr-HR" dirty="0" smtClean="0"/>
          </a:p>
          <a:p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b="1" i="1" dirty="0" err="1" smtClean="0"/>
              <a:t>manjeg</a:t>
            </a:r>
            <a:r>
              <a:rPr lang="hr-HR" dirty="0"/>
              <a:t> </a:t>
            </a:r>
            <a:r>
              <a:rPr lang="hr-HR" dirty="0" smtClean="0"/>
              <a:t>udjela te djece ponašanje </a:t>
            </a:r>
            <a:r>
              <a:rPr lang="en-US" dirty="0" err="1" smtClean="0"/>
              <a:t>uočljiva</a:t>
            </a:r>
            <a:r>
              <a:rPr lang="en-US" dirty="0" smtClean="0"/>
              <a:t> </a:t>
            </a:r>
            <a:r>
              <a:rPr lang="en-US" dirty="0" err="1" smtClean="0"/>
              <a:t>rano</a:t>
            </a:r>
            <a:r>
              <a:rPr lang="en-US" dirty="0" smtClean="0"/>
              <a:t> u </a:t>
            </a:r>
            <a:r>
              <a:rPr lang="en-US" dirty="0" err="1" smtClean="0"/>
              <a:t>djetinjstvu</a:t>
            </a:r>
            <a:r>
              <a:rPr lang="hr-HR" dirty="0" smtClean="0"/>
              <a:t>, </a:t>
            </a:r>
            <a:r>
              <a:rPr lang="en-US" dirty="0" err="1" smtClean="0"/>
              <a:t>održavaju</a:t>
            </a:r>
            <a:r>
              <a:rPr lang="en-US" dirty="0" smtClean="0"/>
              <a:t> </a:t>
            </a:r>
            <a:r>
              <a:rPr lang="hr-HR" dirty="0" smtClean="0"/>
              <a:t>se </a:t>
            </a:r>
            <a:r>
              <a:rPr lang="en-US" dirty="0" smtClean="0"/>
              <a:t>do </a:t>
            </a:r>
            <a:r>
              <a:rPr lang="en-US" dirty="0" err="1" smtClean="0"/>
              <a:t>visoke</a:t>
            </a:r>
            <a:r>
              <a:rPr lang="en-US" dirty="0" smtClean="0"/>
              <a:t> </a:t>
            </a:r>
            <a:r>
              <a:rPr lang="en-US" dirty="0" err="1" smtClean="0"/>
              <a:t>razine</a:t>
            </a:r>
            <a:r>
              <a:rPr lang="en-US" dirty="0" smtClean="0"/>
              <a:t> u </a:t>
            </a:r>
            <a:r>
              <a:rPr lang="en-US" dirty="0" err="1" smtClean="0"/>
              <a:t>adolescenciji</a:t>
            </a:r>
            <a:endParaRPr lang="hr-HR" dirty="0" smtClean="0"/>
          </a:p>
          <a:p>
            <a:pPr marL="114300" indent="0">
              <a:buNone/>
            </a:pPr>
            <a:endParaRPr lang="hr-HR" dirty="0"/>
          </a:p>
        </p:txBody>
      </p:sp>
      <p:graphicFrame>
        <p:nvGraphicFramePr>
          <p:cNvPr id="4" name="Dijagram 3"/>
          <p:cNvGraphicFramePr/>
          <p:nvPr>
            <p:extLst>
              <p:ext uri="{D42A27DB-BD31-4B8C-83A1-F6EECF244321}">
                <p14:modId xmlns:p14="http://schemas.microsoft.com/office/powerpoint/2010/main" val="2490569484"/>
              </p:ext>
            </p:extLst>
          </p:nvPr>
        </p:nvGraphicFramePr>
        <p:xfrm>
          <a:off x="107504" y="2564904"/>
          <a:ext cx="8208912" cy="2878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005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708104"/>
          </a:xfrm>
        </p:spPr>
        <p:txBody>
          <a:bodyPr/>
          <a:lstStyle/>
          <a:p>
            <a:pPr marL="114300" indent="0">
              <a:spcAft>
                <a:spcPts val="1000"/>
              </a:spcAft>
              <a:buNone/>
            </a:pPr>
            <a:r>
              <a:rPr lang="hr-HR" sz="2000" b="1" dirty="0" smtClean="0">
                <a:solidFill>
                  <a:schemeClr val="tx2"/>
                </a:solidFill>
              </a:rPr>
              <a:t>Druga </a:t>
            </a:r>
            <a:r>
              <a:rPr lang="hr-HR" sz="2000" b="1" dirty="0" smtClean="0">
                <a:solidFill>
                  <a:schemeClr val="tx2"/>
                </a:solidFill>
              </a:rPr>
              <a:t>skupina</a:t>
            </a:r>
          </a:p>
          <a:p>
            <a:pPr marL="114300" indent="0">
              <a:spcAft>
                <a:spcPts val="1000"/>
              </a:spcAft>
              <a:buNone/>
            </a:pPr>
            <a:endParaRPr lang="hr-HR" sz="2000" b="1" dirty="0">
              <a:solidFill>
                <a:schemeClr val="tx2"/>
              </a:solidFill>
            </a:endParaRPr>
          </a:p>
          <a:p>
            <a:pPr>
              <a:spcAft>
                <a:spcPts val="1000"/>
              </a:spcAft>
            </a:pPr>
            <a:r>
              <a:rPr lang="hr-HR" dirty="0" smtClean="0"/>
              <a:t>m</a:t>
            </a:r>
            <a:r>
              <a:rPr lang="en-US" dirty="0" err="1" smtClean="0"/>
              <a:t>ladi</a:t>
            </a:r>
            <a:r>
              <a:rPr lang="en-US" dirty="0" smtClean="0"/>
              <a:t> </a:t>
            </a:r>
            <a:r>
              <a:rPr lang="en-US" dirty="0" err="1"/>
              <a:t>čija</a:t>
            </a:r>
            <a:r>
              <a:rPr lang="en-US" dirty="0"/>
              <a:t> je </a:t>
            </a:r>
            <a:r>
              <a:rPr lang="en-US" dirty="0" err="1"/>
              <a:t>agresivnost</a:t>
            </a:r>
            <a:r>
              <a:rPr lang="en-US" dirty="0"/>
              <a:t> </a:t>
            </a:r>
            <a:r>
              <a:rPr lang="en-US" dirty="0" err="1"/>
              <a:t>ograničena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razdoblje</a:t>
            </a:r>
            <a:r>
              <a:rPr lang="en-US" dirty="0"/>
              <a:t> </a:t>
            </a:r>
            <a:r>
              <a:rPr lang="en-US" dirty="0" err="1" smtClean="0"/>
              <a:t>adolescencije</a:t>
            </a:r>
            <a:r>
              <a:rPr lang="hr-HR" dirty="0" smtClean="0"/>
              <a:t>, nakon čega se smanjuje</a:t>
            </a:r>
          </a:p>
          <a:p>
            <a:pPr marL="114300" indent="0">
              <a:spcAft>
                <a:spcPts val="1000"/>
              </a:spcAft>
              <a:buNone/>
            </a:pPr>
            <a:endParaRPr lang="hr-HR" dirty="0" smtClean="0"/>
          </a:p>
          <a:p>
            <a:pPr>
              <a:spcAft>
                <a:spcPts val="1000"/>
              </a:spcAft>
            </a:pPr>
            <a:r>
              <a:rPr lang="hr-HR" dirty="0" smtClean="0"/>
              <a:t>m</a:t>
            </a:r>
            <a:r>
              <a:rPr lang="en-US" dirty="0" err="1" smtClean="0"/>
              <a:t>ože</a:t>
            </a:r>
            <a:r>
              <a:rPr lang="en-US" dirty="0" smtClean="0"/>
              <a:t> </a:t>
            </a:r>
            <a:r>
              <a:rPr lang="en-US" dirty="0" err="1" smtClean="0"/>
              <a:t>odražavati</a:t>
            </a:r>
            <a:r>
              <a:rPr lang="hr-HR" dirty="0" smtClean="0"/>
              <a:t>:</a:t>
            </a:r>
          </a:p>
          <a:p>
            <a:pPr marL="868680" lvl="1" indent="-457200">
              <a:spcAft>
                <a:spcPts val="1000"/>
              </a:spcAft>
              <a:buFont typeface="+mj-lt"/>
              <a:buAutoNum type="alphaLcParenR"/>
            </a:pPr>
            <a:r>
              <a:rPr lang="en-US" i="1" dirty="0" err="1" smtClean="0"/>
              <a:t>poteškoće</a:t>
            </a:r>
            <a:r>
              <a:rPr lang="en-US" i="1" dirty="0" smtClean="0"/>
              <a:t> </a:t>
            </a:r>
            <a:r>
              <a:rPr lang="en-US" i="1" dirty="0"/>
              <a:t>u </a:t>
            </a:r>
            <a:r>
              <a:rPr lang="en-US" i="1" dirty="0" err="1" smtClean="0"/>
              <a:t>disciplini</a:t>
            </a:r>
            <a:endParaRPr lang="hr-HR" i="1" dirty="0" smtClean="0"/>
          </a:p>
          <a:p>
            <a:pPr marL="868680" lvl="1" indent="-457200">
              <a:spcAft>
                <a:spcPts val="1000"/>
              </a:spcAft>
              <a:buFont typeface="+mj-lt"/>
              <a:buAutoNum type="alphaLcParenR"/>
            </a:pPr>
            <a:r>
              <a:rPr lang="en-US" i="1" dirty="0" err="1" smtClean="0"/>
              <a:t>rastuću</a:t>
            </a:r>
            <a:r>
              <a:rPr lang="en-US" i="1" dirty="0" smtClean="0"/>
              <a:t> </a:t>
            </a:r>
            <a:r>
              <a:rPr lang="en-US" i="1" dirty="0" err="1"/>
              <a:t>isključenost</a:t>
            </a:r>
            <a:r>
              <a:rPr lang="en-US" i="1" dirty="0"/>
              <a:t> </a:t>
            </a:r>
            <a:r>
              <a:rPr lang="en-US" i="1" dirty="0" err="1"/>
              <a:t>iz</a:t>
            </a:r>
            <a:r>
              <a:rPr lang="en-US" i="1" dirty="0"/>
              <a:t> </a:t>
            </a:r>
            <a:r>
              <a:rPr lang="en-US" i="1" dirty="0" err="1" smtClean="0"/>
              <a:t>škole</a:t>
            </a:r>
            <a:endParaRPr lang="hr-HR" i="1" dirty="0" smtClean="0"/>
          </a:p>
          <a:p>
            <a:pPr marL="868680" lvl="1" indent="-457200">
              <a:spcAft>
                <a:spcPts val="1000"/>
              </a:spcAft>
              <a:buFont typeface="+mj-lt"/>
              <a:buAutoNum type="alphaLcParenR"/>
            </a:pPr>
            <a:r>
              <a:rPr lang="hr-HR" i="1" dirty="0"/>
              <a:t>r</a:t>
            </a:r>
            <a:r>
              <a:rPr lang="en-US" i="1" dirty="0" err="1" smtClean="0"/>
              <a:t>eakciju</a:t>
            </a:r>
            <a:r>
              <a:rPr lang="en-US" i="1" dirty="0" smtClean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neposredni</a:t>
            </a:r>
            <a:r>
              <a:rPr lang="en-US" i="1" dirty="0"/>
              <a:t> </a:t>
            </a:r>
            <a:r>
              <a:rPr lang="en-US" i="1" dirty="0" err="1"/>
              <a:t>stresor</a:t>
            </a:r>
            <a:r>
              <a:rPr lang="en-US" i="1" dirty="0"/>
              <a:t> </a:t>
            </a:r>
            <a:endParaRPr lang="hr-HR" i="1" dirty="0"/>
          </a:p>
          <a:p>
            <a:pPr marL="868680" lvl="1" indent="-457200">
              <a:spcAft>
                <a:spcPts val="1000"/>
              </a:spcAft>
              <a:buFont typeface="+mj-lt"/>
              <a:buAutoNum type="alphaLcParenR"/>
            </a:pPr>
            <a:r>
              <a:rPr lang="en-US" i="1" dirty="0" err="1" smtClean="0"/>
              <a:t>adolescentsku</a:t>
            </a:r>
            <a:r>
              <a:rPr lang="en-US" i="1" dirty="0" smtClean="0"/>
              <a:t> </a:t>
            </a:r>
            <a:r>
              <a:rPr lang="en-US" i="1" dirty="0" err="1"/>
              <a:t>pobunu</a:t>
            </a:r>
            <a:r>
              <a:rPr lang="en-US" i="1" dirty="0"/>
              <a:t>.</a:t>
            </a:r>
            <a:endParaRPr lang="hr-HR" i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9538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latin typeface="+mn-lt"/>
              </a:rPr>
              <a:t>Faktori visokog rizika</a:t>
            </a:r>
            <a:endParaRPr lang="hr-HR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Crtanje i pisanje koje sadrži nasilje</a:t>
            </a:r>
            <a:r>
              <a:rPr lang="hr-HR" dirty="0" smtClean="0"/>
              <a:t>; pjesme, pisma prijateljima ili pisma potencijalnoj žrtvi </a:t>
            </a:r>
            <a:endParaRPr lang="hr-HR" dirty="0" smtClean="0"/>
          </a:p>
          <a:p>
            <a:pPr marL="114300" indent="0">
              <a:buNone/>
            </a:pPr>
            <a:endParaRPr lang="hr-HR" dirty="0"/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Prijetnje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nasiljem</a:t>
            </a:r>
            <a:r>
              <a:rPr lang="hr-HR" dirty="0" smtClean="0"/>
              <a:t>; </a:t>
            </a:r>
            <a:r>
              <a:rPr lang="hr-HR" dirty="0" smtClean="0"/>
              <a:t>direktna </a:t>
            </a:r>
            <a:r>
              <a:rPr lang="hr-HR" dirty="0" smtClean="0"/>
              <a:t>prijetnja, npr. „ubit ću te</a:t>
            </a:r>
            <a:r>
              <a:rPr lang="hr-HR" dirty="0" smtClean="0"/>
              <a:t>” i </a:t>
            </a:r>
            <a:r>
              <a:rPr lang="hr-HR" dirty="0" smtClean="0"/>
              <a:t>prikrivena prijetnja </a:t>
            </a:r>
            <a:r>
              <a:rPr lang="hr-HR" dirty="0" smtClean="0"/>
              <a:t>„</a:t>
            </a:r>
            <a:r>
              <a:rPr lang="hr-HR" dirty="0" smtClean="0"/>
              <a:t>poslije škole će ti se nešto dogoditi</a:t>
            </a:r>
            <a:r>
              <a:rPr lang="hr-HR" dirty="0" smtClean="0"/>
              <a:t>”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Prijašnje nasilno ponašanje ili agresivna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prošlost</a:t>
            </a: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Mučenje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životinja</a:t>
            </a:r>
            <a:r>
              <a:rPr lang="hr-HR" dirty="0" smtClean="0"/>
              <a:t>, postoji visoka povezanost između učenika koji muče životinje i nasilja u </a:t>
            </a:r>
            <a:r>
              <a:rPr lang="hr-HR" dirty="0" smtClean="0"/>
              <a:t>školi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b="1" dirty="0">
                <a:solidFill>
                  <a:schemeClr val="accent2">
                    <a:lumMod val="75000"/>
                  </a:schemeClr>
                </a:solidFill>
              </a:rPr>
              <a:t>Učenika zadirkuju ili uznemiruju, </a:t>
            </a:r>
            <a:r>
              <a:rPr lang="hr-HR" dirty="0"/>
              <a:t>ili on misli da ga zadirkuju. Potencijalno nasilni učenici su vrlo osjetljivi na tuđe </a:t>
            </a:r>
            <a:r>
              <a:rPr lang="hr-HR" dirty="0" smtClean="0"/>
              <a:t>kritiziranje</a:t>
            </a:r>
            <a:endParaRPr lang="hr-HR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210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>
                <a:latin typeface="+mn-lt"/>
              </a:rPr>
              <a:t>F</a:t>
            </a:r>
            <a:r>
              <a:rPr lang="hr-HR" sz="4000" dirty="0" smtClean="0">
                <a:latin typeface="+mn-lt"/>
              </a:rPr>
              <a:t>aktori visokog rizika</a:t>
            </a:r>
            <a:endParaRPr lang="hr-HR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184576"/>
          </a:xfrm>
        </p:spPr>
        <p:txBody>
          <a:bodyPr>
            <a:normAutofit fontScale="92500" lnSpcReduction="10000"/>
          </a:bodyPr>
          <a:lstStyle/>
          <a:p>
            <a:r>
              <a:rPr lang="hr-HR" b="1" dirty="0">
                <a:solidFill>
                  <a:schemeClr val="accent2">
                    <a:lumMod val="75000"/>
                  </a:schemeClr>
                </a:solidFill>
              </a:rPr>
              <a:t>Nedavni prekid važnog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odnosa</a:t>
            </a:r>
          </a:p>
          <a:p>
            <a:pPr marL="114300" indent="0">
              <a:buNone/>
            </a:pPr>
            <a:endParaRPr lang="hr-HR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Izolacija</a:t>
            </a:r>
            <a:r>
              <a:rPr lang="hr-HR" b="1" dirty="0">
                <a:solidFill>
                  <a:schemeClr val="accent2">
                    <a:lumMod val="75000"/>
                  </a:schemeClr>
                </a:solidFill>
              </a:rPr>
              <a:t>; </a:t>
            </a:r>
            <a:r>
              <a:rPr lang="hr-HR" dirty="0"/>
              <a:t>većina učenika koji se izoliraju od vršnjaka nisu nasilni, ali postoji snažna povezanost između nasilnog ponašanja prema vršnjacima i izolacije od </a:t>
            </a:r>
            <a:r>
              <a:rPr lang="hr-HR" dirty="0" smtClean="0"/>
              <a:t>vršnjaka</a:t>
            </a: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Povlačenje od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okoline</a:t>
            </a: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Neprimjerena upotreba ili pristup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oružju</a:t>
            </a: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Uzimanje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droge</a:t>
            </a:r>
            <a:endParaRPr lang="hr-HR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Obiteljski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stresori</a:t>
            </a:r>
          </a:p>
          <a:p>
            <a:pPr marL="114300" indent="0">
              <a:buNone/>
            </a:pPr>
            <a:endParaRPr lang="hr-H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Slaba </a:t>
            </a:r>
            <a:r>
              <a:rPr lang="hr-HR" b="1" dirty="0" smtClean="0">
                <a:solidFill>
                  <a:schemeClr val="accent2">
                    <a:lumMod val="75000"/>
                  </a:schemeClr>
                </a:solidFill>
              </a:rPr>
              <a:t>motivacija za školskim uspjehom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348700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>
                <a:latin typeface="+mn-lt"/>
              </a:rPr>
              <a:t>E</a:t>
            </a:r>
            <a:r>
              <a:rPr lang="hr-HR" sz="4000" dirty="0" smtClean="0">
                <a:latin typeface="+mn-lt"/>
              </a:rPr>
              <a:t>lektroničko nasilje – što obuhvaća?</a:t>
            </a:r>
            <a:endParaRPr lang="hr-HR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25144"/>
          </a:xfrm>
        </p:spPr>
        <p:txBody>
          <a:bodyPr>
            <a:normAutofit fontScale="85000" lnSpcReduction="20000"/>
          </a:bodyPr>
          <a:lstStyle/>
          <a:p>
            <a:r>
              <a:rPr lang="hr-HR" dirty="0" smtClean="0"/>
              <a:t>poticanje grupne </a:t>
            </a:r>
            <a:r>
              <a:rPr lang="hr-HR" dirty="0" smtClean="0"/>
              <a:t>mržnje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širenje nasilnih i uvredljivih komentara o </a:t>
            </a:r>
            <a:r>
              <a:rPr lang="hr-HR" dirty="0" smtClean="0"/>
              <a:t>vršnjaku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kreiranje internetskih stranica koje sadrže priče, crteže, slike i šale na račun </a:t>
            </a:r>
            <a:r>
              <a:rPr lang="hr-HR" dirty="0" smtClean="0"/>
              <a:t>vršnjaka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slanje tuđih fotografija te traženje ostalih da ih procjenjuju o određenim </a:t>
            </a:r>
            <a:r>
              <a:rPr lang="hr-HR" dirty="0" smtClean="0"/>
              <a:t>karakteristikama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„provaljivanje” u tuđe e-mail </a:t>
            </a:r>
            <a:r>
              <a:rPr lang="hr-HR" dirty="0" smtClean="0"/>
              <a:t>adrese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slanje zlobnih i neugodnih sadržaja </a:t>
            </a:r>
            <a:r>
              <a:rPr lang="hr-HR" dirty="0" smtClean="0"/>
              <a:t>drugima</a:t>
            </a:r>
          </a:p>
          <a:p>
            <a:pPr marL="114300" indent="0">
              <a:buNone/>
            </a:pPr>
            <a:endParaRPr lang="hr-HR" dirty="0" smtClean="0"/>
          </a:p>
          <a:p>
            <a:r>
              <a:rPr lang="hr-HR" dirty="0" smtClean="0"/>
              <a:t>seksualno </a:t>
            </a:r>
            <a:r>
              <a:rPr lang="hr-HR" dirty="0" smtClean="0"/>
              <a:t>namamljivanje</a:t>
            </a:r>
          </a:p>
          <a:p>
            <a:endParaRPr lang="hr-HR" dirty="0" smtClean="0"/>
          </a:p>
          <a:p>
            <a:r>
              <a:rPr lang="hr-HR" dirty="0" smtClean="0"/>
              <a:t>izlaganje dobi neprimjerenim sadržajima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63218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latin typeface="+mn-lt"/>
              </a:rPr>
              <a:t>Razlike u odnosu na nasilje u neposrednom odnosu</a:t>
            </a:r>
            <a:endParaRPr lang="hr-HR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sz="2300" dirty="0" smtClean="0"/>
              <a:t>može biti prisutno 24 sata, 7 dana u </a:t>
            </a:r>
            <a:r>
              <a:rPr lang="hr-HR" sz="2300" dirty="0" smtClean="0"/>
              <a:t>tjednu</a:t>
            </a:r>
          </a:p>
          <a:p>
            <a:pPr marL="114300" indent="0">
              <a:buNone/>
            </a:pPr>
            <a:endParaRPr lang="hr-HR" sz="2300" dirty="0" smtClean="0"/>
          </a:p>
          <a:p>
            <a:r>
              <a:rPr lang="hr-HR" sz="2300" dirty="0" smtClean="0"/>
              <a:t>izloženost i kod kuće i na mjestima koja su ranije bila </a:t>
            </a:r>
            <a:r>
              <a:rPr lang="hr-HR" sz="2300" dirty="0" smtClean="0"/>
              <a:t>sigurna</a:t>
            </a:r>
          </a:p>
          <a:p>
            <a:pPr marL="114300" indent="0">
              <a:buNone/>
            </a:pPr>
            <a:endParaRPr lang="hr-HR" sz="2300" dirty="0" smtClean="0"/>
          </a:p>
          <a:p>
            <a:r>
              <a:rPr lang="hr-HR" sz="2300" dirty="0" smtClean="0"/>
              <a:t>publika i svjedoci mogu biti mnogobrojni i brzo se </a:t>
            </a:r>
            <a:r>
              <a:rPr lang="hr-HR" sz="2300" dirty="0" smtClean="0"/>
              <a:t>povećavaju</a:t>
            </a:r>
          </a:p>
          <a:p>
            <a:pPr marL="114300" indent="0">
              <a:buNone/>
            </a:pPr>
            <a:endParaRPr lang="hr-HR" sz="2300" dirty="0" smtClean="0"/>
          </a:p>
          <a:p>
            <a:r>
              <a:rPr lang="hr-HR" sz="2300" dirty="0" smtClean="0"/>
              <a:t>anonimnost povećava osjećaj nesigurnosti kod </a:t>
            </a:r>
            <a:r>
              <a:rPr lang="hr-HR" sz="2300" dirty="0" smtClean="0"/>
              <a:t>žrtve</a:t>
            </a:r>
          </a:p>
          <a:p>
            <a:pPr marL="114300" indent="0">
              <a:buNone/>
            </a:pPr>
            <a:endParaRPr lang="hr-HR" sz="2300" dirty="0" smtClean="0"/>
          </a:p>
          <a:p>
            <a:r>
              <a:rPr lang="hr-HR" sz="2300" dirty="0" smtClean="0"/>
              <a:t>prisutno </a:t>
            </a:r>
            <a:r>
              <a:rPr lang="hr-HR" sz="2300" dirty="0" smtClean="0"/>
              <a:t>među vršnjacima, ali mete mogu biti i odrasli, kao na primjer profesori i </a:t>
            </a:r>
            <a:r>
              <a:rPr lang="hr-HR" sz="2300" dirty="0" smtClean="0"/>
              <a:t>učitelji</a:t>
            </a:r>
          </a:p>
          <a:p>
            <a:pPr marL="114300" indent="0">
              <a:buNone/>
            </a:pPr>
            <a:endParaRPr lang="hr-HR" sz="2300" dirty="0" smtClean="0"/>
          </a:p>
          <a:p>
            <a:r>
              <a:rPr lang="hr-HR" sz="2300" dirty="0" smtClean="0"/>
              <a:t>bez fizičkog kontakta sa žrtvom i publikom, djeca i mladi teže vide i razumiju štetu koju njihove riječi mogu nanijeti</a:t>
            </a:r>
            <a:endParaRPr lang="hr-HR" sz="2300" dirty="0"/>
          </a:p>
        </p:txBody>
      </p:sp>
    </p:spTree>
    <p:extLst>
      <p:ext uri="{BB962C8B-B14F-4D97-AF65-F5344CB8AC3E}">
        <p14:creationId xmlns:p14="http://schemas.microsoft.com/office/powerpoint/2010/main" val="2892639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755650" y="531813"/>
            <a:ext cx="7696200" cy="1143000"/>
          </a:xfrm>
        </p:spPr>
        <p:txBody>
          <a:bodyPr/>
          <a:lstStyle/>
          <a:p>
            <a:pPr algn="ctr">
              <a:defRPr/>
            </a:pPr>
            <a:r>
              <a:rPr lang="hr-HR" sz="3200" b="1" dirty="0" smtClean="0">
                <a:latin typeface="+mn-lt"/>
              </a:rPr>
              <a:t>Najčešće posljedice vršnjačkog nasilja</a:t>
            </a:r>
            <a:endParaRPr lang="hr-HR" sz="3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375954" y="1700213"/>
            <a:ext cx="8229600" cy="4525962"/>
          </a:xfrm>
        </p:spPr>
        <p:txBody>
          <a:bodyPr>
            <a:noAutofit/>
          </a:bodyPr>
          <a:lstStyle/>
          <a:p>
            <a:pPr eaLnBrk="1" hangingPunct="1"/>
            <a:r>
              <a:rPr lang="hr-HR" dirty="0" smtClean="0"/>
              <a:t>depresivnost</a:t>
            </a:r>
          </a:p>
          <a:p>
            <a:pPr eaLnBrk="1" hangingPunct="1"/>
            <a:r>
              <a:rPr lang="hr-HR" dirty="0" smtClean="0"/>
              <a:t>usamljenost, izolacija</a:t>
            </a:r>
          </a:p>
          <a:p>
            <a:pPr eaLnBrk="1" hangingPunct="1"/>
            <a:r>
              <a:rPr lang="hr-HR" dirty="0" smtClean="0"/>
              <a:t>anksioznost</a:t>
            </a:r>
          </a:p>
          <a:p>
            <a:pPr eaLnBrk="1" hangingPunct="1"/>
            <a:r>
              <a:rPr lang="hr-HR" dirty="0" smtClean="0"/>
              <a:t>psihosomatske smetnje</a:t>
            </a:r>
          </a:p>
          <a:p>
            <a:pPr eaLnBrk="1" hangingPunct="1"/>
            <a:r>
              <a:rPr lang="hr-HR" dirty="0" smtClean="0"/>
              <a:t>PTSP</a:t>
            </a:r>
          </a:p>
          <a:p>
            <a:pPr eaLnBrk="1" hangingPunct="1"/>
            <a:r>
              <a:rPr lang="hr-HR" dirty="0" smtClean="0"/>
              <a:t>pad školskog uspjeha</a:t>
            </a:r>
          </a:p>
          <a:p>
            <a:pPr eaLnBrk="1" hangingPunct="1"/>
            <a:r>
              <a:rPr lang="hr-HR" dirty="0" smtClean="0"/>
              <a:t>smanjeno samopoštovanje</a:t>
            </a:r>
          </a:p>
          <a:p>
            <a:pPr eaLnBrk="1" hangingPunct="1"/>
            <a:r>
              <a:rPr lang="hr-HR" dirty="0" smtClean="0"/>
              <a:t>agresivno ponašanje</a:t>
            </a:r>
          </a:p>
          <a:p>
            <a:pPr eaLnBrk="1" hangingPunct="1"/>
            <a:r>
              <a:rPr lang="hr-HR" dirty="0" smtClean="0"/>
              <a:t>autoagresivno ponašanje</a:t>
            </a:r>
          </a:p>
          <a:p>
            <a:pPr eaLnBrk="1" hangingPunct="1"/>
            <a:r>
              <a:rPr lang="hr-HR" dirty="0" smtClean="0"/>
              <a:t>bježanje iz škole</a:t>
            </a:r>
          </a:p>
          <a:p>
            <a:pPr eaLnBrk="1" hangingPunct="1"/>
            <a:r>
              <a:rPr lang="hr-HR" dirty="0" smtClean="0"/>
              <a:t>konzumacija sredstava ovisnosti</a:t>
            </a:r>
          </a:p>
          <a:p>
            <a:pPr eaLnBrk="1" hangingPunct="1"/>
            <a:r>
              <a:rPr lang="hr-HR" dirty="0" smtClean="0"/>
              <a:t>suicid (19.000 djece žrtava u svijetu godišnje pokuša suicid)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276475"/>
            <a:ext cx="44926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Ravni poveznik 2"/>
          <p:cNvCxnSpPr/>
          <p:nvPr/>
        </p:nvCxnSpPr>
        <p:spPr>
          <a:xfrm>
            <a:off x="323850" y="1700213"/>
            <a:ext cx="828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34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Bitmap Image" r:id="rId3" imgW="6582694" imgH="4657143" progId="Paint.Picture">
                  <p:embed/>
                </p:oleObj>
              </mc:Choice>
              <mc:Fallback>
                <p:oleObj name="Bitmap Image" r:id="rId3" imgW="6582694" imgH="46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89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000" b="1" dirty="0">
                <a:latin typeface="+mn-lt"/>
              </a:rPr>
              <a:t>PREVALENCIJA</a:t>
            </a:r>
            <a:r>
              <a:rPr lang="hr-HR" sz="3000" dirty="0">
                <a:latin typeface="+mn-lt"/>
              </a:rPr>
              <a:t> </a:t>
            </a:r>
            <a:br>
              <a:rPr lang="hr-HR" sz="3000" dirty="0">
                <a:latin typeface="+mn-lt"/>
              </a:rPr>
            </a:br>
            <a:r>
              <a:rPr lang="hr-HR" sz="3000" dirty="0" err="1">
                <a:latin typeface="+mn-lt"/>
              </a:rPr>
              <a:t>Međuvršnjaško</a:t>
            </a:r>
            <a:r>
              <a:rPr lang="hr-HR" sz="3000" dirty="0">
                <a:latin typeface="+mn-lt"/>
              </a:rPr>
              <a:t> nasilje  - RH</a:t>
            </a:r>
          </a:p>
        </p:txBody>
      </p:sp>
      <p:sp>
        <p:nvSpPr>
          <p:cNvPr id="4" name="Rezervirano mjesto sadržaja 2"/>
          <p:cNvSpPr>
            <a:spLocks noGrp="1"/>
          </p:cNvSpPr>
          <p:nvPr>
            <p:ph idx="1"/>
          </p:nvPr>
        </p:nvSpPr>
        <p:spPr>
          <a:xfrm>
            <a:off x="279400" y="1628775"/>
            <a:ext cx="8229600" cy="4876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hr-HR" sz="1800" b="1" dirty="0" smtClean="0"/>
              <a:t>Poliklinika za zaštitu djece grada Zagreba (2007.)</a:t>
            </a:r>
          </a:p>
          <a:p>
            <a:pPr eaLnBrk="1" hangingPunct="1">
              <a:defRPr/>
            </a:pPr>
            <a:r>
              <a:rPr lang="hr-HR" sz="1800" dirty="0" smtClean="0"/>
              <a:t>27% djece žrtava (19% pasivne žrtve; 8% </a:t>
            </a:r>
            <a:r>
              <a:rPr lang="hr-HR" sz="1800" dirty="0" err="1" smtClean="0"/>
              <a:t>prvokativne</a:t>
            </a:r>
            <a:r>
              <a:rPr lang="hr-HR" sz="1800" dirty="0" smtClean="0"/>
              <a:t> žrtve)</a:t>
            </a:r>
          </a:p>
          <a:p>
            <a:pPr eaLnBrk="1" hangingPunct="1">
              <a:defRPr/>
            </a:pPr>
            <a:r>
              <a:rPr lang="hr-HR" sz="1800" dirty="0" smtClean="0"/>
              <a:t>16% djece počinitelja (8% samo nasilni, nisu i žrtve)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sz="1200" b="1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b="1" dirty="0" smtClean="0"/>
              <a:t>UNICEF (2004.)</a:t>
            </a:r>
          </a:p>
          <a:p>
            <a:pPr eaLnBrk="1" hangingPunct="1">
              <a:defRPr/>
            </a:pPr>
            <a:r>
              <a:rPr lang="hr-HR" sz="1800" dirty="0" smtClean="0"/>
              <a:t>10,4% djece žrtava</a:t>
            </a:r>
          </a:p>
          <a:p>
            <a:pPr eaLnBrk="1" hangingPunct="1">
              <a:defRPr/>
            </a:pPr>
            <a:r>
              <a:rPr lang="hr-HR" sz="1800" dirty="0" smtClean="0"/>
              <a:t>11,9% djece počinitelja</a:t>
            </a:r>
          </a:p>
          <a:p>
            <a:pPr eaLnBrk="1" hangingPunct="1">
              <a:defRPr/>
            </a:pPr>
            <a:endParaRPr lang="hr-HR" sz="1200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hr-HR" sz="1800" b="1" dirty="0" smtClean="0"/>
              <a:t>Hrabri telefon – </a:t>
            </a:r>
            <a:r>
              <a:rPr lang="hr-HR" sz="1800" dirty="0" smtClean="0"/>
              <a:t>pozivi vezani uz </a:t>
            </a:r>
            <a:r>
              <a:rPr lang="hr-HR" sz="1800" dirty="0" err="1" smtClean="0"/>
              <a:t>bullying</a:t>
            </a:r>
            <a:r>
              <a:rPr lang="hr-HR" sz="1800" dirty="0" smtClean="0"/>
              <a:t> i </a:t>
            </a:r>
            <a:r>
              <a:rPr lang="hr-HR" sz="1800" dirty="0" err="1" smtClean="0"/>
              <a:t>cyberbullying</a:t>
            </a:r>
            <a:r>
              <a:rPr lang="hr-HR" sz="1800" dirty="0" smtClean="0"/>
              <a:t> </a:t>
            </a:r>
            <a:endParaRPr lang="hr-HR" sz="1800" b="1" dirty="0" smtClean="0"/>
          </a:p>
          <a:p>
            <a:pPr eaLnBrk="1" hangingPunct="1">
              <a:defRPr/>
            </a:pPr>
            <a:r>
              <a:rPr lang="hr-HR" sz="1800" dirty="0" smtClean="0"/>
              <a:t>2006. i 2007. - 7%</a:t>
            </a:r>
          </a:p>
          <a:p>
            <a:pPr eaLnBrk="1" hangingPunct="1">
              <a:defRPr/>
            </a:pPr>
            <a:r>
              <a:rPr lang="hr-HR" sz="1800" dirty="0" smtClean="0"/>
              <a:t>2011. – 12%</a:t>
            </a:r>
          </a:p>
          <a:p>
            <a:pPr eaLnBrk="1" hangingPunct="1">
              <a:defRPr/>
            </a:pPr>
            <a:r>
              <a:rPr lang="hr-HR" sz="1800" dirty="0" smtClean="0"/>
              <a:t>2012. – 13%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hr-HR" sz="1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411" y="4659312"/>
            <a:ext cx="532765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0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hr-HR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98487" y="-608012"/>
            <a:ext cx="6867525" cy="806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9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Slik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0"/>
            <a:ext cx="5400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0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0" y="41275"/>
          <a:ext cx="9144000" cy="681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Bitmap Image" r:id="rId3" imgW="5114286" imgH="4172532" progId="Paint.Picture">
                  <p:embed/>
                </p:oleObj>
              </mc:Choice>
              <mc:Fallback>
                <p:oleObj name="Bitmap Image" r:id="rId3" imgW="5114286" imgH="417253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1275"/>
                        <a:ext cx="9144000" cy="681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117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311275" y="0"/>
          <a:ext cx="652145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Bitmap Image" r:id="rId3" imgW="3809524" imgH="5285714" progId="Paint.Picture">
                  <p:embed/>
                </p:oleObj>
              </mc:Choice>
              <mc:Fallback>
                <p:oleObj name="Bitmap Image" r:id="rId3" imgW="3809524" imgH="528571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0"/>
                        <a:ext cx="652145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47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32848" cy="864096"/>
          </a:xfrm>
        </p:spPr>
        <p:txBody>
          <a:bodyPr/>
          <a:lstStyle/>
          <a:p>
            <a:r>
              <a:rPr lang="hr-HR" dirty="0" smtClean="0">
                <a:latin typeface="+mn-lt"/>
              </a:rPr>
              <a:t>Iskustva drugih zemalja - SAD</a:t>
            </a:r>
            <a:endParaRPr lang="hr-HR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196752"/>
            <a:ext cx="5038344" cy="2880320"/>
          </a:xfrm>
        </p:spPr>
        <p:txBody>
          <a:bodyPr>
            <a:normAutofit fontScale="92500" lnSpcReduction="10000"/>
          </a:bodyPr>
          <a:lstStyle/>
          <a:p>
            <a:pPr marL="114300" lvl="0" indent="0">
              <a:buNone/>
            </a:pPr>
            <a:r>
              <a:rPr lang="en-US" sz="2300" b="1" i="1" dirty="0"/>
              <a:t>60te</a:t>
            </a:r>
            <a:r>
              <a:rPr lang="en-US" sz="2300" dirty="0"/>
              <a:t> </a:t>
            </a:r>
            <a:endParaRPr lang="hr-HR" sz="2300" dirty="0"/>
          </a:p>
          <a:p>
            <a:pPr lvl="1"/>
            <a:r>
              <a:rPr lang="en-US" sz="2300" dirty="0" err="1" smtClean="0"/>
              <a:t>porast</a:t>
            </a:r>
            <a:r>
              <a:rPr lang="en-US" sz="2300" dirty="0" smtClean="0"/>
              <a:t> </a:t>
            </a:r>
            <a:r>
              <a:rPr lang="en-US" sz="2300" dirty="0" err="1"/>
              <a:t>broja</a:t>
            </a:r>
            <a:r>
              <a:rPr lang="en-US" sz="2300" dirty="0"/>
              <a:t> </a:t>
            </a:r>
            <a:r>
              <a:rPr lang="en-US" sz="2300" dirty="0" err="1"/>
              <a:t>učenika</a:t>
            </a:r>
            <a:r>
              <a:rPr lang="en-US" sz="2300" dirty="0"/>
              <a:t> u </a:t>
            </a:r>
            <a:r>
              <a:rPr lang="en-US" sz="2300" dirty="0" err="1"/>
              <a:t>školama</a:t>
            </a:r>
            <a:r>
              <a:rPr lang="en-US" sz="2300" dirty="0"/>
              <a:t> (baby boom</a:t>
            </a:r>
            <a:r>
              <a:rPr lang="en-US" sz="2300" dirty="0" smtClean="0"/>
              <a:t>)</a:t>
            </a:r>
            <a:endParaRPr lang="hr-HR" sz="2300" dirty="0" smtClean="0"/>
          </a:p>
          <a:p>
            <a:pPr lvl="1"/>
            <a:r>
              <a:rPr lang="en-US" sz="2300" dirty="0" err="1" smtClean="0"/>
              <a:t>nastavnici</a:t>
            </a:r>
            <a:r>
              <a:rPr lang="en-US" sz="2300" dirty="0" smtClean="0"/>
              <a:t> </a:t>
            </a:r>
            <a:r>
              <a:rPr lang="en-US" sz="2300" dirty="0" err="1"/>
              <a:t>shvatili</a:t>
            </a:r>
            <a:r>
              <a:rPr lang="en-US" sz="2300" dirty="0"/>
              <a:t> da </a:t>
            </a:r>
            <a:r>
              <a:rPr lang="en-US" sz="2300" dirty="0" err="1"/>
              <a:t>dotadašnja</a:t>
            </a:r>
            <a:r>
              <a:rPr lang="en-US" sz="2300" dirty="0"/>
              <a:t> </a:t>
            </a:r>
            <a:r>
              <a:rPr lang="en-US" sz="2300" dirty="0" err="1"/>
              <a:t>praksa</a:t>
            </a:r>
            <a:r>
              <a:rPr lang="en-US" sz="2300" dirty="0"/>
              <a:t> </a:t>
            </a:r>
            <a:r>
              <a:rPr lang="en-US" sz="2300" dirty="0" err="1"/>
              <a:t>tjelesnog</a:t>
            </a:r>
            <a:r>
              <a:rPr lang="en-US" sz="2300" dirty="0"/>
              <a:t> </a:t>
            </a:r>
            <a:r>
              <a:rPr lang="en-US" sz="2300" dirty="0" err="1"/>
              <a:t>kažnjavanja</a:t>
            </a:r>
            <a:r>
              <a:rPr lang="en-US" sz="2300" dirty="0"/>
              <a:t> u </a:t>
            </a:r>
            <a:r>
              <a:rPr lang="en-US" sz="2300" dirty="0" err="1"/>
              <a:t>školi</a:t>
            </a:r>
            <a:r>
              <a:rPr lang="en-US" sz="2300" dirty="0"/>
              <a:t> </a:t>
            </a:r>
            <a:r>
              <a:rPr lang="en-US" sz="2300" dirty="0" err="1"/>
              <a:t>nije</a:t>
            </a:r>
            <a:r>
              <a:rPr lang="en-US" sz="2300" dirty="0"/>
              <a:t> </a:t>
            </a:r>
            <a:r>
              <a:rPr lang="en-US" sz="2300" dirty="0" err="1"/>
              <a:t>učinkovita</a:t>
            </a:r>
            <a:r>
              <a:rPr lang="en-US" sz="2300" dirty="0"/>
              <a:t> (</a:t>
            </a:r>
            <a:r>
              <a:rPr lang="en-US" sz="2300" dirty="0" err="1"/>
              <a:t>tjelesno</a:t>
            </a:r>
            <a:r>
              <a:rPr lang="en-US" sz="2300" dirty="0"/>
              <a:t> </a:t>
            </a:r>
            <a:r>
              <a:rPr lang="en-US" sz="2300" dirty="0" err="1"/>
              <a:t>kažnjavanje</a:t>
            </a:r>
            <a:r>
              <a:rPr lang="en-US" sz="2300" dirty="0"/>
              <a:t> </a:t>
            </a:r>
            <a:r>
              <a:rPr lang="en-US" sz="2300" dirty="0" err="1"/>
              <a:t>pred</a:t>
            </a:r>
            <a:r>
              <a:rPr lang="en-US" sz="2300" dirty="0"/>
              <a:t> </a:t>
            </a:r>
            <a:r>
              <a:rPr lang="en-US" sz="2300" dirty="0" err="1"/>
              <a:t>drugim</a:t>
            </a:r>
            <a:r>
              <a:rPr lang="en-US" sz="2300" dirty="0"/>
              <a:t> </a:t>
            </a:r>
            <a:r>
              <a:rPr lang="en-US" sz="2300" dirty="0" err="1" smtClean="0"/>
              <a:t>učenicima</a:t>
            </a:r>
            <a:r>
              <a:rPr lang="en-US" sz="2300" dirty="0" smtClean="0"/>
              <a:t>)</a:t>
            </a:r>
            <a:endParaRPr lang="hr-HR" sz="2300" dirty="0" smtClean="0"/>
          </a:p>
          <a:p>
            <a:pPr lvl="1">
              <a:spcAft>
                <a:spcPts val="1000"/>
              </a:spcAft>
            </a:pPr>
            <a:r>
              <a:rPr lang="en-US" sz="2300" dirty="0" err="1" smtClean="0"/>
              <a:t>okreću</a:t>
            </a:r>
            <a:r>
              <a:rPr lang="en-US" sz="2300" dirty="0" smtClean="0"/>
              <a:t> </a:t>
            </a:r>
            <a:r>
              <a:rPr lang="en-US" sz="2300" dirty="0"/>
              <a:t>se </a:t>
            </a:r>
            <a:r>
              <a:rPr lang="en-US" sz="2300" dirty="0" err="1"/>
              <a:t>novim</a:t>
            </a:r>
            <a:r>
              <a:rPr lang="en-US" sz="2300" dirty="0"/>
              <a:t> </a:t>
            </a:r>
            <a:r>
              <a:rPr lang="en-US" sz="2300" dirty="0" err="1"/>
              <a:t>metodama</a:t>
            </a:r>
            <a:r>
              <a:rPr lang="en-US" sz="2300" dirty="0"/>
              <a:t> – </a:t>
            </a:r>
            <a:r>
              <a:rPr lang="en-US" sz="2300" dirty="0" err="1"/>
              <a:t>uvode</a:t>
            </a:r>
            <a:r>
              <a:rPr lang="en-US" sz="2300" dirty="0"/>
              <a:t> </a:t>
            </a:r>
            <a:r>
              <a:rPr lang="en-US" sz="2300" dirty="0" err="1"/>
              <a:t>suspenzije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izbacivanje</a:t>
            </a:r>
            <a:r>
              <a:rPr lang="en-US" sz="2300" dirty="0"/>
              <a:t> </a:t>
            </a:r>
            <a:r>
              <a:rPr lang="en-US" sz="2300" dirty="0" err="1"/>
              <a:t>iz</a:t>
            </a:r>
            <a:r>
              <a:rPr lang="en-US" sz="2300" dirty="0"/>
              <a:t> </a:t>
            </a:r>
            <a:r>
              <a:rPr lang="en-US" sz="2300" dirty="0" err="1"/>
              <a:t>škole</a:t>
            </a:r>
            <a:r>
              <a:rPr lang="en-US" sz="2300" dirty="0"/>
              <a:t> </a:t>
            </a:r>
            <a:endParaRPr lang="hr-HR" sz="2300" dirty="0" smtClean="0"/>
          </a:p>
        </p:txBody>
      </p:sp>
      <p:pic>
        <p:nvPicPr>
          <p:cNvPr id="1026" name="Picture 2" descr="http://missrochedotcom.files.wordpress.com/2012/01/strict-par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502" y="1484784"/>
            <a:ext cx="3449588" cy="235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251520" y="4221088"/>
            <a:ext cx="813690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lvl="0" indent="0">
              <a:buNone/>
            </a:pPr>
            <a:r>
              <a:rPr lang="en-US" sz="2300" b="1" i="1" dirty="0" err="1"/>
              <a:t>Kasne</a:t>
            </a:r>
            <a:r>
              <a:rPr lang="en-US" sz="2300" b="1" i="1" dirty="0"/>
              <a:t> 70te</a:t>
            </a:r>
            <a:r>
              <a:rPr lang="en-US" sz="2300" dirty="0"/>
              <a:t> </a:t>
            </a:r>
            <a:endParaRPr lang="hr-HR" sz="2300" dirty="0"/>
          </a:p>
          <a:p>
            <a:pPr marL="800100" lvl="1" indent="-342900"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150" dirty="0" err="1"/>
              <a:t>sudski</a:t>
            </a:r>
            <a:r>
              <a:rPr lang="en-US" sz="2150" dirty="0"/>
              <a:t> </a:t>
            </a:r>
            <a:r>
              <a:rPr lang="en-US" sz="2150" dirty="0" err="1"/>
              <a:t>postupci</a:t>
            </a:r>
            <a:r>
              <a:rPr lang="en-US" sz="2150" dirty="0"/>
              <a:t> </a:t>
            </a:r>
            <a:r>
              <a:rPr lang="en-US" sz="2150" dirty="0" err="1"/>
              <a:t>koji</a:t>
            </a:r>
            <a:r>
              <a:rPr lang="en-US" sz="2150" dirty="0"/>
              <a:t> </a:t>
            </a:r>
            <a:r>
              <a:rPr lang="en-US" sz="2150" dirty="0" err="1"/>
              <a:t>propituju</a:t>
            </a:r>
            <a:r>
              <a:rPr lang="en-US" sz="2150" dirty="0"/>
              <a:t> </a:t>
            </a:r>
            <a:r>
              <a:rPr lang="en-US" sz="2150" dirty="0" err="1"/>
              <a:t>ispravnost</a:t>
            </a:r>
            <a:r>
              <a:rPr lang="en-US" sz="2150" dirty="0"/>
              <a:t> </a:t>
            </a:r>
            <a:r>
              <a:rPr lang="en-US" sz="2150" dirty="0" err="1" smtClean="0"/>
              <a:t>mjera</a:t>
            </a:r>
            <a:endParaRPr lang="hr-HR" sz="2150" dirty="0" smtClean="0"/>
          </a:p>
          <a:p>
            <a:pPr marL="800100" lvl="1" indent="-342900"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150" dirty="0" err="1" smtClean="0"/>
              <a:t>socijalni</a:t>
            </a:r>
            <a:r>
              <a:rPr lang="en-US" sz="2150" dirty="0" smtClean="0"/>
              <a:t> </a:t>
            </a:r>
            <a:r>
              <a:rPr lang="en-US" sz="2150" dirty="0" err="1"/>
              <a:t>pritisak</a:t>
            </a:r>
            <a:r>
              <a:rPr lang="en-US" sz="2150" dirty="0"/>
              <a:t> da se </a:t>
            </a:r>
            <a:r>
              <a:rPr lang="en-US" sz="2150" dirty="0" err="1"/>
              <a:t>uvedu</a:t>
            </a:r>
            <a:r>
              <a:rPr lang="en-US" sz="2150" dirty="0"/>
              <a:t> </a:t>
            </a:r>
            <a:r>
              <a:rPr lang="en-US" sz="2150" dirty="0" err="1"/>
              <a:t>humanije</a:t>
            </a:r>
            <a:r>
              <a:rPr lang="en-US" sz="2150" dirty="0"/>
              <a:t> </a:t>
            </a:r>
            <a:r>
              <a:rPr lang="en-US" sz="2150" dirty="0" err="1"/>
              <a:t>metode</a:t>
            </a:r>
            <a:r>
              <a:rPr lang="en-US" sz="2150" dirty="0"/>
              <a:t> </a:t>
            </a:r>
            <a:r>
              <a:rPr lang="en-US" sz="2150" dirty="0" err="1"/>
              <a:t>discipliniranja</a:t>
            </a:r>
            <a:r>
              <a:rPr lang="en-US" sz="2150" dirty="0"/>
              <a:t> </a:t>
            </a:r>
            <a:endParaRPr lang="hr-HR" sz="2150" dirty="0" smtClean="0"/>
          </a:p>
          <a:p>
            <a:pPr marL="800100" lvl="1" indent="-342900"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150" dirty="0" err="1" smtClean="0"/>
              <a:t>uvodi</a:t>
            </a:r>
            <a:r>
              <a:rPr lang="en-US" sz="2150" dirty="0" smtClean="0"/>
              <a:t> </a:t>
            </a:r>
            <a:r>
              <a:rPr lang="en-US" sz="2150" dirty="0"/>
              <a:t>se </a:t>
            </a:r>
            <a:r>
              <a:rPr lang="en-US" sz="2150" dirty="0" err="1"/>
              <a:t>suspenzija</a:t>
            </a:r>
            <a:r>
              <a:rPr lang="en-US" sz="2150" dirty="0"/>
              <a:t> </a:t>
            </a:r>
            <a:r>
              <a:rPr lang="en-US" sz="2150" dirty="0" err="1"/>
              <a:t>unutar</a:t>
            </a:r>
            <a:r>
              <a:rPr lang="en-US" sz="2150" dirty="0"/>
              <a:t> </a:t>
            </a:r>
            <a:r>
              <a:rPr lang="en-US" sz="2150" dirty="0" err="1"/>
              <a:t>škole</a:t>
            </a:r>
            <a:r>
              <a:rPr lang="en-US" sz="2150" dirty="0"/>
              <a:t> (</a:t>
            </a:r>
            <a:r>
              <a:rPr lang="en-US" sz="2150" dirty="0" err="1"/>
              <a:t>učenici</a:t>
            </a:r>
            <a:r>
              <a:rPr lang="en-US" sz="2150" dirty="0"/>
              <a:t> </a:t>
            </a:r>
            <a:r>
              <a:rPr lang="en-US" sz="2150" dirty="0" err="1"/>
              <a:t>koji</a:t>
            </a:r>
            <a:r>
              <a:rPr lang="en-US" sz="2150" dirty="0"/>
              <a:t> </a:t>
            </a:r>
            <a:r>
              <a:rPr lang="en-US" sz="2150" dirty="0" err="1"/>
              <a:t>ometaju</a:t>
            </a:r>
            <a:r>
              <a:rPr lang="en-US" sz="2150" dirty="0"/>
              <a:t> se </a:t>
            </a:r>
            <a:r>
              <a:rPr lang="en-US" sz="2150" dirty="0" err="1"/>
              <a:t>isključuju</a:t>
            </a:r>
            <a:r>
              <a:rPr lang="en-US" sz="2150" dirty="0"/>
              <a:t> </a:t>
            </a:r>
            <a:r>
              <a:rPr lang="en-US" sz="2150" dirty="0" err="1"/>
              <a:t>iz</a:t>
            </a:r>
            <a:r>
              <a:rPr lang="en-US" sz="2150" dirty="0"/>
              <a:t> </a:t>
            </a:r>
            <a:r>
              <a:rPr lang="en-US" sz="2150" dirty="0" err="1"/>
              <a:t>učionice</a:t>
            </a:r>
            <a:r>
              <a:rPr lang="en-US" sz="2150" dirty="0"/>
              <a:t>, </a:t>
            </a:r>
            <a:r>
              <a:rPr lang="en-US" sz="2150" dirty="0" err="1"/>
              <a:t>ali</a:t>
            </a:r>
            <a:r>
              <a:rPr lang="en-US" sz="2150" dirty="0"/>
              <a:t> </a:t>
            </a:r>
            <a:r>
              <a:rPr lang="en-US" sz="2150" dirty="0" err="1"/>
              <a:t>ostaju</a:t>
            </a:r>
            <a:r>
              <a:rPr lang="en-US" sz="2150" dirty="0"/>
              <a:t> u </a:t>
            </a:r>
            <a:r>
              <a:rPr lang="en-US" sz="2150" dirty="0" err="1"/>
              <a:t>školi</a:t>
            </a:r>
            <a:r>
              <a:rPr lang="en-US" sz="2150" dirty="0"/>
              <a:t> </a:t>
            </a:r>
            <a:r>
              <a:rPr lang="en-US" sz="2150" dirty="0" err="1"/>
              <a:t>i</a:t>
            </a:r>
            <a:r>
              <a:rPr lang="en-US" sz="2150" dirty="0"/>
              <a:t> </a:t>
            </a:r>
            <a:r>
              <a:rPr lang="en-US" sz="2150" dirty="0" err="1"/>
              <a:t>tijekom</a:t>
            </a:r>
            <a:r>
              <a:rPr lang="en-US" sz="2150" dirty="0"/>
              <a:t> </a:t>
            </a:r>
            <a:r>
              <a:rPr lang="en-US" sz="2150" dirty="0" err="1"/>
              <a:t>razdoblja</a:t>
            </a:r>
            <a:r>
              <a:rPr lang="en-US" sz="2150" dirty="0"/>
              <a:t> </a:t>
            </a:r>
            <a:r>
              <a:rPr lang="en-US" sz="2150" dirty="0" err="1"/>
              <a:t>kažnjavanja</a:t>
            </a:r>
            <a:r>
              <a:rPr lang="en-US" sz="2150" dirty="0"/>
              <a:t> </a:t>
            </a:r>
            <a:r>
              <a:rPr lang="en-US" sz="2150" dirty="0" err="1"/>
              <a:t>obavljaju</a:t>
            </a:r>
            <a:r>
              <a:rPr lang="en-US" sz="2150" dirty="0"/>
              <a:t> </a:t>
            </a:r>
            <a:r>
              <a:rPr lang="en-US" sz="2150" dirty="0" err="1"/>
              <a:t>svoje</a:t>
            </a:r>
            <a:r>
              <a:rPr lang="en-US" sz="2150" dirty="0"/>
              <a:t> </a:t>
            </a:r>
            <a:r>
              <a:rPr lang="en-US" sz="2150" dirty="0" err="1"/>
              <a:t>školske</a:t>
            </a:r>
            <a:r>
              <a:rPr lang="en-US" sz="2150" dirty="0"/>
              <a:t> </a:t>
            </a:r>
            <a:r>
              <a:rPr lang="en-US" sz="2150" dirty="0" err="1"/>
              <a:t>zadatke</a:t>
            </a:r>
            <a:r>
              <a:rPr lang="en-US" sz="2150" dirty="0" smtClean="0"/>
              <a:t>)</a:t>
            </a:r>
            <a:endParaRPr lang="hr-HR" sz="2150" dirty="0"/>
          </a:p>
        </p:txBody>
      </p:sp>
    </p:spTree>
    <p:extLst>
      <p:ext uri="{BB962C8B-B14F-4D97-AF65-F5344CB8AC3E}">
        <p14:creationId xmlns:p14="http://schemas.microsoft.com/office/powerpoint/2010/main" val="232158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88640"/>
            <a:ext cx="8064896" cy="6480720"/>
          </a:xfrm>
        </p:spPr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2250" b="1" i="1" dirty="0" err="1"/>
              <a:t>Kasne</a:t>
            </a:r>
            <a:r>
              <a:rPr lang="en-US" sz="2250" b="1" i="1" dirty="0"/>
              <a:t> 80te, </a:t>
            </a:r>
            <a:r>
              <a:rPr lang="en-US" sz="2250" b="1" i="1" dirty="0" err="1"/>
              <a:t>rane</a:t>
            </a:r>
            <a:r>
              <a:rPr lang="en-US" sz="2250" b="1" i="1" dirty="0"/>
              <a:t> 90te</a:t>
            </a:r>
            <a:r>
              <a:rPr lang="en-US" sz="2250" dirty="0"/>
              <a:t> </a:t>
            </a:r>
            <a:endParaRPr lang="hr-HR" sz="2250" dirty="0"/>
          </a:p>
          <a:p>
            <a:pPr lvl="1"/>
            <a:r>
              <a:rPr lang="en-US" sz="2150" dirty="0" err="1"/>
              <a:t>prelazak</a:t>
            </a:r>
            <a:r>
              <a:rPr lang="en-US" sz="2150" dirty="0"/>
              <a:t> </a:t>
            </a:r>
            <a:r>
              <a:rPr lang="en-US" sz="2150" dirty="0" err="1"/>
              <a:t>na</a:t>
            </a:r>
            <a:r>
              <a:rPr lang="en-US" sz="2150" dirty="0"/>
              <a:t> </a:t>
            </a:r>
            <a:r>
              <a:rPr lang="en-US" sz="2150" dirty="0" err="1"/>
              <a:t>politiku</a:t>
            </a:r>
            <a:r>
              <a:rPr lang="en-US" sz="2150" dirty="0"/>
              <a:t> </a:t>
            </a:r>
            <a:r>
              <a:rPr lang="en-US" sz="2150" dirty="0" err="1"/>
              <a:t>nulte</a:t>
            </a:r>
            <a:r>
              <a:rPr lang="en-US" sz="2150" dirty="0"/>
              <a:t> </a:t>
            </a:r>
            <a:r>
              <a:rPr lang="en-US" sz="2150" dirty="0" err="1"/>
              <a:t>tolerancije</a:t>
            </a:r>
            <a:r>
              <a:rPr lang="en-US" sz="2150" dirty="0"/>
              <a:t> </a:t>
            </a:r>
            <a:endParaRPr lang="hr-HR" sz="2150" dirty="0"/>
          </a:p>
          <a:p>
            <a:pPr lvl="1">
              <a:spcAft>
                <a:spcPts val="1000"/>
              </a:spcAft>
            </a:pPr>
            <a:r>
              <a:rPr lang="en-US" sz="2150" dirty="0" err="1"/>
              <a:t>napuštanje</a:t>
            </a:r>
            <a:r>
              <a:rPr lang="en-US" sz="2150" dirty="0"/>
              <a:t> </a:t>
            </a:r>
            <a:r>
              <a:rPr lang="en-US" sz="2150" dirty="0" err="1"/>
              <a:t>rehabilitativnog</a:t>
            </a:r>
            <a:r>
              <a:rPr lang="en-US" sz="2150" dirty="0"/>
              <a:t> </a:t>
            </a:r>
            <a:r>
              <a:rPr lang="en-US" sz="2150" dirty="0" err="1"/>
              <a:t>modela</a:t>
            </a:r>
            <a:r>
              <a:rPr lang="en-US" sz="2150" dirty="0"/>
              <a:t> </a:t>
            </a:r>
            <a:r>
              <a:rPr lang="en-US" sz="2150" dirty="0" err="1"/>
              <a:t>i</a:t>
            </a:r>
            <a:r>
              <a:rPr lang="en-US" sz="2150" dirty="0"/>
              <a:t> </a:t>
            </a:r>
            <a:r>
              <a:rPr lang="en-US" sz="2150" dirty="0" err="1"/>
              <a:t>usvajanje</a:t>
            </a:r>
            <a:r>
              <a:rPr lang="en-US" sz="2150" dirty="0"/>
              <a:t> </a:t>
            </a:r>
            <a:r>
              <a:rPr lang="en-US" sz="2150" dirty="0" err="1"/>
              <a:t>strožeg</a:t>
            </a:r>
            <a:r>
              <a:rPr lang="en-US" sz="2150" dirty="0"/>
              <a:t> </a:t>
            </a:r>
            <a:r>
              <a:rPr lang="en-US" sz="2150" dirty="0" err="1"/>
              <a:t>i</a:t>
            </a:r>
            <a:r>
              <a:rPr lang="en-US" sz="2150" dirty="0"/>
              <a:t> </a:t>
            </a:r>
            <a:r>
              <a:rPr lang="en-US" sz="2150" dirty="0" err="1"/>
              <a:t>rigidnijeg</a:t>
            </a:r>
            <a:r>
              <a:rPr lang="en-US" sz="2150" dirty="0"/>
              <a:t> </a:t>
            </a:r>
            <a:r>
              <a:rPr lang="en-US" sz="2150" dirty="0" err="1"/>
              <a:t>modela</a:t>
            </a:r>
            <a:r>
              <a:rPr lang="en-US" sz="2150" dirty="0"/>
              <a:t> </a:t>
            </a:r>
            <a:r>
              <a:rPr lang="en-US" sz="2150" dirty="0" err="1"/>
              <a:t>kao</a:t>
            </a:r>
            <a:r>
              <a:rPr lang="en-US" sz="2150" dirty="0"/>
              <a:t> </a:t>
            </a:r>
            <a:r>
              <a:rPr lang="en-US" sz="2150" dirty="0" err="1"/>
              <a:t>reakcija</a:t>
            </a:r>
            <a:r>
              <a:rPr lang="en-US" sz="2150" dirty="0"/>
              <a:t> </a:t>
            </a:r>
            <a:r>
              <a:rPr lang="en-US" sz="2150" dirty="0" err="1"/>
              <a:t>na</a:t>
            </a:r>
            <a:r>
              <a:rPr lang="en-US" sz="2150" dirty="0"/>
              <a:t> </a:t>
            </a:r>
            <a:r>
              <a:rPr lang="en-US" sz="2150" dirty="0" err="1"/>
              <a:t>percepciju</a:t>
            </a:r>
            <a:r>
              <a:rPr lang="en-US" sz="2150" dirty="0"/>
              <a:t> </a:t>
            </a:r>
            <a:r>
              <a:rPr lang="en-US" sz="2150" dirty="0" err="1"/>
              <a:t>javnosti</a:t>
            </a:r>
            <a:r>
              <a:rPr lang="en-US" sz="2150" dirty="0"/>
              <a:t> o </a:t>
            </a:r>
            <a:r>
              <a:rPr lang="en-US" sz="2150" dirty="0" err="1"/>
              <a:t>sve</a:t>
            </a:r>
            <a:r>
              <a:rPr lang="en-US" sz="2150" dirty="0"/>
              <a:t> </a:t>
            </a:r>
            <a:r>
              <a:rPr lang="en-US" sz="2150" dirty="0" err="1"/>
              <a:t>većoj</a:t>
            </a:r>
            <a:r>
              <a:rPr lang="en-US" sz="2150" dirty="0"/>
              <a:t> </a:t>
            </a:r>
            <a:r>
              <a:rPr lang="en-US" sz="2150" dirty="0" err="1"/>
              <a:t>raširenosti</a:t>
            </a:r>
            <a:r>
              <a:rPr lang="en-US" sz="2150" dirty="0"/>
              <a:t> </a:t>
            </a:r>
            <a:r>
              <a:rPr lang="en-US" sz="2150" dirty="0" err="1" smtClean="0"/>
              <a:t>nasilja</a:t>
            </a:r>
            <a:endParaRPr lang="hr-HR" sz="2150" dirty="0" smtClean="0"/>
          </a:p>
          <a:p>
            <a:pPr lvl="1">
              <a:spcAft>
                <a:spcPts val="1000"/>
              </a:spcAft>
            </a:pPr>
            <a:endParaRPr lang="hr-HR" sz="2500" dirty="0" smtClean="0"/>
          </a:p>
          <a:p>
            <a:pPr lvl="1">
              <a:spcAft>
                <a:spcPts val="1000"/>
              </a:spcAft>
            </a:pPr>
            <a:endParaRPr lang="hr-HR" sz="2500" dirty="0"/>
          </a:p>
          <a:p>
            <a:pPr lvl="1">
              <a:spcAft>
                <a:spcPts val="1000"/>
              </a:spcAft>
            </a:pPr>
            <a:endParaRPr lang="hr-HR" sz="2500" dirty="0" smtClean="0"/>
          </a:p>
          <a:p>
            <a:pPr lvl="1">
              <a:spcAft>
                <a:spcPts val="1000"/>
              </a:spcAft>
            </a:pPr>
            <a:endParaRPr lang="hr-HR" sz="2500" dirty="0"/>
          </a:p>
          <a:p>
            <a:pPr marL="114300" lvl="0" indent="0">
              <a:buNone/>
            </a:pPr>
            <a:endParaRPr lang="hr-HR" sz="2500" dirty="0"/>
          </a:p>
          <a:p>
            <a:pPr marL="114300" lvl="0" indent="0">
              <a:buNone/>
            </a:pPr>
            <a:endParaRPr lang="hr-HR" sz="2250" b="1" i="1" dirty="0" smtClean="0"/>
          </a:p>
          <a:p>
            <a:pPr marL="114300" lvl="0" indent="0">
              <a:buNone/>
            </a:pPr>
            <a:r>
              <a:rPr lang="en-US" sz="2250" b="1" i="1" dirty="0" smtClean="0"/>
              <a:t>90te</a:t>
            </a:r>
            <a:r>
              <a:rPr lang="en-US" sz="2250" dirty="0" smtClean="0"/>
              <a:t> </a:t>
            </a:r>
            <a:endParaRPr lang="hr-HR" sz="2250" dirty="0"/>
          </a:p>
          <a:p>
            <a:pPr lvl="1">
              <a:spcAft>
                <a:spcPts val="1000"/>
              </a:spcAft>
            </a:pPr>
            <a:r>
              <a:rPr lang="en-US" sz="2150" dirty="0" err="1"/>
              <a:t>javnost</a:t>
            </a:r>
            <a:r>
              <a:rPr lang="en-US" sz="2150" dirty="0"/>
              <a:t> </a:t>
            </a:r>
            <a:r>
              <a:rPr lang="en-US" sz="2150" dirty="0" err="1"/>
              <a:t>postaje</a:t>
            </a:r>
            <a:r>
              <a:rPr lang="en-US" sz="2150" dirty="0"/>
              <a:t> </a:t>
            </a:r>
            <a:r>
              <a:rPr lang="en-US" sz="2150" dirty="0" err="1"/>
              <a:t>sve</a:t>
            </a:r>
            <a:r>
              <a:rPr lang="en-US" sz="2150" dirty="0"/>
              <a:t> </a:t>
            </a:r>
            <a:r>
              <a:rPr lang="en-US" sz="2150" dirty="0" err="1"/>
              <a:t>uznemirenija</a:t>
            </a:r>
            <a:r>
              <a:rPr lang="en-US" sz="2150" dirty="0"/>
              <a:t> </a:t>
            </a:r>
            <a:r>
              <a:rPr lang="en-US" sz="2150" dirty="0" err="1"/>
              <a:t>nasiljem</a:t>
            </a:r>
            <a:r>
              <a:rPr lang="en-US" sz="2150" dirty="0"/>
              <a:t> u </a:t>
            </a:r>
            <a:r>
              <a:rPr lang="en-US" sz="2150" dirty="0" err="1"/>
              <a:t>američkim</a:t>
            </a:r>
            <a:r>
              <a:rPr lang="en-US" sz="2150" dirty="0"/>
              <a:t> </a:t>
            </a:r>
            <a:r>
              <a:rPr lang="en-US" sz="2150" dirty="0" err="1"/>
              <a:t>školama</a:t>
            </a:r>
            <a:r>
              <a:rPr lang="en-US" sz="2150" dirty="0"/>
              <a:t>, </a:t>
            </a:r>
            <a:r>
              <a:rPr lang="en-US" sz="2150" dirty="0" err="1"/>
              <a:t>politika</a:t>
            </a:r>
            <a:r>
              <a:rPr lang="en-US" sz="2150" dirty="0"/>
              <a:t> </a:t>
            </a:r>
            <a:r>
              <a:rPr lang="en-US" sz="2150" dirty="0" err="1"/>
              <a:t>nulte</a:t>
            </a:r>
            <a:r>
              <a:rPr lang="en-US" sz="2150" dirty="0"/>
              <a:t> </a:t>
            </a:r>
            <a:r>
              <a:rPr lang="en-US" sz="2150" dirty="0" err="1"/>
              <a:t>tolerancije</a:t>
            </a:r>
            <a:r>
              <a:rPr lang="en-US" sz="2150" dirty="0"/>
              <a:t> se </a:t>
            </a:r>
            <a:r>
              <a:rPr lang="en-US" sz="2150" dirty="0" err="1"/>
              <a:t>širi</a:t>
            </a:r>
            <a:r>
              <a:rPr lang="en-US" sz="2150" dirty="0"/>
              <a:t> </a:t>
            </a:r>
            <a:r>
              <a:rPr lang="en-US" sz="2150" dirty="0" err="1"/>
              <a:t>i</a:t>
            </a:r>
            <a:r>
              <a:rPr lang="en-US" sz="2150" dirty="0"/>
              <a:t> </a:t>
            </a:r>
            <a:r>
              <a:rPr lang="en-US" sz="2150" dirty="0" err="1"/>
              <a:t>postaje</a:t>
            </a:r>
            <a:r>
              <a:rPr lang="en-US" sz="2150" dirty="0"/>
              <a:t> </a:t>
            </a:r>
            <a:r>
              <a:rPr lang="en-US" sz="2150" dirty="0" err="1" smtClean="0"/>
              <a:t>oštrija</a:t>
            </a:r>
            <a:endParaRPr lang="hr-HR" sz="2150" dirty="0"/>
          </a:p>
        </p:txBody>
      </p:sp>
      <p:sp>
        <p:nvSpPr>
          <p:cNvPr id="4" name="Zaobljeni pravokutnik 3"/>
          <p:cNvSpPr/>
          <p:nvPr/>
        </p:nvSpPr>
        <p:spPr>
          <a:xfrm>
            <a:off x="179512" y="2204864"/>
            <a:ext cx="8208912" cy="2952328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Aft>
                <a:spcPts val="800"/>
              </a:spcAft>
            </a:pPr>
            <a:r>
              <a:rPr lang="hr-HR" sz="2000" b="1" dirty="0">
                <a:solidFill>
                  <a:schemeClr val="accent2"/>
                </a:solidFill>
              </a:rPr>
              <a:t>Politika nulte tolerancije</a:t>
            </a:r>
          </a:p>
          <a:p>
            <a:pPr marL="285750" lvl="0" indent="-285750">
              <a:spcAft>
                <a:spcPts val="3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2000" dirty="0" err="1"/>
              <a:t>filozofija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politika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en-US" sz="2000" dirty="0" err="1"/>
              <a:t>obvezuje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primjenu</a:t>
            </a:r>
            <a:r>
              <a:rPr lang="en-US" sz="2000" dirty="0"/>
              <a:t> </a:t>
            </a:r>
            <a:r>
              <a:rPr lang="en-US" sz="2000" dirty="0" err="1"/>
              <a:t>točno</a:t>
            </a:r>
            <a:r>
              <a:rPr lang="en-US" sz="2000" dirty="0"/>
              <a:t> </a:t>
            </a:r>
            <a:r>
              <a:rPr lang="en-US" sz="2000" dirty="0" err="1"/>
              <a:t>određenih</a:t>
            </a:r>
            <a:r>
              <a:rPr lang="en-US" sz="2000" dirty="0"/>
              <a:t> </a:t>
            </a:r>
            <a:r>
              <a:rPr lang="en-US" sz="2000" dirty="0" err="1"/>
              <a:t>posljedic</a:t>
            </a:r>
            <a:r>
              <a:rPr lang="hr-HR" sz="2000" dirty="0"/>
              <a:t>a za neprihvatljiva ponašanja</a:t>
            </a:r>
            <a:r>
              <a:rPr lang="en-US" sz="2000" dirty="0"/>
              <a:t>, </a:t>
            </a:r>
            <a:r>
              <a:rPr lang="en-US" sz="2000" dirty="0" err="1"/>
              <a:t>najčešće</a:t>
            </a:r>
            <a:r>
              <a:rPr lang="en-US" sz="2000" dirty="0"/>
              <a:t> </a:t>
            </a:r>
            <a:r>
              <a:rPr lang="en-US" sz="2000" dirty="0" err="1"/>
              <a:t>strogih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kažnjavajućih</a:t>
            </a:r>
            <a:r>
              <a:rPr lang="en-US" sz="2000" dirty="0"/>
              <a:t> </a:t>
            </a:r>
            <a:r>
              <a:rPr lang="en-US" sz="2000" dirty="0" err="1"/>
              <a:t>po</a:t>
            </a:r>
            <a:r>
              <a:rPr lang="en-US" sz="2000" dirty="0"/>
              <a:t> </a:t>
            </a:r>
            <a:r>
              <a:rPr lang="en-US" sz="2000" dirty="0" err="1"/>
              <a:t>svojoj</a:t>
            </a:r>
            <a:r>
              <a:rPr lang="en-US" sz="2000" dirty="0"/>
              <a:t> </a:t>
            </a:r>
            <a:r>
              <a:rPr lang="en-US" sz="2000" dirty="0" err="1"/>
              <a:t>prirodi</a:t>
            </a:r>
            <a:endParaRPr lang="hr-HR" sz="2000" dirty="0"/>
          </a:p>
          <a:p>
            <a:pPr marL="285750" lvl="0" indent="-285750">
              <a:spcAft>
                <a:spcPts val="3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000" dirty="0"/>
              <a:t>posljedica se primjenjuje neovisno o </a:t>
            </a:r>
            <a:r>
              <a:rPr lang="en-US" sz="2000" dirty="0" err="1"/>
              <a:t>okolnostima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situacijskom</a:t>
            </a:r>
            <a:r>
              <a:rPr lang="en-US" sz="2000" dirty="0"/>
              <a:t> </a:t>
            </a:r>
            <a:r>
              <a:rPr lang="en-US" sz="2000" dirty="0" err="1"/>
              <a:t>konte</a:t>
            </a:r>
            <a:r>
              <a:rPr lang="hr-HR" sz="2000" dirty="0"/>
              <a:t>k</a:t>
            </a:r>
            <a:r>
              <a:rPr lang="en-US" sz="2000" dirty="0" err="1"/>
              <a:t>stu</a:t>
            </a:r>
            <a:r>
              <a:rPr lang="hr-HR" sz="2000" dirty="0"/>
              <a:t> </a:t>
            </a:r>
          </a:p>
          <a:p>
            <a:pPr marL="285750" lvl="0" indent="-285750">
              <a:spcAft>
                <a:spcPts val="3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000" dirty="0"/>
              <a:t>npr. ako je došlo do incidenta vršnjačkog nasilja - nije važno je li dijete svojim ponašanjem provociralo ili ne, posljedice su jednake u oba </a:t>
            </a:r>
            <a:r>
              <a:rPr lang="hr-HR" sz="2000" dirty="0" smtClean="0"/>
              <a:t>slučaja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67427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  <a:ln>
            <a:noFill/>
          </a:ln>
        </p:spPr>
        <p:txBody>
          <a:bodyPr>
            <a:normAutofit/>
          </a:bodyPr>
          <a:lstStyle/>
          <a:p>
            <a:pPr marL="114300" lvl="0" indent="0">
              <a:spcAft>
                <a:spcPts val="1000"/>
              </a:spcAft>
              <a:buNone/>
            </a:pPr>
            <a:r>
              <a:rPr lang="en-US" sz="2400" b="1" i="1" dirty="0" smtClean="0"/>
              <a:t>Danas</a:t>
            </a:r>
            <a:r>
              <a:rPr lang="en-US" sz="2400" dirty="0" smtClean="0"/>
              <a:t> </a:t>
            </a:r>
            <a:endParaRPr lang="hr-HR" sz="2400" dirty="0"/>
          </a:p>
          <a:p>
            <a:pPr lvl="1">
              <a:spcAft>
                <a:spcPts val="1000"/>
              </a:spcAft>
            </a:pPr>
            <a:r>
              <a:rPr lang="en-US" sz="2300" dirty="0" err="1"/>
              <a:t>Američka</a:t>
            </a:r>
            <a:r>
              <a:rPr lang="en-US" sz="2300" dirty="0"/>
              <a:t> </a:t>
            </a:r>
            <a:r>
              <a:rPr lang="en-US" sz="2300" dirty="0" err="1"/>
              <a:t>psihološka</a:t>
            </a:r>
            <a:r>
              <a:rPr lang="en-US" sz="2300" dirty="0"/>
              <a:t> </a:t>
            </a:r>
            <a:r>
              <a:rPr lang="en-US" sz="2300" dirty="0" err="1"/>
              <a:t>asocijacija</a:t>
            </a:r>
            <a:r>
              <a:rPr lang="en-US" sz="2300" dirty="0"/>
              <a:t> (2008</a:t>
            </a:r>
            <a:r>
              <a:rPr lang="en-US" sz="2300" dirty="0" smtClean="0"/>
              <a:t>)</a:t>
            </a:r>
            <a:r>
              <a:rPr lang="hr-HR" sz="2300" dirty="0"/>
              <a:t>;</a:t>
            </a:r>
            <a:r>
              <a:rPr lang="en-US" sz="2300" dirty="0" smtClean="0"/>
              <a:t> </a:t>
            </a:r>
            <a:r>
              <a:rPr lang="en-US" sz="2300" dirty="0" err="1"/>
              <a:t>propitivanje</a:t>
            </a:r>
            <a:r>
              <a:rPr lang="en-US" sz="2300" dirty="0"/>
              <a:t> </a:t>
            </a:r>
            <a:r>
              <a:rPr lang="en-US" sz="2300" dirty="0" err="1"/>
              <a:t>učinkovitosti</a:t>
            </a:r>
            <a:r>
              <a:rPr lang="en-US" sz="2300" dirty="0"/>
              <a:t> </a:t>
            </a:r>
            <a:r>
              <a:rPr lang="en-US" sz="2300" dirty="0" err="1" smtClean="0"/>
              <a:t>politike</a:t>
            </a:r>
            <a:r>
              <a:rPr lang="en-US" sz="2300" dirty="0" smtClean="0"/>
              <a:t> </a:t>
            </a:r>
            <a:r>
              <a:rPr lang="hr-HR" sz="2300" dirty="0" smtClean="0"/>
              <a:t>nulte tolerancije</a:t>
            </a:r>
            <a:endParaRPr lang="hr-HR" sz="2300" dirty="0"/>
          </a:p>
          <a:p>
            <a:pPr marL="411480" lvl="1" indent="0" algn="ctr">
              <a:buNone/>
            </a:pPr>
            <a:endParaRPr lang="hr-HR" sz="2300" i="1" dirty="0" smtClean="0"/>
          </a:p>
          <a:p>
            <a:pPr marL="411480" lvl="1" indent="0" algn="ctr">
              <a:buNone/>
            </a:pPr>
            <a:r>
              <a:rPr lang="en-US" sz="2300" i="1" dirty="0" err="1" smtClean="0"/>
              <a:t>unatoč</a:t>
            </a:r>
            <a:r>
              <a:rPr lang="en-US" sz="2300" i="1" dirty="0" smtClean="0"/>
              <a:t> </a:t>
            </a:r>
            <a:r>
              <a:rPr lang="en-US" sz="2300" i="1" dirty="0"/>
              <a:t>20 </a:t>
            </a:r>
            <a:r>
              <a:rPr lang="en-US" sz="2300" i="1" dirty="0" err="1"/>
              <a:t>godina</a:t>
            </a:r>
            <a:r>
              <a:rPr lang="en-US" sz="2300" i="1" dirty="0"/>
              <a:t> </a:t>
            </a:r>
            <a:r>
              <a:rPr lang="en-US" sz="2300" i="1" dirty="0" err="1"/>
              <a:t>primjenjivanja</a:t>
            </a:r>
            <a:r>
              <a:rPr lang="en-US" sz="2300" i="1" dirty="0"/>
              <a:t>, </a:t>
            </a:r>
            <a:r>
              <a:rPr lang="en-US" sz="2300" i="1" dirty="0" err="1"/>
              <a:t>postoji</a:t>
            </a:r>
            <a:r>
              <a:rPr lang="en-US" sz="2300" i="1" dirty="0"/>
              <a:t> </a:t>
            </a:r>
            <a:r>
              <a:rPr lang="en-US" sz="2300" i="1" dirty="0" err="1"/>
              <a:t>malo</a:t>
            </a:r>
            <a:r>
              <a:rPr lang="en-US" sz="2300" i="1" dirty="0"/>
              <a:t> </a:t>
            </a:r>
            <a:r>
              <a:rPr lang="en-US" sz="2300" i="1" dirty="0" err="1"/>
              <a:t>podataka</a:t>
            </a:r>
            <a:r>
              <a:rPr lang="en-US" sz="2300" i="1" dirty="0"/>
              <a:t> </a:t>
            </a:r>
            <a:r>
              <a:rPr lang="en-US" sz="2300" i="1" dirty="0" err="1"/>
              <a:t>koji</a:t>
            </a:r>
            <a:r>
              <a:rPr lang="en-US" sz="2300" i="1" dirty="0"/>
              <a:t> </a:t>
            </a:r>
            <a:r>
              <a:rPr lang="en-US" sz="2300" i="1" dirty="0" err="1"/>
              <a:t>propituju</a:t>
            </a:r>
            <a:r>
              <a:rPr lang="en-US" sz="2300" i="1" dirty="0"/>
              <a:t> </a:t>
            </a:r>
            <a:r>
              <a:rPr lang="en-US" sz="2300" i="1" dirty="0" err="1"/>
              <a:t>učinkovitost</a:t>
            </a:r>
            <a:r>
              <a:rPr lang="en-US" sz="2300" i="1" dirty="0"/>
              <a:t> </a:t>
            </a:r>
            <a:r>
              <a:rPr lang="en-US" sz="2300" i="1" dirty="0" err="1"/>
              <a:t>takve</a:t>
            </a:r>
            <a:r>
              <a:rPr lang="en-US" sz="2300" i="1" dirty="0"/>
              <a:t> </a:t>
            </a:r>
            <a:r>
              <a:rPr lang="en-US" sz="2300" i="1" dirty="0" err="1"/>
              <a:t>politik</a:t>
            </a:r>
            <a:r>
              <a:rPr lang="hr-HR" sz="2300" i="1" dirty="0"/>
              <a:t>e</a:t>
            </a:r>
            <a:r>
              <a:rPr lang="en-US" sz="2300" i="1" dirty="0"/>
              <a:t>, a </a:t>
            </a:r>
            <a:r>
              <a:rPr lang="en-US" sz="2300" i="1" dirty="0" err="1"/>
              <a:t>dostupni</a:t>
            </a:r>
            <a:r>
              <a:rPr lang="en-US" sz="2300" i="1" dirty="0"/>
              <a:t> </a:t>
            </a:r>
            <a:r>
              <a:rPr lang="en-US" sz="2300" i="1" dirty="0" err="1"/>
              <a:t>podaci</a:t>
            </a:r>
            <a:r>
              <a:rPr lang="en-US" sz="2300" i="1" dirty="0"/>
              <a:t> </a:t>
            </a:r>
            <a:r>
              <a:rPr lang="en-US" sz="2300" i="1" dirty="0" err="1"/>
              <a:t>pokazuju</a:t>
            </a:r>
            <a:r>
              <a:rPr lang="en-US" sz="2300" i="1" dirty="0"/>
              <a:t> </a:t>
            </a:r>
            <a:r>
              <a:rPr lang="en-US" sz="2300" i="1" dirty="0" err="1"/>
              <a:t>njenu</a:t>
            </a:r>
            <a:r>
              <a:rPr lang="en-US" sz="2300" i="1" dirty="0"/>
              <a:t> </a:t>
            </a:r>
            <a:r>
              <a:rPr lang="en-US" sz="2300" i="1" dirty="0" smtClean="0"/>
              <a:t>ne</a:t>
            </a:r>
            <a:r>
              <a:rPr lang="hr-HR" sz="2300" i="1" dirty="0" smtClean="0"/>
              <a:t>dovoljnu </a:t>
            </a:r>
            <a:r>
              <a:rPr lang="en-US" sz="2300" i="1" dirty="0" err="1" smtClean="0"/>
              <a:t>učinkovitost</a:t>
            </a:r>
            <a:endParaRPr lang="hr-HR" sz="2300" i="1" dirty="0"/>
          </a:p>
          <a:p>
            <a:pPr lvl="0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745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Uspješne strategije suočavanja s nasiljem u školama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2185392"/>
            <a:ext cx="7859216" cy="4267944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hr-HR" sz="2300" dirty="0" smtClean="0"/>
              <a:t>T</a:t>
            </a:r>
            <a:r>
              <a:rPr lang="en-US" sz="2300" dirty="0" err="1" smtClean="0"/>
              <a:t>ri</a:t>
            </a:r>
            <a:r>
              <a:rPr lang="en-US" sz="2300" dirty="0" smtClean="0"/>
              <a:t> </a:t>
            </a:r>
            <a:r>
              <a:rPr lang="en-US" sz="2300" dirty="0" err="1"/>
              <a:t>razine</a:t>
            </a:r>
            <a:r>
              <a:rPr lang="en-US" sz="2300" dirty="0"/>
              <a:t> </a:t>
            </a:r>
            <a:r>
              <a:rPr lang="en-US" sz="2300" dirty="0" err="1" smtClean="0"/>
              <a:t>intervencije</a:t>
            </a:r>
            <a:r>
              <a:rPr lang="hr-HR" sz="2300" dirty="0" smtClean="0"/>
              <a:t> </a:t>
            </a:r>
            <a:r>
              <a:rPr lang="hr-HR" sz="1900" dirty="0" smtClean="0"/>
              <a:t>(APA, 2008)</a:t>
            </a:r>
            <a:r>
              <a:rPr lang="en-US" sz="2300" dirty="0" smtClean="0"/>
              <a:t>:</a:t>
            </a:r>
            <a:endParaRPr lang="hr-HR" sz="2300" dirty="0"/>
          </a:p>
          <a:p>
            <a:pPr lvl="1">
              <a:spcAft>
                <a:spcPts val="1000"/>
              </a:spcAft>
              <a:buFont typeface="Wingdings" pitchFamily="2" charset="2"/>
              <a:buChar char="ü"/>
            </a:pPr>
            <a:r>
              <a:rPr lang="en-US" sz="2200" b="1" dirty="0" err="1" smtClean="0"/>
              <a:t>primarn</a:t>
            </a:r>
            <a:r>
              <a:rPr lang="hr-HR" sz="2200" b="1" dirty="0" smtClean="0"/>
              <a:t>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prevencij</a:t>
            </a:r>
            <a:r>
              <a:rPr lang="hr-HR" sz="2200" b="1" dirty="0" smtClean="0"/>
              <a:t>a</a:t>
            </a:r>
            <a:r>
              <a:rPr lang="en-US" sz="2200" dirty="0" smtClean="0"/>
              <a:t>: </a:t>
            </a:r>
            <a:r>
              <a:rPr lang="en-US" sz="2200" dirty="0" err="1" smtClean="0"/>
              <a:t>namijenjen</a:t>
            </a:r>
            <a:r>
              <a:rPr lang="hr-HR" sz="2200" dirty="0" smtClean="0"/>
              <a:t>a</a:t>
            </a:r>
            <a:r>
              <a:rPr lang="en-US" sz="2200" dirty="0" smtClean="0"/>
              <a:t> </a:t>
            </a:r>
            <a:r>
              <a:rPr lang="en-US" sz="2200" dirty="0" err="1"/>
              <a:t>svim</a:t>
            </a:r>
            <a:r>
              <a:rPr lang="en-US" sz="2200" dirty="0"/>
              <a:t> </a:t>
            </a:r>
            <a:r>
              <a:rPr lang="en-US" sz="2200" dirty="0" err="1"/>
              <a:t>učenicima</a:t>
            </a:r>
            <a:endParaRPr lang="hr-HR" sz="2200" dirty="0"/>
          </a:p>
          <a:p>
            <a:pPr lvl="1">
              <a:spcAft>
                <a:spcPts val="1000"/>
              </a:spcAft>
              <a:buFont typeface="Wingdings" pitchFamily="2" charset="2"/>
              <a:buChar char="ü"/>
            </a:pPr>
            <a:r>
              <a:rPr lang="en-US" sz="2200" b="1" dirty="0" err="1" smtClean="0"/>
              <a:t>sekundarn</a:t>
            </a:r>
            <a:r>
              <a:rPr lang="hr-HR" sz="2200" b="1" dirty="0" smtClean="0"/>
              <a:t>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prevencij</a:t>
            </a:r>
            <a:r>
              <a:rPr lang="hr-HR" sz="2200" b="1" dirty="0" smtClean="0"/>
              <a:t>a</a:t>
            </a:r>
            <a:r>
              <a:rPr lang="en-US" sz="2200" dirty="0" smtClean="0"/>
              <a:t>: </a:t>
            </a:r>
            <a:r>
              <a:rPr lang="en-US" sz="2200" dirty="0" err="1" smtClean="0"/>
              <a:t>namijenjen</a:t>
            </a:r>
            <a:r>
              <a:rPr lang="hr-HR" sz="2200" dirty="0" smtClean="0"/>
              <a:t>a</a:t>
            </a:r>
            <a:r>
              <a:rPr lang="en-US" sz="2200" dirty="0" smtClean="0"/>
              <a:t> </a:t>
            </a:r>
            <a:r>
              <a:rPr lang="en-US" sz="2200" dirty="0" err="1"/>
              <a:t>učenicima</a:t>
            </a:r>
            <a:r>
              <a:rPr lang="en-US" sz="2200" dirty="0"/>
              <a:t> </a:t>
            </a:r>
            <a:r>
              <a:rPr lang="en-US" sz="2200" dirty="0" err="1"/>
              <a:t>koji</a:t>
            </a:r>
            <a:r>
              <a:rPr lang="en-US" sz="2200" dirty="0"/>
              <a:t> </a:t>
            </a:r>
            <a:r>
              <a:rPr lang="en-US" sz="2200" dirty="0" err="1"/>
              <a:t>su</a:t>
            </a:r>
            <a:r>
              <a:rPr lang="en-US" sz="2200" dirty="0"/>
              <a:t> </a:t>
            </a:r>
            <a:r>
              <a:rPr lang="en-US" sz="2200" dirty="0" err="1"/>
              <a:t>rizični</a:t>
            </a:r>
            <a:r>
              <a:rPr lang="en-US" sz="2200" dirty="0"/>
              <a:t> </a:t>
            </a:r>
            <a:r>
              <a:rPr lang="en-US" sz="2200" dirty="0" err="1"/>
              <a:t>za</a:t>
            </a:r>
            <a:r>
              <a:rPr lang="en-US" sz="2200" dirty="0"/>
              <a:t> </a:t>
            </a:r>
            <a:r>
              <a:rPr lang="en-US" sz="2200" dirty="0" err="1"/>
              <a:t>nasilje</a:t>
            </a:r>
            <a:r>
              <a:rPr lang="en-US" sz="2200" dirty="0"/>
              <a:t> </a:t>
            </a:r>
            <a:r>
              <a:rPr lang="en-US" sz="2200" dirty="0" err="1"/>
              <a:t>ili</a:t>
            </a:r>
            <a:r>
              <a:rPr lang="en-US" sz="2200" dirty="0"/>
              <a:t> </a:t>
            </a:r>
            <a:r>
              <a:rPr lang="en-US" sz="2200" dirty="0" err="1"/>
              <a:t>ometajuća</a:t>
            </a:r>
            <a:r>
              <a:rPr lang="en-US" sz="2200" dirty="0"/>
              <a:t> </a:t>
            </a:r>
            <a:r>
              <a:rPr lang="en-US" sz="2200" dirty="0" err="1"/>
              <a:t>ponašanja</a:t>
            </a:r>
            <a:endParaRPr lang="hr-HR" sz="2200" dirty="0"/>
          </a:p>
          <a:p>
            <a:pPr lvl="1">
              <a:spcAft>
                <a:spcPts val="1000"/>
              </a:spcAft>
              <a:buFont typeface="Wingdings" pitchFamily="2" charset="2"/>
              <a:buChar char="ü"/>
            </a:pPr>
            <a:r>
              <a:rPr lang="en-US" sz="2200" b="1" dirty="0" err="1" smtClean="0"/>
              <a:t>tercijarn</a:t>
            </a:r>
            <a:r>
              <a:rPr lang="hr-HR" sz="2200" b="1" dirty="0" smtClean="0"/>
              <a:t>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prevencij</a:t>
            </a:r>
            <a:r>
              <a:rPr lang="hr-HR" sz="2200" b="1" dirty="0" smtClean="0"/>
              <a:t>a</a:t>
            </a:r>
            <a:r>
              <a:rPr lang="en-US" sz="2200" dirty="0" smtClean="0"/>
              <a:t>: </a:t>
            </a:r>
            <a:r>
              <a:rPr lang="en-US" sz="2200" dirty="0" err="1" smtClean="0"/>
              <a:t>namijenjen</a:t>
            </a:r>
            <a:r>
              <a:rPr lang="hr-HR" sz="2200" dirty="0" smtClean="0"/>
              <a:t>a</a:t>
            </a:r>
            <a:r>
              <a:rPr lang="en-US" sz="2200" dirty="0" smtClean="0"/>
              <a:t> </a:t>
            </a:r>
            <a:r>
              <a:rPr lang="en-US" sz="2200" dirty="0" err="1"/>
              <a:t>učenicima</a:t>
            </a:r>
            <a:r>
              <a:rPr lang="en-US" sz="2200" dirty="0"/>
              <a:t> </a:t>
            </a:r>
            <a:r>
              <a:rPr lang="en-US" sz="2200" dirty="0" err="1"/>
              <a:t>koji</a:t>
            </a:r>
            <a:r>
              <a:rPr lang="en-US" sz="2200" dirty="0"/>
              <a:t> </a:t>
            </a:r>
            <a:r>
              <a:rPr lang="en-US" sz="2200" dirty="0" err="1"/>
              <a:t>su</a:t>
            </a:r>
            <a:r>
              <a:rPr lang="en-US" sz="2200" dirty="0"/>
              <a:t> </a:t>
            </a:r>
            <a:r>
              <a:rPr lang="en-US" sz="2200" dirty="0" err="1"/>
              <a:t>već</a:t>
            </a:r>
            <a:r>
              <a:rPr lang="en-US" sz="2200" dirty="0"/>
              <a:t> </a:t>
            </a:r>
            <a:r>
              <a:rPr lang="en-US" sz="2200" dirty="0" err="1"/>
              <a:t>iskazali</a:t>
            </a:r>
            <a:r>
              <a:rPr lang="en-US" sz="2200" dirty="0"/>
              <a:t> </a:t>
            </a:r>
            <a:r>
              <a:rPr lang="en-US" sz="2200" dirty="0" err="1"/>
              <a:t>agresivno</a:t>
            </a:r>
            <a:r>
              <a:rPr lang="en-US" sz="2200" dirty="0"/>
              <a:t> </a:t>
            </a:r>
            <a:r>
              <a:rPr lang="en-US" sz="2200" dirty="0" err="1"/>
              <a:t>ili</a:t>
            </a:r>
            <a:r>
              <a:rPr lang="en-US" sz="2200" dirty="0"/>
              <a:t> </a:t>
            </a:r>
            <a:r>
              <a:rPr lang="en-US" sz="2200" dirty="0" err="1"/>
              <a:t>ometajuće</a:t>
            </a:r>
            <a:r>
              <a:rPr lang="en-US" sz="2200" dirty="0"/>
              <a:t> </a:t>
            </a:r>
            <a:r>
              <a:rPr lang="en-US" sz="2200" dirty="0" err="1"/>
              <a:t>ponašanje</a:t>
            </a:r>
            <a:r>
              <a:rPr lang="en-US" sz="2200" dirty="0"/>
              <a:t> </a:t>
            </a:r>
            <a:endParaRPr lang="hr-HR" sz="2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1162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err="1" smtClean="0">
                <a:latin typeface="+mn-lt"/>
              </a:rPr>
              <a:t>Proaktivno</a:t>
            </a:r>
            <a:r>
              <a:rPr lang="hr-HR" b="1" dirty="0" smtClean="0">
                <a:latin typeface="+mn-lt"/>
              </a:rPr>
              <a:t> </a:t>
            </a:r>
            <a:r>
              <a:rPr lang="hr-HR" b="1" dirty="0" smtClean="0">
                <a:latin typeface="+mn-lt"/>
              </a:rPr>
              <a:t>i reaktivno djelovanje</a:t>
            </a:r>
            <a:endParaRPr lang="hr-HR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916832"/>
            <a:ext cx="7776864" cy="4824536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hr-HR" dirty="0" smtClean="0"/>
              <a:t>tradicionalno </a:t>
            </a:r>
            <a:r>
              <a:rPr lang="en-US" dirty="0" err="1" smtClean="0"/>
              <a:t>reaktivan</a:t>
            </a:r>
            <a:r>
              <a:rPr lang="hr-HR" dirty="0" smtClean="0"/>
              <a:t> pristup </a:t>
            </a:r>
            <a:r>
              <a:rPr lang="en-US" sz="1900" dirty="0" smtClean="0"/>
              <a:t>(</a:t>
            </a:r>
            <a:r>
              <a:rPr lang="en-US" sz="1900" dirty="0"/>
              <a:t>Conroy, </a:t>
            </a:r>
            <a:r>
              <a:rPr lang="en-US" sz="1900" dirty="0" smtClean="0"/>
              <a:t>Hendrickson</a:t>
            </a:r>
            <a:r>
              <a:rPr lang="hr-HR" sz="1900" dirty="0" smtClean="0"/>
              <a:t> i </a:t>
            </a:r>
            <a:r>
              <a:rPr lang="en-US" sz="1900" dirty="0" smtClean="0"/>
              <a:t>Hester</a:t>
            </a:r>
            <a:r>
              <a:rPr lang="en-US" sz="1900" dirty="0"/>
              <a:t>, </a:t>
            </a:r>
            <a:r>
              <a:rPr lang="en-US" sz="1900" dirty="0" smtClean="0"/>
              <a:t>2004)</a:t>
            </a:r>
            <a:endParaRPr lang="hr-HR" sz="1900" dirty="0" smtClean="0"/>
          </a:p>
          <a:p>
            <a:pPr lvl="1">
              <a:spcAft>
                <a:spcPts val="800"/>
              </a:spcAft>
            </a:pPr>
            <a:r>
              <a:rPr lang="en-US" dirty="0" err="1" smtClean="0"/>
              <a:t>rijetko</a:t>
            </a:r>
            <a:r>
              <a:rPr lang="en-US" dirty="0" smtClean="0"/>
              <a:t> </a:t>
            </a:r>
            <a:r>
              <a:rPr lang="en-US" dirty="0" err="1"/>
              <a:t>dovodi</a:t>
            </a:r>
            <a:r>
              <a:rPr lang="en-US" dirty="0"/>
              <a:t> do </a:t>
            </a:r>
            <a:r>
              <a:rPr lang="en-US" dirty="0" err="1"/>
              <a:t>trajnih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značajnih</a:t>
            </a:r>
            <a:r>
              <a:rPr lang="en-US" dirty="0"/>
              <a:t> </a:t>
            </a:r>
            <a:r>
              <a:rPr lang="en-US" dirty="0" err="1"/>
              <a:t>promjena</a:t>
            </a:r>
            <a:r>
              <a:rPr lang="en-US" dirty="0"/>
              <a:t> u </a:t>
            </a:r>
            <a:r>
              <a:rPr lang="en-US" dirty="0" err="1"/>
              <a:t>ponašanju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zapravo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nenamjerni</a:t>
            </a:r>
            <a:r>
              <a:rPr lang="en-US" dirty="0"/>
              <a:t> </a:t>
            </a:r>
            <a:r>
              <a:rPr lang="en-US" dirty="0" err="1"/>
              <a:t>negativni</a:t>
            </a:r>
            <a:r>
              <a:rPr lang="en-US" dirty="0"/>
              <a:t> </a:t>
            </a:r>
            <a:r>
              <a:rPr lang="en-US" dirty="0" err="1"/>
              <a:t>utjecaj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</a:t>
            </a:r>
            <a:r>
              <a:rPr lang="en-US" sz="1700" dirty="0"/>
              <a:t>(BC Ministry of Education report “Focus on Suspension”, 1999</a:t>
            </a:r>
            <a:r>
              <a:rPr lang="en-US" sz="1700" dirty="0" smtClean="0"/>
              <a:t>)</a:t>
            </a:r>
            <a:endParaRPr lang="hr-HR" sz="1700" dirty="0" smtClean="0"/>
          </a:p>
          <a:p>
            <a:pPr marL="114300" indent="0">
              <a:spcAft>
                <a:spcPts val="800"/>
              </a:spcAft>
              <a:buNone/>
            </a:pPr>
            <a:endParaRPr lang="hr-HR" sz="1900" dirty="0" smtClean="0"/>
          </a:p>
          <a:p>
            <a:pPr>
              <a:spcAft>
                <a:spcPts val="800"/>
              </a:spcAft>
            </a:pPr>
            <a:r>
              <a:rPr lang="en-US" dirty="0" err="1"/>
              <a:t>reaktivni</a:t>
            </a:r>
            <a:r>
              <a:rPr lang="en-US" dirty="0"/>
              <a:t> </a:t>
            </a:r>
            <a:r>
              <a:rPr lang="en-US" dirty="0" err="1"/>
              <a:t>odgovori</a:t>
            </a:r>
            <a:r>
              <a:rPr lang="en-US" dirty="0"/>
              <a:t> </a:t>
            </a:r>
            <a:r>
              <a:rPr lang="en-US" dirty="0" err="1" smtClean="0"/>
              <a:t>bave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simptomima</a:t>
            </a:r>
            <a:r>
              <a:rPr lang="en-US" dirty="0"/>
              <a:t>, a ne </a:t>
            </a:r>
            <a:r>
              <a:rPr lang="en-US" dirty="0" err="1"/>
              <a:t>razlozima</a:t>
            </a:r>
            <a:r>
              <a:rPr lang="en-US" dirty="0"/>
              <a:t> </a:t>
            </a:r>
            <a:r>
              <a:rPr lang="en-US" dirty="0" err="1" smtClean="0"/>
              <a:t>ponašanja</a:t>
            </a:r>
            <a:r>
              <a:rPr lang="hr-H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3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/>
          <a:lstStyle/>
          <a:p>
            <a:pPr algn="ctr"/>
            <a:r>
              <a:rPr lang="hr-HR" sz="3000" dirty="0" err="1" smtClean="0">
                <a:latin typeface="+mn-lt"/>
              </a:rPr>
              <a:t>Proaktivno</a:t>
            </a:r>
            <a:r>
              <a:rPr lang="hr-HR" sz="3000" dirty="0" smtClean="0">
                <a:latin typeface="+mn-lt"/>
              </a:rPr>
              <a:t> </a:t>
            </a:r>
            <a:r>
              <a:rPr lang="hr-HR" sz="3000" dirty="0" err="1" smtClean="0">
                <a:latin typeface="+mn-lt"/>
              </a:rPr>
              <a:t>vs</a:t>
            </a:r>
            <a:r>
              <a:rPr lang="hr-HR" sz="3000" dirty="0" smtClean="0">
                <a:latin typeface="+mn-lt"/>
              </a:rPr>
              <a:t>. retroaktivno reagiranje</a:t>
            </a:r>
            <a:endParaRPr lang="hr-HR" sz="3000" dirty="0">
              <a:latin typeface="+mn-lt"/>
            </a:endParaRPr>
          </a:p>
        </p:txBody>
      </p:sp>
      <p:graphicFrame>
        <p:nvGraphicFramePr>
          <p:cNvPr id="5" name="Dijagram 4"/>
          <p:cNvGraphicFramePr/>
          <p:nvPr>
            <p:extLst>
              <p:ext uri="{D42A27DB-BD31-4B8C-83A1-F6EECF244321}">
                <p14:modId xmlns:p14="http://schemas.microsoft.com/office/powerpoint/2010/main" val="1834490500"/>
              </p:ext>
            </p:extLst>
          </p:nvPr>
        </p:nvGraphicFramePr>
        <p:xfrm>
          <a:off x="755576" y="1844824"/>
          <a:ext cx="679241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435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000" b="1" dirty="0">
                <a:latin typeface="+mn-lt"/>
              </a:rPr>
              <a:t>PREVALENCIJA</a:t>
            </a:r>
            <a:r>
              <a:rPr lang="hr-HR" sz="3000" dirty="0">
                <a:latin typeface="+mn-lt"/>
              </a:rPr>
              <a:t> </a:t>
            </a:r>
            <a:r>
              <a:rPr lang="hr-HR" sz="3000" b="1" dirty="0">
                <a:latin typeface="+mn-lt"/>
              </a:rPr>
              <a:t/>
            </a:r>
            <a:br>
              <a:rPr lang="hr-HR" sz="3000" b="1" dirty="0">
                <a:latin typeface="+mn-lt"/>
              </a:rPr>
            </a:br>
            <a:r>
              <a:rPr lang="hr-HR" sz="3000" dirty="0">
                <a:latin typeface="+mn-lt"/>
              </a:rPr>
              <a:t>Elektroničko nasilje – </a:t>
            </a:r>
            <a:r>
              <a:rPr lang="hr-HR" sz="3000" dirty="0" smtClean="0">
                <a:latin typeface="+mn-lt"/>
              </a:rPr>
              <a:t>svijet </a:t>
            </a:r>
            <a:endParaRPr lang="hr-HR" sz="3000" dirty="0">
              <a:latin typeface="+mn-lt"/>
            </a:endParaRPr>
          </a:p>
        </p:txBody>
      </p:sp>
      <p:sp>
        <p:nvSpPr>
          <p:cNvPr id="4" name="Rezervirano mjesto sadržaja 2"/>
          <p:cNvSpPr>
            <a:spLocks noGrp="1"/>
          </p:cNvSpPr>
          <p:nvPr>
            <p:ph sz="half" idx="1"/>
          </p:nvPr>
        </p:nvSpPr>
        <p:spPr>
          <a:xfrm>
            <a:off x="251520" y="1536192"/>
            <a:ext cx="4248472" cy="5061160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hr-H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IPSOS (2012.):</a:t>
            </a:r>
          </a:p>
          <a:p>
            <a:pPr marL="0" indent="0">
              <a:buFont typeface="Arial" charset="0"/>
              <a:buNone/>
              <a:defRPr/>
            </a:pPr>
            <a:endParaRPr lang="hr-HR" sz="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charset="0"/>
              <a:buNone/>
              <a:defRPr/>
            </a:pPr>
            <a:endParaRPr lang="hr-HR" sz="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hr-HR" sz="2000" b="1" dirty="0" smtClean="0"/>
              <a:t>24 zemalja svijeta </a:t>
            </a:r>
          </a:p>
          <a:p>
            <a:pPr>
              <a:defRPr/>
            </a:pPr>
            <a:endParaRPr lang="hr-HR" sz="2000" dirty="0"/>
          </a:p>
          <a:p>
            <a:pPr>
              <a:defRPr/>
            </a:pPr>
            <a:r>
              <a:rPr lang="hr-HR" sz="2000" b="1" dirty="0" smtClean="0"/>
              <a:t>Najčešći mediji za el. </a:t>
            </a:r>
            <a:r>
              <a:rPr lang="hr-HR" sz="2000" b="1" dirty="0"/>
              <a:t>n</a:t>
            </a:r>
            <a:r>
              <a:rPr lang="hr-HR" sz="2000" b="1" dirty="0" smtClean="0"/>
              <a:t>asilje: </a:t>
            </a:r>
          </a:p>
          <a:p>
            <a:pPr lvl="1">
              <a:defRPr/>
            </a:pPr>
            <a:r>
              <a:rPr lang="hr-HR" sz="2000" dirty="0"/>
              <a:t>d</a:t>
            </a:r>
            <a:r>
              <a:rPr lang="hr-HR" sz="2000" dirty="0" smtClean="0"/>
              <a:t>ruštvene mreže (</a:t>
            </a:r>
            <a:r>
              <a:rPr lang="hr-HR" sz="2000" dirty="0" err="1" smtClean="0"/>
              <a:t>Facebook</a:t>
            </a:r>
            <a:r>
              <a:rPr lang="hr-HR" sz="2000" dirty="0" smtClean="0"/>
              <a:t>)</a:t>
            </a:r>
          </a:p>
          <a:p>
            <a:pPr lvl="1">
              <a:defRPr/>
            </a:pPr>
            <a:r>
              <a:rPr lang="hr-HR" sz="2000" dirty="0"/>
              <a:t>m</a:t>
            </a:r>
            <a:r>
              <a:rPr lang="hr-HR" sz="2000" dirty="0" smtClean="0"/>
              <a:t>obiteli </a:t>
            </a:r>
          </a:p>
          <a:p>
            <a:pPr lvl="1">
              <a:defRPr/>
            </a:pPr>
            <a:r>
              <a:rPr lang="hr-HR" sz="2000" dirty="0" err="1" smtClean="0"/>
              <a:t>chat</a:t>
            </a:r>
            <a:endParaRPr lang="hr-HR" sz="2000" dirty="0" smtClean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r>
              <a:rPr lang="en-US" sz="2000" b="1" dirty="0" smtClean="0"/>
              <a:t>20% </a:t>
            </a:r>
            <a:r>
              <a:rPr lang="hr-HR" sz="2000" b="1" dirty="0" smtClean="0"/>
              <a:t>studenata </a:t>
            </a:r>
            <a:r>
              <a:rPr lang="hr-HR" sz="2000" dirty="0" smtClean="0"/>
              <a:t>– iskustvo el. nasilja tijekom života</a:t>
            </a:r>
          </a:p>
          <a:p>
            <a:pPr>
              <a:defRPr/>
            </a:pPr>
            <a:endParaRPr lang="hr-HR" sz="2000" dirty="0" smtClean="0"/>
          </a:p>
          <a:p>
            <a:pPr>
              <a:defRPr/>
            </a:pPr>
            <a:r>
              <a:rPr lang="hr-HR" sz="2000" b="1" dirty="0" smtClean="0"/>
              <a:t>Najčešći oblici: </a:t>
            </a:r>
          </a:p>
          <a:p>
            <a:pPr lvl="1">
              <a:defRPr/>
            </a:pPr>
            <a:r>
              <a:rPr lang="hr-HR" sz="2000" dirty="0" smtClean="0"/>
              <a:t>zlobni i bolni komentari </a:t>
            </a:r>
            <a:r>
              <a:rPr lang="en-US" sz="2000" dirty="0" smtClean="0"/>
              <a:t>(13.7%) </a:t>
            </a:r>
            <a:r>
              <a:rPr lang="hr-HR" sz="2000" dirty="0" smtClean="0"/>
              <a:t> </a:t>
            </a:r>
          </a:p>
          <a:p>
            <a:pPr lvl="1">
              <a:defRPr/>
            </a:pPr>
            <a:r>
              <a:rPr lang="hr-HR" sz="2000" dirty="0" smtClean="0"/>
              <a:t>širenje glasina</a:t>
            </a:r>
            <a:r>
              <a:rPr lang="en-US" sz="2000" dirty="0" smtClean="0"/>
              <a:t> (12.9%) online </a:t>
            </a:r>
            <a:endParaRPr lang="hr-HR" sz="2000" dirty="0" smtClean="0"/>
          </a:p>
          <a:p>
            <a:pPr marL="0" indent="0">
              <a:buFont typeface="Arial" charset="0"/>
              <a:buNone/>
              <a:defRPr/>
            </a:pPr>
            <a:endParaRPr lang="hr-HR" sz="800" dirty="0" smtClean="0">
              <a:solidFill>
                <a:srgbClr val="65253D"/>
              </a:solidFill>
            </a:endParaRPr>
          </a:p>
          <a:p>
            <a:pPr>
              <a:defRPr/>
            </a:pPr>
            <a:endParaRPr lang="hr-HR" b="1" dirty="0" smtClean="0">
              <a:solidFill>
                <a:srgbClr val="65253D"/>
              </a:solidFill>
            </a:endParaRPr>
          </a:p>
        </p:txBody>
      </p:sp>
      <p:sp>
        <p:nvSpPr>
          <p:cNvPr id="7" name="Rezervirano mjesto sadržaja 2"/>
          <p:cNvSpPr>
            <a:spLocks noGrp="1"/>
          </p:cNvSpPr>
          <p:nvPr>
            <p:ph sz="half" idx="2"/>
          </p:nvPr>
        </p:nvSpPr>
        <p:spPr>
          <a:xfrm>
            <a:off x="4427984" y="2564904"/>
            <a:ext cx="3657600" cy="3582176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hr-HR" sz="2200" b="1" dirty="0"/>
              <a:t>Djevojke u značajno većem riziku od dječaka</a:t>
            </a:r>
            <a:r>
              <a:rPr lang="hr-HR" sz="2200" dirty="0"/>
              <a:t> </a:t>
            </a:r>
            <a:r>
              <a:rPr lang="en-US" sz="2200" dirty="0"/>
              <a:t>(25.8% vs. 16%)</a:t>
            </a:r>
            <a:endParaRPr lang="hr-HR" sz="2200" dirty="0"/>
          </a:p>
          <a:p>
            <a:pPr marL="0" indent="0">
              <a:buFont typeface="Arial" charset="0"/>
              <a:buNone/>
              <a:defRPr/>
            </a:pPr>
            <a:endParaRPr lang="hr-HR" sz="800" dirty="0" smtClean="0">
              <a:solidFill>
                <a:srgbClr val="65253D"/>
              </a:solidFill>
            </a:endParaRPr>
          </a:p>
          <a:p>
            <a:pPr>
              <a:defRPr/>
            </a:pPr>
            <a:endParaRPr lang="hr-HR" b="1" dirty="0" smtClean="0">
              <a:solidFill>
                <a:srgbClr val="65253D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17032"/>
            <a:ext cx="453707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37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467544" y="692696"/>
            <a:ext cx="7620000" cy="634082"/>
          </a:xfrm>
        </p:spPr>
        <p:txBody>
          <a:bodyPr/>
          <a:lstStyle/>
          <a:p>
            <a:r>
              <a:rPr lang="hr-HR" sz="3000" dirty="0">
                <a:latin typeface="+mn-lt"/>
              </a:rPr>
              <a:t>Što je u podlozi neprimjerenih ponašanja</a:t>
            </a:r>
            <a:r>
              <a:rPr lang="hr-HR" sz="3000" dirty="0" smtClean="0">
                <a:latin typeface="+mn-lt"/>
              </a:rPr>
              <a:t>?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39552" y="1556792"/>
            <a:ext cx="7128792" cy="4590288"/>
          </a:xfrm>
        </p:spPr>
        <p:txBody>
          <a:bodyPr>
            <a:normAutofit/>
          </a:bodyPr>
          <a:lstStyle/>
          <a:p>
            <a:r>
              <a:rPr lang="hr-HR" sz="2400" dirty="0" smtClean="0"/>
              <a:t>za </a:t>
            </a:r>
            <a:r>
              <a:rPr lang="hr-HR" sz="2400" dirty="0" smtClean="0"/>
              <a:t>svako neprimjereno ponašanje učenika, potrebno je odrediti je li ono posljedica</a:t>
            </a:r>
            <a:r>
              <a:rPr lang="hr-HR" sz="2400" dirty="0" smtClean="0"/>
              <a:t>:</a:t>
            </a:r>
          </a:p>
          <a:p>
            <a:pPr marL="114300" indent="0">
              <a:buNone/>
            </a:pPr>
            <a:endParaRPr lang="hr-HR" sz="2400" dirty="0" smtClean="0"/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lošeg izbora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deficita sposobnosti/vještina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određene potrebe (socijalne ili emocionalne)</a:t>
            </a:r>
            <a:endParaRPr lang="hr-HR" sz="2300" dirty="0"/>
          </a:p>
        </p:txBody>
      </p:sp>
    </p:spTree>
    <p:extLst>
      <p:ext uri="{BB962C8B-B14F-4D97-AF65-F5344CB8AC3E}">
        <p14:creationId xmlns:p14="http://schemas.microsoft.com/office/powerpoint/2010/main" val="2546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60440" cy="2952328"/>
          </a:xfrm>
        </p:spPr>
        <p:txBody>
          <a:bodyPr>
            <a:normAutofit fontScale="92500"/>
          </a:bodyPr>
          <a:lstStyle/>
          <a:p>
            <a:pPr marL="114300" indent="0" algn="ctr">
              <a:spcAft>
                <a:spcPts val="1000"/>
              </a:spcAft>
              <a:buNone/>
            </a:pPr>
            <a:r>
              <a:rPr lang="hr-HR" sz="2400" b="1" dirty="0" smtClean="0">
                <a:solidFill>
                  <a:schemeClr val="accent1"/>
                </a:solidFill>
              </a:rPr>
              <a:t>Loš izbor</a:t>
            </a:r>
          </a:p>
          <a:p>
            <a:pPr>
              <a:spcAft>
                <a:spcPts val="300"/>
              </a:spcAft>
            </a:pPr>
            <a:r>
              <a:rPr lang="hr-HR" sz="2250" dirty="0" smtClean="0"/>
              <a:t>učenik </a:t>
            </a:r>
            <a:r>
              <a:rPr lang="hr-HR" sz="2250" b="1" dirty="0" smtClean="0"/>
              <a:t>može, ali</a:t>
            </a:r>
            <a:r>
              <a:rPr lang="hr-HR" sz="2250" dirty="0" smtClean="0"/>
              <a:t> se </a:t>
            </a:r>
            <a:r>
              <a:rPr lang="hr-HR" sz="2250" b="1" dirty="0" smtClean="0"/>
              <a:t>ne želi</a:t>
            </a:r>
            <a:r>
              <a:rPr lang="hr-HR" sz="2250" dirty="0" smtClean="0"/>
              <a:t> primjereno ponašati</a:t>
            </a:r>
          </a:p>
          <a:p>
            <a:pPr>
              <a:spcAft>
                <a:spcPts val="300"/>
              </a:spcAft>
            </a:pPr>
            <a:r>
              <a:rPr lang="hr-HR" sz="2250" dirty="0" smtClean="0"/>
              <a:t>primjer: učenik </a:t>
            </a:r>
            <a:r>
              <a:rPr lang="hr-HR" sz="2250" dirty="0" err="1" smtClean="0"/>
              <a:t>obojao</a:t>
            </a:r>
            <a:r>
              <a:rPr lang="hr-HR" sz="2250" dirty="0" smtClean="0"/>
              <a:t> školski zid grafitom</a:t>
            </a:r>
          </a:p>
          <a:p>
            <a:pPr>
              <a:spcAft>
                <a:spcPts val="300"/>
              </a:spcAft>
            </a:pPr>
            <a:r>
              <a:rPr lang="hr-HR" sz="2250" b="1" dirty="0" smtClean="0"/>
              <a:t>cilj: </a:t>
            </a:r>
            <a:r>
              <a:rPr lang="hr-HR" sz="2250" dirty="0" smtClean="0"/>
              <a:t>otkriti što učenika motivira</a:t>
            </a:r>
            <a:endParaRPr lang="hr-HR" sz="2250" dirty="0"/>
          </a:p>
          <a:p>
            <a:pPr marL="114300" indent="0">
              <a:buNone/>
            </a:pP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211960" y="332656"/>
            <a:ext cx="4104456" cy="3240360"/>
          </a:xfrm>
        </p:spPr>
        <p:txBody>
          <a:bodyPr>
            <a:normAutofit fontScale="92500"/>
          </a:bodyPr>
          <a:lstStyle/>
          <a:p>
            <a:pPr marL="114300" indent="0" algn="ctr">
              <a:spcAft>
                <a:spcPts val="1000"/>
              </a:spcAft>
              <a:buNone/>
            </a:pPr>
            <a:r>
              <a:rPr lang="hr-HR" sz="2400" b="1" dirty="0">
                <a:solidFill>
                  <a:schemeClr val="accent1"/>
                </a:solidFill>
              </a:rPr>
              <a:t>Deficit </a:t>
            </a:r>
            <a:r>
              <a:rPr lang="hr-HR" sz="2400" b="1" dirty="0" smtClean="0">
                <a:solidFill>
                  <a:schemeClr val="accent1"/>
                </a:solidFill>
              </a:rPr>
              <a:t>sposobnosti/vještina</a:t>
            </a:r>
            <a:endParaRPr lang="hr-HR" sz="2400" b="1" dirty="0" smtClean="0">
              <a:solidFill>
                <a:schemeClr val="accent1"/>
              </a:solidFill>
            </a:endParaRPr>
          </a:p>
          <a:p>
            <a:pPr>
              <a:spcAft>
                <a:spcPts val="300"/>
              </a:spcAft>
            </a:pPr>
            <a:r>
              <a:rPr lang="hr-HR" sz="2250" dirty="0" smtClean="0"/>
              <a:t>učenik se </a:t>
            </a:r>
            <a:r>
              <a:rPr lang="hr-HR" sz="2250" b="1" dirty="0" smtClean="0"/>
              <a:t>ne zna</a:t>
            </a:r>
            <a:r>
              <a:rPr lang="hr-HR" sz="2250" dirty="0" smtClean="0"/>
              <a:t> primjereno ponašati</a:t>
            </a:r>
          </a:p>
          <a:p>
            <a:pPr>
              <a:spcAft>
                <a:spcPts val="300"/>
              </a:spcAft>
            </a:pPr>
            <a:r>
              <a:rPr lang="hr-HR" sz="2250" dirty="0" smtClean="0"/>
              <a:t>primjer: učenik udara drugu djecu jer mu nedostaju vještine </a:t>
            </a:r>
            <a:r>
              <a:rPr lang="hr-HR" sz="2250" dirty="0" smtClean="0"/>
              <a:t>započinjanja komunikacije</a:t>
            </a:r>
            <a:endParaRPr lang="hr-HR" sz="2250" dirty="0" smtClean="0"/>
          </a:p>
          <a:p>
            <a:pPr>
              <a:spcAft>
                <a:spcPts val="300"/>
              </a:spcAft>
            </a:pPr>
            <a:r>
              <a:rPr lang="hr-HR" sz="2250" b="1" dirty="0" smtClean="0"/>
              <a:t>cilj: </a:t>
            </a:r>
            <a:r>
              <a:rPr lang="hr-HR" sz="2250" dirty="0" smtClean="0"/>
              <a:t>identificirati vještine koje učeniku nedostaju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179512" y="4005064"/>
            <a:ext cx="8064896" cy="247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r>
              <a:rPr lang="hr-HR" sz="2400" b="1" dirty="0" smtClean="0">
                <a:solidFill>
                  <a:schemeClr val="accent1"/>
                </a:solidFill>
              </a:rPr>
              <a:t>Socijalne/emocionalne </a:t>
            </a:r>
            <a:r>
              <a:rPr lang="hr-HR" sz="2400" b="1" dirty="0">
                <a:solidFill>
                  <a:schemeClr val="accent1"/>
                </a:solidFill>
              </a:rPr>
              <a:t>potrebe </a:t>
            </a:r>
            <a:endParaRPr lang="hr-HR" sz="2400" b="1" dirty="0" smtClean="0">
              <a:solidFill>
                <a:schemeClr val="accent1"/>
              </a:solidFill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hr-HR" sz="2250" b="1" dirty="0" smtClean="0"/>
              <a:t>potreba </a:t>
            </a:r>
            <a:r>
              <a:rPr lang="hr-HR" sz="2250" b="1" dirty="0"/>
              <a:t>koju </a:t>
            </a:r>
            <a:r>
              <a:rPr lang="hr-HR" sz="2250" dirty="0"/>
              <a:t>dijete</a:t>
            </a:r>
            <a:r>
              <a:rPr lang="hr-HR" sz="2250" b="1" dirty="0"/>
              <a:t> ne zna izraziti na drugačiji </a:t>
            </a:r>
            <a:r>
              <a:rPr lang="hr-HR" sz="2250" b="1" dirty="0" smtClean="0"/>
              <a:t>način</a:t>
            </a:r>
            <a:endParaRPr lang="hr-HR" sz="2250" b="1" dirty="0"/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hr-HR" sz="2250" dirty="0"/>
              <a:t>n</a:t>
            </a:r>
            <a:r>
              <a:rPr lang="hr-HR" sz="2250" dirty="0" smtClean="0"/>
              <a:t>pr.</a:t>
            </a:r>
            <a:r>
              <a:rPr lang="hr-HR" sz="2250" dirty="0" smtClean="0"/>
              <a:t> </a:t>
            </a:r>
            <a:r>
              <a:rPr lang="hr-HR" sz="2000" dirty="0"/>
              <a:t>ljutnja i tuga koje učenik osjeća zbog razvoda roditelja manifestiraju se kao agresivnost u </a:t>
            </a:r>
            <a:r>
              <a:rPr lang="hr-HR" sz="2000" dirty="0" smtClean="0"/>
              <a:t>školi</a:t>
            </a: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Clr>
                <a:schemeClr val="accent1"/>
              </a:buClr>
              <a:buFont typeface="Arial" pitchFamily="34" charset="0"/>
              <a:buChar char="•"/>
            </a:pPr>
            <a:endParaRPr lang="hr-HR" sz="2000" dirty="0"/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hr-HR" sz="2250" b="1" dirty="0" smtClean="0"/>
              <a:t>cilj</a:t>
            </a:r>
            <a:r>
              <a:rPr lang="hr-HR" sz="2250" b="1" dirty="0"/>
              <a:t>:</a:t>
            </a:r>
            <a:r>
              <a:rPr lang="hr-HR" sz="2250" dirty="0"/>
              <a:t> usmjeriti se na djetetovu pravu potrebu, ne ponašanje</a:t>
            </a:r>
          </a:p>
          <a:p>
            <a:endParaRPr lang="hr-HR" dirty="0"/>
          </a:p>
        </p:txBody>
      </p:sp>
      <p:cxnSp>
        <p:nvCxnSpPr>
          <p:cNvPr id="7" name="Ravni poveznik 6"/>
          <p:cNvCxnSpPr/>
          <p:nvPr/>
        </p:nvCxnSpPr>
        <p:spPr>
          <a:xfrm>
            <a:off x="179512" y="3717032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ni poveznik 9"/>
          <p:cNvCxnSpPr/>
          <p:nvPr/>
        </p:nvCxnSpPr>
        <p:spPr>
          <a:xfrm>
            <a:off x="4139952" y="288032"/>
            <a:ext cx="0" cy="342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63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>
                <a:latin typeface="+mn-lt"/>
              </a:rPr>
              <a:t>Ključne strategije pri suočavanju s neprimjerenim ponašanjima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7715200" cy="3777600"/>
          </a:xfrm>
        </p:spPr>
        <p:txBody>
          <a:bodyPr>
            <a:normAutofit/>
          </a:bodyPr>
          <a:lstStyle/>
          <a:p>
            <a:r>
              <a:rPr lang="hr-HR" sz="2600" dirty="0"/>
              <a:t>Usmjeravanje na…</a:t>
            </a:r>
          </a:p>
          <a:p>
            <a:pPr>
              <a:buFontTx/>
              <a:buNone/>
            </a:pPr>
            <a:endParaRPr lang="hr-HR" dirty="0"/>
          </a:p>
          <a:p>
            <a:pPr lvl="1">
              <a:buFont typeface="Wingdings" pitchFamily="2" charset="2"/>
              <a:buChar char="ü"/>
            </a:pPr>
            <a:r>
              <a:rPr lang="hr-HR" sz="2600" b="1" dirty="0" smtClean="0"/>
              <a:t> prevenciju</a:t>
            </a:r>
            <a:endParaRPr lang="hr-HR" sz="2600" b="1" dirty="0"/>
          </a:p>
          <a:p>
            <a:pPr lvl="1">
              <a:buFont typeface="Wingdings" pitchFamily="2" charset="2"/>
              <a:buChar char="ü"/>
            </a:pPr>
            <a:r>
              <a:rPr lang="hr-HR" sz="2600" b="1" dirty="0" smtClean="0"/>
              <a:t> ranu </a:t>
            </a:r>
            <a:r>
              <a:rPr lang="hr-HR" sz="2600" b="1" dirty="0"/>
              <a:t>identifikaciju</a:t>
            </a:r>
          </a:p>
          <a:p>
            <a:pPr lvl="1">
              <a:buFont typeface="Wingdings" pitchFamily="2" charset="2"/>
              <a:buChar char="ü"/>
            </a:pPr>
            <a:r>
              <a:rPr lang="hr-HR" sz="2600" b="1" dirty="0" smtClean="0"/>
              <a:t> ranu </a:t>
            </a:r>
            <a:r>
              <a:rPr lang="hr-HR" sz="2600" b="1" dirty="0"/>
              <a:t>intervenciju</a:t>
            </a:r>
          </a:p>
          <a:p>
            <a:pPr lvl="1">
              <a:buFontTx/>
              <a:buNone/>
            </a:pPr>
            <a:r>
              <a:rPr lang="hr-HR" dirty="0"/>
              <a:t>              </a:t>
            </a:r>
          </a:p>
          <a:p>
            <a:pPr lvl="1">
              <a:buFontTx/>
              <a:buNone/>
            </a:pPr>
            <a:r>
              <a:rPr lang="hr-HR" dirty="0"/>
              <a:t>		    </a:t>
            </a:r>
            <a:r>
              <a:rPr lang="hr-HR" dirty="0" smtClean="0"/>
              <a:t>… neprimjerenih </a:t>
            </a:r>
            <a:r>
              <a:rPr lang="hr-HR" dirty="0"/>
              <a:t>ponašanja učenika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574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000" b="1" dirty="0">
                <a:latin typeface="+mn-lt"/>
              </a:rPr>
              <a:t>Prevencija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7859216" cy="44256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300" dirty="0" smtClean="0"/>
              <a:t>poticanje </a:t>
            </a:r>
            <a:r>
              <a:rPr lang="hr-HR" sz="2300" dirty="0"/>
              <a:t>poželjnih ponašanja i podučavanje </a:t>
            </a:r>
            <a:r>
              <a:rPr lang="hr-HR" sz="2300" dirty="0" err="1"/>
              <a:t>prosocijalnim</a:t>
            </a:r>
            <a:r>
              <a:rPr lang="hr-HR" sz="2300" dirty="0"/>
              <a:t> vještinama</a:t>
            </a:r>
          </a:p>
          <a:p>
            <a:pPr>
              <a:lnSpc>
                <a:spcPct val="90000"/>
              </a:lnSpc>
              <a:buFontTx/>
              <a:buNone/>
            </a:pPr>
            <a:endParaRPr lang="hr-HR" sz="2400" dirty="0"/>
          </a:p>
          <a:p>
            <a:pPr marL="114300" indent="0">
              <a:lnSpc>
                <a:spcPct val="90000"/>
              </a:lnSpc>
              <a:buNone/>
            </a:pPr>
            <a:r>
              <a:rPr lang="hr-HR" sz="2400" b="1" dirty="0"/>
              <a:t>Učinkovita prevencija:</a:t>
            </a:r>
          </a:p>
          <a:p>
            <a:pPr lvl="1">
              <a:lnSpc>
                <a:spcPct val="90000"/>
              </a:lnSpc>
            </a:pPr>
            <a:r>
              <a:rPr lang="hr-HR" sz="2300" dirty="0"/>
              <a:t>pružanje modela</a:t>
            </a:r>
          </a:p>
          <a:p>
            <a:pPr lvl="1">
              <a:lnSpc>
                <a:spcPct val="90000"/>
              </a:lnSpc>
            </a:pPr>
            <a:r>
              <a:rPr lang="hr-HR" sz="2300" dirty="0"/>
              <a:t>učvršćivanje </a:t>
            </a:r>
            <a:r>
              <a:rPr lang="hr-HR" sz="2300" dirty="0" err="1"/>
              <a:t>prosocijalnih</a:t>
            </a:r>
            <a:r>
              <a:rPr lang="hr-HR" sz="2300" dirty="0"/>
              <a:t> ponašanja koja želite vidjeti u svojoj školi</a:t>
            </a:r>
          </a:p>
          <a:p>
            <a:pPr lvl="1">
              <a:lnSpc>
                <a:spcPct val="90000"/>
              </a:lnSpc>
            </a:pPr>
            <a:r>
              <a:rPr lang="hr-HR" sz="2300" dirty="0"/>
              <a:t>davanje alternative nasilnom ponašanju, podučavanje nenasilnom rješavanju sukoba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697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000" b="1" dirty="0">
                <a:latin typeface="+mn-lt"/>
              </a:rPr>
              <a:t>Rana identifikacija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7211144" cy="4425672"/>
          </a:xfrm>
        </p:spPr>
        <p:txBody>
          <a:bodyPr>
            <a:normAutofit/>
          </a:bodyPr>
          <a:lstStyle/>
          <a:p>
            <a:r>
              <a:rPr lang="hr-HR" sz="2300" dirty="0" smtClean="0"/>
              <a:t>važno </a:t>
            </a:r>
            <a:r>
              <a:rPr lang="hr-HR" sz="2300" dirty="0"/>
              <a:t>je intervenirati što ranije, prije no što su neprimjerena ponašanja učenika eskalirala</a:t>
            </a:r>
          </a:p>
          <a:p>
            <a:pPr>
              <a:buFontTx/>
              <a:buNone/>
            </a:pPr>
            <a:endParaRPr lang="hr-HR" sz="2600" dirty="0"/>
          </a:p>
          <a:p>
            <a:r>
              <a:rPr lang="hr-HR" sz="2300" dirty="0" smtClean="0"/>
              <a:t>uključuje: 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b="1" dirty="0" smtClean="0"/>
              <a:t>identifikaciju </a:t>
            </a:r>
            <a:r>
              <a:rPr lang="hr-HR" sz="2300" b="1" dirty="0"/>
              <a:t>(</a:t>
            </a:r>
            <a:r>
              <a:rPr lang="hr-HR" sz="2300" b="1" dirty="0" err="1"/>
              <a:t>screening</a:t>
            </a:r>
            <a:r>
              <a:rPr lang="hr-HR" sz="2300" b="1" dirty="0"/>
              <a:t>) </a:t>
            </a:r>
            <a:r>
              <a:rPr lang="hr-HR" sz="2300" dirty="0"/>
              <a:t>učenika koji su procijenjeni rizičnima za pojavu neprimjerenih ponašanja</a:t>
            </a:r>
            <a:endParaRPr lang="hr-HR" sz="2300" b="1" dirty="0"/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njihovo</a:t>
            </a:r>
            <a:r>
              <a:rPr lang="hr-HR" sz="2300" b="1" dirty="0" smtClean="0"/>
              <a:t> sustavno praćenje</a:t>
            </a:r>
            <a:endParaRPr lang="hr-HR" sz="23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317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000" b="1" dirty="0">
                <a:latin typeface="+mn-lt"/>
              </a:rPr>
              <a:t>Rana </a:t>
            </a:r>
            <a:r>
              <a:rPr lang="hr-HR" sz="3000" b="1" dirty="0" smtClean="0">
                <a:latin typeface="+mn-lt"/>
              </a:rPr>
              <a:t>intervencija</a:t>
            </a:r>
            <a:endParaRPr lang="hr-HR" sz="3000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7211144" cy="4425672"/>
          </a:xfrm>
        </p:spPr>
        <p:txBody>
          <a:bodyPr>
            <a:normAutofit/>
          </a:bodyPr>
          <a:lstStyle/>
          <a:p>
            <a:r>
              <a:rPr lang="hr-HR" sz="2300" dirty="0"/>
              <a:t>fokus je na </a:t>
            </a:r>
            <a:r>
              <a:rPr lang="hr-HR" sz="2300" b="1" dirty="0"/>
              <a:t>prepoznavanju</a:t>
            </a:r>
            <a:r>
              <a:rPr lang="hr-HR" sz="2300" dirty="0"/>
              <a:t> ranih upozoravajućih znakova i </a:t>
            </a:r>
            <a:r>
              <a:rPr lang="hr-HR" sz="2300" b="1" dirty="0"/>
              <a:t>pravovremenom reagiranju</a:t>
            </a:r>
          </a:p>
          <a:p>
            <a:r>
              <a:rPr lang="hr-HR" sz="2300" dirty="0" smtClean="0"/>
              <a:t>modeli rane intervencije pretpostavljaju da ne </a:t>
            </a:r>
            <a:r>
              <a:rPr lang="hr-HR" sz="2300" dirty="0"/>
              <a:t>postoji jednostavno rješenje za sve disciplinske probleme u </a:t>
            </a:r>
            <a:r>
              <a:rPr lang="hr-HR" sz="2300" dirty="0" smtClean="0"/>
              <a:t>školi</a:t>
            </a:r>
          </a:p>
          <a:p>
            <a:endParaRPr lang="hr-HR" sz="2600" dirty="0" smtClean="0"/>
          </a:p>
          <a:p>
            <a:r>
              <a:rPr lang="hr-HR" sz="2300" dirty="0" smtClean="0"/>
              <a:t>razvoj učinkovitih strategija zahtijeva</a:t>
            </a:r>
            <a:r>
              <a:rPr lang="hr-HR" sz="2300" dirty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dugoročno planiranje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širok raspon učinkovitih strategija</a:t>
            </a:r>
          </a:p>
          <a:p>
            <a:pPr lvl="1">
              <a:buFont typeface="Wingdings" pitchFamily="2" charset="2"/>
              <a:buChar char="ü"/>
            </a:pPr>
            <a:r>
              <a:rPr lang="hr-HR" sz="2300" dirty="0" smtClean="0"/>
              <a:t>partnerstvo škole</a:t>
            </a:r>
            <a:r>
              <a:rPr lang="hr-HR" sz="2300" dirty="0"/>
              <a:t>, obitelji i zajednice</a:t>
            </a:r>
          </a:p>
          <a:p>
            <a:endParaRPr lang="hr-HR" sz="26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2677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7"/>
          <p:cNvSpPr>
            <a:spLocks noGrp="1"/>
          </p:cNvSpPr>
          <p:nvPr>
            <p:ph type="title"/>
          </p:nvPr>
        </p:nvSpPr>
        <p:spPr>
          <a:xfrm>
            <a:off x="467544" y="2492896"/>
            <a:ext cx="7620000" cy="1143000"/>
          </a:xfrm>
        </p:spPr>
        <p:txBody>
          <a:bodyPr/>
          <a:lstStyle/>
          <a:p>
            <a:pPr algn="ctr"/>
            <a:r>
              <a:rPr lang="hr-HR" b="1" dirty="0" smtClean="0">
                <a:latin typeface="+mn-lt"/>
              </a:rPr>
              <a:t>Učinkovite strategije</a:t>
            </a:r>
            <a:endParaRPr lang="hr-H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925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395536" y="188640"/>
            <a:ext cx="7920880" cy="637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spcAft>
                <a:spcPts val="1000"/>
              </a:spcAft>
            </a:pPr>
            <a:r>
              <a:rPr lang="hr-HR" sz="2600" b="1" dirty="0" smtClean="0">
                <a:solidFill>
                  <a:schemeClr val="accent2"/>
                </a:solidFill>
              </a:rPr>
              <a:t>1. Osvještavanje učenika, učitelja i roditelja</a:t>
            </a:r>
            <a:endParaRPr lang="hr-HR" sz="2600" b="1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endParaRPr lang="hr-HR" sz="2400" b="1" dirty="0" smtClean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hr-HR" sz="2400" b="1" dirty="0" smtClean="0">
                <a:solidFill>
                  <a:schemeClr val="accent2"/>
                </a:solidFill>
              </a:rPr>
              <a:t>Osvještavanje učenika</a:t>
            </a:r>
          </a:p>
          <a:p>
            <a:pPr>
              <a:buClr>
                <a:schemeClr val="accent2"/>
              </a:buClr>
            </a:pPr>
            <a:endParaRPr lang="hr-HR" sz="2400" b="1" dirty="0">
              <a:solidFill>
                <a:schemeClr val="accent2"/>
              </a:solidFill>
            </a:endParaRPr>
          </a:p>
          <a:p>
            <a:pPr marL="800100" lvl="1" indent="-342900"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200" dirty="0" smtClean="0"/>
              <a:t>promatrači prisutni u </a:t>
            </a:r>
            <a:r>
              <a:rPr lang="hr-HR" sz="2200" dirty="0" smtClean="0"/>
              <a:t>više od 85% slučajeva nasilja </a:t>
            </a:r>
            <a:r>
              <a:rPr lang="hr-HR" sz="1900" dirty="0" smtClean="0"/>
              <a:t>(</a:t>
            </a:r>
            <a:r>
              <a:rPr lang="hr-HR" sz="1900" dirty="0" err="1" smtClean="0"/>
              <a:t>Espelage</a:t>
            </a:r>
            <a:r>
              <a:rPr lang="hr-HR" sz="1900" dirty="0" smtClean="0"/>
              <a:t>, 2002; O`</a:t>
            </a:r>
            <a:r>
              <a:rPr lang="hr-HR" sz="1900" dirty="0" err="1" smtClean="0"/>
              <a:t>Connel</a:t>
            </a:r>
            <a:r>
              <a:rPr lang="hr-HR" sz="1900" dirty="0" smtClean="0"/>
              <a:t>, </a:t>
            </a:r>
            <a:r>
              <a:rPr lang="hr-HR" sz="1900" dirty="0" err="1" smtClean="0"/>
              <a:t>Pepler</a:t>
            </a:r>
            <a:r>
              <a:rPr lang="hr-HR" sz="1900" dirty="0" smtClean="0"/>
              <a:t> </a:t>
            </a:r>
            <a:r>
              <a:rPr lang="hr-HR" sz="1900" dirty="0" err="1" smtClean="0"/>
              <a:t>i</a:t>
            </a:r>
            <a:r>
              <a:rPr lang="hr-HR" sz="1900" dirty="0" smtClean="0"/>
              <a:t> </a:t>
            </a:r>
            <a:r>
              <a:rPr lang="hr-HR" sz="1900" dirty="0" err="1" smtClean="0"/>
              <a:t>Craig</a:t>
            </a:r>
            <a:r>
              <a:rPr lang="hr-HR" sz="1900" dirty="0" smtClean="0"/>
              <a:t>, 1999)</a:t>
            </a:r>
          </a:p>
          <a:p>
            <a:pPr marL="800100" lvl="1" indent="-342900"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200" dirty="0" smtClean="0"/>
              <a:t>samo </a:t>
            </a:r>
            <a:r>
              <a:rPr lang="hr-HR" sz="2200" dirty="0" smtClean="0"/>
              <a:t>10 do 20 % njih je spremno pružiti žrtvi određeni oblik pomoći</a:t>
            </a:r>
          </a:p>
          <a:p>
            <a:pPr marL="800100" lvl="1" indent="-342900"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200" dirty="0" smtClean="0"/>
              <a:t>osnaživanje i educiranje o tome kako reagirati na nasilje na način koji štiti i vlastitu sigurnost</a:t>
            </a:r>
          </a:p>
          <a:p>
            <a:pPr marL="800100" lvl="1" indent="-342900"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endParaRPr lang="hr-HR" sz="2200" dirty="0"/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hr-HR" sz="2400" b="1" dirty="0" smtClean="0">
                <a:solidFill>
                  <a:schemeClr val="accent2"/>
                </a:solidFill>
              </a:rPr>
              <a:t>Educiranje </a:t>
            </a:r>
            <a:r>
              <a:rPr lang="hr-HR" sz="2400" b="1" dirty="0" smtClean="0">
                <a:solidFill>
                  <a:schemeClr val="accent2"/>
                </a:solidFill>
              </a:rPr>
              <a:t>nastavnika</a:t>
            </a:r>
          </a:p>
          <a:p>
            <a:pPr>
              <a:buClr>
                <a:schemeClr val="accent2"/>
              </a:buClr>
            </a:pPr>
            <a:endParaRPr lang="hr-HR" sz="2400" b="1" dirty="0" smtClean="0">
              <a:solidFill>
                <a:schemeClr val="accent2"/>
              </a:solidFill>
            </a:endParaRPr>
          </a:p>
          <a:p>
            <a:pPr marL="800100" lvl="1" indent="-342900">
              <a:buClr>
                <a:schemeClr val="accent2"/>
              </a:buClr>
              <a:buFont typeface="Arial" pitchFamily="34" charset="0"/>
              <a:buChar char="•"/>
            </a:pPr>
            <a:r>
              <a:rPr lang="hr-HR" sz="2200" dirty="0" smtClean="0"/>
              <a:t>učinkovita edukacija </a:t>
            </a:r>
            <a:r>
              <a:rPr lang="hr-HR" sz="2200" dirty="0" smtClean="0"/>
              <a:t>- osvještavanje </a:t>
            </a:r>
            <a:r>
              <a:rPr lang="hr-HR" sz="2200" dirty="0" smtClean="0"/>
              <a:t>važnih aspekata nasilja među vršnjacima, </a:t>
            </a:r>
            <a:r>
              <a:rPr lang="hr-HR" sz="2200" dirty="0" smtClean="0"/>
              <a:t>upoznavanje </a:t>
            </a:r>
            <a:r>
              <a:rPr lang="hr-HR" sz="2200" dirty="0" smtClean="0"/>
              <a:t>s protokolom o postupanju u slučaju nasilja među djecom i mladima te </a:t>
            </a:r>
            <a:r>
              <a:rPr lang="hr-HR" sz="2200" dirty="0" smtClean="0"/>
              <a:t>praktične smjernice </a:t>
            </a:r>
            <a:r>
              <a:rPr lang="hr-HR" sz="2200" dirty="0" smtClean="0"/>
              <a:t>o postupanju u </a:t>
            </a:r>
            <a:r>
              <a:rPr lang="hr-HR" sz="2200" dirty="0" smtClean="0"/>
              <a:t>svakodnevnim </a:t>
            </a:r>
            <a:r>
              <a:rPr lang="hr-HR" sz="2200" dirty="0" smtClean="0"/>
              <a:t>situacijama</a:t>
            </a:r>
            <a:endParaRPr lang="hr-HR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8136904" cy="5721816"/>
          </a:xfrm>
        </p:spPr>
        <p:txBody>
          <a:bodyPr>
            <a:normAutofit/>
          </a:bodyPr>
          <a:lstStyle/>
          <a:p>
            <a:pPr marL="114300" indent="0">
              <a:spcAft>
                <a:spcPts val="1000"/>
              </a:spcAft>
              <a:buNone/>
            </a:pPr>
            <a:r>
              <a:rPr lang="hr-HR" sz="2600" b="1" dirty="0" smtClean="0">
                <a:solidFill>
                  <a:schemeClr val="accent2"/>
                </a:solidFill>
              </a:rPr>
              <a:t>2. Razvijanje socijalnih vještina i </a:t>
            </a:r>
            <a:r>
              <a:rPr lang="hr-HR" sz="2600" b="1" dirty="0" err="1" smtClean="0">
                <a:solidFill>
                  <a:schemeClr val="accent2"/>
                </a:solidFill>
              </a:rPr>
              <a:t>prosocijalnih</a:t>
            </a:r>
            <a:r>
              <a:rPr lang="hr-HR" sz="2600" b="1" dirty="0" smtClean="0">
                <a:solidFill>
                  <a:schemeClr val="accent2"/>
                </a:solidFill>
              </a:rPr>
              <a:t> ponašanja</a:t>
            </a:r>
            <a:endParaRPr lang="hr-HR" sz="2600" b="1" dirty="0">
              <a:solidFill>
                <a:schemeClr val="accent2"/>
              </a:solidFill>
            </a:endParaRPr>
          </a:p>
          <a:p>
            <a:pPr lvl="1"/>
            <a:r>
              <a:rPr lang="hr-HR" sz="2300" dirty="0"/>
              <a:t>pomaže u uspostavljanju nenasilne školske klime </a:t>
            </a:r>
            <a:r>
              <a:rPr lang="hr-HR" sz="1900" dirty="0"/>
              <a:t>(</a:t>
            </a:r>
            <a:r>
              <a:rPr lang="en-US" sz="1900" dirty="0" err="1"/>
              <a:t>Bodine</a:t>
            </a:r>
            <a:r>
              <a:rPr lang="en-US" sz="1900" dirty="0"/>
              <a:t>, Crawford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Schrumpf</a:t>
            </a:r>
            <a:r>
              <a:rPr lang="en-US" sz="1900" dirty="0"/>
              <a:t>, 1994</a:t>
            </a:r>
            <a:r>
              <a:rPr lang="hr-HR" sz="1900" dirty="0" smtClean="0"/>
              <a:t>)</a:t>
            </a:r>
          </a:p>
          <a:p>
            <a:pPr marL="411480" lvl="1" indent="0">
              <a:buNone/>
            </a:pPr>
            <a:endParaRPr lang="hr-HR" sz="1900" dirty="0"/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2300" dirty="0" smtClean="0"/>
              <a:t> </a:t>
            </a:r>
            <a:r>
              <a:rPr lang="hr-HR" sz="2200" b="1" dirty="0" smtClean="0"/>
              <a:t>nenasilno rješavanje </a:t>
            </a:r>
            <a:r>
              <a:rPr lang="hr-HR" sz="2200" b="1" dirty="0" smtClean="0"/>
              <a:t>sukoba </a:t>
            </a:r>
            <a:r>
              <a:rPr lang="hr-HR" dirty="0" smtClean="0"/>
              <a:t>sprječava </a:t>
            </a:r>
            <a:r>
              <a:rPr lang="hr-HR" dirty="0" smtClean="0"/>
              <a:t>eskaliranje </a:t>
            </a:r>
            <a:r>
              <a:rPr lang="hr-HR" dirty="0" smtClean="0"/>
              <a:t>sukoba</a:t>
            </a:r>
          </a:p>
          <a:p>
            <a:pPr marL="777240" lvl="2" indent="0">
              <a:buClr>
                <a:schemeClr val="accent2"/>
              </a:buClr>
              <a:buNone/>
            </a:pPr>
            <a:endParaRPr lang="hr-HR" dirty="0" smtClean="0"/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2200" dirty="0" smtClean="0"/>
              <a:t> </a:t>
            </a:r>
            <a:r>
              <a:rPr lang="hr-HR" sz="2200" b="1" dirty="0" smtClean="0"/>
              <a:t>vršnjačka </a:t>
            </a:r>
            <a:r>
              <a:rPr lang="hr-HR" sz="2200" b="1" dirty="0" smtClean="0"/>
              <a:t>medijacija</a:t>
            </a:r>
          </a:p>
          <a:p>
            <a:pPr marL="777240" lvl="2" indent="0">
              <a:buClr>
                <a:schemeClr val="accent2"/>
              </a:buClr>
              <a:buNone/>
            </a:pPr>
            <a:endParaRPr lang="hr-HR" sz="2200" b="1" dirty="0" smtClean="0"/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2200" dirty="0" smtClean="0"/>
              <a:t> </a:t>
            </a:r>
            <a:r>
              <a:rPr lang="hr-HR" sz="2200" b="1" dirty="0" smtClean="0"/>
              <a:t>razvijanje komunikacijskih vještina </a:t>
            </a:r>
            <a:r>
              <a:rPr lang="hr-HR" dirty="0" smtClean="0"/>
              <a:t>– </a:t>
            </a:r>
            <a:r>
              <a:rPr lang="hr-HR" dirty="0" smtClean="0"/>
              <a:t>doprinosi mogućnosti žrtve da se obrani i zauzme za sebe, a omogućava izražavanje svojih želja i potreba bez pribjegavanja agresiji da bi dijete postiglo svoj cilj </a:t>
            </a:r>
            <a:endParaRPr lang="hr-HR" dirty="0" smtClean="0"/>
          </a:p>
          <a:p>
            <a:pPr marL="777240" lvl="2" indent="0">
              <a:buClr>
                <a:schemeClr val="accent2"/>
              </a:buClr>
              <a:buNone/>
            </a:pPr>
            <a:endParaRPr lang="hr-HR" dirty="0" smtClean="0"/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2200" dirty="0" smtClean="0"/>
              <a:t> </a:t>
            </a:r>
            <a:r>
              <a:rPr lang="hr-HR" sz="2200" b="1" dirty="0" smtClean="0"/>
              <a:t>razvijanje vještina nošenja s ljutnjom </a:t>
            </a:r>
            <a:r>
              <a:rPr lang="hr-HR" dirty="0" smtClean="0"/>
              <a:t>– doprinosi izbjegavanju gubitka kontrole i okretanja nasilnim ponašanjima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1679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/>
          <p:cNvSpPr txBox="1">
            <a:spLocks/>
          </p:cNvSpPr>
          <p:nvPr/>
        </p:nvSpPr>
        <p:spPr>
          <a:xfrm>
            <a:off x="395536" y="489320"/>
            <a:ext cx="7560840" cy="5688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Aft>
                <a:spcPts val="1000"/>
              </a:spcAft>
              <a:buFont typeface="Arial" pitchFamily="34" charset="0"/>
              <a:buNone/>
            </a:pPr>
            <a:r>
              <a:rPr lang="hr-HR" sz="3100" b="1" dirty="0" smtClean="0">
                <a:solidFill>
                  <a:schemeClr val="accent2"/>
                </a:solidFill>
              </a:rPr>
              <a:t>3. Učinkovita školska disciplina</a:t>
            </a:r>
          </a:p>
          <a:p>
            <a:pPr>
              <a:spcAft>
                <a:spcPts val="1000"/>
              </a:spcAft>
              <a:buClr>
                <a:schemeClr val="accent2"/>
              </a:buClr>
              <a:buFont typeface="Wingdings" pitchFamily="2" charset="2"/>
              <a:buChar char="Ø"/>
            </a:pPr>
            <a:r>
              <a:rPr lang="hr-HR" sz="2700" b="1" dirty="0" smtClean="0">
                <a:solidFill>
                  <a:schemeClr val="accent2"/>
                </a:solidFill>
              </a:rPr>
              <a:t> Jasna očekivanja o poželjnim ponašanjima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hr-HR" sz="2700" b="1" dirty="0" smtClean="0">
                <a:solidFill>
                  <a:schemeClr val="accent2"/>
                </a:solidFill>
              </a:rPr>
              <a:t> Dosljednost u provođenju </a:t>
            </a:r>
            <a:r>
              <a:rPr lang="hr-HR" sz="2700" b="1" dirty="0" smtClean="0">
                <a:solidFill>
                  <a:schemeClr val="accent2"/>
                </a:solidFill>
              </a:rPr>
              <a:t>pravila</a:t>
            </a:r>
          </a:p>
          <a:p>
            <a:pPr marL="114300" indent="0">
              <a:buClr>
                <a:schemeClr val="accent2"/>
              </a:buClr>
              <a:buNone/>
            </a:pPr>
            <a:endParaRPr lang="hr-HR" sz="2700" b="1" dirty="0" smtClean="0">
              <a:solidFill>
                <a:schemeClr val="accent2"/>
              </a:solidFill>
            </a:endParaRPr>
          </a:p>
          <a:p>
            <a:pPr lvl="1">
              <a:spcAft>
                <a:spcPts val="600"/>
              </a:spcAft>
            </a:pPr>
            <a:r>
              <a:rPr lang="hr-HR" sz="2600" dirty="0"/>
              <a:t>ključno: jasna očekivanja i pravila, dosljednost u primjeni</a:t>
            </a:r>
          </a:p>
          <a:p>
            <a:pPr lvl="1">
              <a:spcAft>
                <a:spcPts val="600"/>
              </a:spcAft>
            </a:pPr>
            <a:r>
              <a:rPr lang="hr-HR" sz="2600" dirty="0"/>
              <a:t>pri određivanje posljedica ponašanja, važno je da budu:</a:t>
            </a:r>
          </a:p>
          <a:p>
            <a:pPr lvl="2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hr-HR" sz="2600" b="1" dirty="0"/>
              <a:t>pravedne</a:t>
            </a:r>
          </a:p>
          <a:p>
            <a:pPr lvl="2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hr-HR" sz="2600" b="1" dirty="0"/>
              <a:t>prilagođene dobi</a:t>
            </a:r>
          </a:p>
          <a:p>
            <a:pPr lvl="2">
              <a:spcAft>
                <a:spcPts val="1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hr-HR" sz="2600" b="1" dirty="0"/>
              <a:t>povezane s ponašanjima koja želimo </a:t>
            </a:r>
            <a:r>
              <a:rPr lang="hr-HR" sz="2600" b="1" dirty="0" smtClean="0"/>
              <a:t>promijeniti</a:t>
            </a:r>
          </a:p>
          <a:p>
            <a:pPr marL="777240" lvl="2" indent="0">
              <a:spcAft>
                <a:spcPts val="1000"/>
              </a:spcAft>
              <a:buClr>
                <a:schemeClr val="accent1"/>
              </a:buClr>
              <a:buNone/>
            </a:pPr>
            <a:endParaRPr lang="hr-HR" sz="2600" dirty="0" smtClean="0"/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hr-HR" sz="2700" b="1" dirty="0" smtClean="0">
                <a:solidFill>
                  <a:schemeClr val="accent2"/>
                </a:solidFill>
              </a:rPr>
              <a:t> Planiranje </a:t>
            </a:r>
            <a:r>
              <a:rPr lang="hr-HR" sz="2700" b="1" dirty="0">
                <a:solidFill>
                  <a:schemeClr val="accent2"/>
                </a:solidFill>
              </a:rPr>
              <a:t>disciplinskih postupaka na razini </a:t>
            </a:r>
            <a:r>
              <a:rPr lang="hr-HR" sz="2700" b="1" dirty="0" smtClean="0">
                <a:solidFill>
                  <a:schemeClr val="accent2"/>
                </a:solidFill>
              </a:rPr>
              <a:t>škole</a:t>
            </a:r>
            <a:endParaRPr lang="hr-HR" sz="2700" b="1" dirty="0">
              <a:solidFill>
                <a:schemeClr val="accent2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sz="2600" dirty="0" err="1" smtClean="0"/>
              <a:t>dosljednost</a:t>
            </a:r>
            <a:r>
              <a:rPr lang="en-US" sz="2600" dirty="0" smtClean="0"/>
              <a:t> </a:t>
            </a:r>
            <a:r>
              <a:rPr lang="en-US" sz="2600" dirty="0" err="1"/>
              <a:t>i</a:t>
            </a:r>
            <a:r>
              <a:rPr lang="en-US" sz="2600" dirty="0"/>
              <a:t> </a:t>
            </a:r>
            <a:r>
              <a:rPr lang="en-US" sz="2600" dirty="0" err="1" smtClean="0"/>
              <a:t>komunikacij</a:t>
            </a:r>
            <a:r>
              <a:rPr lang="hr-HR" sz="2600" dirty="0" smtClean="0"/>
              <a:t>a; ključna strategija</a:t>
            </a:r>
            <a:endParaRPr lang="hr-HR" sz="3000" dirty="0"/>
          </a:p>
          <a:p>
            <a:pPr marL="114300" indent="0">
              <a:buClr>
                <a:schemeClr val="accent2"/>
              </a:buClr>
              <a:buNone/>
            </a:pPr>
            <a:endParaRPr lang="hr-HR" sz="30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hr-H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PREVALENCIJA </a:t>
            </a:r>
            <a:br>
              <a:rPr lang="hr-H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hr-H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Elektroničko nasilje – RH</a:t>
            </a:r>
            <a:endParaRPr lang="hr-HR" sz="3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20029" y="1988840"/>
            <a:ext cx="4043362" cy="4660776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hr-HR" b="1" dirty="0" smtClean="0">
                <a:solidFill>
                  <a:schemeClr val="accent1"/>
                </a:solidFill>
              </a:rPr>
              <a:t>Poliklinika (2008):</a:t>
            </a:r>
          </a:p>
          <a:p>
            <a:pPr marL="0" indent="0">
              <a:buFont typeface="Arial" charset="0"/>
              <a:buNone/>
              <a:defRPr/>
            </a:pPr>
            <a:endParaRPr lang="hr-HR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chemeClr val="accent2"/>
              </a:buClr>
              <a:defRPr/>
            </a:pPr>
            <a:r>
              <a:rPr lang="hr-HR" sz="2000" dirty="0" smtClean="0"/>
              <a:t>7% djece zloupotrijebilo tuđe podatke</a:t>
            </a:r>
          </a:p>
          <a:p>
            <a:pPr eaLnBrk="1" hangingPunct="1">
              <a:buClr>
                <a:schemeClr val="accent2"/>
              </a:buClr>
              <a:defRPr/>
            </a:pPr>
            <a:endParaRPr lang="hr-HR" sz="800" dirty="0" smtClean="0"/>
          </a:p>
          <a:p>
            <a:pPr eaLnBrk="1" hangingPunct="1">
              <a:buClr>
                <a:schemeClr val="accent2"/>
              </a:buClr>
              <a:defRPr/>
            </a:pPr>
            <a:r>
              <a:rPr lang="hr-HR" sz="2000" dirty="0" smtClean="0"/>
              <a:t>5% objavilo tuđu sliku ili film radi izrugivanja</a:t>
            </a:r>
          </a:p>
          <a:p>
            <a:pPr eaLnBrk="1" hangingPunct="1">
              <a:buClr>
                <a:schemeClr val="accent2"/>
              </a:buClr>
              <a:defRPr/>
            </a:pPr>
            <a:endParaRPr lang="hr-HR" sz="800" dirty="0" smtClean="0"/>
          </a:p>
          <a:p>
            <a:pPr eaLnBrk="1" hangingPunct="1">
              <a:buClr>
                <a:schemeClr val="accent2"/>
              </a:buClr>
              <a:defRPr/>
            </a:pPr>
            <a:r>
              <a:rPr lang="hr-HR" sz="2000" dirty="0" smtClean="0"/>
              <a:t>7% se lažno </a:t>
            </a:r>
            <a:r>
              <a:rPr lang="hr-HR" sz="2000" dirty="0" err="1" smtClean="0"/>
              <a:t>predstvljalo</a:t>
            </a:r>
            <a:endParaRPr lang="hr-HR" sz="2000" dirty="0" smtClean="0"/>
          </a:p>
          <a:p>
            <a:pPr eaLnBrk="1" hangingPunct="1">
              <a:buClr>
                <a:schemeClr val="accent2"/>
              </a:buClr>
              <a:defRPr/>
            </a:pPr>
            <a:endParaRPr lang="hr-HR" sz="800" dirty="0" smtClean="0"/>
          </a:p>
          <a:p>
            <a:pPr eaLnBrk="1" hangingPunct="1">
              <a:buClr>
                <a:schemeClr val="accent2"/>
              </a:buClr>
              <a:defRPr/>
            </a:pPr>
            <a:r>
              <a:rPr lang="hr-HR" sz="2000" b="1" dirty="0" smtClean="0">
                <a:solidFill>
                  <a:schemeClr val="accent2"/>
                </a:solidFill>
              </a:rPr>
              <a:t>23% snimalo ili slikalo tuče mobitelom</a:t>
            </a:r>
          </a:p>
          <a:p>
            <a:pPr>
              <a:defRPr/>
            </a:pPr>
            <a:endParaRPr lang="hr-HR" dirty="0"/>
          </a:p>
        </p:txBody>
      </p:sp>
      <p:graphicFrame>
        <p:nvGraphicFramePr>
          <p:cNvPr id="4" name="Group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937445"/>
              </p:ext>
            </p:extLst>
          </p:nvPr>
        </p:nvGraphicFramePr>
        <p:xfrm>
          <a:off x="4211960" y="1988840"/>
          <a:ext cx="3960675" cy="4462463"/>
        </p:xfrm>
        <a:graphic>
          <a:graphicData uri="http://schemas.openxmlformats.org/drawingml/2006/table">
            <a:tbl>
              <a:tblPr/>
              <a:tblGrid>
                <a:gridCol w="3240552"/>
                <a:gridCol w="720123"/>
              </a:tblGrid>
              <a:tr h="504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N= 2456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Netko je pisao i objavljivao tajne ili neistine o meni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15%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71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Netko je stavljao moje slike ili filmove te ih je popratio neugodnim komentarima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5%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Netko se predstavljao kao ja i govorio/pisao u moje ime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20%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Netko je inzistirao na susretu u živo, koji nisam želio/</a:t>
                      </a:r>
                      <a:r>
                        <a:rPr kumimoji="0" lang="hr-H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18%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9" name="Ravni poveznik 8"/>
          <p:cNvCxnSpPr/>
          <p:nvPr/>
        </p:nvCxnSpPr>
        <p:spPr>
          <a:xfrm>
            <a:off x="323850" y="1412776"/>
            <a:ext cx="83518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4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620688"/>
            <a:ext cx="7620000" cy="5780112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hr-HR" sz="2600" b="1" dirty="0" err="1">
                <a:solidFill>
                  <a:schemeClr val="accent2"/>
                </a:solidFill>
              </a:rPr>
              <a:t>Restorativna</a:t>
            </a:r>
            <a:r>
              <a:rPr lang="hr-HR" sz="2600" b="1" dirty="0">
                <a:solidFill>
                  <a:schemeClr val="accent2"/>
                </a:solidFill>
              </a:rPr>
              <a:t> </a:t>
            </a:r>
            <a:r>
              <a:rPr lang="hr-HR" sz="2600" b="1" dirty="0" smtClean="0">
                <a:solidFill>
                  <a:schemeClr val="accent2"/>
                </a:solidFill>
              </a:rPr>
              <a:t>praksa kao oblik </a:t>
            </a:r>
            <a:r>
              <a:rPr lang="hr-HR" sz="2600" b="1" dirty="0" smtClean="0">
                <a:solidFill>
                  <a:schemeClr val="accent2"/>
                </a:solidFill>
              </a:rPr>
              <a:t>discipline</a:t>
            </a:r>
          </a:p>
          <a:p>
            <a:pPr marL="114300" indent="0">
              <a:buNone/>
            </a:pPr>
            <a:endParaRPr lang="hr-HR" sz="2600" b="1" dirty="0">
              <a:solidFill>
                <a:schemeClr val="accent2"/>
              </a:solidFill>
            </a:endParaRPr>
          </a:p>
          <a:p>
            <a:pPr lvl="1"/>
            <a:r>
              <a:rPr lang="hr-HR" sz="2400" dirty="0" smtClean="0"/>
              <a:t>princip </a:t>
            </a:r>
            <a:r>
              <a:rPr lang="hr-HR" sz="2400" dirty="0"/>
              <a:t>nadoknade za učinjeno</a:t>
            </a:r>
          </a:p>
          <a:p>
            <a:pPr lvl="1"/>
            <a:r>
              <a:rPr lang="hr-HR" sz="2400" dirty="0" smtClean="0"/>
              <a:t>omogućuje </a:t>
            </a:r>
            <a:r>
              <a:rPr lang="hr-HR" sz="2400" dirty="0"/>
              <a:t>da </a:t>
            </a:r>
            <a:r>
              <a:rPr lang="hr-HR" sz="2400" dirty="0" smtClean="0"/>
              <a:t>učenik istraži </a:t>
            </a:r>
            <a:r>
              <a:rPr lang="hr-HR" sz="2400" dirty="0"/>
              <a:t>nanesenu štetu i </a:t>
            </a:r>
            <a:r>
              <a:rPr lang="hr-HR" sz="2400" dirty="0" smtClean="0"/>
              <a:t>vrati prijašnje </a:t>
            </a:r>
            <a:r>
              <a:rPr lang="hr-HR" sz="2400" dirty="0"/>
              <a:t>stanje</a:t>
            </a:r>
          </a:p>
          <a:p>
            <a:pPr lvl="1"/>
            <a:r>
              <a:rPr lang="hr-HR" sz="2400" dirty="0" smtClean="0"/>
              <a:t>naglasak </a:t>
            </a:r>
            <a:r>
              <a:rPr lang="hr-HR" sz="2400" dirty="0"/>
              <a:t>na podučavanju (samodisciplini), ne na </a:t>
            </a:r>
            <a:r>
              <a:rPr lang="hr-HR" sz="2400" dirty="0" smtClean="0"/>
              <a:t>vanjskoj </a:t>
            </a:r>
            <a:r>
              <a:rPr lang="hr-HR" sz="2400" dirty="0" smtClean="0"/>
              <a:t>kontroli</a:t>
            </a:r>
          </a:p>
          <a:p>
            <a:pPr marL="411480" lvl="1" indent="0">
              <a:buNone/>
            </a:pPr>
            <a:endParaRPr lang="hr-HR" sz="2400" dirty="0"/>
          </a:p>
          <a:p>
            <a:pPr lvl="1"/>
            <a:r>
              <a:rPr lang="hr-HR" sz="2400" dirty="0"/>
              <a:t>T</a:t>
            </a:r>
            <a:r>
              <a:rPr lang="hr-HR" sz="2400" dirty="0" smtClean="0"/>
              <a:t>emeljna </a:t>
            </a:r>
            <a:r>
              <a:rPr lang="hr-HR" sz="2400" dirty="0"/>
              <a:t>načela: </a:t>
            </a:r>
            <a:endParaRPr lang="hr-HR" sz="2400" dirty="0" smtClean="0"/>
          </a:p>
          <a:p>
            <a:pPr lvl="2">
              <a:buClr>
                <a:schemeClr val="accent2">
                  <a:lumMod val="50000"/>
                </a:schemeClr>
              </a:buClr>
            </a:pPr>
            <a:r>
              <a:rPr lang="hr-HR" sz="2200" b="1" dirty="0" smtClean="0"/>
              <a:t>odgovornost </a:t>
            </a:r>
            <a:r>
              <a:rPr lang="hr-HR" sz="2200" b="1" dirty="0"/>
              <a:t>za vlastito </a:t>
            </a:r>
            <a:r>
              <a:rPr lang="hr-HR" sz="2200" b="1" dirty="0" smtClean="0"/>
              <a:t>ponašanje</a:t>
            </a:r>
          </a:p>
          <a:p>
            <a:pPr lvl="2">
              <a:buClr>
                <a:schemeClr val="accent2">
                  <a:lumMod val="50000"/>
                </a:schemeClr>
              </a:buClr>
            </a:pPr>
            <a:r>
              <a:rPr lang="hr-HR" sz="2200" b="1" dirty="0" smtClean="0"/>
              <a:t>poštivanje drugih</a:t>
            </a:r>
          </a:p>
          <a:p>
            <a:pPr lvl="2">
              <a:buClr>
                <a:schemeClr val="accent2">
                  <a:lumMod val="50000"/>
                </a:schemeClr>
              </a:buClr>
            </a:pPr>
            <a:r>
              <a:rPr lang="hr-HR" sz="2200" b="1" dirty="0" smtClean="0"/>
              <a:t>stvaranje </a:t>
            </a:r>
            <a:r>
              <a:rPr lang="hr-HR" sz="2200" b="1" dirty="0"/>
              <a:t>prilike za </a:t>
            </a:r>
            <a:r>
              <a:rPr lang="hr-HR" sz="2200" b="1" dirty="0" smtClean="0"/>
              <a:t>promjenu</a:t>
            </a:r>
          </a:p>
          <a:p>
            <a:pPr marL="777240" lvl="2" indent="0">
              <a:buClr>
                <a:schemeClr val="accent2">
                  <a:lumMod val="50000"/>
                </a:schemeClr>
              </a:buClr>
              <a:buNone/>
            </a:pPr>
            <a:endParaRPr lang="hr-HR" sz="2200" b="1" dirty="0"/>
          </a:p>
          <a:p>
            <a:pPr lvl="1"/>
            <a:r>
              <a:rPr lang="hr-HR" sz="2200" dirty="0" smtClean="0"/>
              <a:t>primjer</a:t>
            </a:r>
            <a:r>
              <a:rPr lang="hr-HR" sz="2200" dirty="0"/>
              <a:t>: u slučaju vandalizma popravak oštećenih stvari s domarom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0285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>
          <a:xfrm>
            <a:off x="179512" y="332656"/>
            <a:ext cx="8136904" cy="6336704"/>
          </a:xfrm>
        </p:spPr>
        <p:txBody>
          <a:bodyPr>
            <a:normAutofit/>
          </a:bodyPr>
          <a:lstStyle/>
          <a:p>
            <a:pPr marL="114300" indent="0">
              <a:lnSpc>
                <a:spcPct val="90000"/>
              </a:lnSpc>
              <a:spcAft>
                <a:spcPts val="1000"/>
              </a:spcAft>
              <a:buNone/>
            </a:pPr>
            <a:r>
              <a:rPr lang="hr-HR" sz="2500" b="1" dirty="0" smtClean="0">
                <a:solidFill>
                  <a:schemeClr val="accent2"/>
                </a:solidFill>
              </a:rPr>
              <a:t>4. Prilagođavanje </a:t>
            </a:r>
            <a:r>
              <a:rPr lang="hr-HR" sz="2500" b="1" dirty="0">
                <a:solidFill>
                  <a:schemeClr val="accent2"/>
                </a:solidFill>
              </a:rPr>
              <a:t>intervencija potrebama pojedinog učenika</a:t>
            </a:r>
          </a:p>
          <a:p>
            <a:pPr lvl="1">
              <a:lnSpc>
                <a:spcPct val="90000"/>
              </a:lnSpc>
            </a:pPr>
            <a:r>
              <a:rPr lang="en-US" sz="2200" b="1" dirty="0" err="1"/>
              <a:t>individualan</a:t>
            </a:r>
            <a:r>
              <a:rPr lang="en-US" sz="2200" b="1" dirty="0"/>
              <a:t> </a:t>
            </a:r>
            <a:r>
              <a:rPr lang="en-US" sz="2200" b="1" dirty="0" err="1"/>
              <a:t>pristup</a:t>
            </a:r>
            <a:r>
              <a:rPr lang="en-US" sz="2200" b="1" dirty="0"/>
              <a:t> </a:t>
            </a:r>
            <a:r>
              <a:rPr lang="en-US" sz="2200" dirty="0" err="1"/>
              <a:t>učenicima</a:t>
            </a:r>
            <a:r>
              <a:rPr lang="en-US" sz="2200" dirty="0"/>
              <a:t> s </a:t>
            </a:r>
            <a:r>
              <a:rPr lang="en-US" sz="2200" dirty="0" err="1"/>
              <a:t>kroničnim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/</a:t>
            </a:r>
            <a:r>
              <a:rPr lang="en-US" sz="2200" dirty="0" err="1"/>
              <a:t>ili</a:t>
            </a:r>
            <a:r>
              <a:rPr lang="en-US" sz="2200" dirty="0"/>
              <a:t> </a:t>
            </a:r>
            <a:r>
              <a:rPr lang="en-US" sz="2200" dirty="0" err="1"/>
              <a:t>ozbiljnim</a:t>
            </a:r>
            <a:r>
              <a:rPr lang="en-US" sz="2200" dirty="0"/>
              <a:t> </a:t>
            </a:r>
            <a:r>
              <a:rPr lang="en-US" sz="2200" dirty="0" err="1"/>
              <a:t>problemima</a:t>
            </a:r>
            <a:r>
              <a:rPr lang="en-US" sz="2200" dirty="0"/>
              <a:t> u </a:t>
            </a:r>
            <a:r>
              <a:rPr lang="en-US" sz="2200" dirty="0" err="1"/>
              <a:t>ponašanju</a:t>
            </a:r>
            <a:endParaRPr lang="hr-HR" sz="2200" dirty="0"/>
          </a:p>
          <a:p>
            <a:pPr lvl="1">
              <a:lnSpc>
                <a:spcPct val="90000"/>
              </a:lnSpc>
            </a:pPr>
            <a:r>
              <a:rPr lang="en-US" sz="2200" dirty="0" err="1" smtClean="0"/>
              <a:t>prepoznavanje</a:t>
            </a:r>
            <a:r>
              <a:rPr lang="en-US" sz="2200" dirty="0" smtClean="0"/>
              <a:t> </a:t>
            </a:r>
            <a:r>
              <a:rPr lang="en-US" sz="2200" b="1" dirty="0" err="1" smtClean="0"/>
              <a:t>jak</a:t>
            </a:r>
            <a:r>
              <a:rPr lang="hr-HR" sz="2200" b="1" dirty="0" smtClean="0"/>
              <a:t>ih</a:t>
            </a:r>
            <a:r>
              <a:rPr lang="en-US" sz="2200" b="1" dirty="0" smtClean="0"/>
              <a:t> </a:t>
            </a:r>
            <a:r>
              <a:rPr lang="en-US" sz="2200" b="1" dirty="0" err="1"/>
              <a:t>i</a:t>
            </a:r>
            <a:r>
              <a:rPr lang="en-US" sz="2200" b="1" dirty="0"/>
              <a:t> </a:t>
            </a:r>
            <a:r>
              <a:rPr lang="en-US" sz="2200" b="1" dirty="0" smtClean="0"/>
              <a:t>slab</a:t>
            </a:r>
            <a:r>
              <a:rPr lang="hr-HR" sz="2200" b="1" dirty="0" smtClean="0"/>
              <a:t>ih</a:t>
            </a:r>
            <a:r>
              <a:rPr lang="en-US" sz="2200" b="1" dirty="0" smtClean="0"/>
              <a:t> </a:t>
            </a:r>
            <a:r>
              <a:rPr lang="en-US" sz="2200" dirty="0" err="1" smtClean="0"/>
              <a:t>stran</a:t>
            </a:r>
            <a:r>
              <a:rPr lang="hr-HR" sz="2200" dirty="0" smtClean="0"/>
              <a:t>a</a:t>
            </a:r>
            <a:r>
              <a:rPr lang="hr-HR" sz="2200" b="1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200" b="1" dirty="0" err="1" smtClean="0"/>
              <a:t>suradnja</a:t>
            </a:r>
            <a:r>
              <a:rPr lang="en-US" sz="2200" dirty="0" smtClean="0"/>
              <a:t> </a:t>
            </a:r>
            <a:r>
              <a:rPr lang="en-US" sz="2200" dirty="0"/>
              <a:t>s </a:t>
            </a:r>
            <a:r>
              <a:rPr lang="hr-HR" sz="2200" dirty="0" smtClean="0"/>
              <a:t>drugim institucijama</a:t>
            </a:r>
          </a:p>
          <a:p>
            <a:pPr marL="411480" lvl="1" indent="0">
              <a:lnSpc>
                <a:spcPct val="90000"/>
              </a:lnSpc>
              <a:buNone/>
            </a:pPr>
            <a:endParaRPr lang="hr-HR" sz="2400" dirty="0"/>
          </a:p>
          <a:p>
            <a:pPr marL="114300" indent="0">
              <a:buNone/>
            </a:pPr>
            <a:r>
              <a:rPr lang="hr-HR" sz="2500" b="1" dirty="0" smtClean="0">
                <a:solidFill>
                  <a:schemeClr val="accent2"/>
                </a:solidFill>
              </a:rPr>
              <a:t>5. </a:t>
            </a:r>
            <a:r>
              <a:rPr lang="hr-HR" sz="2500" b="1" dirty="0">
                <a:solidFill>
                  <a:schemeClr val="accent2"/>
                </a:solidFill>
              </a:rPr>
              <a:t>Razvijanje i zadržavanje veza s </a:t>
            </a:r>
            <a:r>
              <a:rPr lang="hr-HR" sz="2500" b="1" dirty="0" err="1">
                <a:solidFill>
                  <a:schemeClr val="accent2"/>
                </a:solidFill>
              </a:rPr>
              <a:t>prosocijalnim</a:t>
            </a:r>
            <a:r>
              <a:rPr lang="hr-HR" sz="2500" b="1" dirty="0">
                <a:solidFill>
                  <a:schemeClr val="accent2"/>
                </a:solidFill>
              </a:rPr>
              <a:t> vršnjacima</a:t>
            </a:r>
          </a:p>
          <a:p>
            <a:pPr lvl="1"/>
            <a:r>
              <a:rPr lang="hr-HR" sz="2200" dirty="0"/>
              <a:t>o</a:t>
            </a:r>
            <a:r>
              <a:rPr lang="en-US" sz="2200" dirty="0" err="1"/>
              <a:t>dbacivanje</a:t>
            </a:r>
            <a:r>
              <a:rPr lang="en-US" sz="2200" dirty="0"/>
              <a:t> od </a:t>
            </a:r>
            <a:r>
              <a:rPr lang="en-US" sz="2200" dirty="0" err="1"/>
              <a:t>vršnjaka</a:t>
            </a:r>
            <a:r>
              <a:rPr lang="en-US" sz="2200" dirty="0"/>
              <a:t> </a:t>
            </a:r>
            <a:r>
              <a:rPr lang="hr-HR" sz="2200" dirty="0" smtClean="0"/>
              <a:t>–</a:t>
            </a:r>
            <a:r>
              <a:rPr lang="en-US" sz="2200" dirty="0" err="1" smtClean="0"/>
              <a:t>povezivanj</a:t>
            </a:r>
            <a:r>
              <a:rPr lang="hr-HR" sz="2200" dirty="0" smtClean="0"/>
              <a:t>e</a:t>
            </a:r>
            <a:r>
              <a:rPr lang="en-US" sz="2200" dirty="0" smtClean="0"/>
              <a:t> </a:t>
            </a:r>
            <a:r>
              <a:rPr lang="en-US" sz="2200" dirty="0"/>
              <a:t>s </a:t>
            </a:r>
            <a:r>
              <a:rPr lang="en-US" sz="2200" dirty="0" err="1" smtClean="0"/>
              <a:t>drugim</a:t>
            </a:r>
            <a:r>
              <a:rPr lang="hr-HR" sz="2200" dirty="0" smtClean="0"/>
              <a:t> </a:t>
            </a:r>
            <a:r>
              <a:rPr lang="en-US" sz="2200" dirty="0" err="1" smtClean="0"/>
              <a:t>odbačenim</a:t>
            </a:r>
            <a:r>
              <a:rPr lang="en-US" sz="2200" dirty="0" smtClean="0"/>
              <a:t> </a:t>
            </a:r>
            <a:r>
              <a:rPr lang="en-US" sz="2200" dirty="0" err="1"/>
              <a:t>ili</a:t>
            </a:r>
            <a:r>
              <a:rPr lang="en-US" sz="2200" dirty="0"/>
              <a:t> </a:t>
            </a:r>
            <a:r>
              <a:rPr lang="en-US" sz="2200" dirty="0" err="1"/>
              <a:t>agresivnim</a:t>
            </a:r>
            <a:r>
              <a:rPr lang="en-US" sz="2200" dirty="0"/>
              <a:t> </a:t>
            </a:r>
            <a:r>
              <a:rPr lang="en-US" sz="2200" dirty="0" err="1"/>
              <a:t>vršnjacima</a:t>
            </a:r>
            <a:r>
              <a:rPr lang="en-US" sz="2200" dirty="0"/>
              <a:t> </a:t>
            </a:r>
            <a:endParaRPr lang="hr-HR" sz="2200" dirty="0" smtClean="0"/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/>
              <a:t>model</a:t>
            </a:r>
            <a:r>
              <a:rPr lang="hr-HR" dirty="0" smtClean="0"/>
              <a:t>i</a:t>
            </a:r>
            <a:r>
              <a:rPr lang="en-US" dirty="0" smtClean="0"/>
              <a:t> </a:t>
            </a:r>
            <a:r>
              <a:rPr lang="hr-HR" dirty="0" smtClean="0"/>
              <a:t>za </a:t>
            </a:r>
            <a:r>
              <a:rPr lang="en-US" dirty="0" err="1" smtClean="0"/>
              <a:t>devijantno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endParaRPr lang="hr-HR" dirty="0" smtClean="0"/>
          </a:p>
          <a:p>
            <a:pPr marL="777240" lvl="2" indent="0">
              <a:buClr>
                <a:schemeClr val="accent2">
                  <a:lumMod val="75000"/>
                </a:schemeClr>
              </a:buClr>
              <a:buNone/>
            </a:pPr>
            <a:endParaRPr lang="hr-HR" dirty="0"/>
          </a:p>
          <a:p>
            <a:pPr lvl="1"/>
            <a:r>
              <a:rPr lang="hr-HR" sz="2200" dirty="0"/>
              <a:t>p</a:t>
            </a:r>
            <a:r>
              <a:rPr lang="en-US" sz="2200" dirty="0" err="1"/>
              <a:t>omaganje</a:t>
            </a:r>
            <a:r>
              <a:rPr lang="en-US" sz="2200" dirty="0"/>
              <a:t> </a:t>
            </a:r>
            <a:r>
              <a:rPr lang="en-US" sz="2200" dirty="0" err="1"/>
              <a:t>rizičnim</a:t>
            </a:r>
            <a:r>
              <a:rPr lang="en-US" sz="2200" dirty="0"/>
              <a:t> </a:t>
            </a:r>
            <a:r>
              <a:rPr lang="en-US" sz="2200" dirty="0" err="1"/>
              <a:t>učenicima</a:t>
            </a:r>
            <a:r>
              <a:rPr lang="en-US" sz="2200" dirty="0"/>
              <a:t> u </a:t>
            </a:r>
            <a:r>
              <a:rPr lang="en-US" sz="2200" dirty="0" err="1"/>
              <a:t>razvijanju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zadržavanju</a:t>
            </a:r>
            <a:r>
              <a:rPr lang="en-US" sz="2200" dirty="0"/>
              <a:t> </a:t>
            </a:r>
            <a:r>
              <a:rPr lang="en-US" sz="2200" dirty="0" err="1"/>
              <a:t>veza</a:t>
            </a:r>
            <a:r>
              <a:rPr lang="en-US" sz="2200" dirty="0"/>
              <a:t> s </a:t>
            </a:r>
            <a:r>
              <a:rPr lang="en-US" sz="2200" dirty="0" err="1"/>
              <a:t>prosocijalnim</a:t>
            </a:r>
            <a:r>
              <a:rPr lang="en-US" sz="2200" dirty="0"/>
              <a:t> </a:t>
            </a:r>
            <a:r>
              <a:rPr lang="en-US" sz="2200" dirty="0" err="1"/>
              <a:t>vršnjacima</a:t>
            </a:r>
            <a:endParaRPr lang="hr-HR" sz="2200" dirty="0"/>
          </a:p>
          <a:p>
            <a:pPr lvl="1">
              <a:lnSpc>
                <a:spcPct val="90000"/>
              </a:lnSpc>
            </a:pP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42780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>
            <a:normAutofit/>
          </a:bodyPr>
          <a:lstStyle/>
          <a:p>
            <a:pPr marL="114300" indent="0">
              <a:spcAft>
                <a:spcPts val="1000"/>
              </a:spcAft>
              <a:buNone/>
            </a:pPr>
            <a:r>
              <a:rPr lang="hr-HR" sz="2600" b="1" dirty="0">
                <a:solidFill>
                  <a:schemeClr val="accent2"/>
                </a:solidFill>
              </a:rPr>
              <a:t>5. Suradnja </a:t>
            </a:r>
            <a:r>
              <a:rPr lang="hr-HR" sz="2600" b="1" dirty="0" smtClean="0">
                <a:solidFill>
                  <a:schemeClr val="accent2"/>
                </a:solidFill>
              </a:rPr>
              <a:t>s roditeljima</a:t>
            </a:r>
          </a:p>
          <a:p>
            <a:pPr lvl="1">
              <a:lnSpc>
                <a:spcPct val="90000"/>
              </a:lnSpc>
            </a:pPr>
            <a:r>
              <a:rPr lang="en-US" sz="2300" dirty="0" err="1" smtClean="0"/>
              <a:t>informacije</a:t>
            </a:r>
            <a:r>
              <a:rPr lang="en-US" sz="2300" dirty="0" smtClean="0"/>
              <a:t> </a:t>
            </a:r>
            <a:r>
              <a:rPr lang="en-US" sz="2300" dirty="0"/>
              <a:t>o </a:t>
            </a:r>
            <a:r>
              <a:rPr lang="en-US" sz="2300" dirty="0" err="1"/>
              <a:t>neprimjerenim</a:t>
            </a:r>
            <a:r>
              <a:rPr lang="en-US" sz="2300" dirty="0"/>
              <a:t> </a:t>
            </a:r>
            <a:r>
              <a:rPr lang="en-US" sz="2300" dirty="0" err="1"/>
              <a:t>roditeljskim</a:t>
            </a:r>
            <a:r>
              <a:rPr lang="en-US" sz="2300" dirty="0"/>
              <a:t> </a:t>
            </a:r>
            <a:r>
              <a:rPr lang="en-US" sz="2300" dirty="0" err="1" smtClean="0"/>
              <a:t>resursima</a:t>
            </a:r>
            <a:r>
              <a:rPr lang="hr-HR" sz="2300" dirty="0"/>
              <a:t> </a:t>
            </a:r>
            <a:r>
              <a:rPr lang="hr-HR" sz="2300" dirty="0" smtClean="0"/>
              <a:t>– </a:t>
            </a:r>
            <a:r>
              <a:rPr lang="en-US" sz="2300" dirty="0" err="1" smtClean="0"/>
              <a:t>prebaci</a:t>
            </a:r>
            <a:r>
              <a:rPr lang="hr-HR" sz="2300" dirty="0" err="1" smtClean="0"/>
              <a:t>vanje</a:t>
            </a:r>
            <a:r>
              <a:rPr lang="en-US" sz="2300" dirty="0" smtClean="0"/>
              <a:t> </a:t>
            </a:r>
            <a:r>
              <a:rPr lang="en-US" sz="2300" dirty="0" err="1" smtClean="0"/>
              <a:t>krivnj</a:t>
            </a:r>
            <a:r>
              <a:rPr lang="hr-HR" sz="2300" dirty="0" smtClean="0"/>
              <a:t>e </a:t>
            </a:r>
            <a:r>
              <a:rPr lang="hr-HR" sz="2300" dirty="0"/>
              <a:t>→ </a:t>
            </a:r>
            <a:r>
              <a:rPr lang="hr-HR" sz="2300" dirty="0" smtClean="0"/>
              <a:t>nekonstruktivno</a:t>
            </a:r>
          </a:p>
          <a:p>
            <a:pPr marL="411480" lvl="1" indent="0">
              <a:lnSpc>
                <a:spcPct val="90000"/>
              </a:lnSpc>
              <a:buNone/>
            </a:pPr>
            <a:endParaRPr lang="hr-HR" sz="2300" dirty="0"/>
          </a:p>
          <a:p>
            <a:pPr lvl="1">
              <a:lnSpc>
                <a:spcPct val="90000"/>
              </a:lnSpc>
            </a:pPr>
            <a:r>
              <a:rPr lang="hr-HR" sz="2300" dirty="0"/>
              <a:t>uči</a:t>
            </a:r>
            <a:r>
              <a:rPr lang="en-US" sz="2300" dirty="0" err="1"/>
              <a:t>nkoviti</a:t>
            </a:r>
            <a:r>
              <a:rPr lang="en-US" sz="2300" dirty="0"/>
              <a:t> </a:t>
            </a:r>
            <a:r>
              <a:rPr lang="en-US" sz="2300" dirty="0" err="1"/>
              <a:t>programi</a:t>
            </a:r>
            <a:r>
              <a:rPr lang="en-US" sz="2300" dirty="0"/>
              <a:t> </a:t>
            </a:r>
            <a:r>
              <a:rPr lang="hr-HR" sz="2300" dirty="0"/>
              <a:t>→ </a:t>
            </a:r>
            <a:r>
              <a:rPr lang="en-US" sz="2300" dirty="0" err="1" smtClean="0"/>
              <a:t>partnerstvo</a:t>
            </a:r>
            <a:r>
              <a:rPr lang="en-US" sz="2300" dirty="0" smtClean="0"/>
              <a:t> </a:t>
            </a:r>
            <a:r>
              <a:rPr lang="en-US" sz="2300" dirty="0"/>
              <a:t>s </a:t>
            </a:r>
            <a:r>
              <a:rPr lang="en-US" sz="2300" dirty="0" err="1"/>
              <a:t>roditeljima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 smtClean="0"/>
              <a:t>zajednicom</a:t>
            </a:r>
            <a:endParaRPr lang="hr-HR" sz="2300" dirty="0" smtClean="0"/>
          </a:p>
          <a:p>
            <a:pPr lvl="1">
              <a:lnSpc>
                <a:spcPct val="90000"/>
              </a:lnSpc>
            </a:pPr>
            <a:endParaRPr lang="hr-HR" sz="2400" dirty="0"/>
          </a:p>
          <a:p>
            <a:pPr marL="114300" indent="0">
              <a:lnSpc>
                <a:spcPct val="90000"/>
              </a:lnSpc>
              <a:spcAft>
                <a:spcPts val="1000"/>
              </a:spcAft>
              <a:buNone/>
            </a:pPr>
            <a:r>
              <a:rPr lang="hr-HR" sz="2600" b="1" dirty="0">
                <a:solidFill>
                  <a:schemeClr val="accent2"/>
                </a:solidFill>
              </a:rPr>
              <a:t>6. Krizno planiranje</a:t>
            </a:r>
          </a:p>
          <a:p>
            <a:pPr lvl="1">
              <a:lnSpc>
                <a:spcPct val="90000"/>
              </a:lnSpc>
            </a:pPr>
            <a:r>
              <a:rPr lang="en-US" sz="2300" dirty="0" err="1"/>
              <a:t>učinkoviti</a:t>
            </a:r>
            <a:r>
              <a:rPr lang="en-US" sz="2300" dirty="0"/>
              <a:t> </a:t>
            </a:r>
            <a:r>
              <a:rPr lang="en-US" sz="2300" dirty="0" err="1"/>
              <a:t>planovi</a:t>
            </a:r>
            <a:r>
              <a:rPr lang="en-US" sz="2300" dirty="0"/>
              <a:t> </a:t>
            </a:r>
            <a:r>
              <a:rPr lang="en-US" sz="2300" dirty="0" err="1"/>
              <a:t>za</a:t>
            </a:r>
            <a:r>
              <a:rPr lang="en-US" sz="2300" dirty="0"/>
              <a:t> </a:t>
            </a:r>
            <a:r>
              <a:rPr lang="en-US" sz="2300" dirty="0" err="1"/>
              <a:t>krizne</a:t>
            </a:r>
            <a:r>
              <a:rPr lang="en-US" sz="2300" dirty="0"/>
              <a:t> </a:t>
            </a:r>
            <a:r>
              <a:rPr lang="en-US" sz="2300" dirty="0" err="1"/>
              <a:t>intervencije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planiranje</a:t>
            </a:r>
            <a:r>
              <a:rPr lang="en-US" sz="2300" dirty="0"/>
              <a:t> </a:t>
            </a:r>
            <a:r>
              <a:rPr lang="en-US" sz="2300" dirty="0" err="1" smtClean="0"/>
              <a:t>sigurnosti</a:t>
            </a:r>
            <a:endParaRPr lang="hr-HR" sz="23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54852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r>
              <a:rPr lang="hr-HR" sz="4000" dirty="0" smtClean="0">
                <a:latin typeface="+mn-lt"/>
              </a:rPr>
              <a:t>Primjeri uspješnih </a:t>
            </a:r>
            <a:br>
              <a:rPr lang="hr-HR" sz="4000" dirty="0" smtClean="0">
                <a:latin typeface="+mn-lt"/>
              </a:rPr>
            </a:br>
            <a:r>
              <a:rPr lang="hr-HR" sz="4000" dirty="0" smtClean="0">
                <a:latin typeface="+mn-lt"/>
              </a:rPr>
              <a:t>preventivnih programa</a:t>
            </a:r>
            <a:endParaRPr lang="hr-HR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44824"/>
            <a:ext cx="7620000" cy="4555976"/>
          </a:xfrm>
        </p:spPr>
        <p:txBody>
          <a:bodyPr/>
          <a:lstStyle/>
          <a:p>
            <a:pPr marL="114300" lvl="0" indent="0">
              <a:buNone/>
            </a:pPr>
            <a:r>
              <a:rPr lang="hr-HR" b="1" i="1" dirty="0" err="1">
                <a:solidFill>
                  <a:schemeClr val="accent5"/>
                </a:solidFill>
              </a:rPr>
              <a:t>P</a:t>
            </a:r>
            <a:r>
              <a:rPr lang="en-US" b="1" i="1" dirty="0" err="1" smtClean="0">
                <a:solidFill>
                  <a:schemeClr val="accent5"/>
                </a:solidFill>
              </a:rPr>
              <a:t>ozitivne</a:t>
            </a:r>
            <a:r>
              <a:rPr lang="en-US" b="1" i="1" dirty="0" smtClean="0">
                <a:solidFill>
                  <a:schemeClr val="accent5"/>
                </a:solidFill>
              </a:rPr>
              <a:t> </a:t>
            </a:r>
            <a:r>
              <a:rPr lang="en-US" b="1" i="1" dirty="0" err="1">
                <a:solidFill>
                  <a:schemeClr val="accent5"/>
                </a:solidFill>
              </a:rPr>
              <a:t>bihevioralne</a:t>
            </a:r>
            <a:r>
              <a:rPr lang="en-US" b="1" i="1" dirty="0">
                <a:solidFill>
                  <a:schemeClr val="accent5"/>
                </a:solidFill>
              </a:rPr>
              <a:t> </a:t>
            </a:r>
            <a:r>
              <a:rPr lang="en-US" b="1" i="1" dirty="0" err="1">
                <a:solidFill>
                  <a:schemeClr val="accent5"/>
                </a:solidFill>
              </a:rPr>
              <a:t>intervencije</a:t>
            </a:r>
            <a:r>
              <a:rPr lang="en-US" b="1" i="1" dirty="0">
                <a:solidFill>
                  <a:schemeClr val="accent5"/>
                </a:solidFill>
              </a:rPr>
              <a:t> </a:t>
            </a:r>
            <a:r>
              <a:rPr lang="en-US" b="1" i="1" dirty="0" err="1">
                <a:solidFill>
                  <a:schemeClr val="accent5"/>
                </a:solidFill>
              </a:rPr>
              <a:t>i</a:t>
            </a:r>
            <a:r>
              <a:rPr lang="en-US" b="1" i="1" dirty="0">
                <a:solidFill>
                  <a:schemeClr val="accent5"/>
                </a:solidFill>
              </a:rPr>
              <a:t> </a:t>
            </a:r>
            <a:r>
              <a:rPr lang="en-US" b="1" i="1" dirty="0" err="1">
                <a:solidFill>
                  <a:schemeClr val="accent5"/>
                </a:solidFill>
              </a:rPr>
              <a:t>podrška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endParaRPr lang="hr-HR" dirty="0" smtClean="0">
              <a:solidFill>
                <a:schemeClr val="accent5"/>
              </a:solidFill>
            </a:endParaRPr>
          </a:p>
          <a:p>
            <a:pPr marL="114300" lvl="0" indent="0">
              <a:buNone/>
            </a:pPr>
            <a:endParaRPr lang="hr-HR" dirty="0" smtClean="0">
              <a:solidFill>
                <a:schemeClr val="accent5"/>
              </a:solidFill>
            </a:endParaRPr>
          </a:p>
          <a:p>
            <a:pPr lvl="0">
              <a:buClrTx/>
            </a:pPr>
            <a:r>
              <a:rPr lang="en-US" dirty="0" err="1" smtClean="0"/>
              <a:t>podučavanje</a:t>
            </a:r>
            <a:r>
              <a:rPr lang="en-US" dirty="0" smtClean="0"/>
              <a:t>,</a:t>
            </a:r>
            <a:r>
              <a:rPr lang="hr-HR" dirty="0" smtClean="0"/>
              <a:t> modeliranje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potkrepljivanje</a:t>
            </a:r>
            <a:r>
              <a:rPr lang="en-US" dirty="0"/>
              <a:t> </a:t>
            </a:r>
            <a:r>
              <a:rPr lang="en-US" dirty="0" err="1"/>
              <a:t>pozitivnih</a:t>
            </a:r>
            <a:r>
              <a:rPr lang="en-US" dirty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endParaRPr lang="hr-HR" dirty="0" smtClean="0"/>
          </a:p>
          <a:p>
            <a:pPr lvl="0">
              <a:buClrTx/>
            </a:pPr>
            <a:r>
              <a:rPr lang="en-US" dirty="0" err="1" smtClean="0"/>
              <a:t>razvijanje</a:t>
            </a:r>
            <a:r>
              <a:rPr lang="en-US" dirty="0" smtClean="0"/>
              <a:t> </a:t>
            </a:r>
            <a:r>
              <a:rPr lang="en-US" dirty="0" err="1"/>
              <a:t>suradničkog</a:t>
            </a:r>
            <a:r>
              <a:rPr lang="en-US" dirty="0"/>
              <a:t> </a:t>
            </a:r>
            <a:r>
              <a:rPr lang="en-US" dirty="0" err="1"/>
              <a:t>odnosa</a:t>
            </a:r>
            <a:r>
              <a:rPr lang="en-US" dirty="0"/>
              <a:t> s </a:t>
            </a:r>
            <a:r>
              <a:rPr lang="en-US" dirty="0" err="1" smtClean="0"/>
              <a:t>roditeljima</a:t>
            </a:r>
            <a:endParaRPr lang="hr-HR" dirty="0" smtClean="0"/>
          </a:p>
          <a:p>
            <a:pPr lvl="0">
              <a:buClrTx/>
            </a:pPr>
            <a:r>
              <a:rPr lang="en-US" dirty="0" smtClean="0"/>
              <a:t>ran</a:t>
            </a:r>
            <a:r>
              <a:rPr lang="hr-HR" dirty="0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intervencij</a:t>
            </a:r>
            <a:r>
              <a:rPr lang="hr-HR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 smtClean="0"/>
              <a:t>sprječava</a:t>
            </a:r>
            <a:r>
              <a:rPr lang="hr-HR" dirty="0" smtClean="0"/>
              <a:t>ju</a:t>
            </a:r>
            <a:r>
              <a:rPr lang="en-US" dirty="0" smtClean="0"/>
              <a:t> </a:t>
            </a:r>
            <a:r>
              <a:rPr lang="en-US" dirty="0" err="1"/>
              <a:t>eskalaciju</a:t>
            </a:r>
            <a:r>
              <a:rPr lang="en-US" dirty="0"/>
              <a:t> </a:t>
            </a:r>
            <a:r>
              <a:rPr lang="en-US" dirty="0" err="1"/>
              <a:t>neprimjerenih</a:t>
            </a:r>
            <a:r>
              <a:rPr lang="en-US" dirty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endParaRPr lang="hr-HR" dirty="0" smtClean="0"/>
          </a:p>
          <a:p>
            <a:pPr lvl="0">
              <a:buClrTx/>
            </a:pPr>
            <a:r>
              <a:rPr lang="en-US" dirty="0" err="1" smtClean="0"/>
              <a:t>usmjeravanje</a:t>
            </a:r>
            <a:r>
              <a:rPr lang="en-US" dirty="0" smtClean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korijene</a:t>
            </a:r>
            <a:r>
              <a:rPr lang="en-US" dirty="0"/>
              <a:t> </a:t>
            </a:r>
            <a:r>
              <a:rPr lang="en-US" dirty="0" err="1"/>
              <a:t>neprimjenenih</a:t>
            </a:r>
            <a:r>
              <a:rPr lang="en-US" dirty="0"/>
              <a:t> </a:t>
            </a:r>
            <a:r>
              <a:rPr lang="en-US" dirty="0" err="1" smtClean="0"/>
              <a:t>ponašanja</a:t>
            </a:r>
            <a:endParaRPr lang="hr-HR" dirty="0" smtClean="0"/>
          </a:p>
          <a:p>
            <a:pPr lvl="0">
              <a:buClrTx/>
            </a:pPr>
            <a:r>
              <a:rPr lang="en-US" dirty="0" err="1" smtClean="0"/>
              <a:t>definiranje</a:t>
            </a:r>
            <a:r>
              <a:rPr lang="en-US" dirty="0" smtClean="0"/>
              <a:t> </a:t>
            </a:r>
            <a:r>
              <a:rPr lang="en-US" dirty="0" err="1"/>
              <a:t>posljedica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poštene</a:t>
            </a:r>
            <a:r>
              <a:rPr lang="en-US" dirty="0"/>
              <a:t>, </a:t>
            </a:r>
            <a:r>
              <a:rPr lang="en-US" dirty="0" err="1"/>
              <a:t>primjerene</a:t>
            </a:r>
            <a:r>
              <a:rPr lang="en-US" dirty="0"/>
              <a:t> </a:t>
            </a:r>
            <a:r>
              <a:rPr lang="en-US" dirty="0" smtClean="0"/>
              <a:t>dob</a:t>
            </a:r>
            <a:r>
              <a:rPr lang="hr-HR" dirty="0" smtClean="0"/>
              <a:t>i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težini</a:t>
            </a:r>
            <a:r>
              <a:rPr lang="en-US" dirty="0"/>
              <a:t> </a:t>
            </a:r>
            <a:r>
              <a:rPr lang="en-US" dirty="0" err="1"/>
              <a:t>prijestupa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7118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>
            <a:normAutofit lnSpcReduction="10000"/>
          </a:bodyPr>
          <a:lstStyle/>
          <a:p>
            <a:pPr marL="114300" lvl="0" indent="0">
              <a:buNone/>
            </a:pPr>
            <a:r>
              <a:rPr lang="hr-HR" sz="2600" b="1" i="1" dirty="0" smtClean="0">
                <a:solidFill>
                  <a:schemeClr val="accent5"/>
                </a:solidFill>
              </a:rPr>
              <a:t>OLWEUSOV PROGRAM PREVENCIJE NASILJA U ŠKOLI</a:t>
            </a:r>
          </a:p>
          <a:p>
            <a:pPr>
              <a:lnSpc>
                <a:spcPct val="80000"/>
              </a:lnSpc>
              <a:buClr>
                <a:schemeClr val="accent5"/>
              </a:buClr>
            </a:pPr>
            <a:endParaRPr lang="hr-HR" dirty="0" smtClean="0"/>
          </a:p>
          <a:p>
            <a:pPr>
              <a:lnSpc>
                <a:spcPct val="80000"/>
              </a:lnSpc>
              <a:buClr>
                <a:schemeClr val="accent5"/>
              </a:buClr>
            </a:pPr>
            <a:r>
              <a:rPr lang="hr-HR" dirty="0" err="1" smtClean="0"/>
              <a:t>Najistraživaniji</a:t>
            </a:r>
            <a:r>
              <a:rPr lang="hr-HR" dirty="0" smtClean="0"/>
              <a:t> </a:t>
            </a:r>
            <a:r>
              <a:rPr lang="hr-HR" dirty="0"/>
              <a:t>i najpoznatiji program prevencije nasilja među vršnjacima u svijetu</a:t>
            </a:r>
          </a:p>
          <a:p>
            <a:pPr marL="114300" indent="0">
              <a:lnSpc>
                <a:spcPct val="80000"/>
              </a:lnSpc>
              <a:buClr>
                <a:schemeClr val="accent5"/>
              </a:buClr>
              <a:buNone/>
            </a:pPr>
            <a:endParaRPr lang="hr-HR" dirty="0"/>
          </a:p>
          <a:p>
            <a:pPr>
              <a:lnSpc>
                <a:spcPct val="80000"/>
              </a:lnSpc>
              <a:buClr>
                <a:schemeClr val="accent5"/>
              </a:buClr>
            </a:pPr>
            <a:r>
              <a:rPr lang="hr-HR" b="1" dirty="0"/>
              <a:t>Ciljevi programa:</a:t>
            </a:r>
          </a:p>
          <a:p>
            <a:pPr lvl="1">
              <a:lnSpc>
                <a:spcPct val="80000"/>
              </a:lnSpc>
              <a:buClr>
                <a:schemeClr val="accent5"/>
              </a:buClr>
              <a:buFont typeface="Wingdings" pitchFamily="2" charset="2"/>
              <a:buChar char="ü"/>
            </a:pPr>
            <a:r>
              <a:rPr lang="hr-HR" dirty="0"/>
              <a:t>Smanjivanje </a:t>
            </a:r>
            <a:r>
              <a:rPr lang="hr-HR" dirty="0" err="1" smtClean="0"/>
              <a:t>međuvršnjačkog</a:t>
            </a:r>
            <a:r>
              <a:rPr lang="hr-HR" dirty="0" smtClean="0"/>
              <a:t> </a:t>
            </a:r>
            <a:r>
              <a:rPr lang="hr-HR" dirty="0"/>
              <a:t>nasilja </a:t>
            </a:r>
            <a:endParaRPr lang="hr-HR" dirty="0" smtClean="0"/>
          </a:p>
          <a:p>
            <a:pPr lvl="1">
              <a:lnSpc>
                <a:spcPct val="80000"/>
              </a:lnSpc>
              <a:buClr>
                <a:schemeClr val="accent5"/>
              </a:buClr>
              <a:buFont typeface="Wingdings" pitchFamily="2" charset="2"/>
              <a:buChar char="ü"/>
            </a:pPr>
            <a:r>
              <a:rPr lang="hr-HR" dirty="0" smtClean="0"/>
              <a:t>Prevencija </a:t>
            </a:r>
            <a:r>
              <a:rPr lang="hr-HR" dirty="0"/>
              <a:t>razvoja novih </a:t>
            </a:r>
            <a:r>
              <a:rPr lang="hr-HR" dirty="0" smtClean="0"/>
              <a:t>nasilnih ponašanja </a:t>
            </a:r>
          </a:p>
          <a:p>
            <a:pPr lvl="1">
              <a:lnSpc>
                <a:spcPct val="80000"/>
              </a:lnSpc>
              <a:buClr>
                <a:schemeClr val="accent5"/>
              </a:buClr>
              <a:buFont typeface="Wingdings" pitchFamily="2" charset="2"/>
              <a:buChar char="ü"/>
            </a:pPr>
            <a:r>
              <a:rPr lang="hr-HR" dirty="0" smtClean="0"/>
              <a:t>Razvijanje</a:t>
            </a:r>
            <a:r>
              <a:rPr lang="hr-HR" dirty="0" smtClean="0"/>
              <a:t> </a:t>
            </a:r>
            <a:r>
              <a:rPr lang="hr-HR" dirty="0"/>
              <a:t>boljih odnosa među </a:t>
            </a:r>
            <a:r>
              <a:rPr lang="hr-HR" dirty="0" smtClean="0"/>
              <a:t>vršnjacima</a:t>
            </a:r>
          </a:p>
          <a:p>
            <a:pPr lvl="1">
              <a:lnSpc>
                <a:spcPct val="80000"/>
              </a:lnSpc>
              <a:buClr>
                <a:schemeClr val="accent5"/>
              </a:buClr>
            </a:pPr>
            <a:endParaRPr lang="hr-HR" dirty="0"/>
          </a:p>
          <a:p>
            <a:pPr>
              <a:lnSpc>
                <a:spcPct val="80000"/>
              </a:lnSpc>
              <a:buClr>
                <a:schemeClr val="accent5"/>
              </a:buClr>
            </a:pPr>
            <a:r>
              <a:rPr lang="hr-HR" b="1" dirty="0"/>
              <a:t>Sistematična implementacija programa na 4 razine:</a:t>
            </a:r>
          </a:p>
          <a:p>
            <a:pPr marL="868680" lvl="1" indent="-457200">
              <a:lnSpc>
                <a:spcPct val="80000"/>
              </a:lnSpc>
              <a:buClr>
                <a:schemeClr val="accent5"/>
              </a:buClr>
              <a:buFont typeface="+mj-lt"/>
              <a:buAutoNum type="alphaLcParenR"/>
            </a:pPr>
            <a:r>
              <a:rPr lang="hr-HR" dirty="0"/>
              <a:t>Škola</a:t>
            </a:r>
          </a:p>
          <a:p>
            <a:pPr marL="868680" lvl="1" indent="-457200">
              <a:lnSpc>
                <a:spcPct val="80000"/>
              </a:lnSpc>
              <a:buClr>
                <a:schemeClr val="accent5"/>
              </a:buClr>
              <a:buFont typeface="+mj-lt"/>
              <a:buAutoNum type="alphaLcParenR"/>
            </a:pPr>
            <a:r>
              <a:rPr lang="hr-HR" dirty="0"/>
              <a:t>Razred</a:t>
            </a:r>
          </a:p>
          <a:p>
            <a:pPr marL="868680" lvl="1" indent="-457200">
              <a:lnSpc>
                <a:spcPct val="80000"/>
              </a:lnSpc>
              <a:buClr>
                <a:schemeClr val="accent5"/>
              </a:buClr>
              <a:buFont typeface="+mj-lt"/>
              <a:buAutoNum type="alphaLcParenR"/>
            </a:pPr>
            <a:r>
              <a:rPr lang="hr-HR" dirty="0"/>
              <a:t>Individualno</a:t>
            </a:r>
          </a:p>
          <a:p>
            <a:pPr marL="868680" lvl="1" indent="-457200">
              <a:lnSpc>
                <a:spcPct val="80000"/>
              </a:lnSpc>
              <a:buClr>
                <a:schemeClr val="accent5"/>
              </a:buClr>
              <a:buFont typeface="+mj-lt"/>
              <a:buAutoNum type="alphaLcParenR"/>
            </a:pPr>
            <a:r>
              <a:rPr lang="hr-HR" dirty="0"/>
              <a:t>Zajednica </a:t>
            </a:r>
            <a:endParaRPr lang="hr-HR" dirty="0" smtClean="0"/>
          </a:p>
          <a:p>
            <a:pPr lvl="1">
              <a:lnSpc>
                <a:spcPct val="80000"/>
              </a:lnSpc>
              <a:buClr>
                <a:schemeClr val="accent5"/>
              </a:buClr>
            </a:pPr>
            <a:endParaRPr lang="hr-HR" dirty="0"/>
          </a:p>
          <a:p>
            <a:pPr>
              <a:lnSpc>
                <a:spcPct val="80000"/>
              </a:lnSpc>
              <a:buClr>
                <a:schemeClr val="accent5"/>
              </a:buClr>
            </a:pPr>
            <a:r>
              <a:rPr lang="hr-HR" b="1" dirty="0" smtClean="0"/>
              <a:t>Trajanje:</a:t>
            </a:r>
            <a:endParaRPr lang="hr-HR" b="1" dirty="0"/>
          </a:p>
          <a:p>
            <a:pPr lvl="1">
              <a:lnSpc>
                <a:spcPct val="80000"/>
              </a:lnSpc>
              <a:buClr>
                <a:schemeClr val="accent5"/>
              </a:buClr>
            </a:pPr>
            <a:r>
              <a:rPr lang="hr-HR" dirty="0"/>
              <a:t>4 do 6 mjeseci pripreme za implementaciju</a:t>
            </a:r>
          </a:p>
          <a:p>
            <a:pPr lvl="1">
              <a:lnSpc>
                <a:spcPct val="80000"/>
              </a:lnSpc>
              <a:buClr>
                <a:schemeClr val="accent5"/>
              </a:buClr>
            </a:pPr>
            <a:r>
              <a:rPr lang="hr-HR" dirty="0"/>
              <a:t>1 godina implementacije  </a:t>
            </a:r>
          </a:p>
          <a:p>
            <a:pPr marL="114300" lvl="0" indent="0">
              <a:buNone/>
            </a:pPr>
            <a:endParaRPr lang="hr-HR" b="1" i="1" dirty="0">
              <a:solidFill>
                <a:schemeClr val="accent5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369057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57290" y="3717032"/>
            <a:ext cx="3960440" cy="295232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hr-HR" sz="2400" b="1" dirty="0">
                <a:solidFill>
                  <a:schemeClr val="accent5"/>
                </a:solidFill>
              </a:rPr>
              <a:t>INDIVIDUALNA RAZINA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nadzirati aktivnosti učenika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osigurati da stručno osoblje intervenira na mjestu nasilja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održavati susrete s učenicima uključenima u nasilje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održavati susrete s roditeljima tih učenika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razviti individualne planove intervencije za uključene učenike</a:t>
            </a:r>
          </a:p>
          <a:p>
            <a:pPr marL="114300" indent="0">
              <a:buNone/>
            </a:pP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164783" y="523220"/>
            <a:ext cx="4104456" cy="259228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hr-HR" sz="2400" b="1" dirty="0">
                <a:solidFill>
                  <a:schemeClr val="accent5"/>
                </a:solidFill>
              </a:rPr>
              <a:t>RAZINA </a:t>
            </a:r>
            <a:r>
              <a:rPr lang="hr-HR" sz="2400" b="1" dirty="0" smtClean="0">
                <a:solidFill>
                  <a:schemeClr val="accent5"/>
                </a:solidFill>
              </a:rPr>
              <a:t>UČIONICE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hr-HR" sz="2400" b="1" dirty="0">
              <a:solidFill>
                <a:schemeClr val="accent5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 smtClean="0"/>
              <a:t>podijeliti i podržavati školska pravila protiv vršnjačkog nasilja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održavati česte razredne sastanke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održavati sastanke s roditeljima</a:t>
            </a:r>
            <a:endParaRPr lang="hr-HR" sz="2000" dirty="0"/>
          </a:p>
        </p:txBody>
      </p:sp>
      <p:cxnSp>
        <p:nvCxnSpPr>
          <p:cNvPr id="7" name="Ravni poveznik 6"/>
          <p:cNvCxnSpPr/>
          <p:nvPr/>
        </p:nvCxnSpPr>
        <p:spPr>
          <a:xfrm>
            <a:off x="179512" y="3447489"/>
            <a:ext cx="8064896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ni poveznik 9"/>
          <p:cNvCxnSpPr/>
          <p:nvPr/>
        </p:nvCxnSpPr>
        <p:spPr>
          <a:xfrm>
            <a:off x="4139952" y="836712"/>
            <a:ext cx="0" cy="288032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7"/>
          <p:cNvCxnSpPr/>
          <p:nvPr/>
        </p:nvCxnSpPr>
        <p:spPr>
          <a:xfrm>
            <a:off x="4139952" y="3429000"/>
            <a:ext cx="11701" cy="324036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sadržaja 2"/>
          <p:cNvSpPr txBox="1">
            <a:spLocks/>
          </p:cNvSpPr>
          <p:nvPr/>
        </p:nvSpPr>
        <p:spPr>
          <a:xfrm>
            <a:off x="4263175" y="3738064"/>
            <a:ext cx="3960440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hr-HR" sz="2400" b="1" dirty="0" smtClean="0">
                <a:solidFill>
                  <a:schemeClr val="accent5"/>
                </a:solidFill>
              </a:rPr>
              <a:t>RAZINA ZAJEDNICE</a:t>
            </a:r>
            <a:endParaRPr lang="hr-HR" sz="2400" b="1" dirty="0">
              <a:solidFill>
                <a:schemeClr val="accent5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 smtClean="0"/>
              <a:t>uključiti članove zajednice u odbor 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razviti partnerstvo s članovima zajednice u svrhu podupiranja školskog programa</a:t>
            </a:r>
          </a:p>
          <a:p>
            <a:pPr>
              <a:lnSpc>
                <a:spcPct val="90000"/>
              </a:lnSpc>
            </a:pPr>
            <a:r>
              <a:rPr lang="hr-HR" sz="2000" dirty="0" smtClean="0"/>
              <a:t>pomoći širiti poruke protiv vršnjačkog nasilja i principe dobre prakse u društvu</a:t>
            </a:r>
          </a:p>
          <a:p>
            <a:pPr marL="114300" indent="0">
              <a:buFont typeface="Arial" pitchFamily="34" charset="0"/>
              <a:buNone/>
            </a:pPr>
            <a:endParaRPr lang="hr-HR" dirty="0"/>
          </a:p>
        </p:txBody>
      </p:sp>
      <p:sp>
        <p:nvSpPr>
          <p:cNvPr id="11" name="Rezervirano mjesto sadržaja 2"/>
          <p:cNvSpPr txBox="1">
            <a:spLocks/>
          </p:cNvSpPr>
          <p:nvPr/>
        </p:nvSpPr>
        <p:spPr>
          <a:xfrm>
            <a:off x="204343" y="523220"/>
            <a:ext cx="3947310" cy="3135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hr-HR" sz="2400" b="1" dirty="0" smtClean="0">
                <a:solidFill>
                  <a:schemeClr val="accent5"/>
                </a:solidFill>
              </a:rPr>
              <a:t>RAZINA ŠKOLE</a:t>
            </a:r>
            <a:endParaRPr lang="hr-HR" sz="2400" b="1" dirty="0">
              <a:solidFill>
                <a:schemeClr val="accent5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 smtClean="0"/>
              <a:t>osnovati odbor za koordinaciju prevencije vršnjačkog nasilja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provesti usavršavanja osoblja i članova odbora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provesti ispitivanje trenutnog stanja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održavati sastanke osoblja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uvesti školska pravila protiv vršnjačkog nasilja</a:t>
            </a:r>
          </a:p>
          <a:p>
            <a:pPr>
              <a:lnSpc>
                <a:spcPct val="80000"/>
              </a:lnSpc>
            </a:pPr>
            <a:r>
              <a:rPr lang="hr-HR" sz="2000" dirty="0" smtClean="0"/>
              <a:t>uključiti roditelje</a:t>
            </a:r>
          </a:p>
          <a:p>
            <a:pPr marL="114300" indent="0">
              <a:buFont typeface="Arial" pitchFamily="34" charset="0"/>
              <a:buNone/>
            </a:pP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3347864" y="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5"/>
                </a:solidFill>
              </a:rPr>
              <a:t>PROVEDBA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63824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4082"/>
          </a:xfrm>
        </p:spPr>
        <p:txBody>
          <a:bodyPr/>
          <a:lstStyle/>
          <a:p>
            <a:pPr algn="ctr"/>
            <a:r>
              <a:rPr lang="hr-HR" dirty="0" smtClean="0">
                <a:latin typeface="+mn-lt"/>
              </a:rPr>
              <a:t>Korisni linkovi</a:t>
            </a:r>
            <a:endParaRPr lang="hr-HR" dirty="0">
              <a:latin typeface="+mn-lt"/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0" y="1052736"/>
            <a:ext cx="8388424" cy="3672408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800"/>
              </a:spcAft>
              <a:buFont typeface="Wingdings" pitchFamily="2" charset="2"/>
              <a:buChar char="Ø"/>
            </a:pPr>
            <a:r>
              <a:rPr lang="hr-HR" sz="2400" dirty="0" smtClean="0"/>
              <a:t> </a:t>
            </a:r>
            <a:r>
              <a:rPr lang="hr-HR" sz="2200" b="1" dirty="0" smtClean="0"/>
              <a:t>Poliklinika za zaštitu djece grada Zagreba </a:t>
            </a:r>
            <a:r>
              <a:rPr lang="hr-HR" sz="2200" dirty="0" smtClean="0"/>
              <a:t>na svojim stranicama nudi:</a:t>
            </a:r>
          </a:p>
          <a:p>
            <a:pPr lvl="1">
              <a:spcAft>
                <a:spcPts val="500"/>
              </a:spcAft>
            </a:pPr>
            <a:r>
              <a:rPr lang="hr-HR" sz="2200" dirty="0" smtClean="0"/>
              <a:t> niz brošura namijenjenih djeci, roditeljima</a:t>
            </a:r>
            <a:r>
              <a:rPr lang="hr-HR" sz="2200" dirty="0"/>
              <a:t> </a:t>
            </a:r>
            <a:r>
              <a:rPr lang="hr-HR" sz="2200" dirty="0" smtClean="0"/>
              <a:t>i stručnjacima, izdvajamo: </a:t>
            </a:r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1800" dirty="0"/>
              <a:t>Nasilje među djecom</a:t>
            </a:r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1800" dirty="0"/>
              <a:t>Nasilje preko Interneta: </a:t>
            </a:r>
            <a:r>
              <a:rPr lang="hr-HR" sz="1800" dirty="0" err="1"/>
              <a:t>cyberbullying</a:t>
            </a:r>
            <a:endParaRPr lang="hr-HR" sz="1800" dirty="0"/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1800" dirty="0"/>
              <a:t>Trebamo li brinuti: Priručnik o adolescentima za roditelje i stručnjake</a:t>
            </a:r>
          </a:p>
          <a:p>
            <a:pPr lvl="2"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1800" dirty="0"/>
              <a:t>Nasilna ponašanja mladih – zašto je ljubav važna (vodič za roditelje)</a:t>
            </a:r>
          </a:p>
          <a:p>
            <a:pPr lvl="2">
              <a:spcAft>
                <a:spcPts val="1000"/>
              </a:spcAft>
              <a:buClr>
                <a:schemeClr val="accent2"/>
              </a:buClr>
              <a:buFont typeface="Wingdings" pitchFamily="2" charset="2"/>
              <a:buChar char="ü"/>
            </a:pPr>
            <a:r>
              <a:rPr lang="hr-HR" sz="1800" dirty="0"/>
              <a:t>Je li moguće da je to ljubav: Priručnik o nasilju u vezama </a:t>
            </a:r>
            <a:r>
              <a:rPr lang="hr-HR" sz="1800" dirty="0" smtClean="0"/>
              <a:t>mladih</a:t>
            </a:r>
          </a:p>
          <a:p>
            <a:pPr lvl="2">
              <a:spcAft>
                <a:spcPts val="1000"/>
              </a:spcAft>
              <a:buClr>
                <a:schemeClr val="accent2"/>
              </a:buClr>
              <a:buFont typeface="Wingdings" pitchFamily="2" charset="2"/>
              <a:buChar char="ü"/>
            </a:pPr>
            <a:endParaRPr lang="hr-HR" sz="1800" dirty="0" smtClean="0"/>
          </a:p>
          <a:p>
            <a:pPr lvl="1">
              <a:spcAft>
                <a:spcPts val="800"/>
              </a:spcAft>
            </a:pPr>
            <a:r>
              <a:rPr lang="hr-HR" sz="2200" dirty="0" smtClean="0"/>
              <a:t>tekstove o vršnjačkom nasilju namijenjene roditeljima, napisane od strane stručnjaka educiranih za rad s djecom i mladima</a:t>
            </a:r>
            <a:endParaRPr lang="hr-HR" sz="2200" dirty="0"/>
          </a:p>
        </p:txBody>
      </p:sp>
      <p:graphicFrame>
        <p:nvGraphicFramePr>
          <p:cNvPr id="7" name="Dijagram 6"/>
          <p:cNvGraphicFramePr/>
          <p:nvPr>
            <p:extLst>
              <p:ext uri="{D42A27DB-BD31-4B8C-83A1-F6EECF244321}">
                <p14:modId xmlns:p14="http://schemas.microsoft.com/office/powerpoint/2010/main" val="2561252980"/>
              </p:ext>
            </p:extLst>
          </p:nvPr>
        </p:nvGraphicFramePr>
        <p:xfrm>
          <a:off x="1043608" y="3501008"/>
          <a:ext cx="6768752" cy="3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jagram 7"/>
          <p:cNvGraphicFramePr/>
          <p:nvPr>
            <p:extLst>
              <p:ext uri="{D42A27DB-BD31-4B8C-83A1-F6EECF244321}">
                <p14:modId xmlns:p14="http://schemas.microsoft.com/office/powerpoint/2010/main" val="324387859"/>
              </p:ext>
            </p:extLst>
          </p:nvPr>
        </p:nvGraphicFramePr>
        <p:xfrm>
          <a:off x="179512" y="6345360"/>
          <a:ext cx="8208912" cy="3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kstniOkvir 8"/>
          <p:cNvSpPr txBox="1"/>
          <p:nvPr/>
        </p:nvSpPr>
        <p:spPr>
          <a:xfrm>
            <a:off x="251520" y="5293657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lang="hr-HR" sz="2000" b="1" dirty="0"/>
              <a:t>Hrabri telefon</a:t>
            </a:r>
            <a:r>
              <a:rPr lang="hr-HR" sz="2000" dirty="0"/>
              <a:t>: u sklopu nedavne kampanje „19 koraka do hrabrosti” </a:t>
            </a:r>
            <a:r>
              <a:rPr lang="hr-HR" sz="2000" dirty="0" smtClean="0"/>
              <a:t>objavio je niz </a:t>
            </a:r>
            <a:r>
              <a:rPr lang="hr-HR" sz="2000" dirty="0"/>
              <a:t>tekstova o vršnjačkom nasilju i ulozi vršnjaka, roditelja i škole u njegovoj </a:t>
            </a:r>
            <a:r>
              <a:rPr lang="hr-HR" sz="2000" dirty="0" smtClean="0"/>
              <a:t>prevenciji</a:t>
            </a:r>
            <a:endParaRPr lang="hr-HR" sz="2000" dirty="0"/>
          </a:p>
        </p:txBody>
      </p:sp>
      <p:pic>
        <p:nvPicPr>
          <p:cNvPr id="2050" name="Picture 2" descr="My Arrow Clip Art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387350"/>
            <a:ext cx="9525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y Arrow Clip Art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34950"/>
            <a:ext cx="9525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y Arrow Clip Art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34950"/>
            <a:ext cx="9525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Dijagram 12"/>
          <p:cNvGraphicFramePr/>
          <p:nvPr>
            <p:extLst>
              <p:ext uri="{D42A27DB-BD31-4B8C-83A1-F6EECF244321}">
                <p14:modId xmlns:p14="http://schemas.microsoft.com/office/powerpoint/2010/main" val="2545718408"/>
              </p:ext>
            </p:extLst>
          </p:nvPr>
        </p:nvGraphicFramePr>
        <p:xfrm>
          <a:off x="1043608" y="4581128"/>
          <a:ext cx="6768752" cy="3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26785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40650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hr-HR" sz="3000" b="1" dirty="0" smtClean="0">
                <a:solidFill>
                  <a:schemeClr val="accent1"/>
                </a:solidFill>
                <a:latin typeface="+mn-lt"/>
              </a:rPr>
              <a:t>Izloženost djece i mladih nepoželjnom </a:t>
            </a:r>
            <a:br>
              <a:rPr lang="hr-HR" sz="3000" b="1" dirty="0" smtClean="0">
                <a:solidFill>
                  <a:schemeClr val="accent1"/>
                </a:solidFill>
                <a:latin typeface="+mn-lt"/>
              </a:rPr>
            </a:br>
            <a:r>
              <a:rPr lang="hr-HR" sz="3000" b="1" dirty="0" smtClean="0">
                <a:solidFill>
                  <a:schemeClr val="accent1"/>
                </a:solidFill>
                <a:latin typeface="+mn-lt"/>
              </a:rPr>
              <a:t>seksualnom sadržaju na </a:t>
            </a:r>
            <a:r>
              <a:rPr lang="hr-HR" sz="3000" b="1" dirty="0">
                <a:solidFill>
                  <a:schemeClr val="accent1"/>
                </a:solidFill>
                <a:latin typeface="+mn-lt"/>
              </a:rPr>
              <a:t>I</a:t>
            </a:r>
            <a:r>
              <a:rPr lang="hr-HR" sz="3000" b="1" dirty="0" smtClean="0">
                <a:solidFill>
                  <a:schemeClr val="accent1"/>
                </a:solidFill>
                <a:latin typeface="+mn-lt"/>
              </a:rPr>
              <a:t>nternetu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13312"/>
            <a:ext cx="7308304" cy="5229647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400" dirty="0" smtClean="0"/>
          </a:p>
          <a:p>
            <a:pPr algn="just" eaLnBrk="1" hangingPunct="1">
              <a:lnSpc>
                <a:spcPct val="80000"/>
              </a:lnSpc>
            </a:pPr>
            <a:r>
              <a:rPr lang="hr-HR" sz="2400" dirty="0" smtClean="0">
                <a:solidFill>
                  <a:srgbClr val="FF0000"/>
                </a:solidFill>
              </a:rPr>
              <a:t>39% djece je netko koga su upoznali na </a:t>
            </a:r>
            <a:r>
              <a:rPr lang="hr-HR" sz="2400" dirty="0" err="1" smtClean="0">
                <a:solidFill>
                  <a:srgbClr val="FF0000"/>
                </a:solidFill>
              </a:rPr>
              <a:t>internetu</a:t>
            </a:r>
            <a:r>
              <a:rPr lang="hr-HR" sz="2400" dirty="0" smtClean="0">
                <a:solidFill>
                  <a:srgbClr val="FF0000"/>
                </a:solidFill>
              </a:rPr>
              <a:t> pitao da se slikaju ili snimaju na </a:t>
            </a:r>
            <a:r>
              <a:rPr lang="hr-HR" sz="2400" dirty="0" err="1" smtClean="0">
                <a:solidFill>
                  <a:srgbClr val="FF0000"/>
                </a:solidFill>
              </a:rPr>
              <a:t>seksualizirani</a:t>
            </a:r>
            <a:r>
              <a:rPr lang="hr-HR" sz="2400" dirty="0" smtClean="0">
                <a:solidFill>
                  <a:srgbClr val="FF0000"/>
                </a:solidFill>
              </a:rPr>
              <a:t> </a:t>
            </a:r>
            <a:r>
              <a:rPr lang="hr-HR" sz="2400" dirty="0" smtClean="0">
                <a:solidFill>
                  <a:srgbClr val="FF0000"/>
                </a:solidFill>
              </a:rPr>
              <a:t>način</a:t>
            </a:r>
          </a:p>
          <a:p>
            <a:pPr marL="114300" indent="0" algn="just" eaLnBrk="1" hangingPunct="1">
              <a:lnSpc>
                <a:spcPct val="80000"/>
              </a:lnSpc>
              <a:buNone/>
            </a:pPr>
            <a:endParaRPr lang="hr-HR" sz="2400" dirty="0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</a:pPr>
            <a:r>
              <a:rPr lang="hr-HR" sz="2400" dirty="0" smtClean="0"/>
              <a:t>6% djece navodi da su se slikali i poslali sliku </a:t>
            </a:r>
            <a:endParaRPr lang="hr-HR" sz="2400" dirty="0" smtClean="0"/>
          </a:p>
          <a:p>
            <a:pPr marL="114300" indent="0" eaLnBrk="1" hangingPunct="1">
              <a:lnSpc>
                <a:spcPct val="80000"/>
              </a:lnSpc>
              <a:buNone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hr-HR" sz="2400" dirty="0" smtClean="0">
                <a:solidFill>
                  <a:srgbClr val="FF0000"/>
                </a:solidFill>
              </a:rPr>
              <a:t>31% djece navodi da im je osoba koju su upoznali putem </a:t>
            </a:r>
            <a:r>
              <a:rPr lang="hr-HR" sz="2400" dirty="0" err="1" smtClean="0">
                <a:solidFill>
                  <a:srgbClr val="FF0000"/>
                </a:solidFill>
              </a:rPr>
              <a:t>interneta</a:t>
            </a:r>
            <a:r>
              <a:rPr lang="hr-HR" sz="2400" dirty="0" smtClean="0">
                <a:solidFill>
                  <a:srgbClr val="FF0000"/>
                </a:solidFill>
              </a:rPr>
              <a:t> poslala svoju sliku bez odjeće</a:t>
            </a:r>
          </a:p>
        </p:txBody>
      </p:sp>
      <p:cxnSp>
        <p:nvCxnSpPr>
          <p:cNvPr id="3" name="Ravni poveznik 2"/>
          <p:cNvCxnSpPr/>
          <p:nvPr/>
        </p:nvCxnSpPr>
        <p:spPr>
          <a:xfrm>
            <a:off x="323850" y="1268413"/>
            <a:ext cx="83518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7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26170"/>
          </a:xfrm>
        </p:spPr>
        <p:txBody>
          <a:bodyPr/>
          <a:lstStyle/>
          <a:p>
            <a:r>
              <a:rPr lang="hr-HR" sz="4000" b="1" dirty="0" smtClean="0">
                <a:latin typeface="+mn-lt"/>
              </a:rPr>
              <a:t>Što dovodi do nepoželjnih ponašanja djece i mladih?</a:t>
            </a:r>
            <a:endParaRPr lang="hr-HR" sz="4000" b="1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204864"/>
            <a:ext cx="7620000" cy="4195936"/>
          </a:xfrm>
        </p:spPr>
        <p:txBody>
          <a:bodyPr>
            <a:normAutofit/>
          </a:bodyPr>
          <a:lstStyle/>
          <a:p>
            <a:r>
              <a:rPr lang="hr-HR" sz="2400" b="1" dirty="0" smtClean="0"/>
              <a:t>Rizični i zaštitni </a:t>
            </a:r>
            <a:r>
              <a:rPr lang="hr-HR" sz="2400" b="1" dirty="0" smtClean="0"/>
              <a:t>faktori</a:t>
            </a:r>
          </a:p>
          <a:p>
            <a:pPr marL="114300" indent="0">
              <a:buNone/>
            </a:pPr>
            <a:endParaRPr lang="hr-HR" sz="2400" b="1" dirty="0" smtClean="0"/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kvaliteta roditeljske skrbi</a:t>
            </a:r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psihološka dobrobit roditelja</a:t>
            </a:r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prisutnost nasilja u obitelji</a:t>
            </a:r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socioekonomski status/siromaštvo</a:t>
            </a:r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odnosi djeteta s učiteljima</a:t>
            </a:r>
          </a:p>
          <a:p>
            <a:pPr lvl="1">
              <a:buFont typeface="Wingdings" pitchFamily="2" charset="2"/>
              <a:buChar char="ü"/>
            </a:pPr>
            <a:r>
              <a:rPr lang="hr-HR" sz="2200" dirty="0" smtClean="0"/>
              <a:t>odnosi djeteta s vršnjacima</a:t>
            </a:r>
            <a:endParaRPr lang="hr-HR" sz="2200" dirty="0"/>
          </a:p>
        </p:txBody>
      </p:sp>
    </p:spTree>
    <p:extLst>
      <p:ext uri="{BB962C8B-B14F-4D97-AF65-F5344CB8AC3E}">
        <p14:creationId xmlns:p14="http://schemas.microsoft.com/office/powerpoint/2010/main" val="351070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1268760"/>
            <a:ext cx="8136904" cy="5400600"/>
          </a:xfrm>
        </p:spPr>
        <p:txBody>
          <a:bodyPr>
            <a:normAutofit fontScale="92500"/>
          </a:bodyPr>
          <a:lstStyle/>
          <a:p>
            <a:pPr marL="114300" lvl="0" indent="0">
              <a:spcAft>
                <a:spcPts val="1000"/>
              </a:spcAft>
              <a:buNone/>
            </a:pPr>
            <a:r>
              <a:rPr lang="hr-HR" sz="2600" b="1" i="1" dirty="0" err="1"/>
              <a:t>S</a:t>
            </a:r>
            <a:r>
              <a:rPr lang="en-US" sz="2600" b="1" i="1" dirty="0" err="1" smtClean="0"/>
              <a:t>til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roditeljstva</a:t>
            </a:r>
            <a:endParaRPr lang="hr-HR" sz="2600" b="1" i="1" dirty="0"/>
          </a:p>
          <a:p>
            <a:pPr marL="114300" lvl="0" indent="0">
              <a:spcAft>
                <a:spcPts val="1000"/>
              </a:spcAft>
              <a:buNone/>
            </a:pPr>
            <a:endParaRPr lang="hr-HR" sz="2600" dirty="0"/>
          </a:p>
          <a:p>
            <a:pPr lvl="1">
              <a:spcAft>
                <a:spcPts val="300"/>
              </a:spcAft>
            </a:pPr>
            <a:r>
              <a:rPr lang="en-US" sz="2200" dirty="0" err="1" smtClean="0"/>
              <a:t>strogo</a:t>
            </a:r>
            <a:r>
              <a:rPr lang="en-US" sz="2200" dirty="0" smtClean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nedosljedno</a:t>
            </a:r>
            <a:r>
              <a:rPr lang="en-US" sz="2200" dirty="0"/>
              <a:t> </a:t>
            </a:r>
            <a:r>
              <a:rPr lang="en-US" sz="2200" dirty="0" err="1"/>
              <a:t>discipliniranje</a:t>
            </a:r>
            <a:r>
              <a:rPr lang="en-US" sz="2200" dirty="0"/>
              <a:t> </a:t>
            </a:r>
            <a:r>
              <a:rPr lang="en-US" sz="1900" dirty="0" smtClean="0"/>
              <a:t>(</a:t>
            </a:r>
            <a:r>
              <a:rPr lang="hr-HR" sz="1900" dirty="0" smtClean="0"/>
              <a:t>npr. </a:t>
            </a:r>
            <a:r>
              <a:rPr lang="en-US" sz="1900" dirty="0" err="1"/>
              <a:t>Finzi-Dottan</a:t>
            </a:r>
            <a:r>
              <a:rPr lang="en-US" sz="1900" dirty="0"/>
              <a:t>, </a:t>
            </a:r>
            <a:r>
              <a:rPr lang="en-US" sz="1900" dirty="0" err="1"/>
              <a:t>Bilu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Golubchik</a:t>
            </a:r>
            <a:r>
              <a:rPr lang="en-US" sz="1900" dirty="0"/>
              <a:t>, </a:t>
            </a:r>
            <a:r>
              <a:rPr lang="en-US" sz="1900" dirty="0" smtClean="0"/>
              <a:t>2011</a:t>
            </a:r>
            <a:r>
              <a:rPr lang="hr-HR" sz="1900" dirty="0" smtClean="0"/>
              <a:t>, </a:t>
            </a:r>
            <a:r>
              <a:rPr lang="en-US" sz="1900" dirty="0" smtClean="0"/>
              <a:t>Scott </a:t>
            </a:r>
            <a:r>
              <a:rPr lang="en-US" sz="1900" dirty="0" err="1"/>
              <a:t>i</a:t>
            </a:r>
            <a:r>
              <a:rPr lang="en-US" sz="1900" dirty="0"/>
              <a:t> sur., </a:t>
            </a:r>
            <a:r>
              <a:rPr lang="en-US" sz="1900" dirty="0" smtClean="0"/>
              <a:t>2010)</a:t>
            </a:r>
            <a:endParaRPr lang="hr-HR" sz="1900" dirty="0"/>
          </a:p>
          <a:p>
            <a:pPr lvl="1">
              <a:spcAft>
                <a:spcPts val="300"/>
              </a:spcAft>
            </a:pPr>
            <a:r>
              <a:rPr lang="en-US" sz="2200" dirty="0" err="1"/>
              <a:t>nasilnij</a:t>
            </a:r>
            <a:r>
              <a:rPr lang="hr-HR" sz="2200" dirty="0"/>
              <a:t>i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kritičnij</a:t>
            </a:r>
            <a:r>
              <a:rPr lang="hr-HR" sz="2200" dirty="0"/>
              <a:t>i</a:t>
            </a:r>
            <a:r>
              <a:rPr lang="en-US" sz="2200" dirty="0"/>
              <a:t> </a:t>
            </a:r>
            <a:r>
              <a:rPr lang="en-US" sz="2200" dirty="0" err="1" smtClean="0"/>
              <a:t>način</a:t>
            </a:r>
            <a:r>
              <a:rPr lang="hr-HR" sz="2200" dirty="0" smtClean="0"/>
              <a:t>i</a:t>
            </a:r>
            <a:r>
              <a:rPr lang="en-US" sz="2200" dirty="0" smtClean="0"/>
              <a:t> </a:t>
            </a:r>
            <a:r>
              <a:rPr lang="en-US" sz="2200" dirty="0" err="1" smtClean="0"/>
              <a:t>discipliniranja</a:t>
            </a:r>
            <a:r>
              <a:rPr lang="hr-HR" sz="2200" dirty="0" smtClean="0"/>
              <a:t>, </a:t>
            </a:r>
            <a:r>
              <a:rPr lang="en-US" sz="2200" dirty="0" err="1" smtClean="0"/>
              <a:t>manje</a:t>
            </a:r>
            <a:r>
              <a:rPr lang="en-US" sz="2200" dirty="0" smtClean="0"/>
              <a:t> </a:t>
            </a:r>
            <a:r>
              <a:rPr lang="en-US" sz="2200" dirty="0" err="1" smtClean="0"/>
              <a:t>pozitivn</a:t>
            </a:r>
            <a:r>
              <a:rPr lang="hr-HR" sz="2200" dirty="0" smtClean="0"/>
              <a:t>osti</a:t>
            </a:r>
            <a:r>
              <a:rPr lang="hr-HR" sz="2200" dirty="0"/>
              <a:t> </a:t>
            </a:r>
            <a:r>
              <a:rPr lang="en-US" sz="2200" dirty="0" err="1" smtClean="0"/>
              <a:t>i</a:t>
            </a:r>
            <a:r>
              <a:rPr lang="en-US" sz="2200" dirty="0" smtClean="0"/>
              <a:t> </a:t>
            </a:r>
            <a:r>
              <a:rPr lang="hr-HR" sz="2200" dirty="0" smtClean="0"/>
              <a:t>dosljednosti</a:t>
            </a:r>
            <a:r>
              <a:rPr lang="hr-HR" sz="2300" dirty="0" smtClean="0"/>
              <a:t> </a:t>
            </a:r>
            <a:r>
              <a:rPr lang="en-US" sz="1900" dirty="0" smtClean="0"/>
              <a:t>(</a:t>
            </a:r>
            <a:r>
              <a:rPr lang="en-US" sz="1900" dirty="0"/>
              <a:t>Reid, Webster-Stratton </a:t>
            </a:r>
            <a:r>
              <a:rPr lang="hr-HR" sz="1900" dirty="0" smtClean="0"/>
              <a:t>i</a:t>
            </a:r>
            <a:r>
              <a:rPr lang="en-US" sz="1900" dirty="0" smtClean="0"/>
              <a:t> </a:t>
            </a:r>
            <a:r>
              <a:rPr lang="en-US" sz="1900" dirty="0" err="1"/>
              <a:t>Baydar</a:t>
            </a:r>
            <a:r>
              <a:rPr lang="en-US" sz="1900" dirty="0"/>
              <a:t> 2004)</a:t>
            </a:r>
            <a:endParaRPr lang="hr-HR" sz="1900" dirty="0"/>
          </a:p>
          <a:p>
            <a:pPr lvl="1">
              <a:spcAft>
                <a:spcPts val="300"/>
              </a:spcAft>
            </a:pPr>
            <a:r>
              <a:rPr lang="en-US" sz="2200" dirty="0" err="1"/>
              <a:t>hostilni</a:t>
            </a:r>
            <a:r>
              <a:rPr lang="en-US" sz="2200" dirty="0"/>
              <a:t>, </a:t>
            </a:r>
            <a:r>
              <a:rPr lang="en-US" sz="2200" dirty="0" err="1" smtClean="0"/>
              <a:t>kritični</a:t>
            </a:r>
            <a:r>
              <a:rPr lang="hr-HR" sz="2200" dirty="0"/>
              <a:t> </a:t>
            </a:r>
            <a:r>
              <a:rPr lang="hr-HR" sz="2200" dirty="0" smtClean="0"/>
              <a:t>i</a:t>
            </a:r>
            <a:r>
              <a:rPr lang="en-US" sz="2200" dirty="0" smtClean="0"/>
              <a:t> </a:t>
            </a:r>
            <a:r>
              <a:rPr lang="en-US" sz="2200" dirty="0" err="1"/>
              <a:t>kažnjavajući</a:t>
            </a:r>
            <a:r>
              <a:rPr lang="en-US" sz="2200" dirty="0"/>
              <a:t> </a:t>
            </a:r>
            <a:r>
              <a:rPr lang="en-US" sz="2200" dirty="0" err="1" smtClean="0"/>
              <a:t>roditeljski</a:t>
            </a:r>
            <a:r>
              <a:rPr lang="en-US" sz="2200" dirty="0" smtClean="0"/>
              <a:t> </a:t>
            </a:r>
            <a:r>
              <a:rPr lang="en-US" sz="2200" dirty="0" err="1"/>
              <a:t>stil</a:t>
            </a:r>
            <a:r>
              <a:rPr lang="en-US" sz="2200" dirty="0"/>
              <a:t> </a:t>
            </a:r>
            <a:r>
              <a:rPr lang="en-US" sz="1900" dirty="0"/>
              <a:t>(</a:t>
            </a:r>
            <a:r>
              <a:rPr lang="en-US" sz="1900" dirty="0" err="1"/>
              <a:t>Rutter</a:t>
            </a:r>
            <a:r>
              <a:rPr lang="en-US" sz="1900" dirty="0"/>
              <a:t>, </a:t>
            </a:r>
            <a:r>
              <a:rPr lang="en-US" sz="1900" dirty="0" err="1"/>
              <a:t>Giller</a:t>
            </a:r>
            <a:r>
              <a:rPr lang="en-US" sz="1900" dirty="0"/>
              <a:t> </a:t>
            </a:r>
            <a:r>
              <a:rPr lang="hr-HR" sz="1900" dirty="0" smtClean="0"/>
              <a:t>i</a:t>
            </a:r>
            <a:r>
              <a:rPr lang="en-US" sz="1900" dirty="0" smtClean="0"/>
              <a:t> </a:t>
            </a:r>
            <a:r>
              <a:rPr lang="en-US" sz="1900" dirty="0" err="1"/>
              <a:t>Hagell</a:t>
            </a:r>
            <a:r>
              <a:rPr lang="en-US" sz="1900" dirty="0"/>
              <a:t>, 1998)</a:t>
            </a:r>
            <a:endParaRPr lang="hr-HR" sz="1900" dirty="0"/>
          </a:p>
          <a:p>
            <a:pPr marL="115200" lvl="1" indent="0">
              <a:buNone/>
            </a:pPr>
            <a:endParaRPr lang="hr-HR" sz="2400" b="1" i="1" dirty="0" smtClean="0"/>
          </a:p>
          <a:p>
            <a:pPr marL="115200" lvl="1" indent="0">
              <a:buNone/>
            </a:pPr>
            <a:r>
              <a:rPr lang="hr-HR" sz="2400" b="1" i="1" dirty="0" smtClean="0"/>
              <a:t>Nadzor</a:t>
            </a:r>
          </a:p>
          <a:p>
            <a:pPr marL="115200" lvl="1" indent="0">
              <a:buNone/>
            </a:pPr>
            <a:endParaRPr lang="hr-HR" sz="2400" b="1" i="1" dirty="0"/>
          </a:p>
          <a:p>
            <a:pPr lvl="1">
              <a:spcBef>
                <a:spcPts val="500"/>
              </a:spcBef>
              <a:spcAft>
                <a:spcPts val="1000"/>
              </a:spcAft>
            </a:pPr>
            <a:r>
              <a:rPr lang="en-US" sz="2200" dirty="0" err="1"/>
              <a:t>manja</a:t>
            </a:r>
            <a:r>
              <a:rPr lang="en-US" sz="2200" dirty="0"/>
              <a:t> </a:t>
            </a:r>
            <a:r>
              <a:rPr lang="en-US" sz="2200" b="1" i="1" dirty="0" err="1"/>
              <a:t>uključenost</a:t>
            </a:r>
            <a:r>
              <a:rPr lang="en-US" sz="2200" dirty="0"/>
              <a:t> </a:t>
            </a:r>
            <a:r>
              <a:rPr lang="en-US" sz="2200" dirty="0" err="1"/>
              <a:t>roditelja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slabiji</a:t>
            </a:r>
            <a:r>
              <a:rPr lang="en-US" sz="2200" dirty="0"/>
              <a:t> </a:t>
            </a:r>
            <a:r>
              <a:rPr lang="en-US" sz="2200" b="1" i="1" dirty="0" err="1"/>
              <a:t>nadzor</a:t>
            </a:r>
            <a:r>
              <a:rPr lang="en-US" sz="2200" dirty="0"/>
              <a:t> </a:t>
            </a:r>
            <a:r>
              <a:rPr lang="en-US" sz="2200" dirty="0" err="1" smtClean="0"/>
              <a:t>djeteta</a:t>
            </a:r>
            <a:r>
              <a:rPr lang="en-US" sz="2200" dirty="0" smtClean="0"/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→</a:t>
            </a:r>
            <a:r>
              <a:rPr lang="en-US" sz="2200" dirty="0"/>
              <a:t> </a:t>
            </a:r>
            <a:r>
              <a:rPr lang="en-US" sz="2200" dirty="0" err="1"/>
              <a:t>snažan</a:t>
            </a:r>
            <a:r>
              <a:rPr lang="en-US" sz="2200" dirty="0"/>
              <a:t> </a:t>
            </a:r>
            <a:r>
              <a:rPr lang="en-US" sz="2200" dirty="0" err="1"/>
              <a:t>prediktor</a:t>
            </a:r>
            <a:r>
              <a:rPr lang="en-US" sz="2200" dirty="0"/>
              <a:t> </a:t>
            </a:r>
            <a:r>
              <a:rPr lang="en-US" sz="2200" dirty="0" err="1"/>
              <a:t>antisocijalnog</a:t>
            </a:r>
            <a:r>
              <a:rPr lang="en-US" sz="2200" dirty="0"/>
              <a:t> </a:t>
            </a:r>
            <a:r>
              <a:rPr lang="en-US" sz="2200" dirty="0" err="1"/>
              <a:t>ponašanja</a:t>
            </a:r>
            <a:r>
              <a:rPr lang="en-US" sz="2200" dirty="0"/>
              <a:t> </a:t>
            </a:r>
            <a:r>
              <a:rPr lang="en-US" sz="2200" dirty="0" err="1"/>
              <a:t>djece</a:t>
            </a:r>
            <a:r>
              <a:rPr lang="en-US" sz="2200" dirty="0"/>
              <a:t> </a:t>
            </a:r>
            <a:r>
              <a:rPr lang="en-US" sz="1900" dirty="0"/>
              <a:t>(</a:t>
            </a:r>
            <a:r>
              <a:rPr lang="en-US" sz="1900" dirty="0" err="1"/>
              <a:t>Loeber</a:t>
            </a:r>
            <a:r>
              <a:rPr lang="en-US" sz="1900" dirty="0"/>
              <a:t> </a:t>
            </a:r>
            <a:r>
              <a:rPr lang="hr-HR" sz="1900" dirty="0"/>
              <a:t>i</a:t>
            </a:r>
            <a:r>
              <a:rPr lang="en-US" sz="1900" dirty="0"/>
              <a:t> </a:t>
            </a:r>
            <a:r>
              <a:rPr lang="en-US" sz="1900" dirty="0" err="1"/>
              <a:t>Stouthamer-Loeber</a:t>
            </a:r>
            <a:r>
              <a:rPr lang="en-US" sz="1900" dirty="0"/>
              <a:t>, 1986)</a:t>
            </a:r>
            <a:endParaRPr lang="hr-HR" sz="1900" dirty="0"/>
          </a:p>
          <a:p>
            <a:endParaRPr lang="hr-HR" dirty="0"/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hr-HR" sz="3600" b="1" dirty="0" smtClean="0">
                <a:latin typeface="+mn-lt"/>
              </a:rPr>
              <a:t>1. Kvaliteta roditeljske skrbi</a:t>
            </a:r>
            <a:endParaRPr lang="hr-H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9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620688"/>
            <a:ext cx="8064896" cy="5976664"/>
          </a:xfrm>
        </p:spPr>
        <p:txBody>
          <a:bodyPr>
            <a:normAutofit/>
          </a:bodyPr>
          <a:lstStyle/>
          <a:p>
            <a:pPr marL="114300" lvl="0" indent="0">
              <a:buNone/>
            </a:pPr>
            <a:r>
              <a:rPr lang="hr-HR" sz="2400" b="1" i="1" dirty="0" smtClean="0"/>
              <a:t>R</a:t>
            </a:r>
            <a:r>
              <a:rPr lang="en-US" sz="2400" b="1" i="1" dirty="0" err="1" smtClean="0"/>
              <a:t>oditeljska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responzivnost</a:t>
            </a:r>
            <a:endParaRPr lang="hr-HR" sz="2400" dirty="0" smtClean="0"/>
          </a:p>
          <a:p>
            <a:pPr lvl="1">
              <a:spcAft>
                <a:spcPts val="1000"/>
              </a:spcAft>
            </a:pPr>
            <a:r>
              <a:rPr lang="en-US" sz="2200" dirty="0" err="1" smtClean="0"/>
              <a:t>odobravanje</a:t>
            </a:r>
            <a:r>
              <a:rPr lang="en-US" sz="2200" dirty="0" smtClean="0"/>
              <a:t>, </a:t>
            </a:r>
            <a:r>
              <a:rPr lang="en-US" sz="2200" dirty="0" err="1" smtClean="0"/>
              <a:t>vodstvo</a:t>
            </a:r>
            <a:r>
              <a:rPr lang="en-US" sz="2200" dirty="0" smtClean="0"/>
              <a:t>, </a:t>
            </a:r>
            <a:r>
              <a:rPr lang="en-US" sz="2200" dirty="0" err="1" smtClean="0"/>
              <a:t>motiviranje</a:t>
            </a:r>
            <a:r>
              <a:rPr lang="en-US" sz="2200" dirty="0" smtClean="0"/>
              <a:t>, </a:t>
            </a:r>
            <a:r>
              <a:rPr lang="en-US" sz="2200" dirty="0" err="1" smtClean="0"/>
              <a:t>odsustvo</a:t>
            </a:r>
            <a:r>
              <a:rPr lang="en-US" sz="2200" dirty="0" smtClean="0"/>
              <a:t> </a:t>
            </a:r>
            <a:r>
              <a:rPr lang="en-US" sz="2200" dirty="0" err="1" smtClean="0"/>
              <a:t>prisile</a:t>
            </a:r>
            <a:r>
              <a:rPr lang="en-US" sz="2200" dirty="0" smtClean="0"/>
              <a:t>, </a:t>
            </a:r>
            <a:r>
              <a:rPr lang="en-US" sz="2200" dirty="0" err="1" smtClean="0"/>
              <a:t>usklađenost</a:t>
            </a:r>
            <a:r>
              <a:rPr lang="en-US" sz="2200" dirty="0" smtClean="0"/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→</a:t>
            </a:r>
            <a:r>
              <a:rPr lang="hr-HR" sz="2200" dirty="0" smtClean="0"/>
              <a:t> manje nepoželjnih </a:t>
            </a:r>
            <a:r>
              <a:rPr lang="en-US" sz="2200" dirty="0" err="1" smtClean="0"/>
              <a:t>ponašanja</a:t>
            </a:r>
            <a:r>
              <a:rPr lang="hr-HR" sz="2200" dirty="0" smtClean="0"/>
              <a:t>,</a:t>
            </a:r>
            <a:r>
              <a:rPr lang="en-US" sz="2200" dirty="0" smtClean="0"/>
              <a:t> </a:t>
            </a:r>
            <a:r>
              <a:rPr lang="hr-HR" sz="2200" dirty="0" smtClean="0"/>
              <a:t>posebice kod dječaka</a:t>
            </a:r>
            <a:r>
              <a:rPr lang="en-US" sz="2200" dirty="0" smtClean="0"/>
              <a:t> </a:t>
            </a:r>
            <a:r>
              <a:rPr lang="en-US" sz="1900" dirty="0" smtClean="0"/>
              <a:t>(</a:t>
            </a:r>
            <a:r>
              <a:rPr lang="en-US" sz="1900" dirty="0" err="1" smtClean="0"/>
              <a:t>Rothbaum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err="1" smtClean="0"/>
              <a:t>Poth</a:t>
            </a:r>
            <a:r>
              <a:rPr lang="en-US" sz="1900" dirty="0" smtClean="0"/>
              <a:t>, 1991</a:t>
            </a:r>
            <a:r>
              <a:rPr lang="en-US" sz="1900" dirty="0" smtClean="0"/>
              <a:t>)</a:t>
            </a:r>
            <a:endParaRPr lang="hr-HR" sz="1900" dirty="0" smtClean="0"/>
          </a:p>
          <a:p>
            <a:pPr marL="411480" lvl="1" indent="0">
              <a:spcAft>
                <a:spcPts val="1000"/>
              </a:spcAft>
              <a:buNone/>
            </a:pPr>
            <a:endParaRPr lang="hr-HR" sz="1900" b="1" i="1" dirty="0" smtClean="0"/>
          </a:p>
          <a:p>
            <a:pPr marL="115200" lvl="1" indent="0">
              <a:buNone/>
            </a:pPr>
            <a:r>
              <a:rPr lang="hr-HR" sz="2400" b="1" i="1" dirty="0" smtClean="0"/>
              <a:t>R</a:t>
            </a:r>
            <a:r>
              <a:rPr lang="en-US" sz="2400" b="1" i="1" dirty="0" err="1"/>
              <a:t>oditeljska</a:t>
            </a:r>
            <a:r>
              <a:rPr lang="en-US" sz="2400" b="1" i="1" dirty="0"/>
              <a:t> </a:t>
            </a:r>
            <a:r>
              <a:rPr lang="en-US" sz="2400" b="1" i="1" dirty="0" err="1"/>
              <a:t>toplina</a:t>
            </a:r>
            <a:endParaRPr lang="hr-HR" sz="2400" b="1" i="1" dirty="0"/>
          </a:p>
          <a:p>
            <a:pPr lvl="1">
              <a:spcAft>
                <a:spcPts val="1000"/>
              </a:spcAft>
            </a:pPr>
            <a:r>
              <a:rPr lang="en-US" sz="2200" dirty="0" err="1" smtClean="0"/>
              <a:t>više</a:t>
            </a:r>
            <a:r>
              <a:rPr lang="en-US" sz="2200" dirty="0" smtClean="0"/>
              <a:t> </a:t>
            </a:r>
            <a:r>
              <a:rPr lang="en-US" sz="2200" dirty="0"/>
              <a:t>topline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→</a:t>
            </a:r>
            <a:r>
              <a:rPr lang="en-US" sz="2200" dirty="0" smtClean="0"/>
              <a:t> </a:t>
            </a:r>
            <a:r>
              <a:rPr lang="en-US" sz="2200" dirty="0" err="1"/>
              <a:t>manje</a:t>
            </a:r>
            <a:r>
              <a:rPr lang="en-US" sz="2200" dirty="0"/>
              <a:t> </a:t>
            </a:r>
            <a:r>
              <a:rPr lang="hr-HR" sz="2200" dirty="0" smtClean="0"/>
              <a:t>neprihvatljivih </a:t>
            </a:r>
            <a:r>
              <a:rPr lang="en-US" sz="2200" dirty="0" err="1" smtClean="0"/>
              <a:t>ponašanja</a:t>
            </a:r>
            <a:r>
              <a:rPr lang="en-US" sz="2200" dirty="0" smtClean="0"/>
              <a:t>, </a:t>
            </a:r>
            <a:r>
              <a:rPr lang="en-US" sz="2200" dirty="0" err="1"/>
              <a:t>veća</a:t>
            </a:r>
            <a:r>
              <a:rPr lang="en-US" sz="2200" dirty="0"/>
              <a:t> </a:t>
            </a:r>
            <a:r>
              <a:rPr lang="en-US" sz="2200" dirty="0" err="1"/>
              <a:t>socijalna</a:t>
            </a:r>
            <a:r>
              <a:rPr lang="en-US" sz="2200" dirty="0"/>
              <a:t> </a:t>
            </a:r>
            <a:r>
              <a:rPr lang="en-US" sz="2200" dirty="0" err="1"/>
              <a:t>kompetentnost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sklonost</a:t>
            </a:r>
            <a:r>
              <a:rPr lang="en-US" sz="2200" dirty="0"/>
              <a:t> </a:t>
            </a:r>
            <a:r>
              <a:rPr lang="en-US" sz="2200" dirty="0" err="1"/>
              <a:t>prosocijalnom</a:t>
            </a:r>
            <a:r>
              <a:rPr lang="en-US" sz="2200" dirty="0"/>
              <a:t> </a:t>
            </a:r>
            <a:r>
              <a:rPr lang="en-US" sz="2200" dirty="0" err="1"/>
              <a:t>ponašanju</a:t>
            </a:r>
            <a:r>
              <a:rPr lang="en-US" sz="2200" dirty="0"/>
              <a:t> </a:t>
            </a:r>
            <a:r>
              <a:rPr lang="en-US" sz="1900" dirty="0"/>
              <a:t>(Garber, Robinson </a:t>
            </a:r>
            <a:r>
              <a:rPr lang="hr-HR" sz="1900" dirty="0"/>
              <a:t>i</a:t>
            </a:r>
            <a:r>
              <a:rPr lang="en-US" sz="1900" dirty="0"/>
              <a:t> </a:t>
            </a:r>
            <a:r>
              <a:rPr lang="en-US" sz="1900" dirty="0" err="1"/>
              <a:t>Valentiner</a:t>
            </a:r>
            <a:r>
              <a:rPr lang="en-US" sz="1900" dirty="0"/>
              <a:t>, </a:t>
            </a:r>
            <a:r>
              <a:rPr lang="en-US" sz="1900" dirty="0" smtClean="0"/>
              <a:t>1997</a:t>
            </a:r>
            <a:r>
              <a:rPr lang="hr-HR" sz="1900" dirty="0" smtClean="0"/>
              <a:t>; </a:t>
            </a:r>
            <a:r>
              <a:rPr lang="en-US" sz="1900" dirty="0" err="1" smtClean="0"/>
              <a:t>Laible</a:t>
            </a:r>
            <a:r>
              <a:rPr lang="en-US" sz="1900" dirty="0"/>
              <a:t>, Carlo, </a:t>
            </a:r>
            <a:r>
              <a:rPr lang="en-US" sz="1900" dirty="0" err="1"/>
              <a:t>Torquaty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Ontai</a:t>
            </a:r>
            <a:r>
              <a:rPr lang="en-US" sz="1900" dirty="0"/>
              <a:t>, 2004</a:t>
            </a:r>
            <a:r>
              <a:rPr lang="en-US" sz="1900" dirty="0" smtClean="0"/>
              <a:t>)</a:t>
            </a:r>
            <a:endParaRPr lang="hr-HR" sz="1900" dirty="0" smtClean="0"/>
          </a:p>
          <a:p>
            <a:pPr marL="411480" lvl="1" indent="0">
              <a:spcAft>
                <a:spcPts val="1000"/>
              </a:spcAft>
              <a:buNone/>
            </a:pPr>
            <a:endParaRPr lang="hr-HR" sz="1900" dirty="0"/>
          </a:p>
          <a:p>
            <a:pPr marL="114300" lvl="0" indent="0">
              <a:buNone/>
            </a:pPr>
            <a:r>
              <a:rPr lang="hr-HR" sz="2400" b="1" i="1" dirty="0"/>
              <a:t>K</a:t>
            </a:r>
            <a:r>
              <a:rPr lang="en-US" sz="2400" b="1" i="1" dirty="0" err="1"/>
              <a:t>valiteta</a:t>
            </a:r>
            <a:r>
              <a:rPr lang="en-US" sz="2400" b="1" i="1" dirty="0"/>
              <a:t> </a:t>
            </a:r>
            <a:r>
              <a:rPr lang="en-US" sz="2400" b="1" i="1" dirty="0" err="1"/>
              <a:t>doma</a:t>
            </a:r>
            <a:endParaRPr lang="hr-HR" sz="2400" dirty="0"/>
          </a:p>
          <a:p>
            <a:pPr lvl="1"/>
            <a:r>
              <a:rPr lang="hr-HR" sz="2200" dirty="0" smtClean="0"/>
              <a:t>manje </a:t>
            </a:r>
            <a:r>
              <a:rPr lang="hr-HR" sz="2200" dirty="0"/>
              <a:t>kognitivne stimulacije i emocionalne podrške prisutne kod </a:t>
            </a:r>
            <a:r>
              <a:rPr lang="hr-HR" sz="2200" dirty="0" smtClean="0"/>
              <a:t>kuće</a:t>
            </a:r>
            <a:r>
              <a:rPr lang="en-US" sz="2200" dirty="0" smtClean="0"/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→</a:t>
            </a:r>
            <a:r>
              <a:rPr lang="en-US" sz="2200" dirty="0"/>
              <a:t> </a:t>
            </a:r>
            <a:r>
              <a:rPr lang="en-US" sz="2200" dirty="0" err="1"/>
              <a:t>više</a:t>
            </a:r>
            <a:r>
              <a:rPr lang="en-US" sz="2200" dirty="0"/>
              <a:t> </a:t>
            </a:r>
            <a:r>
              <a:rPr lang="en-US" sz="2200" dirty="0" err="1"/>
              <a:t>poteškoća</a:t>
            </a:r>
            <a:r>
              <a:rPr lang="en-US" sz="2200" dirty="0"/>
              <a:t> </a:t>
            </a:r>
            <a:r>
              <a:rPr lang="en-US" sz="1900" dirty="0"/>
              <a:t>(Carlson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Cocoran</a:t>
            </a:r>
            <a:r>
              <a:rPr lang="en-US" sz="1900" dirty="0"/>
              <a:t>, 2001)</a:t>
            </a:r>
            <a:endParaRPr lang="hr-HR" sz="1900" dirty="0"/>
          </a:p>
          <a:p>
            <a:pPr marL="411480" lvl="1" indent="0">
              <a:spcAft>
                <a:spcPts val="1000"/>
              </a:spcAft>
              <a:buNone/>
            </a:pPr>
            <a:endParaRPr lang="hr-HR" sz="3200" dirty="0"/>
          </a:p>
          <a:p>
            <a:pPr lvl="1"/>
            <a:endParaRPr lang="hr-HR" sz="2900" b="1" i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579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usjednost">
  <a:themeElements>
    <a:clrScheme name="Kolaž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sjednost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547</TotalTime>
  <Words>2869</Words>
  <Application>Microsoft Office PowerPoint</Application>
  <PresentationFormat>Prikaz na zaslonu (4:3)</PresentationFormat>
  <Paragraphs>491</Paragraphs>
  <Slides>56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56</vt:i4>
      </vt:variant>
    </vt:vector>
  </HeadingPairs>
  <TitlesOfParts>
    <vt:vector size="58" baseType="lpstr">
      <vt:lpstr>Susjednost</vt:lpstr>
      <vt:lpstr>Bitmap Image</vt:lpstr>
      <vt:lpstr>Nasilje u školama - prevencija</vt:lpstr>
      <vt:lpstr>PREVALENCIJA Međuvršnjačko nasilje - svijet</vt:lpstr>
      <vt:lpstr>PREVALENCIJA  Međuvršnjaško nasilje  - RH</vt:lpstr>
      <vt:lpstr>PREVALENCIJA  Elektroničko nasilje – svijet </vt:lpstr>
      <vt:lpstr>PREVALENCIJA  Elektroničko nasilje – RH</vt:lpstr>
      <vt:lpstr>Izloženost djece i mladih nepoželjnom  seksualnom sadržaju na Internetu </vt:lpstr>
      <vt:lpstr>Što dovodi do nepoželjnih ponašanja djece i mladih?</vt:lpstr>
      <vt:lpstr>1. Kvaliteta roditeljske skrbi</vt:lpstr>
      <vt:lpstr>PowerPointova prezentacija</vt:lpstr>
      <vt:lpstr>PowerPointova prezentacija</vt:lpstr>
      <vt:lpstr>PowerPointova prezentacija</vt:lpstr>
      <vt:lpstr>3. Psihološka dobrobit  roditelja</vt:lpstr>
      <vt:lpstr>4. Ostali rizični/zaštitni faktori povezani       s obitelji</vt:lpstr>
      <vt:lpstr>5. Odnosi djeteta s učiteljima</vt:lpstr>
      <vt:lpstr>6. Odnosi djeteta s vršnjacima</vt:lpstr>
      <vt:lpstr>PowerPointova prezentacija</vt:lpstr>
      <vt:lpstr>7. Ostali rizični faktori povezani       sa školom</vt:lpstr>
      <vt:lpstr>Koja djeca iskazuju problematična ponašanja u školi?</vt:lpstr>
      <vt:lpstr>Djeca s ozbiljnim emocionalnim poremećajima i poremećajima u ponašanju </vt:lpstr>
      <vt:lpstr>PowerPointova prezentacija</vt:lpstr>
      <vt:lpstr>Djeca koja iskazuju agresivno ili antisocijalno ponašanje</vt:lpstr>
      <vt:lpstr>PowerPointova prezentacija</vt:lpstr>
      <vt:lpstr>PowerPointova prezentacija</vt:lpstr>
      <vt:lpstr>Faktori visokog rizika</vt:lpstr>
      <vt:lpstr>Faktori visokog rizika</vt:lpstr>
      <vt:lpstr>Elektroničko nasilje – što obuhvaća?</vt:lpstr>
      <vt:lpstr>Razlike u odnosu na nasilje u neposrednom odnosu</vt:lpstr>
      <vt:lpstr>Najčešće posljedice vršnjačkog nasilja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Iskustva drugih zemalja - SAD</vt:lpstr>
      <vt:lpstr>PowerPointova prezentacija</vt:lpstr>
      <vt:lpstr>PowerPointova prezentacija</vt:lpstr>
      <vt:lpstr>Uspješne strategije suočavanja s nasiljem u školama</vt:lpstr>
      <vt:lpstr>Proaktivno i reaktivno djelovanje</vt:lpstr>
      <vt:lpstr>Proaktivno vs. retroaktivno reagiranje</vt:lpstr>
      <vt:lpstr>Što je u podlozi neprimjerenih ponašanja?</vt:lpstr>
      <vt:lpstr>PowerPointova prezentacija</vt:lpstr>
      <vt:lpstr>Ključne strategije pri suočavanju s neprimjerenim ponašanjima</vt:lpstr>
      <vt:lpstr>Prevencija</vt:lpstr>
      <vt:lpstr>Rana identifikacija</vt:lpstr>
      <vt:lpstr>Rana intervencija</vt:lpstr>
      <vt:lpstr>Učinkovite strategije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Primjeri uspješnih  preventivnih programa</vt:lpstr>
      <vt:lpstr>PowerPointova prezentacija</vt:lpstr>
      <vt:lpstr>PowerPointova prezentacija</vt:lpstr>
      <vt:lpstr>Korisni linkovi</vt:lpstr>
    </vt:vector>
  </TitlesOfParts>
  <Company>Poliklinika za zaštitu djece grada Zagreba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Tea Brezinščak</dc:creator>
  <cp:lastModifiedBy>Gordana Buljan Flander</cp:lastModifiedBy>
  <cp:revision>67</cp:revision>
  <cp:lastPrinted>2013-04-08T17:50:32Z</cp:lastPrinted>
  <dcterms:created xsi:type="dcterms:W3CDTF">2013-04-08T08:11:23Z</dcterms:created>
  <dcterms:modified xsi:type="dcterms:W3CDTF">2013-04-08T17:50:57Z</dcterms:modified>
</cp:coreProperties>
</file>