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36" r:id="rId2"/>
    <p:sldId id="300" r:id="rId3"/>
    <p:sldId id="337" r:id="rId4"/>
    <p:sldId id="338" r:id="rId5"/>
    <p:sldId id="339" r:id="rId6"/>
    <p:sldId id="315" r:id="rId7"/>
    <p:sldId id="284" r:id="rId8"/>
    <p:sldId id="316" r:id="rId9"/>
    <p:sldId id="317" r:id="rId10"/>
    <p:sldId id="318" r:id="rId11"/>
    <p:sldId id="299" r:id="rId12"/>
    <p:sldId id="311" r:id="rId13"/>
    <p:sldId id="301" r:id="rId14"/>
    <p:sldId id="320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26" r:id="rId24"/>
    <p:sldId id="327" r:id="rId25"/>
    <p:sldId id="328" r:id="rId26"/>
    <p:sldId id="329" r:id="rId27"/>
    <p:sldId id="319" r:id="rId28"/>
  </p:sldIdLst>
  <p:sldSz cx="9144000" cy="6858000" type="screen4x3"/>
  <p:notesSz cx="9874250" cy="6797675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D4D4D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45" autoAdjust="0"/>
  </p:normalViewPr>
  <p:slideViewPr>
    <p:cSldViewPr>
      <p:cViewPr>
        <p:scale>
          <a:sx n="70" d="100"/>
          <a:sy n="70" d="100"/>
        </p:scale>
        <p:origin x="-116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5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B1ADF-0E03-4C9C-A5A5-2510041A23DD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3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5" y="6456613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16C7A-186A-418F-BF59-E5496B9312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0983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5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8BF73-73EA-47A6-8478-97D127724F29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6" y="3228896"/>
            <a:ext cx="7899400" cy="305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5" y="6456613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55BC7-01A6-4D05-A36E-EC406192D9EA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7744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19</a:t>
            </a:fld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20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21</a:t>
            </a:fld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dirty="0" smtClean="0"/>
              <a:t>Kolegijalno opažanje nastave je model profesionalnog učenja koji podržava novu viziju profesionalnog razvoja. Ova vizija uključuje stvaranje </a:t>
            </a:r>
            <a:r>
              <a:rPr lang="hr-HR" sz="1200" u="sng" dirty="0" smtClean="0"/>
              <a:t>zajednice učitelja koji uče</a:t>
            </a:r>
            <a:r>
              <a:rPr lang="hr-HR" sz="1200" dirty="0" smtClean="0"/>
              <a:t>,  grupa učitelja koje se redovito sastaju, preispituju svoj rad, razmjenjuju iskustva i ideje, rješavaju zajedničke probleme, pripremaju nove pristupe i metode.  Nova znanja potom primjenjuju u svojim učionicama, međusobno se opažaju i jedni drugima pružaju podršku dodatnim poticanjem na </a:t>
            </a:r>
            <a:r>
              <a:rPr lang="hr-HR" sz="1200" dirty="0" err="1" smtClean="0"/>
              <a:t>samorefleksiju</a:t>
            </a:r>
            <a:r>
              <a:rPr lang="hr-HR" sz="1200" dirty="0" smtClean="0"/>
              <a:t> i razmjenu ideja.</a:t>
            </a:r>
          </a:p>
          <a:p>
            <a:r>
              <a:rPr lang="hr-HR" sz="1200" dirty="0" smtClean="0"/>
              <a:t>Ovaj pristup predstavlja oblik autentičnih školskih programa usavršavanja koji zadovoljavaju stvarne potrebe učitelja i koji im pružaju slobodu da zajedno s kolegama budu kreatori vlastitog razvoja i kvalitetnijeg rada.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23</a:t>
            </a:fld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24</a:t>
            </a:fld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25</a:t>
            </a:fld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26</a:t>
            </a:fld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27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Nužni postupci prije opažanja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su upoznati s temom nastavnog sata (nastavnom jedinicom)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su upoznati s glavnim ciljem i očekivanim ishodom nastavnog sata (</a:t>
            </a:r>
            <a:r>
              <a:rPr lang="nl-BE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Što se specifično NOVO očekuje da će učenici naučiti, razumjeti i moći učiniti nakon ovoga sata?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su upoznati s metodama koje će nastavnik koristiti kako bi ostvario navedene ciljeve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su upoznati s postupcima provjere jesu li postavljeni ciljevi ostvareni (</a:t>
            </a:r>
            <a:r>
              <a:rPr lang="nl-BE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Kako će učenici pokazati da su naučili, razumjeli i da mogu učiniti što se od njih očekuje?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Dogovoreno je na koje će se aspekte nastavnog procesa obraćati posebna pozornost tijekom opažanja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 je unaprijed upoznat s obilježjima učenika i specifičnostima razredne dinamike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Dogovoreno je kako opažača predstaviti učenicima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Dogovoreni su detalji o povjerljivosti cijeloga postupka i o načinima kako osigurati povjerljivost i diskreciju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 je termin sastanka nakon opažanja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Nužni postupci tijekom provedbe opažanja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dolaze na vrijeme prije početka nastavnog sata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Učitelj vrlo kratko predstavlja opažače učenicima i objašnjava da opažači ne prate i ne procjenjuju njihovo znanje već samo opažaju nastavu (pola minute)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zauzimaju dogovorena mjesta i nastavni sat odmah započinje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sjede na nenametljivim mjestima s kojih imaju dobar pregled svega što se u razredu događa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ne postavljaju nikakva pitanja tijekom nastave i ne sudjeluju u aktivnostima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koriste Obrazac za opažanje nastave (OZON)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prave bilješke za narativno izvješće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nastoje što objektivnije opažati i </a:t>
            </a:r>
            <a:r>
              <a:rPr lang="nl-BE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opisati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elemente nastavnog procesa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su fokusirni na </a:t>
            </a:r>
            <a:r>
              <a:rPr lang="nl-BE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procese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poučavanja i olakšavanje učenja, a </a:t>
            </a:r>
            <a:r>
              <a:rPr lang="nl-BE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 </a:t>
            </a:r>
            <a:r>
              <a:rPr lang="nl-BE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sadržaje</a:t>
            </a:r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poučavanja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l-B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Priprema za razgovor o nastavnom satu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 je sastanak za razgovor o nastavnom satu jedan do tri dana od dana opažanja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Opažači pripremaju kvalitativni osvrt i i utvrđuju ključne točke razgovora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Nužni postupci nakon opažanja – Razgovor o nastavnom satu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Razgovor je započeo s pozitivnim komentarom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Učitelj je ukratko iznio svoje viđenje nastavnog sata - što je bilo dobro, što je moglo biti bolje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Istaknute su glavne pozitivne značajke nastavnog sata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Istaknute su i raspravljene značajke nastavnog sata koje omogućuju unapređivanje i razvoj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Povratne informacije opažača su bile iskrene i konstruktivne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Dogovoreno je na kojim aspektima nastavnog procesa će nastavnik posebno raditi 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B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Dogovoren je termin sljedećeg opažanja nastave</a:t>
            </a:r>
            <a:endParaRPr lang="hr-H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hr-HR" dirty="0" smtClean="0"/>
              <a:t>--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 razgovor se može koristiti sljedeća jednostavna tehnika od četiri koraka: 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Opažani nastavnik opisuje što misli da je činio dobro; 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 ističe što on smatra da je učitelj činio dobro; 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Opažani nastavnik sugerira što on misli da može unaprijediti, razviti ili promijeniti; </a:t>
            </a:r>
          </a:p>
          <a:p>
            <a:pPr lvl="0"/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Opažač nudi svoje viđenje o tome što bi nastavnik mogao unaprijediti, razviti ili promijeniti (</a:t>
            </a:r>
            <a:r>
              <a:rPr lang="hr-H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Pendleton</a:t>
            </a:r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sur. 2003).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55BC7-01A6-4D05-A36E-EC406192D9EA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748E-07D6-4767-8F0A-FAFCB591A4C8}" type="datetimeFigureOut">
              <a:rPr lang="hr-HR" smtClean="0"/>
              <a:pPr/>
              <a:t>10.4.2013.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29B92-7251-448F-A73B-A3956D8DC75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40968"/>
            <a:ext cx="9144000" cy="2958123"/>
            <a:chOff x="0" y="3899877"/>
            <a:chExt cx="9144000" cy="2958123"/>
          </a:xfrm>
        </p:grpSpPr>
        <p:pic>
          <p:nvPicPr>
            <p:cNvPr id="1639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r="10869"/>
            <a:stretch>
              <a:fillRect/>
            </a:stretch>
          </p:blipFill>
          <p:spPr bwMode="auto">
            <a:xfrm>
              <a:off x="4860032" y="3917485"/>
              <a:ext cx="4283968" cy="2940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899877"/>
              <a:ext cx="4843661" cy="2958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itle 1"/>
          <p:cNvSpPr txBox="1">
            <a:spLocks/>
          </p:cNvSpPr>
          <p:nvPr/>
        </p:nvSpPr>
        <p:spPr>
          <a:xfrm>
            <a:off x="395536" y="1670943"/>
            <a:ext cx="8496944" cy="1470025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400" i="0" u="none" strike="noStrike" kern="1200" cap="sm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Kolegijalno opažanje nastave </a:t>
            </a:r>
            <a:r>
              <a:rPr kumimoji="0" lang="hr-HR" sz="4000" i="0" u="none" strike="noStrike" kern="1200" cap="sm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/>
            </a:r>
            <a:br>
              <a:rPr kumimoji="0" lang="hr-HR" sz="4000" i="0" u="none" strike="noStrike" kern="1200" cap="sm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</a:br>
            <a:r>
              <a:rPr kumimoji="0" lang="hr-HR" sz="2800" i="0" u="none" strike="noStrike" kern="1200" cap="sm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Nov pristup unapređivanju nastavnog procesa</a:t>
            </a:r>
            <a:endParaRPr kumimoji="0" lang="hr-HR" sz="4000" i="0" u="none" strike="noStrike" kern="1200" cap="small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1616"/>
            <a:ext cx="9144000" cy="786384"/>
          </a:xfrm>
          <a:prstGeom prst="rect">
            <a:avLst/>
          </a:prstGeom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 cstate="print"/>
          <a:srcRect b="51848"/>
          <a:stretch>
            <a:fillRect/>
          </a:stretch>
        </p:blipFill>
        <p:spPr bwMode="auto">
          <a:xfrm>
            <a:off x="251520" y="620688"/>
            <a:ext cx="71437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870878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43808" y="2348880"/>
            <a:ext cx="2880320" cy="2739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solidFill>
                  <a:srgbClr val="A50021"/>
                </a:solidFill>
              </a:rPr>
              <a:t>Razmjena dojmova i ideja</a:t>
            </a:r>
            <a:endParaRPr lang="hr-HR" sz="2400" b="1" dirty="0" smtClean="0"/>
          </a:p>
          <a:p>
            <a:pPr algn="ctr"/>
            <a:r>
              <a:rPr lang="hr-HR" sz="2400" b="1" dirty="0" smtClean="0"/>
              <a:t>razmišljanje o mogućnostima unapređivanja, planiranje promjene</a:t>
            </a:r>
          </a:p>
          <a:p>
            <a:pPr algn="ctr"/>
            <a:endParaRPr lang="hr-HR" sz="2800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703265">
            <a:off x="1402276" y="5331232"/>
            <a:ext cx="2520280" cy="954107"/>
          </a:xfrm>
          <a:prstGeom prst="rect">
            <a:avLst/>
          </a:prstGeom>
          <a:solidFill>
            <a:srgbClr val="FFFF00"/>
          </a:solidFill>
          <a:ln>
            <a:solidFill>
              <a:srgbClr val="A5002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smtClean="0">
                <a:solidFill>
                  <a:srgbClr val="A50021"/>
                </a:solidFill>
              </a:rPr>
              <a:t>Razgovor o opažanju</a:t>
            </a:r>
            <a:endParaRPr lang="hr-HR" sz="2800" b="1" dirty="0">
              <a:solidFill>
                <a:srgbClr val="A5002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35896" y="4725144"/>
            <a:ext cx="432048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5922" y="188640"/>
            <a:ext cx="4708078" cy="363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996952"/>
            <a:ext cx="9144000" cy="6463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600" cap="small" dirty="0" smtClean="0">
                <a:solidFill>
                  <a:schemeClr val="bg1"/>
                </a:solidFill>
                <a:latin typeface="Myriad Pro" pitchFamily="34" charset="0"/>
              </a:rPr>
              <a:t>Obrazac za opažanje nastave (OZON)</a:t>
            </a:r>
            <a:endParaRPr lang="hr-HR" sz="3600" cap="small" dirty="0">
              <a:solidFill>
                <a:schemeClr val="bg1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16832"/>
            <a:ext cx="842493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r-HR" sz="3200" b="1" cap="small" dirty="0" smtClean="0">
                <a:latin typeface="Myriad Pro" pitchFamily="34" charset="0"/>
              </a:rPr>
              <a:t>Teorijska osnova </a:t>
            </a:r>
            <a:r>
              <a:rPr lang="hr-HR" sz="3200" cap="small" dirty="0" smtClean="0">
                <a:latin typeface="Myriad Pro" pitchFamily="34" charset="0"/>
              </a:rPr>
              <a:t>– odrednice kvalitete nastave potvrđene u brojnim istraživanjima </a:t>
            </a:r>
          </a:p>
          <a:p>
            <a:pPr marL="0" lvl="1"/>
            <a:r>
              <a:rPr lang="hr-HR" sz="3200" cap="small" dirty="0" smtClean="0">
                <a:latin typeface="Myriad Pro" pitchFamily="34" charset="0"/>
              </a:rPr>
              <a:t>Odabrana ona </a:t>
            </a:r>
            <a:r>
              <a:rPr lang="hr-HR" sz="3200" cap="small" dirty="0" smtClean="0">
                <a:solidFill>
                  <a:srgbClr val="C00000"/>
                </a:solidFill>
                <a:latin typeface="Myriad Pro" pitchFamily="34" charset="0"/>
              </a:rPr>
              <a:t>ponašanja</a:t>
            </a:r>
            <a:r>
              <a:rPr lang="hr-HR" sz="3200" cap="small" dirty="0" smtClean="0">
                <a:latin typeface="Myriad Pro" pitchFamily="34" charset="0"/>
              </a:rPr>
              <a:t> nastavnika i </a:t>
            </a:r>
            <a:r>
              <a:rPr lang="hr-HR" sz="3200" cap="small" dirty="0" smtClean="0">
                <a:solidFill>
                  <a:srgbClr val="C00000"/>
                </a:solidFill>
                <a:latin typeface="Myriad Pro" pitchFamily="34" charset="0"/>
              </a:rPr>
              <a:t>aktivnosti</a:t>
            </a:r>
            <a:r>
              <a:rPr lang="hr-HR" sz="3200" cap="small" dirty="0" smtClean="0">
                <a:latin typeface="Myriad Pro" pitchFamily="34" charset="0"/>
              </a:rPr>
              <a:t> u razredu koje imaju potvrđenu vezu s </a:t>
            </a:r>
            <a:r>
              <a:rPr lang="hr-HR" sz="3200" cap="small" dirty="0" smtClean="0">
                <a:solidFill>
                  <a:srgbClr val="C00000"/>
                </a:solidFill>
                <a:latin typeface="Myriad Pro" pitchFamily="34" charset="0"/>
              </a:rPr>
              <a:t>uspjehom</a:t>
            </a:r>
            <a:r>
              <a:rPr lang="hr-HR" sz="3200" cap="small" dirty="0" smtClean="0">
                <a:latin typeface="Myriad Pro" pitchFamily="34" charset="0"/>
              </a:rPr>
              <a:t> učenika</a:t>
            </a:r>
            <a:endParaRPr lang="hr-HR" sz="3200" cap="small" dirty="0">
              <a:latin typeface="Myriad Pro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600" dirty="0" smtClean="0">
                <a:solidFill>
                  <a:schemeClr val="bg1"/>
                </a:solidFill>
                <a:latin typeface="Myriad Pro" pitchFamily="34" charset="0"/>
              </a:rPr>
              <a:t>Izbor područja opažanja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484784"/>
            <a:ext cx="842493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hr-HR" sz="2800" cap="small" dirty="0" smtClean="0">
                <a:latin typeface="Myriad Pro" pitchFamily="34" charset="0"/>
              </a:rPr>
              <a:t>Razredno ozračje</a:t>
            </a:r>
            <a:endParaRPr lang="hr-HR" sz="2800" cap="small" dirty="0">
              <a:latin typeface="Myriad Pro" pitchFamily="34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hr-HR" sz="2800" cap="small" dirty="0">
                <a:latin typeface="Myriad Pro" pitchFamily="34" charset="0"/>
              </a:rPr>
              <a:t>Strukturiranje nastavnog </a:t>
            </a:r>
            <a:r>
              <a:rPr lang="hr-HR" sz="2800" cap="small" dirty="0" smtClean="0">
                <a:latin typeface="Myriad Pro" pitchFamily="34" charset="0"/>
              </a:rPr>
              <a:t>sata</a:t>
            </a:r>
            <a:endParaRPr lang="hr-HR" sz="2800" cap="small" dirty="0">
              <a:latin typeface="Myriad Pro" pitchFamily="34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hr-HR" sz="2800" cap="small" dirty="0" smtClean="0">
                <a:latin typeface="Myriad Pro" pitchFamily="34" charset="0"/>
              </a:rPr>
              <a:t>Uključenost i motiviranost učenika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hr-HR" sz="2800" cap="small" dirty="0" smtClean="0">
                <a:latin typeface="Myriad Pro" pitchFamily="34" charset="0"/>
              </a:rPr>
              <a:t>Individualizacija-diferencijacija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hr-HR" sz="2800" cap="small" dirty="0" smtClean="0">
                <a:latin typeface="Myriad Pro" pitchFamily="34" charset="0"/>
              </a:rPr>
              <a:t>Poučavanje </a:t>
            </a:r>
            <a:r>
              <a:rPr lang="hr-HR" sz="2800" cap="small" dirty="0" err="1" smtClean="0">
                <a:latin typeface="Myriad Pro" pitchFamily="34" charset="0"/>
              </a:rPr>
              <a:t>metakognitivnih</a:t>
            </a:r>
            <a:r>
              <a:rPr lang="hr-HR" sz="2800" cap="small" dirty="0" smtClean="0">
                <a:latin typeface="Myriad Pro" pitchFamily="34" charset="0"/>
              </a:rPr>
              <a:t> vještina i strategija učenja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hr-HR" sz="2800" cap="small" dirty="0" smtClean="0">
                <a:latin typeface="Myriad Pro" pitchFamily="34" charset="0"/>
              </a:rPr>
              <a:t>Povratne informacije i formativno vrednovanje</a:t>
            </a:r>
            <a:endParaRPr lang="hr-HR" sz="2800" cap="small" dirty="0">
              <a:latin typeface="Myriad Pro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600" dirty="0" smtClean="0">
                <a:solidFill>
                  <a:schemeClr val="bg1"/>
                </a:solidFill>
                <a:latin typeface="Myriad Pro" pitchFamily="34" charset="0"/>
              </a:rPr>
              <a:t>Područja kvalitete nastave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124744"/>
            <a:ext cx="88204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Opažaju se specifična </a:t>
            </a:r>
            <a:r>
              <a:rPr lang="hr-HR" sz="2000" b="1" dirty="0">
                <a:latin typeface="Cambria" pitchFamily="18" charset="0"/>
              </a:rPr>
              <a:t>ponašanja </a:t>
            </a:r>
            <a:r>
              <a:rPr lang="hr-HR" sz="2000" b="1" dirty="0" smtClean="0">
                <a:latin typeface="Cambria" pitchFamily="18" charset="0"/>
              </a:rPr>
              <a:t>učitelja </a:t>
            </a:r>
            <a:r>
              <a:rPr lang="hr-HR" sz="2000" b="1" dirty="0">
                <a:latin typeface="Cambria" pitchFamily="18" charset="0"/>
              </a:rPr>
              <a:t>i učenika koja su važna </a:t>
            </a:r>
            <a:r>
              <a:rPr lang="hr-HR" sz="2000" b="1" dirty="0" smtClean="0">
                <a:latin typeface="Cambria" pitchFamily="18" charset="0"/>
              </a:rPr>
              <a:t> za </a:t>
            </a:r>
            <a:r>
              <a:rPr lang="hr-HR" sz="2000" b="1" dirty="0">
                <a:latin typeface="Cambria" pitchFamily="18" charset="0"/>
              </a:rPr>
              <a:t>stvaranje poticajnog razrednog </a:t>
            </a:r>
            <a:r>
              <a:rPr lang="hr-HR" sz="2000" b="1" dirty="0" smtClean="0">
                <a:latin typeface="Cambria" pitchFamily="18" charset="0"/>
              </a:rPr>
              <a:t>ozračja: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A50021"/>
                </a:solidFill>
              </a:rPr>
              <a:t>Učitelj se prema učenicima odnosi s poštovanjem i prihvaćanjem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U razredu vlada opušteno radno ozračje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A50021"/>
                </a:solidFill>
              </a:rPr>
              <a:t>Učitelj pohvaljuje trud učenika i njihova postignuća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Učitelj ima dobru neverbalnu komunikaciju s učenicima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A50021"/>
                </a:solidFill>
              </a:rPr>
              <a:t>Učitelj u nastavi koristi primjereni humor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Učitelj spremno odgovara na pitanja učenika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A50021"/>
                </a:solidFill>
              </a:rPr>
              <a:t>Učenici poštuju pravila ponašanja na satu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Učitelj učinkovito reagira na neprihvatljiva ponašanja učenika (pokušaje ometanja nastave i </a:t>
            </a:r>
            <a:r>
              <a:rPr lang="hr-HR" sz="2400" b="1" dirty="0" err="1" smtClean="0">
                <a:solidFill>
                  <a:schemeClr val="tx2">
                    <a:lumMod val="75000"/>
                  </a:schemeClr>
                </a:solidFill>
              </a:rPr>
              <a:t>sl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.)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Razredno ozračje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24744"/>
            <a:ext cx="828092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Opaža se organizacija </a:t>
            </a:r>
            <a:r>
              <a:rPr lang="hr-HR" sz="2000" b="1" dirty="0">
                <a:latin typeface="Cambria" pitchFamily="18" charset="0"/>
              </a:rPr>
              <a:t>nastavnog sata i struktura </a:t>
            </a:r>
            <a:r>
              <a:rPr lang="hr-HR" sz="2000" b="1" dirty="0" smtClean="0">
                <a:latin typeface="Cambria" pitchFamily="18" charset="0"/>
              </a:rPr>
              <a:t>poučavanja</a:t>
            </a:r>
          </a:p>
          <a:p>
            <a:pPr marL="457200" lvl="0" indent="-457200">
              <a:spcAft>
                <a:spcPts val="1200"/>
              </a:spcAft>
            </a:pPr>
            <a:endParaRPr lang="hr-HR" sz="1000" b="1" dirty="0" smtClean="0">
              <a:latin typeface="Cambria" pitchFamily="18" charset="0"/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Na početku sata učitelj jasno iznosi temu nastavnog sata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jasno navodi ciljeve nastavnog sata </a:t>
            </a:r>
            <a:r>
              <a:rPr lang="nl-BE" sz="2400" b="1" i="1" dirty="0" smtClean="0">
                <a:solidFill>
                  <a:schemeClr val="tx2">
                    <a:lumMod val="75000"/>
                  </a:schemeClr>
                </a:solidFill>
              </a:rPr>
              <a:t>(ishode učenja)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daje jasne upute i postavlja jasna pitanja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Učenicima je tijekom sata jasno što trebaju činiti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objašnjava postupno, s logičnim prijelazima od jednostavnijeg ka složenijim sadržajima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Na satu se izmjenjuju različite aktivnosti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Strukturiranje nastavnog sata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340768"/>
            <a:ext cx="842493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upućuje učenike na ključne pojmove, odnosno glavne sadržaje koje treba naučiti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prati reakcije učenika i prema njima određuje vrijeme prelaska s jedne aktivnosti na drugu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A50021"/>
                </a:solidFill>
              </a:rPr>
              <a:t>Nastavni sat je potpuno ispunjen aktivnostima (nema “praznog hoda”)</a:t>
            </a: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na kraju sata ukratko sažima ono što se radilo na satu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Nastava je interaktivna (mnogo pitanja i odgovora)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66700" indent="-2667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Nastavni sat je strukturiran i dobro pripremljen</a:t>
            </a:r>
            <a:endParaRPr lang="hr-HR" sz="28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Strukturiranje nastavnog sata </a:t>
            </a:r>
            <a:r>
              <a:rPr lang="hr-HR" sz="2400" b="1" dirty="0" smtClean="0">
                <a:solidFill>
                  <a:schemeClr val="bg1"/>
                </a:solidFill>
                <a:latin typeface="Cambria" pitchFamily="18" charset="0"/>
              </a:rPr>
              <a:t>(nastavak)</a:t>
            </a:r>
            <a:endParaRPr lang="hr-HR" sz="3200" b="1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196752"/>
            <a:ext cx="8424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Opaža se razina </a:t>
            </a:r>
            <a:r>
              <a:rPr lang="hr-HR" sz="2000" b="1" dirty="0">
                <a:latin typeface="Cambria" pitchFamily="18" charset="0"/>
              </a:rPr>
              <a:t>uključenosti učenika </a:t>
            </a:r>
            <a:r>
              <a:rPr lang="hr-HR" sz="2000" b="1" dirty="0" smtClean="0">
                <a:latin typeface="Cambria" pitchFamily="18" charset="0"/>
              </a:rPr>
              <a:t>i njihovo </a:t>
            </a:r>
            <a:r>
              <a:rPr lang="hr-HR" sz="2000" b="1" dirty="0">
                <a:latin typeface="Cambria" pitchFamily="18" charset="0"/>
              </a:rPr>
              <a:t>aktivno </a:t>
            </a:r>
            <a:r>
              <a:rPr lang="hr-HR" sz="2000" b="1" dirty="0" smtClean="0">
                <a:latin typeface="Cambria" pitchFamily="18" charset="0"/>
              </a:rPr>
              <a:t>sudjelovanje u nastavi</a:t>
            </a:r>
          </a:p>
          <a:p>
            <a:pPr marL="457200" lvl="0" indent="-457200">
              <a:spcAft>
                <a:spcPts val="1200"/>
              </a:spcAft>
            </a:pPr>
            <a:endParaRPr lang="hr-HR" sz="200" dirty="0" smtClean="0">
              <a:latin typeface="Cambria" pitchFamily="18" charset="0"/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Učenici su aktivno uključeni u rad 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Učenici međusobno surađuju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Učenici sudjeluju sa zanimanjem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Učenici pomažu jedni drugima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Učenici slobodno iznose svoje ideje, postavljaju pitanja ili traže pojašnjenja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potiče učenike da iznose vlastite primjere vezano uz sadržaje koji se uče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0" indent="-457200">
              <a:spcAft>
                <a:spcPts val="1200"/>
              </a:spcAft>
            </a:pP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Uključenost i motiviranost učenika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908720"/>
            <a:ext cx="8424936" cy="577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Opaža se koliko </a:t>
            </a:r>
            <a:r>
              <a:rPr lang="hr-HR" sz="2000" b="1" dirty="0">
                <a:latin typeface="Cambria" pitchFamily="18" charset="0"/>
              </a:rPr>
              <a:t>je poučavanje prilagođeno individualnim razlikama u sposobnostima i predznanjima </a:t>
            </a:r>
            <a:r>
              <a:rPr lang="hr-HR" sz="2000" b="1" dirty="0" smtClean="0">
                <a:latin typeface="Cambria" pitchFamily="18" charset="0"/>
              </a:rPr>
              <a:t>učenika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različitim učenicima daje zadatke različite težine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nekim učenicima daje dodatne upute i objašnjenja ili dodatno vrijeme za rad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3050" lvl="0" indent="-273050">
              <a:spcAft>
                <a:spcPts val="4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ponovno objašnjava ako dio učenika ne razumije ili pogrešno odgovara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4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daje učenicima dovoljno vremena da odgovore na pitanja koja postavlja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3050" lvl="0" indent="-273050">
              <a:spcAft>
                <a:spcPts val="4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daje mogućnost izbora aktivnosti i načina rada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273050" lvl="0" indent="-273050">
              <a:spcAft>
                <a:spcPts val="4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uključuje učenike koji se sami ne javljaju ili ne sudjeluju u aktivnostima na satu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3050" lvl="0" indent="-273050">
              <a:spcAft>
                <a:spcPts val="4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osigurava da određeni učenici ne dominiraju u raspravama ili aktivnostima na satu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Individualizacija-diferencijacija</a:t>
            </a:r>
            <a:endParaRPr lang="hr-HR" sz="28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582347" cy="455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dirty="0" smtClean="0">
                <a:solidFill>
                  <a:schemeClr val="bg1"/>
                </a:solidFill>
                <a:latin typeface="Myriad Pro" pitchFamily="34" charset="0"/>
              </a:rPr>
              <a:t>Kvaliteta škole - što vrednovati?</a:t>
            </a:r>
            <a:endParaRPr lang="hr-HR" sz="3200" dirty="0">
              <a:solidFill>
                <a:schemeClr val="bg1"/>
              </a:solidFill>
              <a:latin typeface="Myriad Pro" pitchFamily="34" charset="0"/>
            </a:endParaRPr>
          </a:p>
        </p:txBody>
      </p:sp>
      <p:pic>
        <p:nvPicPr>
          <p:cNvPr id="25606" name="Picture 6" descr="C:\Users\PETAR\AppData\Local\Microsoft\Windows\Temporary Internet Files\Content.IE5\P3PXUGH3\MC9004346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27168">
            <a:off x="4871118" y="4025574"/>
            <a:ext cx="834722" cy="768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764704"/>
            <a:ext cx="842493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Procjenjuje se koliko poučavanje </a:t>
            </a:r>
            <a:r>
              <a:rPr lang="hr-HR" sz="2000" b="1" dirty="0">
                <a:latin typeface="Cambria" pitchFamily="18" charset="0"/>
              </a:rPr>
              <a:t>olakšava razvoj viših kognitivnih procesa, kritičkog mišljenja te razumijevanja i unapređivanja vlastitog </a:t>
            </a:r>
            <a:r>
              <a:rPr lang="hr-HR" sz="2000" b="1" dirty="0" smtClean="0">
                <a:latin typeface="Cambria" pitchFamily="18" charset="0"/>
              </a:rPr>
              <a:t>učenja</a:t>
            </a:r>
          </a:p>
          <a:p>
            <a:pPr marL="177800" lvl="0" indent="-1778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stavlja naglasak na razumijevanje, a ne samo na zapamćivanje pojmova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postavlja pitanja koja potiču na razmišljanje (koja potiču kognitivne procese više razine)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direktno poučava učenike o tome kako pristupiti učenju, rješavanju određenih zadataka ili vježbanju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potiče učenike da vlastitim riječima iskažu kako su razumjeli sadržaj koji se uči 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spcAft>
                <a:spcPts val="12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traži od učenika da opisuju i objašnjavaju korake koje koriste u radu na nekom zadatku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078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2700" b="1" dirty="0" smtClean="0">
                <a:solidFill>
                  <a:schemeClr val="bg1"/>
                </a:solidFill>
                <a:latin typeface="Cambria" pitchFamily="18" charset="0"/>
              </a:rPr>
              <a:t>Poučavanje </a:t>
            </a:r>
            <a:r>
              <a:rPr lang="hr-HR" sz="2700" b="1" dirty="0" err="1" smtClean="0">
                <a:solidFill>
                  <a:schemeClr val="bg1"/>
                </a:solidFill>
                <a:latin typeface="Cambria" pitchFamily="18" charset="0"/>
              </a:rPr>
              <a:t>metakognitivnih</a:t>
            </a:r>
            <a:r>
              <a:rPr lang="hr-HR" sz="2700" b="1" dirty="0" smtClean="0">
                <a:solidFill>
                  <a:schemeClr val="bg1"/>
                </a:solidFill>
                <a:latin typeface="Cambria" pitchFamily="18" charset="0"/>
              </a:rPr>
              <a:t> vještina i strategija učenja</a:t>
            </a:r>
            <a:endParaRPr lang="hr-HR" sz="27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764704"/>
            <a:ext cx="842493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potiče učenike da prate i provjeravaju svoje uratke (npr. da uočavaju i ispravljaju pogreške, provjeravaju rješenje do kojega su došli)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traži od učenika da procijene vlastiti rad i napredovanje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ohrabruje učenike da daju svoje osobno mišljenje i kritički osvrt na sadržaje koji se uče 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povezuje nastavne sadržaje s primjerima iz svakodnevnog života i prijašnjim znanjima i iskustvima učenika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zadaje zadatke koji omogućuju primjenu znanja ili vještina na svakodnevne situacije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potiče učenike na samostalno vođenje bilježaka i organiziranje sadržaja koji se uči (npr. izdvajanjem glavnih ideja i pojmova ili izradom jednostavnih prikaza)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spcAft>
                <a:spcPts val="1000"/>
              </a:spcAft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potiče povezivanje sadržaja različitih predmeta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078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2700" b="1" dirty="0" smtClean="0">
                <a:solidFill>
                  <a:schemeClr val="bg1"/>
                </a:solidFill>
                <a:latin typeface="Cambria" pitchFamily="18" charset="0"/>
              </a:rPr>
              <a:t>Poučavanje </a:t>
            </a:r>
            <a:r>
              <a:rPr lang="hr-HR" sz="2700" b="1" dirty="0" err="1" smtClean="0">
                <a:solidFill>
                  <a:schemeClr val="bg1"/>
                </a:solidFill>
                <a:latin typeface="Cambria" pitchFamily="18" charset="0"/>
              </a:rPr>
              <a:t>metakognitivnih</a:t>
            </a:r>
            <a:r>
              <a:rPr lang="hr-HR" sz="2700" b="1" dirty="0" smtClean="0">
                <a:solidFill>
                  <a:schemeClr val="bg1"/>
                </a:solidFill>
                <a:latin typeface="Cambria" pitchFamily="18" charset="0"/>
              </a:rPr>
              <a:t> vještina i strategija učenja</a:t>
            </a:r>
            <a:endParaRPr lang="hr-HR" sz="27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764704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spcAft>
                <a:spcPts val="1200"/>
              </a:spcAft>
            </a:pPr>
            <a:r>
              <a:rPr lang="hr-HR" sz="2000" b="1" dirty="0" smtClean="0">
                <a:latin typeface="Cambria" pitchFamily="18" charset="0"/>
              </a:rPr>
              <a:t>Opaža se kako se i koliko u </a:t>
            </a:r>
            <a:r>
              <a:rPr lang="hr-HR" sz="2000" b="1" dirty="0">
                <a:latin typeface="Cambria" pitchFamily="18" charset="0"/>
              </a:rPr>
              <a:t>procesu poučavanja koriste metode postavljanja pitanja, provjeravanja naučenog i pružanja povratnih informacija koje olakšavaju razumijevanje i usvajanje sadržaja </a:t>
            </a:r>
            <a:r>
              <a:rPr lang="hr-HR" sz="2000" b="1" dirty="0" smtClean="0">
                <a:latin typeface="Cambria" pitchFamily="18" charset="0"/>
              </a:rPr>
              <a:t>učenja:</a:t>
            </a: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postavlja pitanja kojima provjerava razumijevanje učenika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pruža konkretne povratne informacije učenicima o njihovom radu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pravovremeno objašnjava zašto je neki odgovor ispravan ili neispravan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na konkretnim primjerima objašnjava svoje kriterije vrednovanja rada i postignuća učenika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A50021"/>
                </a:solidFill>
              </a:rPr>
              <a:t>Učitelj ističe napredovanje učenika i njihov uspjeh u učenju (a ne njihove nedostatke)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177800" lvl="0" indent="-177800">
              <a:buFont typeface="Arial" pitchFamily="34" charset="0"/>
              <a:buChar char="•"/>
            </a:pPr>
            <a:r>
              <a:rPr lang="nl-BE" sz="2400" b="1" dirty="0" smtClean="0">
                <a:solidFill>
                  <a:schemeClr val="tx2">
                    <a:lumMod val="75000"/>
                  </a:schemeClr>
                </a:solidFill>
              </a:rPr>
              <a:t>Učitelj ima pripremljena pitanja ili zadatke kojima provjerava razumijevanje i postignuća učenika na satu</a:t>
            </a:r>
            <a:endParaRPr lang="hr-HR" sz="24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Povratne informacije i formativno vrednovanje</a:t>
            </a:r>
            <a:endParaRPr lang="hr-HR" sz="28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908720"/>
            <a:ext cx="842493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Doprinos kulturi kvalitete;</a:t>
            </a:r>
          </a:p>
          <a:p>
            <a:pPr marL="35560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Osigurani elementi za konstruktivnu raspravu, razmjenu iskustava i kreiranje novih ideja;</a:t>
            </a:r>
          </a:p>
          <a:p>
            <a:pPr marL="355600" lvl="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Nova suradnja među učiteljima, povećano povjerenje i kolegijalnost;</a:t>
            </a:r>
          </a:p>
          <a:p>
            <a:pPr marL="355600" lvl="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Usmjeravanje na najvažnije teme - o brizi i odgovornosti škole za razvoj i napredovanje učenika i ostvarivanje njihovih boljih postignuća;</a:t>
            </a:r>
          </a:p>
          <a:p>
            <a:pPr marL="35560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Mogućnost pokretanja grupa učitelja koji su spremni zajedno isprobavati nove pristupe i metode rada – zajednice učitelja koji uče.</a:t>
            </a:r>
          </a:p>
          <a:p>
            <a:pPr marL="355600" indent="-355600">
              <a:spcAft>
                <a:spcPts val="10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Poučavanje postaje javno, zajedničko dobro, a ne privatna stvar svakog učitelja.</a:t>
            </a:r>
            <a:r>
              <a:rPr lang="nl-BE" sz="2400" dirty="0" smtClean="0">
                <a:latin typeface="Cambria" pitchFamily="18" charset="0"/>
              </a:rPr>
              <a:t> </a:t>
            </a:r>
            <a:endParaRPr lang="hr-HR" sz="2400" dirty="0" smtClean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Koristi za školu</a:t>
            </a:r>
            <a:endParaRPr lang="hr-HR" sz="28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902524"/>
            <a:ext cx="8424936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Prilika za (samo)refleksiju i poticajni dijalog o nastavi i o vlastitom radu;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Podrška kolega koji razumiju svakodnevne zahtjeve rada s konkretnim učenicima u konkretnom razrednom okruženju;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Podijeljeni osjećaj odgovornosti za rad s učenicima;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Unapređivanje vlastite prakse;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Verifikacija vlastitoga rada - zadovoljstvo zbog uspješnosti u radu koju potvrđuju kolege;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Jačanje samoefikasnosti nastavnika; 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Reducirani stres, posebice kod neiskusnih nastavnika;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err="1" smtClean="0">
                <a:latin typeface="Cambria" pitchFamily="18" charset="0"/>
              </a:rPr>
              <a:t>Podržavajuće</a:t>
            </a:r>
            <a:r>
              <a:rPr lang="hr-HR" sz="2400" dirty="0" smtClean="0">
                <a:latin typeface="Cambria" pitchFamily="18" charset="0"/>
              </a:rPr>
              <a:t> ozračje za nove nastavnike;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Dobar osjećaj da postoji netko tko je dostupan za pomoć, objašnjenje i podršku;</a:t>
            </a:r>
          </a:p>
          <a:p>
            <a:pPr marL="273050" lvl="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Sudjelovanje u profesionalnoj zajednici učenja.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Koristi za nastavnike</a:t>
            </a:r>
            <a:endParaRPr lang="hr-HR" sz="28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924944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buFont typeface="Arial" pitchFamily="34" charset="0"/>
              <a:buChar char="•"/>
            </a:pPr>
            <a:r>
              <a:rPr lang="hr-HR" sz="2400" dirty="0" smtClean="0">
                <a:latin typeface="Cambria" pitchFamily="18" charset="0"/>
              </a:rPr>
              <a:t>Dobivanje kvalitetnije podrške za učenje i osobni razvoj od svojih nastavnika.</a:t>
            </a:r>
            <a:endParaRPr lang="hr-HR" sz="2400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  <a:latin typeface="Cambria" pitchFamily="18" charset="0"/>
              </a:rPr>
              <a:t>Koristi za učenike</a:t>
            </a:r>
            <a:endParaRPr lang="hr-HR" sz="28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24744"/>
            <a:ext cx="8424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800" dirty="0" smtClean="0">
                <a:latin typeface="Myriad Pro" pitchFamily="34" charset="0"/>
              </a:rPr>
              <a:t>Kolegijalno opažanje nastave može snažno utjecati na kvalitetu poučavanja - najvažniji aspekt učiteljske profesije i učiteljskog etosa. </a:t>
            </a:r>
          </a:p>
          <a:p>
            <a:pPr marL="27305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800" dirty="0" smtClean="0">
                <a:latin typeface="Myriad Pro" pitchFamily="34" charset="0"/>
              </a:rPr>
              <a:t>Otvara put specifičnom profesionalnom razvoju učitelja koji je lociran tamo gdje je najpotrebniji i najvažniji - u samim školama.</a:t>
            </a:r>
          </a:p>
          <a:p>
            <a:pPr marL="27305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800" dirty="0" smtClean="0">
                <a:latin typeface="Myriad Pro" pitchFamily="34" charset="0"/>
              </a:rPr>
              <a:t>Strategija „učitelji opažaju učitelje“ omogućava novu kulturu dijaloga, razmjene ideja, povezivanja i promicanja povjerenja.</a:t>
            </a:r>
          </a:p>
          <a:p>
            <a:pPr marL="273050" indent="-273050">
              <a:spcAft>
                <a:spcPts val="1200"/>
              </a:spcAft>
              <a:buFont typeface="Arial" pitchFamily="34" charset="0"/>
              <a:buChar char="•"/>
            </a:pPr>
            <a:r>
              <a:rPr lang="hr-HR" sz="2800" dirty="0" smtClean="0">
                <a:latin typeface="Myriad Pro" pitchFamily="34" charset="0"/>
              </a:rPr>
              <a:t>Poučavanje postaje javno dobro i prestaje biti privatna stvar svakog učitelja.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600" dirty="0" smtClean="0">
                <a:latin typeface="Myriad Pro" pitchFamily="34" charset="0"/>
              </a:rPr>
              <a:t>Zaključno</a:t>
            </a:r>
            <a:endParaRPr lang="hr-HR" sz="3200" i="1" dirty="0"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157192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Myriad Pro" pitchFamily="34" charset="0"/>
              </a:rPr>
              <a:t>petar@</a:t>
            </a:r>
            <a:r>
              <a:rPr lang="hr-HR" sz="2400" dirty="0" err="1" smtClean="0">
                <a:latin typeface="Myriad Pro" pitchFamily="34" charset="0"/>
              </a:rPr>
              <a:t>idi.hr</a:t>
            </a:r>
            <a:endParaRPr lang="hr-HR" sz="2400" dirty="0">
              <a:latin typeface="Myriad Pro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568952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r-HR" sz="2400" dirty="0" smtClean="0">
                <a:latin typeface="Myriad Pro" pitchFamily="34" charset="0"/>
              </a:rPr>
              <a:t>Priručnik „Opažanje i unapređivanje školske nastave“:</a:t>
            </a:r>
          </a:p>
          <a:p>
            <a:pPr>
              <a:spcAft>
                <a:spcPts val="600"/>
              </a:spcAft>
            </a:pPr>
            <a:r>
              <a:rPr lang="hr-HR" sz="2400" dirty="0" smtClean="0">
                <a:solidFill>
                  <a:srgbClr val="0000FF"/>
                </a:solidFill>
                <a:latin typeface="Myriad Pro" pitchFamily="34" charset="0"/>
              </a:rPr>
              <a:t>http://www.azoo.hr/</a:t>
            </a:r>
            <a:r>
              <a:rPr lang="hr-HR" sz="2400" dirty="0" err="1" smtClean="0">
                <a:solidFill>
                  <a:srgbClr val="0000FF"/>
                </a:solidFill>
                <a:latin typeface="Myriad Pro" pitchFamily="34" charset="0"/>
              </a:rPr>
              <a:t>images</a:t>
            </a:r>
            <a:r>
              <a:rPr lang="hr-HR" sz="2400" dirty="0" smtClean="0">
                <a:solidFill>
                  <a:srgbClr val="0000FF"/>
                </a:solidFill>
                <a:latin typeface="Myriad Pro" pitchFamily="34" charset="0"/>
              </a:rPr>
              <a:t>/Strucni2012/jesenski_rok_2012/</a:t>
            </a:r>
            <a:r>
              <a:rPr lang="hr-HR" sz="2400" dirty="0" err="1" smtClean="0">
                <a:solidFill>
                  <a:srgbClr val="0000FF"/>
                </a:solidFill>
                <a:latin typeface="Myriad Pro" pitchFamily="34" charset="0"/>
              </a:rPr>
              <a:t>Opazanje</a:t>
            </a:r>
            <a:r>
              <a:rPr lang="hr-HR" sz="2400" dirty="0" smtClean="0">
                <a:solidFill>
                  <a:srgbClr val="0000FF"/>
                </a:solidFill>
                <a:latin typeface="Myriad Pro" pitchFamily="34" charset="0"/>
              </a:rPr>
              <a:t>_</a:t>
            </a:r>
            <a:r>
              <a:rPr lang="hr-HR" sz="2400" dirty="0" err="1" smtClean="0">
                <a:solidFill>
                  <a:srgbClr val="0000FF"/>
                </a:solidFill>
                <a:latin typeface="Myriad Pro" pitchFamily="34" charset="0"/>
              </a:rPr>
              <a:t>web.pdf</a:t>
            </a:r>
            <a:endParaRPr lang="hr-HR" sz="2400" dirty="0" smtClean="0">
              <a:solidFill>
                <a:srgbClr val="0000FF"/>
              </a:solidFill>
              <a:latin typeface="Myriad Pro" pitchFamily="34" charset="0"/>
            </a:endParaRPr>
          </a:p>
          <a:p>
            <a:pPr>
              <a:spcAft>
                <a:spcPts val="600"/>
              </a:spcAft>
            </a:pPr>
            <a:endParaRPr lang="hr-HR" sz="2400" dirty="0" smtClean="0">
              <a:latin typeface="Myriad Pro" pitchFamily="34" charset="0"/>
            </a:endParaRPr>
          </a:p>
          <a:p>
            <a:pPr>
              <a:spcAft>
                <a:spcPts val="600"/>
              </a:spcAft>
            </a:pPr>
            <a:r>
              <a:rPr lang="hr-HR" sz="2400" dirty="0" smtClean="0">
                <a:latin typeface="Myriad Pro" pitchFamily="34" charset="0"/>
              </a:rPr>
              <a:t>Originalni obrasci za primjenu postupka: </a:t>
            </a:r>
          </a:p>
          <a:p>
            <a:pPr>
              <a:spcAft>
                <a:spcPts val="600"/>
              </a:spcAft>
            </a:pPr>
            <a:r>
              <a:rPr lang="hr-HR" sz="2400" dirty="0" smtClean="0">
                <a:solidFill>
                  <a:srgbClr val="0000FF"/>
                </a:solidFill>
                <a:latin typeface="Myriad Pro" pitchFamily="34" charset="0"/>
              </a:rPr>
              <a:t>http://www.azoo.hr/</a:t>
            </a:r>
            <a:r>
              <a:rPr lang="hr-HR" sz="2400" dirty="0" err="1" smtClean="0">
                <a:solidFill>
                  <a:srgbClr val="0000FF"/>
                </a:solidFill>
                <a:latin typeface="Myriad Pro" pitchFamily="34" charset="0"/>
              </a:rPr>
              <a:t>opazanje</a:t>
            </a:r>
            <a:r>
              <a:rPr lang="hr-HR" sz="2400" dirty="0" smtClean="0">
                <a:solidFill>
                  <a:srgbClr val="0000FF"/>
                </a:solidFill>
                <a:latin typeface="Myriad Pro" pitchFamily="34" charset="0"/>
              </a:rPr>
              <a:t>/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844824"/>
            <a:ext cx="813690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r-HR" sz="3600" cap="small" dirty="0" smtClean="0">
                <a:latin typeface="Myriad Pro" pitchFamily="34" charset="0"/>
              </a:rPr>
              <a:t>KVALITETA ŠKOLE</a:t>
            </a:r>
          </a:p>
          <a:p>
            <a:pPr>
              <a:spcAft>
                <a:spcPts val="600"/>
              </a:spcAft>
            </a:pPr>
            <a:r>
              <a:rPr lang="hr-HR" sz="4800" cap="small" dirty="0" smtClean="0">
                <a:solidFill>
                  <a:srgbClr val="C00000"/>
                </a:solidFill>
                <a:latin typeface="Myriad Pro" pitchFamily="34" charset="0"/>
              </a:rPr>
              <a:t>NAJVIŠE</a:t>
            </a:r>
            <a:r>
              <a:rPr lang="hr-HR" sz="4800" cap="small" dirty="0" smtClean="0">
                <a:latin typeface="Myriad Pro" pitchFamily="34" charset="0"/>
              </a:rPr>
              <a:t> OVISI O</a:t>
            </a:r>
          </a:p>
          <a:p>
            <a:pPr>
              <a:spcAft>
                <a:spcPts val="600"/>
              </a:spcAft>
            </a:pPr>
            <a:r>
              <a:rPr lang="hr-HR" sz="6000" cap="small" dirty="0" smtClean="0">
                <a:latin typeface="Myriad Pro" pitchFamily="34" charset="0"/>
              </a:rPr>
              <a:t>KVALITETI </a:t>
            </a:r>
            <a:r>
              <a:rPr lang="hr-HR" sz="6000" cap="small" dirty="0" smtClean="0">
                <a:solidFill>
                  <a:srgbClr val="C00000"/>
                </a:solidFill>
                <a:latin typeface="Myriad Pro" pitchFamily="34" charset="0"/>
              </a:rPr>
              <a:t>NASTAVE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988840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r-HR" sz="4000" cap="small" dirty="0" smtClean="0">
                <a:latin typeface="Myriad Pro" pitchFamily="34" charset="0"/>
              </a:rPr>
              <a:t>KAKO U ŠKOLI</a:t>
            </a:r>
          </a:p>
          <a:p>
            <a:pPr>
              <a:spcAft>
                <a:spcPts val="600"/>
              </a:spcAft>
            </a:pPr>
            <a:r>
              <a:rPr lang="hr-HR" sz="5400" cap="small" dirty="0" smtClean="0">
                <a:latin typeface="Myriad Pro" pitchFamily="34" charset="0"/>
              </a:rPr>
              <a:t>POTICATI I OSIGURATI </a:t>
            </a:r>
          </a:p>
          <a:p>
            <a:pPr>
              <a:spcAft>
                <a:spcPts val="600"/>
              </a:spcAft>
            </a:pPr>
            <a:r>
              <a:rPr lang="hr-HR" sz="6600" cap="small" dirty="0" smtClean="0">
                <a:solidFill>
                  <a:srgbClr val="C00000"/>
                </a:solidFill>
                <a:latin typeface="Myriad Pro" pitchFamily="34" charset="0"/>
              </a:rPr>
              <a:t>BOLJU</a:t>
            </a:r>
            <a:r>
              <a:rPr lang="hr-HR" sz="6600" cap="small" dirty="0" smtClean="0">
                <a:latin typeface="Myriad Pro" pitchFamily="34" charset="0"/>
              </a:rPr>
              <a:t> NASTAVU?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2132856"/>
            <a:ext cx="806489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r-HR" sz="4800" cap="small" dirty="0" smtClean="0">
                <a:solidFill>
                  <a:srgbClr val="C00000"/>
                </a:solidFill>
                <a:latin typeface="Myriad Pro" pitchFamily="34" charset="0"/>
              </a:rPr>
              <a:t>MEĐUSOBNA PODRŠKA</a:t>
            </a:r>
          </a:p>
          <a:p>
            <a:pPr>
              <a:spcAft>
                <a:spcPts val="600"/>
              </a:spcAft>
            </a:pPr>
            <a:r>
              <a:rPr lang="hr-HR" sz="4000" cap="small" dirty="0" smtClean="0">
                <a:latin typeface="Myriad Pro" pitchFamily="34" charset="0"/>
              </a:rPr>
              <a:t>KAO NAJUČINKOVITIJI PRISTUP</a:t>
            </a:r>
          </a:p>
          <a:p>
            <a:pPr>
              <a:spcAft>
                <a:spcPts val="600"/>
              </a:spcAft>
            </a:pPr>
            <a:r>
              <a:rPr lang="hr-HR" sz="6000" cap="small" dirty="0" smtClean="0">
                <a:latin typeface="Myriad Pro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870878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A5002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600" dirty="0" smtClean="0">
                <a:solidFill>
                  <a:schemeClr val="bg1"/>
                </a:solidFill>
                <a:latin typeface="Myriad Pro" pitchFamily="34" charset="0"/>
              </a:rPr>
              <a:t>Suradničko-razvojni pristup</a:t>
            </a:r>
            <a:endParaRPr lang="hr-HR" sz="3200" i="1" dirty="0">
              <a:solidFill>
                <a:schemeClr val="bg1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"/>
          <p:cNvGraphicFramePr>
            <a:graphicFrameLocks noGrp="1"/>
          </p:cNvGraphicFramePr>
          <p:nvPr/>
        </p:nvGraphicFramePr>
        <p:xfrm>
          <a:off x="323528" y="260648"/>
          <a:ext cx="8582025" cy="6949440"/>
        </p:xfrm>
        <a:graphic>
          <a:graphicData uri="http://schemas.openxmlformats.org/drawingml/2006/table">
            <a:tbl>
              <a:tblPr/>
              <a:tblGrid>
                <a:gridCol w="2147888"/>
                <a:gridCol w="2143125"/>
                <a:gridCol w="2147887"/>
                <a:gridCol w="214312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OBILJEŽJA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EVALUACIJSKI MODEL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RAZVOJNI MODEL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KOLEGIJALNI MODEL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Tko koga opaža?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Inspektor (ravnatelj) opaža nastavnike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Mentor (savjetnik) opaža praktičare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Nastavnici opažaju jedni druge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Svrha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Identif</a:t>
                      </a:r>
                      <a:r>
                        <a:rPr kumimoji="0" lang="hr-HR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iciranje</a:t>
                      </a: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 slabosti, selekcija, promocija, licenciranje, vanjsko vrednovanje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Provjera kompetentnosti; unapređivanje kompetencija; vanjsko vrednovanje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Otvaranje rasprave o poučavanju; osobna i uzajamna refleksija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Ishodi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Izvješće/procjena; certifikat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Izvješće/akcijski plan; prošao/pao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Analiza, rasprava, širenje iskustava o nastavnim metodama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Status uvida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Autoritet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Ekspertna dijagnoza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Kolegijalna podrška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Odnos opažača i opažanog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Moć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Ekspertnost</a:t>
                      </a:r>
                      <a:endParaRPr kumimoji="0" lang="hr-HR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Jednakost/uzajamnost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Uključenost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Odabrani nastavnici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Odabrani uzorak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Svi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Procjena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Prošao/pao; rezultat; procjena kvalitete; vrijedi/ne vrijedi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Kako se popraviti; prošao/pao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Neprocjenjivački</a:t>
                      </a: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; konstruktivna razmjena mišljenja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Što se opaža?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Ponašanje nastavnika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Ponašanje nastavnika; razred; radni materijal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Ponašanje nastavnika; razred; radni materijal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Kome koristi?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Instituciji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Opažanom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Opažaču i opažanom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Rizici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Otpori; otuđenje, nedostatak suradnje; opozicija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Neprihvaćanje; nedostatak utjecaja</a:t>
                      </a:r>
                      <a:endParaRPr kumimoji="0" lang="en-GB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Samozadovoljstvo; konzervativizam; </a:t>
                      </a:r>
                      <a:r>
                        <a:rPr kumimoji="0" lang="hr-HR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yriad Pro" pitchFamily="34" charset="0"/>
                          <a:ea typeface="MS PGothic" pitchFamily="34" charset="-128"/>
                          <a:cs typeface="Arial" pitchFamily="34" charset="0"/>
                        </a:rPr>
                        <a:t>nefokusiranost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yriad Pro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2339752" y="332656"/>
            <a:ext cx="216024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Oval 3"/>
          <p:cNvSpPr/>
          <p:nvPr/>
        </p:nvSpPr>
        <p:spPr>
          <a:xfrm>
            <a:off x="6660232" y="404664"/>
            <a:ext cx="216024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Oval 4"/>
          <p:cNvSpPr/>
          <p:nvPr/>
        </p:nvSpPr>
        <p:spPr>
          <a:xfrm>
            <a:off x="2195736" y="2996952"/>
            <a:ext cx="216024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Oval 5"/>
          <p:cNvSpPr/>
          <p:nvPr/>
        </p:nvSpPr>
        <p:spPr>
          <a:xfrm>
            <a:off x="6660232" y="2996952"/>
            <a:ext cx="216024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870878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824" y="2348880"/>
            <a:ext cx="2736304" cy="2769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endParaRPr lang="hr-HR" sz="2000" b="1" dirty="0" smtClean="0">
              <a:solidFill>
                <a:srgbClr val="A5002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hr-HR" sz="2400" b="1" dirty="0" smtClean="0">
                <a:solidFill>
                  <a:srgbClr val="A50021"/>
                </a:solidFill>
              </a:rPr>
              <a:t>Razjašnjenje svih detalja procesa opažanja </a:t>
            </a:r>
          </a:p>
          <a:p>
            <a:pPr algn="ctr">
              <a:spcAft>
                <a:spcPts val="1200"/>
              </a:spcAft>
            </a:pPr>
            <a:r>
              <a:rPr lang="hr-HR" sz="2400" b="1" dirty="0" smtClean="0"/>
              <a:t>Ciljevi opažanja Kako? Što?</a:t>
            </a:r>
          </a:p>
          <a:p>
            <a:pPr marL="355600" indent="-355600" algn="ctr">
              <a:spcAft>
                <a:spcPts val="1200"/>
              </a:spcAft>
            </a:pPr>
            <a:endParaRPr lang="hr-HR" sz="400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703265">
            <a:off x="2698420" y="938743"/>
            <a:ext cx="2520280" cy="954107"/>
          </a:xfrm>
          <a:prstGeom prst="rect">
            <a:avLst/>
          </a:prstGeom>
          <a:solidFill>
            <a:srgbClr val="FFFF00"/>
          </a:solidFill>
          <a:ln>
            <a:solidFill>
              <a:srgbClr val="A5002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smtClean="0">
                <a:solidFill>
                  <a:srgbClr val="A50021"/>
                </a:solidFill>
              </a:rPr>
              <a:t>Dogovor prije opažanja</a:t>
            </a:r>
            <a:endParaRPr lang="hr-HR" sz="2800" b="1" dirty="0">
              <a:solidFill>
                <a:srgbClr val="A5002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51920" y="1916832"/>
            <a:ext cx="216024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870878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43808" y="2348881"/>
            <a:ext cx="2880320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hr-HR" sz="2000" b="1" dirty="0" smtClean="0">
              <a:solidFill>
                <a:srgbClr val="A50021"/>
              </a:solidFill>
            </a:endParaRPr>
          </a:p>
          <a:p>
            <a:pPr algn="ctr"/>
            <a:endParaRPr lang="hr-HR" sz="2000" b="1" dirty="0" smtClean="0">
              <a:solidFill>
                <a:srgbClr val="A50021"/>
              </a:solidFill>
            </a:endParaRPr>
          </a:p>
          <a:p>
            <a:pPr algn="ctr"/>
            <a:endParaRPr lang="hr-HR" sz="2000" b="1" dirty="0" smtClean="0">
              <a:solidFill>
                <a:srgbClr val="A50021"/>
              </a:solidFill>
            </a:endParaRPr>
          </a:p>
          <a:p>
            <a:pPr algn="ctr"/>
            <a:endParaRPr lang="hr-HR" sz="2400" b="1" dirty="0" smtClean="0">
              <a:solidFill>
                <a:srgbClr val="A50021"/>
              </a:solidFill>
            </a:endParaRPr>
          </a:p>
          <a:p>
            <a:pPr algn="ctr"/>
            <a:r>
              <a:rPr lang="hr-HR" sz="2400" b="1" dirty="0" smtClean="0">
                <a:solidFill>
                  <a:srgbClr val="A50021"/>
                </a:solidFill>
              </a:rPr>
              <a:t>Strukturirani proces</a:t>
            </a:r>
          </a:p>
          <a:p>
            <a:pPr algn="ctr"/>
            <a:r>
              <a:rPr lang="hr-HR" sz="2400" b="1" dirty="0" smtClean="0">
                <a:solidFill>
                  <a:srgbClr val="A50021"/>
                </a:solidFill>
              </a:rPr>
              <a:t>Strukturirani obrazac</a:t>
            </a:r>
          </a:p>
          <a:p>
            <a:pPr marL="355600" indent="-355600" algn="ctr"/>
            <a:r>
              <a:rPr lang="hr-HR" sz="2400" b="1" dirty="0" smtClean="0"/>
              <a:t>Fokus na procese</a:t>
            </a:r>
            <a:endParaRPr lang="hr-HR" sz="2400" b="1" dirty="0" smtClean="0">
              <a:solidFill>
                <a:srgbClr val="A50021"/>
              </a:solidFill>
            </a:endParaRPr>
          </a:p>
          <a:p>
            <a:pPr marL="355600" indent="-355600" algn="ctr"/>
            <a:endParaRPr lang="hr-HR" sz="2000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703265">
            <a:off x="5809499" y="2784657"/>
            <a:ext cx="2710063" cy="954107"/>
          </a:xfrm>
          <a:prstGeom prst="rect">
            <a:avLst/>
          </a:prstGeom>
          <a:solidFill>
            <a:srgbClr val="FFFF00"/>
          </a:solidFill>
          <a:ln>
            <a:solidFill>
              <a:srgbClr val="A5002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smtClean="0">
                <a:solidFill>
                  <a:srgbClr val="A50021"/>
                </a:solidFill>
              </a:rPr>
              <a:t>Opažanje nastavnog sata</a:t>
            </a:r>
            <a:endParaRPr lang="hr-HR" sz="2800" b="1" dirty="0">
              <a:solidFill>
                <a:srgbClr val="A5002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499992" y="2924944"/>
            <a:ext cx="792088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10693</TotalTime>
  <Words>1820</Words>
  <Application>Microsoft Office PowerPoint</Application>
  <PresentationFormat>Prikaz na zaslonu (4:3)</PresentationFormat>
  <Paragraphs>260</Paragraphs>
  <Slides>27</Slides>
  <Notes>26</Notes>
  <HiddenSlides>11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27</vt:i4>
      </vt:variant>
    </vt:vector>
  </HeadingPairs>
  <TitlesOfParts>
    <vt:vector size="28" baseType="lpstr">
      <vt:lpstr>Office Theme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 pristup opažanju i unapređivanju nastave</dc:title>
  <dc:creator>Petar Bezinović</dc:creator>
  <cp:lastModifiedBy>WIN7</cp:lastModifiedBy>
  <cp:revision>416</cp:revision>
  <dcterms:created xsi:type="dcterms:W3CDTF">2011-11-16T20:29:21Z</dcterms:created>
  <dcterms:modified xsi:type="dcterms:W3CDTF">2013-04-10T06:51:47Z</dcterms:modified>
</cp:coreProperties>
</file>