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1"/>
  </p:notesMasterIdLst>
  <p:handoutMasterIdLst>
    <p:handoutMasterId r:id="rId112"/>
  </p:handoutMasterIdLst>
  <p:sldIdLst>
    <p:sldId id="257" r:id="rId2"/>
    <p:sldId id="352" r:id="rId3"/>
    <p:sldId id="353" r:id="rId4"/>
    <p:sldId id="383" r:id="rId5"/>
    <p:sldId id="258" r:id="rId6"/>
    <p:sldId id="384" r:id="rId7"/>
    <p:sldId id="259" r:id="rId8"/>
    <p:sldId id="385" r:id="rId9"/>
    <p:sldId id="260" r:id="rId10"/>
    <p:sldId id="261" r:id="rId11"/>
    <p:sldId id="262" r:id="rId12"/>
    <p:sldId id="263" r:id="rId13"/>
    <p:sldId id="335" r:id="rId14"/>
    <p:sldId id="338" r:id="rId15"/>
    <p:sldId id="336" r:id="rId16"/>
    <p:sldId id="264" r:id="rId17"/>
    <p:sldId id="265" r:id="rId18"/>
    <p:sldId id="266" r:id="rId19"/>
    <p:sldId id="267" r:id="rId20"/>
    <p:sldId id="337" r:id="rId21"/>
    <p:sldId id="339" r:id="rId22"/>
    <p:sldId id="268" r:id="rId23"/>
    <p:sldId id="271" r:id="rId24"/>
    <p:sldId id="272" r:id="rId25"/>
    <p:sldId id="273" r:id="rId26"/>
    <p:sldId id="274" r:id="rId27"/>
    <p:sldId id="275" r:id="rId28"/>
    <p:sldId id="276" r:id="rId29"/>
    <p:sldId id="277" r:id="rId30"/>
    <p:sldId id="278" r:id="rId31"/>
    <p:sldId id="279" r:id="rId32"/>
    <p:sldId id="280" r:id="rId33"/>
    <p:sldId id="281" r:id="rId34"/>
    <p:sldId id="340" r:id="rId35"/>
    <p:sldId id="341" r:id="rId36"/>
    <p:sldId id="374" r:id="rId37"/>
    <p:sldId id="370" r:id="rId38"/>
    <p:sldId id="371" r:id="rId39"/>
    <p:sldId id="372" r:id="rId40"/>
    <p:sldId id="345" r:id="rId41"/>
    <p:sldId id="282" r:id="rId42"/>
    <p:sldId id="283" r:id="rId43"/>
    <p:sldId id="386" r:id="rId44"/>
    <p:sldId id="284" r:id="rId45"/>
    <p:sldId id="285" r:id="rId46"/>
    <p:sldId id="286" r:id="rId47"/>
    <p:sldId id="287" r:id="rId48"/>
    <p:sldId id="288" r:id="rId49"/>
    <p:sldId id="289" r:id="rId50"/>
    <p:sldId id="291" r:id="rId51"/>
    <p:sldId id="292" r:id="rId52"/>
    <p:sldId id="293" r:id="rId53"/>
    <p:sldId id="294" r:id="rId54"/>
    <p:sldId id="295" r:id="rId55"/>
    <p:sldId id="296" r:id="rId56"/>
    <p:sldId id="297" r:id="rId57"/>
    <p:sldId id="298" r:id="rId58"/>
    <p:sldId id="299" r:id="rId59"/>
    <p:sldId id="300" r:id="rId60"/>
    <p:sldId id="301" r:id="rId61"/>
    <p:sldId id="302" r:id="rId62"/>
    <p:sldId id="303" r:id="rId63"/>
    <p:sldId id="304" r:id="rId64"/>
    <p:sldId id="305" r:id="rId65"/>
    <p:sldId id="306" r:id="rId66"/>
    <p:sldId id="307" r:id="rId67"/>
    <p:sldId id="308" r:id="rId68"/>
    <p:sldId id="309" r:id="rId69"/>
    <p:sldId id="310" r:id="rId70"/>
    <p:sldId id="311" r:id="rId71"/>
    <p:sldId id="312" r:id="rId72"/>
    <p:sldId id="313" r:id="rId73"/>
    <p:sldId id="314" r:id="rId74"/>
    <p:sldId id="315" r:id="rId75"/>
    <p:sldId id="316" r:id="rId76"/>
    <p:sldId id="354" r:id="rId77"/>
    <p:sldId id="317" r:id="rId78"/>
    <p:sldId id="318" r:id="rId79"/>
    <p:sldId id="320" r:id="rId80"/>
    <p:sldId id="321" r:id="rId81"/>
    <p:sldId id="323" r:id="rId82"/>
    <p:sldId id="324" r:id="rId83"/>
    <p:sldId id="326" r:id="rId84"/>
    <p:sldId id="327" r:id="rId85"/>
    <p:sldId id="328" r:id="rId86"/>
    <p:sldId id="329" r:id="rId87"/>
    <p:sldId id="330" r:id="rId88"/>
    <p:sldId id="331" r:id="rId89"/>
    <p:sldId id="332" r:id="rId90"/>
    <p:sldId id="333" r:id="rId91"/>
    <p:sldId id="334" r:id="rId92"/>
    <p:sldId id="375" r:id="rId93"/>
    <p:sldId id="355" r:id="rId94"/>
    <p:sldId id="356" r:id="rId95"/>
    <p:sldId id="360" r:id="rId96"/>
    <p:sldId id="358" r:id="rId97"/>
    <p:sldId id="359" r:id="rId98"/>
    <p:sldId id="357" r:id="rId99"/>
    <p:sldId id="349" r:id="rId100"/>
    <p:sldId id="350" r:id="rId101"/>
    <p:sldId id="351" r:id="rId102"/>
    <p:sldId id="348" r:id="rId103"/>
    <p:sldId id="362" r:id="rId104"/>
    <p:sldId id="363" r:id="rId105"/>
    <p:sldId id="364" r:id="rId106"/>
    <p:sldId id="376" r:id="rId107"/>
    <p:sldId id="377" r:id="rId108"/>
    <p:sldId id="378" r:id="rId109"/>
    <p:sldId id="379" r:id="rId110"/>
  </p:sldIdLst>
  <p:sldSz cx="9144000" cy="6858000" type="screen4x3"/>
  <p:notesSz cx="6858000" cy="9144000"/>
  <p:defaultText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handoutMaster" Target="handoutMasters/handout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35D3F4-F5D4-41B0-BF97-66F33681F8DE}" type="doc">
      <dgm:prSet loTypeId="urn:microsoft.com/office/officeart/2005/8/layout/hierarchy6" loCatId="hierarchy" qsTypeId="urn:microsoft.com/office/officeart/2005/8/quickstyle/simple1" qsCatId="simple" csTypeId="urn:microsoft.com/office/officeart/2005/8/colors/accent2_1" csCatId="accent2" phldr="1"/>
      <dgm:spPr/>
      <dgm:t>
        <a:bodyPr/>
        <a:lstStyle/>
        <a:p>
          <a:endParaRPr lang="hr-HR"/>
        </a:p>
      </dgm:t>
    </dgm:pt>
    <dgm:pt modelId="{12FB4594-A80D-46DD-BFD3-22F6F8497524}">
      <dgm:prSet phldrT="[Tekst]" custT="1"/>
      <dgm:spPr/>
      <dgm:t>
        <a:bodyPr/>
        <a:lstStyle/>
        <a:p>
          <a:r>
            <a:rPr lang="hr-HR" sz="2400" dirty="0" smtClean="0"/>
            <a:t>Političko djelovanje</a:t>
          </a:r>
        </a:p>
        <a:p>
          <a:r>
            <a:rPr lang="hr-HR" sz="1600" dirty="0" smtClean="0"/>
            <a:t>unutar demokratskog poretka</a:t>
          </a:r>
          <a:endParaRPr lang="hr-HR" sz="1600" dirty="0"/>
        </a:p>
      </dgm:t>
    </dgm:pt>
    <dgm:pt modelId="{9EFBEBB9-B3BD-49F0-A791-95BB579B2F33}" type="parTrans" cxnId="{2FC843BF-2A2B-430D-84DA-BE5C9C3116F1}">
      <dgm:prSet/>
      <dgm:spPr/>
      <dgm:t>
        <a:bodyPr/>
        <a:lstStyle/>
        <a:p>
          <a:endParaRPr lang="hr-HR"/>
        </a:p>
      </dgm:t>
    </dgm:pt>
    <dgm:pt modelId="{06F05CD7-7229-438A-AE62-C93371BC734A}" type="sibTrans" cxnId="{2FC843BF-2A2B-430D-84DA-BE5C9C3116F1}">
      <dgm:prSet/>
      <dgm:spPr/>
      <dgm:t>
        <a:bodyPr/>
        <a:lstStyle/>
        <a:p>
          <a:endParaRPr lang="hr-HR"/>
        </a:p>
      </dgm:t>
    </dgm:pt>
    <dgm:pt modelId="{DB9189BE-E332-4E7D-A6D3-05D03467E293}">
      <dgm:prSet phldrT="[Tekst]" custT="1"/>
      <dgm:spPr>
        <a:solidFill>
          <a:schemeClr val="accent3"/>
        </a:solidFill>
      </dgm:spPr>
      <dgm:t>
        <a:bodyPr/>
        <a:lstStyle/>
        <a:p>
          <a:r>
            <a:rPr lang="hr-HR" sz="2400" dirty="0" smtClean="0"/>
            <a:t>demokratski ideali</a:t>
          </a:r>
          <a:endParaRPr lang="hr-HR" sz="2400" dirty="0"/>
        </a:p>
      </dgm:t>
    </dgm:pt>
    <dgm:pt modelId="{43D0FBE9-BC8A-4451-A0A8-E018895D5607}" type="parTrans" cxnId="{C2D8FF70-8F47-47CB-A33F-21F95684F02C}">
      <dgm:prSet/>
      <dgm:spPr/>
      <dgm:t>
        <a:bodyPr/>
        <a:lstStyle/>
        <a:p>
          <a:endParaRPr lang="hr-HR"/>
        </a:p>
      </dgm:t>
    </dgm:pt>
    <dgm:pt modelId="{21173EBC-7DF3-4771-970F-64E8C9856BF3}" type="sibTrans" cxnId="{C2D8FF70-8F47-47CB-A33F-21F95684F02C}">
      <dgm:prSet/>
      <dgm:spPr/>
      <dgm:t>
        <a:bodyPr/>
        <a:lstStyle/>
        <a:p>
          <a:endParaRPr lang="hr-HR"/>
        </a:p>
      </dgm:t>
    </dgm:pt>
    <dgm:pt modelId="{7A94FAB1-CB4D-4254-A82F-E0FABBF4889D}">
      <dgm:prSet phldrT="[Tekst]" custT="1"/>
      <dgm:spPr/>
      <dgm:t>
        <a:bodyPr/>
        <a:lstStyle/>
        <a:p>
          <a:r>
            <a:rPr lang="hr-HR" sz="1600" dirty="0" smtClean="0"/>
            <a:t>politička doktrina</a:t>
          </a:r>
        </a:p>
        <a:p>
          <a:r>
            <a:rPr lang="hr-HR" sz="1000" dirty="0" smtClean="0"/>
            <a:t>(koncepti suživota)</a:t>
          </a:r>
          <a:endParaRPr lang="hr-HR" sz="1000" dirty="0"/>
        </a:p>
      </dgm:t>
    </dgm:pt>
    <dgm:pt modelId="{A5CA8374-86E0-4756-9192-C8EF11DD1B45}" type="parTrans" cxnId="{D1F48D27-59D4-4BB1-A93B-A087ADEEF5A4}">
      <dgm:prSet/>
      <dgm:spPr/>
      <dgm:t>
        <a:bodyPr/>
        <a:lstStyle/>
        <a:p>
          <a:endParaRPr lang="hr-HR"/>
        </a:p>
      </dgm:t>
    </dgm:pt>
    <dgm:pt modelId="{1207A94C-7DE3-4703-80BB-E38033A919BA}" type="sibTrans" cxnId="{D1F48D27-59D4-4BB1-A93B-A087ADEEF5A4}">
      <dgm:prSet/>
      <dgm:spPr/>
      <dgm:t>
        <a:bodyPr/>
        <a:lstStyle/>
        <a:p>
          <a:endParaRPr lang="hr-HR"/>
        </a:p>
      </dgm:t>
    </dgm:pt>
    <dgm:pt modelId="{A0A2B529-8BBB-4532-9E7C-96C5AC0F0BBD}">
      <dgm:prSet phldrT="[Tekst]" custT="1"/>
      <dgm:spPr>
        <a:solidFill>
          <a:schemeClr val="accent3"/>
        </a:solidFill>
      </dgm:spPr>
      <dgm:t>
        <a:bodyPr/>
        <a:lstStyle/>
        <a:p>
          <a:r>
            <a:rPr lang="hr-HR" sz="1800" dirty="0" smtClean="0"/>
            <a:t>subjekti</a:t>
          </a:r>
          <a:endParaRPr lang="hr-HR" sz="1800" dirty="0"/>
        </a:p>
      </dgm:t>
    </dgm:pt>
    <dgm:pt modelId="{8EC6D0F8-E99F-47E1-B01B-521C95DD5D3E}" type="parTrans" cxnId="{01DBDBA7-C814-422A-818C-948FBF848E6B}">
      <dgm:prSet/>
      <dgm:spPr/>
      <dgm:t>
        <a:bodyPr/>
        <a:lstStyle/>
        <a:p>
          <a:endParaRPr lang="hr-HR"/>
        </a:p>
      </dgm:t>
    </dgm:pt>
    <dgm:pt modelId="{C57127AD-7CA9-4474-992C-DCCC2FB764B1}" type="sibTrans" cxnId="{01DBDBA7-C814-422A-818C-948FBF848E6B}">
      <dgm:prSet/>
      <dgm:spPr/>
      <dgm:t>
        <a:bodyPr/>
        <a:lstStyle/>
        <a:p>
          <a:endParaRPr lang="hr-HR"/>
        </a:p>
      </dgm:t>
    </dgm:pt>
    <dgm:pt modelId="{58C43721-CFC3-4D22-8CEE-A77381BE550D}">
      <dgm:prSet phldrT="[Tekst]" custT="1"/>
      <dgm:spPr>
        <a:solidFill>
          <a:schemeClr val="bg1"/>
        </a:solidFill>
      </dgm:spPr>
      <dgm:t>
        <a:bodyPr/>
        <a:lstStyle/>
        <a:p>
          <a:r>
            <a:rPr lang="hr-HR" sz="1400" b="1" dirty="0" smtClean="0"/>
            <a:t>Aktivni građanin</a:t>
          </a:r>
        </a:p>
        <a:p>
          <a:r>
            <a:rPr lang="hr-HR" sz="1000" dirty="0" smtClean="0"/>
            <a:t>Političke stranke</a:t>
          </a:r>
        </a:p>
        <a:p>
          <a:r>
            <a:rPr lang="hr-HR" sz="1000" dirty="0" smtClean="0"/>
            <a:t>Sindikati</a:t>
          </a:r>
        </a:p>
        <a:p>
          <a:r>
            <a:rPr lang="hr-HR" sz="1000" dirty="0" smtClean="0"/>
            <a:t>Udruge građana</a:t>
          </a:r>
          <a:endParaRPr lang="hr-HR" sz="1000" dirty="0"/>
        </a:p>
      </dgm:t>
    </dgm:pt>
    <dgm:pt modelId="{5017B14F-7C06-4F9B-9727-A32384DE3991}" type="parTrans" cxnId="{4B3A472A-5827-43A6-B37C-327E150129E4}">
      <dgm:prSet/>
      <dgm:spPr/>
      <dgm:t>
        <a:bodyPr/>
        <a:lstStyle/>
        <a:p>
          <a:endParaRPr lang="hr-HR"/>
        </a:p>
      </dgm:t>
    </dgm:pt>
    <dgm:pt modelId="{B6056B22-0338-4E1C-A755-60B92413E79C}" type="sibTrans" cxnId="{4B3A472A-5827-43A6-B37C-327E150129E4}">
      <dgm:prSet/>
      <dgm:spPr/>
      <dgm:t>
        <a:bodyPr/>
        <a:lstStyle/>
        <a:p>
          <a:endParaRPr lang="hr-HR"/>
        </a:p>
      </dgm:t>
    </dgm:pt>
    <dgm:pt modelId="{229FDCD0-35D6-4DAE-8A47-D9FC25E54BFD}">
      <dgm:prSet custT="1"/>
      <dgm:spPr/>
      <dgm:t>
        <a:bodyPr/>
        <a:lstStyle/>
        <a:p>
          <a:r>
            <a:rPr lang="hr-HR" sz="1800" dirty="0" smtClean="0"/>
            <a:t>politički poredak</a:t>
          </a:r>
          <a:endParaRPr lang="hr-HR" sz="1800" dirty="0"/>
        </a:p>
      </dgm:t>
    </dgm:pt>
    <dgm:pt modelId="{6B6FB9A7-A58A-4C95-99A6-7358A2224C6C}" type="parTrans" cxnId="{2C35194B-666B-4D98-8EDA-C6BAD5A393BC}">
      <dgm:prSet/>
      <dgm:spPr/>
      <dgm:t>
        <a:bodyPr/>
        <a:lstStyle/>
        <a:p>
          <a:endParaRPr lang="hr-HR"/>
        </a:p>
      </dgm:t>
    </dgm:pt>
    <dgm:pt modelId="{6490B6F3-CE8D-4220-938A-92D8557CA9D9}" type="sibTrans" cxnId="{2C35194B-666B-4D98-8EDA-C6BAD5A393BC}">
      <dgm:prSet/>
      <dgm:spPr/>
      <dgm:t>
        <a:bodyPr/>
        <a:lstStyle/>
        <a:p>
          <a:endParaRPr lang="hr-HR"/>
        </a:p>
      </dgm:t>
    </dgm:pt>
    <dgm:pt modelId="{900D8C5C-CC48-4B0D-95FA-0DBC42D459AD}">
      <dgm:prSet/>
      <dgm:spPr/>
      <dgm:t>
        <a:bodyPr/>
        <a:lstStyle/>
        <a:p>
          <a:r>
            <a:rPr lang="hr-HR" dirty="0" smtClean="0"/>
            <a:t>politički procesi u demokraciji</a:t>
          </a:r>
          <a:endParaRPr lang="hr-HR" dirty="0"/>
        </a:p>
      </dgm:t>
    </dgm:pt>
    <dgm:pt modelId="{3DEB29A6-546D-4D40-B47D-C1D97CF819FC}" type="parTrans" cxnId="{7B0F0048-73F7-47FF-85C1-821D7713B764}">
      <dgm:prSet/>
      <dgm:spPr/>
      <dgm:t>
        <a:bodyPr/>
        <a:lstStyle/>
        <a:p>
          <a:endParaRPr lang="hr-HR"/>
        </a:p>
      </dgm:t>
    </dgm:pt>
    <dgm:pt modelId="{B239BFCC-A129-4DCA-B6B0-6E4C12563AE7}" type="sibTrans" cxnId="{7B0F0048-73F7-47FF-85C1-821D7713B764}">
      <dgm:prSet/>
      <dgm:spPr/>
      <dgm:t>
        <a:bodyPr/>
        <a:lstStyle/>
        <a:p>
          <a:endParaRPr lang="hr-HR"/>
        </a:p>
      </dgm:t>
    </dgm:pt>
    <dgm:pt modelId="{C32785E8-2E18-458B-86BA-028F6ADEE5B8}">
      <dgm:prSet custT="1"/>
      <dgm:spPr/>
      <dgm:t>
        <a:bodyPr/>
        <a:lstStyle/>
        <a:p>
          <a:r>
            <a:rPr lang="hr-HR" sz="1800" dirty="0" smtClean="0"/>
            <a:t>Demokratske institucije</a:t>
          </a:r>
          <a:endParaRPr lang="hr-HR" sz="1800" dirty="0"/>
        </a:p>
      </dgm:t>
    </dgm:pt>
    <dgm:pt modelId="{4DA62EA4-FB6F-4E2D-9908-598E5A751BBA}" type="parTrans" cxnId="{4C06A3E2-0246-437D-893F-8FB67BC1D6EC}">
      <dgm:prSet/>
      <dgm:spPr/>
      <dgm:t>
        <a:bodyPr/>
        <a:lstStyle/>
        <a:p>
          <a:endParaRPr lang="hr-HR"/>
        </a:p>
      </dgm:t>
    </dgm:pt>
    <dgm:pt modelId="{4B27E080-CAAE-489E-A02F-757C01768E3F}" type="sibTrans" cxnId="{4C06A3E2-0246-437D-893F-8FB67BC1D6EC}">
      <dgm:prSet/>
      <dgm:spPr/>
      <dgm:t>
        <a:bodyPr/>
        <a:lstStyle/>
        <a:p>
          <a:endParaRPr lang="hr-HR"/>
        </a:p>
      </dgm:t>
    </dgm:pt>
    <dgm:pt modelId="{033B3DCB-A9FA-4F6A-BC4E-2900EA2F5AB7}" type="pres">
      <dgm:prSet presAssocID="{4C35D3F4-F5D4-41B0-BF97-66F33681F8DE}" presName="mainComposite" presStyleCnt="0">
        <dgm:presLayoutVars>
          <dgm:chPref val="1"/>
          <dgm:dir/>
          <dgm:animOne val="branch"/>
          <dgm:animLvl val="lvl"/>
          <dgm:resizeHandles val="exact"/>
        </dgm:presLayoutVars>
      </dgm:prSet>
      <dgm:spPr/>
      <dgm:t>
        <a:bodyPr/>
        <a:lstStyle/>
        <a:p>
          <a:endParaRPr lang="hr-HR"/>
        </a:p>
      </dgm:t>
    </dgm:pt>
    <dgm:pt modelId="{83E4326A-602E-4173-853B-362405606393}" type="pres">
      <dgm:prSet presAssocID="{4C35D3F4-F5D4-41B0-BF97-66F33681F8DE}" presName="hierFlow" presStyleCnt="0"/>
      <dgm:spPr/>
    </dgm:pt>
    <dgm:pt modelId="{522CFB2B-0233-436B-BED6-76C1C3E33E1D}" type="pres">
      <dgm:prSet presAssocID="{4C35D3F4-F5D4-41B0-BF97-66F33681F8DE}" presName="hierChild1" presStyleCnt="0">
        <dgm:presLayoutVars>
          <dgm:chPref val="1"/>
          <dgm:animOne val="branch"/>
          <dgm:animLvl val="lvl"/>
        </dgm:presLayoutVars>
      </dgm:prSet>
      <dgm:spPr/>
    </dgm:pt>
    <dgm:pt modelId="{B6D1347C-5245-487E-8793-86101CCB0721}" type="pres">
      <dgm:prSet presAssocID="{12FB4594-A80D-46DD-BFD3-22F6F8497524}" presName="Name14" presStyleCnt="0"/>
      <dgm:spPr/>
    </dgm:pt>
    <dgm:pt modelId="{87FD9DF3-CA67-4379-9E3C-100235232CA2}" type="pres">
      <dgm:prSet presAssocID="{12FB4594-A80D-46DD-BFD3-22F6F8497524}" presName="level1Shape" presStyleLbl="node0" presStyleIdx="0" presStyleCnt="1" custScaleX="336830" custLinFactNeighborX="-512" custLinFactNeighborY="-575">
        <dgm:presLayoutVars>
          <dgm:chPref val="3"/>
        </dgm:presLayoutVars>
      </dgm:prSet>
      <dgm:spPr/>
      <dgm:t>
        <a:bodyPr/>
        <a:lstStyle/>
        <a:p>
          <a:endParaRPr lang="hr-HR"/>
        </a:p>
      </dgm:t>
    </dgm:pt>
    <dgm:pt modelId="{986DD441-B92D-4B0A-A03E-249395F64F3A}" type="pres">
      <dgm:prSet presAssocID="{12FB4594-A80D-46DD-BFD3-22F6F8497524}" presName="hierChild2" presStyleCnt="0"/>
      <dgm:spPr/>
    </dgm:pt>
    <dgm:pt modelId="{161B605E-50F1-4778-9FFA-EABA12223024}" type="pres">
      <dgm:prSet presAssocID="{43D0FBE9-BC8A-4451-A0A8-E018895D5607}" presName="Name19" presStyleLbl="parChTrans1D2" presStyleIdx="0" presStyleCnt="2"/>
      <dgm:spPr/>
      <dgm:t>
        <a:bodyPr/>
        <a:lstStyle/>
        <a:p>
          <a:endParaRPr lang="hr-HR"/>
        </a:p>
      </dgm:t>
    </dgm:pt>
    <dgm:pt modelId="{39CB1AF1-ED16-4A1F-9EF2-F9F21529533D}" type="pres">
      <dgm:prSet presAssocID="{DB9189BE-E332-4E7D-A6D3-05D03467E293}" presName="Name21" presStyleCnt="0"/>
      <dgm:spPr/>
    </dgm:pt>
    <dgm:pt modelId="{D6FA1197-85C2-47A8-9D0C-725D8BF6E676}" type="pres">
      <dgm:prSet presAssocID="{DB9189BE-E332-4E7D-A6D3-05D03467E293}" presName="level2Shape" presStyleLbl="node2" presStyleIdx="0" presStyleCnt="2" custScaleX="166179" custScaleY="108358" custLinFactX="-91042" custLinFactNeighborX="-100000" custLinFactNeighborY="-10501"/>
      <dgm:spPr/>
      <dgm:t>
        <a:bodyPr/>
        <a:lstStyle/>
        <a:p>
          <a:endParaRPr lang="hr-HR"/>
        </a:p>
      </dgm:t>
    </dgm:pt>
    <dgm:pt modelId="{E3BE8692-FE66-47B9-A01C-91C5AC4EC3BA}" type="pres">
      <dgm:prSet presAssocID="{DB9189BE-E332-4E7D-A6D3-05D03467E293}" presName="hierChild3" presStyleCnt="0"/>
      <dgm:spPr/>
    </dgm:pt>
    <dgm:pt modelId="{1296D6A5-7E0F-457E-9CFE-347090731623}" type="pres">
      <dgm:prSet presAssocID="{A5CA8374-86E0-4756-9192-C8EF11DD1B45}" presName="Name19" presStyleLbl="parChTrans1D3" presStyleIdx="0" presStyleCnt="2"/>
      <dgm:spPr/>
      <dgm:t>
        <a:bodyPr/>
        <a:lstStyle/>
        <a:p>
          <a:endParaRPr lang="hr-HR"/>
        </a:p>
      </dgm:t>
    </dgm:pt>
    <dgm:pt modelId="{C232A61A-07B2-4663-A3F3-B461992070DB}" type="pres">
      <dgm:prSet presAssocID="{7A94FAB1-CB4D-4254-A82F-E0FABBF4889D}" presName="Name21" presStyleCnt="0"/>
      <dgm:spPr/>
    </dgm:pt>
    <dgm:pt modelId="{4122AB10-BD30-49D0-9572-5E8D5778FE19}" type="pres">
      <dgm:prSet presAssocID="{7A94FAB1-CB4D-4254-A82F-E0FABBF4889D}" presName="level2Shape" presStyleLbl="node3" presStyleIdx="0" presStyleCnt="2" custScaleX="127704" custScaleY="111771" custLinFactX="-100000" custLinFactNeighborX="-100448" custLinFactNeighborY="7915"/>
      <dgm:spPr/>
      <dgm:t>
        <a:bodyPr/>
        <a:lstStyle/>
        <a:p>
          <a:endParaRPr lang="hr-HR"/>
        </a:p>
      </dgm:t>
    </dgm:pt>
    <dgm:pt modelId="{3F0C1E7F-B321-43B4-802D-59F089871E83}" type="pres">
      <dgm:prSet presAssocID="{7A94FAB1-CB4D-4254-A82F-E0FABBF4889D}" presName="hierChild3" presStyleCnt="0"/>
      <dgm:spPr/>
    </dgm:pt>
    <dgm:pt modelId="{47F59F67-08C6-4FD8-A152-751B0AD8719F}" type="pres">
      <dgm:prSet presAssocID="{6B6FB9A7-A58A-4C95-99A6-7358A2224C6C}" presName="Name19" presStyleLbl="parChTrans1D4" presStyleIdx="0" presStyleCnt="3"/>
      <dgm:spPr/>
      <dgm:t>
        <a:bodyPr/>
        <a:lstStyle/>
        <a:p>
          <a:endParaRPr lang="hr-HR"/>
        </a:p>
      </dgm:t>
    </dgm:pt>
    <dgm:pt modelId="{4D6DB1AD-2F46-4D8D-892B-1B2E80A33F91}" type="pres">
      <dgm:prSet presAssocID="{229FDCD0-35D6-4DAE-8A47-D9FC25E54BFD}" presName="Name21" presStyleCnt="0"/>
      <dgm:spPr/>
    </dgm:pt>
    <dgm:pt modelId="{5CE17B55-1F89-4A6F-9179-0D025837BD0E}" type="pres">
      <dgm:prSet presAssocID="{229FDCD0-35D6-4DAE-8A47-D9FC25E54BFD}" presName="level2Shape" presStyleLbl="node4" presStyleIdx="0" presStyleCnt="3" custScaleX="118171" custLinFactX="-92021" custLinFactNeighborX="-100000" custLinFactNeighborY="4568"/>
      <dgm:spPr/>
      <dgm:t>
        <a:bodyPr/>
        <a:lstStyle/>
        <a:p>
          <a:endParaRPr lang="hr-HR"/>
        </a:p>
      </dgm:t>
    </dgm:pt>
    <dgm:pt modelId="{1EAB217B-A5B7-4577-83D3-50622DFAEADC}" type="pres">
      <dgm:prSet presAssocID="{229FDCD0-35D6-4DAE-8A47-D9FC25E54BFD}" presName="hierChild3" presStyleCnt="0"/>
      <dgm:spPr/>
    </dgm:pt>
    <dgm:pt modelId="{5B375CAE-4E1B-4C1F-9D97-51C29145E0F4}" type="pres">
      <dgm:prSet presAssocID="{3DEB29A6-546D-4D40-B47D-C1D97CF819FC}" presName="Name19" presStyleLbl="parChTrans1D4" presStyleIdx="1" presStyleCnt="3"/>
      <dgm:spPr/>
      <dgm:t>
        <a:bodyPr/>
        <a:lstStyle/>
        <a:p>
          <a:endParaRPr lang="hr-HR"/>
        </a:p>
      </dgm:t>
    </dgm:pt>
    <dgm:pt modelId="{A51F0B66-EDF8-45EC-B12A-999DF95F8B86}" type="pres">
      <dgm:prSet presAssocID="{900D8C5C-CC48-4B0D-95FA-0DBC42D459AD}" presName="Name21" presStyleCnt="0"/>
      <dgm:spPr/>
    </dgm:pt>
    <dgm:pt modelId="{0576231C-21EB-4D29-8036-4274B9A43F36}" type="pres">
      <dgm:prSet presAssocID="{900D8C5C-CC48-4B0D-95FA-0DBC42D459AD}" presName="level2Shape" presStyleLbl="node4" presStyleIdx="1" presStyleCnt="3" custScaleX="127962" custLinFactX="-60739" custLinFactNeighborX="-100000" custLinFactNeighborY="3097"/>
      <dgm:spPr/>
      <dgm:t>
        <a:bodyPr/>
        <a:lstStyle/>
        <a:p>
          <a:endParaRPr lang="hr-HR"/>
        </a:p>
      </dgm:t>
    </dgm:pt>
    <dgm:pt modelId="{1EFD4B04-EDE0-4BAE-B468-547EF5774648}" type="pres">
      <dgm:prSet presAssocID="{900D8C5C-CC48-4B0D-95FA-0DBC42D459AD}" presName="hierChild3" presStyleCnt="0"/>
      <dgm:spPr/>
    </dgm:pt>
    <dgm:pt modelId="{B403367D-B6B3-43F5-B4B4-C5BA301BE055}" type="pres">
      <dgm:prSet presAssocID="{4DA62EA4-FB6F-4E2D-9908-598E5A751BBA}" presName="Name19" presStyleLbl="parChTrans1D4" presStyleIdx="2" presStyleCnt="3"/>
      <dgm:spPr/>
      <dgm:t>
        <a:bodyPr/>
        <a:lstStyle/>
        <a:p>
          <a:endParaRPr lang="hr-HR"/>
        </a:p>
      </dgm:t>
    </dgm:pt>
    <dgm:pt modelId="{470C012B-9F8B-43B7-8817-07D8F0C2D469}" type="pres">
      <dgm:prSet presAssocID="{C32785E8-2E18-458B-86BA-028F6ADEE5B8}" presName="Name21" presStyleCnt="0"/>
      <dgm:spPr/>
    </dgm:pt>
    <dgm:pt modelId="{494DE0EA-B92A-441A-B785-04820475CA50}" type="pres">
      <dgm:prSet presAssocID="{C32785E8-2E18-458B-86BA-028F6ADEE5B8}" presName="level2Shape" presStyleLbl="node4" presStyleIdx="2" presStyleCnt="3" custScaleX="153193" custLinFactX="-70545" custLinFactNeighborX="-100000" custLinFactNeighborY="14363"/>
      <dgm:spPr/>
      <dgm:t>
        <a:bodyPr/>
        <a:lstStyle/>
        <a:p>
          <a:endParaRPr lang="hr-HR"/>
        </a:p>
      </dgm:t>
    </dgm:pt>
    <dgm:pt modelId="{D7E8FB8A-C63B-48B6-8CA8-22A44BD2F712}" type="pres">
      <dgm:prSet presAssocID="{C32785E8-2E18-458B-86BA-028F6ADEE5B8}" presName="hierChild3" presStyleCnt="0"/>
      <dgm:spPr/>
    </dgm:pt>
    <dgm:pt modelId="{136F1DA4-7977-443D-8C40-0981AEC7B30F}" type="pres">
      <dgm:prSet presAssocID="{8EC6D0F8-E99F-47E1-B01B-521C95DD5D3E}" presName="Name19" presStyleLbl="parChTrans1D2" presStyleIdx="1" presStyleCnt="2"/>
      <dgm:spPr/>
      <dgm:t>
        <a:bodyPr/>
        <a:lstStyle/>
        <a:p>
          <a:endParaRPr lang="hr-HR"/>
        </a:p>
      </dgm:t>
    </dgm:pt>
    <dgm:pt modelId="{CE1DC3FC-F56C-4662-82A7-7C3729AAA46E}" type="pres">
      <dgm:prSet presAssocID="{A0A2B529-8BBB-4532-9E7C-96C5AC0F0BBD}" presName="Name21" presStyleCnt="0"/>
      <dgm:spPr/>
    </dgm:pt>
    <dgm:pt modelId="{23815F92-1EE0-4C19-ABF1-5C3EC40D3D6B}" type="pres">
      <dgm:prSet presAssocID="{A0A2B529-8BBB-4532-9E7C-96C5AC0F0BBD}" presName="level2Shape" presStyleLbl="node2" presStyleIdx="1" presStyleCnt="2" custLinFactNeighborX="96221" custLinFactNeighborY="1505"/>
      <dgm:spPr/>
      <dgm:t>
        <a:bodyPr/>
        <a:lstStyle/>
        <a:p>
          <a:endParaRPr lang="hr-HR"/>
        </a:p>
      </dgm:t>
    </dgm:pt>
    <dgm:pt modelId="{205BE76F-6C8A-4561-985A-A18BEEAD85A4}" type="pres">
      <dgm:prSet presAssocID="{A0A2B529-8BBB-4532-9E7C-96C5AC0F0BBD}" presName="hierChild3" presStyleCnt="0"/>
      <dgm:spPr/>
    </dgm:pt>
    <dgm:pt modelId="{B3083302-30B4-4D14-88CB-0D39FFBC752C}" type="pres">
      <dgm:prSet presAssocID="{5017B14F-7C06-4F9B-9727-A32384DE3991}" presName="Name19" presStyleLbl="parChTrans1D3" presStyleIdx="1" presStyleCnt="2"/>
      <dgm:spPr/>
      <dgm:t>
        <a:bodyPr/>
        <a:lstStyle/>
        <a:p>
          <a:endParaRPr lang="hr-HR"/>
        </a:p>
      </dgm:t>
    </dgm:pt>
    <dgm:pt modelId="{69741669-9EF6-4A9C-9A41-E37B3B093617}" type="pres">
      <dgm:prSet presAssocID="{58C43721-CFC3-4D22-8CEE-A77381BE550D}" presName="Name21" presStyleCnt="0"/>
      <dgm:spPr/>
    </dgm:pt>
    <dgm:pt modelId="{1AC85C4E-23A5-483B-AC60-8F5DD919CE9D}" type="pres">
      <dgm:prSet presAssocID="{58C43721-CFC3-4D22-8CEE-A77381BE550D}" presName="level2Shape" presStyleLbl="node3" presStyleIdx="1" presStyleCnt="2" custScaleX="159880" custScaleY="162561" custLinFactX="62981" custLinFactNeighborX="100000" custLinFactNeighborY="6378"/>
      <dgm:spPr/>
      <dgm:t>
        <a:bodyPr/>
        <a:lstStyle/>
        <a:p>
          <a:endParaRPr lang="hr-HR"/>
        </a:p>
      </dgm:t>
    </dgm:pt>
    <dgm:pt modelId="{D673C184-DA33-4F9F-ABB2-8B3B93F1957C}" type="pres">
      <dgm:prSet presAssocID="{58C43721-CFC3-4D22-8CEE-A77381BE550D}" presName="hierChild3" presStyleCnt="0"/>
      <dgm:spPr/>
    </dgm:pt>
    <dgm:pt modelId="{F88EE743-2B5B-490E-BF1D-1004DE90B6E1}" type="pres">
      <dgm:prSet presAssocID="{4C35D3F4-F5D4-41B0-BF97-66F33681F8DE}" presName="bgShapesFlow" presStyleCnt="0"/>
      <dgm:spPr/>
    </dgm:pt>
  </dgm:ptLst>
  <dgm:cxnLst>
    <dgm:cxn modelId="{2F0B1ADE-1A8A-4B35-98EB-1114A1091589}" type="presOf" srcId="{4DA62EA4-FB6F-4E2D-9908-598E5A751BBA}" destId="{B403367D-B6B3-43F5-B4B4-C5BA301BE055}" srcOrd="0" destOrd="0" presId="urn:microsoft.com/office/officeart/2005/8/layout/hierarchy6"/>
    <dgm:cxn modelId="{2C35194B-666B-4D98-8EDA-C6BAD5A393BC}" srcId="{7A94FAB1-CB4D-4254-A82F-E0FABBF4889D}" destId="{229FDCD0-35D6-4DAE-8A47-D9FC25E54BFD}" srcOrd="0" destOrd="0" parTransId="{6B6FB9A7-A58A-4C95-99A6-7358A2224C6C}" sibTransId="{6490B6F3-CE8D-4220-938A-92D8557CA9D9}"/>
    <dgm:cxn modelId="{933F8CCD-D34E-4648-9867-BF50D3A84FF3}" type="presOf" srcId="{C32785E8-2E18-458B-86BA-028F6ADEE5B8}" destId="{494DE0EA-B92A-441A-B785-04820475CA50}" srcOrd="0" destOrd="0" presId="urn:microsoft.com/office/officeart/2005/8/layout/hierarchy6"/>
    <dgm:cxn modelId="{9778DF5B-128B-443E-8CCE-B864DCE576F6}" type="presOf" srcId="{58C43721-CFC3-4D22-8CEE-A77381BE550D}" destId="{1AC85C4E-23A5-483B-AC60-8F5DD919CE9D}" srcOrd="0" destOrd="0" presId="urn:microsoft.com/office/officeart/2005/8/layout/hierarchy6"/>
    <dgm:cxn modelId="{99E7112A-9677-4766-A7B7-F8E3B78F58C8}" type="presOf" srcId="{8EC6D0F8-E99F-47E1-B01B-521C95DD5D3E}" destId="{136F1DA4-7977-443D-8C40-0981AEC7B30F}" srcOrd="0" destOrd="0" presId="urn:microsoft.com/office/officeart/2005/8/layout/hierarchy6"/>
    <dgm:cxn modelId="{01DBDBA7-C814-422A-818C-948FBF848E6B}" srcId="{12FB4594-A80D-46DD-BFD3-22F6F8497524}" destId="{A0A2B529-8BBB-4532-9E7C-96C5AC0F0BBD}" srcOrd="1" destOrd="0" parTransId="{8EC6D0F8-E99F-47E1-B01B-521C95DD5D3E}" sibTransId="{C57127AD-7CA9-4474-992C-DCCC2FB764B1}"/>
    <dgm:cxn modelId="{4F0797AF-BC02-43ED-8887-502531E5AC94}" type="presOf" srcId="{5017B14F-7C06-4F9B-9727-A32384DE3991}" destId="{B3083302-30B4-4D14-88CB-0D39FFBC752C}" srcOrd="0" destOrd="0" presId="urn:microsoft.com/office/officeart/2005/8/layout/hierarchy6"/>
    <dgm:cxn modelId="{4B3A472A-5827-43A6-B37C-327E150129E4}" srcId="{A0A2B529-8BBB-4532-9E7C-96C5AC0F0BBD}" destId="{58C43721-CFC3-4D22-8CEE-A77381BE550D}" srcOrd="0" destOrd="0" parTransId="{5017B14F-7C06-4F9B-9727-A32384DE3991}" sibTransId="{B6056B22-0338-4E1C-A755-60B92413E79C}"/>
    <dgm:cxn modelId="{D0BAE42F-D8E7-4B68-AD23-42C743EEF32E}" type="presOf" srcId="{12FB4594-A80D-46DD-BFD3-22F6F8497524}" destId="{87FD9DF3-CA67-4379-9E3C-100235232CA2}" srcOrd="0" destOrd="0" presId="urn:microsoft.com/office/officeart/2005/8/layout/hierarchy6"/>
    <dgm:cxn modelId="{AA7C8F1E-A662-40C2-AC8B-90D2F6EC69B0}" type="presOf" srcId="{7A94FAB1-CB4D-4254-A82F-E0FABBF4889D}" destId="{4122AB10-BD30-49D0-9572-5E8D5778FE19}" srcOrd="0" destOrd="0" presId="urn:microsoft.com/office/officeart/2005/8/layout/hierarchy6"/>
    <dgm:cxn modelId="{F51F6EDB-C192-48A7-883A-6E459F5B203D}" type="presOf" srcId="{A0A2B529-8BBB-4532-9E7C-96C5AC0F0BBD}" destId="{23815F92-1EE0-4C19-ABF1-5C3EC40D3D6B}" srcOrd="0" destOrd="0" presId="urn:microsoft.com/office/officeart/2005/8/layout/hierarchy6"/>
    <dgm:cxn modelId="{D2311353-272B-4E4D-920B-2112871FB9D4}" type="presOf" srcId="{A5CA8374-86E0-4756-9192-C8EF11DD1B45}" destId="{1296D6A5-7E0F-457E-9CFE-347090731623}" srcOrd="0" destOrd="0" presId="urn:microsoft.com/office/officeart/2005/8/layout/hierarchy6"/>
    <dgm:cxn modelId="{07DB493C-5191-40EB-9F88-1768F93F28DF}" type="presOf" srcId="{6B6FB9A7-A58A-4C95-99A6-7358A2224C6C}" destId="{47F59F67-08C6-4FD8-A152-751B0AD8719F}" srcOrd="0" destOrd="0" presId="urn:microsoft.com/office/officeart/2005/8/layout/hierarchy6"/>
    <dgm:cxn modelId="{D1F48D27-59D4-4BB1-A93B-A087ADEEF5A4}" srcId="{DB9189BE-E332-4E7D-A6D3-05D03467E293}" destId="{7A94FAB1-CB4D-4254-A82F-E0FABBF4889D}" srcOrd="0" destOrd="0" parTransId="{A5CA8374-86E0-4756-9192-C8EF11DD1B45}" sibTransId="{1207A94C-7DE3-4703-80BB-E38033A919BA}"/>
    <dgm:cxn modelId="{F9373FA3-58A2-499B-A584-C2D44C83F187}" type="presOf" srcId="{229FDCD0-35D6-4DAE-8A47-D9FC25E54BFD}" destId="{5CE17B55-1F89-4A6F-9179-0D025837BD0E}" srcOrd="0" destOrd="0" presId="urn:microsoft.com/office/officeart/2005/8/layout/hierarchy6"/>
    <dgm:cxn modelId="{081A6AA5-01B4-4003-9491-A2022940A75B}" type="presOf" srcId="{43D0FBE9-BC8A-4451-A0A8-E018895D5607}" destId="{161B605E-50F1-4778-9FFA-EABA12223024}" srcOrd="0" destOrd="0" presId="urn:microsoft.com/office/officeart/2005/8/layout/hierarchy6"/>
    <dgm:cxn modelId="{2FC843BF-2A2B-430D-84DA-BE5C9C3116F1}" srcId="{4C35D3F4-F5D4-41B0-BF97-66F33681F8DE}" destId="{12FB4594-A80D-46DD-BFD3-22F6F8497524}" srcOrd="0" destOrd="0" parTransId="{9EFBEBB9-B3BD-49F0-A791-95BB579B2F33}" sibTransId="{06F05CD7-7229-438A-AE62-C93371BC734A}"/>
    <dgm:cxn modelId="{C2D8FF70-8F47-47CB-A33F-21F95684F02C}" srcId="{12FB4594-A80D-46DD-BFD3-22F6F8497524}" destId="{DB9189BE-E332-4E7D-A6D3-05D03467E293}" srcOrd="0" destOrd="0" parTransId="{43D0FBE9-BC8A-4451-A0A8-E018895D5607}" sibTransId="{21173EBC-7DF3-4771-970F-64E8C9856BF3}"/>
    <dgm:cxn modelId="{4C06A3E2-0246-437D-893F-8FB67BC1D6EC}" srcId="{900D8C5C-CC48-4B0D-95FA-0DBC42D459AD}" destId="{C32785E8-2E18-458B-86BA-028F6ADEE5B8}" srcOrd="0" destOrd="0" parTransId="{4DA62EA4-FB6F-4E2D-9908-598E5A751BBA}" sibTransId="{4B27E080-CAAE-489E-A02F-757C01768E3F}"/>
    <dgm:cxn modelId="{7B0F0048-73F7-47FF-85C1-821D7713B764}" srcId="{229FDCD0-35D6-4DAE-8A47-D9FC25E54BFD}" destId="{900D8C5C-CC48-4B0D-95FA-0DBC42D459AD}" srcOrd="0" destOrd="0" parTransId="{3DEB29A6-546D-4D40-B47D-C1D97CF819FC}" sibTransId="{B239BFCC-A129-4DCA-B6B0-6E4C12563AE7}"/>
    <dgm:cxn modelId="{9C877F79-75BE-4966-B217-32B0FB5A17C2}" type="presOf" srcId="{900D8C5C-CC48-4B0D-95FA-0DBC42D459AD}" destId="{0576231C-21EB-4D29-8036-4274B9A43F36}" srcOrd="0" destOrd="0" presId="urn:microsoft.com/office/officeart/2005/8/layout/hierarchy6"/>
    <dgm:cxn modelId="{E2008B67-7A7C-4DFB-877B-30AE9D86E542}" type="presOf" srcId="{4C35D3F4-F5D4-41B0-BF97-66F33681F8DE}" destId="{033B3DCB-A9FA-4F6A-BC4E-2900EA2F5AB7}" srcOrd="0" destOrd="0" presId="urn:microsoft.com/office/officeart/2005/8/layout/hierarchy6"/>
    <dgm:cxn modelId="{90D3C0AD-DB5F-479C-9EF6-F4B41140DA0E}" type="presOf" srcId="{DB9189BE-E332-4E7D-A6D3-05D03467E293}" destId="{D6FA1197-85C2-47A8-9D0C-725D8BF6E676}" srcOrd="0" destOrd="0" presId="urn:microsoft.com/office/officeart/2005/8/layout/hierarchy6"/>
    <dgm:cxn modelId="{C3BEB145-BA16-441F-B606-6813BD9A34FE}" type="presOf" srcId="{3DEB29A6-546D-4D40-B47D-C1D97CF819FC}" destId="{5B375CAE-4E1B-4C1F-9D97-51C29145E0F4}" srcOrd="0" destOrd="0" presId="urn:microsoft.com/office/officeart/2005/8/layout/hierarchy6"/>
    <dgm:cxn modelId="{5FD60A05-0AB6-43E5-8CCD-E93D43A71755}" type="presParOf" srcId="{033B3DCB-A9FA-4F6A-BC4E-2900EA2F5AB7}" destId="{83E4326A-602E-4173-853B-362405606393}" srcOrd="0" destOrd="0" presId="urn:microsoft.com/office/officeart/2005/8/layout/hierarchy6"/>
    <dgm:cxn modelId="{AF18E7E2-AE85-416B-8526-34664D07013C}" type="presParOf" srcId="{83E4326A-602E-4173-853B-362405606393}" destId="{522CFB2B-0233-436B-BED6-76C1C3E33E1D}" srcOrd="0" destOrd="0" presId="urn:microsoft.com/office/officeart/2005/8/layout/hierarchy6"/>
    <dgm:cxn modelId="{4FD5FD0F-7894-4539-9062-01E29D79C63A}" type="presParOf" srcId="{522CFB2B-0233-436B-BED6-76C1C3E33E1D}" destId="{B6D1347C-5245-487E-8793-86101CCB0721}" srcOrd="0" destOrd="0" presId="urn:microsoft.com/office/officeart/2005/8/layout/hierarchy6"/>
    <dgm:cxn modelId="{1D307532-1B86-484A-A1E6-FDF006E40226}" type="presParOf" srcId="{B6D1347C-5245-487E-8793-86101CCB0721}" destId="{87FD9DF3-CA67-4379-9E3C-100235232CA2}" srcOrd="0" destOrd="0" presId="urn:microsoft.com/office/officeart/2005/8/layout/hierarchy6"/>
    <dgm:cxn modelId="{5CD93A4A-C296-4777-80B1-BA79523D3A63}" type="presParOf" srcId="{B6D1347C-5245-487E-8793-86101CCB0721}" destId="{986DD441-B92D-4B0A-A03E-249395F64F3A}" srcOrd="1" destOrd="0" presId="urn:microsoft.com/office/officeart/2005/8/layout/hierarchy6"/>
    <dgm:cxn modelId="{33E56E57-CF68-4807-8455-F4DC48B57FCC}" type="presParOf" srcId="{986DD441-B92D-4B0A-A03E-249395F64F3A}" destId="{161B605E-50F1-4778-9FFA-EABA12223024}" srcOrd="0" destOrd="0" presId="urn:microsoft.com/office/officeart/2005/8/layout/hierarchy6"/>
    <dgm:cxn modelId="{E7EA1E41-7E0E-4CA5-869D-F11D8D5C0997}" type="presParOf" srcId="{986DD441-B92D-4B0A-A03E-249395F64F3A}" destId="{39CB1AF1-ED16-4A1F-9EF2-F9F21529533D}" srcOrd="1" destOrd="0" presId="urn:microsoft.com/office/officeart/2005/8/layout/hierarchy6"/>
    <dgm:cxn modelId="{8D15788B-8A52-4983-8C32-C9210B79AA1A}" type="presParOf" srcId="{39CB1AF1-ED16-4A1F-9EF2-F9F21529533D}" destId="{D6FA1197-85C2-47A8-9D0C-725D8BF6E676}" srcOrd="0" destOrd="0" presId="urn:microsoft.com/office/officeart/2005/8/layout/hierarchy6"/>
    <dgm:cxn modelId="{654BCDC8-987F-4668-82AA-C2658288DEED}" type="presParOf" srcId="{39CB1AF1-ED16-4A1F-9EF2-F9F21529533D}" destId="{E3BE8692-FE66-47B9-A01C-91C5AC4EC3BA}" srcOrd="1" destOrd="0" presId="urn:microsoft.com/office/officeart/2005/8/layout/hierarchy6"/>
    <dgm:cxn modelId="{3830717C-2346-4DA4-8D04-0F3E566F1E3B}" type="presParOf" srcId="{E3BE8692-FE66-47B9-A01C-91C5AC4EC3BA}" destId="{1296D6A5-7E0F-457E-9CFE-347090731623}" srcOrd="0" destOrd="0" presId="urn:microsoft.com/office/officeart/2005/8/layout/hierarchy6"/>
    <dgm:cxn modelId="{12C693AB-A1F3-4216-A4DE-99CCCEB83A2B}" type="presParOf" srcId="{E3BE8692-FE66-47B9-A01C-91C5AC4EC3BA}" destId="{C232A61A-07B2-4663-A3F3-B461992070DB}" srcOrd="1" destOrd="0" presId="urn:microsoft.com/office/officeart/2005/8/layout/hierarchy6"/>
    <dgm:cxn modelId="{92443501-C1AC-4613-949A-967E87929BEC}" type="presParOf" srcId="{C232A61A-07B2-4663-A3F3-B461992070DB}" destId="{4122AB10-BD30-49D0-9572-5E8D5778FE19}" srcOrd="0" destOrd="0" presId="urn:microsoft.com/office/officeart/2005/8/layout/hierarchy6"/>
    <dgm:cxn modelId="{4187DD1F-EACB-488D-9504-E2F0368706F9}" type="presParOf" srcId="{C232A61A-07B2-4663-A3F3-B461992070DB}" destId="{3F0C1E7F-B321-43B4-802D-59F089871E83}" srcOrd="1" destOrd="0" presId="urn:microsoft.com/office/officeart/2005/8/layout/hierarchy6"/>
    <dgm:cxn modelId="{76098A15-5579-4D50-8045-BF549F811F8D}" type="presParOf" srcId="{3F0C1E7F-B321-43B4-802D-59F089871E83}" destId="{47F59F67-08C6-4FD8-A152-751B0AD8719F}" srcOrd="0" destOrd="0" presId="urn:microsoft.com/office/officeart/2005/8/layout/hierarchy6"/>
    <dgm:cxn modelId="{1EB8DBDC-F41A-4971-B525-44E7D9076145}" type="presParOf" srcId="{3F0C1E7F-B321-43B4-802D-59F089871E83}" destId="{4D6DB1AD-2F46-4D8D-892B-1B2E80A33F91}" srcOrd="1" destOrd="0" presId="urn:microsoft.com/office/officeart/2005/8/layout/hierarchy6"/>
    <dgm:cxn modelId="{5943A3B3-A332-4F86-89DE-7D85A27601DC}" type="presParOf" srcId="{4D6DB1AD-2F46-4D8D-892B-1B2E80A33F91}" destId="{5CE17B55-1F89-4A6F-9179-0D025837BD0E}" srcOrd="0" destOrd="0" presId="urn:microsoft.com/office/officeart/2005/8/layout/hierarchy6"/>
    <dgm:cxn modelId="{96F487B4-1C70-49DF-A234-8573AAF71CB6}" type="presParOf" srcId="{4D6DB1AD-2F46-4D8D-892B-1B2E80A33F91}" destId="{1EAB217B-A5B7-4577-83D3-50622DFAEADC}" srcOrd="1" destOrd="0" presId="urn:microsoft.com/office/officeart/2005/8/layout/hierarchy6"/>
    <dgm:cxn modelId="{4453D917-A752-46FF-89DD-52A0C3D3D973}" type="presParOf" srcId="{1EAB217B-A5B7-4577-83D3-50622DFAEADC}" destId="{5B375CAE-4E1B-4C1F-9D97-51C29145E0F4}" srcOrd="0" destOrd="0" presId="urn:microsoft.com/office/officeart/2005/8/layout/hierarchy6"/>
    <dgm:cxn modelId="{33B421F9-154B-480A-9317-25080FD02B49}" type="presParOf" srcId="{1EAB217B-A5B7-4577-83D3-50622DFAEADC}" destId="{A51F0B66-EDF8-45EC-B12A-999DF95F8B86}" srcOrd="1" destOrd="0" presId="urn:microsoft.com/office/officeart/2005/8/layout/hierarchy6"/>
    <dgm:cxn modelId="{E4F8A758-E03A-43B7-B09B-1FA51D4D41AC}" type="presParOf" srcId="{A51F0B66-EDF8-45EC-B12A-999DF95F8B86}" destId="{0576231C-21EB-4D29-8036-4274B9A43F36}" srcOrd="0" destOrd="0" presId="urn:microsoft.com/office/officeart/2005/8/layout/hierarchy6"/>
    <dgm:cxn modelId="{C1F516FE-0E33-4BC8-B407-6B02D7C1D5D0}" type="presParOf" srcId="{A51F0B66-EDF8-45EC-B12A-999DF95F8B86}" destId="{1EFD4B04-EDE0-4BAE-B468-547EF5774648}" srcOrd="1" destOrd="0" presId="urn:microsoft.com/office/officeart/2005/8/layout/hierarchy6"/>
    <dgm:cxn modelId="{4CF09241-11CE-4186-A2CF-F3F6ED536A0F}" type="presParOf" srcId="{1EFD4B04-EDE0-4BAE-B468-547EF5774648}" destId="{B403367D-B6B3-43F5-B4B4-C5BA301BE055}" srcOrd="0" destOrd="0" presId="urn:microsoft.com/office/officeart/2005/8/layout/hierarchy6"/>
    <dgm:cxn modelId="{D2F28917-6AFE-46AB-99C6-47B3DC042288}" type="presParOf" srcId="{1EFD4B04-EDE0-4BAE-B468-547EF5774648}" destId="{470C012B-9F8B-43B7-8817-07D8F0C2D469}" srcOrd="1" destOrd="0" presId="urn:microsoft.com/office/officeart/2005/8/layout/hierarchy6"/>
    <dgm:cxn modelId="{FB662D18-74AB-4626-9CB8-E3F60EA15017}" type="presParOf" srcId="{470C012B-9F8B-43B7-8817-07D8F0C2D469}" destId="{494DE0EA-B92A-441A-B785-04820475CA50}" srcOrd="0" destOrd="0" presId="urn:microsoft.com/office/officeart/2005/8/layout/hierarchy6"/>
    <dgm:cxn modelId="{F83DF14D-A301-4954-A337-DCFFB0C718DB}" type="presParOf" srcId="{470C012B-9F8B-43B7-8817-07D8F0C2D469}" destId="{D7E8FB8A-C63B-48B6-8CA8-22A44BD2F712}" srcOrd="1" destOrd="0" presId="urn:microsoft.com/office/officeart/2005/8/layout/hierarchy6"/>
    <dgm:cxn modelId="{035EF42E-D1BB-47D1-AC1B-37E6F08AC6C1}" type="presParOf" srcId="{986DD441-B92D-4B0A-A03E-249395F64F3A}" destId="{136F1DA4-7977-443D-8C40-0981AEC7B30F}" srcOrd="2" destOrd="0" presId="urn:microsoft.com/office/officeart/2005/8/layout/hierarchy6"/>
    <dgm:cxn modelId="{089451B9-480F-45E6-9E02-A3FDDCB5F228}" type="presParOf" srcId="{986DD441-B92D-4B0A-A03E-249395F64F3A}" destId="{CE1DC3FC-F56C-4662-82A7-7C3729AAA46E}" srcOrd="3" destOrd="0" presId="urn:microsoft.com/office/officeart/2005/8/layout/hierarchy6"/>
    <dgm:cxn modelId="{F9B6AF48-6C85-4F6F-B2D1-CFE124CD4250}" type="presParOf" srcId="{CE1DC3FC-F56C-4662-82A7-7C3729AAA46E}" destId="{23815F92-1EE0-4C19-ABF1-5C3EC40D3D6B}" srcOrd="0" destOrd="0" presId="urn:microsoft.com/office/officeart/2005/8/layout/hierarchy6"/>
    <dgm:cxn modelId="{4F16574B-30FB-4CE4-8FFF-D06F4F154323}" type="presParOf" srcId="{CE1DC3FC-F56C-4662-82A7-7C3729AAA46E}" destId="{205BE76F-6C8A-4561-985A-A18BEEAD85A4}" srcOrd="1" destOrd="0" presId="urn:microsoft.com/office/officeart/2005/8/layout/hierarchy6"/>
    <dgm:cxn modelId="{E9228107-DC4B-4D96-A25A-570948E36E86}" type="presParOf" srcId="{205BE76F-6C8A-4561-985A-A18BEEAD85A4}" destId="{B3083302-30B4-4D14-88CB-0D39FFBC752C}" srcOrd="0" destOrd="0" presId="urn:microsoft.com/office/officeart/2005/8/layout/hierarchy6"/>
    <dgm:cxn modelId="{DAF493B6-B6E8-4A4B-94D2-0D15820F10E2}" type="presParOf" srcId="{205BE76F-6C8A-4561-985A-A18BEEAD85A4}" destId="{69741669-9EF6-4A9C-9A41-E37B3B093617}" srcOrd="1" destOrd="0" presId="urn:microsoft.com/office/officeart/2005/8/layout/hierarchy6"/>
    <dgm:cxn modelId="{C82E92F0-56AF-44EF-9215-848B0D8B158E}" type="presParOf" srcId="{69741669-9EF6-4A9C-9A41-E37B3B093617}" destId="{1AC85C4E-23A5-483B-AC60-8F5DD919CE9D}" srcOrd="0" destOrd="0" presId="urn:microsoft.com/office/officeart/2005/8/layout/hierarchy6"/>
    <dgm:cxn modelId="{D06B8296-EB89-4E1E-9F80-FE1314E83DA7}" type="presParOf" srcId="{69741669-9EF6-4A9C-9A41-E37B3B093617}" destId="{D673C184-DA33-4F9F-ABB2-8B3B93F1957C}" srcOrd="1" destOrd="0" presId="urn:microsoft.com/office/officeart/2005/8/layout/hierarchy6"/>
    <dgm:cxn modelId="{57E08DB4-75EA-48E7-8E26-7AAFBF0C6364}" type="presParOf" srcId="{033B3DCB-A9FA-4F6A-BC4E-2900EA2F5AB7}" destId="{F88EE743-2B5B-490E-BF1D-1004DE90B6E1}" srcOrd="1" destOrd="0" presId="urn:microsoft.com/office/officeart/2005/8/layout/hierarchy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35D3F4-F5D4-41B0-BF97-66F33681F8DE}" type="doc">
      <dgm:prSet loTypeId="urn:microsoft.com/office/officeart/2005/8/layout/hierarchy6" loCatId="hierarchy" qsTypeId="urn:microsoft.com/office/officeart/2005/8/quickstyle/simple1" qsCatId="simple" csTypeId="urn:microsoft.com/office/officeart/2005/8/colors/accent2_1" csCatId="accent2" phldr="1"/>
      <dgm:spPr/>
      <dgm:t>
        <a:bodyPr/>
        <a:lstStyle/>
        <a:p>
          <a:endParaRPr lang="hr-HR"/>
        </a:p>
      </dgm:t>
    </dgm:pt>
    <dgm:pt modelId="{12FB4594-A80D-46DD-BFD3-22F6F8497524}">
      <dgm:prSet phldrT="[Tekst]" custT="1"/>
      <dgm:spPr/>
      <dgm:t>
        <a:bodyPr/>
        <a:lstStyle/>
        <a:p>
          <a:r>
            <a:rPr lang="hr-HR" sz="2400" dirty="0" smtClean="0"/>
            <a:t>Političko djelovanje</a:t>
          </a:r>
        </a:p>
        <a:p>
          <a:r>
            <a:rPr lang="hr-HR" sz="1600" dirty="0" smtClean="0"/>
            <a:t>(nastojanje oko zajednice)</a:t>
          </a:r>
          <a:endParaRPr lang="hr-HR" sz="1600" dirty="0"/>
        </a:p>
      </dgm:t>
    </dgm:pt>
    <dgm:pt modelId="{9EFBEBB9-B3BD-49F0-A791-95BB579B2F33}" type="parTrans" cxnId="{2FC843BF-2A2B-430D-84DA-BE5C9C3116F1}">
      <dgm:prSet/>
      <dgm:spPr/>
      <dgm:t>
        <a:bodyPr/>
        <a:lstStyle/>
        <a:p>
          <a:endParaRPr lang="hr-HR"/>
        </a:p>
      </dgm:t>
    </dgm:pt>
    <dgm:pt modelId="{06F05CD7-7229-438A-AE62-C93371BC734A}" type="sibTrans" cxnId="{2FC843BF-2A2B-430D-84DA-BE5C9C3116F1}">
      <dgm:prSet/>
      <dgm:spPr/>
      <dgm:t>
        <a:bodyPr/>
        <a:lstStyle/>
        <a:p>
          <a:endParaRPr lang="hr-HR"/>
        </a:p>
      </dgm:t>
    </dgm:pt>
    <dgm:pt modelId="{DB9189BE-E332-4E7D-A6D3-05D03467E293}">
      <dgm:prSet phldrT="[Tekst]" custT="1"/>
      <dgm:spPr>
        <a:solidFill>
          <a:schemeClr val="accent3"/>
        </a:solidFill>
      </dgm:spPr>
      <dgm:t>
        <a:bodyPr/>
        <a:lstStyle/>
        <a:p>
          <a:r>
            <a:rPr lang="hr-HR" sz="2800" dirty="0" smtClean="0"/>
            <a:t>ideali</a:t>
          </a:r>
          <a:endParaRPr lang="hr-HR" sz="2800" dirty="0"/>
        </a:p>
      </dgm:t>
    </dgm:pt>
    <dgm:pt modelId="{43D0FBE9-BC8A-4451-A0A8-E018895D5607}" type="parTrans" cxnId="{C2D8FF70-8F47-47CB-A33F-21F95684F02C}">
      <dgm:prSet/>
      <dgm:spPr/>
      <dgm:t>
        <a:bodyPr/>
        <a:lstStyle/>
        <a:p>
          <a:endParaRPr lang="hr-HR"/>
        </a:p>
      </dgm:t>
    </dgm:pt>
    <dgm:pt modelId="{21173EBC-7DF3-4771-970F-64E8C9856BF3}" type="sibTrans" cxnId="{C2D8FF70-8F47-47CB-A33F-21F95684F02C}">
      <dgm:prSet/>
      <dgm:spPr/>
      <dgm:t>
        <a:bodyPr/>
        <a:lstStyle/>
        <a:p>
          <a:endParaRPr lang="hr-HR"/>
        </a:p>
      </dgm:t>
    </dgm:pt>
    <dgm:pt modelId="{7A94FAB1-CB4D-4254-A82F-E0FABBF4889D}">
      <dgm:prSet phldrT="[Tekst]" custT="1"/>
      <dgm:spPr/>
      <dgm:t>
        <a:bodyPr/>
        <a:lstStyle/>
        <a:p>
          <a:r>
            <a:rPr lang="hr-HR" sz="1600" dirty="0" smtClean="0"/>
            <a:t>političke doktrine</a:t>
          </a:r>
        </a:p>
        <a:p>
          <a:r>
            <a:rPr lang="hr-HR" sz="1000" dirty="0" smtClean="0"/>
            <a:t>(koncepti suživota)</a:t>
          </a:r>
          <a:endParaRPr lang="hr-HR" sz="1000" dirty="0"/>
        </a:p>
      </dgm:t>
    </dgm:pt>
    <dgm:pt modelId="{A5CA8374-86E0-4756-9192-C8EF11DD1B45}" type="parTrans" cxnId="{D1F48D27-59D4-4BB1-A93B-A087ADEEF5A4}">
      <dgm:prSet/>
      <dgm:spPr/>
      <dgm:t>
        <a:bodyPr/>
        <a:lstStyle/>
        <a:p>
          <a:endParaRPr lang="hr-HR"/>
        </a:p>
      </dgm:t>
    </dgm:pt>
    <dgm:pt modelId="{1207A94C-7DE3-4703-80BB-E38033A919BA}" type="sibTrans" cxnId="{D1F48D27-59D4-4BB1-A93B-A087ADEEF5A4}">
      <dgm:prSet/>
      <dgm:spPr/>
      <dgm:t>
        <a:bodyPr/>
        <a:lstStyle/>
        <a:p>
          <a:endParaRPr lang="hr-HR"/>
        </a:p>
      </dgm:t>
    </dgm:pt>
    <dgm:pt modelId="{A0A2B529-8BBB-4532-9E7C-96C5AC0F0BBD}">
      <dgm:prSet phldrT="[Tekst]" custT="1"/>
      <dgm:spPr>
        <a:solidFill>
          <a:schemeClr val="accent3"/>
        </a:solidFill>
      </dgm:spPr>
      <dgm:t>
        <a:bodyPr/>
        <a:lstStyle/>
        <a:p>
          <a:r>
            <a:rPr lang="hr-HR" sz="1800" dirty="0" smtClean="0"/>
            <a:t>subjekti</a:t>
          </a:r>
          <a:endParaRPr lang="hr-HR" sz="1800" dirty="0"/>
        </a:p>
      </dgm:t>
    </dgm:pt>
    <dgm:pt modelId="{8EC6D0F8-E99F-47E1-B01B-521C95DD5D3E}" type="parTrans" cxnId="{01DBDBA7-C814-422A-818C-948FBF848E6B}">
      <dgm:prSet/>
      <dgm:spPr/>
      <dgm:t>
        <a:bodyPr/>
        <a:lstStyle/>
        <a:p>
          <a:endParaRPr lang="hr-HR"/>
        </a:p>
      </dgm:t>
    </dgm:pt>
    <dgm:pt modelId="{C57127AD-7CA9-4474-992C-DCCC2FB764B1}" type="sibTrans" cxnId="{01DBDBA7-C814-422A-818C-948FBF848E6B}">
      <dgm:prSet/>
      <dgm:spPr/>
      <dgm:t>
        <a:bodyPr/>
        <a:lstStyle/>
        <a:p>
          <a:endParaRPr lang="hr-HR"/>
        </a:p>
      </dgm:t>
    </dgm:pt>
    <dgm:pt modelId="{58C43721-CFC3-4D22-8CEE-A77381BE550D}">
      <dgm:prSet phldrT="[Tekst]" custT="1"/>
      <dgm:spPr>
        <a:solidFill>
          <a:schemeClr val="bg1"/>
        </a:solidFill>
      </dgm:spPr>
      <dgm:t>
        <a:bodyPr/>
        <a:lstStyle/>
        <a:p>
          <a:r>
            <a:rPr lang="hr-HR" sz="1400" b="1" dirty="0" smtClean="0"/>
            <a:t>Aktivni građanin</a:t>
          </a:r>
        </a:p>
        <a:p>
          <a:r>
            <a:rPr lang="hr-HR" sz="1000" dirty="0" smtClean="0"/>
            <a:t>Političke stranke</a:t>
          </a:r>
        </a:p>
        <a:p>
          <a:r>
            <a:rPr lang="hr-HR" sz="1000" dirty="0" smtClean="0"/>
            <a:t>Sindikati</a:t>
          </a:r>
        </a:p>
        <a:p>
          <a:r>
            <a:rPr lang="hr-HR" sz="1000" dirty="0" smtClean="0"/>
            <a:t>Udruge građana</a:t>
          </a:r>
          <a:endParaRPr lang="hr-HR" sz="1000" dirty="0"/>
        </a:p>
      </dgm:t>
    </dgm:pt>
    <dgm:pt modelId="{5017B14F-7C06-4F9B-9727-A32384DE3991}" type="parTrans" cxnId="{4B3A472A-5827-43A6-B37C-327E150129E4}">
      <dgm:prSet/>
      <dgm:spPr/>
      <dgm:t>
        <a:bodyPr/>
        <a:lstStyle/>
        <a:p>
          <a:endParaRPr lang="hr-HR"/>
        </a:p>
      </dgm:t>
    </dgm:pt>
    <dgm:pt modelId="{B6056B22-0338-4E1C-A755-60B92413E79C}" type="sibTrans" cxnId="{4B3A472A-5827-43A6-B37C-327E150129E4}">
      <dgm:prSet/>
      <dgm:spPr/>
      <dgm:t>
        <a:bodyPr/>
        <a:lstStyle/>
        <a:p>
          <a:endParaRPr lang="hr-HR"/>
        </a:p>
      </dgm:t>
    </dgm:pt>
    <dgm:pt modelId="{229FDCD0-35D6-4DAE-8A47-D9FC25E54BFD}">
      <dgm:prSet custT="1"/>
      <dgm:spPr/>
      <dgm:t>
        <a:bodyPr/>
        <a:lstStyle/>
        <a:p>
          <a:r>
            <a:rPr lang="hr-HR" sz="1800" dirty="0" smtClean="0"/>
            <a:t>politički poreci</a:t>
          </a:r>
          <a:endParaRPr lang="hr-HR" sz="1800" dirty="0"/>
        </a:p>
      </dgm:t>
    </dgm:pt>
    <dgm:pt modelId="{6B6FB9A7-A58A-4C95-99A6-7358A2224C6C}" type="parTrans" cxnId="{2C35194B-666B-4D98-8EDA-C6BAD5A393BC}">
      <dgm:prSet/>
      <dgm:spPr/>
      <dgm:t>
        <a:bodyPr/>
        <a:lstStyle/>
        <a:p>
          <a:endParaRPr lang="hr-HR"/>
        </a:p>
      </dgm:t>
    </dgm:pt>
    <dgm:pt modelId="{6490B6F3-CE8D-4220-938A-92D8557CA9D9}" type="sibTrans" cxnId="{2C35194B-666B-4D98-8EDA-C6BAD5A393BC}">
      <dgm:prSet/>
      <dgm:spPr/>
      <dgm:t>
        <a:bodyPr/>
        <a:lstStyle/>
        <a:p>
          <a:endParaRPr lang="hr-HR"/>
        </a:p>
      </dgm:t>
    </dgm:pt>
    <dgm:pt modelId="{900D8C5C-CC48-4B0D-95FA-0DBC42D459AD}">
      <dgm:prSet/>
      <dgm:spPr/>
      <dgm:t>
        <a:bodyPr/>
        <a:lstStyle/>
        <a:p>
          <a:r>
            <a:rPr lang="hr-HR" dirty="0" smtClean="0"/>
            <a:t>politički procesi</a:t>
          </a:r>
          <a:endParaRPr lang="hr-HR" dirty="0"/>
        </a:p>
      </dgm:t>
    </dgm:pt>
    <dgm:pt modelId="{3DEB29A6-546D-4D40-B47D-C1D97CF819FC}" type="parTrans" cxnId="{7B0F0048-73F7-47FF-85C1-821D7713B764}">
      <dgm:prSet/>
      <dgm:spPr/>
      <dgm:t>
        <a:bodyPr/>
        <a:lstStyle/>
        <a:p>
          <a:endParaRPr lang="hr-HR"/>
        </a:p>
      </dgm:t>
    </dgm:pt>
    <dgm:pt modelId="{B239BFCC-A129-4DCA-B6B0-6E4C12563AE7}" type="sibTrans" cxnId="{7B0F0048-73F7-47FF-85C1-821D7713B764}">
      <dgm:prSet/>
      <dgm:spPr/>
      <dgm:t>
        <a:bodyPr/>
        <a:lstStyle/>
        <a:p>
          <a:endParaRPr lang="hr-HR"/>
        </a:p>
      </dgm:t>
    </dgm:pt>
    <dgm:pt modelId="{C32785E8-2E18-458B-86BA-028F6ADEE5B8}">
      <dgm:prSet custT="1"/>
      <dgm:spPr/>
      <dgm:t>
        <a:bodyPr/>
        <a:lstStyle/>
        <a:p>
          <a:r>
            <a:rPr lang="hr-HR" sz="1800" dirty="0" smtClean="0"/>
            <a:t>institucije</a:t>
          </a:r>
          <a:endParaRPr lang="hr-HR" sz="1800" dirty="0"/>
        </a:p>
      </dgm:t>
    </dgm:pt>
    <dgm:pt modelId="{4DA62EA4-FB6F-4E2D-9908-598E5A751BBA}" type="parTrans" cxnId="{4C06A3E2-0246-437D-893F-8FB67BC1D6EC}">
      <dgm:prSet/>
      <dgm:spPr/>
      <dgm:t>
        <a:bodyPr/>
        <a:lstStyle/>
        <a:p>
          <a:endParaRPr lang="hr-HR"/>
        </a:p>
      </dgm:t>
    </dgm:pt>
    <dgm:pt modelId="{4B27E080-CAAE-489E-A02F-757C01768E3F}" type="sibTrans" cxnId="{4C06A3E2-0246-437D-893F-8FB67BC1D6EC}">
      <dgm:prSet/>
      <dgm:spPr/>
      <dgm:t>
        <a:bodyPr/>
        <a:lstStyle/>
        <a:p>
          <a:endParaRPr lang="hr-HR"/>
        </a:p>
      </dgm:t>
    </dgm:pt>
    <dgm:pt modelId="{033B3DCB-A9FA-4F6A-BC4E-2900EA2F5AB7}" type="pres">
      <dgm:prSet presAssocID="{4C35D3F4-F5D4-41B0-BF97-66F33681F8DE}" presName="mainComposite" presStyleCnt="0">
        <dgm:presLayoutVars>
          <dgm:chPref val="1"/>
          <dgm:dir/>
          <dgm:animOne val="branch"/>
          <dgm:animLvl val="lvl"/>
          <dgm:resizeHandles val="exact"/>
        </dgm:presLayoutVars>
      </dgm:prSet>
      <dgm:spPr/>
      <dgm:t>
        <a:bodyPr/>
        <a:lstStyle/>
        <a:p>
          <a:endParaRPr lang="hr-HR"/>
        </a:p>
      </dgm:t>
    </dgm:pt>
    <dgm:pt modelId="{83E4326A-602E-4173-853B-362405606393}" type="pres">
      <dgm:prSet presAssocID="{4C35D3F4-F5D4-41B0-BF97-66F33681F8DE}" presName="hierFlow" presStyleCnt="0"/>
      <dgm:spPr/>
    </dgm:pt>
    <dgm:pt modelId="{522CFB2B-0233-436B-BED6-76C1C3E33E1D}" type="pres">
      <dgm:prSet presAssocID="{4C35D3F4-F5D4-41B0-BF97-66F33681F8DE}" presName="hierChild1" presStyleCnt="0">
        <dgm:presLayoutVars>
          <dgm:chPref val="1"/>
          <dgm:animOne val="branch"/>
          <dgm:animLvl val="lvl"/>
        </dgm:presLayoutVars>
      </dgm:prSet>
      <dgm:spPr/>
    </dgm:pt>
    <dgm:pt modelId="{B6D1347C-5245-487E-8793-86101CCB0721}" type="pres">
      <dgm:prSet presAssocID="{12FB4594-A80D-46DD-BFD3-22F6F8497524}" presName="Name14" presStyleCnt="0"/>
      <dgm:spPr/>
    </dgm:pt>
    <dgm:pt modelId="{87FD9DF3-CA67-4379-9E3C-100235232CA2}" type="pres">
      <dgm:prSet presAssocID="{12FB4594-A80D-46DD-BFD3-22F6F8497524}" presName="level1Shape" presStyleLbl="node0" presStyleIdx="0" presStyleCnt="1" custScaleX="272481" custLinFactNeighborX="-512" custLinFactNeighborY="-575">
        <dgm:presLayoutVars>
          <dgm:chPref val="3"/>
        </dgm:presLayoutVars>
      </dgm:prSet>
      <dgm:spPr/>
      <dgm:t>
        <a:bodyPr/>
        <a:lstStyle/>
        <a:p>
          <a:endParaRPr lang="hr-HR"/>
        </a:p>
      </dgm:t>
    </dgm:pt>
    <dgm:pt modelId="{986DD441-B92D-4B0A-A03E-249395F64F3A}" type="pres">
      <dgm:prSet presAssocID="{12FB4594-A80D-46DD-BFD3-22F6F8497524}" presName="hierChild2" presStyleCnt="0"/>
      <dgm:spPr/>
    </dgm:pt>
    <dgm:pt modelId="{161B605E-50F1-4778-9FFA-EABA12223024}" type="pres">
      <dgm:prSet presAssocID="{43D0FBE9-BC8A-4451-A0A8-E018895D5607}" presName="Name19" presStyleLbl="parChTrans1D2" presStyleIdx="0" presStyleCnt="2"/>
      <dgm:spPr/>
      <dgm:t>
        <a:bodyPr/>
        <a:lstStyle/>
        <a:p>
          <a:endParaRPr lang="hr-HR"/>
        </a:p>
      </dgm:t>
    </dgm:pt>
    <dgm:pt modelId="{39CB1AF1-ED16-4A1F-9EF2-F9F21529533D}" type="pres">
      <dgm:prSet presAssocID="{DB9189BE-E332-4E7D-A6D3-05D03467E293}" presName="Name21" presStyleCnt="0"/>
      <dgm:spPr/>
    </dgm:pt>
    <dgm:pt modelId="{D6FA1197-85C2-47A8-9D0C-725D8BF6E676}" type="pres">
      <dgm:prSet presAssocID="{DB9189BE-E332-4E7D-A6D3-05D03467E293}" presName="level2Shape" presStyleLbl="node2" presStyleIdx="0" presStyleCnt="2" custScaleX="166179" custScaleY="108358" custLinFactX="-91042" custLinFactNeighborX="-100000" custLinFactNeighborY="-10501"/>
      <dgm:spPr/>
      <dgm:t>
        <a:bodyPr/>
        <a:lstStyle/>
        <a:p>
          <a:endParaRPr lang="hr-HR"/>
        </a:p>
      </dgm:t>
    </dgm:pt>
    <dgm:pt modelId="{E3BE8692-FE66-47B9-A01C-91C5AC4EC3BA}" type="pres">
      <dgm:prSet presAssocID="{DB9189BE-E332-4E7D-A6D3-05D03467E293}" presName="hierChild3" presStyleCnt="0"/>
      <dgm:spPr/>
    </dgm:pt>
    <dgm:pt modelId="{1296D6A5-7E0F-457E-9CFE-347090731623}" type="pres">
      <dgm:prSet presAssocID="{A5CA8374-86E0-4756-9192-C8EF11DD1B45}" presName="Name19" presStyleLbl="parChTrans1D3" presStyleIdx="0" presStyleCnt="2"/>
      <dgm:spPr/>
      <dgm:t>
        <a:bodyPr/>
        <a:lstStyle/>
        <a:p>
          <a:endParaRPr lang="hr-HR"/>
        </a:p>
      </dgm:t>
    </dgm:pt>
    <dgm:pt modelId="{C232A61A-07B2-4663-A3F3-B461992070DB}" type="pres">
      <dgm:prSet presAssocID="{7A94FAB1-CB4D-4254-A82F-E0FABBF4889D}" presName="Name21" presStyleCnt="0"/>
      <dgm:spPr/>
    </dgm:pt>
    <dgm:pt modelId="{4122AB10-BD30-49D0-9572-5E8D5778FE19}" type="pres">
      <dgm:prSet presAssocID="{7A94FAB1-CB4D-4254-A82F-E0FABBF4889D}" presName="level2Shape" presStyleLbl="node3" presStyleIdx="0" presStyleCnt="2" custScaleX="127704" custScaleY="111771" custLinFactX="-100000" custLinFactNeighborX="-100448" custLinFactNeighborY="7915"/>
      <dgm:spPr/>
      <dgm:t>
        <a:bodyPr/>
        <a:lstStyle/>
        <a:p>
          <a:endParaRPr lang="hr-HR"/>
        </a:p>
      </dgm:t>
    </dgm:pt>
    <dgm:pt modelId="{3F0C1E7F-B321-43B4-802D-59F089871E83}" type="pres">
      <dgm:prSet presAssocID="{7A94FAB1-CB4D-4254-A82F-E0FABBF4889D}" presName="hierChild3" presStyleCnt="0"/>
      <dgm:spPr/>
    </dgm:pt>
    <dgm:pt modelId="{47F59F67-08C6-4FD8-A152-751B0AD8719F}" type="pres">
      <dgm:prSet presAssocID="{6B6FB9A7-A58A-4C95-99A6-7358A2224C6C}" presName="Name19" presStyleLbl="parChTrans1D4" presStyleIdx="0" presStyleCnt="3"/>
      <dgm:spPr/>
      <dgm:t>
        <a:bodyPr/>
        <a:lstStyle/>
        <a:p>
          <a:endParaRPr lang="hr-HR"/>
        </a:p>
      </dgm:t>
    </dgm:pt>
    <dgm:pt modelId="{4D6DB1AD-2F46-4D8D-892B-1B2E80A33F91}" type="pres">
      <dgm:prSet presAssocID="{229FDCD0-35D6-4DAE-8A47-D9FC25E54BFD}" presName="Name21" presStyleCnt="0"/>
      <dgm:spPr/>
    </dgm:pt>
    <dgm:pt modelId="{5CE17B55-1F89-4A6F-9179-0D025837BD0E}" type="pres">
      <dgm:prSet presAssocID="{229FDCD0-35D6-4DAE-8A47-D9FC25E54BFD}" presName="level2Shape" presStyleLbl="node4" presStyleIdx="0" presStyleCnt="3" custScaleX="118171" custLinFactX="-92021" custLinFactNeighborX="-100000" custLinFactNeighborY="4568"/>
      <dgm:spPr/>
      <dgm:t>
        <a:bodyPr/>
        <a:lstStyle/>
        <a:p>
          <a:endParaRPr lang="hr-HR"/>
        </a:p>
      </dgm:t>
    </dgm:pt>
    <dgm:pt modelId="{1EAB217B-A5B7-4577-83D3-50622DFAEADC}" type="pres">
      <dgm:prSet presAssocID="{229FDCD0-35D6-4DAE-8A47-D9FC25E54BFD}" presName="hierChild3" presStyleCnt="0"/>
      <dgm:spPr/>
    </dgm:pt>
    <dgm:pt modelId="{5B375CAE-4E1B-4C1F-9D97-51C29145E0F4}" type="pres">
      <dgm:prSet presAssocID="{3DEB29A6-546D-4D40-B47D-C1D97CF819FC}" presName="Name19" presStyleLbl="parChTrans1D4" presStyleIdx="1" presStyleCnt="3"/>
      <dgm:spPr/>
      <dgm:t>
        <a:bodyPr/>
        <a:lstStyle/>
        <a:p>
          <a:endParaRPr lang="hr-HR"/>
        </a:p>
      </dgm:t>
    </dgm:pt>
    <dgm:pt modelId="{A51F0B66-EDF8-45EC-B12A-999DF95F8B86}" type="pres">
      <dgm:prSet presAssocID="{900D8C5C-CC48-4B0D-95FA-0DBC42D459AD}" presName="Name21" presStyleCnt="0"/>
      <dgm:spPr/>
    </dgm:pt>
    <dgm:pt modelId="{0576231C-21EB-4D29-8036-4274B9A43F36}" type="pres">
      <dgm:prSet presAssocID="{900D8C5C-CC48-4B0D-95FA-0DBC42D459AD}" presName="level2Shape" presStyleLbl="node4" presStyleIdx="1" presStyleCnt="3" custScaleX="127962" custLinFactX="-60739" custLinFactNeighborX="-100000" custLinFactNeighborY="3097"/>
      <dgm:spPr/>
      <dgm:t>
        <a:bodyPr/>
        <a:lstStyle/>
        <a:p>
          <a:endParaRPr lang="hr-HR"/>
        </a:p>
      </dgm:t>
    </dgm:pt>
    <dgm:pt modelId="{1EFD4B04-EDE0-4BAE-B468-547EF5774648}" type="pres">
      <dgm:prSet presAssocID="{900D8C5C-CC48-4B0D-95FA-0DBC42D459AD}" presName="hierChild3" presStyleCnt="0"/>
      <dgm:spPr/>
    </dgm:pt>
    <dgm:pt modelId="{B403367D-B6B3-43F5-B4B4-C5BA301BE055}" type="pres">
      <dgm:prSet presAssocID="{4DA62EA4-FB6F-4E2D-9908-598E5A751BBA}" presName="Name19" presStyleLbl="parChTrans1D4" presStyleIdx="2" presStyleCnt="3"/>
      <dgm:spPr/>
      <dgm:t>
        <a:bodyPr/>
        <a:lstStyle/>
        <a:p>
          <a:endParaRPr lang="hr-HR"/>
        </a:p>
      </dgm:t>
    </dgm:pt>
    <dgm:pt modelId="{470C012B-9F8B-43B7-8817-07D8F0C2D469}" type="pres">
      <dgm:prSet presAssocID="{C32785E8-2E18-458B-86BA-028F6ADEE5B8}" presName="Name21" presStyleCnt="0"/>
      <dgm:spPr/>
    </dgm:pt>
    <dgm:pt modelId="{494DE0EA-B92A-441A-B785-04820475CA50}" type="pres">
      <dgm:prSet presAssocID="{C32785E8-2E18-458B-86BA-028F6ADEE5B8}" presName="level2Shape" presStyleLbl="node4" presStyleIdx="2" presStyleCnt="3" custLinFactX="-68123" custLinFactNeighborX="-100000" custLinFactNeighborY="1626"/>
      <dgm:spPr/>
      <dgm:t>
        <a:bodyPr/>
        <a:lstStyle/>
        <a:p>
          <a:endParaRPr lang="hr-HR"/>
        </a:p>
      </dgm:t>
    </dgm:pt>
    <dgm:pt modelId="{D7E8FB8A-C63B-48B6-8CA8-22A44BD2F712}" type="pres">
      <dgm:prSet presAssocID="{C32785E8-2E18-458B-86BA-028F6ADEE5B8}" presName="hierChild3" presStyleCnt="0"/>
      <dgm:spPr/>
    </dgm:pt>
    <dgm:pt modelId="{136F1DA4-7977-443D-8C40-0981AEC7B30F}" type="pres">
      <dgm:prSet presAssocID="{8EC6D0F8-E99F-47E1-B01B-521C95DD5D3E}" presName="Name19" presStyleLbl="parChTrans1D2" presStyleIdx="1" presStyleCnt="2"/>
      <dgm:spPr/>
      <dgm:t>
        <a:bodyPr/>
        <a:lstStyle/>
        <a:p>
          <a:endParaRPr lang="hr-HR"/>
        </a:p>
      </dgm:t>
    </dgm:pt>
    <dgm:pt modelId="{CE1DC3FC-F56C-4662-82A7-7C3729AAA46E}" type="pres">
      <dgm:prSet presAssocID="{A0A2B529-8BBB-4532-9E7C-96C5AC0F0BBD}" presName="Name21" presStyleCnt="0"/>
      <dgm:spPr/>
    </dgm:pt>
    <dgm:pt modelId="{23815F92-1EE0-4C19-ABF1-5C3EC40D3D6B}" type="pres">
      <dgm:prSet presAssocID="{A0A2B529-8BBB-4532-9E7C-96C5AC0F0BBD}" presName="level2Shape" presStyleLbl="node2" presStyleIdx="1" presStyleCnt="2" custLinFactNeighborX="96221" custLinFactNeighborY="1505"/>
      <dgm:spPr/>
      <dgm:t>
        <a:bodyPr/>
        <a:lstStyle/>
        <a:p>
          <a:endParaRPr lang="hr-HR"/>
        </a:p>
      </dgm:t>
    </dgm:pt>
    <dgm:pt modelId="{205BE76F-6C8A-4561-985A-A18BEEAD85A4}" type="pres">
      <dgm:prSet presAssocID="{A0A2B529-8BBB-4532-9E7C-96C5AC0F0BBD}" presName="hierChild3" presStyleCnt="0"/>
      <dgm:spPr/>
    </dgm:pt>
    <dgm:pt modelId="{B3083302-30B4-4D14-88CB-0D39FFBC752C}" type="pres">
      <dgm:prSet presAssocID="{5017B14F-7C06-4F9B-9727-A32384DE3991}" presName="Name19" presStyleLbl="parChTrans1D3" presStyleIdx="1" presStyleCnt="2"/>
      <dgm:spPr/>
      <dgm:t>
        <a:bodyPr/>
        <a:lstStyle/>
        <a:p>
          <a:endParaRPr lang="hr-HR"/>
        </a:p>
      </dgm:t>
    </dgm:pt>
    <dgm:pt modelId="{69741669-9EF6-4A9C-9A41-E37B3B093617}" type="pres">
      <dgm:prSet presAssocID="{58C43721-CFC3-4D22-8CEE-A77381BE550D}" presName="Name21" presStyleCnt="0"/>
      <dgm:spPr/>
    </dgm:pt>
    <dgm:pt modelId="{1AC85C4E-23A5-483B-AC60-8F5DD919CE9D}" type="pres">
      <dgm:prSet presAssocID="{58C43721-CFC3-4D22-8CEE-A77381BE550D}" presName="level2Shape" presStyleLbl="node3" presStyleIdx="1" presStyleCnt="2" custScaleX="159880" custScaleY="162561" custLinFactX="62981" custLinFactNeighborX="100000" custLinFactNeighborY="6378"/>
      <dgm:spPr/>
      <dgm:t>
        <a:bodyPr/>
        <a:lstStyle/>
        <a:p>
          <a:endParaRPr lang="hr-HR"/>
        </a:p>
      </dgm:t>
    </dgm:pt>
    <dgm:pt modelId="{D673C184-DA33-4F9F-ABB2-8B3B93F1957C}" type="pres">
      <dgm:prSet presAssocID="{58C43721-CFC3-4D22-8CEE-A77381BE550D}" presName="hierChild3" presStyleCnt="0"/>
      <dgm:spPr/>
    </dgm:pt>
    <dgm:pt modelId="{F88EE743-2B5B-490E-BF1D-1004DE90B6E1}" type="pres">
      <dgm:prSet presAssocID="{4C35D3F4-F5D4-41B0-BF97-66F33681F8DE}" presName="bgShapesFlow" presStyleCnt="0"/>
      <dgm:spPr/>
    </dgm:pt>
  </dgm:ptLst>
  <dgm:cxnLst>
    <dgm:cxn modelId="{4CC118FF-EEB4-49AA-9456-0D0615611EF1}" type="presOf" srcId="{C32785E8-2E18-458B-86BA-028F6ADEE5B8}" destId="{494DE0EA-B92A-441A-B785-04820475CA50}" srcOrd="0" destOrd="0" presId="urn:microsoft.com/office/officeart/2005/8/layout/hierarchy6"/>
    <dgm:cxn modelId="{457F5901-C055-4289-A3DA-50F94A0BBB51}" type="presOf" srcId="{7A94FAB1-CB4D-4254-A82F-E0FABBF4889D}" destId="{4122AB10-BD30-49D0-9572-5E8D5778FE19}" srcOrd="0" destOrd="0" presId="urn:microsoft.com/office/officeart/2005/8/layout/hierarchy6"/>
    <dgm:cxn modelId="{2C35194B-666B-4D98-8EDA-C6BAD5A393BC}" srcId="{7A94FAB1-CB4D-4254-A82F-E0FABBF4889D}" destId="{229FDCD0-35D6-4DAE-8A47-D9FC25E54BFD}" srcOrd="0" destOrd="0" parTransId="{6B6FB9A7-A58A-4C95-99A6-7358A2224C6C}" sibTransId="{6490B6F3-CE8D-4220-938A-92D8557CA9D9}"/>
    <dgm:cxn modelId="{84B917A9-6718-4A9C-AA32-C85ED57FA6D7}" type="presOf" srcId="{229FDCD0-35D6-4DAE-8A47-D9FC25E54BFD}" destId="{5CE17B55-1F89-4A6F-9179-0D025837BD0E}" srcOrd="0" destOrd="0" presId="urn:microsoft.com/office/officeart/2005/8/layout/hierarchy6"/>
    <dgm:cxn modelId="{26FD3AA8-49C5-4C48-AA95-59720A5B57FE}" type="presOf" srcId="{A5CA8374-86E0-4756-9192-C8EF11DD1B45}" destId="{1296D6A5-7E0F-457E-9CFE-347090731623}" srcOrd="0" destOrd="0" presId="urn:microsoft.com/office/officeart/2005/8/layout/hierarchy6"/>
    <dgm:cxn modelId="{634B53B0-2F19-458D-A3FE-F2BD3B9C292F}" type="presOf" srcId="{8EC6D0F8-E99F-47E1-B01B-521C95DD5D3E}" destId="{136F1DA4-7977-443D-8C40-0981AEC7B30F}" srcOrd="0" destOrd="0" presId="urn:microsoft.com/office/officeart/2005/8/layout/hierarchy6"/>
    <dgm:cxn modelId="{DEB82015-F9AF-4363-9116-ECAC975F1ED4}" type="presOf" srcId="{900D8C5C-CC48-4B0D-95FA-0DBC42D459AD}" destId="{0576231C-21EB-4D29-8036-4274B9A43F36}" srcOrd="0" destOrd="0" presId="urn:microsoft.com/office/officeart/2005/8/layout/hierarchy6"/>
    <dgm:cxn modelId="{9FB3CC14-07B0-443F-A999-8AD0B482DFA0}" type="presOf" srcId="{6B6FB9A7-A58A-4C95-99A6-7358A2224C6C}" destId="{47F59F67-08C6-4FD8-A152-751B0AD8719F}" srcOrd="0" destOrd="0" presId="urn:microsoft.com/office/officeart/2005/8/layout/hierarchy6"/>
    <dgm:cxn modelId="{466F1496-38DB-458F-9FE6-7C5388AE12C6}" type="presOf" srcId="{4C35D3F4-F5D4-41B0-BF97-66F33681F8DE}" destId="{033B3DCB-A9FA-4F6A-BC4E-2900EA2F5AB7}" srcOrd="0" destOrd="0" presId="urn:microsoft.com/office/officeart/2005/8/layout/hierarchy6"/>
    <dgm:cxn modelId="{01DBDBA7-C814-422A-818C-948FBF848E6B}" srcId="{12FB4594-A80D-46DD-BFD3-22F6F8497524}" destId="{A0A2B529-8BBB-4532-9E7C-96C5AC0F0BBD}" srcOrd="1" destOrd="0" parTransId="{8EC6D0F8-E99F-47E1-B01B-521C95DD5D3E}" sibTransId="{C57127AD-7CA9-4474-992C-DCCC2FB764B1}"/>
    <dgm:cxn modelId="{222F20DD-7668-4A3C-B921-84B2AE1608D0}" type="presOf" srcId="{3DEB29A6-546D-4D40-B47D-C1D97CF819FC}" destId="{5B375CAE-4E1B-4C1F-9D97-51C29145E0F4}" srcOrd="0" destOrd="0" presId="urn:microsoft.com/office/officeart/2005/8/layout/hierarchy6"/>
    <dgm:cxn modelId="{4B3A472A-5827-43A6-B37C-327E150129E4}" srcId="{A0A2B529-8BBB-4532-9E7C-96C5AC0F0BBD}" destId="{58C43721-CFC3-4D22-8CEE-A77381BE550D}" srcOrd="0" destOrd="0" parTransId="{5017B14F-7C06-4F9B-9727-A32384DE3991}" sibTransId="{B6056B22-0338-4E1C-A755-60B92413E79C}"/>
    <dgm:cxn modelId="{67D8D2E0-EE2D-4459-8561-53146F690A9B}" type="presOf" srcId="{12FB4594-A80D-46DD-BFD3-22F6F8497524}" destId="{87FD9DF3-CA67-4379-9E3C-100235232CA2}" srcOrd="0" destOrd="0" presId="urn:microsoft.com/office/officeart/2005/8/layout/hierarchy6"/>
    <dgm:cxn modelId="{EC3AEAAF-3164-4A18-82B8-8AF4890944AE}" type="presOf" srcId="{5017B14F-7C06-4F9B-9727-A32384DE3991}" destId="{B3083302-30B4-4D14-88CB-0D39FFBC752C}" srcOrd="0" destOrd="0" presId="urn:microsoft.com/office/officeart/2005/8/layout/hierarchy6"/>
    <dgm:cxn modelId="{1C443C25-0DAA-4878-804D-8988DA59D1EB}" type="presOf" srcId="{58C43721-CFC3-4D22-8CEE-A77381BE550D}" destId="{1AC85C4E-23A5-483B-AC60-8F5DD919CE9D}" srcOrd="0" destOrd="0" presId="urn:microsoft.com/office/officeart/2005/8/layout/hierarchy6"/>
    <dgm:cxn modelId="{E3818D60-C5F6-4E61-A674-88A57FEE1BD5}" type="presOf" srcId="{43D0FBE9-BC8A-4451-A0A8-E018895D5607}" destId="{161B605E-50F1-4778-9FFA-EABA12223024}" srcOrd="0" destOrd="0" presId="urn:microsoft.com/office/officeart/2005/8/layout/hierarchy6"/>
    <dgm:cxn modelId="{D1F48D27-59D4-4BB1-A93B-A087ADEEF5A4}" srcId="{DB9189BE-E332-4E7D-A6D3-05D03467E293}" destId="{7A94FAB1-CB4D-4254-A82F-E0FABBF4889D}" srcOrd="0" destOrd="0" parTransId="{A5CA8374-86E0-4756-9192-C8EF11DD1B45}" sibTransId="{1207A94C-7DE3-4703-80BB-E38033A919BA}"/>
    <dgm:cxn modelId="{90A2C1D1-3F60-4662-9579-DEE888FFBFF1}" type="presOf" srcId="{DB9189BE-E332-4E7D-A6D3-05D03467E293}" destId="{D6FA1197-85C2-47A8-9D0C-725D8BF6E676}" srcOrd="0" destOrd="0" presId="urn:microsoft.com/office/officeart/2005/8/layout/hierarchy6"/>
    <dgm:cxn modelId="{8480FD6D-02A4-492F-A3F6-E9AD5DF73A0C}" type="presOf" srcId="{4DA62EA4-FB6F-4E2D-9908-598E5A751BBA}" destId="{B403367D-B6B3-43F5-B4B4-C5BA301BE055}" srcOrd="0" destOrd="0" presId="urn:microsoft.com/office/officeart/2005/8/layout/hierarchy6"/>
    <dgm:cxn modelId="{A768C5A4-93DB-4C67-A1F1-3654DF6641CA}" type="presOf" srcId="{A0A2B529-8BBB-4532-9E7C-96C5AC0F0BBD}" destId="{23815F92-1EE0-4C19-ABF1-5C3EC40D3D6B}" srcOrd="0" destOrd="0" presId="urn:microsoft.com/office/officeart/2005/8/layout/hierarchy6"/>
    <dgm:cxn modelId="{2FC843BF-2A2B-430D-84DA-BE5C9C3116F1}" srcId="{4C35D3F4-F5D4-41B0-BF97-66F33681F8DE}" destId="{12FB4594-A80D-46DD-BFD3-22F6F8497524}" srcOrd="0" destOrd="0" parTransId="{9EFBEBB9-B3BD-49F0-A791-95BB579B2F33}" sibTransId="{06F05CD7-7229-438A-AE62-C93371BC734A}"/>
    <dgm:cxn modelId="{C2D8FF70-8F47-47CB-A33F-21F95684F02C}" srcId="{12FB4594-A80D-46DD-BFD3-22F6F8497524}" destId="{DB9189BE-E332-4E7D-A6D3-05D03467E293}" srcOrd="0" destOrd="0" parTransId="{43D0FBE9-BC8A-4451-A0A8-E018895D5607}" sibTransId="{21173EBC-7DF3-4771-970F-64E8C9856BF3}"/>
    <dgm:cxn modelId="{4C06A3E2-0246-437D-893F-8FB67BC1D6EC}" srcId="{900D8C5C-CC48-4B0D-95FA-0DBC42D459AD}" destId="{C32785E8-2E18-458B-86BA-028F6ADEE5B8}" srcOrd="0" destOrd="0" parTransId="{4DA62EA4-FB6F-4E2D-9908-598E5A751BBA}" sibTransId="{4B27E080-CAAE-489E-A02F-757C01768E3F}"/>
    <dgm:cxn modelId="{7B0F0048-73F7-47FF-85C1-821D7713B764}" srcId="{229FDCD0-35D6-4DAE-8A47-D9FC25E54BFD}" destId="{900D8C5C-CC48-4B0D-95FA-0DBC42D459AD}" srcOrd="0" destOrd="0" parTransId="{3DEB29A6-546D-4D40-B47D-C1D97CF819FC}" sibTransId="{B239BFCC-A129-4DCA-B6B0-6E4C12563AE7}"/>
    <dgm:cxn modelId="{FB929579-1F71-4825-8158-FB8B94451909}" type="presParOf" srcId="{033B3DCB-A9FA-4F6A-BC4E-2900EA2F5AB7}" destId="{83E4326A-602E-4173-853B-362405606393}" srcOrd="0" destOrd="0" presId="urn:microsoft.com/office/officeart/2005/8/layout/hierarchy6"/>
    <dgm:cxn modelId="{F5B8A2FC-79F4-4B84-A194-590D1B5A46A1}" type="presParOf" srcId="{83E4326A-602E-4173-853B-362405606393}" destId="{522CFB2B-0233-436B-BED6-76C1C3E33E1D}" srcOrd="0" destOrd="0" presId="urn:microsoft.com/office/officeart/2005/8/layout/hierarchy6"/>
    <dgm:cxn modelId="{EE240BB5-26E2-45D3-A25E-7A59C6D21B01}" type="presParOf" srcId="{522CFB2B-0233-436B-BED6-76C1C3E33E1D}" destId="{B6D1347C-5245-487E-8793-86101CCB0721}" srcOrd="0" destOrd="0" presId="urn:microsoft.com/office/officeart/2005/8/layout/hierarchy6"/>
    <dgm:cxn modelId="{CFB9F786-8795-4A92-B417-62ECB1E832C9}" type="presParOf" srcId="{B6D1347C-5245-487E-8793-86101CCB0721}" destId="{87FD9DF3-CA67-4379-9E3C-100235232CA2}" srcOrd="0" destOrd="0" presId="urn:microsoft.com/office/officeart/2005/8/layout/hierarchy6"/>
    <dgm:cxn modelId="{1DF69EC8-70B6-45C4-89A0-C925ACA1F0D1}" type="presParOf" srcId="{B6D1347C-5245-487E-8793-86101CCB0721}" destId="{986DD441-B92D-4B0A-A03E-249395F64F3A}" srcOrd="1" destOrd="0" presId="urn:microsoft.com/office/officeart/2005/8/layout/hierarchy6"/>
    <dgm:cxn modelId="{4DC79971-6866-43F0-81D7-39A6F1B21118}" type="presParOf" srcId="{986DD441-B92D-4B0A-A03E-249395F64F3A}" destId="{161B605E-50F1-4778-9FFA-EABA12223024}" srcOrd="0" destOrd="0" presId="urn:microsoft.com/office/officeart/2005/8/layout/hierarchy6"/>
    <dgm:cxn modelId="{EEC6D0EA-B78A-418B-A184-EA962926706E}" type="presParOf" srcId="{986DD441-B92D-4B0A-A03E-249395F64F3A}" destId="{39CB1AF1-ED16-4A1F-9EF2-F9F21529533D}" srcOrd="1" destOrd="0" presId="urn:microsoft.com/office/officeart/2005/8/layout/hierarchy6"/>
    <dgm:cxn modelId="{A7CFA332-00F2-42B7-9E90-4AC1A66B20A9}" type="presParOf" srcId="{39CB1AF1-ED16-4A1F-9EF2-F9F21529533D}" destId="{D6FA1197-85C2-47A8-9D0C-725D8BF6E676}" srcOrd="0" destOrd="0" presId="urn:microsoft.com/office/officeart/2005/8/layout/hierarchy6"/>
    <dgm:cxn modelId="{D06B6485-DC50-4D09-A079-882CBD9CA064}" type="presParOf" srcId="{39CB1AF1-ED16-4A1F-9EF2-F9F21529533D}" destId="{E3BE8692-FE66-47B9-A01C-91C5AC4EC3BA}" srcOrd="1" destOrd="0" presId="urn:microsoft.com/office/officeart/2005/8/layout/hierarchy6"/>
    <dgm:cxn modelId="{9304C306-C0E8-4E6C-879E-93CF44D97548}" type="presParOf" srcId="{E3BE8692-FE66-47B9-A01C-91C5AC4EC3BA}" destId="{1296D6A5-7E0F-457E-9CFE-347090731623}" srcOrd="0" destOrd="0" presId="urn:microsoft.com/office/officeart/2005/8/layout/hierarchy6"/>
    <dgm:cxn modelId="{E0582A60-0FD5-4F46-A7CA-796622321236}" type="presParOf" srcId="{E3BE8692-FE66-47B9-A01C-91C5AC4EC3BA}" destId="{C232A61A-07B2-4663-A3F3-B461992070DB}" srcOrd="1" destOrd="0" presId="urn:microsoft.com/office/officeart/2005/8/layout/hierarchy6"/>
    <dgm:cxn modelId="{1D7436BD-76A3-458A-8340-9D33C832D791}" type="presParOf" srcId="{C232A61A-07B2-4663-A3F3-B461992070DB}" destId="{4122AB10-BD30-49D0-9572-5E8D5778FE19}" srcOrd="0" destOrd="0" presId="urn:microsoft.com/office/officeart/2005/8/layout/hierarchy6"/>
    <dgm:cxn modelId="{55DAF63B-4EE0-4EA1-911E-D31179E756F9}" type="presParOf" srcId="{C232A61A-07B2-4663-A3F3-B461992070DB}" destId="{3F0C1E7F-B321-43B4-802D-59F089871E83}" srcOrd="1" destOrd="0" presId="urn:microsoft.com/office/officeart/2005/8/layout/hierarchy6"/>
    <dgm:cxn modelId="{29A77D61-EAC9-4854-BE6B-08AFBE94FD74}" type="presParOf" srcId="{3F0C1E7F-B321-43B4-802D-59F089871E83}" destId="{47F59F67-08C6-4FD8-A152-751B0AD8719F}" srcOrd="0" destOrd="0" presId="urn:microsoft.com/office/officeart/2005/8/layout/hierarchy6"/>
    <dgm:cxn modelId="{FDF95C9C-6F41-4D3E-B5C8-68DABBD5C60E}" type="presParOf" srcId="{3F0C1E7F-B321-43B4-802D-59F089871E83}" destId="{4D6DB1AD-2F46-4D8D-892B-1B2E80A33F91}" srcOrd="1" destOrd="0" presId="urn:microsoft.com/office/officeart/2005/8/layout/hierarchy6"/>
    <dgm:cxn modelId="{DCCCE5D6-060E-40D6-84A8-1E67179AB9E7}" type="presParOf" srcId="{4D6DB1AD-2F46-4D8D-892B-1B2E80A33F91}" destId="{5CE17B55-1F89-4A6F-9179-0D025837BD0E}" srcOrd="0" destOrd="0" presId="urn:microsoft.com/office/officeart/2005/8/layout/hierarchy6"/>
    <dgm:cxn modelId="{D72339B4-0E92-4616-80CE-887B187124A5}" type="presParOf" srcId="{4D6DB1AD-2F46-4D8D-892B-1B2E80A33F91}" destId="{1EAB217B-A5B7-4577-83D3-50622DFAEADC}" srcOrd="1" destOrd="0" presId="urn:microsoft.com/office/officeart/2005/8/layout/hierarchy6"/>
    <dgm:cxn modelId="{33DF6D44-7C95-4A75-9F18-8FD0F2DC124A}" type="presParOf" srcId="{1EAB217B-A5B7-4577-83D3-50622DFAEADC}" destId="{5B375CAE-4E1B-4C1F-9D97-51C29145E0F4}" srcOrd="0" destOrd="0" presId="urn:microsoft.com/office/officeart/2005/8/layout/hierarchy6"/>
    <dgm:cxn modelId="{50833F7F-A149-463C-A80D-85A04EC2BC01}" type="presParOf" srcId="{1EAB217B-A5B7-4577-83D3-50622DFAEADC}" destId="{A51F0B66-EDF8-45EC-B12A-999DF95F8B86}" srcOrd="1" destOrd="0" presId="urn:microsoft.com/office/officeart/2005/8/layout/hierarchy6"/>
    <dgm:cxn modelId="{1DED0FE8-18F8-481C-84ED-C36BE3771103}" type="presParOf" srcId="{A51F0B66-EDF8-45EC-B12A-999DF95F8B86}" destId="{0576231C-21EB-4D29-8036-4274B9A43F36}" srcOrd="0" destOrd="0" presId="urn:microsoft.com/office/officeart/2005/8/layout/hierarchy6"/>
    <dgm:cxn modelId="{C8A7F4F0-B2B5-4A45-97BF-CE6EAA217AB0}" type="presParOf" srcId="{A51F0B66-EDF8-45EC-B12A-999DF95F8B86}" destId="{1EFD4B04-EDE0-4BAE-B468-547EF5774648}" srcOrd="1" destOrd="0" presId="urn:microsoft.com/office/officeart/2005/8/layout/hierarchy6"/>
    <dgm:cxn modelId="{6775AA90-DB96-48D4-90F1-3AB17B445D0B}" type="presParOf" srcId="{1EFD4B04-EDE0-4BAE-B468-547EF5774648}" destId="{B403367D-B6B3-43F5-B4B4-C5BA301BE055}" srcOrd="0" destOrd="0" presId="urn:microsoft.com/office/officeart/2005/8/layout/hierarchy6"/>
    <dgm:cxn modelId="{05CBCFB5-30C6-46C7-915A-287FD2CC9820}" type="presParOf" srcId="{1EFD4B04-EDE0-4BAE-B468-547EF5774648}" destId="{470C012B-9F8B-43B7-8817-07D8F0C2D469}" srcOrd="1" destOrd="0" presId="urn:microsoft.com/office/officeart/2005/8/layout/hierarchy6"/>
    <dgm:cxn modelId="{101DC2A5-4AF3-4B9B-A475-0EC2DEFF5EF4}" type="presParOf" srcId="{470C012B-9F8B-43B7-8817-07D8F0C2D469}" destId="{494DE0EA-B92A-441A-B785-04820475CA50}" srcOrd="0" destOrd="0" presId="urn:microsoft.com/office/officeart/2005/8/layout/hierarchy6"/>
    <dgm:cxn modelId="{0E939C3E-D7EB-41C3-B01C-10DC258C996D}" type="presParOf" srcId="{470C012B-9F8B-43B7-8817-07D8F0C2D469}" destId="{D7E8FB8A-C63B-48B6-8CA8-22A44BD2F712}" srcOrd="1" destOrd="0" presId="urn:microsoft.com/office/officeart/2005/8/layout/hierarchy6"/>
    <dgm:cxn modelId="{3F840541-34D7-44A0-A3E6-04DFD46AE572}" type="presParOf" srcId="{986DD441-B92D-4B0A-A03E-249395F64F3A}" destId="{136F1DA4-7977-443D-8C40-0981AEC7B30F}" srcOrd="2" destOrd="0" presId="urn:microsoft.com/office/officeart/2005/8/layout/hierarchy6"/>
    <dgm:cxn modelId="{D8F3F204-CBB2-4460-9426-4E4B2BEC9687}" type="presParOf" srcId="{986DD441-B92D-4B0A-A03E-249395F64F3A}" destId="{CE1DC3FC-F56C-4662-82A7-7C3729AAA46E}" srcOrd="3" destOrd="0" presId="urn:microsoft.com/office/officeart/2005/8/layout/hierarchy6"/>
    <dgm:cxn modelId="{217C8C47-7111-47B6-B502-09B3422C21BE}" type="presParOf" srcId="{CE1DC3FC-F56C-4662-82A7-7C3729AAA46E}" destId="{23815F92-1EE0-4C19-ABF1-5C3EC40D3D6B}" srcOrd="0" destOrd="0" presId="urn:microsoft.com/office/officeart/2005/8/layout/hierarchy6"/>
    <dgm:cxn modelId="{0EB682E1-E8FC-4CF8-9CED-5FCFE5722146}" type="presParOf" srcId="{CE1DC3FC-F56C-4662-82A7-7C3729AAA46E}" destId="{205BE76F-6C8A-4561-985A-A18BEEAD85A4}" srcOrd="1" destOrd="0" presId="urn:microsoft.com/office/officeart/2005/8/layout/hierarchy6"/>
    <dgm:cxn modelId="{E6A78F0E-4B4E-452C-B75E-D6857FFD9640}" type="presParOf" srcId="{205BE76F-6C8A-4561-985A-A18BEEAD85A4}" destId="{B3083302-30B4-4D14-88CB-0D39FFBC752C}" srcOrd="0" destOrd="0" presId="urn:microsoft.com/office/officeart/2005/8/layout/hierarchy6"/>
    <dgm:cxn modelId="{04ACD59F-0987-4BE1-97BC-BE1359569727}" type="presParOf" srcId="{205BE76F-6C8A-4561-985A-A18BEEAD85A4}" destId="{69741669-9EF6-4A9C-9A41-E37B3B093617}" srcOrd="1" destOrd="0" presId="urn:microsoft.com/office/officeart/2005/8/layout/hierarchy6"/>
    <dgm:cxn modelId="{87D994DA-933A-4EED-9DD5-7B659B23B425}" type="presParOf" srcId="{69741669-9EF6-4A9C-9A41-E37B3B093617}" destId="{1AC85C4E-23A5-483B-AC60-8F5DD919CE9D}" srcOrd="0" destOrd="0" presId="urn:microsoft.com/office/officeart/2005/8/layout/hierarchy6"/>
    <dgm:cxn modelId="{20BD5A9B-4AB8-43D5-A3CA-4F7627362ED8}" type="presParOf" srcId="{69741669-9EF6-4A9C-9A41-E37B3B093617}" destId="{D673C184-DA33-4F9F-ABB2-8B3B93F1957C}" srcOrd="1" destOrd="0" presId="urn:microsoft.com/office/officeart/2005/8/layout/hierarchy6"/>
    <dgm:cxn modelId="{FC0CA66E-50AE-4D61-9490-BAE1FD0DDB19}" type="presParOf" srcId="{033B3DCB-A9FA-4F6A-BC4E-2900EA2F5AB7}" destId="{F88EE743-2B5B-490E-BF1D-1004DE90B6E1}" srcOrd="1" destOrd="0" presId="urn:microsoft.com/office/officeart/2005/8/layout/hierarchy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CF33C6-76A8-4814-927A-373C0B26CAD9}" type="datetimeFigureOut">
              <a:rPr lang="hr-HR" smtClean="0"/>
              <a:pPr/>
              <a:t>9.4.2013</a:t>
            </a:fld>
            <a:endParaRPr lang="hr-HR"/>
          </a:p>
        </p:txBody>
      </p:sp>
      <p:sp>
        <p:nvSpPr>
          <p:cNvPr id="4" name="Rezervirano mjesto podnožj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5" name="Rezervirano mjesto broja slajd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2DD5C0C-6E73-4061-8E21-B418CE3CE303}" type="slidenum">
              <a:rPr lang="hr-HR" smtClean="0"/>
              <a:pPr/>
              <a:t>‹#›</a:t>
            </a:fld>
            <a:endParaRPr lang="hr-H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DE2E42-0E23-4CC6-968F-C028B0BCD60C}" type="datetimeFigureOut">
              <a:rPr lang="hr-HR" smtClean="0"/>
              <a:pPr/>
              <a:t>9.4.2013</a:t>
            </a:fld>
            <a:endParaRPr lang="hr-HR"/>
          </a:p>
        </p:txBody>
      </p:sp>
      <p:sp>
        <p:nvSpPr>
          <p:cNvPr id="4" name="Rezervirano mjesto slike slajd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3E50C7-929C-42B6-9138-60F88B306A4E}" type="slidenum">
              <a:rPr lang="hr-HR" smtClean="0"/>
              <a:pPr/>
              <a:t>‹#›</a:t>
            </a:fld>
            <a:endParaRPr lang="hr-H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16405451-875A-4862-8621-9C1FE35F496B}" type="slidenum">
              <a:rPr lang="hr-HR" smtClean="0">
                <a:latin typeface="Arial" pitchFamily="34" charset="0"/>
              </a:rPr>
              <a:pPr/>
              <a:t>76</a:t>
            </a:fld>
            <a:endParaRPr lang="hr-HR" smtClean="0">
              <a:latin typeface="Arial" pitchFamily="34" charset="0"/>
            </a:endParaRPr>
          </a:p>
        </p:txBody>
      </p:sp>
      <p:sp>
        <p:nvSpPr>
          <p:cNvPr id="124931" name="Rezervirano mjesto slike slajda 1"/>
          <p:cNvSpPr>
            <a:spLocks noGrp="1" noRot="1" noChangeAspect="1" noTextEdit="1"/>
          </p:cNvSpPr>
          <p:nvPr>
            <p:ph type="sldImg"/>
          </p:nvPr>
        </p:nvSpPr>
        <p:spPr>
          <a:ln/>
        </p:spPr>
      </p:sp>
      <p:sp>
        <p:nvSpPr>
          <p:cNvPr id="124932" name="Rezervirano mjesto bilježaka 2"/>
          <p:cNvSpPr>
            <a:spLocks noGrp="1"/>
          </p:cNvSpPr>
          <p:nvPr>
            <p:ph type="body" idx="1"/>
          </p:nvPr>
        </p:nvSpPr>
        <p:spPr>
          <a:noFill/>
          <a:ln/>
        </p:spPr>
        <p:txBody>
          <a:bodyPr/>
          <a:lstStyle/>
          <a:p>
            <a:pPr eaLnBrk="1" hangingPunct="1"/>
            <a:endParaRPr lang="sr-Latn-CS" smtClean="0">
              <a:latin typeface="Arial" pitchFamily="34" charset="0"/>
            </a:endParaRPr>
          </a:p>
        </p:txBody>
      </p:sp>
      <p:sp>
        <p:nvSpPr>
          <p:cNvPr id="4" name="Rezervirano mjesto broja slajda 3"/>
          <p:cNvSpPr txBox="1">
            <a:spLocks noGrp="1"/>
          </p:cNvSpPr>
          <p:nvPr/>
        </p:nvSpPr>
        <p:spPr>
          <a:xfrm>
            <a:off x="3884613" y="8685214"/>
            <a:ext cx="2971800" cy="457200"/>
          </a:xfrm>
          <a:prstGeom prst="rect">
            <a:avLst/>
          </a:prstGeom>
          <a:noFill/>
        </p:spPr>
        <p:txBody>
          <a:bodyPr anchor="b"/>
          <a:lstStyle/>
          <a:p>
            <a:pPr algn="r" fontAlgn="auto">
              <a:spcBef>
                <a:spcPts val="0"/>
              </a:spcBef>
              <a:spcAft>
                <a:spcPts val="0"/>
              </a:spcAft>
              <a:defRPr/>
            </a:pPr>
            <a:fld id="{AFCCC2F0-FF68-44D7-A2BC-EB92734C2DDE}" type="slidenum">
              <a:rPr lang="hr-HR" sz="1200">
                <a:latin typeface="+mn-lt"/>
              </a:rPr>
              <a:pPr algn="r" fontAlgn="auto">
                <a:spcBef>
                  <a:spcPts val="0"/>
                </a:spcBef>
                <a:spcAft>
                  <a:spcPts val="0"/>
                </a:spcAft>
                <a:defRPr/>
              </a:pPr>
              <a:t>76</a:t>
            </a:fld>
            <a:endParaRPr lang="hr-HR" sz="1200">
              <a:latin typeface="+mn-lt"/>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16405451-875A-4862-8621-9C1FE35F496B}" type="slidenum">
              <a:rPr lang="hr-HR" smtClean="0">
                <a:latin typeface="Arial" pitchFamily="34" charset="0"/>
              </a:rPr>
              <a:pPr/>
              <a:t>83</a:t>
            </a:fld>
            <a:endParaRPr lang="hr-HR" smtClean="0">
              <a:latin typeface="Arial" pitchFamily="34" charset="0"/>
            </a:endParaRPr>
          </a:p>
        </p:txBody>
      </p:sp>
      <p:sp>
        <p:nvSpPr>
          <p:cNvPr id="124931" name="Rezervirano mjesto slike slajda 1"/>
          <p:cNvSpPr>
            <a:spLocks noGrp="1" noRot="1" noChangeAspect="1" noTextEdit="1"/>
          </p:cNvSpPr>
          <p:nvPr>
            <p:ph type="sldImg"/>
          </p:nvPr>
        </p:nvSpPr>
        <p:spPr>
          <a:ln/>
        </p:spPr>
      </p:sp>
      <p:sp>
        <p:nvSpPr>
          <p:cNvPr id="124932" name="Rezervirano mjesto bilježaka 2"/>
          <p:cNvSpPr>
            <a:spLocks noGrp="1"/>
          </p:cNvSpPr>
          <p:nvPr>
            <p:ph type="body" idx="1"/>
          </p:nvPr>
        </p:nvSpPr>
        <p:spPr>
          <a:noFill/>
          <a:ln/>
        </p:spPr>
        <p:txBody>
          <a:bodyPr/>
          <a:lstStyle/>
          <a:p>
            <a:pPr eaLnBrk="1" hangingPunct="1"/>
            <a:endParaRPr lang="sr-Latn-CS" smtClean="0">
              <a:latin typeface="Arial" pitchFamily="34" charset="0"/>
            </a:endParaRPr>
          </a:p>
        </p:txBody>
      </p:sp>
      <p:sp>
        <p:nvSpPr>
          <p:cNvPr id="4" name="Rezervirano mjesto broja slajda 3"/>
          <p:cNvSpPr txBox="1">
            <a:spLocks noGrp="1"/>
          </p:cNvSpPr>
          <p:nvPr/>
        </p:nvSpPr>
        <p:spPr>
          <a:xfrm>
            <a:off x="3884613" y="8685214"/>
            <a:ext cx="2971800" cy="457200"/>
          </a:xfrm>
          <a:prstGeom prst="rect">
            <a:avLst/>
          </a:prstGeom>
          <a:noFill/>
        </p:spPr>
        <p:txBody>
          <a:bodyPr anchor="b"/>
          <a:lstStyle/>
          <a:p>
            <a:pPr algn="r" fontAlgn="auto">
              <a:spcBef>
                <a:spcPts val="0"/>
              </a:spcBef>
              <a:spcAft>
                <a:spcPts val="0"/>
              </a:spcAft>
              <a:defRPr/>
            </a:pPr>
            <a:fld id="{AFCCC2F0-FF68-44D7-A2BC-EB92734C2DDE}" type="slidenum">
              <a:rPr lang="hr-HR" sz="1200">
                <a:latin typeface="+mn-lt"/>
              </a:rPr>
              <a:pPr algn="r" fontAlgn="auto">
                <a:spcBef>
                  <a:spcPts val="0"/>
                </a:spcBef>
                <a:spcAft>
                  <a:spcPts val="0"/>
                </a:spcAft>
                <a:defRPr/>
              </a:pPr>
              <a:t>83</a:t>
            </a:fld>
            <a:endParaRPr lang="hr-HR" sz="1200">
              <a:latin typeface="+mn-l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p>
            <a:r>
              <a:rPr lang="hr-HR" smtClean="0"/>
              <a:t>Kliknite da biste uredili stil naslova matrice</a:t>
            </a:r>
            <a:endParaRPr lang="hr-HR"/>
          </a:p>
        </p:txBody>
      </p:sp>
      <p:sp>
        <p:nvSpPr>
          <p:cNvPr id="3" name="Podnaslov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r-HR" smtClean="0"/>
              <a:t>Kliknite da biste uredili stil podnaslova matrice</a:t>
            </a:r>
            <a:endParaRPr lang="hr-HR"/>
          </a:p>
        </p:txBody>
      </p:sp>
      <p:sp>
        <p:nvSpPr>
          <p:cNvPr id="4" name="Rezervirano mjesto datuma 3"/>
          <p:cNvSpPr>
            <a:spLocks noGrp="1"/>
          </p:cNvSpPr>
          <p:nvPr>
            <p:ph type="dt" sz="half" idx="10"/>
          </p:nvPr>
        </p:nvSpPr>
        <p:spPr/>
        <p:txBody>
          <a:bodyPr/>
          <a:lstStyle/>
          <a:p>
            <a:fld id="{28298763-D6F8-4454-88E7-F73D6D1EF225}" type="datetimeFigureOut">
              <a:rPr lang="hr-HR" smtClean="0"/>
              <a:pPr/>
              <a:t>9.4.2013</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0B1FC50B-AEAF-4579-8709-B8B4C6D1A665}" type="slidenum">
              <a:rPr lang="hr-HR" smtClean="0"/>
              <a:pPr/>
              <a:t>‹#›</a:t>
            </a:fld>
            <a:endParaRPr lang="hr-H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Kliknite da biste uredili stil naslova matrice</a:t>
            </a:r>
            <a:endParaRPr lang="hr-HR"/>
          </a:p>
        </p:txBody>
      </p:sp>
      <p:sp>
        <p:nvSpPr>
          <p:cNvPr id="3" name="Rezervirano mjesto okomitog teksta 2"/>
          <p:cNvSpPr>
            <a:spLocks noGrp="1"/>
          </p:cNvSpPr>
          <p:nvPr>
            <p:ph type="body" orient="vert" idx="1"/>
          </p:nvPr>
        </p:nvSpPr>
        <p:spPr/>
        <p:txBody>
          <a:bodyPr vert="eaVert"/>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datuma 3"/>
          <p:cNvSpPr>
            <a:spLocks noGrp="1"/>
          </p:cNvSpPr>
          <p:nvPr>
            <p:ph type="dt" sz="half" idx="10"/>
          </p:nvPr>
        </p:nvSpPr>
        <p:spPr/>
        <p:txBody>
          <a:bodyPr/>
          <a:lstStyle/>
          <a:p>
            <a:fld id="{28298763-D6F8-4454-88E7-F73D6D1EF225}" type="datetimeFigureOut">
              <a:rPr lang="hr-HR" smtClean="0"/>
              <a:pPr/>
              <a:t>9.4.2013</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0B1FC50B-AEAF-4579-8709-B8B4C6D1A665}" type="slidenum">
              <a:rPr lang="hr-HR" smtClean="0"/>
              <a:pPr/>
              <a:t>‹#›</a:t>
            </a:fld>
            <a:endParaRPr lang="hr-H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Okomiti naslov 1"/>
          <p:cNvSpPr>
            <a:spLocks noGrp="1"/>
          </p:cNvSpPr>
          <p:nvPr>
            <p:ph type="title" orient="vert"/>
          </p:nvPr>
        </p:nvSpPr>
        <p:spPr>
          <a:xfrm>
            <a:off x="6629400" y="274638"/>
            <a:ext cx="2057400" cy="5851525"/>
          </a:xfrm>
        </p:spPr>
        <p:txBody>
          <a:bodyPr vert="eaVert"/>
          <a:lstStyle/>
          <a:p>
            <a:r>
              <a:rPr lang="hr-HR" smtClean="0"/>
              <a:t>Kliknite da biste uredili stil naslova matrice</a:t>
            </a:r>
            <a:endParaRPr lang="hr-HR"/>
          </a:p>
        </p:txBody>
      </p:sp>
      <p:sp>
        <p:nvSpPr>
          <p:cNvPr id="3" name="Rezervirano mjesto okomitog teksta 2"/>
          <p:cNvSpPr>
            <a:spLocks noGrp="1"/>
          </p:cNvSpPr>
          <p:nvPr>
            <p:ph type="body" orient="vert" idx="1"/>
          </p:nvPr>
        </p:nvSpPr>
        <p:spPr>
          <a:xfrm>
            <a:off x="457200" y="274638"/>
            <a:ext cx="6019800" cy="5851525"/>
          </a:xfrm>
        </p:spPr>
        <p:txBody>
          <a:bodyPr vert="eaVert"/>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datuma 3"/>
          <p:cNvSpPr>
            <a:spLocks noGrp="1"/>
          </p:cNvSpPr>
          <p:nvPr>
            <p:ph type="dt" sz="half" idx="10"/>
          </p:nvPr>
        </p:nvSpPr>
        <p:spPr/>
        <p:txBody>
          <a:bodyPr/>
          <a:lstStyle/>
          <a:p>
            <a:fld id="{28298763-D6F8-4454-88E7-F73D6D1EF225}" type="datetimeFigureOut">
              <a:rPr lang="hr-HR" smtClean="0"/>
              <a:pPr/>
              <a:t>9.4.2013</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0B1FC50B-AEAF-4579-8709-B8B4C6D1A665}" type="slidenum">
              <a:rPr lang="hr-HR" smtClean="0"/>
              <a:pPr/>
              <a:t>‹#›</a:t>
            </a:fld>
            <a:endParaRPr lang="hr-H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Kliknite da biste uredili stil naslova matrice</a:t>
            </a:r>
            <a:endParaRPr lang="hr-HR"/>
          </a:p>
        </p:txBody>
      </p:sp>
      <p:sp>
        <p:nvSpPr>
          <p:cNvPr id="3" name="Rezervirano mjesto sadržaja 2"/>
          <p:cNvSpPr>
            <a:spLocks noGrp="1"/>
          </p:cNvSpPr>
          <p:nvPr>
            <p:ph idx="1"/>
          </p:nvPr>
        </p:nvSpPr>
        <p:spPr/>
        <p:txBody>
          <a:body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datuma 3"/>
          <p:cNvSpPr>
            <a:spLocks noGrp="1"/>
          </p:cNvSpPr>
          <p:nvPr>
            <p:ph type="dt" sz="half" idx="10"/>
          </p:nvPr>
        </p:nvSpPr>
        <p:spPr/>
        <p:txBody>
          <a:bodyPr/>
          <a:lstStyle/>
          <a:p>
            <a:fld id="{28298763-D6F8-4454-88E7-F73D6D1EF225}" type="datetimeFigureOut">
              <a:rPr lang="hr-HR" smtClean="0"/>
              <a:pPr/>
              <a:t>9.4.2013</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0B1FC50B-AEAF-4579-8709-B8B4C6D1A665}" type="slidenum">
              <a:rPr lang="hr-HR" smtClean="0"/>
              <a:pPr/>
              <a:t>‹#›</a:t>
            </a:fld>
            <a:endParaRPr lang="hr-H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odjelj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hr-HR" smtClean="0"/>
              <a:t>Kliknite da biste uredili stil naslova matrice</a:t>
            </a:r>
            <a:endParaRPr lang="hr-HR"/>
          </a:p>
        </p:txBody>
      </p:sp>
      <p:sp>
        <p:nvSpPr>
          <p:cNvPr id="3" name="Rezervirano mjesto teksta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r-HR" smtClean="0"/>
              <a:t>Kliknite da biste uredili stilove teksta matrice</a:t>
            </a:r>
          </a:p>
        </p:txBody>
      </p:sp>
      <p:sp>
        <p:nvSpPr>
          <p:cNvPr id="4" name="Rezervirano mjesto datuma 3"/>
          <p:cNvSpPr>
            <a:spLocks noGrp="1"/>
          </p:cNvSpPr>
          <p:nvPr>
            <p:ph type="dt" sz="half" idx="10"/>
          </p:nvPr>
        </p:nvSpPr>
        <p:spPr/>
        <p:txBody>
          <a:bodyPr/>
          <a:lstStyle/>
          <a:p>
            <a:fld id="{28298763-D6F8-4454-88E7-F73D6D1EF225}" type="datetimeFigureOut">
              <a:rPr lang="hr-HR" smtClean="0"/>
              <a:pPr/>
              <a:t>9.4.2013</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0B1FC50B-AEAF-4579-8709-B8B4C6D1A665}" type="slidenum">
              <a:rPr lang="hr-HR" smtClean="0"/>
              <a:pPr/>
              <a:t>‹#›</a:t>
            </a:fld>
            <a:endParaRPr lang="hr-H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Kliknite da biste uredili stil naslova matrice</a:t>
            </a:r>
            <a:endParaRPr lang="hr-HR"/>
          </a:p>
        </p:txBody>
      </p:sp>
      <p:sp>
        <p:nvSpPr>
          <p:cNvPr id="3" name="Rezervirano mjesto sadržaja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sadržaja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5" name="Rezervirano mjesto datuma 4"/>
          <p:cNvSpPr>
            <a:spLocks noGrp="1"/>
          </p:cNvSpPr>
          <p:nvPr>
            <p:ph type="dt" sz="half" idx="10"/>
          </p:nvPr>
        </p:nvSpPr>
        <p:spPr/>
        <p:txBody>
          <a:bodyPr/>
          <a:lstStyle/>
          <a:p>
            <a:fld id="{28298763-D6F8-4454-88E7-F73D6D1EF225}" type="datetimeFigureOut">
              <a:rPr lang="hr-HR" smtClean="0"/>
              <a:pPr/>
              <a:t>9.4.2013</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0B1FC50B-AEAF-4579-8709-B8B4C6D1A665}" type="slidenum">
              <a:rPr lang="hr-HR" smtClean="0"/>
              <a:pPr/>
              <a:t>‹#›</a:t>
            </a:fld>
            <a:endParaRPr lang="hr-H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a:lvl1pPr>
          </a:lstStyle>
          <a:p>
            <a:r>
              <a:rPr lang="hr-HR" smtClean="0"/>
              <a:t>Kliknite da biste uredili stil naslova matrice</a:t>
            </a:r>
            <a:endParaRPr lang="hr-HR"/>
          </a:p>
        </p:txBody>
      </p:sp>
      <p:sp>
        <p:nvSpPr>
          <p:cNvPr id="3" name="Rezervirano mjesto tekst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smtClean="0"/>
              <a:t>Kliknite da biste uredili stilove teksta matrice</a:t>
            </a:r>
          </a:p>
        </p:txBody>
      </p:sp>
      <p:sp>
        <p:nvSpPr>
          <p:cNvPr id="4" name="Rezervirano mjesto sadržaja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5" name="Rezervirano mjesto tekst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smtClean="0"/>
              <a:t>Kliknite da biste uredili stilove teksta matrice</a:t>
            </a:r>
          </a:p>
        </p:txBody>
      </p:sp>
      <p:sp>
        <p:nvSpPr>
          <p:cNvPr id="6" name="Rezervirano mjesto sadržaja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7" name="Rezervirano mjesto datuma 6"/>
          <p:cNvSpPr>
            <a:spLocks noGrp="1"/>
          </p:cNvSpPr>
          <p:nvPr>
            <p:ph type="dt" sz="half" idx="10"/>
          </p:nvPr>
        </p:nvSpPr>
        <p:spPr/>
        <p:txBody>
          <a:bodyPr/>
          <a:lstStyle/>
          <a:p>
            <a:fld id="{28298763-D6F8-4454-88E7-F73D6D1EF225}" type="datetimeFigureOut">
              <a:rPr lang="hr-HR" smtClean="0"/>
              <a:pPr/>
              <a:t>9.4.2013</a:t>
            </a:fld>
            <a:endParaRPr lang="hr-HR"/>
          </a:p>
        </p:txBody>
      </p:sp>
      <p:sp>
        <p:nvSpPr>
          <p:cNvPr id="8" name="Rezervirano mjesto podnožja 7"/>
          <p:cNvSpPr>
            <a:spLocks noGrp="1"/>
          </p:cNvSpPr>
          <p:nvPr>
            <p:ph type="ftr" sz="quarter" idx="11"/>
          </p:nvPr>
        </p:nvSpPr>
        <p:spPr/>
        <p:txBody>
          <a:bodyPr/>
          <a:lstStyle/>
          <a:p>
            <a:endParaRPr lang="hr-HR"/>
          </a:p>
        </p:txBody>
      </p:sp>
      <p:sp>
        <p:nvSpPr>
          <p:cNvPr id="9" name="Rezervirano mjesto broja slajda 8"/>
          <p:cNvSpPr>
            <a:spLocks noGrp="1"/>
          </p:cNvSpPr>
          <p:nvPr>
            <p:ph type="sldNum" sz="quarter" idx="12"/>
          </p:nvPr>
        </p:nvSpPr>
        <p:spPr/>
        <p:txBody>
          <a:bodyPr/>
          <a:lstStyle/>
          <a:p>
            <a:fld id="{0B1FC50B-AEAF-4579-8709-B8B4C6D1A665}" type="slidenum">
              <a:rPr lang="hr-HR" smtClean="0"/>
              <a:pPr/>
              <a:t>‹#›</a:t>
            </a:fld>
            <a:endParaRPr lang="hr-H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Kliknite da biste uredili stil naslova matrice</a:t>
            </a:r>
            <a:endParaRPr lang="hr-HR"/>
          </a:p>
        </p:txBody>
      </p:sp>
      <p:sp>
        <p:nvSpPr>
          <p:cNvPr id="3" name="Rezervirano mjesto datuma 2"/>
          <p:cNvSpPr>
            <a:spLocks noGrp="1"/>
          </p:cNvSpPr>
          <p:nvPr>
            <p:ph type="dt" sz="half" idx="10"/>
          </p:nvPr>
        </p:nvSpPr>
        <p:spPr/>
        <p:txBody>
          <a:bodyPr/>
          <a:lstStyle/>
          <a:p>
            <a:fld id="{28298763-D6F8-4454-88E7-F73D6D1EF225}" type="datetimeFigureOut">
              <a:rPr lang="hr-HR" smtClean="0"/>
              <a:pPr/>
              <a:t>9.4.2013</a:t>
            </a:fld>
            <a:endParaRPr lang="hr-HR"/>
          </a:p>
        </p:txBody>
      </p:sp>
      <p:sp>
        <p:nvSpPr>
          <p:cNvPr id="4" name="Rezervirano mjesto podnožja 3"/>
          <p:cNvSpPr>
            <a:spLocks noGrp="1"/>
          </p:cNvSpPr>
          <p:nvPr>
            <p:ph type="ftr" sz="quarter" idx="11"/>
          </p:nvPr>
        </p:nvSpPr>
        <p:spPr/>
        <p:txBody>
          <a:bodyPr/>
          <a:lstStyle/>
          <a:p>
            <a:endParaRPr lang="hr-HR"/>
          </a:p>
        </p:txBody>
      </p:sp>
      <p:sp>
        <p:nvSpPr>
          <p:cNvPr id="5" name="Rezervirano mjesto broja slajda 4"/>
          <p:cNvSpPr>
            <a:spLocks noGrp="1"/>
          </p:cNvSpPr>
          <p:nvPr>
            <p:ph type="sldNum" sz="quarter" idx="12"/>
          </p:nvPr>
        </p:nvSpPr>
        <p:spPr/>
        <p:txBody>
          <a:bodyPr/>
          <a:lstStyle/>
          <a:p>
            <a:fld id="{0B1FC50B-AEAF-4579-8709-B8B4C6D1A665}" type="slidenum">
              <a:rPr lang="hr-HR" smtClean="0"/>
              <a:pPr/>
              <a:t>‹#›</a:t>
            </a:fld>
            <a:endParaRPr lang="hr-H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zervirano mjesto datuma 1"/>
          <p:cNvSpPr>
            <a:spLocks noGrp="1"/>
          </p:cNvSpPr>
          <p:nvPr>
            <p:ph type="dt" sz="half" idx="10"/>
          </p:nvPr>
        </p:nvSpPr>
        <p:spPr/>
        <p:txBody>
          <a:bodyPr/>
          <a:lstStyle/>
          <a:p>
            <a:fld id="{28298763-D6F8-4454-88E7-F73D6D1EF225}" type="datetimeFigureOut">
              <a:rPr lang="hr-HR" smtClean="0"/>
              <a:pPr/>
              <a:t>9.4.2013</a:t>
            </a:fld>
            <a:endParaRPr lang="hr-HR"/>
          </a:p>
        </p:txBody>
      </p:sp>
      <p:sp>
        <p:nvSpPr>
          <p:cNvPr id="3" name="Rezervirano mjesto podnožja 2"/>
          <p:cNvSpPr>
            <a:spLocks noGrp="1"/>
          </p:cNvSpPr>
          <p:nvPr>
            <p:ph type="ftr" sz="quarter" idx="11"/>
          </p:nvPr>
        </p:nvSpPr>
        <p:spPr/>
        <p:txBody>
          <a:bodyPr/>
          <a:lstStyle/>
          <a:p>
            <a:endParaRPr lang="hr-HR"/>
          </a:p>
        </p:txBody>
      </p:sp>
      <p:sp>
        <p:nvSpPr>
          <p:cNvPr id="4" name="Rezervirano mjesto broja slajda 3"/>
          <p:cNvSpPr>
            <a:spLocks noGrp="1"/>
          </p:cNvSpPr>
          <p:nvPr>
            <p:ph type="sldNum" sz="quarter" idx="12"/>
          </p:nvPr>
        </p:nvSpPr>
        <p:spPr/>
        <p:txBody>
          <a:bodyPr/>
          <a:lstStyle/>
          <a:p>
            <a:fld id="{0B1FC50B-AEAF-4579-8709-B8B4C6D1A665}" type="slidenum">
              <a:rPr lang="hr-HR" smtClean="0"/>
              <a:pPr/>
              <a:t>‹#›</a:t>
            </a:fld>
            <a:endParaRPr lang="hr-H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nchor="b"/>
          <a:lstStyle>
            <a:lvl1pPr algn="l">
              <a:defRPr sz="2000" b="1"/>
            </a:lvl1pPr>
          </a:lstStyle>
          <a:p>
            <a:r>
              <a:rPr lang="hr-HR" smtClean="0"/>
              <a:t>Kliknite da biste uredili stil naslova matrice</a:t>
            </a:r>
            <a:endParaRPr lang="hr-HR"/>
          </a:p>
        </p:txBody>
      </p:sp>
      <p:sp>
        <p:nvSpPr>
          <p:cNvPr id="3" name="Rezervirano mjesto sadržaja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teksta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smtClean="0"/>
              <a:t>Kliknite da biste uredili stilove teksta matrice</a:t>
            </a:r>
          </a:p>
        </p:txBody>
      </p:sp>
      <p:sp>
        <p:nvSpPr>
          <p:cNvPr id="5" name="Rezervirano mjesto datuma 4"/>
          <p:cNvSpPr>
            <a:spLocks noGrp="1"/>
          </p:cNvSpPr>
          <p:nvPr>
            <p:ph type="dt" sz="half" idx="10"/>
          </p:nvPr>
        </p:nvSpPr>
        <p:spPr/>
        <p:txBody>
          <a:bodyPr/>
          <a:lstStyle/>
          <a:p>
            <a:fld id="{28298763-D6F8-4454-88E7-F73D6D1EF225}" type="datetimeFigureOut">
              <a:rPr lang="hr-HR" smtClean="0"/>
              <a:pPr/>
              <a:t>9.4.2013</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0B1FC50B-AEAF-4579-8709-B8B4C6D1A665}" type="slidenum">
              <a:rPr lang="hr-HR" smtClean="0"/>
              <a:pPr/>
              <a:t>‹#›</a:t>
            </a:fld>
            <a:endParaRPr lang="hr-H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hr-HR" smtClean="0"/>
              <a:t>Kliknite da biste uredili stil naslova matrice</a:t>
            </a:r>
            <a:endParaRPr lang="hr-HR"/>
          </a:p>
        </p:txBody>
      </p:sp>
      <p:sp>
        <p:nvSpPr>
          <p:cNvPr id="3" name="Rezervirano mjesto slik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Rezervirano mjesto tekst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smtClean="0"/>
              <a:t>Kliknite da biste uredili stilove teksta matrice</a:t>
            </a:r>
          </a:p>
        </p:txBody>
      </p:sp>
      <p:sp>
        <p:nvSpPr>
          <p:cNvPr id="5" name="Rezervirano mjesto datuma 4"/>
          <p:cNvSpPr>
            <a:spLocks noGrp="1"/>
          </p:cNvSpPr>
          <p:nvPr>
            <p:ph type="dt" sz="half" idx="10"/>
          </p:nvPr>
        </p:nvSpPr>
        <p:spPr/>
        <p:txBody>
          <a:bodyPr/>
          <a:lstStyle/>
          <a:p>
            <a:fld id="{28298763-D6F8-4454-88E7-F73D6D1EF225}" type="datetimeFigureOut">
              <a:rPr lang="hr-HR" smtClean="0"/>
              <a:pPr/>
              <a:t>9.4.2013</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0B1FC50B-AEAF-4579-8709-B8B4C6D1A665}" type="slidenum">
              <a:rPr lang="hr-HR" smtClean="0"/>
              <a:pPr/>
              <a:t>‹#›</a:t>
            </a:fld>
            <a:endParaRPr lang="hr-H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naslova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r-HR" smtClean="0"/>
              <a:t>Kliknite da biste uredili stil naslova matrice</a:t>
            </a:r>
            <a:endParaRPr lang="hr-HR"/>
          </a:p>
        </p:txBody>
      </p:sp>
      <p:sp>
        <p:nvSpPr>
          <p:cNvPr id="3" name="Rezervirano mjesto teksta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datum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298763-D6F8-4454-88E7-F73D6D1EF225}" type="datetimeFigureOut">
              <a:rPr lang="hr-HR" smtClean="0"/>
              <a:pPr/>
              <a:t>9.4.2013</a:t>
            </a:fld>
            <a:endParaRPr lang="hr-HR"/>
          </a:p>
        </p:txBody>
      </p:sp>
      <p:sp>
        <p:nvSpPr>
          <p:cNvPr id="5" name="Rezervirano mjesto podnožj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Rezervirano mjesto broja slajd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FC50B-AEAF-4579-8709-B8B4C6D1A665}" type="slidenum">
              <a:rPr lang="hr-HR" smtClean="0"/>
              <a:pPr/>
              <a:t>‹#›</a:t>
            </a:fld>
            <a:endParaRPr lang="hr-H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tomislav.ogrinsak@azoo.hr"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hyperlink" Target="http://www.azoo.hr/index.php?option=com_content&amp;view=article&amp;id=3865:kurikulum-graanskog-odgoja-i-obrazovanja-&amp;catid=359:program-graanskog-odgoja-i-obrazovanja" TargetMode="External"/><Relationship Id="rId2" Type="http://schemas.openxmlformats.org/officeDocument/2006/relationships/hyperlink" Target="http://www.azoo.hr/" TargetMode="External"/><Relationship Id="rId1" Type="http://schemas.openxmlformats.org/officeDocument/2006/relationships/slideLayout" Target="../slideLayouts/slideLayout2.xml"/><Relationship Id="rId6" Type="http://schemas.openxmlformats.org/officeDocument/2006/relationships/hyperlink" Target="http://www.azoo.hr/index.php?option=com_content&amp;view=category&amp;id=359:program-graanskog-odgoja-i-obrazovanja" TargetMode="External"/><Relationship Id="rId5" Type="http://schemas.openxmlformats.org/officeDocument/2006/relationships/hyperlink" Target="http://www.azoo.hr/index.php?option=com_content&amp;view=article&amp;id=4047:osnovne-odrednice-i-smjernice-za-implementaciju-kurikuluma-graanskog-odgoja-i-obrazovanja&amp;catid=359:program-graanskog-odgoja-i-obrazovanja" TargetMode="External"/><Relationship Id="rId4" Type="http://schemas.openxmlformats.org/officeDocument/2006/relationships/hyperlink" Target="http://www.azoo.hr/index.php?option=com_content&amp;view=article&amp;id=3979:prirunik-za-nastavnike-graanski-odgoj-i-obrazovanje-modul-zakon-u-razredu-prema-kulturi-vladavine-prava-i-demokracije-&amp;catid=359:program-graanskog-odgoja-i-obrazovanja" TargetMode="Externa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www.ncvvo.hr/drzavnamatura/web/public/dokumenti"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www.ncvvo.hr/drzavnamatura/web/public/dokumenti"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www.ncvvo.hr/drzavnamatura/web/public/dokumenti"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www.ncvvo.hr/drzavnamatura/web/public/dokumenti"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www.ncvvo.hr/drzavnamatura/web/public/dokumenti"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www.ncvvo.hr/drzavnamatura/web/public/dokumenti"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hyperlink" Target="mailto:nevenka.loncaric-jelacic@azoo.hr" TargetMode="Externa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hyperlink" Target="mailto:nevenka.loncaric-jelacic@azoo.hr" TargetMode="Externa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hyperlink" Target="mailto:nevenka.loncaric-jelacic@azoo.hr" TargetMode="Externa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a:xfrm>
            <a:off x="539552" y="1268760"/>
            <a:ext cx="7772400" cy="2304256"/>
          </a:xfrm>
        </p:spPr>
        <p:txBody>
          <a:bodyPr>
            <a:noAutofit/>
          </a:bodyPr>
          <a:lstStyle/>
          <a:p>
            <a:r>
              <a:rPr lang="hr-HR" sz="3200" dirty="0" smtClean="0"/>
              <a:t/>
            </a:r>
            <a:br>
              <a:rPr lang="hr-HR" sz="3200" dirty="0" smtClean="0"/>
            </a:br>
            <a:r>
              <a:rPr lang="hr-HR" sz="3200" smtClean="0"/>
              <a:t>Strukturne </a:t>
            </a:r>
            <a:r>
              <a:rPr lang="hr-HR" sz="3200" smtClean="0"/>
              <a:t>dimenzije Kurikuluma </a:t>
            </a:r>
            <a:r>
              <a:rPr lang="hr-HR" sz="3200" dirty="0" smtClean="0"/>
              <a:t>Građanskoga odgoja i obrazovanja</a:t>
            </a:r>
            <a:br>
              <a:rPr lang="hr-HR" sz="3200" dirty="0" smtClean="0"/>
            </a:br>
            <a:r>
              <a:rPr lang="hr-HR" sz="1000" dirty="0" smtClean="0"/>
              <a:t/>
            </a:r>
            <a:br>
              <a:rPr lang="hr-HR" sz="1000" dirty="0" smtClean="0"/>
            </a:br>
            <a:r>
              <a:rPr lang="hr-HR" sz="3200" dirty="0" smtClean="0"/>
              <a:t>Opatija, 10. travnja 2013.</a:t>
            </a:r>
            <a:br>
              <a:rPr lang="hr-HR" sz="3200" dirty="0" smtClean="0"/>
            </a:br>
            <a:endParaRPr lang="hr-HR" sz="3200" dirty="0"/>
          </a:p>
        </p:txBody>
      </p:sp>
      <p:sp>
        <p:nvSpPr>
          <p:cNvPr id="3" name="Podnaslov 2"/>
          <p:cNvSpPr>
            <a:spLocks noGrp="1"/>
          </p:cNvSpPr>
          <p:nvPr>
            <p:ph type="subTitle" idx="1"/>
          </p:nvPr>
        </p:nvSpPr>
        <p:spPr>
          <a:xfrm>
            <a:off x="1331640" y="3933056"/>
            <a:ext cx="6400800" cy="1752600"/>
          </a:xfrm>
        </p:spPr>
        <p:txBody>
          <a:bodyPr>
            <a:normAutofit lnSpcReduction="10000"/>
          </a:bodyPr>
          <a:lstStyle/>
          <a:p>
            <a:pPr algn="r"/>
            <a:r>
              <a:rPr lang="hr-HR" sz="2400" dirty="0" err="1" smtClean="0"/>
              <a:t>mr</a:t>
            </a:r>
            <a:r>
              <a:rPr lang="hr-HR" sz="2400" dirty="0" smtClean="0"/>
              <a:t>. </a:t>
            </a:r>
            <a:r>
              <a:rPr lang="hr-HR" sz="2400" dirty="0" err="1" smtClean="0"/>
              <a:t>sc</a:t>
            </a:r>
            <a:r>
              <a:rPr lang="hr-HR" sz="2400" dirty="0" smtClean="0"/>
              <a:t>. Tomislav </a:t>
            </a:r>
            <a:r>
              <a:rPr lang="hr-HR" sz="2400" dirty="0" err="1" smtClean="0"/>
              <a:t>Ogrinšak</a:t>
            </a:r>
          </a:p>
          <a:p>
            <a:pPr algn="r"/>
            <a:r>
              <a:rPr lang="hr-HR" sz="2400" dirty="0" smtClean="0"/>
              <a:t>AZOO, Donje Svetice 38, Zagreb</a:t>
            </a:r>
          </a:p>
          <a:p>
            <a:pPr algn="r"/>
            <a:r>
              <a:rPr lang="hr-HR" sz="2400" dirty="0" err="1" smtClean="0">
                <a:hlinkClick r:id="rId2"/>
              </a:rPr>
              <a:t>tomislav.ogrinsak</a:t>
            </a:r>
            <a:r>
              <a:rPr lang="hr-HR" sz="2400" dirty="0" smtClean="0">
                <a:hlinkClick r:id="rId2"/>
              </a:rPr>
              <a:t>@</a:t>
            </a:r>
            <a:r>
              <a:rPr lang="hr-HR" sz="2400" dirty="0" err="1" smtClean="0">
                <a:hlinkClick r:id="rId2"/>
              </a:rPr>
              <a:t>azoo.hr</a:t>
            </a:r>
            <a:endParaRPr lang="hr-HR" sz="2400" dirty="0" smtClean="0"/>
          </a:p>
          <a:p>
            <a:pPr algn="r"/>
            <a:r>
              <a:rPr lang="hr-HR" sz="2400" dirty="0" smtClean="0"/>
              <a:t>01/2785 008</a:t>
            </a:r>
            <a:endParaRPr lang="hr-HR"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620688"/>
            <a:ext cx="8229600" cy="5505475"/>
          </a:xfrm>
        </p:spPr>
        <p:txBody>
          <a:bodyPr>
            <a:normAutofit/>
          </a:bodyPr>
          <a:lstStyle/>
          <a:p>
            <a:r>
              <a:rPr lang="hr-HR" b="1" dirty="0" smtClean="0"/>
              <a:t>Politička dimenzija 1. do 4. razred OŠ (str. 18)</a:t>
            </a:r>
            <a:endParaRPr lang="hr-HR" dirty="0" smtClean="0"/>
          </a:p>
          <a:p>
            <a:r>
              <a:rPr lang="hr-HR" dirty="0" smtClean="0"/>
              <a:t>- aktivno i odgovorno građanstvo kao temelj razvoja demokracije</a:t>
            </a:r>
          </a:p>
          <a:p>
            <a:r>
              <a:rPr lang="hr-HR" dirty="0" smtClean="0"/>
              <a:t>- demokratsko upravljanje razredom, školom i lokalnom zajednicom</a:t>
            </a:r>
          </a:p>
          <a:p>
            <a:r>
              <a:rPr lang="hr-HR" dirty="0" smtClean="0"/>
              <a:t>- sudjelovanje u demokratskom upravljanju (kandidiranje i izbor)</a:t>
            </a:r>
          </a:p>
          <a:p>
            <a:r>
              <a:rPr lang="hr-HR" dirty="0" smtClean="0"/>
              <a:t>- istraživanje i rješavanje problema razredne, školske i lokalne zajednice</a:t>
            </a:r>
          </a:p>
          <a:p>
            <a:endParaRPr lang="hr-HR"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idx="1"/>
          </p:nvPr>
        </p:nvSpPr>
        <p:spPr>
          <a:xfrm>
            <a:off x="468313" y="549275"/>
            <a:ext cx="8351837" cy="6119813"/>
          </a:xfrm>
        </p:spPr>
        <p:txBody>
          <a:bodyPr/>
          <a:lstStyle/>
          <a:p>
            <a:pPr algn="ctr" eaLnBrk="1" hangingPunct="1">
              <a:lnSpc>
                <a:spcPct val="80000"/>
              </a:lnSpc>
            </a:pPr>
            <a:r>
              <a:rPr lang="hr-HR" sz="2400" smtClean="0"/>
              <a:t>Stupnjevanje ishoda (postignuća)</a:t>
            </a:r>
            <a:r>
              <a:rPr lang="hr-HR" sz="2000" smtClean="0"/>
              <a:t> </a:t>
            </a:r>
          </a:p>
          <a:p>
            <a:pPr eaLnBrk="1" hangingPunct="1">
              <a:lnSpc>
                <a:spcPct val="80000"/>
              </a:lnSpc>
            </a:pPr>
            <a:endParaRPr lang="hr-HR" sz="800" smtClean="0"/>
          </a:p>
          <a:p>
            <a:pPr eaLnBrk="1" hangingPunct="1">
              <a:lnSpc>
                <a:spcPct val="80000"/>
              </a:lnSpc>
            </a:pPr>
            <a:r>
              <a:rPr lang="hr-HR" b="1" smtClean="0"/>
              <a:t>Razina 1</a:t>
            </a:r>
            <a:r>
              <a:rPr lang="en-GB" b="1" smtClean="0"/>
              <a:t> </a:t>
            </a:r>
            <a:r>
              <a:rPr lang="en-GB" smtClean="0"/>
              <a:t>– </a:t>
            </a:r>
            <a:r>
              <a:rPr lang="hr-HR" smtClean="0"/>
              <a:t> potpuno odsustvo pokazatelja; podbacuje; fokusira se; izrazita slabost u svim područjima</a:t>
            </a:r>
          </a:p>
          <a:p>
            <a:pPr eaLnBrk="1" hangingPunct="1">
              <a:lnSpc>
                <a:spcPct val="80000"/>
              </a:lnSpc>
            </a:pPr>
            <a:endParaRPr lang="en-GB" sz="800" smtClean="0"/>
          </a:p>
          <a:p>
            <a:pPr eaLnBrk="1" hangingPunct="1">
              <a:lnSpc>
                <a:spcPct val="80000"/>
              </a:lnSpc>
            </a:pPr>
            <a:r>
              <a:rPr lang="hr-HR" b="1" smtClean="0"/>
              <a:t>Razina</a:t>
            </a:r>
            <a:r>
              <a:rPr lang="en-GB" b="1" smtClean="0"/>
              <a:t> 2</a:t>
            </a:r>
            <a:r>
              <a:rPr lang="en-GB" smtClean="0"/>
              <a:t> –</a:t>
            </a:r>
            <a:r>
              <a:rPr lang="hr-HR" smtClean="0"/>
              <a:t>  napredak u najmanje polovici pokazatelja se nazire; približava se; napreduje; više slabosti nego napretka </a:t>
            </a:r>
            <a:r>
              <a:rPr lang="hr-HR" sz="2400" smtClean="0"/>
              <a:t>	</a:t>
            </a:r>
            <a:r>
              <a:rPr lang="hr-HR" sz="800" smtClean="0"/>
              <a:t>		</a:t>
            </a:r>
          </a:p>
          <a:p>
            <a:pPr eaLnBrk="1" hangingPunct="1">
              <a:lnSpc>
                <a:spcPct val="80000"/>
              </a:lnSpc>
            </a:pPr>
            <a:r>
              <a:rPr lang="hr-HR" b="1" smtClean="0"/>
              <a:t>Razina 3</a:t>
            </a:r>
            <a:r>
              <a:rPr lang="en-GB" b="1" smtClean="0"/>
              <a:t> </a:t>
            </a:r>
            <a:r>
              <a:rPr lang="en-GB" smtClean="0"/>
              <a:t>– </a:t>
            </a:r>
            <a:r>
              <a:rPr lang="hr-HR" smtClean="0"/>
              <a:t> napredak u većini pokazatelja vidljiv; zadovoljava; uspostavlja; više napretka nego slabosti</a:t>
            </a:r>
          </a:p>
          <a:p>
            <a:pPr eaLnBrk="1" hangingPunct="1">
              <a:lnSpc>
                <a:spcPct val="80000"/>
              </a:lnSpc>
            </a:pPr>
            <a:endParaRPr lang="en-GB" sz="800" smtClean="0"/>
          </a:p>
          <a:p>
            <a:pPr eaLnBrk="1" hangingPunct="1">
              <a:lnSpc>
                <a:spcPct val="80000"/>
              </a:lnSpc>
            </a:pPr>
            <a:r>
              <a:rPr lang="hr-HR" b="1" smtClean="0"/>
              <a:t>Razina </a:t>
            </a:r>
            <a:r>
              <a:rPr lang="en-GB" b="1" smtClean="0"/>
              <a:t>4 </a:t>
            </a:r>
            <a:r>
              <a:rPr lang="en-GB" smtClean="0"/>
              <a:t>–</a:t>
            </a:r>
            <a:r>
              <a:rPr lang="hr-HR" smtClean="0"/>
              <a:t>  značajan napredak u gotovo svim pokazateljima; premašuje; ističe se; izrazit napredak u svim područjima</a:t>
            </a:r>
          </a:p>
        </p:txBody>
      </p:sp>
      <p:sp>
        <p:nvSpPr>
          <p:cNvPr id="6" name="Rezervirano mjesto broja slajda 5"/>
          <p:cNvSpPr>
            <a:spLocks noGrp="1"/>
          </p:cNvSpPr>
          <p:nvPr>
            <p:ph type="sldNum" sz="quarter" idx="12"/>
          </p:nvPr>
        </p:nvSpPr>
        <p:spPr/>
        <p:txBody>
          <a:bodyPr/>
          <a:lstStyle/>
          <a:p>
            <a:pPr>
              <a:defRPr/>
            </a:pPr>
            <a:fld id="{D443719C-C435-4879-9B62-181CC352F3DF}" type="slidenum">
              <a:rPr lang="en-GB"/>
              <a:pPr>
                <a:defRPr/>
              </a:pPr>
              <a:t>100</a:t>
            </a:fld>
            <a:endParaRPr lang="en-GB"/>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042988" y="0"/>
            <a:ext cx="7543800" cy="1431925"/>
          </a:xfrm>
        </p:spPr>
        <p:txBody>
          <a:bodyPr/>
          <a:lstStyle/>
          <a:p>
            <a:pPr eaLnBrk="1" hangingPunct="1"/>
            <a:r>
              <a:rPr lang="hr-HR" sz="4000" smtClean="0"/>
              <a:t>Stupnjevanje postignuća (ishoda): primjer</a:t>
            </a:r>
            <a:endParaRPr lang="en-US" sz="4000" smtClean="0"/>
          </a:p>
        </p:txBody>
      </p:sp>
      <p:sp>
        <p:nvSpPr>
          <p:cNvPr id="8195" name="Rectangle 3"/>
          <p:cNvSpPr>
            <a:spLocks noGrp="1" noChangeArrowheads="1"/>
          </p:cNvSpPr>
          <p:nvPr>
            <p:ph idx="1"/>
          </p:nvPr>
        </p:nvSpPr>
        <p:spPr>
          <a:xfrm>
            <a:off x="395288" y="1557338"/>
            <a:ext cx="8496300" cy="4876800"/>
          </a:xfrm>
        </p:spPr>
        <p:txBody>
          <a:bodyPr/>
          <a:lstStyle/>
          <a:p>
            <a:pPr eaLnBrk="1" hangingPunct="1">
              <a:lnSpc>
                <a:spcPct val="80000"/>
              </a:lnSpc>
            </a:pPr>
            <a:r>
              <a:rPr lang="hr-HR" sz="2000" b="1" dirty="0" smtClean="0"/>
              <a:t>Ishod</a:t>
            </a:r>
            <a:r>
              <a:rPr lang="hr-HR" sz="2000" dirty="0" smtClean="0"/>
              <a:t>: «zna navesti i potkrijepiti dokazima najvažnije svjetske probleme, kao što su širenje jaza između bogatih i siromašnih zemalja, dužničko ropstvo, trgovina ljudima, zloporaba djece, prenapučenost, terorizam, organizirani kriminal i zagađenost okoliša, te objasniti načine na koje se oni nastoje riješiti na međunarodnoj i europskoj razini te u Hrvatskoj»</a:t>
            </a:r>
          </a:p>
          <a:p>
            <a:pPr eaLnBrk="1" hangingPunct="1">
              <a:lnSpc>
                <a:spcPct val="80000"/>
              </a:lnSpc>
            </a:pPr>
            <a:r>
              <a:rPr lang="hr-HR" sz="2000" dirty="0" smtClean="0"/>
              <a:t>Stupnjevi:</a:t>
            </a:r>
          </a:p>
          <a:p>
            <a:pPr lvl="1" eaLnBrk="1" hangingPunct="1">
              <a:lnSpc>
                <a:spcPct val="80000"/>
              </a:lnSpc>
            </a:pPr>
            <a:r>
              <a:rPr lang="hr-HR" sz="1800" dirty="0" smtClean="0"/>
              <a:t>zna navesti manji broj najvažnijih svjetskih problema, no ne može ih potkrijepiti dokazima niti objasniti kako se oni nastoje riješiti na različitim razinama</a:t>
            </a:r>
          </a:p>
          <a:p>
            <a:pPr lvl="1" eaLnBrk="1" hangingPunct="1">
              <a:lnSpc>
                <a:spcPct val="80000"/>
              </a:lnSpc>
            </a:pPr>
            <a:r>
              <a:rPr lang="hr-HR" sz="1800" dirty="0" smtClean="0"/>
              <a:t>zna navesti veći broj najvažnijih svjetskih problema i neke od njih potkrijepiti dokazima, no ne može objasniti kako se oni nastoje riješiti na različitim razinama</a:t>
            </a:r>
          </a:p>
          <a:p>
            <a:pPr lvl="1" eaLnBrk="1" hangingPunct="1">
              <a:lnSpc>
                <a:spcPct val="80000"/>
              </a:lnSpc>
            </a:pPr>
            <a:r>
              <a:rPr lang="hr-HR" sz="1800" dirty="0" smtClean="0"/>
              <a:t>zna navesti veći broj najvažnijih svjetskih problema i potkrijepiti ih dokazima te objasniti kako se oni nastoje riješiti u Hrvatskoj, ali ne i na europskoj i međunarodnoj razini</a:t>
            </a:r>
          </a:p>
          <a:p>
            <a:pPr lvl="1" eaLnBrk="1" hangingPunct="1">
              <a:lnSpc>
                <a:spcPct val="80000"/>
              </a:lnSpc>
            </a:pPr>
            <a:r>
              <a:rPr lang="hr-HR" sz="1800" dirty="0" smtClean="0"/>
              <a:t>zna navesti veći broj najvažnijih svjetskih problema i potkrijepiti ih dokazima te objasniti kako se oni nastoje riješiti na međunarodnoj, europskoj i nacionalnoj razni</a:t>
            </a:r>
            <a:r>
              <a:rPr lang="en-US" sz="1800" dirty="0" smtClean="0"/>
              <a:t> </a:t>
            </a:r>
          </a:p>
        </p:txBody>
      </p:sp>
      <p:sp>
        <p:nvSpPr>
          <p:cNvPr id="4" name="Rezervirano mjesto datuma 3"/>
          <p:cNvSpPr>
            <a:spLocks noGrp="1"/>
          </p:cNvSpPr>
          <p:nvPr>
            <p:ph type="dt" sz="quarter" idx="10"/>
          </p:nvPr>
        </p:nvSpPr>
        <p:spPr/>
        <p:txBody>
          <a:bodyPr/>
          <a:lstStyle/>
          <a:p>
            <a:pPr>
              <a:defRPr/>
            </a:pPr>
            <a:r>
              <a:rPr lang="en-GB"/>
              <a:t>Vedrana Spajic-Vrkas</a:t>
            </a:r>
          </a:p>
        </p:txBody>
      </p:sp>
      <p:sp>
        <p:nvSpPr>
          <p:cNvPr id="6" name="Rezervirano mjesto broja slajda 5"/>
          <p:cNvSpPr>
            <a:spLocks noGrp="1"/>
          </p:cNvSpPr>
          <p:nvPr>
            <p:ph type="sldNum" sz="quarter" idx="12"/>
          </p:nvPr>
        </p:nvSpPr>
        <p:spPr/>
        <p:txBody>
          <a:bodyPr/>
          <a:lstStyle/>
          <a:p>
            <a:pPr>
              <a:defRPr/>
            </a:pPr>
            <a:fld id="{0BAF85CD-E7B1-4A4C-95EC-48437CC8A952}" type="slidenum">
              <a:rPr lang="en-GB"/>
              <a:pPr>
                <a:defRPr/>
              </a:pPr>
              <a:t>101</a:t>
            </a:fld>
            <a:endParaRPr lang="en-GB"/>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922114"/>
          </a:xfrm>
        </p:spPr>
        <p:txBody>
          <a:bodyPr>
            <a:normAutofit/>
          </a:bodyPr>
          <a:lstStyle/>
          <a:p>
            <a:r>
              <a:rPr lang="hr-HR" sz="1800" dirty="0" smtClean="0"/>
              <a:t>Gdje na stranici AZOO-a (</a:t>
            </a:r>
            <a:r>
              <a:rPr lang="hr-HR" sz="1800" dirty="0" smtClean="0">
                <a:hlinkClick r:id="rId2"/>
              </a:rPr>
              <a:t>www.azoo.hr</a:t>
            </a:r>
            <a:r>
              <a:rPr lang="hr-HR" sz="1800" dirty="0" smtClean="0"/>
              <a:t> )</a:t>
            </a:r>
            <a:br>
              <a:rPr lang="hr-HR" sz="1800" dirty="0" smtClean="0"/>
            </a:br>
            <a:r>
              <a:rPr lang="hr-HR" sz="1800" dirty="0" smtClean="0"/>
              <a:t>pronaći sadržaje vezane uz Građanski odgoj i obrazovanje?</a:t>
            </a:r>
            <a:endParaRPr lang="hr-HR" sz="1800" dirty="0"/>
          </a:p>
        </p:txBody>
      </p:sp>
      <p:sp>
        <p:nvSpPr>
          <p:cNvPr id="3" name="Rezervirano mjesto sadržaja 2"/>
          <p:cNvSpPr>
            <a:spLocks noGrp="1"/>
          </p:cNvSpPr>
          <p:nvPr>
            <p:ph idx="1"/>
          </p:nvPr>
        </p:nvSpPr>
        <p:spPr/>
        <p:txBody>
          <a:bodyPr>
            <a:normAutofit fontScale="85000" lnSpcReduction="10000"/>
          </a:bodyPr>
          <a:lstStyle/>
          <a:p>
            <a:pPr>
              <a:buNone/>
            </a:pPr>
            <a:r>
              <a:rPr lang="hr-HR" b="1" dirty="0" smtClean="0"/>
              <a:t>Odmah na prvoj stanici pronaći:</a:t>
            </a:r>
          </a:p>
          <a:p>
            <a:r>
              <a:rPr lang="vi-VN" b="1" dirty="0" smtClean="0"/>
              <a:t>Građanski odgoj i obrazovanje</a:t>
            </a:r>
          </a:p>
          <a:p>
            <a:r>
              <a:rPr lang="vi-VN" b="1" dirty="0" smtClean="0">
                <a:hlinkClick r:id="rId3" action="ppaction://hlinkfile"/>
              </a:rPr>
              <a:t>Kurikulum građanskog odgoja i obrazovanja </a:t>
            </a:r>
            <a:endParaRPr lang="vi-VN" b="1" dirty="0" smtClean="0"/>
          </a:p>
          <a:p>
            <a:r>
              <a:rPr lang="vi-VN" b="1" dirty="0" smtClean="0">
                <a:hlinkClick r:id="rId4" action="ppaction://hlinkfile"/>
              </a:rPr>
              <a:t>Priručnik za nastavnike: Građanski odgoj i obrazovanje Modul: Zakon u razredu – prema kulturi vladavine prava i demokracije </a:t>
            </a:r>
            <a:endParaRPr lang="vi-VN" b="1" dirty="0" smtClean="0"/>
          </a:p>
          <a:p>
            <a:r>
              <a:rPr lang="vi-VN" b="1" dirty="0" smtClean="0">
                <a:hlinkClick r:id="rId5" action="ppaction://hlinkfile"/>
              </a:rPr>
              <a:t>Osnovne odrednice i smjernice za implementaciju Kurikuluma građanskog odgoja i obrazovanja</a:t>
            </a:r>
            <a:endParaRPr lang="vi-VN" b="1" dirty="0" smtClean="0"/>
          </a:p>
          <a:p>
            <a:r>
              <a:rPr lang="vi-VN" dirty="0" smtClean="0">
                <a:hlinkClick r:id="rId6" action="ppaction://hlinkfile"/>
              </a:rPr>
              <a:t>Više članaka</a:t>
            </a:r>
            <a:endParaRPr lang="hr-HR"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4638"/>
            <a:ext cx="8229600" cy="850900"/>
          </a:xfrm>
        </p:spPr>
        <p:txBody>
          <a:bodyPr>
            <a:normAutofit fontScale="90000"/>
          </a:bodyPr>
          <a:lstStyle/>
          <a:p>
            <a:r>
              <a:rPr lang="hr-HR" sz="3000"/>
              <a:t>Gdje je ovdje mjesto građanskog odgoja i obrazovanja?</a:t>
            </a:r>
          </a:p>
        </p:txBody>
      </p:sp>
      <p:sp>
        <p:nvSpPr>
          <p:cNvPr id="33795" name="Rectangle 3"/>
          <p:cNvSpPr>
            <a:spLocks noGrp="1" noChangeArrowheads="1"/>
          </p:cNvSpPr>
          <p:nvPr>
            <p:ph type="body" idx="1"/>
          </p:nvPr>
        </p:nvSpPr>
        <p:spPr>
          <a:xfrm>
            <a:off x="468313" y="1196975"/>
            <a:ext cx="8229600" cy="5327650"/>
          </a:xfrm>
        </p:spPr>
        <p:txBody>
          <a:bodyPr/>
          <a:lstStyle/>
          <a:p>
            <a:r>
              <a:rPr lang="hr-HR" sz="1600" b="1" i="1"/>
              <a:t>Vrlina je ljudska odlika posjedovanje i izvršavanje koje nam omogućuje da postižemo ona dobra što su svojstvena tom djelu/činu npr. pravednosti te tako postajemo pravedni itd</a:t>
            </a:r>
            <a:r>
              <a:rPr lang="hr-HR" sz="1600" i="1"/>
              <a:t>.</a:t>
            </a:r>
          </a:p>
        </p:txBody>
      </p:sp>
      <p:sp>
        <p:nvSpPr>
          <p:cNvPr id="33796" name="Text Box 4"/>
          <p:cNvSpPr txBox="1">
            <a:spLocks noChangeArrowheads="1"/>
          </p:cNvSpPr>
          <p:nvPr/>
        </p:nvSpPr>
        <p:spPr bwMode="auto">
          <a:xfrm>
            <a:off x="900113" y="2060575"/>
            <a:ext cx="3959225" cy="942975"/>
          </a:xfrm>
          <a:prstGeom prst="rect">
            <a:avLst/>
          </a:prstGeom>
          <a:noFill/>
          <a:ln w="9525">
            <a:noFill/>
            <a:miter lim="800000"/>
            <a:headEnd/>
            <a:tailEnd/>
          </a:ln>
          <a:effectLst/>
        </p:spPr>
        <p:txBody>
          <a:bodyPr>
            <a:spAutoFit/>
          </a:bodyPr>
          <a:lstStyle/>
          <a:p>
            <a:pPr algn="ctr">
              <a:spcBef>
                <a:spcPct val="50000"/>
              </a:spcBef>
            </a:pPr>
            <a:r>
              <a:rPr lang="hr-HR" sz="1400"/>
              <a:t>ZAHTJEVI (imamo pravo na) =&gt; DOBRO</a:t>
            </a:r>
          </a:p>
          <a:p>
            <a:pPr algn="ctr">
              <a:spcBef>
                <a:spcPct val="50000"/>
              </a:spcBef>
            </a:pPr>
            <a:r>
              <a:rPr lang="hr-HR" sz="1400"/>
              <a:t>UREĐENO DRUŠTVO; DOBAR ŽIVOT;</a:t>
            </a:r>
          </a:p>
          <a:p>
            <a:pPr algn="ctr">
              <a:spcBef>
                <a:spcPct val="50000"/>
              </a:spcBef>
            </a:pPr>
            <a:r>
              <a:rPr lang="hr-HR" sz="1400"/>
              <a:t>OPEĆE DOBRO</a:t>
            </a:r>
          </a:p>
        </p:txBody>
      </p:sp>
      <p:sp>
        <p:nvSpPr>
          <p:cNvPr id="33797" name="Line 5"/>
          <p:cNvSpPr>
            <a:spLocks noChangeShapeType="1"/>
          </p:cNvSpPr>
          <p:nvPr/>
        </p:nvSpPr>
        <p:spPr bwMode="auto">
          <a:xfrm>
            <a:off x="2771775" y="3284538"/>
            <a:ext cx="647700" cy="360362"/>
          </a:xfrm>
          <a:prstGeom prst="line">
            <a:avLst/>
          </a:prstGeom>
          <a:noFill/>
          <a:ln w="9525">
            <a:solidFill>
              <a:schemeClr val="tx1"/>
            </a:solidFill>
            <a:round/>
            <a:headEnd/>
            <a:tailEnd type="triangle" w="med" len="med"/>
          </a:ln>
          <a:effectLst/>
        </p:spPr>
        <p:txBody>
          <a:bodyPr/>
          <a:lstStyle/>
          <a:p>
            <a:endParaRPr lang="hr-HR"/>
          </a:p>
        </p:txBody>
      </p:sp>
      <p:sp>
        <p:nvSpPr>
          <p:cNvPr id="33798" name="Text Box 6"/>
          <p:cNvSpPr txBox="1">
            <a:spLocks noChangeArrowheads="1"/>
          </p:cNvSpPr>
          <p:nvPr/>
        </p:nvSpPr>
        <p:spPr bwMode="auto">
          <a:xfrm>
            <a:off x="3563938" y="3789363"/>
            <a:ext cx="1581150" cy="366712"/>
          </a:xfrm>
          <a:prstGeom prst="rect">
            <a:avLst/>
          </a:prstGeom>
          <a:noFill/>
          <a:ln w="9525">
            <a:noFill/>
            <a:miter lim="800000"/>
            <a:headEnd/>
            <a:tailEnd/>
          </a:ln>
          <a:effectLst/>
        </p:spPr>
        <p:txBody>
          <a:bodyPr wrap="none">
            <a:spAutoFit/>
          </a:bodyPr>
          <a:lstStyle/>
          <a:p>
            <a:r>
              <a:rPr lang="hr-HR"/>
              <a:t>???????????</a:t>
            </a:r>
          </a:p>
        </p:txBody>
      </p:sp>
      <p:sp>
        <p:nvSpPr>
          <p:cNvPr id="33799" name="Text Box 7"/>
          <p:cNvSpPr txBox="1">
            <a:spLocks noChangeArrowheads="1"/>
          </p:cNvSpPr>
          <p:nvPr/>
        </p:nvSpPr>
        <p:spPr bwMode="auto">
          <a:xfrm>
            <a:off x="6516688" y="5229225"/>
            <a:ext cx="971550" cy="366713"/>
          </a:xfrm>
          <a:prstGeom prst="rect">
            <a:avLst/>
          </a:prstGeom>
          <a:noFill/>
          <a:ln w="9525">
            <a:noFill/>
            <a:miter lim="800000"/>
            <a:headEnd/>
            <a:tailEnd/>
          </a:ln>
          <a:effectLst/>
        </p:spPr>
        <p:txBody>
          <a:bodyPr wrap="none">
            <a:spAutoFit/>
          </a:bodyPr>
          <a:lstStyle/>
          <a:p>
            <a:r>
              <a:rPr lang="hr-HR"/>
              <a:t>ISHODI</a:t>
            </a:r>
          </a:p>
        </p:txBody>
      </p:sp>
      <p:sp>
        <p:nvSpPr>
          <p:cNvPr id="33800" name="Line 8"/>
          <p:cNvSpPr>
            <a:spLocks noChangeShapeType="1"/>
          </p:cNvSpPr>
          <p:nvPr/>
        </p:nvSpPr>
        <p:spPr bwMode="auto">
          <a:xfrm>
            <a:off x="5219700" y="4292600"/>
            <a:ext cx="935038" cy="576263"/>
          </a:xfrm>
          <a:prstGeom prst="line">
            <a:avLst/>
          </a:prstGeom>
          <a:noFill/>
          <a:ln w="9525">
            <a:solidFill>
              <a:schemeClr val="tx1"/>
            </a:solidFill>
            <a:round/>
            <a:headEnd/>
            <a:tailEnd type="triangle" w="med" len="med"/>
          </a:ln>
          <a:effectLst/>
        </p:spPr>
        <p:txBody>
          <a:bodyPr/>
          <a:lstStyle/>
          <a:p>
            <a:endParaRPr lang="hr-HR"/>
          </a:p>
        </p:txBody>
      </p:sp>
      <p:sp>
        <p:nvSpPr>
          <p:cNvPr id="33801" name="Text Box 9"/>
          <p:cNvSpPr txBox="1">
            <a:spLocks noChangeArrowheads="1"/>
          </p:cNvSpPr>
          <p:nvPr/>
        </p:nvSpPr>
        <p:spPr bwMode="auto">
          <a:xfrm>
            <a:off x="684213" y="5856288"/>
            <a:ext cx="7920037" cy="517525"/>
          </a:xfrm>
          <a:prstGeom prst="rect">
            <a:avLst/>
          </a:prstGeom>
          <a:noFill/>
          <a:ln w="9525">
            <a:noFill/>
            <a:miter lim="800000"/>
            <a:headEnd/>
            <a:tailEnd/>
          </a:ln>
          <a:effectLst/>
        </p:spPr>
        <p:txBody>
          <a:bodyPr>
            <a:spAutoFit/>
          </a:bodyPr>
          <a:lstStyle/>
          <a:p>
            <a:r>
              <a:rPr lang="hr-HR" sz="1400" b="1"/>
              <a:t>Dužnosna moralnost – temelji se na nekom vrhovnom moralnom načelu i uvijek specificira određene  vrste djelovanja na koje se odnosi moralni zahtjev (Ne ubij!, Ne ukradi! …)</a:t>
            </a:r>
          </a:p>
        </p:txBody>
      </p:sp>
      <p:sp>
        <p:nvSpPr>
          <p:cNvPr id="33802" name="Text Box 10"/>
          <p:cNvSpPr txBox="1">
            <a:spLocks noChangeArrowheads="1"/>
          </p:cNvSpPr>
          <p:nvPr/>
        </p:nvSpPr>
        <p:spPr bwMode="auto">
          <a:xfrm>
            <a:off x="7308850" y="2276475"/>
            <a:ext cx="1511300" cy="2563813"/>
          </a:xfrm>
          <a:prstGeom prst="rect">
            <a:avLst/>
          </a:prstGeom>
          <a:noFill/>
          <a:ln w="9525">
            <a:noFill/>
            <a:miter lim="800000"/>
            <a:headEnd/>
            <a:tailEnd/>
          </a:ln>
          <a:effectLst/>
        </p:spPr>
        <p:txBody>
          <a:bodyPr>
            <a:spAutoFit/>
          </a:bodyPr>
          <a:lstStyle/>
          <a:p>
            <a:pPr>
              <a:spcBef>
                <a:spcPct val="50000"/>
              </a:spcBef>
            </a:pPr>
            <a:r>
              <a:rPr lang="hr-HR"/>
              <a:t>Posljedična etika – moralno dobro treba djelatno promicati – što je posljedica naših djela?</a:t>
            </a:r>
          </a:p>
        </p:txBody>
      </p:sp>
      <p:sp>
        <p:nvSpPr>
          <p:cNvPr id="33803" name="Rectangle 11"/>
          <p:cNvSpPr>
            <a:spLocks noChangeArrowheads="1"/>
          </p:cNvSpPr>
          <p:nvPr/>
        </p:nvSpPr>
        <p:spPr bwMode="auto">
          <a:xfrm>
            <a:off x="250825" y="2565400"/>
            <a:ext cx="1728788" cy="1465263"/>
          </a:xfrm>
          <a:prstGeom prst="rect">
            <a:avLst/>
          </a:prstGeom>
          <a:noFill/>
          <a:ln w="9525">
            <a:noFill/>
            <a:miter lim="800000"/>
            <a:headEnd/>
            <a:tailEnd/>
          </a:ln>
          <a:effectLst/>
        </p:spPr>
        <p:txBody>
          <a:bodyPr>
            <a:spAutoFit/>
          </a:bodyPr>
          <a:lstStyle/>
          <a:p>
            <a:r>
              <a:rPr lang="hr-HR"/>
              <a:t>Znanje</a:t>
            </a:r>
          </a:p>
          <a:p>
            <a:r>
              <a:rPr lang="hr-HR"/>
              <a:t>Solidarnost</a:t>
            </a:r>
          </a:p>
          <a:p>
            <a:r>
              <a:rPr lang="hr-HR"/>
              <a:t>Identitet</a:t>
            </a:r>
          </a:p>
          <a:p>
            <a:r>
              <a:rPr lang="hr-HR"/>
              <a:t>Odgovornost</a:t>
            </a:r>
          </a:p>
          <a:p>
            <a:r>
              <a:rPr lang="hr-HR"/>
              <a:t>Poduzetništvo</a:t>
            </a:r>
          </a:p>
        </p:txBody>
      </p:sp>
      <p:sp>
        <p:nvSpPr>
          <p:cNvPr id="33804" name="Rectangle 12"/>
          <p:cNvSpPr>
            <a:spLocks noChangeArrowheads="1"/>
          </p:cNvSpPr>
          <p:nvPr/>
        </p:nvSpPr>
        <p:spPr bwMode="auto">
          <a:xfrm>
            <a:off x="1331913" y="4292600"/>
            <a:ext cx="2087562" cy="730250"/>
          </a:xfrm>
          <a:prstGeom prst="rect">
            <a:avLst/>
          </a:prstGeom>
          <a:noFill/>
          <a:ln w="9525">
            <a:noFill/>
            <a:miter lim="800000"/>
            <a:headEnd/>
            <a:tailEnd/>
          </a:ln>
          <a:effectLst/>
        </p:spPr>
        <p:txBody>
          <a:bodyPr>
            <a:spAutoFit/>
          </a:bodyPr>
          <a:lstStyle/>
          <a:p>
            <a:pPr algn="ctr"/>
            <a:r>
              <a:rPr lang="hr-HR" sz="1400"/>
              <a:t>Postoje li paradoksalne posljedice pridržavanja moralnih normi?</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fontScale="90000"/>
          </a:bodyPr>
          <a:lstStyle/>
          <a:p>
            <a:r>
              <a:rPr lang="hr-HR" sz="4000"/>
              <a:t>Alat je onoliko dobar koliko je dobar onaj koji ga izrađuje i koji ga koristi</a:t>
            </a:r>
          </a:p>
        </p:txBody>
      </p:sp>
      <p:sp>
        <p:nvSpPr>
          <p:cNvPr id="34819" name="Rectangle 3"/>
          <p:cNvSpPr>
            <a:spLocks noGrp="1" noChangeArrowheads="1"/>
          </p:cNvSpPr>
          <p:nvPr>
            <p:ph type="body" idx="1"/>
          </p:nvPr>
        </p:nvSpPr>
        <p:spPr/>
        <p:txBody>
          <a:bodyPr/>
          <a:lstStyle/>
          <a:p>
            <a:pPr>
              <a:lnSpc>
                <a:spcPct val="80000"/>
              </a:lnSpc>
            </a:pPr>
            <a:r>
              <a:rPr lang="hr-HR" sz="2000"/>
              <a:t>Gospodarski uspon</a:t>
            </a:r>
          </a:p>
          <a:p>
            <a:pPr>
              <a:lnSpc>
                <a:spcPct val="80000"/>
              </a:lnSpc>
            </a:pPr>
            <a:r>
              <a:rPr lang="hr-HR" sz="2000"/>
              <a:t>Kako biti stvaratelj novih radnih mjesta a ne samo biti osoba u potrazi za poslom – u prosincu 2010. bilo je otpušteno 25000 ljudi, a tražilo se 5000 ljudi na zavodu za zapošljavanje =&gt; ne postoji jamstvo za “nova radna mjesta” odlaskom u mirovinu nekog zaposlenika</a:t>
            </a:r>
          </a:p>
          <a:p>
            <a:pPr>
              <a:lnSpc>
                <a:spcPct val="80000"/>
              </a:lnSpc>
            </a:pPr>
            <a:r>
              <a:rPr lang="hr-HR" sz="2000"/>
              <a:t>35 milijardi kuna godišnje potrebno je za mirovine – 17 milijardi daju zaposleni =&gt; postoji manjak od 18 milijardi kuna ???</a:t>
            </a:r>
          </a:p>
          <a:p>
            <a:pPr>
              <a:lnSpc>
                <a:spcPct val="80000"/>
              </a:lnSpc>
            </a:pPr>
            <a:r>
              <a:rPr lang="hr-HR" sz="2000"/>
              <a:t>Nešto manje od 47% učenika strukovnih srednjih škola ne dobiva prvi posao u svom zvanju</a:t>
            </a:r>
          </a:p>
          <a:p>
            <a:pPr>
              <a:lnSpc>
                <a:spcPct val="80000"/>
              </a:lnSpc>
            </a:pPr>
            <a:r>
              <a:rPr lang="hr-HR" sz="2000"/>
              <a:t>Nužna je inovativnost uz poduzetništvo</a:t>
            </a:r>
          </a:p>
          <a:p>
            <a:pPr>
              <a:lnSpc>
                <a:spcPct val="80000"/>
              </a:lnSpc>
            </a:pPr>
            <a:r>
              <a:rPr lang="hr-HR" sz="2400"/>
              <a:t>Znanje je bez poduzetništva i inovativnosti nemoćno, a poduzetništvo i inovativnost nemogući su bez znanja</a:t>
            </a:r>
          </a:p>
          <a:p>
            <a:pPr>
              <a:lnSpc>
                <a:spcPct val="80000"/>
              </a:lnSpc>
            </a:pPr>
            <a:r>
              <a:rPr lang="hr-HR" sz="2000"/>
              <a:t>Kako uskladiti potrebe tržišta rada s odgojno-obrazovnim sustavom?</a:t>
            </a:r>
          </a:p>
          <a:p>
            <a:pPr>
              <a:lnSpc>
                <a:spcPct val="80000"/>
              </a:lnSpc>
            </a:pPr>
            <a:r>
              <a:rPr lang="hr-HR" sz="2000"/>
              <a:t>Kako prepoznati nacionalne interese?</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74638"/>
            <a:ext cx="8229600" cy="633412"/>
          </a:xfrm>
        </p:spPr>
        <p:txBody>
          <a:bodyPr>
            <a:normAutofit fontScale="90000"/>
          </a:bodyPr>
          <a:lstStyle/>
          <a:p>
            <a:r>
              <a:rPr lang="hr-HR" sz="2000" b="1"/>
              <a:t>Kakvu školu želimo?</a:t>
            </a:r>
            <a:br>
              <a:rPr lang="hr-HR" sz="2000" b="1"/>
            </a:br>
            <a:r>
              <a:rPr lang="hr-HR" sz="2000" b="1"/>
              <a:t>5 tipova školske kulture: ozračje u školi</a:t>
            </a:r>
          </a:p>
        </p:txBody>
      </p:sp>
      <p:sp>
        <p:nvSpPr>
          <p:cNvPr id="35843" name="Rectangle 3"/>
          <p:cNvSpPr>
            <a:spLocks noGrp="1" noChangeArrowheads="1"/>
          </p:cNvSpPr>
          <p:nvPr>
            <p:ph type="body" idx="1"/>
          </p:nvPr>
        </p:nvSpPr>
        <p:spPr>
          <a:xfrm>
            <a:off x="457200" y="981075"/>
            <a:ext cx="8362950" cy="5543550"/>
          </a:xfrm>
        </p:spPr>
        <p:txBody>
          <a:bodyPr/>
          <a:lstStyle/>
          <a:p>
            <a:pPr>
              <a:lnSpc>
                <a:spcPct val="80000"/>
              </a:lnSpc>
            </a:pPr>
            <a:endParaRPr lang="hr-HR" sz="2000" b="1"/>
          </a:p>
          <a:p>
            <a:pPr>
              <a:lnSpc>
                <a:spcPct val="80000"/>
              </a:lnSpc>
            </a:pPr>
            <a:r>
              <a:rPr lang="hr-HR" sz="2000" b="1"/>
              <a:t>Egalitarna škola – škola temeljena na pravima i odgovornostima</a:t>
            </a:r>
            <a:r>
              <a:rPr lang="hr-HR" sz="1800"/>
              <a:t> </a:t>
            </a:r>
          </a:p>
          <a:p>
            <a:pPr>
              <a:lnSpc>
                <a:spcPct val="80000"/>
              </a:lnSpc>
              <a:buFontTx/>
              <a:buNone/>
            </a:pPr>
            <a:r>
              <a:rPr lang="hr-HR" sz="1800"/>
              <a:t>	(od učenika se traži da znanju svoja prava i odgovornosti; učenici sudjeluju u odlučivanju; nastavnici naglašavaju pozitivne strane učenika)</a:t>
            </a:r>
            <a:endParaRPr lang="hr-HR" sz="1800" b="1"/>
          </a:p>
          <a:p>
            <a:pPr>
              <a:lnSpc>
                <a:spcPct val="80000"/>
              </a:lnSpc>
            </a:pPr>
            <a:r>
              <a:rPr lang="hr-HR" sz="2000" b="1"/>
              <a:t>Autoritarna škola – ‘kažnjenička’ škola</a:t>
            </a:r>
            <a:r>
              <a:rPr lang="hr-HR" sz="1800" b="1"/>
              <a:t> </a:t>
            </a:r>
          </a:p>
          <a:p>
            <a:pPr>
              <a:lnSpc>
                <a:spcPct val="80000"/>
              </a:lnSpc>
              <a:buFontTx/>
              <a:buNone/>
            </a:pPr>
            <a:r>
              <a:rPr lang="hr-HR" sz="1800"/>
              <a:t>	(umjesto da se rješava problem, traži se krivac; za neuspjeh se okrivljuju učenici; roditelji se pozivaju samo kad se pojavi problem; poslušnost se nagrađuje)</a:t>
            </a:r>
          </a:p>
          <a:p>
            <a:pPr>
              <a:lnSpc>
                <a:spcPct val="80000"/>
              </a:lnSpc>
            </a:pPr>
            <a:r>
              <a:rPr lang="hr-HR" sz="2000" b="1"/>
              <a:t>Suvremena demokratska škola –  škola razlika</a:t>
            </a:r>
          </a:p>
          <a:p>
            <a:pPr>
              <a:lnSpc>
                <a:spcPct val="80000"/>
              </a:lnSpc>
              <a:buFontTx/>
              <a:buNone/>
            </a:pPr>
            <a:r>
              <a:rPr lang="hr-HR" sz="1800"/>
              <a:t>	(školske aktivnosti odražavaju etničke, religijske i jezične razlike lokalne zajednice; učenici se potiču da sudjeluju u humanitarnim aktivnostima; naglašava se ekološka svijest; škola njeguje kulturu dijaloga i nenasilja)</a:t>
            </a:r>
            <a:endParaRPr lang="hr-HR" sz="1800" b="1"/>
          </a:p>
          <a:p>
            <a:pPr>
              <a:lnSpc>
                <a:spcPct val="80000"/>
              </a:lnSpc>
            </a:pPr>
            <a:r>
              <a:rPr lang="hr-HR" sz="2000" b="1"/>
              <a:t>Tradicionalna škola – škola okrenuta njegovanju identiteta  </a:t>
            </a:r>
          </a:p>
          <a:p>
            <a:pPr>
              <a:lnSpc>
                <a:spcPct val="80000"/>
              </a:lnSpc>
              <a:buFontTx/>
              <a:buNone/>
            </a:pPr>
            <a:r>
              <a:rPr lang="hr-HR" sz="1800"/>
              <a:t>	(škola promiče osjećaj nacionalne pripadnost; učenici imaju jak osjećaj pripadnosti školi; škola njeguje lokalnu tradiciju)</a:t>
            </a:r>
            <a:endParaRPr lang="hr-HR" sz="1800" b="1"/>
          </a:p>
          <a:p>
            <a:pPr>
              <a:lnSpc>
                <a:spcPct val="80000"/>
              </a:lnSpc>
            </a:pPr>
            <a:r>
              <a:rPr lang="hr-HR" sz="2000" b="1"/>
              <a:t>Responsivna škola – brižna škola; škola ‘skrbnik’</a:t>
            </a:r>
            <a:r>
              <a:rPr lang="hr-HR" sz="1800" b="1"/>
              <a:t> </a:t>
            </a:r>
          </a:p>
          <a:p>
            <a:pPr>
              <a:lnSpc>
                <a:spcPct val="80000"/>
              </a:lnSpc>
              <a:buFontTx/>
              <a:buNone/>
            </a:pPr>
            <a:r>
              <a:rPr lang="hr-HR" sz="1800"/>
              <a:t>	(učenici dobrovoljno odlaze pedagogu/psihologu kad imaju probleme; ravnatelj je otvoren i dostupan učenicima; učenici s posebnim potrebama uvijek mogu računati na pomoć)</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Naslov 1"/>
          <p:cNvSpPr>
            <a:spLocks noGrp="1"/>
          </p:cNvSpPr>
          <p:nvPr>
            <p:ph type="title"/>
          </p:nvPr>
        </p:nvSpPr>
        <p:spPr>
          <a:xfrm>
            <a:off x="457200" y="188913"/>
            <a:ext cx="8229600" cy="1295400"/>
          </a:xfrm>
        </p:spPr>
        <p:txBody>
          <a:bodyPr/>
          <a:lstStyle/>
          <a:p>
            <a:r>
              <a:rPr lang="hr-HR" sz="1400" smtClean="0"/>
              <a:t>OBJAVA: 14.01.2013 / 14:03 Večernji list</a:t>
            </a:r>
            <a:br>
              <a:rPr lang="hr-HR" sz="1400" smtClean="0"/>
            </a:br>
            <a:r>
              <a:rPr lang="hr-HR" sz="1400" b="1" smtClean="0"/>
              <a:t>Istražili smo zašto svaki treći Hrvat kupuje izvan Hrvatske</a:t>
            </a:r>
            <a:br>
              <a:rPr lang="hr-HR" sz="1400" b="1" smtClean="0"/>
            </a:br>
            <a:r>
              <a:rPr lang="hr-HR" sz="1400" b="1" smtClean="0"/>
              <a:t>Svaki treći Hrvat kupuje vani – a samo je u Sloveniji skuplje</a:t>
            </a:r>
            <a:br>
              <a:rPr lang="hr-HR" sz="1400" b="1" smtClean="0"/>
            </a:br>
            <a:r>
              <a:rPr lang="hr-HR" sz="1400" b="1" smtClean="0"/>
              <a:t>Najisplativije je, pokazalo je naše istraživanje, kupovati u BiH, a jedina zemlja u kojoj su cijene više od Hrvatske jest Slovenija </a:t>
            </a:r>
            <a:r>
              <a:rPr lang="hr-HR" sz="1000" smtClean="0"/>
              <a:t>Piše: </a:t>
            </a:r>
            <a:r>
              <a:rPr lang="hr-HR" sz="1000" b="1" smtClean="0"/>
              <a:t>V. Balen/VLM, S. Lepan/VLM, E. Čuljat/VLM, B. Bradarić/VLM, M. Kruhak/VLM i J. Kovačević/VLM</a:t>
            </a:r>
            <a:endParaRPr lang="hr-HR" sz="1000" smtClean="0"/>
          </a:p>
        </p:txBody>
      </p:sp>
      <p:sp>
        <p:nvSpPr>
          <p:cNvPr id="123907" name="Rezervirano mjesto sadržaja 2"/>
          <p:cNvSpPr>
            <a:spLocks noGrp="1"/>
          </p:cNvSpPr>
          <p:nvPr>
            <p:ph idx="1"/>
          </p:nvPr>
        </p:nvSpPr>
        <p:spPr>
          <a:xfrm>
            <a:off x="457200" y="1600200"/>
            <a:ext cx="8229600" cy="4781550"/>
          </a:xfrm>
        </p:spPr>
        <p:txBody>
          <a:bodyPr/>
          <a:lstStyle/>
          <a:p>
            <a:pPr>
              <a:buFontTx/>
              <a:buNone/>
            </a:pPr>
            <a:r>
              <a:rPr lang="vi-VN" sz="1200" smtClean="0"/>
              <a:t>Budući da je anketa među našim čitateljima pokazala da čak 59 posto njih planira krenuti u šoping u neku od susjednih zemalja jer su im cijene u nas neizdrživo previsoke te da gotovo 23 posto njih već redovito kupuje s druge strane granice, odlučili smo istražiti što se, i kada, isplati kupovati u susjednim zemljama. Popisali smo 20 osnovnih artikala i usporedili cijene u šest zemalja – Hrvatskoj, Sloveniji, Mađarskoj, Italiji, Srbiji i BiH.</a:t>
            </a:r>
            <a:br>
              <a:rPr lang="vi-VN" sz="1200" smtClean="0"/>
            </a:br>
            <a:r>
              <a:rPr lang="vi-VN" sz="1200" b="1" smtClean="0"/>
              <a:t>Lijekovi su bagatela</a:t>
            </a:r>
            <a:r>
              <a:rPr lang="vi-VN" sz="1200" smtClean="0"/>
              <a:t/>
            </a:r>
            <a:br>
              <a:rPr lang="vi-VN" sz="1200" smtClean="0"/>
            </a:br>
            <a:r>
              <a:rPr lang="vi-VN" sz="1200" smtClean="0"/>
              <a:t>Najisplativije je, pokazalo je naše istraživanje, kupovati u BiH, a jedina zemlja u kojoj su cijene više od Hrvatske jest Slovenija. Dakako, u cijene nismo računali povrat poreza, koji, ovisno o zemlji, omogućuje uštedu od deset do dvadeset posto po računu. Zaputite li se u subotnje prijepodne iz Slavonskoga Broda preko Save u susjedni Bosanski Brod, dočekat će vas goleme kolone automobila i čekanje od gotovo sat i pol na prelazak granice. Pored brodskih, ugledat ćete i automobilske registracije iz Požege, Đakova, Slatine i drugih hrvatskih gradova. Visoke cijene ponovno su natjerale Hrvate na šoping u susjednoj BiH.</a:t>
            </a:r>
          </a:p>
          <a:p>
            <a:pPr>
              <a:buFontTx/>
              <a:buNone/>
            </a:pPr>
            <a:r>
              <a:rPr lang="vi-VN" sz="1200" smtClean="0"/>
              <a:t>– Ova najnovija poskupljenja te uvođenje PDV-na kruh i mlijeko natjerali su nas da svaku prigodu koristimo za odlazak u kupnju u Bosanski Brod. Za svaku kupnju veću od 400 kuna dobijemo povrat PDV-a, a kada tome pridodamo lijekove koji su tamo uvijek jeftiniji te pun spremnik goriva, ušteda je znatna – kaže Brođanin Marko Rašić. Njegovu tezu potvrđuje i činjenica da je sve više građana koji se odlučuju na prelazak granice u potrazi za osnovnim namirnicama jer su šećer, ulje, brašno i mnoge druge namirnice, ali i cigarete, znatno jeftinije. Osim osnovnih životnih namirnica, u susjednoj BiH mnogo je jeftinija odjeća i obuća, a najveća se razlika u cijeni osjeti pri kupnji goriva.</a:t>
            </a:r>
            <a:br>
              <a:rPr lang="vi-VN" sz="1200" smtClean="0"/>
            </a:br>
            <a:r>
              <a:rPr lang="vi-VN" sz="1200" smtClean="0"/>
              <a:t>Slična, “gužvovita” situacija vladala je i u mađarskom Mohaču u koji hodočaste Slavonci i Baranjci. Puna kolica gurala je Maja V. iz Osijeka. Iz vrećica su virile boce Coca-cole i ledenih čajeva. Upravo zbog njih Maja se provozala 60 kilometara. No, 50 minuta vožnje i gorivo nije joj, preračunava, uzalud utrošeno.</a:t>
            </a:r>
            <a:br>
              <a:rPr lang="vi-VN" sz="1200" smtClean="0"/>
            </a:br>
            <a:r>
              <a:rPr lang="vi-VN" sz="1200" smtClean="0"/>
              <a:t/>
            </a:r>
            <a:br>
              <a:rPr lang="vi-VN" sz="1200" smtClean="0"/>
            </a:br>
            <a:r>
              <a:rPr lang="vi-VN" sz="1200" smtClean="0"/>
              <a:t>– Na boci Cole uštedim i do četiri kune, a ledeni su čajevi još jeftiniji – priča.</a:t>
            </a:r>
            <a:br>
              <a:rPr lang="vi-VN" sz="1200" smtClean="0"/>
            </a:br>
            <a:r>
              <a:rPr lang="vi-VN" sz="1200" smtClean="0"/>
              <a:t>Istrijanima je pak jeftinije potegnuti do Italije nego do nekog od domaćih marketa.</a:t>
            </a:r>
            <a:endParaRPr lang="hr-HR" sz="1200" smtClean="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zervirano mjesto sadržaja 2"/>
          <p:cNvSpPr>
            <a:spLocks noGrp="1"/>
          </p:cNvSpPr>
          <p:nvPr>
            <p:ph idx="1"/>
          </p:nvPr>
        </p:nvSpPr>
        <p:spPr>
          <a:xfrm>
            <a:off x="468313" y="333375"/>
            <a:ext cx="8229600" cy="6264275"/>
          </a:xfrm>
        </p:spPr>
        <p:txBody>
          <a:bodyPr/>
          <a:lstStyle/>
          <a:p>
            <a:r>
              <a:rPr lang="vi-VN" sz="1600" smtClean="0"/>
              <a:t>– Žalosno je da u Hrvatskoj nisu mogli otvoriti trgovine dostupne nižoj klasi – dobacio nam je ljutito stariji muškarac iz Pule koji sa suprugom odlazi u Italiju u šoping dva puta mjesečno. I Željko Šuljić iz Lovrana redoviti je kupac u talijanskim trgovačkim centrima, i to zato što se, kako kaže, puno se više isplati, posebno kupujete li maslinovo ulje, deterdžent, sireve, tjesteninu, rižu.</a:t>
            </a:r>
            <a:br>
              <a:rPr lang="vi-VN" sz="1600" smtClean="0"/>
            </a:br>
            <a:r>
              <a:rPr lang="vi-VN" sz="1600" smtClean="0"/>
              <a:t/>
            </a:r>
            <a:br>
              <a:rPr lang="vi-VN" sz="1600" smtClean="0"/>
            </a:br>
            <a:r>
              <a:rPr lang="vi-VN" sz="1600" b="1" smtClean="0"/>
              <a:t>Cipele za deset eura</a:t>
            </a:r>
            <a:r>
              <a:rPr lang="vi-VN" sz="1600" smtClean="0"/>
              <a:t/>
            </a:r>
            <a:br>
              <a:rPr lang="vi-VN" sz="1600" smtClean="0"/>
            </a:br>
            <a:r>
              <a:rPr lang="vi-VN" sz="1600" smtClean="0"/>
              <a:t/>
            </a:r>
            <a:br>
              <a:rPr lang="vi-VN" sz="1600" smtClean="0"/>
            </a:br>
            <a:r>
              <a:rPr lang="vi-VN" sz="1600" smtClean="0"/>
              <a:t>I, uistinu, već sam pogled na parkiralište ispred trgovačkog centra pokazao je da tu kupuju Hrvati. Sve je krcato automobilima riječkih i pulskih registracijskih oznaka. Neki su od njih apsolutno upućeni u prigodne akcije i rasprodaje u Trstu i okolici. Sugeriraju nam – otiđite do Bate, isplati se, sada tamo možete kupiti cipele za deset eura. Slika kao iz ‘70 i ‘80- tih, kada se hrlilo preko granice. I zaista, kupujete li u Italiji osnovne namirnice, računica je jasna, cijene su povoljnije. Zagrepčani pak najčešće odlaze u susjednu Sloveniju. U Brežicama je bilo nekoliko automobila hrvatskih registracijskih oznaka, a ljudi s kojima smo razgovarali kažu kako se najviše uštedi kupujući robne marke, na primjer mlijeko koje u “no name” ambalaži stoji tek 3,50 kuna.  U potrazi za što jeftinijom kupnjom građani s istoka Hrvatske često odlaze put pograničnih mjesta u Srbiji u potrazi za što jeftinijim proizvodima, a najviše se kupuju cigarete, alkohol i sokovi. Među onima koji već godinama povremeno odlaze kupovati u Srbiji obitelj je Kovačević iz Vukovara.</a:t>
            </a:r>
            <a:br>
              <a:rPr lang="vi-VN" sz="1600" smtClean="0"/>
            </a:br>
            <a:r>
              <a:rPr lang="vi-VN" sz="1600" smtClean="0"/>
              <a:t/>
            </a:r>
            <a:br>
              <a:rPr lang="vi-VN" sz="1600" smtClean="0"/>
            </a:br>
            <a:r>
              <a:rPr lang="vi-VN" sz="1600" smtClean="0"/>
              <a:t>– Nemamo pravila, ali povremeno odemo u Srbiju u kupnju. Najčešće u Šid ili Bačku Palanku. Dodaje kako u susjedstvu redovito kupuje pivo, sokove, nešto prehrambenih proizvoda i cigarete.</a:t>
            </a:r>
            <a:endParaRPr lang="hr-HR" sz="1600" smtClean="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zervirano mjesto sadržaja 2"/>
          <p:cNvSpPr>
            <a:spLocks noGrp="1"/>
          </p:cNvSpPr>
          <p:nvPr>
            <p:ph idx="1"/>
          </p:nvPr>
        </p:nvSpPr>
        <p:spPr>
          <a:xfrm>
            <a:off x="457200" y="260350"/>
            <a:ext cx="8229600" cy="6337300"/>
          </a:xfrm>
        </p:spPr>
        <p:txBody>
          <a:bodyPr/>
          <a:lstStyle/>
          <a:p>
            <a:pPr>
              <a:buFontTx/>
              <a:buNone/>
            </a:pPr>
            <a:r>
              <a:rPr lang="vi-VN" sz="1400" b="1" smtClean="0"/>
              <a:t>Danas je jedini kriterij - niska cijena</a:t>
            </a:r>
            <a:r>
              <a:rPr lang="vi-VN" sz="1400" smtClean="0"/>
              <a:t/>
            </a:r>
            <a:br>
              <a:rPr lang="vi-VN" sz="1400" smtClean="0"/>
            </a:br>
            <a:r>
              <a:rPr lang="vi-VN" sz="1400" smtClean="0"/>
              <a:t/>
            </a:r>
            <a:br>
              <a:rPr lang="vi-VN" sz="1400" smtClean="0"/>
            </a:br>
            <a:r>
              <a:rPr lang="vi-VN" sz="1400" smtClean="0"/>
              <a:t>Nekada davno u Trst se išlo po novu garderobu. Ne zato što je bila jeftinija nego zato što je nije bilo. Danas nas iz izloga dućana mame sve moguće svjetske marke, ali većina nas u tu toliko sanjanu robu može samo gledati. Jer hrvatska realnost su prazni hladnjaci. I stoga ne čudi da ljudi zbog uštede od stotinjak kuna odlaze preko granice. Štoviše, kad dođete u vrijeme rasprodaja ili ciljano na neke akcije, uštedjet ćete i znatno više. No, nisu samo živežne namirnice ono što je jeftinije. Tu je i gorivo, koje je, znamo svi, velika stavka u kućnom budžetu. Isto tako, u susjednim zemljama (izuzev Italije i Slovenije) mnogo su jeftiniji (gotovo dvostruko) i alkohol i cigarete. Što za zemlju sa velikim brojem ljubitelja kapljice i više od milijun pušača nije zanemariva cifra. No nije najžalosnije u cijeloj priči to što je jeftinije u zemljama koje imaju niži standard od nas, nego to što je jeftinije i u zemljama koje nas “ohoho šišaju” u standardu. I to što više ne pazimo na kvalitetu onog što kupujemo. Jedini kriterij danas nam je - cijena.</a:t>
            </a:r>
          </a:p>
          <a:p>
            <a:pPr>
              <a:buFontTx/>
              <a:buNone/>
            </a:pPr>
            <a:endParaRPr lang="hr-HR" sz="1400" smtClean="0"/>
          </a:p>
          <a:p>
            <a:r>
              <a:rPr lang="hr-HR" sz="1400" b="1" smtClean="0"/>
              <a:t>Anketa</a:t>
            </a:r>
          </a:p>
          <a:p>
            <a:r>
              <a:rPr lang="hr-HR" sz="1400" smtClean="0"/>
              <a:t>Idete li i vi u kupovinu u susjedne zemlje? </a:t>
            </a:r>
          </a:p>
          <a:p>
            <a:r>
              <a:rPr lang="hr-HR" sz="1400" smtClean="0"/>
              <a:t>Da, često</a:t>
            </a:r>
          </a:p>
          <a:p>
            <a:r>
              <a:rPr lang="hr-HR" sz="1400" i="1" smtClean="0"/>
              <a:t>43%</a:t>
            </a:r>
            <a:r>
              <a:rPr lang="hr-HR" sz="1400" smtClean="0"/>
              <a:t> </a:t>
            </a:r>
          </a:p>
          <a:p>
            <a:r>
              <a:rPr lang="hr-HR" sz="1400" smtClean="0"/>
              <a:t>Da, ali rijetko</a:t>
            </a:r>
          </a:p>
          <a:p>
            <a:r>
              <a:rPr lang="hr-HR" sz="1400" i="1" smtClean="0"/>
              <a:t>27%</a:t>
            </a:r>
            <a:r>
              <a:rPr lang="hr-HR" sz="1400" smtClean="0"/>
              <a:t> </a:t>
            </a:r>
          </a:p>
          <a:p>
            <a:r>
              <a:rPr lang="hr-HR" sz="1400" smtClean="0"/>
              <a:t>Ne, nikada</a:t>
            </a:r>
          </a:p>
          <a:p>
            <a:r>
              <a:rPr lang="hr-HR" sz="1400" i="1" smtClean="0"/>
              <a:t>27%</a:t>
            </a:r>
            <a:r>
              <a:rPr lang="hr-HR" sz="1400" smtClean="0"/>
              <a:t> </a:t>
            </a:r>
          </a:p>
          <a:p>
            <a:r>
              <a:rPr lang="hr-HR" sz="1400" smtClean="0"/>
              <a:t>Zašto bi kada su cijene iste kao i kod nas</a:t>
            </a:r>
          </a:p>
          <a:p>
            <a:r>
              <a:rPr lang="hr-HR" sz="1400" i="1" smtClean="0"/>
              <a:t>4%</a:t>
            </a:r>
            <a:endParaRPr lang="hr-HR" sz="1400" smtClean="0"/>
          </a:p>
          <a:p>
            <a:pPr>
              <a:buFontTx/>
              <a:buNone/>
            </a:pPr>
            <a:endParaRPr lang="hr-HR" sz="1200" smtClean="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260648"/>
            <a:ext cx="8229600" cy="5865515"/>
          </a:xfrm>
        </p:spPr>
        <p:txBody>
          <a:bodyPr>
            <a:normAutofit/>
          </a:bodyPr>
          <a:lstStyle/>
          <a:p>
            <a:pPr>
              <a:buNone/>
            </a:pPr>
            <a:r>
              <a:rPr lang="hr-HR" sz="2400" dirty="0" smtClean="0"/>
              <a:t>ZAŠTITA POTROŠAČA</a:t>
            </a:r>
          </a:p>
          <a:p>
            <a:pPr>
              <a:buNone/>
            </a:pPr>
            <a:r>
              <a:rPr lang="hr-HR" sz="1800" dirty="0" smtClean="0">
                <a:solidFill>
                  <a:schemeClr val="tx1"/>
                </a:solidFill>
                <a:latin typeface="+mn-lt"/>
                <a:ea typeface="+mn-ea"/>
                <a:cs typeface="+mn-cs"/>
              </a:rPr>
              <a:t>PET ZLATNIH PRAVILA KOJE POTROŠAČI TREBAJU ZNATI</a:t>
            </a:r>
          </a:p>
          <a:p>
            <a:r>
              <a:rPr lang="hr-HR" sz="1800" b="1" dirty="0" smtClean="0">
                <a:solidFill>
                  <a:schemeClr val="tx1"/>
                </a:solidFill>
                <a:latin typeface="+mn-lt"/>
                <a:ea typeface="+mn-ea"/>
                <a:cs typeface="+mn-cs"/>
              </a:rPr>
              <a:t>1. Prije stavljanja potpisa na bilo koju ispravu (račun, ugovor, policu i </a:t>
            </a:r>
            <a:r>
              <a:rPr lang="hr-HR" sz="1800" b="1" dirty="0" err="1" smtClean="0">
                <a:solidFill>
                  <a:schemeClr val="tx1"/>
                </a:solidFill>
                <a:latin typeface="+mn-lt"/>
                <a:ea typeface="+mn-ea"/>
                <a:cs typeface="+mn-cs"/>
              </a:rPr>
              <a:t>dr</a:t>
            </a:r>
            <a:r>
              <a:rPr lang="hr-HR" sz="1800" b="1" dirty="0" smtClean="0">
                <a:solidFill>
                  <a:schemeClr val="tx1"/>
                </a:solidFill>
                <a:latin typeface="+mn-lt"/>
                <a:ea typeface="+mn-ea"/>
                <a:cs typeface="+mn-cs"/>
              </a:rPr>
              <a:t>.) pažljivo pročitajte sve što piše (naročito sitnim slovima), a ako nešto ne razumijete, najprije tražite potrebna objašnjenja</a:t>
            </a:r>
            <a:r>
              <a:rPr lang="hr-HR" sz="1800" dirty="0" smtClean="0">
                <a:solidFill>
                  <a:schemeClr val="tx1"/>
                </a:solidFill>
                <a:latin typeface="+mn-lt"/>
                <a:ea typeface="+mn-ea"/>
                <a:cs typeface="+mn-cs"/>
              </a:rPr>
              <a:t>.</a:t>
            </a:r>
          </a:p>
          <a:p>
            <a:r>
              <a:rPr lang="hr-HR" sz="1800" dirty="0" smtClean="0">
                <a:solidFill>
                  <a:schemeClr val="tx1"/>
                </a:solidFill>
                <a:latin typeface="+mn-lt"/>
                <a:ea typeface="+mn-ea"/>
                <a:cs typeface="+mn-cs"/>
              </a:rPr>
              <a:t>2. Prigodom kupnje proizvoda dobro ga pregledajte i isprobajte. Kasniji prigovori trebaju biti dostavljeni trgovcu u pisanom obliku (preporučenim pismom). Ne zaboravite pohraniti kopiju svoga prigovora.</a:t>
            </a:r>
          </a:p>
          <a:p>
            <a:r>
              <a:rPr lang="hr-HR" sz="1800" dirty="0" smtClean="0">
                <a:solidFill>
                  <a:schemeClr val="tx1"/>
                </a:solidFill>
                <a:latin typeface="+mn-lt"/>
                <a:ea typeface="+mn-ea"/>
                <a:cs typeface="+mn-cs"/>
              </a:rPr>
              <a:t>3. Uvijek uzimajte račun za kupljeni proizvod ili uslugu i provjerite ispravnost računa (nadnevak, predmet kupnje, iznos i potvrda da je račun plaćen). Sačuvajte račun i druge isprave koje Vam je dužan dati trgovac (jamstveni list, uputa za uporabu, tehnička uputa, popis servisa i/ili servisera) zajedno s prodanim proizvodom ili uslugom.</a:t>
            </a:r>
          </a:p>
          <a:p>
            <a:r>
              <a:rPr lang="hr-HR" sz="1800" dirty="0" smtClean="0">
                <a:solidFill>
                  <a:schemeClr val="tx1"/>
                </a:solidFill>
                <a:latin typeface="+mn-lt"/>
                <a:ea typeface="+mn-ea"/>
                <a:cs typeface="+mn-cs"/>
              </a:rPr>
              <a:t>4. Prigodom dogovaranja/ugovaranja neke usluge ne plaćajte unaprijed čitav iznos. Platite samo predujam jer će Vam to omogućiti lakše rješavanje spora ako usluga ne bude (kvalitetno) obavljena.</a:t>
            </a:r>
          </a:p>
          <a:p>
            <a:r>
              <a:rPr lang="hr-HR" sz="1800" dirty="0" smtClean="0">
                <a:solidFill>
                  <a:schemeClr val="tx1"/>
                </a:solidFill>
                <a:latin typeface="+mn-lt"/>
                <a:ea typeface="+mn-ea"/>
                <a:cs typeface="+mn-cs"/>
              </a:rPr>
              <a:t>5. Rješavanje prigovora potrošača moguće je samo ako ih potrošači dostave u pisanom obliku s opisom zbivanja i predmeta prigovora te ako uz pismo dostave i preslike računa i drugih potrebnih isprava</a:t>
            </a:r>
            <a:r>
              <a:rPr lang="hr-HR" sz="1400" dirty="0" smtClean="0">
                <a:solidFill>
                  <a:schemeClr val="tx1"/>
                </a:solidFill>
                <a:latin typeface="+mn-lt"/>
                <a:ea typeface="+mn-ea"/>
                <a:cs typeface="+mn-cs"/>
              </a:rPr>
              <a:t>. </a:t>
            </a:r>
            <a:r>
              <a:rPr lang="hr-HR" sz="1200" b="1" dirty="0" smtClean="0">
                <a:solidFill>
                  <a:schemeClr val="tx1"/>
                </a:solidFill>
                <a:latin typeface="+mn-lt"/>
                <a:ea typeface="+mn-ea"/>
                <a:cs typeface="+mn-cs"/>
              </a:rPr>
              <a:t>(Zaštita potrošača. Priručnik za nastavnike, str 46. )</a:t>
            </a:r>
            <a:endParaRPr lang="hr-HR" sz="12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332656"/>
            <a:ext cx="8229600" cy="6264696"/>
          </a:xfrm>
        </p:spPr>
        <p:txBody>
          <a:bodyPr>
            <a:normAutofit fontScale="40000" lnSpcReduction="20000"/>
          </a:bodyPr>
          <a:lstStyle/>
          <a:p>
            <a:r>
              <a:rPr lang="hr-HR" u="sng" dirty="0" smtClean="0"/>
              <a:t>POSTIGNUĆA </a:t>
            </a:r>
            <a:r>
              <a:rPr lang="hr-HR" u="sng" dirty="0" err="1" smtClean="0"/>
              <a:t>učenikana</a:t>
            </a:r>
            <a:r>
              <a:rPr lang="hr-HR" u="sng" dirty="0" smtClean="0"/>
              <a:t> kraju 1.ciklusa</a:t>
            </a:r>
          </a:p>
          <a:p>
            <a:r>
              <a:rPr lang="hr-HR" u="sng" dirty="0" smtClean="0"/>
              <a:t>Str 18 i dalje</a:t>
            </a:r>
          </a:p>
          <a:p>
            <a:r>
              <a:rPr lang="hr-HR" u="sng" dirty="0" smtClean="0"/>
              <a:t>Učenik/</a:t>
            </a:r>
            <a:r>
              <a:rPr lang="hr-HR" u="sng" dirty="0" err="1" smtClean="0"/>
              <a:t>ca</a:t>
            </a:r>
            <a:r>
              <a:rPr lang="hr-HR" dirty="0" smtClean="0"/>
              <a:t>: </a:t>
            </a:r>
          </a:p>
          <a:p>
            <a:r>
              <a:rPr lang="hr-HR" b="1" dirty="0" smtClean="0"/>
              <a:t>shvaća razred i školu kao zajednicu učenika, nastavnika, drugih zaposlenika i roditelja, koja djeluje prema određenim pravilima</a:t>
            </a:r>
            <a:r>
              <a:rPr lang="hr-HR" dirty="0" smtClean="0"/>
              <a:t>; zna što su pravila; razumije da se tim pravilima određuju prava i odgovornosti svih članova školske zajednice, da se njima štiti dobrobit svih na temelju zajedničkih vrijednosti i da ona podjednako obvezuju sve u razredu i školi; zna da su najvažnija pravila kojima se uređuju cjelokupni odnosi u školi sadržana u statutu škole; razumije da se razred i škola razvijaju kao demokratske zajednice ukoliko svi djeluju prema zajedničkim pravilima (18)</a:t>
            </a:r>
          </a:p>
          <a:p>
            <a:r>
              <a:rPr lang="hr-HR" dirty="0" smtClean="0"/>
              <a:t>razumije značenje i važnost pravednog donošenja odluka na razini razreda i škole; pojašnjava razliku između nepristranog ili pravednog i pristranog, samovoljnog ili nepravednog postupka ili odluke; objašnjava postupak pravednog donošenja odluka, ispravljanja učinjene nepravde ili štete i pravedne raspodjele (proceduralna, korektivna i </a:t>
            </a:r>
            <a:r>
              <a:rPr lang="hr-HR" dirty="0" err="1" smtClean="0"/>
              <a:t>distrubutivna</a:t>
            </a:r>
            <a:r>
              <a:rPr lang="hr-HR" dirty="0" smtClean="0"/>
              <a:t> pravda); razumije zašto je pravedno donošenje odluka temelj demokratskog ustroja razreda i škole (18)</a:t>
            </a:r>
          </a:p>
          <a:p>
            <a:r>
              <a:rPr lang="hr-HR" dirty="0" smtClean="0"/>
              <a:t>razumije što je informirano, neovisno, aktivno i odgovorno sudjelovanje u odlučivanju; poznaje područja u kojima kao učenik/</a:t>
            </a:r>
            <a:r>
              <a:rPr lang="hr-HR" dirty="0" err="1" smtClean="0"/>
              <a:t>ca</a:t>
            </a:r>
            <a:r>
              <a:rPr lang="hr-HR" dirty="0" smtClean="0"/>
              <a:t> ima pravo aktivno sudjelovati; zna da ima pravo birati i biti biran u odgovarajuća tijela u razredu i školi; razumije važnost određivanja pravila izbora i potrebnih obilježja kandidata za uspješno obavljanje određenih dužnosti; poznaje najvažnija načela demokratskog izbora; zna da je sudjelovanje u odlučivanju u razredu i školi važan dio </a:t>
            </a:r>
            <a:r>
              <a:rPr lang="hr-HR" dirty="0" err="1" smtClean="0"/>
              <a:t>cjeloživotnog</a:t>
            </a:r>
            <a:r>
              <a:rPr lang="hr-HR" dirty="0" smtClean="0"/>
              <a:t> učenja (18)</a:t>
            </a:r>
          </a:p>
          <a:p>
            <a:r>
              <a:rPr lang="hr-HR" dirty="0" smtClean="0"/>
              <a:t>zna što je građanin lokalne zajednice i koja prava i odgovornosti građani imaju na toj razini; navodi najvažnije institucije lokalne vlasti (gradsko vijeće, gradonačelnik/</a:t>
            </a:r>
            <a:r>
              <a:rPr lang="hr-HR" dirty="0" err="1" smtClean="0"/>
              <a:t>ca</a:t>
            </a:r>
            <a:r>
              <a:rPr lang="hr-HR" dirty="0" smtClean="0"/>
              <a:t> i </a:t>
            </a:r>
            <a:r>
              <a:rPr lang="hr-HR" dirty="0" err="1" smtClean="0"/>
              <a:t>sl</a:t>
            </a:r>
            <a:r>
              <a:rPr lang="hr-HR" dirty="0" smtClean="0"/>
              <a:t>.) i njihove ovlasti; razumije da o odgovornom ponašanju lokalnih vlasti i građana ovisi dobrobit lokalne zajednice; poznaje načine na koje građani osiguravaju demokratsko djelovanje lokalne vlasti; zna da se građani imaju pravo udruživati i osnivati organizacije civilnog društva radi zaštite svojih interesa; zna neke lokalne nevladine organizacije u čije se akcije može uključiti uz suglasnost roditelja i opisuje područja njihova djelovanja (</a:t>
            </a:r>
            <a:r>
              <a:rPr lang="hr-HR" dirty="0" err="1" smtClean="0"/>
              <a:t>npr</a:t>
            </a:r>
            <a:r>
              <a:rPr lang="hr-HR" dirty="0" smtClean="0"/>
              <a:t>. Društvo Naša djeca, DVD, Caritas, Crveni križ); povezuje djelovanje građana, vlasti i civilnog društva s demokratskom građanskom kulturom svoje zajednice </a:t>
            </a:r>
            <a:r>
              <a:rPr lang="hr-HR" dirty="0" err="1" smtClean="0"/>
              <a:t>enja</a:t>
            </a:r>
            <a:r>
              <a:rPr lang="hr-HR" dirty="0" smtClean="0"/>
              <a:t> za aktivno i odgovorno demokratsko građanstvo (18/19)</a:t>
            </a:r>
          </a:p>
          <a:p>
            <a:r>
              <a:rPr lang="hr-HR" u="sng" dirty="0" smtClean="0"/>
              <a:t>Građanske vještine i sposobnosti; Učenik/</a:t>
            </a:r>
            <a:r>
              <a:rPr lang="hr-HR" u="sng" dirty="0" err="1" smtClean="0"/>
              <a:t>ca</a:t>
            </a:r>
            <a:r>
              <a:rPr lang="hr-HR" u="sng" dirty="0" smtClean="0"/>
              <a:t>:</a:t>
            </a:r>
            <a:r>
              <a:rPr lang="hr-HR" dirty="0" smtClean="0"/>
              <a:t> </a:t>
            </a:r>
          </a:p>
          <a:p>
            <a:r>
              <a:rPr lang="hr-HR" dirty="0" smtClean="0"/>
              <a:t>jasno iznosi i obrazlaže svoje ideje i stavove; razumije polazišta drugih</a:t>
            </a:r>
          </a:p>
          <a:p>
            <a:r>
              <a:rPr lang="hr-HR" dirty="0" smtClean="0"/>
              <a:t>uočava, istražuje, pokreće i sudjeluje u raspravama o pitanjima koja su važna za život i rad u razredu i školi; predlaže rješenja i provjerava njihovu učinkovitost u suradnji s drugim učenicima, učiteljima, roditeljima, stručnjacima, lokalnim aktivistima i predstavnicima lokalne vlasti</a:t>
            </a:r>
          </a:p>
          <a:p>
            <a:r>
              <a:rPr lang="hr-HR" dirty="0" smtClean="0"/>
              <a:t>aktivno i konstruktivno sudjeluje u utvrđivanju kriterija za izbor predstavnika razreda i vijeće učenika te sudjeluje u izborima kao kandidat i kao glasač</a:t>
            </a:r>
          </a:p>
          <a:p>
            <a:r>
              <a:rPr lang="hr-HR" dirty="0" smtClean="0"/>
              <a:t>zalaže se za izgradnju razreda i škole kao demokratske zajednice </a:t>
            </a:r>
          </a:p>
          <a:p>
            <a:pPr>
              <a:buNone/>
            </a:pPr>
            <a:r>
              <a:rPr lang="hr-HR" sz="2500" dirty="0" smtClean="0"/>
              <a:t>	(str. 20/21)</a:t>
            </a:r>
            <a:endParaRPr lang="hr-HR" sz="25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548680"/>
            <a:ext cx="8229600" cy="5577483"/>
          </a:xfrm>
        </p:spPr>
        <p:txBody>
          <a:bodyPr>
            <a:normAutofit/>
          </a:bodyPr>
          <a:lstStyle/>
          <a:p>
            <a:r>
              <a:rPr lang="hr-HR" dirty="0" smtClean="0"/>
              <a:t>Kako učenik postiže to da shvaća što je demokracija?</a:t>
            </a:r>
          </a:p>
          <a:p>
            <a:r>
              <a:rPr lang="hr-HR" dirty="0" smtClean="0"/>
              <a:t>Kako učenik uči postupke koji se tiču demokratskog sustava?</a:t>
            </a:r>
          </a:p>
          <a:p>
            <a:r>
              <a:rPr lang="hr-HR" dirty="0" smtClean="0"/>
              <a:t>Djelovanjem, vježbanjem, refleksijom o naučenom, ali i učinjenom i na koncu poimanjem (koncipiranjem) naučenog iz vježbi, djelovanja, usvojenih činjenica = primjenom i znanja da (teorijsko znanje) i znanja kako (praktično znanje).</a:t>
            </a:r>
          </a:p>
          <a:p>
            <a:endParaRPr lang="hr-H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sz="1200" b="1" dirty="0"/>
              <a:t>STRUKTURNE DIMENZIJE GRAĐANSKE KOMPETENCIJE U KONTEKSTU RAZREDA, ŠKOLE I LOKALNE ZAJEDNICE 	</a:t>
            </a:r>
            <a:br>
              <a:rPr lang="hr-HR" sz="1200" b="1" dirty="0"/>
            </a:br>
            <a:r>
              <a:rPr lang="hr-HR" sz="1200" b="1" dirty="0"/>
              <a:t>1.-4. razred 	</a:t>
            </a:r>
            <a:r>
              <a:rPr lang="hr-HR" sz="1200" b="1" dirty="0" smtClean="0"/>
              <a:t>Osnovne škole</a:t>
            </a:r>
            <a:endParaRPr lang="hr-HR" sz="1200" dirty="0"/>
          </a:p>
        </p:txBody>
      </p:sp>
      <p:sp>
        <p:nvSpPr>
          <p:cNvPr id="3" name="Rezervirano mjesto sadržaja 2"/>
          <p:cNvSpPr>
            <a:spLocks noGrp="1"/>
          </p:cNvSpPr>
          <p:nvPr>
            <p:ph idx="1"/>
          </p:nvPr>
        </p:nvSpPr>
        <p:spPr/>
        <p:txBody>
          <a:bodyPr>
            <a:normAutofit fontScale="85000" lnSpcReduction="20000"/>
          </a:bodyPr>
          <a:lstStyle/>
          <a:p>
            <a:r>
              <a:rPr lang="hr-HR" b="1" dirty="0"/>
              <a:t>Ljudsko-pravna </a:t>
            </a:r>
          </a:p>
          <a:p>
            <a:r>
              <a:rPr lang="hr-HR" dirty="0" smtClean="0"/>
              <a:t>dostojanstvo </a:t>
            </a:r>
            <a:r>
              <a:rPr lang="hr-HR" dirty="0"/>
              <a:t>osobe, ljudska prava, slobode i odgovornosti u sklopu razreda, škole i lokalne zajednice </a:t>
            </a:r>
          </a:p>
          <a:p>
            <a:r>
              <a:rPr lang="hr-HR" dirty="0" smtClean="0"/>
              <a:t>ravnopravnost </a:t>
            </a:r>
            <a:r>
              <a:rPr lang="hr-HR" dirty="0"/>
              <a:t>u odnosu na dob i spol te etničke, nacionalne, vjerske, rasne i druge razlike </a:t>
            </a:r>
          </a:p>
          <a:p>
            <a:r>
              <a:rPr lang="hr-HR" sz="4200" dirty="0" smtClean="0"/>
              <a:t>općeprihvaćena </a:t>
            </a:r>
            <a:r>
              <a:rPr lang="hr-HR" sz="4200" dirty="0"/>
              <a:t>pravila i pravne norme kao instrumenti zaštite prava učenika </a:t>
            </a:r>
          </a:p>
          <a:p>
            <a:r>
              <a:rPr lang="hr-HR" sz="5200" dirty="0" smtClean="0"/>
              <a:t>suzbijanje </a:t>
            </a:r>
            <a:r>
              <a:rPr lang="hr-HR" sz="5200" dirty="0"/>
              <a:t>ponižavajućeg i nepoštenog ponašanja</a:t>
            </a:r>
            <a:r>
              <a:rPr lang="hr-HR" sz="1900" dirty="0"/>
              <a:t> </a:t>
            </a:r>
            <a:r>
              <a:rPr lang="hr-HR" sz="1900" dirty="0" smtClean="0"/>
              <a:t> (Kurikulum GOO,str. 18)</a:t>
            </a:r>
            <a:r>
              <a:rPr lang="hr-HR" dirty="0"/>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sz="1600" b="1" dirty="0" smtClean="0"/>
              <a:t>STRUKTURNE DIMENZIJE GRAĐANSKE KOMPETENCIJE U KONTEKSTU RAZREDA, ŠKOLE I LOKALNE ZAJEDNICE 	</a:t>
            </a:r>
            <a:br>
              <a:rPr lang="hr-HR" sz="1600" b="1" dirty="0" smtClean="0"/>
            </a:br>
            <a:r>
              <a:rPr lang="hr-HR" sz="1600" b="1" dirty="0" smtClean="0"/>
              <a:t>1.-4. razred 	Osnovne škole</a:t>
            </a:r>
            <a:endParaRPr lang="hr-HR" sz="1600" dirty="0"/>
          </a:p>
        </p:txBody>
      </p:sp>
      <p:sp>
        <p:nvSpPr>
          <p:cNvPr id="3" name="Rezervirano mjesto sadržaja 2"/>
          <p:cNvSpPr>
            <a:spLocks noGrp="1"/>
          </p:cNvSpPr>
          <p:nvPr>
            <p:ph idx="1"/>
          </p:nvPr>
        </p:nvSpPr>
        <p:spPr/>
        <p:txBody>
          <a:bodyPr/>
          <a:lstStyle/>
          <a:p>
            <a:r>
              <a:rPr lang="hr-HR" b="1" dirty="0"/>
              <a:t>Društvena </a:t>
            </a:r>
          </a:p>
          <a:p>
            <a:r>
              <a:rPr lang="hr-HR" dirty="0"/>
              <a:t>- društvene komunikacijske vještine </a:t>
            </a:r>
          </a:p>
          <a:p>
            <a:r>
              <a:rPr lang="hr-HR" dirty="0"/>
              <a:t>- upravljanje emocijama </a:t>
            </a:r>
          </a:p>
          <a:p>
            <a:r>
              <a:rPr lang="hr-HR" dirty="0"/>
              <a:t>- upravljanje sukobima </a:t>
            </a:r>
          </a:p>
          <a:p>
            <a:r>
              <a:rPr lang="hr-HR" dirty="0"/>
              <a:t>- timski rad </a:t>
            </a:r>
          </a:p>
          <a:p>
            <a:r>
              <a:rPr lang="hr-HR" dirty="0"/>
              <a:t>- volontiranje i društvena solidarnost </a:t>
            </a:r>
            <a:endParaRPr lang="hr-HR" dirty="0" smtClean="0"/>
          </a:p>
          <a:p>
            <a:pPr algn="r">
              <a:buNone/>
            </a:pPr>
            <a:r>
              <a:rPr lang="hr-HR" sz="1600" dirty="0" smtClean="0"/>
              <a:t>(Kurikulum GOO,str. 19) </a:t>
            </a:r>
            <a:r>
              <a:rPr lang="hr-HR" dirty="0"/>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778098"/>
          </a:xfrm>
        </p:spPr>
        <p:txBody>
          <a:bodyPr>
            <a:normAutofit/>
          </a:bodyPr>
          <a:lstStyle/>
          <a:p>
            <a:r>
              <a:rPr lang="pl-PL" sz="1600" b="1" dirty="0"/>
              <a:t>POSTIGNUĆA UČENIKA NA KRAJU PRVOG CIKLUSA </a:t>
            </a:r>
            <a:br>
              <a:rPr lang="pl-PL" sz="1600" b="1" dirty="0"/>
            </a:br>
            <a:r>
              <a:rPr lang="hr-HR" sz="1600" b="1" dirty="0"/>
              <a:t>1.-4. razred 	</a:t>
            </a:r>
            <a:r>
              <a:rPr lang="hr-HR" sz="1600" b="1" dirty="0" smtClean="0"/>
              <a:t>Osnovne škole</a:t>
            </a:r>
            <a:endParaRPr lang="hr-HR" sz="1600" dirty="0"/>
          </a:p>
        </p:txBody>
      </p:sp>
      <p:sp>
        <p:nvSpPr>
          <p:cNvPr id="3" name="Rezervirano mjesto sadržaja 2"/>
          <p:cNvSpPr>
            <a:spLocks noGrp="1"/>
          </p:cNvSpPr>
          <p:nvPr>
            <p:ph idx="1"/>
          </p:nvPr>
        </p:nvSpPr>
        <p:spPr>
          <a:xfrm>
            <a:off x="457200" y="1340768"/>
            <a:ext cx="8229600" cy="5184576"/>
          </a:xfrm>
        </p:spPr>
        <p:txBody>
          <a:bodyPr>
            <a:normAutofit/>
          </a:bodyPr>
          <a:lstStyle/>
          <a:p>
            <a:pPr>
              <a:buNone/>
            </a:pPr>
            <a:r>
              <a:rPr lang="hr-HR" sz="2400" dirty="0" smtClean="0"/>
              <a:t>“</a:t>
            </a:r>
            <a:r>
              <a:rPr lang="vi-VN" sz="2400" dirty="0" smtClean="0"/>
              <a:t>zna </a:t>
            </a:r>
            <a:r>
              <a:rPr lang="vi-VN" sz="2400" dirty="0"/>
              <a:t>odrediti najčešće oblike nesporazuma, sukoba ili sporova u razredu, školi i lokalnoj zajednici, povezati ih s pravima te objasniti uzroke i posljedice; navodi posljedice koje verbalno i fizičko nasilje ostavlja na žrtvi i nasilniku; navodi najvažnije postupke individualnog osnaživanja i nenasilnog rješavanja sukoba; razumije ulogu pojedinca i grupe u poticanju i sprječavanju nasilja te </a:t>
            </a:r>
            <a:r>
              <a:rPr lang="vi-VN" sz="2400" u="sng" dirty="0"/>
              <a:t>razumije važnost zajedničkih pravila </a:t>
            </a:r>
            <a:r>
              <a:rPr lang="vi-VN" sz="2400" dirty="0"/>
              <a:t>u sprječavanju nasilnog ponašanja među učenicima i građanima lokalne zajednice; razumije da je nenasilna komunikacija u razredu, školi i lokalnoj zajednici ključ sigurnosti i uspjeha </a:t>
            </a:r>
            <a:r>
              <a:rPr lang="vi-VN" sz="2400" dirty="0" smtClean="0"/>
              <a:t>pojedinca</a:t>
            </a:r>
            <a:r>
              <a:rPr lang="hr-HR" sz="2400" dirty="0" smtClean="0"/>
              <a:t>” (Kurikulum GOO,str. 19)</a:t>
            </a:r>
          </a:p>
          <a:p>
            <a:pPr>
              <a:buNone/>
            </a:pPr>
            <a:r>
              <a:rPr lang="hr-HR" sz="2400" b="1" dirty="0" smtClean="0"/>
              <a:t> </a:t>
            </a:r>
            <a:r>
              <a:rPr lang="hr-HR" sz="2400" dirty="0" smtClean="0"/>
              <a:t>odnosi se na </a:t>
            </a:r>
            <a:r>
              <a:rPr lang="vi-VN" sz="2400" dirty="0" smtClean="0"/>
              <a:t>Građansko </a:t>
            </a:r>
            <a:r>
              <a:rPr lang="vi-VN" sz="2400" dirty="0"/>
              <a:t>znanje i razumijevanje </a:t>
            </a:r>
            <a:r>
              <a:rPr lang="vi-VN" sz="2400" b="1" dirty="0"/>
              <a:t>	</a:t>
            </a:r>
          </a:p>
          <a:p>
            <a:pPr>
              <a:buNone/>
            </a:pPr>
            <a:endParaRPr lang="vi-VN" sz="2000" dirty="0"/>
          </a:p>
          <a:p>
            <a:pPr algn="r">
              <a:buNone/>
            </a:pPr>
            <a:endParaRPr lang="hr-HR"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634082"/>
          </a:xfrm>
        </p:spPr>
        <p:txBody>
          <a:bodyPr>
            <a:noAutofit/>
          </a:bodyPr>
          <a:lstStyle/>
          <a:p>
            <a:r>
              <a:rPr lang="hr-HR" sz="3600" dirty="0" smtClean="0"/>
              <a:t>GOO od 5. do 8. razreda OŠ 2. i 3. ciklus </a:t>
            </a:r>
            <a:r>
              <a:rPr lang="hr-HR" sz="1600" dirty="0" smtClean="0"/>
              <a:t>(str. 22)</a:t>
            </a:r>
            <a:endParaRPr lang="hr-HR" sz="1600" dirty="0"/>
          </a:p>
        </p:txBody>
      </p:sp>
      <p:sp>
        <p:nvSpPr>
          <p:cNvPr id="3" name="Rezervirano mjesto sadržaja 2"/>
          <p:cNvSpPr>
            <a:spLocks noGrp="1"/>
          </p:cNvSpPr>
          <p:nvPr>
            <p:ph idx="1"/>
          </p:nvPr>
        </p:nvSpPr>
        <p:spPr>
          <a:xfrm>
            <a:off x="457200" y="1196752"/>
            <a:ext cx="8229600" cy="5256584"/>
          </a:xfrm>
        </p:spPr>
        <p:txBody>
          <a:bodyPr>
            <a:normAutofit fontScale="55000" lnSpcReduction="20000"/>
          </a:bodyPr>
          <a:lstStyle/>
          <a:p>
            <a:r>
              <a:rPr lang="hr-HR" b="1" dirty="0" smtClean="0"/>
              <a:t>CILJEVI:</a:t>
            </a:r>
            <a:r>
              <a:rPr lang="hr-HR" dirty="0" smtClean="0"/>
              <a:t> Oslanjajući se na postignuća prethodnog ciklusa, nastaviti sustavno poticati razvoj znanja, vještina te usvajanje vrijednosti i stavova koje su učenicima prijeko potrebni za učinkovito ostvarivanje uloge </a:t>
            </a:r>
            <a:r>
              <a:rPr lang="hr-HR" b="1" dirty="0" smtClean="0"/>
              <a:t>građanina Republike Hrvatske </a:t>
            </a:r>
            <a:r>
              <a:rPr lang="hr-HR" dirty="0" smtClean="0"/>
              <a:t>sukladno spiralno-razvojno koncipiranom kurikulumu: kod učenika/</a:t>
            </a:r>
            <a:r>
              <a:rPr lang="hr-HR" dirty="0" err="1" smtClean="0"/>
              <a:t>ca</a:t>
            </a:r>
            <a:r>
              <a:rPr lang="hr-HR" dirty="0" smtClean="0"/>
              <a:t> učvrstiti svijest o sebi kao demokratskim građanima Republike Hrvatske temeljem poznavanja svojih prava i odgovornosti koje proizlaze iz </a:t>
            </a:r>
            <a:r>
              <a:rPr lang="hr-HR" b="1" dirty="0" smtClean="0"/>
              <a:t>Ustava</a:t>
            </a:r>
            <a:r>
              <a:rPr lang="hr-HR" dirty="0" smtClean="0"/>
              <a:t> i </a:t>
            </a:r>
            <a:r>
              <a:rPr lang="hr-HR" b="1" dirty="0" smtClean="0"/>
              <a:t>zakona</a:t>
            </a:r>
            <a:r>
              <a:rPr lang="hr-HR" dirty="0" smtClean="0"/>
              <a:t>; omogućiti stjecanje znanja o vrijednostima i načelima na kojima se Republika Hrvatska razvija kao </a:t>
            </a:r>
            <a:r>
              <a:rPr lang="hr-HR" b="1" dirty="0" smtClean="0"/>
              <a:t>demokratska zajednica </a:t>
            </a:r>
            <a:r>
              <a:rPr lang="hr-HR" dirty="0" smtClean="0"/>
              <a:t>ravnopravnih </a:t>
            </a:r>
            <a:r>
              <a:rPr lang="hr-HR" b="1" dirty="0" smtClean="0"/>
              <a:t>građana</a:t>
            </a:r>
            <a:r>
              <a:rPr lang="hr-HR" dirty="0" smtClean="0"/>
              <a:t>; osigurati razumijevanje uloge, </a:t>
            </a:r>
            <a:r>
              <a:rPr lang="hr-HR" b="1" dirty="0" smtClean="0"/>
              <a:t>institucija</a:t>
            </a:r>
            <a:r>
              <a:rPr lang="hr-HR" dirty="0" smtClean="0"/>
              <a:t> i načina na koje </a:t>
            </a:r>
            <a:r>
              <a:rPr lang="hr-HR" b="1" dirty="0" smtClean="0"/>
              <a:t>vlast</a:t>
            </a:r>
            <a:r>
              <a:rPr lang="hr-HR" dirty="0" smtClean="0"/>
              <a:t> </a:t>
            </a:r>
            <a:r>
              <a:rPr lang="hr-HR" b="1" dirty="0" smtClean="0"/>
              <a:t>upravlja</a:t>
            </a:r>
            <a:r>
              <a:rPr lang="hr-HR" dirty="0" smtClean="0"/>
              <a:t> demokratskim </a:t>
            </a:r>
            <a:r>
              <a:rPr lang="hr-HR" b="1" dirty="0" smtClean="0"/>
              <a:t>procesima</a:t>
            </a:r>
            <a:r>
              <a:rPr lang="hr-HR" dirty="0" smtClean="0"/>
              <a:t>, razlika između demokratskog i nedemokratskog </a:t>
            </a:r>
            <a:r>
              <a:rPr lang="hr-HR" b="1" dirty="0" smtClean="0"/>
              <a:t>djelovanja vlasti </a:t>
            </a:r>
            <a:r>
              <a:rPr lang="hr-HR" dirty="0" smtClean="0"/>
              <a:t>te uloge građana u demokratskom razvoju Hrvatske; osposobiti učenike za neovisno, aktivno i odgovorno sudjelovanje u demokratskom </a:t>
            </a:r>
            <a:r>
              <a:rPr lang="hr-HR" b="1" dirty="0" smtClean="0"/>
              <a:t>odlučivanju</a:t>
            </a:r>
            <a:r>
              <a:rPr lang="hr-HR" dirty="0" smtClean="0"/>
              <a:t>; razviti društvene komunikacijske i suradničke vještine, kritičku političku i građansku pismenosti, svijest o važnosti angažiranosti pojedinca za osobnu i društvenu dobrobit te vještine uočavanja i rješavanja aktualnih društvenih problema na različitim razinama; njegovati osjećaj </a:t>
            </a:r>
            <a:r>
              <a:rPr lang="hr-HR" b="1" dirty="0" smtClean="0"/>
              <a:t>domovinske pripadnosti</a:t>
            </a:r>
            <a:r>
              <a:rPr lang="hr-HR" dirty="0" smtClean="0"/>
              <a:t>, </a:t>
            </a:r>
            <a:r>
              <a:rPr lang="hr-HR" dirty="0" err="1" smtClean="0"/>
              <a:t>pripadnosti</a:t>
            </a:r>
            <a:r>
              <a:rPr lang="hr-HR" dirty="0" smtClean="0"/>
              <a:t> svom nacionalnom identitetu te otvorenost i poštovanje </a:t>
            </a:r>
            <a:r>
              <a:rPr lang="hr-HR" b="1" dirty="0" smtClean="0"/>
              <a:t>identiteta</a:t>
            </a:r>
            <a:r>
              <a:rPr lang="hr-HR" dirty="0" smtClean="0"/>
              <a:t> drugih; osposobiti učenike da razumiju, </a:t>
            </a:r>
            <a:r>
              <a:rPr lang="hr-HR" b="1" dirty="0" smtClean="0"/>
              <a:t>zagovaraju</a:t>
            </a:r>
            <a:r>
              <a:rPr lang="hr-HR" dirty="0" smtClean="0"/>
              <a:t> i u odnosima s drugima primjenjuju načela ljudskog dostojanstva, otvorenosti, ravnopravnosti, pravednosti, </a:t>
            </a:r>
            <a:r>
              <a:rPr lang="hr-HR" b="1" dirty="0" smtClean="0"/>
              <a:t>vladavine</a:t>
            </a:r>
            <a:r>
              <a:rPr lang="hr-HR" dirty="0" smtClean="0"/>
              <a:t> </a:t>
            </a:r>
            <a:r>
              <a:rPr lang="hr-HR" b="1" dirty="0" smtClean="0"/>
              <a:t>prava</a:t>
            </a:r>
            <a:r>
              <a:rPr lang="hr-HR" dirty="0" smtClean="0"/>
              <a:t>, nenasilja i solidarnosti te odgovornog </a:t>
            </a:r>
            <a:r>
              <a:rPr lang="hr-HR" b="1" dirty="0" smtClean="0"/>
              <a:t>gospodarenja</a:t>
            </a:r>
            <a:r>
              <a:rPr lang="hr-HR" dirty="0" smtClean="0"/>
              <a:t> prirodnim i društvenim resursima.  </a:t>
            </a:r>
          </a:p>
          <a:p>
            <a:r>
              <a:rPr lang="hr-HR" dirty="0" smtClean="0"/>
              <a:t>Izdvojimo političke pojmove</a:t>
            </a:r>
            <a:endParaRPr lang="hr-H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23528" y="332656"/>
            <a:ext cx="8496944" cy="706090"/>
          </a:xfrm>
        </p:spPr>
        <p:txBody>
          <a:bodyPr>
            <a:normAutofit fontScale="90000"/>
          </a:bodyPr>
          <a:lstStyle/>
          <a:p>
            <a:r>
              <a:rPr lang="hr-HR" sz="3800" b="1" dirty="0" smtClean="0"/>
              <a:t>Politička dimenzija od 5. do 8. razred OŠ </a:t>
            </a:r>
            <a:r>
              <a:rPr lang="hr-HR" sz="2000" b="1" dirty="0" smtClean="0"/>
              <a:t>(str. 24/25)</a:t>
            </a:r>
            <a:endParaRPr lang="hr-HR" sz="2000" dirty="0"/>
          </a:p>
        </p:txBody>
      </p:sp>
      <p:sp>
        <p:nvSpPr>
          <p:cNvPr id="3" name="Rezervirano mjesto sadržaja 2"/>
          <p:cNvSpPr>
            <a:spLocks noGrp="1"/>
          </p:cNvSpPr>
          <p:nvPr>
            <p:ph idx="1"/>
          </p:nvPr>
        </p:nvSpPr>
        <p:spPr>
          <a:xfrm>
            <a:off x="457200" y="1340768"/>
            <a:ext cx="8229600" cy="4896544"/>
          </a:xfrm>
        </p:spPr>
        <p:txBody>
          <a:bodyPr/>
          <a:lstStyle/>
          <a:p>
            <a:r>
              <a:rPr lang="hr-HR" b="1" dirty="0" smtClean="0"/>
              <a:t>Politička</a:t>
            </a:r>
            <a:endParaRPr lang="hr-HR" dirty="0" smtClean="0"/>
          </a:p>
          <a:p>
            <a:r>
              <a:rPr lang="hr-HR" dirty="0" smtClean="0"/>
              <a:t>- modeli demokracije</a:t>
            </a:r>
          </a:p>
          <a:p>
            <a:r>
              <a:rPr lang="hr-HR" dirty="0" smtClean="0"/>
              <a:t>- vlast i demokratsko upravljanje državom</a:t>
            </a:r>
          </a:p>
          <a:p>
            <a:r>
              <a:rPr lang="hr-HR" dirty="0" smtClean="0"/>
              <a:t>- sudjelovanje građana u demokratskom upravljanju na lokalnoj i nacionalnoj razini (kandidiranje i izbor)</a:t>
            </a:r>
          </a:p>
          <a:p>
            <a:r>
              <a:rPr lang="hr-HR" dirty="0" smtClean="0"/>
              <a:t>- istraživanje i rješavanje problema lokalne i nacionalne zajednice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251520" y="188640"/>
            <a:ext cx="8640960" cy="6480720"/>
          </a:xfrm>
        </p:spPr>
        <p:txBody>
          <a:bodyPr>
            <a:normAutofit fontScale="47500" lnSpcReduction="20000"/>
          </a:bodyPr>
          <a:lstStyle/>
          <a:p>
            <a:r>
              <a:rPr lang="hr-HR" dirty="0" smtClean="0"/>
              <a:t>POSTIGNUĆA UČENIKA</a:t>
            </a:r>
          </a:p>
          <a:p>
            <a:r>
              <a:rPr lang="hr-HR" dirty="0" smtClean="0"/>
              <a:t>“zna da je hrvatski građanin temelj hrvatske državne vlasti; zna da su prava, slobode, dužnosti i odgovornosti pojedinca kao građanina Republike Hrvatske uređeni Ustavom i zakonima; zna koja građanska, politička, ekonomska, socijalna i kulturna prava štiti Ustav Republike Hrvatske; zna što je ustavna državna vlast; razumije </a:t>
            </a:r>
            <a:r>
              <a:rPr lang="hr-HR" b="1" dirty="0" smtClean="0"/>
              <a:t>značenje trodiobe vlasti</a:t>
            </a:r>
            <a:r>
              <a:rPr lang="hr-HR" dirty="0" smtClean="0"/>
              <a:t>, zašto je trodioba nužna u demokraciji, koje tri grane čine vlast i koje su funkcije pojedinih grana vlasti; zna koje zadaće ima pojedina grana vlasti u zaštiti prava građana Republike Hrvatske </a:t>
            </a:r>
          </a:p>
          <a:p>
            <a:r>
              <a:rPr lang="hr-HR" dirty="0" smtClean="0"/>
              <a:t>zna </a:t>
            </a:r>
            <a:r>
              <a:rPr lang="hr-HR" b="1" dirty="0" smtClean="0"/>
              <a:t>što je demokracija</a:t>
            </a:r>
            <a:r>
              <a:rPr lang="hr-HR" dirty="0" smtClean="0"/>
              <a:t>; zna neka od najvažnijih načela demokracije i razumije njihovo značenje (ljudska prava i slobode, ravnopravnost, pluralizam, vladavina prava); opisuje političke institucije, tijela i mehanizme kojima se ta načela štite u demokratskom društvu; zna što je vladavina prava, koje obveze iz tog načela proizlaze za vlast i građane te koja je uloga tog načela u sprječavanju samovolje vlasti; zna objasniti zašto je Republika Hrvatska demokratska država </a:t>
            </a:r>
          </a:p>
          <a:p>
            <a:r>
              <a:rPr lang="hr-HR" dirty="0" smtClean="0"/>
              <a:t>zna što</a:t>
            </a:r>
            <a:r>
              <a:rPr lang="hr-HR" b="1" dirty="0" smtClean="0"/>
              <a:t> </a:t>
            </a:r>
            <a:r>
              <a:rPr lang="hr-HR" dirty="0" smtClean="0"/>
              <a:t>je</a:t>
            </a:r>
            <a:r>
              <a:rPr lang="hr-HR" b="1" dirty="0" smtClean="0"/>
              <a:t> </a:t>
            </a:r>
            <a:r>
              <a:rPr lang="hr-HR" sz="4200" b="1" dirty="0" smtClean="0"/>
              <a:t>politička ideologija </a:t>
            </a:r>
            <a:r>
              <a:rPr lang="hr-HR" dirty="0" smtClean="0"/>
              <a:t>i opisuje neke od vodećih političkih ideologija kroz </a:t>
            </a:r>
            <a:r>
              <a:rPr lang="hr-HR" b="1" dirty="0" smtClean="0"/>
              <a:t>povijest</a:t>
            </a:r>
            <a:r>
              <a:rPr lang="hr-HR" dirty="0" smtClean="0"/>
              <a:t>;  razumije vezu između političkih ideologija i oblika vlasti; razlikuje demokratski od nedemokratskih režima; razumije načine na koje funkcionira vlast u nedemokratskim režima; </a:t>
            </a:r>
            <a:r>
              <a:rPr lang="hr-HR" sz="4200" b="1" dirty="0" smtClean="0"/>
              <a:t>opisuje neke od nedemokratskih režima</a:t>
            </a:r>
            <a:r>
              <a:rPr lang="hr-HR" sz="4200" dirty="0" smtClean="0"/>
              <a:t>;</a:t>
            </a:r>
            <a:r>
              <a:rPr lang="hr-HR" dirty="0" smtClean="0"/>
              <a:t> zna po čemu se građani u demokraciji razlikuju od pripadnika nedemokratskih režima; navodi prava pojedinca koja se krše u nedemokratskim režimima </a:t>
            </a:r>
          </a:p>
          <a:p>
            <a:r>
              <a:rPr lang="hr-HR" sz="4200" b="1" dirty="0" smtClean="0"/>
              <a:t>razumije odnos između normativnih i provedbenih procesa u demokraciji</a:t>
            </a:r>
            <a:r>
              <a:rPr lang="hr-HR" sz="4200" dirty="0" smtClean="0"/>
              <a:t>; </a:t>
            </a:r>
            <a:r>
              <a:rPr lang="hr-HR" dirty="0" smtClean="0"/>
              <a:t>zna što je i koja je funkcija javne politike u Hrvatskoj, na kojim razinama i u kojim područjima se ona donosi, kako se donosi i tko ju provodi; zna odgovornosti koje ima javna administracija na lokalnoj, županijskoj i državnoj razini u provođenju javnih politika; razumije važnost sudjelovanja građana u izradi, provedbi, praćenju i vrednovanju javnih politika u pojedinim područjima</a:t>
            </a:r>
          </a:p>
          <a:p>
            <a:r>
              <a:rPr lang="hr-HR" dirty="0" smtClean="0"/>
              <a:t>zna što je civilno društvo, tko ga čini, na kojim načelima djeluje i koja je njegova uloga u zaštiti prava i sloboda građana, razvoju demokracije i osiguranju pravednog društva; povezuje civilno društvo s emancipiranim, participativnim i angažiranim građanstvom, a takvo građanstvo s ustavnim pravima i odgovornostima; razumije važnost </a:t>
            </a:r>
            <a:r>
              <a:rPr lang="hr-HR" dirty="0" err="1" smtClean="0"/>
              <a:t>cjeloživotnog</a:t>
            </a:r>
            <a:r>
              <a:rPr lang="hr-HR" dirty="0" smtClean="0"/>
              <a:t> učenja za građanstvo i informiranja u razvoju emancipiranih i angažiranih građana; poznaje neke od hrvatskih organizacija civilnog društva koje djeluju na nacionalnoj razini i opisuje područja njihova djelovanja”</a:t>
            </a:r>
          </a:p>
          <a:p>
            <a:endParaRPr lang="hr-HR" sz="1700" dirty="0" smtClean="0"/>
          </a:p>
          <a:p>
            <a:r>
              <a:rPr lang="hr-HR" dirty="0" smtClean="0"/>
              <a:t>Str. 24 i dalje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251520" y="260648"/>
            <a:ext cx="8496944" cy="6408712"/>
          </a:xfrm>
        </p:spPr>
        <p:txBody>
          <a:bodyPr>
            <a:normAutofit fontScale="47500" lnSpcReduction="20000"/>
          </a:bodyPr>
          <a:lstStyle/>
          <a:p>
            <a:r>
              <a:rPr lang="hr-HR" dirty="0" smtClean="0"/>
              <a:t>POSTIGNUĆA UČENIKA</a:t>
            </a:r>
          </a:p>
          <a:p>
            <a:r>
              <a:rPr lang="hr-HR" dirty="0" smtClean="0"/>
              <a:t>“zna da je pravo i odgovornost građana u demokraciji </a:t>
            </a:r>
            <a:r>
              <a:rPr lang="hr-HR" b="1" dirty="0" err="1" smtClean="0"/>
              <a:t>nedgledanje</a:t>
            </a:r>
            <a:r>
              <a:rPr lang="hr-HR" b="1" dirty="0" smtClean="0"/>
              <a:t> postupaka vlasti </a:t>
            </a:r>
            <a:r>
              <a:rPr lang="hr-HR" dirty="0" smtClean="0"/>
              <a:t>i rada demokratski izabranih zastupnika na svim razinama; zna nabrojiti neke od mogućih oblika zlouporabe vlasti u Hrvatskoj; razumije kako zlouporaba vlasti utječe na legalitet i legitimitet vlasti; razumije ulogu građana u sprječavanju zlouporabe vlasti i zna neke učinkovite načine na koje se to postiže; razumije važnost slobode medija u sprječavanju zlouporabe vlasti i razvoju emancipiranog i angažiranog građanstva; povezuje slobodu medija s odgovornostima medija u demokraciji; </a:t>
            </a:r>
            <a:r>
              <a:rPr lang="hr-HR" b="1" dirty="0" smtClean="0"/>
              <a:t>razumije koncept </a:t>
            </a:r>
            <a:r>
              <a:rPr lang="hr-HR" dirty="0" smtClean="0"/>
              <a:t>objektivnog i nepristranog </a:t>
            </a:r>
            <a:r>
              <a:rPr lang="hr-HR" b="1" dirty="0" smtClean="0"/>
              <a:t>informiranja</a:t>
            </a:r>
            <a:r>
              <a:rPr lang="hr-HR" dirty="0" smtClean="0"/>
              <a:t>; razumije ograničenja koja za medije i vlast proizlaze” (str.  25)</a:t>
            </a:r>
          </a:p>
          <a:p>
            <a:pPr>
              <a:buNone/>
            </a:pPr>
            <a:endParaRPr lang="hr-HR" sz="1900" dirty="0" smtClean="0"/>
          </a:p>
          <a:p>
            <a:pPr>
              <a:buNone/>
            </a:pPr>
            <a:r>
              <a:rPr lang="hr-HR" dirty="0" smtClean="0"/>
              <a:t>“</a:t>
            </a:r>
            <a:r>
              <a:rPr lang="hr-HR" u="sng" dirty="0" smtClean="0"/>
              <a:t>Učenik/</a:t>
            </a:r>
            <a:r>
              <a:rPr lang="hr-HR" u="sng" dirty="0" err="1" smtClean="0"/>
              <a:t>ca</a:t>
            </a:r>
            <a:r>
              <a:rPr lang="hr-HR" u="sng" dirty="0" smtClean="0"/>
              <a:t> </a:t>
            </a:r>
            <a:r>
              <a:rPr lang="hr-HR" dirty="0" smtClean="0"/>
              <a:t>(osim vještina koje su usvojene u prvom ciklusu): </a:t>
            </a:r>
          </a:p>
          <a:p>
            <a:r>
              <a:rPr lang="hr-HR" sz="4200" b="1" dirty="0" smtClean="0"/>
              <a:t>ima razvijene vještine sudjelovanja u izbornim procesima u razredu i školi kao glasač i kandidat</a:t>
            </a:r>
            <a:endParaRPr lang="hr-HR" b="1" dirty="0" smtClean="0"/>
          </a:p>
          <a:p>
            <a:r>
              <a:rPr lang="hr-HR" sz="4200" dirty="0" smtClean="0"/>
              <a:t>vlast procjenjuje prema tome koliko štiti </a:t>
            </a:r>
            <a:r>
              <a:rPr lang="hr-HR" sz="5900" dirty="0" smtClean="0"/>
              <a:t>interese</a:t>
            </a:r>
            <a:r>
              <a:rPr lang="hr-HR" sz="4200" dirty="0" smtClean="0"/>
              <a:t> građana </a:t>
            </a:r>
            <a:r>
              <a:rPr lang="hr-HR" dirty="0" smtClean="0"/>
              <a:t>i ispunjava predizborna obećanja; </a:t>
            </a:r>
            <a:r>
              <a:rPr lang="hr-HR" b="1" u="sng" dirty="0" smtClean="0"/>
              <a:t>koristi intelektualne alatke </a:t>
            </a:r>
            <a:r>
              <a:rPr lang="hr-HR" dirty="0" smtClean="0"/>
              <a:t>za procjenu osoba koje se kandidiraju za određeni položaj u vlasti </a:t>
            </a:r>
          </a:p>
          <a:p>
            <a:r>
              <a:rPr lang="hr-HR" sz="5100" dirty="0" smtClean="0"/>
              <a:t>ima razvijene vještine zauzimanja stavova</a:t>
            </a:r>
            <a:r>
              <a:rPr lang="hr-HR" dirty="0" smtClean="0"/>
              <a:t>, argumentirane odbrane svojih stavova i pregovaranja o javnim pitanjima u skladu s načelom zaštite dostojanstva pojedinca, pravde i zajedničkog dobra; pokazuje vještine izrade i predlaganja odgovarajućih javnih politika javnim tijelima te vještine praćenja i vrednovanja javnih politika u odgovarajućim područjima </a:t>
            </a:r>
          </a:p>
          <a:p>
            <a:r>
              <a:rPr lang="hr-HR" dirty="0" smtClean="0"/>
              <a:t>pokazuje privrženost načelu vladavine prava, pravde, jednakosti i ravnopravnosti u svijetu razlika u skladu s odredbama Ustava Republike Hrvatske</a:t>
            </a:r>
          </a:p>
          <a:p>
            <a:r>
              <a:rPr lang="hr-HR" dirty="0" smtClean="0"/>
              <a:t>pokazuje privrženost uzajamnom razumijevanju, uvažavanju, suradnji i međugeneracijskoj solidarnosti na razini razreda, škole i društva u cjelini</a:t>
            </a:r>
          </a:p>
          <a:p>
            <a:r>
              <a:rPr lang="hr-HR" dirty="0" smtClean="0"/>
              <a:t>pokazuje spremnost na kritičku analizu i selekciju informacija iz različitih izvora i otpornost na nagovore vršnjaka i reklamne poruke</a:t>
            </a:r>
          </a:p>
          <a:p>
            <a:r>
              <a:rPr lang="hr-HR" b="1" dirty="0" smtClean="0"/>
              <a:t>etički djeluje </a:t>
            </a:r>
            <a:r>
              <a:rPr lang="hr-HR" dirty="0" smtClean="0"/>
              <a:t>i ima razvijen osjećaj solidarnosti prema društveno isključenima u školi, obitelji, lokalnoj zajednici i na nacionalnoj razini”</a:t>
            </a:r>
          </a:p>
          <a:p>
            <a:r>
              <a:rPr lang="hr-HR" sz="2500" dirty="0" smtClean="0"/>
              <a:t>(str.  27/28))</a:t>
            </a:r>
            <a:endParaRPr lang="hr-HR" sz="25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490066"/>
          </a:xfrm>
        </p:spPr>
        <p:txBody>
          <a:bodyPr>
            <a:normAutofit fontScale="90000"/>
          </a:bodyPr>
          <a:lstStyle/>
          <a:p>
            <a:r>
              <a:rPr lang="hr-HR" sz="2800" dirty="0" smtClean="0"/>
              <a:t>Priča o </a:t>
            </a:r>
            <a:r>
              <a:rPr lang="hr-HR" sz="2800" dirty="0" err="1" smtClean="0"/>
              <a:t>Bertijevoj</a:t>
            </a:r>
            <a:r>
              <a:rPr lang="hr-HR" sz="2800" dirty="0" smtClean="0"/>
              <a:t> </a:t>
            </a:r>
            <a:r>
              <a:rPr lang="hr-HR" sz="2800" dirty="0" err="1" smtClean="0"/>
              <a:t>bertiji</a:t>
            </a:r>
            <a:r>
              <a:rPr lang="hr-HR" sz="2800" dirty="0" smtClean="0"/>
              <a:t> (</a:t>
            </a:r>
            <a:r>
              <a:rPr lang="hr-HR" sz="2800" i="1" dirty="0" smtClean="0"/>
              <a:t>birtiji</a:t>
            </a:r>
            <a:r>
              <a:rPr lang="hr-HR" sz="2800" dirty="0" smtClean="0"/>
              <a:t>) </a:t>
            </a:r>
            <a:r>
              <a:rPr lang="hr-HR" sz="2800" i="1" dirty="0" smtClean="0"/>
              <a:t>ili</a:t>
            </a:r>
            <a:r>
              <a:rPr lang="hr-HR" sz="2800" dirty="0" smtClean="0"/>
              <a:t> “Kod </a:t>
            </a:r>
            <a:r>
              <a:rPr lang="hr-HR" sz="2800" dirty="0" err="1" smtClean="0"/>
              <a:t>Bertija</a:t>
            </a:r>
            <a:r>
              <a:rPr lang="hr-HR" sz="2800" dirty="0" smtClean="0"/>
              <a:t>”</a:t>
            </a:r>
            <a:endParaRPr lang="hr-HR" sz="2800" dirty="0"/>
          </a:p>
        </p:txBody>
      </p:sp>
      <p:sp>
        <p:nvSpPr>
          <p:cNvPr id="3" name="Rezervirano mjesto sadržaja 2"/>
          <p:cNvSpPr>
            <a:spLocks noGrp="1"/>
          </p:cNvSpPr>
          <p:nvPr>
            <p:ph idx="1"/>
          </p:nvPr>
        </p:nvSpPr>
        <p:spPr>
          <a:xfrm>
            <a:off x="179512" y="764704"/>
            <a:ext cx="8784976" cy="5904656"/>
          </a:xfrm>
        </p:spPr>
        <p:txBody>
          <a:bodyPr>
            <a:normAutofit fontScale="55000" lnSpcReduction="20000"/>
          </a:bodyPr>
          <a:lstStyle/>
          <a:p>
            <a:pPr>
              <a:buNone/>
            </a:pPr>
            <a:r>
              <a:rPr lang="hr-HR" sz="3600" i="1" dirty="0" err="1" smtClean="0"/>
              <a:t>Berti</a:t>
            </a:r>
            <a:r>
              <a:rPr lang="hr-HR" sz="3600" i="1" dirty="0" smtClean="0"/>
              <a:t> je vlasnik </a:t>
            </a:r>
            <a:r>
              <a:rPr lang="hr-HR" sz="3600" i="1" dirty="0" err="1" smtClean="0"/>
              <a:t>bertije</a:t>
            </a:r>
            <a:r>
              <a:rPr lang="hr-HR" sz="3600" i="1" dirty="0" smtClean="0"/>
              <a:t> (birtije). Gotovo sve njegove mušterije nezaposleni su alkoholičari i od takve klijentele njegova </a:t>
            </a:r>
            <a:r>
              <a:rPr lang="hr-HR" sz="3600" i="1" dirty="0" err="1" smtClean="0"/>
              <a:t>bertija</a:t>
            </a:r>
            <a:r>
              <a:rPr lang="hr-HR" sz="3600" i="1" dirty="0" smtClean="0"/>
              <a:t> ne može opstati. Kao rješenje svog problema on stvori genijalan plan: dopustiti će im konzumaciju 'na dug' (piješ sada/platiš kasnije). </a:t>
            </a:r>
          </a:p>
          <a:p>
            <a:pPr>
              <a:buNone/>
            </a:pPr>
            <a:endParaRPr lang="hr-HR" sz="900" i="1" dirty="0" smtClean="0"/>
          </a:p>
          <a:p>
            <a:pPr>
              <a:buNone/>
            </a:pPr>
            <a:r>
              <a:rPr lang="hr-HR" sz="3600" i="1" dirty="0" err="1" smtClean="0"/>
              <a:t>Bertijeva</a:t>
            </a:r>
            <a:r>
              <a:rPr lang="hr-HR" sz="3600" i="1" dirty="0" smtClean="0"/>
              <a:t> strategija brzo se pročuje: mušterije ubrzo navaljuju u </a:t>
            </a:r>
            <a:r>
              <a:rPr lang="hr-HR" sz="3600" i="1" dirty="0" err="1" smtClean="0"/>
              <a:t>Bertijevu</a:t>
            </a:r>
            <a:r>
              <a:rPr lang="hr-HR" sz="3600" i="1" dirty="0" smtClean="0"/>
              <a:t> </a:t>
            </a:r>
            <a:r>
              <a:rPr lang="hr-HR" sz="3600" i="1" dirty="0" err="1" smtClean="0"/>
              <a:t>bertiju</a:t>
            </a:r>
            <a:r>
              <a:rPr lang="hr-HR" sz="3600" i="1" dirty="0" smtClean="0"/>
              <a:t>, i njegova </a:t>
            </a:r>
            <a:r>
              <a:rPr lang="hr-HR" sz="3600" i="1" dirty="0" err="1" smtClean="0"/>
              <a:t>bertija</a:t>
            </a:r>
            <a:r>
              <a:rPr lang="hr-HR" sz="3600" i="1" dirty="0" smtClean="0"/>
              <a:t> ubrzo bilježi najveći promet u gradu. Nijedna mušterija ne protestira što </a:t>
            </a:r>
            <a:r>
              <a:rPr lang="hr-HR" sz="3600" i="1" dirty="0" err="1" smtClean="0"/>
              <a:t>Berti</a:t>
            </a:r>
            <a:r>
              <a:rPr lang="hr-HR" sz="3600" i="1" dirty="0" smtClean="0"/>
              <a:t> s vremena na vrijeme podiže cijene pića, jer se plaćanje ionako može odgoditi. I tako se promet i prihod </a:t>
            </a:r>
            <a:r>
              <a:rPr lang="hr-HR" sz="3600" i="1" dirty="0" err="1" smtClean="0"/>
              <a:t>Bertijeve</a:t>
            </a:r>
            <a:r>
              <a:rPr lang="hr-HR" sz="3600" i="1" dirty="0" smtClean="0"/>
              <a:t> </a:t>
            </a:r>
            <a:r>
              <a:rPr lang="hr-HR" sz="3600" i="1" dirty="0" err="1" smtClean="0"/>
              <a:t>bertije</a:t>
            </a:r>
            <a:r>
              <a:rPr lang="hr-HR" sz="3600" i="1" dirty="0" smtClean="0"/>
              <a:t> ubrzo dramatično povećao. </a:t>
            </a:r>
          </a:p>
          <a:p>
            <a:pPr>
              <a:buNone/>
            </a:pPr>
            <a:r>
              <a:rPr lang="hr-HR" sz="3600" i="1" dirty="0" smtClean="0"/>
              <a:t>Dinamični potpredsjednik lokalne banke u </a:t>
            </a:r>
            <a:r>
              <a:rPr lang="hr-HR" sz="3600" i="1" dirty="0" err="1" smtClean="0"/>
              <a:t>Bertijevu</a:t>
            </a:r>
            <a:r>
              <a:rPr lang="hr-HR" sz="3600" i="1" dirty="0" smtClean="0"/>
              <a:t> prihodu prepoznaje golemi potencijal, te </a:t>
            </a:r>
            <a:r>
              <a:rPr lang="hr-HR" sz="3600" i="1" dirty="0" err="1" smtClean="0"/>
              <a:t>Bertiju</a:t>
            </a:r>
            <a:r>
              <a:rPr lang="hr-HR" sz="3600" i="1" dirty="0" smtClean="0"/>
              <a:t> povećava kreditni limit. </a:t>
            </a:r>
          </a:p>
          <a:p>
            <a:pPr>
              <a:buNone/>
            </a:pPr>
            <a:endParaRPr lang="hr-HR" sz="900" i="1" dirty="0" smtClean="0"/>
          </a:p>
          <a:p>
            <a:pPr>
              <a:buNone/>
            </a:pPr>
            <a:r>
              <a:rPr lang="hr-HR" sz="3600" i="1" dirty="0" smtClean="0"/>
              <a:t>Za njega to nije problem, jer iza svega kao polog stoje dugovi </a:t>
            </a:r>
            <a:r>
              <a:rPr lang="hr-HR" sz="3600" i="1" dirty="0" err="1" smtClean="0"/>
              <a:t>Bertijevih</a:t>
            </a:r>
            <a:r>
              <a:rPr lang="hr-HR" sz="3600" i="1" dirty="0" smtClean="0"/>
              <a:t> mušterija! To ubrzo primijete i eksperti za burzovno poslovanje u centrali banke, te odmah smisle kako će ostvariti goleme bonuse pretvaranjem </a:t>
            </a:r>
            <a:r>
              <a:rPr lang="hr-HR" sz="3600" i="1" dirty="0" err="1" smtClean="0"/>
              <a:t>Bertijevih</a:t>
            </a:r>
            <a:r>
              <a:rPr lang="hr-HR" sz="3600" i="1" dirty="0" smtClean="0"/>
              <a:t> kredita u 'alko-obveznice'. </a:t>
            </a:r>
          </a:p>
          <a:p>
            <a:pPr>
              <a:buNone/>
            </a:pPr>
            <a:r>
              <a:rPr lang="hr-HR" sz="3600" i="1" dirty="0" smtClean="0"/>
              <a:t>Tim vrijednosnim papirima sada se trguje na svjetskoj burzi.</a:t>
            </a:r>
          </a:p>
          <a:p>
            <a:pPr>
              <a:buNone/>
            </a:pPr>
            <a:r>
              <a:rPr lang="hr-HR" sz="1900" i="1" dirty="0" smtClean="0"/>
              <a:t> </a:t>
            </a:r>
          </a:p>
          <a:p>
            <a:pPr>
              <a:buNone/>
            </a:pPr>
            <a:r>
              <a:rPr lang="hr-HR" i="1" dirty="0" smtClean="0"/>
              <a:t>Naivni investitori ne razumiju da su kupljene obveznice u stvari dugovi nezaposlenih alkoholičara, pa cijena obveznica stalno raste, i uskoro, u nekim vodećim državnim brokerskim kućama one postaju najpovoljnije za trgovinu. Premda cijene dionica i obveznica i dalje rastu, </a:t>
            </a:r>
            <a:r>
              <a:rPr lang="hr-HR" b="1" i="1" dirty="0" smtClean="0"/>
              <a:t>jednoga dana menadžer </a:t>
            </a:r>
            <a:r>
              <a:rPr lang="hr-HR" b="1" i="1" dirty="0" err="1" smtClean="0"/>
              <a:t>Bertijeve</a:t>
            </a:r>
            <a:r>
              <a:rPr lang="hr-HR" b="1" i="1" dirty="0" smtClean="0"/>
              <a:t> banke odluči kako je došlo vrijeme da </a:t>
            </a:r>
            <a:r>
              <a:rPr lang="hr-HR" b="1" i="1" dirty="0" err="1" smtClean="0"/>
              <a:t>Berti</a:t>
            </a:r>
            <a:r>
              <a:rPr lang="hr-HR" b="1" i="1" dirty="0" smtClean="0"/>
              <a:t> vrati kredit</a:t>
            </a:r>
            <a:r>
              <a:rPr lang="hr-HR" i="1" dirty="0" smtClean="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pl-PL" sz="1800" b="1" dirty="0"/>
              <a:t>STRUKTURNE DIMENZIJE GRAĐANSKE KOMPETENCIJE U KONTEKSTU NACIONALNE ZAJEDNICE 	</a:t>
            </a:r>
            <a:br>
              <a:rPr lang="pl-PL" sz="1800" b="1" dirty="0"/>
            </a:br>
            <a:r>
              <a:rPr lang="hr-HR" sz="1800" dirty="0" smtClean="0"/>
              <a:t>Predmetna nastava - Osnovna škola (5. – 8 . </a:t>
            </a:r>
            <a:r>
              <a:rPr lang="hr-HR" sz="1800" dirty="0"/>
              <a:t>r</a:t>
            </a:r>
            <a:r>
              <a:rPr lang="hr-HR" sz="1800" dirty="0" smtClean="0"/>
              <a:t>azred)</a:t>
            </a:r>
            <a:endParaRPr lang="hr-HR" sz="1800" dirty="0"/>
          </a:p>
        </p:txBody>
      </p:sp>
      <p:sp>
        <p:nvSpPr>
          <p:cNvPr id="3" name="Rezervirano mjesto sadržaja 2"/>
          <p:cNvSpPr>
            <a:spLocks noGrp="1"/>
          </p:cNvSpPr>
          <p:nvPr>
            <p:ph idx="1"/>
          </p:nvPr>
        </p:nvSpPr>
        <p:spPr/>
        <p:txBody>
          <a:bodyPr>
            <a:normAutofit lnSpcReduction="10000"/>
          </a:bodyPr>
          <a:lstStyle/>
          <a:p>
            <a:r>
              <a:rPr lang="hr-HR" sz="3600" b="1" dirty="0"/>
              <a:t>Društvena </a:t>
            </a:r>
          </a:p>
          <a:p>
            <a:r>
              <a:rPr lang="hr-HR" sz="3600" dirty="0"/>
              <a:t>- društvene komunikacijske vještine </a:t>
            </a:r>
          </a:p>
          <a:p>
            <a:r>
              <a:rPr lang="hr-HR" sz="3600" dirty="0"/>
              <a:t>- timski rad </a:t>
            </a:r>
          </a:p>
          <a:p>
            <a:r>
              <a:rPr lang="hr-HR" sz="3600" dirty="0"/>
              <a:t>- upravljanje emocijama </a:t>
            </a:r>
          </a:p>
          <a:p>
            <a:r>
              <a:rPr lang="hr-HR" sz="3600" dirty="0"/>
              <a:t>- upravljanje sukobima </a:t>
            </a:r>
          </a:p>
          <a:p>
            <a:r>
              <a:rPr lang="it-IT" sz="3600" dirty="0"/>
              <a:t>- </a:t>
            </a:r>
            <a:r>
              <a:rPr lang="it-IT" sz="3600" dirty="0" err="1"/>
              <a:t>volontiranje</a:t>
            </a:r>
            <a:r>
              <a:rPr lang="it-IT" sz="3600" dirty="0"/>
              <a:t> i </a:t>
            </a:r>
            <a:r>
              <a:rPr lang="it-IT" sz="3600" dirty="0" err="1"/>
              <a:t>razvoj</a:t>
            </a:r>
            <a:r>
              <a:rPr lang="it-IT" sz="3600" dirty="0"/>
              <a:t> </a:t>
            </a:r>
            <a:r>
              <a:rPr lang="it-IT" sz="3600" dirty="0" err="1"/>
              <a:t>socijalne</a:t>
            </a:r>
            <a:r>
              <a:rPr lang="it-IT" sz="3600" dirty="0"/>
              <a:t> </a:t>
            </a:r>
            <a:r>
              <a:rPr lang="it-IT" sz="3600" dirty="0" err="1"/>
              <a:t>solidarnosti</a:t>
            </a:r>
            <a:r>
              <a:rPr lang="it-IT" sz="3600" dirty="0"/>
              <a:t> 	</a:t>
            </a:r>
            <a:endParaRPr lang="hr-HR" sz="1800" dirty="0" smtClean="0"/>
          </a:p>
          <a:p>
            <a:pPr algn="r">
              <a:buNone/>
            </a:pPr>
            <a:r>
              <a:rPr lang="hr-HR" sz="1800" dirty="0" smtClean="0"/>
              <a:t>(Kurikulum GOO,str. 25)</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634082"/>
          </a:xfrm>
        </p:spPr>
        <p:txBody>
          <a:bodyPr>
            <a:normAutofit/>
          </a:bodyPr>
          <a:lstStyle/>
          <a:p>
            <a:r>
              <a:rPr lang="hr-HR" sz="1600" b="1" dirty="0"/>
              <a:t>POSTIGNUĆA UČENIKA NA KRAJU TREĆEG CIKLUSA </a:t>
            </a:r>
            <a:br>
              <a:rPr lang="hr-HR" sz="1600" b="1" dirty="0"/>
            </a:br>
            <a:r>
              <a:rPr lang="hr-HR" sz="1600" b="1" dirty="0"/>
              <a:t>5. – 8. razred 	</a:t>
            </a:r>
            <a:endParaRPr lang="hr-HR" sz="1600" dirty="0"/>
          </a:p>
        </p:txBody>
      </p:sp>
      <p:sp>
        <p:nvSpPr>
          <p:cNvPr id="3" name="Rezervirano mjesto sadržaja 2"/>
          <p:cNvSpPr>
            <a:spLocks noGrp="1"/>
          </p:cNvSpPr>
          <p:nvPr>
            <p:ph idx="1"/>
          </p:nvPr>
        </p:nvSpPr>
        <p:spPr>
          <a:xfrm>
            <a:off x="457200" y="1052736"/>
            <a:ext cx="8229600" cy="5616624"/>
          </a:xfrm>
        </p:spPr>
        <p:txBody>
          <a:bodyPr>
            <a:normAutofit/>
          </a:bodyPr>
          <a:lstStyle/>
          <a:p>
            <a:pPr>
              <a:buNone/>
            </a:pPr>
            <a:r>
              <a:rPr lang="hr-HR" sz="2000" dirty="0" smtClean="0"/>
              <a:t>“</a:t>
            </a:r>
            <a:r>
              <a:rPr lang="vi-VN" sz="2000" b="1" dirty="0" smtClean="0"/>
              <a:t>razumije </a:t>
            </a:r>
            <a:r>
              <a:rPr lang="vi-VN" sz="2000" b="1" dirty="0"/>
              <a:t>važnost načela mira, nenasilja </a:t>
            </a:r>
            <a:r>
              <a:rPr lang="vi-VN" sz="2000" dirty="0"/>
              <a:t>i političkog rješavanja sporova za stabilnost lokalne i hrvatske domovinske zajednice; razumije što su društvene komunikacijske vještine i koju ulogu u njihovu razvoju ima participativno, interaktivno i suradničko učenje; </a:t>
            </a:r>
            <a:r>
              <a:rPr lang="vi-VN" sz="2000" b="1" dirty="0"/>
              <a:t>zna što je sukob, koje su vrste sukoba i kako se upravlja sukobima na različitim razinama; zna što je dijalog, pregovaranje, dokazivanje temeljeno na činjenicama, donošenje zajedničkih zaključaka</a:t>
            </a:r>
            <a:r>
              <a:rPr lang="vi-VN" sz="2000" dirty="0"/>
              <a:t>; razumije smisao timskog rada, vođenja i moderiranja rada grupe; zna što je problemska situacija i koje reakcije najčešće izaziva, </a:t>
            </a:r>
            <a:r>
              <a:rPr lang="vi-VN" sz="2000" b="1" dirty="0"/>
              <a:t>što je ljutnja i kako se obuzdava </a:t>
            </a:r>
            <a:r>
              <a:rPr lang="vi-VN" sz="2000" dirty="0"/>
              <a:t>tehnikama „hlađenja“; zna </a:t>
            </a:r>
            <a:r>
              <a:rPr lang="vi-VN" sz="2000" b="1" dirty="0"/>
              <a:t>prednosti</a:t>
            </a:r>
            <a:r>
              <a:rPr lang="vi-VN" sz="2000" dirty="0"/>
              <a:t> planskoga i racionalnoga pred stihijskim, odnosno </a:t>
            </a:r>
            <a:r>
              <a:rPr lang="vi-VN" sz="2000" b="1" dirty="0"/>
              <a:t>suradničkoga pred suparničkim rješavanjem problemskih situacija</a:t>
            </a:r>
            <a:r>
              <a:rPr lang="vi-VN" sz="2000" dirty="0"/>
              <a:t>; zna što je samosvijest, samopouzdanje i asertivnost, ali i aktivno slušanje te analitičko i dokazno mišljenje u suradničkom rješavanju problemskih </a:t>
            </a:r>
            <a:r>
              <a:rPr lang="vi-VN" sz="2000" dirty="0" smtClean="0"/>
              <a:t>situacija</a:t>
            </a:r>
            <a:r>
              <a:rPr lang="hr-HR" sz="2000" dirty="0" smtClean="0"/>
              <a:t>“</a:t>
            </a:r>
            <a:endParaRPr lang="vi-VN" sz="2000" dirty="0"/>
          </a:p>
          <a:p>
            <a:pPr algn="r">
              <a:buNone/>
            </a:pPr>
            <a:r>
              <a:rPr lang="hr-HR" sz="1600" dirty="0" smtClean="0"/>
              <a:t>(Kurikulum GOO,str. 26)</a:t>
            </a:r>
          </a:p>
          <a:p>
            <a:pPr>
              <a:buNone/>
            </a:pPr>
            <a:endParaRPr lang="hr-HR" sz="16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548680"/>
            <a:ext cx="8229600" cy="5577483"/>
          </a:xfrm>
        </p:spPr>
        <p:txBody>
          <a:bodyPr>
            <a:normAutofit fontScale="92500" lnSpcReduction="10000"/>
          </a:bodyPr>
          <a:lstStyle/>
          <a:p>
            <a:r>
              <a:rPr lang="hr-HR" dirty="0" smtClean="0"/>
              <a:t>Kako učenik postiže to da shvaća što je demokracija?</a:t>
            </a:r>
          </a:p>
          <a:p>
            <a:r>
              <a:rPr lang="hr-HR" dirty="0" smtClean="0"/>
              <a:t>Kako učenik uči postupke koji se tiču demokratskog sustava?</a:t>
            </a:r>
          </a:p>
          <a:p>
            <a:r>
              <a:rPr lang="hr-HR" dirty="0" smtClean="0"/>
              <a:t>Djelovanjem, vježbanjem, refleksijom o naučenom, ali i učinjenom i na koncu poimanjem (koncipiranjem) naučenog iz vježbi, djelovanja, usvojenih činjenica = primjenom i znanja da (teorijsko znanje) i znanja kako (praktično znanje) te u konačnici stjecanjem stavova o vrijednostima i načinu života, o djelovanju u odnosu prema drugim ljudima i funkcioniranju društva i države</a:t>
            </a:r>
            <a:endParaRPr lang="hr-H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706090"/>
          </a:xfrm>
        </p:spPr>
        <p:txBody>
          <a:bodyPr>
            <a:normAutofit/>
          </a:bodyPr>
          <a:lstStyle/>
          <a:p>
            <a:r>
              <a:rPr lang="hr-HR" sz="3600" dirty="0" smtClean="0"/>
              <a:t>GOO u srednjoj školi </a:t>
            </a:r>
            <a:r>
              <a:rPr lang="hr-HR" sz="2400" dirty="0" smtClean="0"/>
              <a:t>(str. 30/31)</a:t>
            </a:r>
            <a:endParaRPr lang="hr-HR" sz="2400" dirty="0"/>
          </a:p>
        </p:txBody>
      </p:sp>
      <p:sp>
        <p:nvSpPr>
          <p:cNvPr id="3" name="Rezervirano mjesto sadržaja 2"/>
          <p:cNvSpPr>
            <a:spLocks noGrp="1"/>
          </p:cNvSpPr>
          <p:nvPr>
            <p:ph idx="1"/>
          </p:nvPr>
        </p:nvSpPr>
        <p:spPr>
          <a:xfrm>
            <a:off x="323528" y="1052736"/>
            <a:ext cx="8568952" cy="5616624"/>
          </a:xfrm>
        </p:spPr>
        <p:txBody>
          <a:bodyPr>
            <a:normAutofit fontScale="55000" lnSpcReduction="20000"/>
          </a:bodyPr>
          <a:lstStyle/>
          <a:p>
            <a:r>
              <a:rPr lang="hr-HR" b="1" dirty="0" smtClean="0"/>
              <a:t>CILJ:</a:t>
            </a:r>
            <a:r>
              <a:rPr lang="hr-HR" dirty="0" smtClean="0"/>
              <a:t> nastaviti sustavno razvijati </a:t>
            </a:r>
            <a:r>
              <a:rPr lang="hr-HR" b="1" dirty="0" smtClean="0"/>
              <a:t>građanska</a:t>
            </a:r>
            <a:r>
              <a:rPr lang="hr-HR" dirty="0" smtClean="0"/>
              <a:t> znanja, vještine i stavove u svim strukturnim dimenzijama kompetencije u skladu sa spiralno-razvojno postavljenim kurikulumom građanskog odgoja i obrazovanja: osposobiti učenike za razumijevanje </a:t>
            </a:r>
            <a:r>
              <a:rPr lang="hr-HR" b="1" dirty="0" smtClean="0"/>
              <a:t>europske</a:t>
            </a:r>
            <a:r>
              <a:rPr lang="hr-HR" dirty="0" smtClean="0"/>
              <a:t> i </a:t>
            </a:r>
            <a:r>
              <a:rPr lang="hr-HR" b="1" dirty="0" smtClean="0"/>
              <a:t>međunarodne</a:t>
            </a:r>
            <a:r>
              <a:rPr lang="hr-HR" dirty="0" smtClean="0"/>
              <a:t> dimenzije aktivnog i dogovornog </a:t>
            </a:r>
            <a:r>
              <a:rPr lang="hr-HR" b="1" dirty="0" smtClean="0"/>
              <a:t>građanstva</a:t>
            </a:r>
            <a:r>
              <a:rPr lang="hr-HR" dirty="0" smtClean="0"/>
              <a:t> stjecanjem znanja o europskim i međunarodnim standardima i mehanizmima zaštite ljudskih prava te o ulozi Hrvatske i hrvatskih građana u unaprjeđenju djelotvornosti tih sustava; pripremiti učenike za aktivno </a:t>
            </a:r>
            <a:r>
              <a:rPr lang="hr-HR" b="1" dirty="0" smtClean="0"/>
              <a:t>sudjelovanje</a:t>
            </a:r>
            <a:r>
              <a:rPr lang="hr-HR" dirty="0" smtClean="0"/>
              <a:t> u europskim i međunarodnim </a:t>
            </a:r>
            <a:r>
              <a:rPr lang="hr-HR" b="1" dirty="0" smtClean="0"/>
              <a:t>političkim</a:t>
            </a:r>
            <a:r>
              <a:rPr lang="hr-HR" dirty="0" smtClean="0"/>
              <a:t>, društvenim, kulturnim i gospodarskim </a:t>
            </a:r>
            <a:r>
              <a:rPr lang="hr-HR" b="1" dirty="0" smtClean="0"/>
              <a:t>procesima</a:t>
            </a:r>
            <a:r>
              <a:rPr lang="hr-HR" dirty="0" smtClean="0"/>
              <a:t>, kako bi se uspješno nosili s novim životnim izazovima i rizicima; promicati znanja i vještine kritičke analize, tumačenja i vrednovanja europskih i međunarodnih </a:t>
            </a:r>
            <a:r>
              <a:rPr lang="hr-HR" b="1" dirty="0" smtClean="0"/>
              <a:t>politika</a:t>
            </a:r>
            <a:r>
              <a:rPr lang="hr-HR" dirty="0" smtClean="0"/>
              <a:t>, globalnih društvenih i kulturnih procesa, stvaranja svjetskog tržišta i proizvodnje novih tehnologija prema njihovu doprinosu razvoju demokracije i održivom razvoju općenito te dobrobiti pojedinca, </a:t>
            </a:r>
            <a:r>
              <a:rPr lang="hr-HR" b="1" dirty="0" smtClean="0"/>
              <a:t>društvenih grupa i država, osobito hrvatskih građana i Republike Hrvatske</a:t>
            </a:r>
            <a:r>
              <a:rPr lang="hr-HR" dirty="0" smtClean="0"/>
              <a:t>; istovremeno kod učenika razvijati otvorenost prema kulturnoj različitosti Europe i svijeta i svijest o važnosti očuvanja svoje lokalne, nacionalne i domovinske kulture te ih poticati na aktivno sudjelovanje u akcijama za očuvanje kulturne različitosti pred </a:t>
            </a:r>
            <a:r>
              <a:rPr lang="hr-HR" b="1" dirty="0" smtClean="0"/>
              <a:t>globalizacijskim</a:t>
            </a:r>
            <a:r>
              <a:rPr lang="hr-HR" dirty="0" smtClean="0"/>
              <a:t> procesima na svim razinama; osposobiti učenike za razumijevanje uzroka i posljedica kao i mjera za suzbijanje najakutnijih svjetskih </a:t>
            </a:r>
            <a:r>
              <a:rPr lang="hr-HR" b="1" dirty="0" smtClean="0"/>
              <a:t>problema</a:t>
            </a:r>
            <a:r>
              <a:rPr lang="hr-HR" dirty="0" smtClean="0"/>
              <a:t>, kao što su neujednačen rast i razvoj; siromaštvo, glad i pothranjenost; nasilje, </a:t>
            </a:r>
            <a:r>
              <a:rPr lang="hr-HR" b="1" dirty="0" smtClean="0"/>
              <a:t>terorizam</a:t>
            </a:r>
            <a:r>
              <a:rPr lang="hr-HR" dirty="0" smtClean="0"/>
              <a:t> i </a:t>
            </a:r>
            <a:r>
              <a:rPr lang="hr-HR" b="1" dirty="0" smtClean="0"/>
              <a:t>oružani</a:t>
            </a:r>
            <a:r>
              <a:rPr lang="hr-HR" dirty="0" smtClean="0"/>
              <a:t> </a:t>
            </a:r>
            <a:r>
              <a:rPr lang="hr-HR" b="1" dirty="0" smtClean="0"/>
              <a:t>sukobi</a:t>
            </a:r>
            <a:r>
              <a:rPr lang="hr-HR" dirty="0" smtClean="0"/>
              <a:t>; organizirani kriminal, trgovanja ljudima i organima; diskriminacija žena; rasizam, iskorištavanje dječjeg rada i </a:t>
            </a:r>
            <a:r>
              <a:rPr lang="hr-HR" dirty="0" err="1" smtClean="0"/>
              <a:t>sl</a:t>
            </a:r>
            <a:r>
              <a:rPr lang="hr-HR" dirty="0" smtClean="0"/>
              <a:t>.; osposobiti učenike za razumijevanje važnosti osobne inicijative, strategijskog planiranja i </a:t>
            </a:r>
            <a:r>
              <a:rPr lang="hr-HR" dirty="0" err="1" smtClean="0"/>
              <a:t>cjeloživotnog</a:t>
            </a:r>
            <a:r>
              <a:rPr lang="hr-HR" dirty="0" smtClean="0"/>
              <a:t> učenja za osobno i profesionalno ispunjenje </a:t>
            </a:r>
            <a:r>
              <a:rPr lang="hr-HR" b="1" dirty="0" smtClean="0"/>
              <a:t>u </a:t>
            </a:r>
            <a:r>
              <a:rPr lang="hr-HR" b="1" dirty="0" err="1" smtClean="0"/>
              <a:t>visokokonkurentnom</a:t>
            </a:r>
            <a:r>
              <a:rPr lang="hr-HR" b="1" dirty="0" smtClean="0"/>
              <a:t> </a:t>
            </a:r>
            <a:r>
              <a:rPr lang="hr-HR" dirty="0" smtClean="0"/>
              <a:t>svijetu.</a:t>
            </a:r>
            <a:endParaRPr lang="hr-H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634082"/>
          </a:xfrm>
        </p:spPr>
        <p:txBody>
          <a:bodyPr>
            <a:normAutofit/>
          </a:bodyPr>
          <a:lstStyle/>
          <a:p>
            <a:r>
              <a:rPr lang="hr-HR" sz="3200" dirty="0" smtClean="0"/>
              <a:t>Srednja škola </a:t>
            </a:r>
            <a:r>
              <a:rPr lang="hr-HR" sz="2000" dirty="0" smtClean="0"/>
              <a:t>(str. 33/34)</a:t>
            </a:r>
            <a:endParaRPr lang="hr-HR" sz="2000" dirty="0"/>
          </a:p>
        </p:txBody>
      </p:sp>
      <p:sp>
        <p:nvSpPr>
          <p:cNvPr id="3" name="Rezervirano mjesto sadržaja 2"/>
          <p:cNvSpPr>
            <a:spLocks noGrp="1"/>
          </p:cNvSpPr>
          <p:nvPr>
            <p:ph idx="1"/>
          </p:nvPr>
        </p:nvSpPr>
        <p:spPr>
          <a:xfrm>
            <a:off x="457200" y="1124744"/>
            <a:ext cx="8229600" cy="5472608"/>
          </a:xfrm>
        </p:spPr>
        <p:txBody>
          <a:bodyPr>
            <a:normAutofit fontScale="92500" lnSpcReduction="20000"/>
          </a:bodyPr>
          <a:lstStyle/>
          <a:p>
            <a:r>
              <a:rPr lang="hr-HR" b="1" dirty="0" smtClean="0"/>
              <a:t>Politička dimenzija</a:t>
            </a:r>
            <a:endParaRPr lang="hr-HR" dirty="0" smtClean="0"/>
          </a:p>
          <a:p>
            <a:r>
              <a:rPr lang="hr-HR" dirty="0" smtClean="0"/>
              <a:t>- određenje i značaj demokracije</a:t>
            </a:r>
          </a:p>
          <a:p>
            <a:r>
              <a:rPr lang="hr-HR" dirty="0" smtClean="0"/>
              <a:t>- vlast i upravljanje demokratskim demokratsko upravljanje , razred, škola, lokalna zajednica, država, Europska unija, međunarodna zajednica)</a:t>
            </a:r>
          </a:p>
          <a:p>
            <a:r>
              <a:rPr lang="hr-HR" dirty="0" smtClean="0"/>
              <a:t>- sudjelovanje građana u demokratskom upravljanju </a:t>
            </a:r>
          </a:p>
          <a:p>
            <a:r>
              <a:rPr lang="hr-HR" dirty="0" smtClean="0"/>
              <a:t>- istraživanje i rješavanje problema od školske do međunarodne razine</a:t>
            </a:r>
          </a:p>
          <a:p>
            <a:r>
              <a:rPr lang="hr-HR" dirty="0" smtClean="0"/>
              <a:t>- suzbijanje društvene isključenosti i drugih oblika diskriminacije pojedinca na nacionalnoj, europskoj i međunarodnoj razini</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404664"/>
            <a:ext cx="8229600" cy="6048672"/>
          </a:xfrm>
        </p:spPr>
        <p:txBody>
          <a:bodyPr>
            <a:normAutofit fontScale="85000" lnSpcReduction="20000"/>
          </a:bodyPr>
          <a:lstStyle/>
          <a:p>
            <a:pPr algn="ctr">
              <a:buNone/>
            </a:pPr>
            <a:r>
              <a:rPr lang="hr-HR" b="1" dirty="0" smtClean="0"/>
              <a:t>POSTIGNUĆA UČENIKA NA KRAJU ČETVRTOG CIKLUSA</a:t>
            </a:r>
          </a:p>
          <a:p>
            <a:pPr algn="ctr">
              <a:buNone/>
            </a:pPr>
            <a:r>
              <a:rPr lang="hr-HR" b="1" dirty="0" smtClean="0"/>
              <a:t>1. - 2. razred srednje škole </a:t>
            </a:r>
          </a:p>
          <a:p>
            <a:r>
              <a:rPr lang="hr-HR" dirty="0" smtClean="0"/>
              <a:t>zna opisati različite modele </a:t>
            </a:r>
            <a:r>
              <a:rPr lang="hr-HR" b="1" dirty="0" smtClean="0"/>
              <a:t>demokracije</a:t>
            </a:r>
            <a:r>
              <a:rPr lang="hr-HR" dirty="0" smtClean="0"/>
              <a:t> i odrediti </a:t>
            </a:r>
            <a:r>
              <a:rPr lang="hr-HR" b="1" dirty="0" smtClean="0"/>
              <a:t>mjesto Hrvatske u toj podjeli</a:t>
            </a:r>
            <a:r>
              <a:rPr lang="hr-HR" dirty="0" smtClean="0"/>
              <a:t>; opisuje temeljne ideje, sličnosti i razlike te prednosti i nedostatke reprezentativne, participativne i direktne </a:t>
            </a:r>
            <a:r>
              <a:rPr lang="hr-HR" b="1" dirty="0" smtClean="0"/>
              <a:t>demokracije</a:t>
            </a:r>
            <a:r>
              <a:rPr lang="hr-HR" dirty="0" smtClean="0"/>
              <a:t>; razumije posebnosti odnosa između vlasti i građana u različitim </a:t>
            </a:r>
            <a:r>
              <a:rPr lang="hr-HR" b="1" dirty="0" smtClean="0"/>
              <a:t>demokratskim</a:t>
            </a:r>
            <a:r>
              <a:rPr lang="hr-HR" dirty="0" smtClean="0"/>
              <a:t> režimima; zna da je građanin nositelj vlasti u svim modelima demokracije; </a:t>
            </a:r>
            <a:r>
              <a:rPr lang="hr-HR" b="1" dirty="0" smtClean="0"/>
              <a:t>razumije vezu između suverenosti građana i državne suverenosti</a:t>
            </a:r>
            <a:r>
              <a:rPr lang="hr-HR" dirty="0" smtClean="0"/>
              <a:t>; razumije ulogu i važnost </a:t>
            </a:r>
            <a:r>
              <a:rPr lang="hr-HR" b="1" dirty="0" smtClean="0"/>
              <a:t>višestranačja</a:t>
            </a:r>
            <a:r>
              <a:rPr lang="hr-HR" dirty="0" smtClean="0"/>
              <a:t> za demokraciju; navodi vodeće političke </a:t>
            </a:r>
            <a:r>
              <a:rPr lang="hr-HR" b="1" dirty="0" smtClean="0"/>
              <a:t>stranke</a:t>
            </a:r>
            <a:r>
              <a:rPr lang="hr-HR" dirty="0" smtClean="0"/>
              <a:t> u Hrvatskoj i ideje koje zastupaju; povezuje te ideje s odgovarajućim političkim </a:t>
            </a:r>
            <a:r>
              <a:rPr lang="hr-HR" b="1" dirty="0" smtClean="0"/>
              <a:t>ideologijama</a:t>
            </a:r>
            <a:r>
              <a:rPr lang="hr-HR" dirty="0" smtClean="0"/>
              <a:t>; razumije izbornu proceduru na lokalnim i nacionalnim izborima u Hrvatskoj; razumije ulogu izbornih </a:t>
            </a:r>
            <a:r>
              <a:rPr lang="hr-HR" b="1" dirty="0" smtClean="0"/>
              <a:t>stranačkih programa </a:t>
            </a:r>
            <a:r>
              <a:rPr lang="hr-HR" dirty="0" smtClean="0"/>
              <a:t>i važnost praćenja provedbe tih programa; </a:t>
            </a:r>
          </a:p>
          <a:p>
            <a:r>
              <a:rPr lang="hr-HR" sz="1400" dirty="0" smtClean="0"/>
              <a:t>(str .33 )</a:t>
            </a:r>
            <a:endParaRPr lang="hr-HR" sz="1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692696"/>
            <a:ext cx="8229600" cy="5688632"/>
          </a:xfrm>
        </p:spPr>
        <p:txBody>
          <a:bodyPr>
            <a:normAutofit fontScale="92500" lnSpcReduction="10000"/>
          </a:bodyPr>
          <a:lstStyle/>
          <a:p>
            <a:pPr>
              <a:buNone/>
            </a:pPr>
            <a:r>
              <a:rPr lang="hr-HR" dirty="0" smtClean="0"/>
              <a:t>“zna da su </a:t>
            </a:r>
            <a:r>
              <a:rPr lang="hr-HR" b="1" dirty="0" smtClean="0"/>
              <a:t>politička obrazovanost i informiranost građana</a:t>
            </a:r>
            <a:r>
              <a:rPr lang="hr-HR" dirty="0" smtClean="0"/>
              <a:t>, njihovo sudjelovanje u odlučivanju, povjerenje u političke institucije i aktere vlasti te njihov osjećaj političke učinkovitosti bitne sastavnice hrvatske demokratske političke kulture </a:t>
            </a:r>
          </a:p>
          <a:p>
            <a:pPr>
              <a:buNone/>
            </a:pPr>
            <a:r>
              <a:rPr lang="hr-HR" dirty="0" smtClean="0"/>
              <a:t>zna tko čini vlast i kako se formira vlast u Hrvatskoj na lokalnoj i državnoj razini; poznaje ulogu Sabora, Predsjednika države, Vlade i sudbene vlasti u skladu s konceptom trodiobe vlasti; razumije razlike u ovlastima između državne i lokalnih vlasti; zna da su nadležnosti pojedinih grana i razina vlasti određeni Ustavom Republike Hrvatske” </a:t>
            </a:r>
            <a:r>
              <a:rPr lang="hr-HR" sz="1700" dirty="0" smtClean="0"/>
              <a:t>(str. 33)</a:t>
            </a:r>
            <a:endParaRPr lang="hr-HR" sz="17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323528" y="188640"/>
            <a:ext cx="8568952" cy="6408712"/>
          </a:xfrm>
        </p:spPr>
        <p:txBody>
          <a:bodyPr>
            <a:normAutofit fontScale="70000" lnSpcReduction="20000"/>
          </a:bodyPr>
          <a:lstStyle/>
          <a:p>
            <a:r>
              <a:rPr lang="hr-HR" sz="4600" dirty="0" smtClean="0"/>
              <a:t>razumije važnost prava i načela vladavine prava </a:t>
            </a:r>
            <a:r>
              <a:rPr lang="hr-HR" sz="3400" dirty="0" smtClean="0"/>
              <a:t>u hrvatskom pravnom sustavu; zna što je pravna država i zašto je ona bit demokratskog građanstva; zna da pravna država jamči svim </a:t>
            </a:r>
            <a:r>
              <a:rPr lang="hr-HR" sz="3400" b="1" dirty="0" smtClean="0"/>
              <a:t>građanima jednakost pred zakonom, da ograničava samovolju vlasti i da osigurava red te sigurnost građana i društva u cjelini</a:t>
            </a:r>
            <a:r>
              <a:rPr lang="hr-HR" sz="3400" dirty="0" smtClean="0"/>
              <a:t>; zna da se djelovanje pravosuđa temelji na pravnoj državi, pretpostavci nevinosti, teretu dokaza, zakonitom postupanju i pravima optuženika; zna ulogu i načine zaštite ljudskih prava u građanskom i kaznenom sudbenom postupku; zna objasniti ulogu Vrhovnog suda Republike Hrvatske i Ustavnog suda Republike Hrvatske u očuvanju pravne države; zna što je pravna, društvena i moralna odgovornost hrvatskih građana u jačanju Republike Hrvatske kao pravne države; poznaje ustavna prava i odgovornosti građana na temelju kojih oni mogu podnositi prijedloge, predstavke i prigovore nadležnim tijelima vlasti i Ustavnom sudu RH; poznaje ulogu i način rada pučkog pravobranitelja/ice, pravobranitelja/ice za prava djeteta, pravobranitelja/ice za ravnopravnost spolova i pravobranitelja/ice za osobe s invaliditetom u zaštiti općih i posebnih prava hrvatskih građana </a:t>
            </a:r>
            <a:r>
              <a:rPr lang="hr-HR" sz="1700" dirty="0" smtClean="0"/>
              <a:t>(str.33)</a:t>
            </a:r>
            <a:endParaRPr lang="hr-HR" sz="17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124744"/>
            <a:ext cx="8229600" cy="4968552"/>
          </a:xfrm>
        </p:spPr>
        <p:txBody>
          <a:bodyPr/>
          <a:lstStyle/>
          <a:p>
            <a:r>
              <a:rPr lang="hr-HR" dirty="0" smtClean="0"/>
              <a:t>zna moralna, filozofska i politička izvorišta te razumije smisao i funkciju ljudskih prava i sloboda u zaštiti dostojanstva ljudske osobe; zna da se ljudska prava i slobode odnose na sve ljude pojedinačno kao pripadnike ljudskog roda bez razlike u odnosu na spol, 'rasu', nacionalnu, etničku, religijsku i drugu pripadnost; zna nabrojati osnovne kategorije ljudskih prava i opisati njihov povijesni razvoj </a:t>
            </a:r>
            <a:r>
              <a:rPr lang="hr-HR" sz="1400" dirty="0" smtClean="0"/>
              <a:t>(</a:t>
            </a:r>
            <a:r>
              <a:rPr lang="hr-HR" sz="1400" smtClean="0"/>
              <a:t>Kurikulum GOO, str</a:t>
            </a:r>
            <a:r>
              <a:rPr lang="hr-HR" sz="1400" dirty="0" smtClean="0"/>
              <a:t>. 34)</a:t>
            </a:r>
            <a:endParaRPr lang="hr-HR" sz="1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332656"/>
            <a:ext cx="8229600" cy="6048672"/>
          </a:xfrm>
        </p:spPr>
        <p:txBody>
          <a:bodyPr>
            <a:normAutofit fontScale="77500" lnSpcReduction="20000"/>
          </a:bodyPr>
          <a:lstStyle/>
          <a:p>
            <a:r>
              <a:rPr lang="hr-HR" dirty="0" smtClean="0"/>
              <a:t>razumije vezu između stvaranja međunarodne zajednice i uspostave međunarodnog sustava ljudskih prava; poznaje povijest razvoja međunarodnog sustava ljudskih prava; nabraja neke od najvažnijih međunarodnih organizacija kojima se štite i promiču ljudska prava; razumije ulogu koju u tome ima sustav UN-a; zna koje organizacije i tijela čine sustav UN-a; razumije kako djeluje međunarodni sustav ljudskih prava te kojim instrumentima i mehanizmima se taj sustav osigurava; poznaje sadržaj nekih od najvažnijih međunarodnih instrumenata ljudskih prava, osobito Opće deklaracije o ljudskim pravima; razumije kako se osigurava učinkovitost međunarodnog sustava ljudskih prava i koje su razine provedbene odgovornosti od međunarodne, preko regionalne i nacionalne, do lokalne i individualne, osobito ulogu vlasti i građana zemalja-članica; zna međunarodne organizacije kojih je Republika Hrvatska članica, koje obveze ima kao članica i na koje načine ispunjava te obveze; navodi prednosti i nedostatke međunarodnog sustava ljudskih prava u zaštiti  prava pojedinca </a:t>
            </a:r>
            <a:r>
              <a:rPr lang="hr-HR" sz="1500" dirty="0" smtClean="0"/>
              <a:t>(str. 34) </a:t>
            </a:r>
            <a:endParaRPr lang="hr-HR" sz="15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6012160" y="274638"/>
            <a:ext cx="2674640" cy="418058"/>
          </a:xfrm>
        </p:spPr>
        <p:txBody>
          <a:bodyPr>
            <a:normAutofit/>
          </a:bodyPr>
          <a:lstStyle/>
          <a:p>
            <a:r>
              <a:rPr lang="hr-HR" sz="1400" dirty="0" err="1" smtClean="0"/>
              <a:t>Bertijeva</a:t>
            </a:r>
            <a:r>
              <a:rPr lang="hr-HR" sz="1400" dirty="0" smtClean="0"/>
              <a:t> </a:t>
            </a:r>
            <a:r>
              <a:rPr lang="hr-HR" sz="1400" dirty="0" err="1" smtClean="0"/>
              <a:t>bertija</a:t>
            </a:r>
            <a:endParaRPr lang="hr-HR" sz="1400" dirty="0"/>
          </a:p>
        </p:txBody>
      </p:sp>
      <p:sp>
        <p:nvSpPr>
          <p:cNvPr id="3" name="Rezervirano mjesto sadržaja 2"/>
          <p:cNvSpPr>
            <a:spLocks noGrp="1"/>
          </p:cNvSpPr>
          <p:nvPr>
            <p:ph idx="1"/>
          </p:nvPr>
        </p:nvSpPr>
        <p:spPr>
          <a:xfrm>
            <a:off x="323528" y="692696"/>
            <a:ext cx="8496944" cy="5976664"/>
          </a:xfrm>
        </p:spPr>
        <p:txBody>
          <a:bodyPr>
            <a:normAutofit fontScale="62500" lnSpcReduction="20000"/>
          </a:bodyPr>
          <a:lstStyle/>
          <a:p>
            <a:pPr>
              <a:buNone/>
            </a:pPr>
            <a:r>
              <a:rPr lang="hr-HR" i="1" dirty="0" smtClean="0"/>
              <a:t>O tome obavještava </a:t>
            </a:r>
            <a:r>
              <a:rPr lang="hr-HR" i="1" dirty="0" err="1" smtClean="0"/>
              <a:t>Bertija</a:t>
            </a:r>
            <a:r>
              <a:rPr lang="hr-HR" i="1" dirty="0" smtClean="0"/>
              <a:t>, a on potom zahtijeva da joj mušterije plate. Kako je riječ o nezaposlenim alkoholičarima, naravno da oni svoje dugove ne mogu platiti</a:t>
            </a:r>
            <a:r>
              <a:rPr lang="hr-HR" b="1" i="1" dirty="0" smtClean="0"/>
              <a:t>. </a:t>
            </a:r>
            <a:r>
              <a:rPr lang="hr-HR" b="1" i="1" dirty="0" err="1" smtClean="0"/>
              <a:t>Berti</a:t>
            </a:r>
            <a:r>
              <a:rPr lang="hr-HR" b="1" i="1" dirty="0" smtClean="0"/>
              <a:t> ne može ispuniti svoje kreditne obveze u lokalnoj banci te proglašava bankrot.</a:t>
            </a:r>
          </a:p>
          <a:p>
            <a:pPr>
              <a:buNone/>
            </a:pPr>
            <a:r>
              <a:rPr lang="hr-HR" i="1" dirty="0" smtClean="0"/>
              <a:t>Birtija se zatvara i njezini zaposlenici gube posao.</a:t>
            </a:r>
          </a:p>
          <a:p>
            <a:pPr>
              <a:buNone/>
            </a:pPr>
            <a:endParaRPr lang="hr-HR" sz="1800" i="1" dirty="0" smtClean="0"/>
          </a:p>
          <a:p>
            <a:pPr>
              <a:buNone/>
            </a:pPr>
            <a:r>
              <a:rPr lang="hr-HR" i="1" dirty="0" smtClean="0"/>
              <a:t>Preko noći, cijena 'alko-obveznica' pada za 90 posto. Srušena vrijednost obveznica uništava likvidnost banke: banka ne može odobravati nove kredite i njezina se ekonomska aktivnost zamrzava.</a:t>
            </a:r>
          </a:p>
          <a:p>
            <a:pPr>
              <a:buNone/>
            </a:pPr>
            <a:r>
              <a:rPr lang="hr-HR" i="1" dirty="0" smtClean="0"/>
              <a:t>Dobavljači koji su </a:t>
            </a:r>
            <a:r>
              <a:rPr lang="hr-HR" i="1" dirty="0" err="1" smtClean="0"/>
              <a:t>Bertiju</a:t>
            </a:r>
            <a:r>
              <a:rPr lang="hr-HR" i="1" dirty="0" smtClean="0"/>
              <a:t> odobravali odgođeno plaćanje pa čak i investirali u obveznice visoke vrijednosti, sada moraju otpisati njegov dug uz gubitak od preko 90 posto pretpostavljene vrijednosti obveznica.</a:t>
            </a:r>
          </a:p>
          <a:p>
            <a:pPr>
              <a:buNone/>
            </a:pPr>
            <a:endParaRPr lang="hr-HR" sz="1800" i="1" dirty="0" smtClean="0"/>
          </a:p>
          <a:p>
            <a:pPr>
              <a:buNone/>
            </a:pPr>
            <a:r>
              <a:rPr lang="hr-HR" i="1" dirty="0" smtClean="0"/>
              <a:t>Njegov dobavljač vina proglašava bankrot i zatvara obiteljski biznis koji je uspješno poslovao pune tri generacije; njezinog dobavljača piva preuzima konkurentska tvrtka koja odmah zatvara lokalnu pivovaru i otpušta svih 150 radnika.</a:t>
            </a:r>
          </a:p>
          <a:p>
            <a:pPr>
              <a:buNone/>
            </a:pPr>
            <a:r>
              <a:rPr lang="hr-HR" dirty="0" smtClean="0"/>
              <a:t>Srećom</a:t>
            </a:r>
            <a:r>
              <a:rPr lang="hr-HR" i="1" dirty="0" smtClean="0"/>
              <a:t>, banku, brokersku firmu i njezine direktore </a:t>
            </a:r>
            <a:r>
              <a:rPr lang="hr-HR" i="1" dirty="0" err="1" smtClean="0"/>
              <a:t>multimilijunskom</a:t>
            </a:r>
            <a:r>
              <a:rPr lang="hr-HR" i="1" dirty="0" smtClean="0"/>
              <a:t> financijskom injekcijom spašava vlada, bez dodatnih obaveza.</a:t>
            </a:r>
          </a:p>
          <a:p>
            <a:pPr>
              <a:buNone/>
            </a:pPr>
            <a:endParaRPr lang="hr-HR" sz="1600" i="1" dirty="0" smtClean="0"/>
          </a:p>
          <a:p>
            <a:pPr>
              <a:buNone/>
            </a:pPr>
            <a:r>
              <a:rPr lang="hr-HR" i="1" dirty="0" smtClean="0"/>
              <a:t>Fondove potrebne za spašavanje država će osigurati novouvedenim porezima koje će plaćati zaposleni ljudi srednje klase, koji uglavnom ne konzumiraju alkohol i nikada nisu bili u </a:t>
            </a:r>
            <a:r>
              <a:rPr lang="hr-HR" i="1" dirty="0" err="1" smtClean="0"/>
              <a:t>Bertijevoj</a:t>
            </a:r>
            <a:r>
              <a:rPr lang="hr-HR" i="1" dirty="0" smtClean="0"/>
              <a:t> </a:t>
            </a:r>
            <a:r>
              <a:rPr lang="hr-HR" i="1" dirty="0" err="1" smtClean="0"/>
              <a:t>bertiji</a:t>
            </a:r>
            <a:r>
              <a:rPr lang="hr-HR" i="1" dirty="0" smtClean="0"/>
              <a:t>. </a:t>
            </a:r>
            <a:r>
              <a:rPr lang="hr-HR" dirty="0" smtClean="0"/>
              <a:t>(</a:t>
            </a:r>
            <a:r>
              <a:rPr lang="hr-HR" u="sng" dirty="0" smtClean="0"/>
              <a:t>profiti privatni, a dugovi javni</a:t>
            </a:r>
            <a:r>
              <a:rPr lang="hr-HR" dirty="0" smtClean="0"/>
              <a:t>)</a:t>
            </a:r>
          </a:p>
          <a:p>
            <a:endParaRPr lang="hr-HR" dirty="0" smtClean="0"/>
          </a:p>
          <a:p>
            <a:endParaRPr lang="hr-HR"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404664"/>
            <a:ext cx="8229600" cy="6120680"/>
          </a:xfrm>
        </p:spPr>
        <p:txBody>
          <a:bodyPr>
            <a:normAutofit/>
          </a:bodyPr>
          <a:lstStyle/>
          <a:p>
            <a:r>
              <a:rPr lang="hr-HR" dirty="0" smtClean="0"/>
              <a:t>poznaje povijest europskih integracija i neke od najvažnijih odluka koje su vodile  integraciji; poznaje ulogu koju su u procesu integracije imali Vijeće Europe, Europske zajednice i Konferencija/Organizacija za europsku sigurnost i suradnju; zna što je Europska unija, kako ona funkcionira, kako se utvrđuje europska politika i donose europski zakoni; poznaje ovlasti Vijeća Ministara, Europskog parlamenta, Europskog vijeća i Europske komisije </a:t>
            </a:r>
            <a:r>
              <a:rPr lang="hr-HR" sz="1200" dirty="0" smtClean="0"/>
              <a:t>(str. 35)</a:t>
            </a:r>
            <a:endParaRPr lang="hr-HR" sz="12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476672"/>
            <a:ext cx="8229600" cy="5976664"/>
          </a:xfrm>
        </p:spPr>
        <p:txBody>
          <a:bodyPr>
            <a:normAutofit fontScale="92500" lnSpcReduction="10000"/>
          </a:bodyPr>
          <a:lstStyle/>
          <a:p>
            <a:r>
              <a:rPr lang="hr-HR" dirty="0" smtClean="0"/>
              <a:t>zna koja prava i obveze za Hrvatsku proizlaze iz članstva u Europskoj uniji na razini državne i lokalne vlasti, javnih ustanova, civilnog društva i građana; poznaje kriterije koje je Hrvatska trebala ispuniti za pridruživanje Europskoj uniji, kao i učinke ispunjavanja tih kriterija na političke, pravne, društvene i kulturne promjene u Hrvatskoj; zna koji su ugovorni odnosi između Hrvatske i Europske unije, kako se biraju hrvatski zastupnici i koja je njihova ulogu u Europskom parlamentu; zna navesti i argumentirati prednosti, nedostatke i izazove europskih integracija s posebnim osvrtom na interese Republike Hrvatske i njezinih građana </a:t>
            </a:r>
            <a:r>
              <a:rPr lang="hr-HR" sz="1300" dirty="0" smtClean="0"/>
              <a:t>(str. 35)</a:t>
            </a:r>
            <a:endParaRPr lang="hr-HR" sz="13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332656"/>
            <a:ext cx="8229600" cy="6264696"/>
          </a:xfrm>
        </p:spPr>
        <p:txBody>
          <a:bodyPr>
            <a:normAutofit fontScale="85000" lnSpcReduction="20000"/>
          </a:bodyPr>
          <a:lstStyle/>
          <a:p>
            <a:r>
              <a:rPr lang="hr-HR" dirty="0" smtClean="0"/>
              <a:t>razlikuje međudržavne od međunarodnih nevladinih organizacija; razumije ulogu međunarodnih nevladinih organizacija u zaštiti prava pojedinca i rješavanju globalnih društvenih problema; poznaje neke od najvažnijih međunarodnih nevladinih organizacija i opisuje njihova područja djelovanja (</a:t>
            </a:r>
            <a:r>
              <a:rPr lang="hr-HR" dirty="0" err="1" smtClean="0"/>
              <a:t>npr</a:t>
            </a:r>
            <a:r>
              <a:rPr lang="hr-HR" dirty="0" smtClean="0"/>
              <a:t>. Human </a:t>
            </a:r>
            <a:r>
              <a:rPr lang="hr-HR" dirty="0" err="1" smtClean="0"/>
              <a:t>Rights</a:t>
            </a:r>
            <a:r>
              <a:rPr lang="hr-HR" dirty="0" smtClean="0"/>
              <a:t> </a:t>
            </a:r>
            <a:r>
              <a:rPr lang="hr-HR" dirty="0" err="1" smtClean="0"/>
              <a:t>Watch</a:t>
            </a:r>
            <a:r>
              <a:rPr lang="hr-HR" dirty="0" smtClean="0"/>
              <a:t>; Amnesty </a:t>
            </a:r>
            <a:r>
              <a:rPr lang="hr-HR" dirty="0" err="1" smtClean="0"/>
              <a:t>International</a:t>
            </a:r>
            <a:r>
              <a:rPr lang="hr-HR" dirty="0" smtClean="0"/>
              <a:t>, Liječnici bez granica, </a:t>
            </a:r>
            <a:r>
              <a:rPr lang="hr-HR" dirty="0" err="1" smtClean="0"/>
              <a:t>Greenpeace</a:t>
            </a:r>
            <a:r>
              <a:rPr lang="hr-HR" dirty="0" smtClean="0"/>
              <a:t>, Caritas, </a:t>
            </a:r>
            <a:r>
              <a:rPr lang="hr-HR" dirty="0" err="1" smtClean="0"/>
              <a:t>Freedom</a:t>
            </a:r>
            <a:r>
              <a:rPr lang="hr-HR" dirty="0" smtClean="0"/>
              <a:t> </a:t>
            </a:r>
            <a:r>
              <a:rPr lang="hr-HR" dirty="0" err="1" smtClean="0"/>
              <a:t>House</a:t>
            </a:r>
            <a:r>
              <a:rPr lang="hr-HR" dirty="0" smtClean="0"/>
              <a:t>, </a:t>
            </a:r>
            <a:r>
              <a:rPr lang="hr-HR" dirty="0" err="1" smtClean="0"/>
              <a:t>Transparency</a:t>
            </a:r>
            <a:r>
              <a:rPr lang="hr-HR" dirty="0" smtClean="0"/>
              <a:t> </a:t>
            </a:r>
            <a:r>
              <a:rPr lang="hr-HR" dirty="0" err="1" smtClean="0"/>
              <a:t>International</a:t>
            </a:r>
            <a:r>
              <a:rPr lang="hr-HR" dirty="0" smtClean="0"/>
              <a:t>, </a:t>
            </a:r>
            <a:r>
              <a:rPr lang="hr-HR" dirty="0" err="1" smtClean="0"/>
              <a:t>Friends</a:t>
            </a:r>
            <a:r>
              <a:rPr lang="hr-HR" dirty="0" smtClean="0"/>
              <a:t> </a:t>
            </a:r>
            <a:r>
              <a:rPr lang="hr-HR" dirty="0" err="1" smtClean="0"/>
              <a:t>of</a:t>
            </a:r>
            <a:r>
              <a:rPr lang="hr-HR" dirty="0" smtClean="0"/>
              <a:t> </a:t>
            </a:r>
            <a:r>
              <a:rPr lang="hr-HR" dirty="0" err="1" smtClean="0"/>
              <a:t>the</a:t>
            </a:r>
            <a:r>
              <a:rPr lang="hr-HR" dirty="0" smtClean="0"/>
              <a:t> </a:t>
            </a:r>
            <a:r>
              <a:rPr lang="hr-HR" dirty="0" err="1" smtClean="0"/>
              <a:t>Earth</a:t>
            </a:r>
            <a:r>
              <a:rPr lang="hr-HR" dirty="0" smtClean="0"/>
              <a:t>, </a:t>
            </a:r>
            <a:r>
              <a:rPr lang="hr-HR" dirty="0" err="1" smtClean="0"/>
              <a:t>Survival</a:t>
            </a:r>
            <a:r>
              <a:rPr lang="hr-HR" dirty="0" smtClean="0"/>
              <a:t> </a:t>
            </a:r>
            <a:r>
              <a:rPr lang="hr-HR" dirty="0" err="1" smtClean="0"/>
              <a:t>International</a:t>
            </a:r>
            <a:r>
              <a:rPr lang="hr-HR" dirty="0" smtClean="0"/>
              <a:t>); zna okolnosti i razloge osnivanja Crvenoga križa te ulogu Ženevskih konvencija i Međunarodnog humanitarnog prava u zaštiti prava ranjenika, bolesnika i civilnog stanovništva u oružanim sukobima; poznaje povijest borbe za prava žena; zna navesti imena žena koje su svojim djelovanjem pridonijele ravnopravnosti žena; zna kako se pojedinci i grupe uključuju u akcije organizacija civilnog društva na europskoj i međunarodnoj razini </a:t>
            </a:r>
            <a:r>
              <a:rPr lang="hr-HR" sz="1400" dirty="0" smtClean="0"/>
              <a:t>(str. 36)</a:t>
            </a:r>
            <a:endParaRPr lang="hr-HR" sz="1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404664"/>
            <a:ext cx="8229600" cy="6192688"/>
          </a:xfrm>
        </p:spPr>
        <p:txBody>
          <a:bodyPr>
            <a:normAutofit fontScale="85000" lnSpcReduction="20000"/>
          </a:bodyPr>
          <a:lstStyle/>
          <a:p>
            <a:r>
              <a:rPr lang="hr-HR" u="sng" dirty="0" smtClean="0"/>
              <a:t>Građanske vještine i sposobnosti (SŠ); Učenik/</a:t>
            </a:r>
            <a:r>
              <a:rPr lang="hr-HR" u="sng" dirty="0" err="1" smtClean="0"/>
              <a:t>ca</a:t>
            </a:r>
            <a:r>
              <a:rPr lang="hr-HR" u="sng" dirty="0" smtClean="0"/>
              <a:t> </a:t>
            </a:r>
            <a:endParaRPr lang="hr-HR" dirty="0" smtClean="0"/>
          </a:p>
          <a:p>
            <a:r>
              <a:rPr lang="hr-HR" dirty="0" smtClean="0"/>
              <a:t>(osim vještina koje su usvojene u prvom, drugom i trećem ciklusu): </a:t>
            </a:r>
          </a:p>
          <a:p>
            <a:r>
              <a:rPr lang="hr-HR" dirty="0" smtClean="0"/>
              <a:t>posjeduje vještine </a:t>
            </a:r>
            <a:r>
              <a:rPr lang="hr-HR" dirty="0" err="1" smtClean="0"/>
              <a:t>multiperspektivnog</a:t>
            </a:r>
            <a:r>
              <a:rPr lang="hr-HR" dirty="0" smtClean="0"/>
              <a:t> i komparativnog pristupa društvenim, gospodarskim i kulturnim pitanjima i problemima</a:t>
            </a:r>
          </a:p>
          <a:p>
            <a:r>
              <a:rPr lang="hr-HR" dirty="0" smtClean="0"/>
              <a:t>promišlja, prati, argumentira i dokumentira položaj Republike Hrvatske i hrvatskih građana u Europskoj uniji</a:t>
            </a:r>
            <a:r>
              <a:rPr lang="hr-HR" b="1" dirty="0" smtClean="0"/>
              <a:t>; </a:t>
            </a:r>
            <a:r>
              <a:rPr lang="hr-HR" b="1" dirty="0" err="1" smtClean="0"/>
              <a:t>kontekstualizira</a:t>
            </a:r>
            <a:r>
              <a:rPr lang="hr-HR" b="1" dirty="0" smtClean="0"/>
              <a:t> distributivnu, korektivnu i proceduralnu pravdu na razini Republike Hrvatske, Europske unije i međunarodne zajednice</a:t>
            </a:r>
          </a:p>
          <a:p>
            <a:r>
              <a:rPr lang="hr-HR" dirty="0" smtClean="0"/>
              <a:t>pokazuje uvjerenje u vrijednost, dostojanstvo i slobodu ljudske osobe te važnost institucionalne zaštite prava pojedinca na razini Hrvatske, Europe i svijeta</a:t>
            </a:r>
          </a:p>
          <a:p>
            <a:r>
              <a:rPr lang="hr-HR" dirty="0" smtClean="0"/>
              <a:t>zastupa i brani svoje interese, </a:t>
            </a:r>
            <a:r>
              <a:rPr lang="hr-HR" dirty="0" err="1" smtClean="0"/>
              <a:t>interese</a:t>
            </a:r>
            <a:r>
              <a:rPr lang="hr-HR" dirty="0" smtClean="0"/>
              <a:t> svoje lokalne zajednice i Hrvatske u europskom i međunarodnom kontekstu                                            </a:t>
            </a:r>
            <a:r>
              <a:rPr lang="hr-HR" sz="1400" dirty="0" smtClean="0"/>
              <a:t>(str. 38 i dalje)</a:t>
            </a:r>
            <a:endParaRPr lang="hr-HR" sz="1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850106"/>
          </a:xfrm>
        </p:spPr>
        <p:txBody>
          <a:bodyPr>
            <a:normAutofit/>
          </a:bodyPr>
          <a:lstStyle/>
          <a:p>
            <a:r>
              <a:rPr lang="hr-HR" sz="1600" b="1" dirty="0"/>
              <a:t>STRUKTURNE DIMENZIJE GRAĐANSKE KOMPETENCIJE U SKLOPU NACIONALNE, EUROPSKE I MEĐUNARODNE ZAJEDNICE 	</a:t>
            </a:r>
            <a:r>
              <a:rPr lang="hr-HR" sz="1600" dirty="0"/>
              <a:t/>
            </a:r>
            <a:br>
              <a:rPr lang="hr-HR" sz="1600" dirty="0"/>
            </a:br>
            <a:r>
              <a:rPr lang="nb-NO" sz="1600" dirty="0"/>
              <a:t>1. – 2. razred srednje škole </a:t>
            </a:r>
            <a:endParaRPr lang="hr-HR" sz="1600" dirty="0"/>
          </a:p>
        </p:txBody>
      </p:sp>
      <p:sp>
        <p:nvSpPr>
          <p:cNvPr id="3" name="Rezervirano mjesto sadržaja 2"/>
          <p:cNvSpPr>
            <a:spLocks noGrp="1"/>
          </p:cNvSpPr>
          <p:nvPr>
            <p:ph idx="1"/>
          </p:nvPr>
        </p:nvSpPr>
        <p:spPr>
          <a:xfrm>
            <a:off x="457200" y="1268760"/>
            <a:ext cx="8229600" cy="5400600"/>
          </a:xfrm>
        </p:spPr>
        <p:txBody>
          <a:bodyPr>
            <a:normAutofit/>
          </a:bodyPr>
          <a:lstStyle/>
          <a:p>
            <a:r>
              <a:rPr lang="hr-HR" b="1" dirty="0"/>
              <a:t>Društvena </a:t>
            </a:r>
          </a:p>
          <a:p>
            <a:r>
              <a:rPr lang="hr-HR" dirty="0"/>
              <a:t>- društvene komunikacijske vještine </a:t>
            </a:r>
          </a:p>
          <a:p>
            <a:r>
              <a:rPr lang="hr-HR" dirty="0"/>
              <a:t>- timski rad </a:t>
            </a:r>
          </a:p>
          <a:p>
            <a:r>
              <a:rPr lang="hr-HR" dirty="0"/>
              <a:t>- upravljanje grupnim radom </a:t>
            </a:r>
          </a:p>
          <a:p>
            <a:r>
              <a:rPr lang="hr-HR" dirty="0"/>
              <a:t>- upravljanje emocijama </a:t>
            </a:r>
          </a:p>
          <a:p>
            <a:r>
              <a:rPr lang="hr-HR" dirty="0"/>
              <a:t>- upravljanje sukobima </a:t>
            </a:r>
          </a:p>
          <a:p>
            <a:r>
              <a:rPr lang="it-IT" dirty="0"/>
              <a:t>- </a:t>
            </a:r>
            <a:r>
              <a:rPr lang="it-IT" dirty="0" err="1"/>
              <a:t>volontiranje</a:t>
            </a:r>
            <a:r>
              <a:rPr lang="it-IT" dirty="0"/>
              <a:t> i </a:t>
            </a:r>
            <a:r>
              <a:rPr lang="it-IT" dirty="0" err="1"/>
              <a:t>razvoj</a:t>
            </a:r>
            <a:r>
              <a:rPr lang="it-IT" dirty="0"/>
              <a:t> </a:t>
            </a:r>
            <a:r>
              <a:rPr lang="it-IT" dirty="0" err="1"/>
              <a:t>socijalne</a:t>
            </a:r>
            <a:r>
              <a:rPr lang="it-IT" dirty="0"/>
              <a:t> </a:t>
            </a:r>
            <a:r>
              <a:rPr lang="it-IT" dirty="0" err="1"/>
              <a:t>solidarnosti</a:t>
            </a:r>
            <a:r>
              <a:rPr lang="it-IT" dirty="0"/>
              <a:t> </a:t>
            </a:r>
            <a:endParaRPr lang="hr-HR" dirty="0" smtClean="0"/>
          </a:p>
          <a:p>
            <a:pPr algn="r">
              <a:buNone/>
            </a:pPr>
            <a:r>
              <a:rPr lang="hr-HR" sz="1600" dirty="0" smtClean="0"/>
              <a:t>(Kurikulum GOO-a , str. 34)</a:t>
            </a:r>
            <a:endParaRPr lang="it-IT" sz="16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778098"/>
          </a:xfrm>
        </p:spPr>
        <p:txBody>
          <a:bodyPr>
            <a:normAutofit/>
          </a:bodyPr>
          <a:lstStyle/>
          <a:p>
            <a:r>
              <a:rPr lang="hr-HR" sz="1600" b="1" dirty="0"/>
              <a:t>POSTIGNUĆA UČENIKA NA KRAJU ČETVRTOG CIKLUSA </a:t>
            </a:r>
            <a:br>
              <a:rPr lang="hr-HR" sz="1600" b="1" dirty="0"/>
            </a:br>
            <a:r>
              <a:rPr lang="nb-NO" sz="1600" dirty="0"/>
              <a:t>1. – 2. razred srednje škole </a:t>
            </a:r>
            <a:endParaRPr lang="hr-HR" sz="1600" dirty="0"/>
          </a:p>
        </p:txBody>
      </p:sp>
      <p:sp>
        <p:nvSpPr>
          <p:cNvPr id="3" name="Rezervirano mjesto sadržaja 2"/>
          <p:cNvSpPr>
            <a:spLocks noGrp="1"/>
          </p:cNvSpPr>
          <p:nvPr>
            <p:ph idx="1"/>
          </p:nvPr>
        </p:nvSpPr>
        <p:spPr>
          <a:xfrm>
            <a:off x="457200" y="1268760"/>
            <a:ext cx="8229600" cy="5328592"/>
          </a:xfrm>
        </p:spPr>
        <p:txBody>
          <a:bodyPr>
            <a:normAutofit/>
          </a:bodyPr>
          <a:lstStyle/>
          <a:p>
            <a:pPr>
              <a:buNone/>
            </a:pPr>
            <a:r>
              <a:rPr lang="hr-HR" sz="2400" dirty="0" smtClean="0">
                <a:latin typeface="+mj-lt"/>
              </a:rPr>
              <a:t>“</a:t>
            </a:r>
            <a:r>
              <a:rPr lang="vi-VN" sz="2400" dirty="0" smtClean="0">
                <a:latin typeface="+mj-lt"/>
              </a:rPr>
              <a:t>razumije </a:t>
            </a:r>
            <a:r>
              <a:rPr lang="vi-VN" sz="2400" dirty="0">
                <a:latin typeface="+mj-lt"/>
              </a:rPr>
              <a:t>važnost mira, nenasilja i političkog rješavanja sporova i sukoba na nacionalnoj, europskoj i međunarodnoj razini; razumije razlike između međunarodnog, međugrupnog i interpersonalnog sukoba i metode mirenja; razumije vezu između ljudskih prava i mira; poznaje ulogu i modalitete djelovanja međunarodnih mirovnih snaga; </a:t>
            </a:r>
            <a:r>
              <a:rPr lang="vi-VN" sz="2800" dirty="0">
                <a:latin typeface="+mj-lt"/>
              </a:rPr>
              <a:t>razumije ulogu vlasti</a:t>
            </a:r>
            <a:r>
              <a:rPr lang="vi-VN" sz="2800" dirty="0" smtClean="0">
                <a:latin typeface="+mj-lt"/>
              </a:rPr>
              <a:t>,</a:t>
            </a:r>
            <a:r>
              <a:rPr lang="hr-HR" sz="2800" dirty="0" smtClean="0">
                <a:latin typeface="+mj-lt"/>
              </a:rPr>
              <a:t> </a:t>
            </a:r>
            <a:r>
              <a:rPr lang="hr-HR" sz="2800" dirty="0">
                <a:latin typeface="+mj-lt"/>
              </a:rPr>
              <a:t>civilnog društva i pojedinca u osiguranju mira i stabilnosti na različitim razinama; razumije važnost samopouzdanja i samopoštovanja te razumijevanja i poštovanja drugoga za rješavanje sukoba i sporova na različitim razinama</a:t>
            </a:r>
            <a:r>
              <a:rPr lang="hr-HR" sz="2400" dirty="0">
                <a:latin typeface="+mj-lt"/>
              </a:rPr>
              <a:t> </a:t>
            </a:r>
            <a:r>
              <a:rPr lang="hr-HR" sz="2400" dirty="0" smtClean="0">
                <a:latin typeface="+mj-lt"/>
              </a:rPr>
              <a:t>“ </a:t>
            </a:r>
            <a:endParaRPr lang="vi-VN" sz="1600" dirty="0"/>
          </a:p>
          <a:p>
            <a:pPr algn="r">
              <a:buNone/>
            </a:pPr>
            <a:r>
              <a:rPr lang="hr-HR" sz="1600" dirty="0" smtClean="0"/>
              <a:t>(Kurikulum GOO-a , str. 35/36)</a:t>
            </a:r>
            <a:endParaRPr lang="hr-HR" sz="16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260648"/>
            <a:ext cx="8229600" cy="6336704"/>
          </a:xfrm>
        </p:spPr>
        <p:txBody>
          <a:bodyPr>
            <a:normAutofit fontScale="92500"/>
          </a:bodyPr>
          <a:lstStyle/>
          <a:p>
            <a:pPr>
              <a:buNone/>
            </a:pPr>
            <a:r>
              <a:rPr lang="hr-HR" sz="1600" b="1" dirty="0" smtClean="0"/>
              <a:t>STRUKTURNE DIMENZIJE GRAĐANSKE KOMPETENCIJE U KONTEKSTU RAZREDA, ŠKOLE I LOKALNE ZAJEDNICE  	</a:t>
            </a:r>
          </a:p>
          <a:p>
            <a:pPr>
              <a:buNone/>
            </a:pPr>
            <a:r>
              <a:rPr lang="hr-HR" sz="1600" b="1" dirty="0" smtClean="0"/>
              <a:t>1.-4. razred  Kulturološka  dimenzija</a:t>
            </a:r>
          </a:p>
          <a:p>
            <a:r>
              <a:rPr lang="hr-HR" sz="1600" dirty="0" smtClean="0"/>
              <a:t>- razvoj osobnog, zavičajnog, većinskog i manjinskih nacionalnih identiteta te </a:t>
            </a:r>
            <a:r>
              <a:rPr lang="hr-HR" sz="1600" b="1" dirty="0" smtClean="0"/>
              <a:t>domovinskog identiteta </a:t>
            </a:r>
          </a:p>
          <a:p>
            <a:r>
              <a:rPr lang="hr-HR" sz="1600" dirty="0" smtClean="0"/>
              <a:t>- interkulturna osjetljivost i </a:t>
            </a:r>
          </a:p>
          <a:p>
            <a:r>
              <a:rPr lang="hr-HR" sz="1600" dirty="0" smtClean="0"/>
              <a:t>- interkulturni dijalog 	(Kurikulum GOO-a, str. 19)</a:t>
            </a:r>
          </a:p>
          <a:p>
            <a:pPr>
              <a:buNone/>
            </a:pPr>
            <a:r>
              <a:rPr lang="hr-HR" sz="1600" b="1" dirty="0" smtClean="0"/>
              <a:t>5. - 8. razred Kulturološka  dimenzija</a:t>
            </a:r>
          </a:p>
          <a:p>
            <a:r>
              <a:rPr lang="hr-HR" sz="1600" dirty="0" smtClean="0"/>
              <a:t>- razvoj osobnog, zavičajnog, većinskog i manjinskih nacionalnih identiteta </a:t>
            </a:r>
            <a:r>
              <a:rPr lang="hr-HR" sz="1600" b="1" dirty="0" smtClean="0"/>
              <a:t>kao dio hrvatskog domovinskog identiteta</a:t>
            </a:r>
            <a:r>
              <a:rPr lang="hr-HR" sz="1600" dirty="0" smtClean="0"/>
              <a:t> </a:t>
            </a:r>
          </a:p>
          <a:p>
            <a:r>
              <a:rPr lang="hr-HR" sz="1600" dirty="0" smtClean="0"/>
              <a:t>- interkulturna osjetljivost, </a:t>
            </a:r>
          </a:p>
          <a:p>
            <a:r>
              <a:rPr lang="hr-HR" sz="1600" dirty="0" smtClean="0"/>
              <a:t>interkulturni dijalog </a:t>
            </a:r>
          </a:p>
          <a:p>
            <a:r>
              <a:rPr lang="hr-HR" sz="1600" dirty="0" smtClean="0"/>
              <a:t>- osvještavanje i uklanjanje stereotipa 	 (Kurikulum GOO-a, str. 25)</a:t>
            </a:r>
          </a:p>
          <a:p>
            <a:pPr>
              <a:buNone/>
            </a:pPr>
            <a:r>
              <a:rPr lang="hr-HR" sz="2000" b="1" dirty="0" smtClean="0"/>
              <a:t>Srednja škola Kulturološka  dimenzija</a:t>
            </a:r>
          </a:p>
          <a:p>
            <a:r>
              <a:rPr lang="hr-HR" sz="2000" dirty="0" smtClean="0"/>
              <a:t>- razvoj osobnog, zavičajnog, većinskog i manjinskih nacionalnih identiteta </a:t>
            </a:r>
            <a:r>
              <a:rPr lang="hr-HR" sz="2000" b="1" dirty="0" smtClean="0"/>
              <a:t>kao dijela hrvatskog domovinskog identiteta </a:t>
            </a:r>
            <a:r>
              <a:rPr lang="hr-HR" sz="2000" dirty="0" smtClean="0"/>
              <a:t>te europskog i globalnog identiteta </a:t>
            </a:r>
          </a:p>
          <a:p>
            <a:r>
              <a:rPr lang="hr-HR" sz="2000" dirty="0" smtClean="0"/>
              <a:t>- interkulturna osjetljivost, </a:t>
            </a:r>
          </a:p>
          <a:p>
            <a:r>
              <a:rPr lang="hr-HR" sz="2000" dirty="0" smtClean="0"/>
              <a:t>komunikacija i dijalog </a:t>
            </a:r>
          </a:p>
          <a:p>
            <a:r>
              <a:rPr lang="hr-HR" sz="2000" dirty="0" smtClean="0"/>
              <a:t>- osvještavanje i uklanjanje stereotipa i predrasuda 	</a:t>
            </a:r>
            <a:r>
              <a:rPr lang="hr-HR" sz="1800" dirty="0" smtClean="0"/>
              <a:t>    (Kurikulum GOO-a, str. 34)</a:t>
            </a:r>
          </a:p>
          <a:p>
            <a:pPr>
              <a:buNone/>
            </a:pPr>
            <a:r>
              <a:rPr lang="hr-HR" sz="1600" dirty="0" smtClean="0"/>
              <a:t>Bijela knjiga o međukulturnom dijalogu “Živimo zajedno jednaki u dostojanstvu”, AZOO, Zagreb, 2011. </a:t>
            </a:r>
            <a:endParaRPr lang="hr-HR" sz="16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634082"/>
          </a:xfrm>
        </p:spPr>
        <p:txBody>
          <a:bodyPr>
            <a:normAutofit/>
          </a:bodyPr>
          <a:lstStyle/>
          <a:p>
            <a:r>
              <a:rPr lang="hr-HR" sz="3000" dirty="0" smtClean="0"/>
              <a:t>Hrvatski jezik – srednje škole (gimnazije i strukovne)</a:t>
            </a:r>
            <a:endParaRPr lang="hr-HR" sz="3000" dirty="0"/>
          </a:p>
        </p:txBody>
      </p:sp>
      <p:sp>
        <p:nvSpPr>
          <p:cNvPr id="3" name="Rezervirano mjesto sadržaja 2"/>
          <p:cNvSpPr>
            <a:spLocks noGrp="1"/>
          </p:cNvSpPr>
          <p:nvPr>
            <p:ph idx="1"/>
          </p:nvPr>
        </p:nvSpPr>
        <p:spPr>
          <a:xfrm>
            <a:off x="251520" y="836712"/>
            <a:ext cx="8640960" cy="5760640"/>
          </a:xfrm>
        </p:spPr>
        <p:txBody>
          <a:bodyPr>
            <a:normAutofit fontScale="85000" lnSpcReduction="20000"/>
          </a:bodyPr>
          <a:lstStyle/>
          <a:p>
            <a:pPr>
              <a:buNone/>
            </a:pPr>
            <a:r>
              <a:rPr lang="hr-HR" sz="2800" dirty="0" smtClean="0"/>
              <a:t>Nastavni programi za gimnazije</a:t>
            </a:r>
          </a:p>
          <a:p>
            <a:pPr>
              <a:buNone/>
            </a:pPr>
            <a:r>
              <a:rPr lang="hr-HR" sz="2800" dirty="0" smtClean="0"/>
              <a:t>Uvod II. Str. 151:</a:t>
            </a:r>
          </a:p>
          <a:p>
            <a:pPr>
              <a:buNone/>
            </a:pPr>
            <a:r>
              <a:rPr lang="hr-HR" sz="2800" dirty="0" smtClean="0"/>
              <a:t>“Program hrvatskog jezika za gimnazije sadržajno se metodološki i koncepcijski povezuje s Programom hrvatskog jezika za osnovnu školu i s njim čini zajednički sustav jezičnoga i književnoga odgoja i naobrazbe. Ostvaruje se višom teoretskom razinom u pristupu jezičnim i književnim sadržajima te novim, složenijim organizacijskim oblicima odgojno obrazovne-</a:t>
            </a:r>
            <a:r>
              <a:rPr lang="hr-HR" sz="2800" dirty="0" err="1" smtClean="0"/>
              <a:t>naobrazbene</a:t>
            </a:r>
            <a:r>
              <a:rPr lang="hr-HR" sz="2800" dirty="0" smtClean="0"/>
              <a:t> djelatnosti.” (</a:t>
            </a:r>
            <a:r>
              <a:rPr lang="hr-HR" sz="2800" i="1" dirty="0" smtClean="0"/>
              <a:t>Isto se kaže u Programu za hrvatski jezik za četverogodišnje strukovne škole, UVOD, II.; slično i za trogodišnje strukovne škole.</a:t>
            </a:r>
            <a:r>
              <a:rPr lang="hr-HR" sz="2800" dirty="0" smtClean="0"/>
              <a:t>)</a:t>
            </a:r>
          </a:p>
          <a:p>
            <a:pPr>
              <a:buNone/>
            </a:pPr>
            <a:r>
              <a:rPr lang="hr-HR" sz="2800" dirty="0" smtClean="0"/>
              <a:t>V. SVRHA, str. 152:</a:t>
            </a:r>
          </a:p>
          <a:p>
            <a:pPr>
              <a:buNone/>
            </a:pPr>
            <a:r>
              <a:rPr lang="hr-HR" sz="2800" dirty="0" smtClean="0"/>
              <a:t>“- steći jezičnu, književnu, kazališnu i medijsku kulturu kojom se pojedinac potvrđuje kao samosvojno biće sposobno za život s drugima u snošljivosti i </a:t>
            </a:r>
            <a:r>
              <a:rPr lang="hr-HR" sz="2800" dirty="0" err="1" smtClean="0"/>
              <a:t>razaličitostima</a:t>
            </a:r>
            <a:r>
              <a:rPr lang="hr-HR" sz="2800" dirty="0" smtClean="0"/>
              <a:t> što ih pruža demokratsko društvo” (</a:t>
            </a:r>
            <a:r>
              <a:rPr lang="hr-HR" sz="2800" i="1" dirty="0" smtClean="0"/>
              <a:t>Isto se kaže u Programu za hrvatski jezik za četverogodišnje strukovne škole IV. SVRHA; slično i za trogodišnje strukovne škole.</a:t>
            </a:r>
            <a:r>
              <a:rPr lang="hr-HR" sz="2800" dirty="0" smtClean="0"/>
              <a:t>)</a:t>
            </a:r>
            <a:endParaRPr lang="hr-HR" sz="28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562074"/>
          </a:xfrm>
        </p:spPr>
        <p:txBody>
          <a:bodyPr>
            <a:normAutofit/>
          </a:bodyPr>
          <a:lstStyle/>
          <a:p>
            <a:r>
              <a:rPr lang="hr-HR" sz="1800" dirty="0" smtClean="0"/>
              <a:t>Nacionalni okvirni kurikulum – Hrvatski jezik</a:t>
            </a:r>
            <a:endParaRPr lang="hr-HR" sz="1800" dirty="0"/>
          </a:p>
        </p:txBody>
      </p:sp>
      <p:sp>
        <p:nvSpPr>
          <p:cNvPr id="3" name="Rezervirano mjesto sadržaja 2"/>
          <p:cNvSpPr>
            <a:spLocks noGrp="1"/>
          </p:cNvSpPr>
          <p:nvPr>
            <p:ph idx="1"/>
          </p:nvPr>
        </p:nvSpPr>
        <p:spPr>
          <a:xfrm>
            <a:off x="457200" y="908720"/>
            <a:ext cx="8229600" cy="5544616"/>
          </a:xfrm>
        </p:spPr>
        <p:txBody>
          <a:bodyPr>
            <a:normAutofit fontScale="92500" lnSpcReduction="10000"/>
          </a:bodyPr>
          <a:lstStyle/>
          <a:p>
            <a:pPr>
              <a:buNone/>
            </a:pPr>
            <a:r>
              <a:rPr lang="pl-PL" sz="2800" dirty="0" smtClean="0"/>
              <a:t>II. ODGOJNO-OBRAZOVNE VRIJEDNOSTI I OPĆI</a:t>
            </a:r>
          </a:p>
          <a:p>
            <a:pPr>
              <a:buNone/>
            </a:pPr>
            <a:r>
              <a:rPr lang="hr-HR" sz="2800" dirty="0" smtClean="0"/>
              <a:t>ODGOJNO-OBRAZOVNI CILJEVI</a:t>
            </a:r>
          </a:p>
          <a:p>
            <a:pPr>
              <a:buNone/>
            </a:pPr>
            <a:r>
              <a:rPr lang="hr-HR" sz="2800" b="1" dirty="0" smtClean="0"/>
              <a:t>1.Društveno-kulturne i odgojno-obrazovne vrijednosti</a:t>
            </a:r>
          </a:p>
          <a:p>
            <a:pPr>
              <a:buNone/>
            </a:pPr>
            <a:r>
              <a:rPr lang="hr-HR" sz="2800" b="1" dirty="0" smtClean="0"/>
              <a:t>“Identitet. Odgoj i obrazovanje pridonose izgradnji osobnoga, kulturnoga i nacionalnoga </a:t>
            </a:r>
            <a:r>
              <a:rPr lang="pl-PL" sz="2800" dirty="0" smtClean="0"/>
              <a:t>identiteta pojedinca. Danas, u doba globalizacije, u kojemu je na djelu snažno miješanje </a:t>
            </a:r>
            <a:r>
              <a:rPr lang="vi-VN" sz="2800" dirty="0" smtClean="0"/>
              <a:t>različitih kultura, svjetonazora i religija, čovjek treba postati </a:t>
            </a:r>
            <a:r>
              <a:rPr lang="vi-VN" sz="2800" i="1" dirty="0" smtClean="0"/>
              <a:t>građaninom svijeta, a pritom</a:t>
            </a:r>
            <a:r>
              <a:rPr lang="hr-HR" sz="2800" i="1" dirty="0" smtClean="0"/>
              <a:t> </a:t>
            </a:r>
            <a:r>
              <a:rPr lang="hr-HR" sz="2800" dirty="0" smtClean="0"/>
              <a:t>sačuvati svoj nacionalni identitet, svoju kulturu, društvenu, moralnu i duhovnu baštinu. Pritom osobito valja čuvati i razvijati hrvatski jezik te paziti na njegovu pravilnu primjenu. Odgoj i obrazovanje trebaju buditi, poticati i razvijati osobni identitet istodobno ga povezujući s poštivanjem različitosti.” (NOK, str. 14)</a:t>
            </a:r>
            <a:endParaRPr lang="hr-HR" sz="28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260648"/>
            <a:ext cx="8229600" cy="6264696"/>
          </a:xfrm>
        </p:spPr>
        <p:txBody>
          <a:bodyPr>
            <a:normAutofit fontScale="92500" lnSpcReduction="10000"/>
          </a:bodyPr>
          <a:lstStyle/>
          <a:p>
            <a:pPr>
              <a:buNone/>
            </a:pPr>
            <a:r>
              <a:rPr lang="hr-HR" sz="2000" b="1" dirty="0" smtClean="0"/>
              <a:t>“2.Odgojno-obrazovni ciljevi</a:t>
            </a:r>
          </a:p>
          <a:p>
            <a:pPr>
              <a:buNone/>
            </a:pPr>
            <a:r>
              <a:rPr lang="hr-HR" sz="2000" dirty="0" smtClean="0"/>
              <a:t>Odgojno-obrazovni ciljevi su</a:t>
            </a:r>
            <a:r>
              <a:rPr lang="hr-HR" sz="2400" dirty="0" smtClean="0"/>
              <a:t>:</a:t>
            </a:r>
          </a:p>
          <a:p>
            <a:pPr>
              <a:buNone/>
            </a:pPr>
            <a:r>
              <a:rPr lang="vi-VN" sz="2000" dirty="0" smtClean="0"/>
              <a:t>osigurati sustavan način poučavanja učenika, poticati i unaprjeđivati njihov</a:t>
            </a:r>
            <a:r>
              <a:rPr lang="hr-HR" sz="2000" dirty="0" smtClean="0"/>
              <a:t> intelektualni, tjelesni, estetski, društveni, moralni i duhovni razvoj u skladu s njihovim sposobnostima i sklonostima</a:t>
            </a:r>
          </a:p>
          <a:p>
            <a:pPr>
              <a:buNone/>
            </a:pPr>
            <a:r>
              <a:rPr lang="hr-HR" sz="2000" b="1" dirty="0" smtClean="0"/>
              <a:t>razvijati svijest učenika o očuvanju materijalne i duhovne povijesno-kulturne baštine </a:t>
            </a:r>
            <a:r>
              <a:rPr lang="nn-NO" sz="2000" b="1" dirty="0" smtClean="0"/>
              <a:t>Republike Hrvatske i nacionalnoga identiteta</a:t>
            </a:r>
          </a:p>
          <a:p>
            <a:pPr>
              <a:buNone/>
            </a:pPr>
            <a:r>
              <a:rPr lang="hr-HR" sz="2000" b="1" dirty="0" smtClean="0"/>
              <a:t>promicati i razvijati svijest o hrvatskomu jeziku kao bitnomu čimbeniku hrvatskoga identiteta, sustavno njegovati hrvatski standardni (književni) jezik u svim područjima, ciklusima i svim razinama odgojno-obrazovnoga sustava</a:t>
            </a:r>
          </a:p>
          <a:p>
            <a:pPr>
              <a:buNone/>
            </a:pPr>
            <a:r>
              <a:rPr lang="hr-HR" sz="2000" b="1" dirty="0" smtClean="0"/>
              <a:t>odgajati i obrazovati učenike u skladu s općim kulturnim i civilizacijskim vrijednostima, ljudskim pravima te pravima i obvezama djece, osposobiti ih za življenje u multikulturnom svijetu, za poštivanje različitosti i snošljivost </a:t>
            </a:r>
            <a:r>
              <a:rPr lang="hr-HR" sz="2000" dirty="0" smtClean="0"/>
              <a:t>te za aktivno i odgovorno sudjelovanje u demokratskomu razvoju društva</a:t>
            </a:r>
          </a:p>
          <a:p>
            <a:pPr>
              <a:buNone/>
            </a:pPr>
            <a:r>
              <a:rPr lang="hr-HR" sz="2000" dirty="0" smtClean="0"/>
              <a:t>osigurati učenicima stjecanje temeljnih (općeobrazovnih) i strukovnih kompetencija, osposobiti ih za život i rad u promjenjivu društveno-kulturnom kontekstu prema zahtjevima tržišnoga gospodarstva, suvremenih informacijsko-komunikacijskih </a:t>
            </a:r>
            <a:r>
              <a:rPr lang="pl-PL" sz="2000" dirty="0" smtClean="0"/>
              <a:t>tehnologija, znanstvenih spoznaja i dostignuća</a:t>
            </a:r>
          </a:p>
          <a:p>
            <a:pPr>
              <a:buNone/>
            </a:pPr>
            <a:r>
              <a:rPr lang="hr-HR" sz="2000" dirty="0" smtClean="0"/>
              <a:t>poticati i razvijati samostalnost, samopouzdanje, odgovornost i kreativnost u učenika </a:t>
            </a:r>
          </a:p>
          <a:p>
            <a:pPr>
              <a:buNone/>
            </a:pPr>
            <a:r>
              <a:rPr lang="hr-HR" sz="2000" dirty="0" smtClean="0"/>
              <a:t>osposobiti učenike za </a:t>
            </a:r>
            <a:r>
              <a:rPr lang="hr-HR" sz="2000" dirty="0" err="1" smtClean="0"/>
              <a:t>cjeloživotno</a:t>
            </a:r>
            <a:r>
              <a:rPr lang="hr-HR" sz="2000" dirty="0" smtClean="0"/>
              <a:t> učenje.” (NOK, str. 15)</a:t>
            </a:r>
            <a:endParaRPr lang="hr-HR"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179512" y="332656"/>
            <a:ext cx="8784976" cy="6264696"/>
          </a:xfrm>
        </p:spPr>
        <p:txBody>
          <a:bodyPr>
            <a:normAutofit fontScale="85000" lnSpcReduction="20000"/>
          </a:bodyPr>
          <a:lstStyle/>
          <a:p>
            <a:pPr algn="r">
              <a:buNone/>
            </a:pPr>
            <a:r>
              <a:rPr lang="hr-HR" sz="1500" i="1" dirty="0" smtClean="0"/>
              <a:t>Direktor u tvornici cipela</a:t>
            </a:r>
          </a:p>
          <a:p>
            <a:pPr>
              <a:buNone/>
            </a:pPr>
            <a:r>
              <a:rPr lang="hr-HR" sz="2400" dirty="0" smtClean="0"/>
              <a:t>Je li priča o </a:t>
            </a:r>
            <a:r>
              <a:rPr lang="hr-HR" sz="2400" dirty="0" err="1" smtClean="0"/>
              <a:t>Bertijevoj</a:t>
            </a:r>
            <a:r>
              <a:rPr lang="hr-HR" sz="2400" dirty="0" smtClean="0"/>
              <a:t> </a:t>
            </a:r>
            <a:r>
              <a:rPr lang="hr-HR" sz="2400" dirty="0" err="1" smtClean="0"/>
              <a:t>bertiji</a:t>
            </a:r>
            <a:r>
              <a:rPr lang="hr-HR" sz="2400" dirty="0" smtClean="0"/>
              <a:t> dovršena?</a:t>
            </a:r>
          </a:p>
          <a:p>
            <a:pPr>
              <a:buNone/>
            </a:pPr>
            <a:r>
              <a:rPr lang="hr-HR" sz="2400" dirty="0" smtClean="0"/>
              <a:t>Nastavak: </a:t>
            </a:r>
            <a:r>
              <a:rPr lang="hr-HR" sz="2400" i="1" dirty="0" smtClean="0"/>
              <a:t>Direktor u tvornici cipela </a:t>
            </a:r>
            <a:r>
              <a:rPr lang="hr-HR" sz="2400" dirty="0" smtClean="0"/>
              <a:t>(ili što je bilo prije </a:t>
            </a:r>
            <a:r>
              <a:rPr lang="hr-HR" sz="2400" dirty="0" err="1" smtClean="0"/>
              <a:t>Bertijeve</a:t>
            </a:r>
            <a:r>
              <a:rPr lang="hr-HR" sz="2400" dirty="0" smtClean="0"/>
              <a:t> </a:t>
            </a:r>
            <a:r>
              <a:rPr lang="hr-HR" sz="2400" dirty="0" err="1" smtClean="0"/>
              <a:t>bertije</a:t>
            </a:r>
            <a:r>
              <a:rPr lang="hr-HR" sz="2400" dirty="0" smtClean="0"/>
              <a:t>)</a:t>
            </a:r>
            <a:endParaRPr lang="hr-HR" sz="2400" i="1" dirty="0" smtClean="0"/>
          </a:p>
          <a:p>
            <a:pPr>
              <a:buNone/>
            </a:pPr>
            <a:r>
              <a:rPr lang="hr-HR" sz="2400" dirty="0" smtClean="0"/>
              <a:t>Zamislimo da je vaš predavač direktor u tvornici cipela. U toj se tvornici proizvode cipele za svakojaku upotrebu od cipela za večernje izlaske do obuće koja se koristi kao zaštita na radu.</a:t>
            </a:r>
          </a:p>
          <a:p>
            <a:pPr>
              <a:buNone/>
            </a:pPr>
            <a:r>
              <a:rPr lang="hr-HR" sz="2400" dirty="0" smtClean="0"/>
              <a:t>No naš direktor nikada ne nosi cipele koje su proizvedene u njegovoj tvornici, štoviše odlazi u Trst i tamo kupuje modele koju su mu ljepši i bolje kakvoće.</a:t>
            </a:r>
          </a:p>
          <a:p>
            <a:pPr>
              <a:buNone/>
            </a:pPr>
            <a:r>
              <a:rPr lang="hr-HR" sz="2400" dirty="0" smtClean="0"/>
              <a:t>Zanimljivo je da i radnici koji proizvode cipele ne žele nositi cipele koje su proizveli. No s druge strane i direktor i radnici očekuju da će na tržištu biti konkurentni i da će kupci kupiti većinu njihovih proizvoda te sukladno tome očekuju plaću za uloženi rad.</a:t>
            </a:r>
          </a:p>
          <a:p>
            <a:pPr>
              <a:buNone/>
            </a:pPr>
            <a:r>
              <a:rPr lang="hr-HR" sz="2400" dirty="0" smtClean="0"/>
              <a:t>No na slobodnom tržištu njihov se proizvod slabo prodaje jer je takve kakvoće da njihovu kvalitetu kupci procjenjuju poput navedenoga direktora i njegovih radnika. Tvornica samo proizvodi gubitke. Gubitci se pokrivaju novim kreditima, no na kraju tvornica cipela dolazi u stečaj, a budući da je nitko ne želi kupiti, ili sanirati, tvornica se zatvara i radnici gube posao.</a:t>
            </a:r>
          </a:p>
          <a:p>
            <a:pPr>
              <a:buNone/>
            </a:pPr>
            <a:r>
              <a:rPr lang="hr-HR" sz="2400" dirty="0" smtClean="0"/>
              <a:t>Štoviše, banka koja je postala vlasnicom zemljišta (krediti kojima su se pokrivali gubitci) na kojem se nalazi tvornica, kao i zgrada u kojima su se nalazili proizvodni pogoni i uprava, prodaje zemljište inozemnom trgovačkom lancu u kojem će se prodavati i cipele koje je volio kupovati naš direktor. </a:t>
            </a:r>
          </a:p>
          <a:p>
            <a:pPr>
              <a:buNone/>
            </a:pPr>
            <a:r>
              <a:rPr lang="hr-HR" sz="2400" b="1" dirty="0" smtClean="0"/>
              <a:t>“A naši prihodi? A moja mirovina?” – pita se sada direktor tvornice cipela.</a:t>
            </a:r>
            <a:endParaRPr lang="hr-HR" sz="2400" b="1" u="sng"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sz="1600" dirty="0" smtClean="0"/>
              <a:t>TJELESNA I ZDRAVSTVENA KULTURA Glasnik ministarstva kulture i prosvjete</a:t>
            </a:r>
            <a:br>
              <a:rPr lang="hr-HR" sz="1600" dirty="0" smtClean="0"/>
            </a:br>
            <a:r>
              <a:rPr lang="hr-HR" sz="1600" dirty="0" smtClean="0"/>
              <a:t>(Gimnazije, str 176-178; strukovne škole str. 183-189) (Preuzeto s E-stranice NCVVO-a Važni dokumenti </a:t>
            </a:r>
            <a:r>
              <a:rPr lang="hr-HR" sz="1600" b="1" dirty="0" smtClean="0">
                <a:hlinkClick r:id="rId2"/>
              </a:rPr>
              <a:t>Nastavni planovi i programi za gimnazije i strukovne škole</a:t>
            </a:r>
            <a:r>
              <a:rPr lang="hr-HR" sz="1600" b="1" dirty="0" smtClean="0"/>
              <a:t>)</a:t>
            </a:r>
            <a:endParaRPr lang="hr-HR" sz="1600" dirty="0"/>
          </a:p>
        </p:txBody>
      </p:sp>
      <p:sp>
        <p:nvSpPr>
          <p:cNvPr id="3" name="Rezervirano mjesto sadržaja 2"/>
          <p:cNvSpPr>
            <a:spLocks noGrp="1"/>
          </p:cNvSpPr>
          <p:nvPr>
            <p:ph idx="1"/>
          </p:nvPr>
        </p:nvSpPr>
        <p:spPr>
          <a:xfrm>
            <a:off x="323528" y="1412776"/>
            <a:ext cx="8568952" cy="5040560"/>
          </a:xfrm>
        </p:spPr>
        <p:txBody>
          <a:bodyPr>
            <a:normAutofit/>
          </a:bodyPr>
          <a:lstStyle/>
          <a:p>
            <a:pPr>
              <a:buNone/>
            </a:pPr>
            <a:r>
              <a:rPr lang="hr-HR" sz="1800" b="1" dirty="0" smtClean="0"/>
              <a:t>Gimnazije; </a:t>
            </a:r>
            <a:r>
              <a:rPr lang="hr-HR" sz="2800" dirty="0" smtClean="0"/>
              <a:t>TJELESNA I ZDRAVSTVENA KULTURA </a:t>
            </a:r>
            <a:r>
              <a:rPr lang="hr-HR" sz="1800" dirty="0" smtClean="0"/>
              <a:t>1. SVRHA I CILJ</a:t>
            </a:r>
          </a:p>
          <a:p>
            <a:pPr>
              <a:buNone/>
            </a:pPr>
            <a:r>
              <a:rPr lang="hr-HR" sz="1800" dirty="0" smtClean="0"/>
              <a:t>“… Cilj je tjelesne i zdravstvene kulture taj da se zadovolje </a:t>
            </a:r>
            <a:r>
              <a:rPr lang="hr-HR" sz="1800" dirty="0" err="1" smtClean="0"/>
              <a:t>biopsiohosocijalne</a:t>
            </a:r>
            <a:r>
              <a:rPr lang="hr-HR" sz="1800" dirty="0" smtClean="0"/>
              <a:t> čovjekove potrebe za kretanjem,  </a:t>
            </a:r>
            <a:r>
              <a:rPr lang="hr-HR" sz="2400" dirty="0" smtClean="0"/>
              <a:t>da se povećaju stvaralačke sposobnosti i prilagodba na suvremene uvjete života i rada</a:t>
            </a:r>
            <a:r>
              <a:rPr lang="hr-HR" sz="1800" dirty="0" smtClean="0"/>
              <a:t>. Uz to, cilj je da se ljudi svladavanjem prikladnih programa osposobe za samostalnu i odgovornu skrb o čuvanju i promicanju osobnog zdravlja, radnih i drugih sposobnosti.” (str. 176)</a:t>
            </a:r>
          </a:p>
          <a:p>
            <a:pPr>
              <a:buNone/>
            </a:pPr>
            <a:r>
              <a:rPr lang="hr-HR" sz="1800" dirty="0" smtClean="0"/>
              <a:t>Gimnazije; TJELESNA I ZDRAVSTVENA KULTURA; OSNOVNI PROGRAM</a:t>
            </a:r>
          </a:p>
          <a:p>
            <a:pPr>
              <a:buNone/>
            </a:pPr>
            <a:r>
              <a:rPr lang="hr-HR" sz="1800" dirty="0" smtClean="0"/>
              <a:t>“ … Mjerila za izbor programskih sadržaja određena su:</a:t>
            </a:r>
          </a:p>
          <a:p>
            <a:pPr>
              <a:buNone/>
            </a:pPr>
            <a:r>
              <a:rPr lang="hr-HR" sz="1800" dirty="0" smtClean="0"/>
              <a:t>… - utilitarnim vrijednostima pojedinih sadržaja u svakodnevnom radu i životu” (str 176)</a:t>
            </a:r>
          </a:p>
          <a:p>
            <a:pPr>
              <a:buNone/>
            </a:pPr>
            <a:r>
              <a:rPr lang="hr-HR" sz="1800" b="1" dirty="0" smtClean="0"/>
              <a:t>Strukovne škole</a:t>
            </a:r>
            <a:r>
              <a:rPr lang="hr-HR" sz="1800" dirty="0" smtClean="0"/>
              <a:t>; PREDMET: </a:t>
            </a:r>
            <a:r>
              <a:rPr lang="hr-HR" sz="2400" dirty="0" smtClean="0"/>
              <a:t>TJELESNA I ZDRAVSTVENA KULTURA</a:t>
            </a:r>
          </a:p>
          <a:p>
            <a:pPr>
              <a:buNone/>
            </a:pPr>
            <a:r>
              <a:rPr lang="hr-HR" sz="1800" dirty="0" smtClean="0"/>
              <a:t>Cilj je tjelesne i zdravstvene kulture</a:t>
            </a:r>
          </a:p>
          <a:p>
            <a:pPr>
              <a:buNone/>
            </a:pPr>
            <a:r>
              <a:rPr lang="hr-HR" sz="1800" dirty="0" smtClean="0"/>
              <a:t>- da se zadovolje </a:t>
            </a:r>
            <a:r>
              <a:rPr lang="hr-HR" sz="1800" dirty="0" err="1" smtClean="0"/>
              <a:t>biopsiohosocijalne</a:t>
            </a:r>
            <a:r>
              <a:rPr lang="hr-HR" sz="1800" dirty="0" smtClean="0"/>
              <a:t> čovjekove potrebe za kretanjem;</a:t>
            </a:r>
          </a:p>
          <a:p>
            <a:pPr>
              <a:buNone/>
            </a:pPr>
            <a:r>
              <a:rPr lang="hr-HR" sz="1800" dirty="0" smtClean="0"/>
              <a:t>- </a:t>
            </a:r>
            <a:r>
              <a:rPr lang="hr-HR" sz="2400" dirty="0" smtClean="0"/>
              <a:t>da se povećaju stvaralačke sposobnosti i prilagodba na suvremene uvjete života i rada</a:t>
            </a:r>
            <a:r>
              <a:rPr lang="hr-HR" sz="1800" dirty="0" smtClean="0"/>
              <a:t>.” (str. 183)</a:t>
            </a:r>
            <a:endParaRPr lang="hr-HR" sz="18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323528" y="188640"/>
            <a:ext cx="8640960" cy="6480720"/>
          </a:xfrm>
        </p:spPr>
        <p:txBody>
          <a:bodyPr>
            <a:normAutofit fontScale="77500" lnSpcReduction="20000"/>
          </a:bodyPr>
          <a:lstStyle/>
          <a:p>
            <a:pPr>
              <a:buNone/>
            </a:pPr>
            <a:r>
              <a:rPr lang="hr-HR" sz="2600" b="1" dirty="0" smtClean="0"/>
              <a:t>POVIJEST </a:t>
            </a:r>
            <a:r>
              <a:rPr lang="hr-HR" sz="2000" b="1" dirty="0" smtClean="0"/>
              <a:t>Nastavni program za I. i II. razred strukovnih škola </a:t>
            </a:r>
            <a:r>
              <a:rPr lang="hr-HR" sz="2000" dirty="0" smtClean="0"/>
              <a:t>– NEKI PRIMJERI</a:t>
            </a:r>
          </a:p>
          <a:p>
            <a:pPr>
              <a:buNone/>
            </a:pPr>
            <a:r>
              <a:rPr lang="hr-HR" sz="2000" dirty="0" smtClean="0"/>
              <a:t>I. razred  </a:t>
            </a:r>
            <a:r>
              <a:rPr lang="hr-HR" sz="1400" dirty="0" smtClean="0"/>
              <a:t>(Preuzeto s E-stranice NCVVO-a Važni dokumenti </a:t>
            </a:r>
            <a:r>
              <a:rPr lang="hr-HR" sz="1400" b="1" dirty="0" smtClean="0">
                <a:hlinkClick r:id="rId2"/>
              </a:rPr>
              <a:t>Nastavni planovi i programi za gimnazije i strukovne škole</a:t>
            </a:r>
            <a:r>
              <a:rPr lang="hr-HR" sz="1400" b="1" dirty="0" smtClean="0"/>
              <a:t>)</a:t>
            </a:r>
            <a:endParaRPr lang="hr-HR" sz="1400" dirty="0" smtClean="0"/>
          </a:p>
          <a:p>
            <a:pPr>
              <a:buNone/>
            </a:pPr>
            <a:r>
              <a:rPr lang="hr-HR" sz="2000" dirty="0" smtClean="0"/>
              <a:t>Cjelina:</a:t>
            </a:r>
          </a:p>
          <a:p>
            <a:pPr>
              <a:buNone/>
            </a:pPr>
            <a:r>
              <a:rPr lang="hr-HR" sz="2000" dirty="0" smtClean="0"/>
              <a:t>“III. STARI VIJEK</a:t>
            </a:r>
          </a:p>
          <a:p>
            <a:pPr>
              <a:buNone/>
            </a:pPr>
            <a:r>
              <a:rPr lang="hr-HR" sz="2000" u="sng" dirty="0" smtClean="0"/>
              <a:t>Grčka u starom vijeku; Židovi i kultura starih Grka</a:t>
            </a:r>
          </a:p>
          <a:p>
            <a:pPr>
              <a:buNone/>
            </a:pPr>
            <a:r>
              <a:rPr lang="hr-HR" sz="2000" dirty="0" smtClean="0"/>
              <a:t>Doseljenje. Kretska kultura. Mikenska kultura. …. Nastanak </a:t>
            </a:r>
            <a:r>
              <a:rPr lang="hr-HR" sz="2000" b="1" dirty="0" smtClean="0"/>
              <a:t>polisa</a:t>
            </a:r>
            <a:r>
              <a:rPr lang="hr-HR" sz="2000" dirty="0" smtClean="0"/>
              <a:t>. Suprotnosti između </a:t>
            </a:r>
            <a:r>
              <a:rPr lang="hr-HR" sz="2000" b="1" dirty="0" smtClean="0"/>
              <a:t>Atene</a:t>
            </a:r>
            <a:r>
              <a:rPr lang="hr-HR" sz="2000" dirty="0" smtClean="0"/>
              <a:t> i </a:t>
            </a:r>
            <a:r>
              <a:rPr lang="hr-HR" sz="2000" b="1" dirty="0" smtClean="0"/>
              <a:t>Sparte</a:t>
            </a:r>
            <a:r>
              <a:rPr lang="hr-HR" sz="2000" dirty="0" smtClean="0"/>
              <a:t>. …</a:t>
            </a:r>
          </a:p>
          <a:p>
            <a:pPr>
              <a:buNone/>
            </a:pPr>
            <a:r>
              <a:rPr lang="hr-HR" sz="2000" u="sng" dirty="0" smtClean="0"/>
              <a:t>Rim u starom vijeku; Život i kultura starih Rimljana</a:t>
            </a:r>
          </a:p>
          <a:p>
            <a:pPr>
              <a:buNone/>
            </a:pPr>
            <a:r>
              <a:rPr lang="hr-HR" sz="2000" dirty="0" smtClean="0"/>
              <a:t>Nastanak i razvoj rimske države. Doba Rimske </a:t>
            </a:r>
            <a:r>
              <a:rPr lang="hr-HR" sz="2000" b="1" dirty="0" smtClean="0"/>
              <a:t>Republike</a:t>
            </a:r>
            <a:r>
              <a:rPr lang="hr-HR" sz="2000" dirty="0" smtClean="0"/>
              <a:t>. Rimsko </a:t>
            </a:r>
            <a:r>
              <a:rPr lang="hr-HR" sz="2000" b="1" dirty="0" smtClean="0"/>
              <a:t>Carstvo</a:t>
            </a:r>
            <a:r>
              <a:rPr lang="hr-HR" sz="2000" dirty="0" smtClean="0"/>
              <a:t>. </a:t>
            </a:r>
            <a:r>
              <a:rPr lang="hr-HR" sz="2000" b="1" dirty="0" smtClean="0"/>
              <a:t>Osnovni pojmovi</a:t>
            </a:r>
            <a:r>
              <a:rPr lang="hr-HR" sz="2000" dirty="0" smtClean="0"/>
              <a:t>. ….”</a:t>
            </a:r>
          </a:p>
          <a:p>
            <a:pPr>
              <a:buNone/>
            </a:pPr>
            <a:r>
              <a:rPr lang="hr-HR" sz="2000" dirty="0" smtClean="0"/>
              <a:t>(Usporedimo pojam diktatora primjerice s udžbenikom </a:t>
            </a:r>
            <a:r>
              <a:rPr lang="hr-HR" sz="2000" i="1" dirty="0" smtClean="0"/>
              <a:t>Osnove demokracije</a:t>
            </a:r>
            <a:r>
              <a:rPr lang="hr-HR" sz="2000" dirty="0" smtClean="0"/>
              <a:t>, </a:t>
            </a:r>
            <a:r>
              <a:rPr lang="hr-HR" sz="2000" i="1" dirty="0" smtClean="0"/>
              <a:t>Lekcija 2: </a:t>
            </a:r>
            <a:r>
              <a:rPr lang="pl-PL" sz="2000" i="1" dirty="0" smtClean="0"/>
              <a:t>Što je republikanska vlast?</a:t>
            </a:r>
            <a:r>
              <a:rPr lang="pl-PL" sz="2000" dirty="0" smtClean="0"/>
              <a:t> (str. 11-12)</a:t>
            </a:r>
          </a:p>
          <a:p>
            <a:pPr>
              <a:buNone/>
            </a:pPr>
            <a:r>
              <a:rPr lang="hr-HR" sz="2000" dirty="0" smtClean="0"/>
              <a:t>II. razred </a:t>
            </a:r>
          </a:p>
          <a:p>
            <a:pPr>
              <a:buNone/>
            </a:pPr>
            <a:r>
              <a:rPr lang="hr-HR" sz="2000" dirty="0" smtClean="0"/>
              <a:t>Cjelina:</a:t>
            </a:r>
          </a:p>
          <a:p>
            <a:pPr>
              <a:buNone/>
            </a:pPr>
            <a:r>
              <a:rPr lang="hr-HR" sz="2000" dirty="0" smtClean="0"/>
              <a:t>“</a:t>
            </a:r>
            <a:r>
              <a:rPr lang="hr-HR" sz="2000" u="sng" dirty="0" smtClean="0"/>
              <a:t>I. SVIJET I EUROPA OD KRAJA XVIII. DO SREDINE XIX. STOLJEĆA</a:t>
            </a:r>
          </a:p>
          <a:p>
            <a:pPr>
              <a:buNone/>
            </a:pPr>
            <a:r>
              <a:rPr lang="hr-HR" sz="2000" u="sng" dirty="0" smtClean="0"/>
              <a:t>Razvoj Sjedinjenih Američkih Država</a:t>
            </a:r>
          </a:p>
          <a:p>
            <a:pPr>
              <a:buNone/>
            </a:pPr>
            <a:r>
              <a:rPr lang="hr-HR" sz="2000" dirty="0" smtClean="0"/>
              <a:t>…. Rat za neovisnost. </a:t>
            </a:r>
            <a:r>
              <a:rPr lang="hr-HR" sz="2000" b="1" dirty="0" smtClean="0"/>
              <a:t>Ustav</a:t>
            </a:r>
            <a:r>
              <a:rPr lang="hr-HR" sz="2000" dirty="0" smtClean="0"/>
              <a:t> 1781. …</a:t>
            </a:r>
          </a:p>
          <a:p>
            <a:pPr>
              <a:buNone/>
            </a:pPr>
            <a:r>
              <a:rPr lang="hr-HR" sz="2000" u="sng" dirty="0" smtClean="0"/>
              <a:t>Francuska revolucija do donošenja ustava (1791.)</a:t>
            </a:r>
          </a:p>
          <a:p>
            <a:pPr>
              <a:buNone/>
            </a:pPr>
            <a:r>
              <a:rPr lang="hr-HR" sz="2000" dirty="0" smtClean="0"/>
              <a:t>Francusko društvo uoči revolucije. … Saziv generalnih (državnih) staleža. Deklaracija o pravima čovjeka i građanina. </a:t>
            </a:r>
            <a:r>
              <a:rPr lang="hr-HR" sz="2000" b="1" dirty="0" smtClean="0"/>
              <a:t>Ustav</a:t>
            </a:r>
            <a:r>
              <a:rPr lang="hr-HR" sz="2000" dirty="0" smtClean="0"/>
              <a:t> 1791. …</a:t>
            </a:r>
          </a:p>
          <a:p>
            <a:pPr>
              <a:buNone/>
            </a:pPr>
            <a:r>
              <a:rPr lang="hr-HR" sz="2000" u="sng" dirty="0" smtClean="0"/>
              <a:t>IV. HRVATSKA U DRUGOJ POLOVICI XIX. STOLJEĆA</a:t>
            </a:r>
          </a:p>
          <a:p>
            <a:pPr>
              <a:buNone/>
            </a:pPr>
            <a:r>
              <a:rPr lang="hr-HR" sz="2000" u="sng" dirty="0" smtClean="0"/>
              <a:t>Hrvatska u osvit modernog doba; Sabor 1861</a:t>
            </a:r>
          </a:p>
          <a:p>
            <a:pPr>
              <a:buNone/>
            </a:pPr>
            <a:r>
              <a:rPr lang="hr-HR" sz="2000" dirty="0" smtClean="0"/>
              <a:t>Novi apsolutizam i njegov slom. Djelovanje bana Josipa Jelačića. Hrvatski sabor 1861. … Počeci </a:t>
            </a:r>
            <a:r>
              <a:rPr lang="hr-HR" sz="2000" b="1" dirty="0" smtClean="0"/>
              <a:t>oblikovanja suvremenih stranaka. Programi</a:t>
            </a:r>
            <a:r>
              <a:rPr lang="hr-HR" sz="2000" dirty="0" smtClean="0"/>
              <a:t>.</a:t>
            </a:r>
          </a:p>
          <a:p>
            <a:pPr>
              <a:buNone/>
            </a:pPr>
            <a:r>
              <a:rPr lang="hr-HR" sz="2000" u="sng" dirty="0" smtClean="0"/>
              <a:t>VI. SUVREMENO DOBA – HRVATSKA U XX. STOLJEĆU </a:t>
            </a:r>
            <a:r>
              <a:rPr lang="hr-HR" sz="2000" dirty="0" smtClean="0"/>
              <a:t>(isto za trogodišnje strukovne škole)</a:t>
            </a:r>
          </a:p>
          <a:p>
            <a:pPr>
              <a:buNone/>
            </a:pPr>
            <a:r>
              <a:rPr lang="hr-HR" sz="2000" u="sng" dirty="0" smtClean="0"/>
              <a:t>Nastanak nezavisne i suverene hrvatske države</a:t>
            </a:r>
          </a:p>
          <a:p>
            <a:pPr>
              <a:buNone/>
            </a:pPr>
            <a:r>
              <a:rPr lang="hr-HR" sz="2000" dirty="0" smtClean="0"/>
              <a:t>Predznaci sloma postojećeg sustava u SFRJ. Osnivanje nekomunističkih </a:t>
            </a:r>
            <a:r>
              <a:rPr lang="hr-HR" sz="2000" b="1" dirty="0" smtClean="0"/>
              <a:t>stranaka</a:t>
            </a:r>
            <a:r>
              <a:rPr lang="hr-HR" sz="2000" dirty="0" smtClean="0"/>
              <a:t>. Prvi višestranački izbori u Republici Hrvatskoj. Konstituiranje nove demokratske </a:t>
            </a:r>
            <a:r>
              <a:rPr lang="hr-HR" sz="2000" b="1" dirty="0" smtClean="0"/>
              <a:t>vlasti</a:t>
            </a:r>
            <a:r>
              <a:rPr lang="hr-HR" sz="2000" dirty="0" smtClean="0"/>
              <a:t>. Novi </a:t>
            </a:r>
            <a:r>
              <a:rPr lang="hr-HR" sz="2000" b="1" dirty="0" smtClean="0"/>
              <a:t>Ustav</a:t>
            </a:r>
            <a:r>
              <a:rPr lang="hr-HR" sz="2000" dirty="0" smtClean="0"/>
              <a:t> R. Hrvatske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332656"/>
            <a:ext cx="8229600" cy="6192688"/>
          </a:xfrm>
        </p:spPr>
        <p:txBody>
          <a:bodyPr>
            <a:normAutofit fontScale="77500" lnSpcReduction="20000"/>
          </a:bodyPr>
          <a:lstStyle/>
          <a:p>
            <a:pPr>
              <a:buNone/>
            </a:pPr>
            <a:r>
              <a:rPr lang="hr-HR" sz="3100" b="1" dirty="0" smtClean="0"/>
              <a:t>POVIJEST</a:t>
            </a:r>
            <a:r>
              <a:rPr lang="hr-HR" sz="2000" dirty="0" smtClean="0"/>
              <a:t> - Nastavni programi za gimnazije </a:t>
            </a:r>
          </a:p>
          <a:p>
            <a:pPr>
              <a:buNone/>
            </a:pPr>
            <a:r>
              <a:rPr lang="hr-HR" sz="2000" dirty="0" smtClean="0"/>
              <a:t>“Prvi razred</a:t>
            </a:r>
          </a:p>
          <a:p>
            <a:pPr>
              <a:buNone/>
            </a:pPr>
            <a:r>
              <a:rPr lang="hr-HR" sz="2000" dirty="0" smtClean="0"/>
              <a:t>2. ŽIVOT I KULTURA STARIH GRKA</a:t>
            </a:r>
          </a:p>
          <a:p>
            <a:pPr>
              <a:buNone/>
            </a:pPr>
            <a:r>
              <a:rPr lang="hr-HR" sz="2000" dirty="0" smtClean="0"/>
              <a:t>…. </a:t>
            </a:r>
          </a:p>
          <a:p>
            <a:pPr>
              <a:buNone/>
            </a:pPr>
            <a:r>
              <a:rPr lang="hr-HR" sz="2000" dirty="0" smtClean="0"/>
              <a:t>Sparta i Atena – središnji gradovi stare Grčke</a:t>
            </a:r>
          </a:p>
          <a:p>
            <a:pPr>
              <a:buNone/>
            </a:pPr>
            <a:r>
              <a:rPr lang="hr-HR" sz="2000" dirty="0" smtClean="0"/>
              <a:t>Sparta. </a:t>
            </a:r>
            <a:r>
              <a:rPr lang="hr-HR" sz="2000" dirty="0" err="1" smtClean="0"/>
              <a:t>Lakonija</a:t>
            </a:r>
            <a:r>
              <a:rPr lang="hr-HR" sz="2000" dirty="0" smtClean="0"/>
              <a:t> i stanovništvo. Vojnički tabor. Državni </a:t>
            </a:r>
            <a:r>
              <a:rPr lang="hr-HR" sz="2000" b="1" dirty="0" smtClean="0"/>
              <a:t>ustav</a:t>
            </a:r>
            <a:r>
              <a:rPr lang="hr-HR" sz="2000" dirty="0" smtClean="0"/>
              <a:t>. Atenska država. Atika i Atena. Aristokracija. Arhont </a:t>
            </a:r>
            <a:r>
              <a:rPr lang="hr-HR" sz="2000" dirty="0" err="1" smtClean="0"/>
              <a:t>Solon</a:t>
            </a:r>
            <a:r>
              <a:rPr lang="hr-HR" sz="2000" dirty="0" smtClean="0"/>
              <a:t>. Atenski </a:t>
            </a:r>
            <a:r>
              <a:rPr lang="hr-HR" sz="2000" b="1" dirty="0" smtClean="0"/>
              <a:t>ustav</a:t>
            </a:r>
            <a:r>
              <a:rPr lang="hr-HR" sz="2000" dirty="0" smtClean="0"/>
              <a:t>. Tiranin </a:t>
            </a:r>
            <a:r>
              <a:rPr lang="hr-HR" sz="2000" dirty="0" err="1" smtClean="0"/>
              <a:t>Pizistrat</a:t>
            </a:r>
            <a:r>
              <a:rPr lang="hr-HR" sz="2000" dirty="0" smtClean="0"/>
              <a:t>. </a:t>
            </a:r>
            <a:r>
              <a:rPr lang="hr-HR" sz="2000" dirty="0" err="1" smtClean="0"/>
              <a:t>Klistenove</a:t>
            </a:r>
            <a:r>
              <a:rPr lang="hr-HR" sz="2000" dirty="0" smtClean="0"/>
              <a:t> reforme. </a:t>
            </a:r>
            <a:r>
              <a:rPr lang="hr-HR" sz="2000" dirty="0" err="1" smtClean="0"/>
              <a:t>Ostrakizam</a:t>
            </a:r>
            <a:r>
              <a:rPr lang="hr-HR" sz="2000" dirty="0" smtClean="0"/>
              <a:t>.</a:t>
            </a:r>
          </a:p>
          <a:p>
            <a:pPr>
              <a:buNone/>
            </a:pPr>
            <a:r>
              <a:rPr lang="hr-HR" sz="2000" dirty="0" smtClean="0"/>
              <a:t>…</a:t>
            </a:r>
          </a:p>
          <a:p>
            <a:pPr>
              <a:buNone/>
            </a:pPr>
            <a:r>
              <a:rPr lang="hr-HR" sz="2000" dirty="0" smtClean="0"/>
              <a:t>ŽIVOT I KULTURA STARIH RIMLJANA – RIMSKA DRŽAVA</a:t>
            </a:r>
          </a:p>
          <a:p>
            <a:pPr marL="457200" indent="-457200">
              <a:buAutoNum type="alphaUcParenR"/>
            </a:pPr>
            <a:r>
              <a:rPr lang="hr-HR" sz="2000" dirty="0" smtClean="0"/>
              <a:t>DOBA RIMSKE REPUBLIKE</a:t>
            </a:r>
          </a:p>
          <a:p>
            <a:pPr marL="457200" indent="-457200">
              <a:buNone/>
            </a:pPr>
            <a:r>
              <a:rPr lang="hr-HR" sz="2000" dirty="0" smtClean="0"/>
              <a:t>… </a:t>
            </a:r>
          </a:p>
          <a:p>
            <a:pPr marL="457200" indent="-457200">
              <a:buNone/>
            </a:pPr>
            <a:r>
              <a:rPr lang="hr-HR" sz="2000" dirty="0" smtClean="0"/>
              <a:t>Ustrojstvo rimske </a:t>
            </a:r>
            <a:r>
              <a:rPr lang="hr-HR" sz="2000" b="1" dirty="0" smtClean="0"/>
              <a:t>republike</a:t>
            </a:r>
          </a:p>
          <a:p>
            <a:pPr marL="457200" indent="-457200">
              <a:buNone/>
            </a:pPr>
            <a:r>
              <a:rPr lang="hr-HR" sz="2000" dirty="0" smtClean="0"/>
              <a:t>Nastanak i ustrojstvo: </a:t>
            </a:r>
            <a:r>
              <a:rPr lang="hr-HR" sz="2000" b="1" dirty="0" smtClean="0"/>
              <a:t>Konzulat</a:t>
            </a:r>
            <a:r>
              <a:rPr lang="hr-HR" sz="2000" dirty="0" smtClean="0"/>
              <a:t>, </a:t>
            </a:r>
            <a:r>
              <a:rPr lang="hr-HR" sz="2000" b="1" dirty="0" smtClean="0"/>
              <a:t>Diktatura</a:t>
            </a:r>
            <a:r>
              <a:rPr lang="hr-HR" sz="2000" dirty="0" smtClean="0"/>
              <a:t>. </a:t>
            </a:r>
            <a:r>
              <a:rPr lang="hr-HR" sz="2000" b="1" dirty="0" smtClean="0"/>
              <a:t>Senat</a:t>
            </a:r>
            <a:r>
              <a:rPr lang="hr-HR" sz="2000" dirty="0" smtClean="0"/>
              <a:t>. </a:t>
            </a:r>
            <a:r>
              <a:rPr lang="hr-HR" sz="2000" b="1" dirty="0" smtClean="0"/>
              <a:t>Narodna skupština</a:t>
            </a:r>
            <a:r>
              <a:rPr lang="hr-HR" sz="2000" dirty="0" smtClean="0"/>
              <a:t>. Staleške borbe. Plebejski tribuni. Prvi važniji </a:t>
            </a:r>
            <a:r>
              <a:rPr lang="hr-HR" sz="2000" b="1" dirty="0" smtClean="0"/>
              <a:t>zakoni</a:t>
            </a:r>
            <a:r>
              <a:rPr lang="hr-HR" sz="2000" dirty="0" smtClean="0"/>
              <a:t>. Privatno i javno pravo. Nove magistrature. Izjednačavanje staleža.</a:t>
            </a:r>
          </a:p>
          <a:p>
            <a:pPr marL="457200" indent="-457200">
              <a:buNone/>
            </a:pPr>
            <a:r>
              <a:rPr lang="hr-HR" sz="2000" dirty="0" smtClean="0"/>
              <a:t>…</a:t>
            </a:r>
          </a:p>
          <a:p>
            <a:pPr marL="457200" indent="-457200">
              <a:buNone/>
            </a:pPr>
            <a:r>
              <a:rPr lang="hr-HR" sz="2000" dirty="0" smtClean="0"/>
              <a:t>Četvrti </a:t>
            </a:r>
            <a:r>
              <a:rPr lang="hr-HR" sz="2000" dirty="0" err="1" smtClean="0"/>
              <a:t>razed</a:t>
            </a:r>
            <a:endParaRPr lang="hr-HR" sz="2000" dirty="0" smtClean="0"/>
          </a:p>
          <a:p>
            <a:pPr marL="457200" indent="-457200">
              <a:buNone/>
            </a:pPr>
            <a:r>
              <a:rPr lang="hr-HR" sz="2000" dirty="0" smtClean="0"/>
              <a:t>HRVATSKA I SVIJET U XX. STOLJEĆU</a:t>
            </a:r>
          </a:p>
          <a:p>
            <a:pPr marL="457200" indent="-457200">
              <a:buNone/>
            </a:pPr>
            <a:r>
              <a:rPr lang="hr-HR" sz="2000" dirty="0" smtClean="0"/>
              <a:t>VI. DOBA NAJNOVIJIH PROMJENA U SVIJETU I HRVATSKOJ</a:t>
            </a:r>
          </a:p>
          <a:p>
            <a:pPr marL="457200" indent="-457200">
              <a:buNone/>
            </a:pPr>
            <a:r>
              <a:rPr lang="hr-HR" sz="2000" dirty="0" smtClean="0"/>
              <a:t>…</a:t>
            </a:r>
          </a:p>
          <a:p>
            <a:pPr marL="457200" indent="-457200">
              <a:buNone/>
            </a:pPr>
            <a:r>
              <a:rPr lang="hr-HR" sz="2000" dirty="0" smtClean="0"/>
              <a:t>Nastanak samostalne i suverene hrvatske države</a:t>
            </a:r>
          </a:p>
          <a:p>
            <a:pPr marL="457200" indent="-457200">
              <a:buNone/>
            </a:pPr>
            <a:r>
              <a:rPr lang="hr-HR" sz="2000" dirty="0" smtClean="0"/>
              <a:t>Osnivanje nekomunističkih stranaka. Prvi </a:t>
            </a:r>
            <a:r>
              <a:rPr lang="hr-HR" sz="2000" b="1" dirty="0" smtClean="0"/>
              <a:t>višestranački</a:t>
            </a:r>
            <a:r>
              <a:rPr lang="hr-HR" sz="2000" dirty="0" smtClean="0"/>
              <a:t> </a:t>
            </a:r>
            <a:r>
              <a:rPr lang="hr-HR" sz="2000" b="1" dirty="0" smtClean="0"/>
              <a:t>izbori</a:t>
            </a:r>
            <a:r>
              <a:rPr lang="hr-HR" sz="2000" dirty="0" smtClean="0"/>
              <a:t> nakon Drugoga svjetskog rata u Hrvatskoj. </a:t>
            </a:r>
            <a:r>
              <a:rPr lang="hr-HR" sz="2000" b="1" dirty="0" smtClean="0"/>
              <a:t>Ustrojstvo najviših tijela nove demokratske vlasti</a:t>
            </a:r>
            <a:r>
              <a:rPr lang="hr-HR" sz="2000" dirty="0" smtClean="0"/>
              <a:t>. … Novi </a:t>
            </a:r>
            <a:r>
              <a:rPr lang="hr-HR" sz="2000" b="1" dirty="0" smtClean="0"/>
              <a:t>Ustav</a:t>
            </a:r>
            <a:r>
              <a:rPr lang="hr-HR" sz="2000" dirty="0" smtClean="0"/>
              <a:t> Republike Hrvatske. …”</a:t>
            </a:r>
          </a:p>
          <a:p>
            <a:pPr marL="457200" indent="-457200" algn="r">
              <a:buNone/>
            </a:pPr>
            <a:r>
              <a:rPr lang="hr-HR" sz="1300" dirty="0" smtClean="0"/>
              <a:t>(Preuzeto s E-stranice NCVVO-a Važni dokumenti </a:t>
            </a:r>
            <a:r>
              <a:rPr lang="hr-HR" sz="1300" b="1" dirty="0" smtClean="0">
                <a:hlinkClick r:id="rId2"/>
              </a:rPr>
              <a:t>Nastavni planovi i programi za gimnazije i strukovne škole</a:t>
            </a:r>
            <a:r>
              <a:rPr lang="hr-HR" sz="1300" b="1" dirty="0" smtClean="0"/>
              <a:t>)</a:t>
            </a:r>
            <a:endParaRPr lang="hr-HR" sz="1300" dirty="0" smtClean="0"/>
          </a:p>
          <a:p>
            <a:pPr marL="457200" indent="-457200">
              <a:buNone/>
            </a:pPr>
            <a:endParaRPr lang="hr-HR" sz="2000"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490066"/>
          </a:xfrm>
        </p:spPr>
        <p:txBody>
          <a:bodyPr>
            <a:normAutofit/>
          </a:bodyPr>
          <a:lstStyle/>
          <a:p>
            <a:r>
              <a:rPr lang="hr-HR" sz="1600" dirty="0" smtClean="0"/>
              <a:t>Zemljopis (</a:t>
            </a:r>
            <a:r>
              <a:rPr lang="hr-HR" sz="1600" dirty="0" err="1" smtClean="0"/>
              <a:t>Goeografija</a:t>
            </a:r>
            <a:r>
              <a:rPr lang="hr-HR" sz="1600" dirty="0" smtClean="0"/>
              <a:t>) – preuzeto sa stranica NCVVO</a:t>
            </a:r>
            <a:endParaRPr lang="hr-HR" sz="1600" dirty="0"/>
          </a:p>
        </p:txBody>
      </p:sp>
      <p:sp>
        <p:nvSpPr>
          <p:cNvPr id="3" name="Rezervirano mjesto sadržaja 2"/>
          <p:cNvSpPr>
            <a:spLocks noGrp="1"/>
          </p:cNvSpPr>
          <p:nvPr>
            <p:ph idx="1"/>
          </p:nvPr>
        </p:nvSpPr>
        <p:spPr>
          <a:xfrm>
            <a:off x="457200" y="836712"/>
            <a:ext cx="8229600" cy="5832648"/>
          </a:xfrm>
        </p:spPr>
        <p:txBody>
          <a:bodyPr>
            <a:normAutofit/>
          </a:bodyPr>
          <a:lstStyle/>
          <a:p>
            <a:pPr>
              <a:buNone/>
            </a:pPr>
            <a:r>
              <a:rPr lang="hr-HR" sz="1600" dirty="0" smtClean="0"/>
              <a:t>Gimnazije Nastavni Programi za gimnazije </a:t>
            </a:r>
          </a:p>
          <a:p>
            <a:pPr>
              <a:buNone/>
            </a:pPr>
            <a:r>
              <a:rPr lang="hr-HR" sz="1600" dirty="0" smtClean="0"/>
              <a:t>“Cilj je nastave zemljopis a da učenici steknu osnovno znanje o Zemlji, da upoznaju gospodarska, društvena i kulturna obilježja suvremenog svijeta i uoče nužnost međusobne suradnje i ljudske solidarnosti u svijetu te da upoznaju i zavole domovinu Hrvatsku.”</a:t>
            </a:r>
          </a:p>
          <a:p>
            <a:pPr>
              <a:buNone/>
            </a:pPr>
            <a:r>
              <a:rPr lang="hr-HR" sz="1600" dirty="0" smtClean="0"/>
              <a:t>“1. Zadaće</a:t>
            </a:r>
          </a:p>
          <a:p>
            <a:pPr>
              <a:buNone/>
            </a:pPr>
            <a:r>
              <a:rPr lang="hr-HR" sz="1600" dirty="0" smtClean="0"/>
              <a:t>…</a:t>
            </a:r>
          </a:p>
          <a:p>
            <a:pPr>
              <a:buFontTx/>
              <a:buChar char="-"/>
            </a:pPr>
            <a:r>
              <a:rPr lang="hr-HR" sz="1600" dirty="0" smtClean="0"/>
              <a:t>upoznati učenike s pojačanim procesom narušavanja kakvoće čovjekove okoline i prijekom potrebom čuvanja okoline od daljnje degradacije … “</a:t>
            </a:r>
          </a:p>
          <a:p>
            <a:pPr>
              <a:buNone/>
            </a:pPr>
            <a:endParaRPr lang="hr-HR" sz="1600" dirty="0" smtClean="0"/>
          </a:p>
          <a:p>
            <a:pPr>
              <a:buNone/>
            </a:pPr>
            <a:r>
              <a:rPr lang="hr-HR" sz="1600" dirty="0" smtClean="0"/>
              <a:t>Glasnik ministarstva prosvjete i športa Republike Hrvatske, Posebno izdanje broj 11, Zagreb, Lipanj 1997.</a:t>
            </a:r>
          </a:p>
          <a:p>
            <a:pPr>
              <a:buNone/>
            </a:pPr>
            <a:r>
              <a:rPr lang="hr-HR" sz="1600" dirty="0" smtClean="0"/>
              <a:t>“Cilj nastave geografije je da učenici upoznaju i zavolje svoju domovinu, da steknu osnovno znanje o Zemlji, da upoznaju društvena i kulturna obilježja suvremenog svijeta i uče nužnost međusobne suradnje i ljudske solidarnosti u svijetu.” (str. 172)</a:t>
            </a:r>
          </a:p>
          <a:p>
            <a:pPr>
              <a:buNone/>
            </a:pPr>
            <a:r>
              <a:rPr lang="hr-HR" sz="1600" dirty="0" smtClean="0"/>
              <a:t>“Zadaci nastave</a:t>
            </a:r>
          </a:p>
          <a:p>
            <a:pPr>
              <a:buNone/>
            </a:pPr>
            <a:r>
              <a:rPr lang="hr-HR" sz="1600" dirty="0" smtClean="0"/>
              <a:t>… </a:t>
            </a:r>
          </a:p>
          <a:p>
            <a:pPr>
              <a:buNone/>
            </a:pPr>
            <a:r>
              <a:rPr lang="hr-HR" sz="1600" dirty="0" smtClean="0"/>
              <a:t>- upoznati učenike s intenzivnim procesom narušavanja kvalitete čovjekova okoliša i neophodnom potrebom čuvanja okoliša od daljnje degradacije, odnosno poboljšanja kvalitete ugroženih elemenata i lokaliteta” (str. 172)</a:t>
            </a:r>
          </a:p>
          <a:p>
            <a:pPr>
              <a:buNone/>
            </a:pPr>
            <a:endParaRPr lang="hr-HR" sz="1600" dirty="0"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706090"/>
          </a:xfrm>
        </p:spPr>
        <p:txBody>
          <a:bodyPr>
            <a:normAutofit/>
          </a:bodyPr>
          <a:lstStyle/>
          <a:p>
            <a:r>
              <a:rPr lang="hr-HR" sz="3600" dirty="0" smtClean="0"/>
              <a:t>Dade li se to primjerice povezati s: </a:t>
            </a:r>
            <a:endParaRPr lang="hr-HR" sz="3600" dirty="0"/>
          </a:p>
        </p:txBody>
      </p:sp>
      <p:sp>
        <p:nvSpPr>
          <p:cNvPr id="3" name="Rezervirano mjesto sadržaja 2"/>
          <p:cNvSpPr>
            <a:spLocks noGrp="1"/>
          </p:cNvSpPr>
          <p:nvPr>
            <p:ph idx="1"/>
          </p:nvPr>
        </p:nvSpPr>
        <p:spPr>
          <a:xfrm>
            <a:off x="251520" y="1124744"/>
            <a:ext cx="8640960" cy="5544616"/>
          </a:xfrm>
        </p:spPr>
        <p:txBody>
          <a:bodyPr>
            <a:normAutofit fontScale="70000" lnSpcReduction="20000"/>
          </a:bodyPr>
          <a:lstStyle/>
          <a:p>
            <a:pPr algn="ctr">
              <a:buNone/>
            </a:pPr>
            <a:r>
              <a:rPr lang="hr-HR" b="1" dirty="0" smtClean="0"/>
              <a:t>“</a:t>
            </a:r>
            <a:r>
              <a:rPr lang="hr-HR" sz="3700" b="1" dirty="0" smtClean="0"/>
              <a:t>POSTIGNUĆA UČENIKA NA KRAJU ČETVRTOG CIKLUSA</a:t>
            </a:r>
          </a:p>
          <a:p>
            <a:pPr algn="ctr">
              <a:buNone/>
            </a:pPr>
            <a:r>
              <a:rPr lang="hr-HR" sz="3700" b="1" dirty="0" smtClean="0"/>
              <a:t>1. - 2. razred srednje škole</a:t>
            </a:r>
          </a:p>
          <a:p>
            <a:r>
              <a:rPr lang="hr-HR" sz="3700" dirty="0" smtClean="0"/>
              <a:t>zna opisati različite modele </a:t>
            </a:r>
            <a:r>
              <a:rPr lang="hr-HR" sz="3700" b="1" dirty="0" smtClean="0"/>
              <a:t>demokracije</a:t>
            </a:r>
            <a:r>
              <a:rPr lang="hr-HR" sz="3700" dirty="0" smtClean="0"/>
              <a:t> i odrediti </a:t>
            </a:r>
            <a:r>
              <a:rPr lang="hr-HR" sz="3700" b="1" dirty="0" smtClean="0"/>
              <a:t>mjesto Hrvatske u toj podjeli</a:t>
            </a:r>
            <a:r>
              <a:rPr lang="hr-HR" sz="3700" dirty="0" smtClean="0"/>
              <a:t>; opisuje temeljne ideje, sličnosti i razlike te prednosti i nedostatke reprezentativne, participativne i direktne </a:t>
            </a:r>
            <a:r>
              <a:rPr lang="hr-HR" sz="3700" b="1" dirty="0" smtClean="0"/>
              <a:t>demokracije</a:t>
            </a:r>
            <a:r>
              <a:rPr lang="hr-HR" sz="3700" dirty="0" smtClean="0"/>
              <a:t>; razumije posebnosti odnosa između vlasti i građana u različitim </a:t>
            </a:r>
            <a:r>
              <a:rPr lang="hr-HR" sz="3700" b="1" dirty="0" smtClean="0"/>
              <a:t>demokratskim</a:t>
            </a:r>
            <a:r>
              <a:rPr lang="hr-HR" sz="3700" dirty="0" smtClean="0"/>
              <a:t> režimima; zna da je građanin nositelj vlasti u svim modelima demokracije; </a:t>
            </a:r>
            <a:r>
              <a:rPr lang="hr-HR" sz="3700" b="1" dirty="0" smtClean="0"/>
              <a:t>razumije vezu između suverenosti građana i državne suverenosti</a:t>
            </a:r>
            <a:r>
              <a:rPr lang="hr-HR" sz="3700" dirty="0" smtClean="0"/>
              <a:t>; razumije ulogu i važnost </a:t>
            </a:r>
            <a:r>
              <a:rPr lang="hr-HR" sz="3700" b="1" dirty="0" smtClean="0"/>
              <a:t>višestranačja</a:t>
            </a:r>
            <a:r>
              <a:rPr lang="hr-HR" sz="3700" dirty="0" smtClean="0"/>
              <a:t> za demokraciju; navodi vodeće političke </a:t>
            </a:r>
            <a:r>
              <a:rPr lang="hr-HR" sz="3700" b="1" dirty="0" smtClean="0"/>
              <a:t>stranke</a:t>
            </a:r>
            <a:r>
              <a:rPr lang="hr-HR" sz="3700" dirty="0" smtClean="0"/>
              <a:t> u Hrvatskoj i ideje koje zastupaju; povezuje te ideje s odgovarajućim političkim </a:t>
            </a:r>
            <a:r>
              <a:rPr lang="hr-HR" sz="3700" b="1" dirty="0" smtClean="0"/>
              <a:t>ideologijama</a:t>
            </a:r>
            <a:r>
              <a:rPr lang="hr-HR" sz="3700" dirty="0" smtClean="0"/>
              <a:t>; razumije izbornu proceduru na lokalnim i nacionalnim izborima u Hrvatskoj; razumije ulogu izbornih </a:t>
            </a:r>
            <a:r>
              <a:rPr lang="hr-HR" sz="3700" b="1" dirty="0" smtClean="0"/>
              <a:t>stranačkih programa </a:t>
            </a:r>
            <a:r>
              <a:rPr lang="hr-HR" sz="3700" dirty="0" smtClean="0"/>
              <a:t>i važnost praćenja provedbe tih programa;” </a:t>
            </a:r>
          </a:p>
          <a:p>
            <a:pPr>
              <a:buNone/>
            </a:pPr>
            <a:r>
              <a:rPr lang="hr-HR" sz="1400" dirty="0" smtClean="0"/>
              <a:t>	 Kurikulum GOO-a str  33 i dalje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116632"/>
            <a:ext cx="8229600" cy="1008112"/>
          </a:xfrm>
        </p:spPr>
        <p:txBody>
          <a:bodyPr>
            <a:normAutofit/>
          </a:bodyPr>
          <a:lstStyle/>
          <a:p>
            <a:r>
              <a:rPr lang="hr-HR" sz="1200" dirty="0" smtClean="0"/>
              <a:t> </a:t>
            </a:r>
            <a:r>
              <a:rPr lang="hr-HR" sz="1200" b="1" dirty="0" smtClean="0"/>
              <a:t>PROGRAM NASTAVNOG PREDMETA </a:t>
            </a:r>
            <a:r>
              <a:rPr lang="hr-HR" sz="2000" b="1" dirty="0" smtClean="0"/>
              <a:t>ETIKA</a:t>
            </a:r>
            <a:r>
              <a:rPr lang="hr-HR" sz="1200" b="1" dirty="0" smtClean="0"/>
              <a:t> U SREDNJIM ŠKOLAMA</a:t>
            </a:r>
            <a:br>
              <a:rPr lang="hr-HR" sz="1200" b="1" dirty="0" smtClean="0"/>
            </a:br>
            <a:r>
              <a:rPr lang="hr-HR" sz="1200" b="1" dirty="0" smtClean="0"/>
              <a:t>Cilj nastavnog predmeta</a:t>
            </a:r>
            <a:br>
              <a:rPr lang="hr-HR" sz="1200" b="1" dirty="0" smtClean="0"/>
            </a:br>
            <a:r>
              <a:rPr lang="hr-HR" sz="1200" dirty="0" smtClean="0"/>
              <a:t>Cilj je nastavnog predmeta Etika u srednjim školama usvajanje osnovnih etičkih znanja, potrebnih za razvijanje sposobnosti  moralnog prosuđivanja i etičkog argumentiranja, te orijentiranja u životu</a:t>
            </a:r>
            <a:r>
              <a:rPr lang="hr-HR" sz="900" dirty="0" smtClean="0"/>
              <a:t>.</a:t>
            </a:r>
            <a:endParaRPr lang="hr-HR" sz="900" dirty="0"/>
          </a:p>
        </p:txBody>
      </p:sp>
      <p:sp>
        <p:nvSpPr>
          <p:cNvPr id="3" name="Rezervirano mjesto sadržaja 2"/>
          <p:cNvSpPr>
            <a:spLocks noGrp="1"/>
          </p:cNvSpPr>
          <p:nvPr>
            <p:ph idx="1"/>
          </p:nvPr>
        </p:nvSpPr>
        <p:spPr>
          <a:xfrm>
            <a:off x="179512" y="1124744"/>
            <a:ext cx="8784976" cy="5544616"/>
          </a:xfrm>
        </p:spPr>
        <p:txBody>
          <a:bodyPr>
            <a:normAutofit fontScale="32500" lnSpcReduction="20000"/>
          </a:bodyPr>
          <a:lstStyle/>
          <a:p>
            <a:pPr>
              <a:buNone/>
            </a:pPr>
            <a:r>
              <a:rPr lang="hr-HR" b="1" dirty="0" smtClean="0"/>
              <a:t>II. GODIŠTE</a:t>
            </a:r>
          </a:p>
          <a:p>
            <a:pPr>
              <a:buNone/>
            </a:pPr>
            <a:r>
              <a:rPr lang="hr-HR" b="1" dirty="0" smtClean="0"/>
              <a:t>ČOVJEK U KRUGOVIMA ZAJEDNIŠTVA</a:t>
            </a:r>
          </a:p>
          <a:p>
            <a:pPr>
              <a:buNone/>
            </a:pPr>
            <a:r>
              <a:rPr lang="hr-HR" dirty="0" smtClean="0"/>
              <a:t>CILJ NASTAVE II. GODIŠTA:</a:t>
            </a:r>
          </a:p>
          <a:p>
            <a:pPr>
              <a:buNone/>
            </a:pPr>
            <a:r>
              <a:rPr lang="hr-HR" dirty="0" smtClean="0"/>
              <a:t>Cilj je ovog godišta poučiti pojedinca kako živjeti u zajednici sa sviješću o osobnom identitetu i potrebi poštivanja drugih ljudi. U sklopu ovog godišta pojedinac, suočen s moralnim dilemama, stvara sustav vrijednosti radi življenja u krugovima zajedništva – obitelji, društvu i državi, te globalnoj zajednici. Ovo je godište usredotočeno na moralno orijentiranje i etičko promišljanje sveukupnosti odnosa čovjeka u društvenom okružju.</a:t>
            </a:r>
          </a:p>
          <a:p>
            <a:r>
              <a:rPr lang="hr-HR" b="1" dirty="0" smtClean="0"/>
              <a:t>NASTAVNE CJELINE:</a:t>
            </a:r>
          </a:p>
          <a:p>
            <a:r>
              <a:rPr lang="hr-HR" b="1" dirty="0" smtClean="0"/>
              <a:t>1. ČOVJEK U ODNOSIMA</a:t>
            </a:r>
          </a:p>
          <a:p>
            <a:r>
              <a:rPr lang="hr-HR" b="1" dirty="0" smtClean="0"/>
              <a:t>2. SUKOBI U ODNOSIMA</a:t>
            </a:r>
          </a:p>
          <a:p>
            <a:r>
              <a:rPr lang="hr-HR" b="1" dirty="0" smtClean="0"/>
              <a:t>3. SLOBODA I MORAL</a:t>
            </a:r>
          </a:p>
          <a:p>
            <a:r>
              <a:rPr lang="hr-HR" b="1" dirty="0" smtClean="0"/>
              <a:t>4. DRŽAVA I DRUŠTVO</a:t>
            </a:r>
          </a:p>
          <a:p>
            <a:r>
              <a:rPr lang="hr-HR" b="1" dirty="0" smtClean="0"/>
              <a:t>5. ČOVJEČANSTVO I GLOBALIZAM</a:t>
            </a:r>
          </a:p>
          <a:p>
            <a:pPr>
              <a:buNone/>
            </a:pPr>
            <a:r>
              <a:rPr lang="pl-PL" dirty="0" smtClean="0"/>
              <a:t>RAZRADA NASTAVNIH CJELINA – NASTAVNE JEDINICE</a:t>
            </a:r>
          </a:p>
          <a:p>
            <a:pPr>
              <a:buNone/>
            </a:pPr>
            <a:r>
              <a:rPr lang="pl-PL" b="1" dirty="0" smtClean="0"/>
              <a:t>4. DRUŠTVENI ODNOSI I DRŽAVA</a:t>
            </a:r>
          </a:p>
          <a:p>
            <a:pPr>
              <a:buNone/>
            </a:pPr>
            <a:r>
              <a:rPr lang="hr-HR" dirty="0" smtClean="0"/>
              <a:t>a) Građansko društvo i država (heterogenost građanskog društva, suživot i tolerancija, pravna država)</a:t>
            </a:r>
          </a:p>
          <a:p>
            <a:pPr>
              <a:buNone/>
            </a:pPr>
            <a:r>
              <a:rPr lang="pl-PL" dirty="0" smtClean="0"/>
              <a:t>b) Vrijednost demokracije i njezini dometi (demokracija u izvornom i </a:t>
            </a:r>
            <a:r>
              <a:rPr lang="hr-HR" dirty="0" smtClean="0"/>
              <a:t>suvremenom obliku, opasnosti za demokraciju, etičke vrijednosti demokracije)</a:t>
            </a:r>
          </a:p>
          <a:p>
            <a:pPr>
              <a:buNone/>
            </a:pPr>
            <a:r>
              <a:rPr lang="sv-SE" dirty="0" smtClean="0"/>
              <a:t>c) Ljudska prava (gra</a:t>
            </a:r>
            <a:r>
              <a:rPr lang="hr-HR" dirty="0" smtClean="0"/>
              <a:t>đ</a:t>
            </a:r>
            <a:r>
              <a:rPr lang="sv-SE" dirty="0" smtClean="0"/>
              <a:t>anska i politiĉka prava, ekonomska i socijalna prava,</a:t>
            </a:r>
            <a:r>
              <a:rPr lang="hr-HR" dirty="0" smtClean="0"/>
              <a:t> kulturna prava, ekološka prava, pravo na posebnost, razliku i privatnost)</a:t>
            </a:r>
          </a:p>
          <a:p>
            <a:pPr>
              <a:buNone/>
            </a:pPr>
            <a:r>
              <a:rPr lang="hr-HR" b="1" dirty="0" smtClean="0"/>
              <a:t>5. ČOVJEČANSTVO I GLOBALIZACIJA</a:t>
            </a:r>
          </a:p>
          <a:p>
            <a:pPr>
              <a:buNone/>
            </a:pPr>
            <a:r>
              <a:rPr lang="pl-PL" dirty="0" smtClean="0"/>
              <a:t>a) Globalno društvo i međunarodna zajednica (regulacija međunarodnih </a:t>
            </a:r>
            <a:r>
              <a:rPr lang="hr-HR" dirty="0" smtClean="0"/>
              <a:t>odnosa, konvencije, deklaracije, institucije)</a:t>
            </a:r>
          </a:p>
          <a:p>
            <a:pPr>
              <a:buNone/>
            </a:pPr>
            <a:r>
              <a:rPr lang="pl-PL" dirty="0" smtClean="0"/>
              <a:t>b) Pravednost u međunarodnim odnosima (etičke vrijednosti i opće dobro u međunarodnim odnosima, pravedna raspodjela dobara, mirotvorstvo i </a:t>
            </a:r>
            <a:r>
              <a:rPr lang="hr-HR" dirty="0" smtClean="0"/>
              <a:t>vječni mir)</a:t>
            </a:r>
          </a:p>
          <a:p>
            <a:pPr>
              <a:buNone/>
            </a:pPr>
            <a:r>
              <a:rPr lang="hr-HR" dirty="0" smtClean="0"/>
              <a:t>c) Pozitivni i negativni vidovi globalizacije (</a:t>
            </a:r>
            <a:r>
              <a:rPr lang="hr-HR" dirty="0" err="1" smtClean="0"/>
              <a:t>interkulturalnost</a:t>
            </a:r>
            <a:r>
              <a:rPr lang="hr-HR" dirty="0" smtClean="0"/>
              <a:t> i multikulturalnost, eksploatacija i poticanje razvoja, neokolonijalizam i ravnopravnost, problemi trećeg svijeta, međunarodni terorizam, humanitarna solidarnost)</a:t>
            </a:r>
          </a:p>
          <a:p>
            <a:pPr>
              <a:buNone/>
            </a:pPr>
            <a:endParaRPr lang="hr-HR" b="1" dirty="0" smtClean="0"/>
          </a:p>
          <a:p>
            <a:pPr>
              <a:buNone/>
            </a:pPr>
            <a:r>
              <a:rPr lang="hr-HR" sz="7400" b="1" dirty="0" smtClean="0"/>
              <a:t>VJERONAUK</a:t>
            </a:r>
            <a:r>
              <a:rPr lang="hr-HR" b="1" dirty="0" smtClean="0"/>
              <a:t> TREĆE GODIŠTE SREDNJE ŠKOLE</a:t>
            </a:r>
          </a:p>
          <a:p>
            <a:r>
              <a:rPr lang="hr-HR" b="1" dirty="0" smtClean="0"/>
              <a:t>II. tematska cjelina</a:t>
            </a:r>
          </a:p>
          <a:p>
            <a:r>
              <a:rPr lang="hr-HR" b="1" dirty="0" smtClean="0"/>
              <a:t>ČOVJEK - MORALNO BIĆE</a:t>
            </a:r>
          </a:p>
          <a:p>
            <a:r>
              <a:rPr lang="hr-HR" b="1" dirty="0" smtClean="0"/>
              <a:t>Teme (16 sati)</a:t>
            </a:r>
          </a:p>
          <a:p>
            <a:r>
              <a:rPr lang="hr-HR" dirty="0" smtClean="0"/>
              <a:t>1. Čovjek - polazište etičkog razmišljanja</a:t>
            </a:r>
          </a:p>
          <a:p>
            <a:r>
              <a:rPr lang="pl-PL" dirty="0" smtClean="0"/>
              <a:t>2. Kriteriji dobra i zla</a:t>
            </a:r>
          </a:p>
          <a:p>
            <a:r>
              <a:rPr lang="pl-PL" dirty="0" smtClean="0"/>
              <a:t>3. Odnos vjere i morala</a:t>
            </a:r>
          </a:p>
          <a:p>
            <a:r>
              <a:rPr lang="hr-HR" dirty="0" smtClean="0"/>
              <a:t>4. Savjest - norma etičkog djelovanja</a:t>
            </a:r>
          </a:p>
          <a:p>
            <a:r>
              <a:rPr lang="hr-HR" dirty="0" smtClean="0"/>
              <a:t>5. Savjest pred zakonom i suvremenim etičkim pitanjima</a:t>
            </a:r>
          </a:p>
          <a:p>
            <a:pPr algn="r">
              <a:buNone/>
            </a:pPr>
            <a:endParaRPr lang="hr-HR" dirty="0" smtClean="0"/>
          </a:p>
          <a:p>
            <a:pPr algn="r">
              <a:buNone/>
            </a:pPr>
            <a:r>
              <a:rPr lang="hr-HR" dirty="0" smtClean="0"/>
              <a:t>(Preuzeto s E-stranice NCVVO-a Važni dokumenti </a:t>
            </a:r>
            <a:r>
              <a:rPr lang="hr-HR" b="1" dirty="0" smtClean="0">
                <a:hlinkClick r:id="rId2"/>
              </a:rPr>
              <a:t>Nastavni planovi i programi za gimnazije i strukovne škole</a:t>
            </a:r>
            <a:r>
              <a:rPr lang="hr-HR" b="1" dirty="0" smtClean="0"/>
              <a:t>)</a:t>
            </a:r>
            <a:endParaRPr lang="hr-HR" dirty="0"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706090"/>
          </a:xfrm>
        </p:spPr>
        <p:txBody>
          <a:bodyPr>
            <a:normAutofit fontScale="90000"/>
          </a:bodyPr>
          <a:lstStyle/>
          <a:p>
            <a:r>
              <a:rPr lang="hr-HR" sz="2400" b="1" dirty="0" smtClean="0"/>
              <a:t>SOCIOLOGIJA</a:t>
            </a:r>
            <a:r>
              <a:rPr lang="hr-HR" sz="2400" dirty="0" smtClean="0"/>
              <a:t> – program (Glasnik Ministarstva kulture i prosvjete)</a:t>
            </a:r>
            <a:endParaRPr lang="hr-HR" sz="2400" dirty="0"/>
          </a:p>
        </p:txBody>
      </p:sp>
      <p:sp>
        <p:nvSpPr>
          <p:cNvPr id="3" name="Rezervirano mjesto sadržaja 2"/>
          <p:cNvSpPr>
            <a:spLocks noGrp="1"/>
          </p:cNvSpPr>
          <p:nvPr>
            <p:ph idx="1"/>
          </p:nvPr>
        </p:nvSpPr>
        <p:spPr>
          <a:xfrm>
            <a:off x="457200" y="908720"/>
            <a:ext cx="8229600" cy="5760640"/>
          </a:xfrm>
        </p:spPr>
        <p:txBody>
          <a:bodyPr>
            <a:normAutofit fontScale="62500" lnSpcReduction="20000"/>
          </a:bodyPr>
          <a:lstStyle/>
          <a:p>
            <a:pPr>
              <a:buNone/>
            </a:pPr>
            <a:r>
              <a:rPr lang="hr-HR" sz="2800" dirty="0" smtClean="0"/>
              <a:t>2. SADRŽAJ </a:t>
            </a:r>
            <a:r>
              <a:rPr lang="hr-HR" sz="2000" dirty="0" smtClean="0"/>
              <a:t>(Postoje dva programa A = 70 sati, B = 35 sati)</a:t>
            </a:r>
          </a:p>
          <a:p>
            <a:pPr>
              <a:buNone/>
            </a:pPr>
            <a:r>
              <a:rPr lang="hr-HR" sz="2800" dirty="0" smtClean="0"/>
              <a:t>Program A</a:t>
            </a:r>
          </a:p>
          <a:p>
            <a:pPr>
              <a:buNone/>
            </a:pPr>
            <a:r>
              <a:rPr lang="hr-HR" sz="2800" dirty="0" smtClean="0"/>
              <a:t>“2.13. Političke institucije</a:t>
            </a:r>
          </a:p>
          <a:p>
            <a:pPr>
              <a:buNone/>
            </a:pPr>
            <a:r>
              <a:rPr lang="hr-HR" sz="2800" dirty="0" smtClean="0"/>
              <a:t>2.13.1. Što je politika?</a:t>
            </a:r>
          </a:p>
          <a:p>
            <a:pPr>
              <a:buNone/>
            </a:pPr>
            <a:r>
              <a:rPr lang="hr-HR" sz="2800" dirty="0" smtClean="0"/>
              <a:t>2.13.2 Moć, vlast, država</a:t>
            </a:r>
          </a:p>
          <a:p>
            <a:pPr marL="514350" indent="-514350">
              <a:buNone/>
            </a:pPr>
            <a:r>
              <a:rPr lang="hr-HR" sz="2800" dirty="0" smtClean="0"/>
              <a:t>a) Nastanak i društvene osnove države,</a:t>
            </a:r>
          </a:p>
          <a:p>
            <a:pPr marL="514350" indent="-514350">
              <a:buNone/>
            </a:pPr>
            <a:r>
              <a:rPr lang="hr-HR" sz="2800" dirty="0" smtClean="0"/>
              <a:t>b) Tipovi vlasti: tradicionalna, karizmatska i racionalna,</a:t>
            </a:r>
          </a:p>
          <a:p>
            <a:pPr marL="514350" indent="-514350">
              <a:buNone/>
            </a:pPr>
            <a:r>
              <a:rPr lang="hr-HR" sz="2800" dirty="0" smtClean="0"/>
              <a:t>c) Modeli moći: marksistički, elitistički i pluralistički,</a:t>
            </a:r>
          </a:p>
          <a:p>
            <a:pPr marL="514350" indent="-514350">
              <a:buNone/>
            </a:pPr>
            <a:r>
              <a:rPr lang="hr-HR" sz="2800" dirty="0" smtClean="0"/>
              <a:t>d) Demokracija: reprezentativna i participativna,</a:t>
            </a:r>
          </a:p>
          <a:p>
            <a:pPr marL="514350" indent="-514350">
              <a:buNone/>
            </a:pPr>
            <a:r>
              <a:rPr lang="hr-HR" sz="2800" dirty="0" smtClean="0"/>
              <a:t>e) Političke stranke.</a:t>
            </a:r>
          </a:p>
          <a:p>
            <a:pPr marL="514350" indent="-514350">
              <a:buNone/>
            </a:pPr>
            <a:r>
              <a:rPr lang="hr-HR" sz="2800" dirty="0" smtClean="0"/>
              <a:t>2.13.3. Civilno društvo</a:t>
            </a:r>
          </a:p>
          <a:p>
            <a:pPr marL="514350" indent="-514350">
              <a:buNone/>
            </a:pPr>
            <a:r>
              <a:rPr lang="hr-HR" sz="2800" dirty="0" smtClean="0"/>
              <a:t>…</a:t>
            </a:r>
          </a:p>
          <a:p>
            <a:pPr marL="514350" indent="-514350">
              <a:buNone/>
            </a:pPr>
            <a:r>
              <a:rPr lang="hr-HR" sz="2800" dirty="0" smtClean="0"/>
              <a:t>2.15.1 . Sociologija znanja i ideologija</a:t>
            </a:r>
          </a:p>
          <a:p>
            <a:pPr marL="514350" indent="-514350">
              <a:buNone/>
            </a:pPr>
            <a:r>
              <a:rPr lang="hr-HR" sz="2800" dirty="0" smtClean="0"/>
              <a:t>…</a:t>
            </a:r>
          </a:p>
          <a:p>
            <a:pPr marL="514350" indent="-514350">
              <a:buNone/>
            </a:pPr>
            <a:r>
              <a:rPr lang="hr-HR" sz="2800" dirty="0" smtClean="0"/>
              <a:t>2.15.2. Ideologija</a:t>
            </a:r>
          </a:p>
          <a:p>
            <a:pPr marL="514350" indent="-514350">
              <a:buNone/>
            </a:pPr>
            <a:r>
              <a:rPr lang="hr-HR" sz="2800" dirty="0" smtClean="0"/>
              <a:t>a) Nastanak pojma “ideologija”,</a:t>
            </a:r>
          </a:p>
          <a:p>
            <a:pPr marL="514350" indent="-514350">
              <a:buNone/>
            </a:pPr>
            <a:r>
              <a:rPr lang="hr-HR" sz="2800" dirty="0" smtClean="0"/>
              <a:t>b) Različita shvaćanja ideologije,</a:t>
            </a:r>
          </a:p>
          <a:p>
            <a:pPr marL="514350" indent="-514350">
              <a:buNone/>
            </a:pPr>
            <a:r>
              <a:rPr lang="hr-HR" sz="2800" dirty="0" smtClean="0"/>
              <a:t>c) Uloga ideologije,</a:t>
            </a:r>
          </a:p>
          <a:p>
            <a:pPr marL="514350" indent="-514350">
              <a:buNone/>
            </a:pPr>
            <a:r>
              <a:rPr lang="hr-HR" sz="2800" dirty="0" smtClean="0"/>
              <a:t>d) Ideologija u suvremenom  društvu.”</a:t>
            </a:r>
          </a:p>
          <a:p>
            <a:pPr algn="r">
              <a:buNone/>
            </a:pPr>
            <a:r>
              <a:rPr lang="hr-HR" sz="1600" dirty="0" smtClean="0"/>
              <a:t>(Preuzeto s E-stranice NCVVO-a Važni dokumenti </a:t>
            </a:r>
            <a:r>
              <a:rPr lang="hr-HR" sz="1600" b="1" dirty="0" smtClean="0">
                <a:hlinkClick r:id="rId2"/>
              </a:rPr>
              <a:t>Nastavni planovi i programi za gimnazije i strukovne škole</a:t>
            </a:r>
            <a:r>
              <a:rPr lang="hr-HR" sz="1600" b="1" dirty="0" smtClean="0"/>
              <a:t>)</a:t>
            </a:r>
            <a:endParaRPr lang="hr-HR" sz="1600" dirty="0" smtClean="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706090"/>
          </a:xfrm>
        </p:spPr>
        <p:txBody>
          <a:bodyPr>
            <a:normAutofit/>
          </a:bodyPr>
          <a:lstStyle/>
          <a:p>
            <a:r>
              <a:rPr lang="hr-HR" sz="1800" b="1" dirty="0" smtClean="0"/>
              <a:t>FILOZOFIJA </a:t>
            </a:r>
            <a:r>
              <a:rPr lang="hr-HR" sz="1800" dirty="0" smtClean="0"/>
              <a:t/>
            </a:r>
            <a:br>
              <a:rPr lang="hr-HR" sz="1800" dirty="0" smtClean="0"/>
            </a:br>
            <a:r>
              <a:rPr lang="hr-HR" sz="1000" dirty="0" smtClean="0"/>
              <a:t>(Glasnik ministarstva kulture i prosvjete; Preuzeto s E-stranice NCVVO-a Važni dokumenti </a:t>
            </a:r>
            <a:r>
              <a:rPr lang="hr-HR" sz="1000" b="1" dirty="0" smtClean="0">
                <a:hlinkClick r:id="rId2"/>
              </a:rPr>
              <a:t>Nastavni planovi i programi za gimnazije i strukovne škole</a:t>
            </a:r>
            <a:r>
              <a:rPr lang="hr-HR" sz="1000" b="1" dirty="0" smtClean="0"/>
              <a:t>)</a:t>
            </a:r>
            <a:r>
              <a:rPr lang="hr-HR" sz="1000" dirty="0" smtClean="0"/>
              <a:t/>
            </a:r>
            <a:br>
              <a:rPr lang="hr-HR" sz="1000" dirty="0" smtClean="0"/>
            </a:br>
            <a:endParaRPr lang="hr-HR" sz="1000" dirty="0"/>
          </a:p>
        </p:txBody>
      </p:sp>
      <p:sp>
        <p:nvSpPr>
          <p:cNvPr id="3" name="Rezervirano mjesto sadržaja 2"/>
          <p:cNvSpPr>
            <a:spLocks noGrp="1"/>
          </p:cNvSpPr>
          <p:nvPr>
            <p:ph idx="1"/>
          </p:nvPr>
        </p:nvSpPr>
        <p:spPr>
          <a:xfrm>
            <a:off x="323528" y="908720"/>
            <a:ext cx="8496944" cy="5832648"/>
          </a:xfrm>
        </p:spPr>
        <p:txBody>
          <a:bodyPr>
            <a:normAutofit fontScale="70000" lnSpcReduction="20000"/>
          </a:bodyPr>
          <a:lstStyle/>
          <a:p>
            <a:pPr>
              <a:buNone/>
            </a:pPr>
            <a:r>
              <a:rPr lang="hr-HR" sz="2400" dirty="0" smtClean="0"/>
              <a:t>Na primjer:</a:t>
            </a:r>
          </a:p>
          <a:p>
            <a:pPr>
              <a:buNone/>
            </a:pPr>
            <a:r>
              <a:rPr lang="hr-HR" sz="2400" dirty="0" smtClean="0"/>
              <a:t>II. Inačica programa</a:t>
            </a:r>
          </a:p>
          <a:p>
            <a:pPr>
              <a:buNone/>
            </a:pPr>
            <a:r>
              <a:rPr lang="hr-HR" sz="2400" dirty="0" smtClean="0"/>
              <a:t>“</a:t>
            </a:r>
            <a:r>
              <a:rPr lang="hr-HR" sz="2400" i="1" u="sng" dirty="0" smtClean="0"/>
              <a:t>II. DIO</a:t>
            </a:r>
          </a:p>
          <a:p>
            <a:pPr>
              <a:buNone/>
            </a:pPr>
            <a:r>
              <a:rPr lang="hr-HR" sz="2400" dirty="0" smtClean="0"/>
              <a:t>Odabrani problemi suvremene filozofije</a:t>
            </a:r>
          </a:p>
          <a:p>
            <a:pPr>
              <a:buNone/>
            </a:pPr>
            <a:r>
              <a:rPr lang="hr-HR" sz="2400" dirty="0" smtClean="0"/>
              <a:t>…</a:t>
            </a:r>
          </a:p>
          <a:p>
            <a:pPr>
              <a:buNone/>
            </a:pPr>
            <a:r>
              <a:rPr lang="hr-HR" sz="2400" b="1" dirty="0" smtClean="0"/>
              <a:t>2.18. FILOZOFIJA POLITIKE</a:t>
            </a:r>
          </a:p>
          <a:p>
            <a:pPr>
              <a:buNone/>
            </a:pPr>
            <a:r>
              <a:rPr lang="hr-HR" sz="2400" dirty="0" smtClean="0"/>
              <a:t>2.18.1. Kraj političke moderne; spor o liberalizmu</a:t>
            </a:r>
          </a:p>
          <a:p>
            <a:pPr marL="457200" indent="-457200">
              <a:buNone/>
            </a:pPr>
            <a:r>
              <a:rPr lang="hr-HR" sz="2400" dirty="0" smtClean="0"/>
              <a:t>a) kritika liberalizma o totalitarnim implikacijama (boljševizam, </a:t>
            </a:r>
            <a:r>
              <a:rPr lang="hr-HR" sz="2400" dirty="0" err="1" smtClean="0"/>
              <a:t>Carl</a:t>
            </a:r>
            <a:r>
              <a:rPr lang="hr-HR" sz="2400" dirty="0" smtClean="0"/>
              <a:t> </a:t>
            </a:r>
            <a:r>
              <a:rPr lang="hr-HR" sz="2400" dirty="0" err="1" smtClean="0"/>
              <a:t>Schmitt</a:t>
            </a:r>
            <a:r>
              <a:rPr lang="hr-HR" sz="2400" dirty="0" smtClean="0"/>
              <a:t>),</a:t>
            </a:r>
          </a:p>
          <a:p>
            <a:pPr marL="457200" indent="-457200">
              <a:buNone/>
            </a:pPr>
            <a:r>
              <a:rPr lang="hr-HR" sz="2400" dirty="0" smtClean="0"/>
              <a:t>b) kritika totalitarizma kao osnova slobodne zajednice (K. Popper, H. Arendt, G. Hayek, R. </a:t>
            </a:r>
            <a:r>
              <a:rPr lang="hr-HR" sz="2400" dirty="0" err="1" smtClean="0"/>
              <a:t>Aron</a:t>
            </a:r>
            <a:r>
              <a:rPr lang="hr-HR" sz="2400" dirty="0" smtClean="0"/>
              <a:t>, F. Neumann).</a:t>
            </a:r>
          </a:p>
          <a:p>
            <a:pPr marL="457200" indent="-457200">
              <a:buNone/>
            </a:pPr>
            <a:r>
              <a:rPr lang="hr-HR" sz="2400" dirty="0" smtClean="0"/>
              <a:t>2.18.2. Nastojanja oko nove utemeljenosti političkih institucija</a:t>
            </a:r>
          </a:p>
          <a:p>
            <a:pPr marL="457200" indent="-457200">
              <a:buNone/>
            </a:pPr>
            <a:r>
              <a:rPr lang="hr-HR" sz="2400" dirty="0" smtClean="0"/>
              <a:t>a) rehabilitacija prirodno-pravnog utemeljenja (L. </a:t>
            </a:r>
            <a:r>
              <a:rPr lang="hr-HR" sz="2400" dirty="0" err="1" smtClean="0"/>
              <a:t>Strauss</a:t>
            </a:r>
            <a:r>
              <a:rPr lang="hr-HR" sz="2400" dirty="0" smtClean="0"/>
              <a:t>, E. Bloch),</a:t>
            </a:r>
          </a:p>
          <a:p>
            <a:pPr marL="457200" indent="-457200">
              <a:buNone/>
            </a:pPr>
            <a:r>
              <a:rPr lang="hr-HR" sz="2400" dirty="0" smtClean="0"/>
              <a:t>b) ugovorna teorija pravednosti (J. </a:t>
            </a:r>
            <a:r>
              <a:rPr lang="hr-HR" sz="2400" dirty="0" err="1" smtClean="0"/>
              <a:t>Rawls</a:t>
            </a:r>
            <a:r>
              <a:rPr lang="hr-HR" sz="2400" dirty="0" smtClean="0"/>
              <a:t>)</a:t>
            </a:r>
          </a:p>
          <a:p>
            <a:pPr marL="457200" indent="-457200">
              <a:buNone/>
            </a:pPr>
            <a:r>
              <a:rPr lang="hr-HR" sz="2400" dirty="0" smtClean="0"/>
              <a:t>c) teorija </a:t>
            </a:r>
            <a:r>
              <a:rPr lang="hr-HR" sz="2400" dirty="0" err="1" smtClean="0"/>
              <a:t>ultraminimalne</a:t>
            </a:r>
            <a:r>
              <a:rPr lang="hr-HR" sz="2400" dirty="0" smtClean="0"/>
              <a:t> države na osnovi opravdanja </a:t>
            </a:r>
            <a:r>
              <a:rPr lang="hr-HR" sz="2400" dirty="0" err="1" smtClean="0"/>
              <a:t>zaposijedanja</a:t>
            </a:r>
            <a:r>
              <a:rPr lang="hr-HR" sz="2400" dirty="0" smtClean="0"/>
              <a:t> (R. </a:t>
            </a:r>
            <a:r>
              <a:rPr lang="hr-HR" sz="2400" dirty="0" err="1" smtClean="0"/>
              <a:t>Nozick</a:t>
            </a:r>
            <a:r>
              <a:rPr lang="hr-HR" sz="2400" dirty="0" smtClean="0"/>
              <a:t>)</a:t>
            </a:r>
          </a:p>
          <a:p>
            <a:pPr marL="457200" indent="-457200">
              <a:buNone/>
            </a:pPr>
            <a:r>
              <a:rPr lang="hr-HR" sz="2400" i="1" dirty="0" smtClean="0"/>
              <a:t>Pojmovi: liberalizam, totalitarizam, kritike totalitarizma, prirodno pravo, pravednost, ugovorna (</a:t>
            </a:r>
            <a:r>
              <a:rPr lang="hr-HR" sz="2400" i="1" dirty="0" err="1" smtClean="0"/>
              <a:t>ultra</a:t>
            </a:r>
            <a:r>
              <a:rPr lang="hr-HR" sz="2400" i="1" dirty="0" smtClean="0"/>
              <a:t>)minimalna država</a:t>
            </a:r>
            <a:r>
              <a:rPr lang="hr-HR" sz="2400" dirty="0" smtClean="0"/>
              <a:t>.”</a:t>
            </a:r>
          </a:p>
          <a:p>
            <a:pPr marL="457200" indent="-457200">
              <a:buNone/>
            </a:pPr>
            <a:r>
              <a:rPr lang="hr-HR" sz="2400" dirty="0" smtClean="0"/>
              <a:t>III. Inačica programa</a:t>
            </a:r>
          </a:p>
          <a:p>
            <a:pPr marL="457200" indent="-457200">
              <a:buNone/>
            </a:pPr>
            <a:r>
              <a:rPr lang="hr-HR" sz="2400" dirty="0" smtClean="0"/>
              <a:t>…</a:t>
            </a:r>
          </a:p>
          <a:p>
            <a:pPr marL="457200" indent="-457200">
              <a:buNone/>
            </a:pPr>
            <a:r>
              <a:rPr lang="hr-HR" sz="2400" dirty="0" smtClean="0"/>
              <a:t>“FILOZOFIJSKA DISCIPLINA   	POJMOVI KOJE TREBA OBRADITI I USVOJITI</a:t>
            </a:r>
          </a:p>
          <a:p>
            <a:pPr marL="457200" indent="-457200">
              <a:buNone/>
            </a:pPr>
            <a:r>
              <a:rPr lang="hr-HR" sz="2400" dirty="0" smtClean="0"/>
              <a:t>…</a:t>
            </a:r>
          </a:p>
          <a:p>
            <a:pPr marL="457200" indent="-457200">
              <a:buNone/>
            </a:pPr>
            <a:r>
              <a:rPr lang="hr-HR" sz="2400" dirty="0" smtClean="0"/>
              <a:t>Filozofija prava i države </a:t>
            </a:r>
            <a:r>
              <a:rPr lang="hr-HR" sz="1200" dirty="0" smtClean="0"/>
              <a:t>	</a:t>
            </a:r>
            <a:r>
              <a:rPr lang="hr-HR" sz="1900" dirty="0" smtClean="0"/>
              <a:t>prirodno pravo, pravna zajednica i država, demokracija i drugi oblici vlasti, ljudska</a:t>
            </a:r>
            <a:r>
              <a:rPr lang="hr-HR" sz="1700" dirty="0" smtClean="0"/>
              <a:t> i </a:t>
            </a:r>
          </a:p>
          <a:p>
            <a:pPr marL="2171700" lvl="4" indent="-457200">
              <a:buNone/>
            </a:pPr>
            <a:r>
              <a:rPr lang="hr-HR" sz="1700" dirty="0" smtClean="0"/>
              <a:t>		</a:t>
            </a:r>
            <a:r>
              <a:rPr lang="hr-HR" dirty="0" smtClean="0"/>
              <a:t>građanska prava, trodjelnost državne vlasti, suverenitet i nacionalna država</a:t>
            </a:r>
            <a:r>
              <a:rPr lang="hr-HR" sz="1700" dirty="0" smtClean="0"/>
              <a:t>”</a:t>
            </a:r>
          </a:p>
          <a:p>
            <a:pPr marL="457200" indent="-457200">
              <a:buNone/>
            </a:pPr>
            <a:endParaRPr lang="hr-HR" sz="2900" dirty="0"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57200" y="274638"/>
            <a:ext cx="8002588" cy="860425"/>
          </a:xfrm>
        </p:spPr>
        <p:txBody>
          <a:bodyPr/>
          <a:lstStyle/>
          <a:p>
            <a:r>
              <a:rPr lang="hr-HR" sz="2400" dirty="0">
                <a:solidFill>
                  <a:srgbClr val="FF0000"/>
                </a:solidFill>
              </a:rPr>
              <a:t>Modul: Osnove demokracije – Pravda, odgovornost, privatnost, vlast</a:t>
            </a:r>
          </a:p>
        </p:txBody>
      </p:sp>
      <p:sp>
        <p:nvSpPr>
          <p:cNvPr id="61443" name="Rectangle 3"/>
          <p:cNvSpPr>
            <a:spLocks noGrp="1" noChangeArrowheads="1"/>
          </p:cNvSpPr>
          <p:nvPr>
            <p:ph type="body" idx="1"/>
          </p:nvPr>
        </p:nvSpPr>
        <p:spPr>
          <a:xfrm>
            <a:off x="457200" y="1557338"/>
            <a:ext cx="8229600" cy="4895850"/>
          </a:xfrm>
        </p:spPr>
        <p:txBody>
          <a:bodyPr/>
          <a:lstStyle/>
          <a:p>
            <a:r>
              <a:rPr lang="hr-HR"/>
              <a:t>Udžbenik – Osnove demokracije, vlast, pravda, privatnost, odgovornost</a:t>
            </a:r>
          </a:p>
          <a:p>
            <a:r>
              <a:rPr lang="hr-HR"/>
              <a:t>Lekcije sadrže:</a:t>
            </a:r>
          </a:p>
          <a:p>
            <a:r>
              <a:rPr lang="hr-HR"/>
              <a:t>ciljeve,</a:t>
            </a:r>
          </a:p>
          <a:p>
            <a:r>
              <a:rPr lang="hr-HR"/>
              <a:t>potrebne pojmove koje treba poznavati i njihove definicije,</a:t>
            </a:r>
          </a:p>
          <a:p>
            <a:r>
              <a:rPr lang="hr-HR"/>
              <a:t>probleme za rješavanje i</a:t>
            </a:r>
          </a:p>
          <a:p>
            <a:r>
              <a:rPr lang="hr-HR"/>
              <a:t>način rješavanja problema</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body" idx="1"/>
          </p:nvPr>
        </p:nvSpPr>
        <p:spPr>
          <a:xfrm>
            <a:off x="457200" y="404813"/>
            <a:ext cx="8229600" cy="6119812"/>
          </a:xfrm>
        </p:spPr>
        <p:txBody>
          <a:bodyPr/>
          <a:lstStyle/>
          <a:p>
            <a:pPr>
              <a:lnSpc>
                <a:spcPct val="80000"/>
              </a:lnSpc>
            </a:pPr>
            <a:r>
              <a:rPr lang="pl-PL" sz="1400" b="1" dirty="0">
                <a:latin typeface="Times New Roman" pitchFamily="18" charset="0"/>
              </a:rPr>
              <a:t>S a d r ž a j Udžbenika Osnove demokracije</a:t>
            </a:r>
          </a:p>
          <a:p>
            <a:pPr>
              <a:lnSpc>
                <a:spcPct val="80000"/>
              </a:lnSpc>
            </a:pPr>
            <a:endParaRPr lang="pl-PL" sz="1400" dirty="0">
              <a:latin typeface="Times New Roman" pitchFamily="18" charset="0"/>
            </a:endParaRPr>
          </a:p>
          <a:p>
            <a:pPr>
              <a:lnSpc>
                <a:spcPct val="80000"/>
              </a:lnSpc>
            </a:pPr>
            <a:r>
              <a:rPr lang="pl-PL" sz="1400" b="1" dirty="0">
                <a:latin typeface="Times New Roman" pitchFamily="18" charset="0"/>
              </a:rPr>
              <a:t>Lekcija 1	Zašto nam treba vlast?</a:t>
            </a:r>
            <a:r>
              <a:rPr lang="pl-PL" sz="1400" dirty="0">
                <a:latin typeface="Times New Roman" pitchFamily="18" charset="0"/>
              </a:rPr>
              <a:t>	</a:t>
            </a:r>
            <a:r>
              <a:rPr lang="pl-PL" sz="1400" dirty="0" smtClean="0">
                <a:latin typeface="Times New Roman" pitchFamily="18" charset="0"/>
              </a:rPr>
              <a:t>str. 9-10</a:t>
            </a:r>
            <a:r>
              <a:rPr lang="pl-PL" sz="1400" dirty="0">
                <a:latin typeface="Times New Roman" pitchFamily="18" charset="0"/>
              </a:rPr>
              <a:t>					                </a:t>
            </a:r>
          </a:p>
          <a:p>
            <a:pPr>
              <a:lnSpc>
                <a:spcPct val="80000"/>
              </a:lnSpc>
            </a:pPr>
            <a:r>
              <a:rPr lang="pl-PL" sz="1400" dirty="0">
                <a:latin typeface="Times New Roman" pitchFamily="18" charset="0"/>
              </a:rPr>
              <a:t>Lekcija 2	Što je republikanska vlast?						    </a:t>
            </a:r>
          </a:p>
          <a:p>
            <a:pPr>
              <a:lnSpc>
                <a:spcPct val="80000"/>
              </a:lnSpc>
            </a:pPr>
            <a:r>
              <a:rPr lang="pl-PL" sz="1400" dirty="0">
                <a:latin typeface="Times New Roman" pitchFamily="18" charset="0"/>
              </a:rPr>
              <a:t>Lekcija 3	Što je ustavna državna vlast?					              </a:t>
            </a:r>
          </a:p>
          <a:p>
            <a:pPr>
              <a:lnSpc>
                <a:spcPct val="80000"/>
              </a:lnSpc>
            </a:pPr>
            <a:r>
              <a:rPr lang="pl-PL" sz="1400" dirty="0">
                <a:latin typeface="Times New Roman" pitchFamily="18" charset="0"/>
              </a:rPr>
              <a:t>Lekcija 4	Kako organizirati državnu vlast da bi se izbjegla zlouporaba moći?      </a:t>
            </a:r>
          </a:p>
          <a:p>
            <a:pPr>
              <a:lnSpc>
                <a:spcPct val="80000"/>
              </a:lnSpc>
            </a:pPr>
            <a:r>
              <a:rPr lang="pl-PL" sz="1400" dirty="0">
                <a:latin typeface="Times New Roman" pitchFamily="18" charset="0"/>
              </a:rPr>
              <a:t>Lekcija 5	Kako koristimo naš status građanina u ustavnoj demokraciji?</a:t>
            </a:r>
          </a:p>
          <a:p>
            <a:pPr>
              <a:lnSpc>
                <a:spcPct val="80000"/>
              </a:lnSpc>
            </a:pPr>
            <a:r>
              <a:rPr lang="pl-PL" sz="1400" dirty="0">
                <a:latin typeface="Times New Roman" pitchFamily="18" charset="0"/>
              </a:rPr>
              <a:t>Lekcija 6	Kako građani mogu sudjelovati?				          	  </a:t>
            </a:r>
          </a:p>
          <a:p>
            <a:pPr>
              <a:lnSpc>
                <a:spcPct val="80000"/>
              </a:lnSpc>
            </a:pPr>
            <a:r>
              <a:rPr lang="pl-PL" sz="1400" dirty="0">
                <a:latin typeface="Times New Roman" pitchFamily="18" charset="0"/>
              </a:rPr>
              <a:t>Lekcija 7	Koje odluke donosite kao građanin?			          		  </a:t>
            </a:r>
          </a:p>
          <a:p>
            <a:pPr>
              <a:lnSpc>
                <a:spcPct val="80000"/>
              </a:lnSpc>
            </a:pPr>
            <a:r>
              <a:rPr lang="pl-PL" sz="1400" dirty="0">
                <a:latin typeface="Times New Roman" pitchFamily="18" charset="0"/>
              </a:rPr>
              <a:t>Lekcija 8	Kakva je razlika između vlasti i moći bez vlasti?		          	  </a:t>
            </a:r>
          </a:p>
          <a:p>
            <a:pPr>
              <a:lnSpc>
                <a:spcPct val="80000"/>
              </a:lnSpc>
            </a:pPr>
            <a:r>
              <a:rPr lang="pl-PL" sz="1400" b="1" dirty="0">
                <a:latin typeface="Times New Roman" pitchFamily="18" charset="0"/>
              </a:rPr>
              <a:t>Lekcija 9	Što bi se dogodilo da nema vlasti</a:t>
            </a:r>
            <a:r>
              <a:rPr lang="pl-PL" sz="1400" b="1" dirty="0" smtClean="0">
                <a:latin typeface="Times New Roman" pitchFamily="18" charset="0"/>
              </a:rPr>
              <a:t>?</a:t>
            </a:r>
            <a:r>
              <a:rPr lang="pl-PL" sz="1400" dirty="0" smtClean="0">
                <a:latin typeface="Times New Roman" pitchFamily="18" charset="0"/>
              </a:rPr>
              <a:t> str. 28-30 </a:t>
            </a:r>
            <a:r>
              <a:rPr lang="pl-PL" sz="1400" dirty="0">
                <a:latin typeface="Times New Roman" pitchFamily="18" charset="0"/>
              </a:rPr>
              <a:t>			              </a:t>
            </a:r>
          </a:p>
          <a:p>
            <a:pPr>
              <a:lnSpc>
                <a:spcPct val="80000"/>
              </a:lnSpc>
            </a:pPr>
            <a:r>
              <a:rPr lang="pl-PL" sz="1400" b="1" dirty="0">
                <a:latin typeface="Times New Roman" pitchFamily="18" charset="0"/>
              </a:rPr>
              <a:t>Lekcija</a:t>
            </a:r>
            <a:r>
              <a:rPr lang="pl-PL" sz="1400" dirty="0">
                <a:latin typeface="Times New Roman" pitchFamily="18" charset="0"/>
              </a:rPr>
              <a:t> </a:t>
            </a:r>
            <a:r>
              <a:rPr lang="pl-PL" sz="1400" b="1" dirty="0">
                <a:latin typeface="Times New Roman" pitchFamily="18" charset="0"/>
              </a:rPr>
              <a:t>10</a:t>
            </a:r>
            <a:r>
              <a:rPr lang="pl-PL" sz="1400" dirty="0">
                <a:latin typeface="Times New Roman" pitchFamily="18" charset="0"/>
              </a:rPr>
              <a:t>	</a:t>
            </a:r>
            <a:r>
              <a:rPr lang="pl-PL" sz="1400" b="1" dirty="0">
                <a:latin typeface="Times New Roman" pitchFamily="18" charset="0"/>
              </a:rPr>
              <a:t>Gdje se susrećemo s vlašću i koji su izvori vlasti</a:t>
            </a:r>
            <a:r>
              <a:rPr lang="pl-PL" sz="1400" b="1" dirty="0" smtClean="0">
                <a:latin typeface="Times New Roman" pitchFamily="18" charset="0"/>
              </a:rPr>
              <a:t>? </a:t>
            </a:r>
            <a:r>
              <a:rPr lang="pl-PL" sz="1400" dirty="0" smtClean="0">
                <a:latin typeface="Times New Roman" pitchFamily="18" charset="0"/>
              </a:rPr>
              <a:t>str. 31-33</a:t>
            </a:r>
            <a:r>
              <a:rPr lang="pl-PL" sz="1400" b="1" dirty="0">
                <a:latin typeface="Times New Roman" pitchFamily="18" charset="0"/>
              </a:rPr>
              <a:t>		              </a:t>
            </a:r>
          </a:p>
          <a:p>
            <a:pPr>
              <a:lnSpc>
                <a:spcPct val="80000"/>
              </a:lnSpc>
            </a:pPr>
            <a:r>
              <a:rPr lang="pl-PL" sz="1400" b="1" dirty="0">
                <a:latin typeface="Times New Roman" pitchFamily="18" charset="0"/>
              </a:rPr>
              <a:t>Lekcija 11	Kako birati ljude na položaje vlasti</a:t>
            </a:r>
            <a:r>
              <a:rPr lang="pl-PL" sz="1400" b="1" dirty="0" smtClean="0">
                <a:latin typeface="Times New Roman" pitchFamily="18" charset="0"/>
              </a:rPr>
              <a:t>?</a:t>
            </a:r>
            <a:r>
              <a:rPr lang="pl-PL" sz="1400" dirty="0">
                <a:latin typeface="Times New Roman" pitchFamily="18" charset="0"/>
              </a:rPr>
              <a:t> </a:t>
            </a:r>
            <a:r>
              <a:rPr lang="pl-PL" sz="1400" dirty="0" smtClean="0">
                <a:latin typeface="Times New Roman" pitchFamily="18" charset="0"/>
              </a:rPr>
              <a:t>str. 34-36 </a:t>
            </a:r>
            <a:r>
              <a:rPr lang="pl-PL" sz="1400" dirty="0">
                <a:latin typeface="Times New Roman" pitchFamily="18" charset="0"/>
              </a:rPr>
              <a:t>		                          </a:t>
            </a:r>
          </a:p>
          <a:p>
            <a:pPr>
              <a:lnSpc>
                <a:spcPct val="80000"/>
              </a:lnSpc>
            </a:pPr>
            <a:r>
              <a:rPr lang="pl-PL" sz="1400" dirty="0">
                <a:latin typeface="Times New Roman" pitchFamily="18" charset="0"/>
              </a:rPr>
              <a:t>Lekcija 12	Koga biste birali na položaj vlasti?				              </a:t>
            </a:r>
          </a:p>
          <a:p>
            <a:pPr>
              <a:lnSpc>
                <a:spcPct val="80000"/>
              </a:lnSpc>
            </a:pPr>
            <a:r>
              <a:rPr lang="pl-PL" sz="1400" dirty="0">
                <a:latin typeface="Times New Roman" pitchFamily="18" charset="0"/>
              </a:rPr>
              <a:t>Lekcija 13	Koje su posljedice uporabe vlasti?				          </a:t>
            </a:r>
          </a:p>
          <a:p>
            <a:pPr>
              <a:lnSpc>
                <a:spcPct val="80000"/>
              </a:lnSpc>
            </a:pPr>
            <a:r>
              <a:rPr lang="pl-PL" sz="1400" dirty="0">
                <a:latin typeface="Times New Roman" pitchFamily="18" charset="0"/>
              </a:rPr>
              <a:t>Lekcija 14	Kako ćemo dobro odrediti oseg i ograničenja položaja vlasti?	</a:t>
            </a:r>
          </a:p>
          <a:p>
            <a:pPr>
              <a:lnSpc>
                <a:spcPct val="80000"/>
              </a:lnSpc>
            </a:pPr>
            <a:r>
              <a:rPr lang="pl-PL" sz="1400" dirty="0">
                <a:latin typeface="Times New Roman" pitchFamily="18" charset="0"/>
              </a:rPr>
              <a:t>Lekcija 15	Kako biste procijenili ovaj položaj vlasti?			          </a:t>
            </a:r>
          </a:p>
          <a:p>
            <a:pPr>
              <a:lnSpc>
                <a:spcPct val="80000"/>
              </a:lnSpc>
            </a:pPr>
            <a:r>
              <a:rPr lang="pl-PL" sz="1400" dirty="0">
                <a:latin typeface="Times New Roman" pitchFamily="18" charset="0"/>
              </a:rPr>
              <a:t>Lekcija 16 	Što treba razmotriti pri procjeni pravila?			          </a:t>
            </a:r>
          </a:p>
          <a:p>
            <a:pPr>
              <a:lnSpc>
                <a:spcPct val="80000"/>
              </a:lnSpc>
            </a:pPr>
            <a:r>
              <a:rPr lang="pl-PL" sz="1400" b="1" dirty="0">
                <a:latin typeface="Times New Roman" pitchFamily="18" charset="0"/>
              </a:rPr>
              <a:t>Lekcija 17	Zašto dijeliti pitanja pravde u tri kategorije?</a:t>
            </a:r>
            <a:r>
              <a:rPr lang="pl-PL" sz="1400" dirty="0">
                <a:latin typeface="Times New Roman" pitchFamily="18" charset="0"/>
              </a:rPr>
              <a:t>	</a:t>
            </a:r>
            <a:r>
              <a:rPr lang="pl-PL" sz="1400" dirty="0" smtClean="0">
                <a:latin typeface="Times New Roman" pitchFamily="18" charset="0"/>
              </a:rPr>
              <a:t> str. 50-51 </a:t>
            </a:r>
            <a:r>
              <a:rPr lang="pl-PL" sz="1400" dirty="0">
                <a:latin typeface="Times New Roman" pitchFamily="18" charset="0"/>
              </a:rPr>
              <a:t>	          </a:t>
            </a:r>
          </a:p>
          <a:p>
            <a:pPr>
              <a:lnSpc>
                <a:spcPct val="80000"/>
              </a:lnSpc>
            </a:pPr>
            <a:r>
              <a:rPr lang="pl-PL" sz="1400" dirty="0">
                <a:latin typeface="Times New Roman" pitchFamily="18" charset="0"/>
              </a:rPr>
              <a:t>Lekcija 18	Što je odgovornost?						          </a:t>
            </a:r>
          </a:p>
          <a:p>
            <a:pPr>
              <a:lnSpc>
                <a:spcPct val="80000"/>
              </a:lnSpc>
            </a:pPr>
            <a:r>
              <a:rPr lang="pl-PL" sz="1400" dirty="0">
                <a:latin typeface="Times New Roman" pitchFamily="18" charset="0"/>
              </a:rPr>
              <a:t>Lekcija 19	Koji su izvori odgovornosti?				          </a:t>
            </a:r>
          </a:p>
          <a:p>
            <a:pPr>
              <a:lnSpc>
                <a:spcPct val="80000"/>
              </a:lnSpc>
            </a:pPr>
            <a:r>
              <a:rPr lang="pl-PL" sz="1400" dirty="0">
                <a:latin typeface="Times New Roman" pitchFamily="18" charset="0"/>
              </a:rPr>
              <a:t>Lekcija 20	Na koji način možete ispitati odgovornosti?		</a:t>
            </a:r>
            <a:endParaRPr lang="hr-HR" sz="1400" dirty="0">
              <a:latin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179512" y="260648"/>
            <a:ext cx="8784976" cy="6408712"/>
          </a:xfrm>
        </p:spPr>
        <p:txBody>
          <a:bodyPr>
            <a:normAutofit fontScale="85000" lnSpcReduction="20000"/>
          </a:bodyPr>
          <a:lstStyle/>
          <a:p>
            <a:pPr>
              <a:buNone/>
            </a:pPr>
            <a:r>
              <a:rPr lang="hr-HR" dirty="0" smtClean="0"/>
              <a:t>U teorijama spoznaje i znanja razvijena metafora splavi/broda koja se preoblikuje, gradi, razvija na morskoj pučini. Što znači uputiti se na plovidbu nepoznatim morem (oceanom)? Problem je u tome što izvorna splav (početno znanje, vjerovanje, sposobnosti, vještine, razumijevanje (stavovi) podleže promjenama koje donosi putovanje (spoznaja).</a:t>
            </a:r>
          </a:p>
          <a:p>
            <a:pPr>
              <a:buNone/>
            </a:pPr>
            <a:r>
              <a:rPr lang="hr-HR" dirty="0" smtClean="0"/>
              <a:t>U tom smislu mi pregrađujemo ili preoblikujemo splav sukladno onome što smo naučili. Sukladno tome, oblik izvorne splavi (početno znanje </a:t>
            </a:r>
            <a:r>
              <a:rPr lang="hr-HR" dirty="0" err="1" smtClean="0"/>
              <a:t>itd</a:t>
            </a:r>
            <a:r>
              <a:rPr lang="hr-HR" dirty="0" smtClean="0"/>
              <a:t>.) smo promijenili. Stvorili smo ili stekli nova razumijevanja, vještine, sposobnosti.</a:t>
            </a:r>
          </a:p>
          <a:p>
            <a:pPr>
              <a:buNone/>
            </a:pPr>
            <a:r>
              <a:rPr lang="hr-HR" dirty="0" smtClean="0"/>
              <a:t>Odatle možemo napraviti analogiju s </a:t>
            </a:r>
            <a:r>
              <a:rPr lang="hr-HR" dirty="0" err="1" smtClean="0"/>
              <a:t>npr</a:t>
            </a:r>
            <a:r>
              <a:rPr lang="hr-HR" dirty="0" smtClean="0"/>
              <a:t>. pojmom političke dimenzije u okviru GOO-a, osnovna znanja koja smo naučili u školi tijekom našega se života preoblikuju i primjenjujemo ih, barem za nas na nove načine. Tako stječemo razumijevanje pojmova poput država, vlast … teorija ljudskih prava i etička načela koja trebaju određivati političko djelovanje.</a:t>
            </a:r>
          </a:p>
          <a:p>
            <a:pPr>
              <a:buNone/>
            </a:pPr>
            <a:endParaRPr lang="hr-HR"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457200" y="274638"/>
            <a:ext cx="8229600" cy="922114"/>
          </a:xfrm>
        </p:spPr>
        <p:txBody>
          <a:bodyPr>
            <a:normAutofit fontScale="90000"/>
          </a:bodyPr>
          <a:lstStyle/>
          <a:p>
            <a:r>
              <a:rPr lang="hr-HR" sz="3600" dirty="0" smtClean="0"/>
              <a:t>Osnove demokracije</a:t>
            </a:r>
            <a:r>
              <a:rPr lang="hr-HR" sz="4000" dirty="0" smtClean="0"/>
              <a:t/>
            </a:r>
            <a:br>
              <a:rPr lang="hr-HR" sz="4000" dirty="0" smtClean="0"/>
            </a:br>
            <a:r>
              <a:rPr lang="hr-HR" dirty="0" smtClean="0"/>
              <a:t>1</a:t>
            </a:r>
            <a:r>
              <a:rPr lang="hr-HR" dirty="0"/>
              <a:t>.</a:t>
            </a:r>
            <a:r>
              <a:rPr lang="hr-HR" sz="4000" dirty="0"/>
              <a:t> Lekcija: </a:t>
            </a:r>
            <a:r>
              <a:rPr lang="en-US" sz="4000" b="1" dirty="0" err="1"/>
              <a:t>Zašto</a:t>
            </a:r>
            <a:r>
              <a:rPr lang="en-US" sz="4000" b="1" dirty="0"/>
              <a:t> </a:t>
            </a:r>
            <a:r>
              <a:rPr lang="en-US" sz="4000" b="1" dirty="0" err="1"/>
              <a:t>nam</a:t>
            </a:r>
            <a:r>
              <a:rPr lang="en-US" sz="4000" b="1" dirty="0"/>
              <a:t> </a:t>
            </a:r>
            <a:r>
              <a:rPr lang="en-US" sz="4000" b="1" dirty="0" err="1"/>
              <a:t>treba</a:t>
            </a:r>
            <a:r>
              <a:rPr lang="en-US" sz="4000" b="1" dirty="0"/>
              <a:t> </a:t>
            </a:r>
            <a:r>
              <a:rPr lang="en-US" sz="4000" b="1" dirty="0" err="1"/>
              <a:t>vlast</a:t>
            </a:r>
            <a:r>
              <a:rPr lang="en-US" sz="4000" b="1" dirty="0" smtClean="0"/>
              <a:t>?</a:t>
            </a:r>
            <a:r>
              <a:rPr lang="hr-HR" sz="1100" b="1" dirty="0" smtClean="0"/>
              <a:t> Str. 9-10</a:t>
            </a:r>
            <a:r>
              <a:rPr lang="hr-HR" sz="4000" dirty="0" smtClean="0"/>
              <a:t> </a:t>
            </a:r>
            <a:endParaRPr lang="hr-HR" sz="4000" dirty="0"/>
          </a:p>
        </p:txBody>
      </p:sp>
      <p:sp>
        <p:nvSpPr>
          <p:cNvPr id="63491" name="Rectangle 3"/>
          <p:cNvSpPr>
            <a:spLocks noGrp="1" noChangeArrowheads="1"/>
          </p:cNvSpPr>
          <p:nvPr>
            <p:ph type="body" idx="1"/>
          </p:nvPr>
        </p:nvSpPr>
        <p:spPr>
          <a:xfrm>
            <a:off x="457200" y="1412776"/>
            <a:ext cx="8229600" cy="5040412"/>
          </a:xfrm>
        </p:spPr>
        <p:txBody>
          <a:bodyPr>
            <a:normAutofit lnSpcReduction="10000"/>
          </a:bodyPr>
          <a:lstStyle/>
          <a:p>
            <a:pPr>
              <a:lnSpc>
                <a:spcPct val="90000"/>
              </a:lnSpc>
            </a:pPr>
            <a:r>
              <a:rPr lang="en-US" sz="2800" dirty="0"/>
              <a:t>U </a:t>
            </a:r>
            <a:r>
              <a:rPr lang="en-US" sz="2800" dirty="0" err="1"/>
              <a:t>ovoj</a:t>
            </a:r>
            <a:r>
              <a:rPr lang="en-US" sz="2800" dirty="0"/>
              <a:t> </a:t>
            </a:r>
            <a:r>
              <a:rPr lang="en-US" sz="2800" dirty="0" err="1"/>
              <a:t>ćemo</a:t>
            </a:r>
            <a:r>
              <a:rPr lang="en-US" sz="2800" dirty="0"/>
              <a:t> </a:t>
            </a:r>
            <a:r>
              <a:rPr lang="en-US" sz="2800" dirty="0" err="1"/>
              <a:t>lekciji</a:t>
            </a:r>
            <a:r>
              <a:rPr lang="en-US" sz="2800" dirty="0"/>
              <a:t> </a:t>
            </a:r>
            <a:r>
              <a:rPr lang="en-US" sz="2800" dirty="0" err="1"/>
              <a:t>upoznati</a:t>
            </a:r>
            <a:r>
              <a:rPr lang="en-US" sz="2800" dirty="0"/>
              <a:t> </a:t>
            </a:r>
            <a:r>
              <a:rPr lang="en-US" sz="2800" dirty="0" err="1"/>
              <a:t>neke</a:t>
            </a:r>
            <a:r>
              <a:rPr lang="en-US" sz="2800" dirty="0"/>
              <a:t> </a:t>
            </a:r>
            <a:r>
              <a:rPr lang="en-US" sz="2800" dirty="0" err="1"/>
              <a:t>od</a:t>
            </a:r>
            <a:r>
              <a:rPr lang="en-US" sz="2800" dirty="0"/>
              <a:t> </a:t>
            </a:r>
            <a:r>
              <a:rPr lang="en-US" sz="2800" dirty="0" err="1"/>
              <a:t>osnovnih</a:t>
            </a:r>
            <a:r>
              <a:rPr lang="en-US" sz="2800" dirty="0"/>
              <a:t> </a:t>
            </a:r>
            <a:r>
              <a:rPr lang="en-US" sz="2800" dirty="0" err="1"/>
              <a:t>ideja</a:t>
            </a:r>
            <a:r>
              <a:rPr lang="en-US" sz="2800" dirty="0"/>
              <a:t> </a:t>
            </a:r>
            <a:r>
              <a:rPr lang="en-US" sz="2800" dirty="0" err="1"/>
              <a:t>koje</a:t>
            </a:r>
            <a:r>
              <a:rPr lang="en-US" sz="2800" dirty="0"/>
              <a:t> </a:t>
            </a:r>
            <a:r>
              <a:rPr lang="en-US" sz="2800" dirty="0" err="1"/>
              <a:t>su</a:t>
            </a:r>
            <a:r>
              <a:rPr lang="en-US" sz="2800" dirty="0"/>
              <a:t> </a:t>
            </a:r>
            <a:r>
              <a:rPr lang="en-US" sz="2800" dirty="0" err="1"/>
              <a:t>značajne</a:t>
            </a:r>
            <a:r>
              <a:rPr lang="en-US" sz="2800" dirty="0"/>
              <a:t> </a:t>
            </a:r>
            <a:r>
              <a:rPr lang="en-US" sz="2800" dirty="0" err="1"/>
              <a:t>za</a:t>
            </a:r>
            <a:r>
              <a:rPr lang="en-US" sz="2800" dirty="0"/>
              <a:t> </a:t>
            </a:r>
            <a:r>
              <a:rPr lang="en-US" sz="2800" dirty="0" err="1"/>
              <a:t>razumijevanje</a:t>
            </a:r>
            <a:r>
              <a:rPr lang="en-US" sz="2800" dirty="0"/>
              <a:t> </a:t>
            </a:r>
            <a:r>
              <a:rPr lang="en-US" sz="2800" dirty="0" err="1"/>
              <a:t>republikanske</a:t>
            </a:r>
            <a:r>
              <a:rPr lang="en-US" sz="2800" dirty="0"/>
              <a:t> </a:t>
            </a:r>
            <a:r>
              <a:rPr lang="en-US" sz="2800" dirty="0" err="1"/>
              <a:t>vlasti</a:t>
            </a:r>
            <a:r>
              <a:rPr lang="en-US" sz="2800" dirty="0"/>
              <a:t>. </a:t>
            </a:r>
            <a:r>
              <a:rPr lang="en-US" sz="2800" dirty="0" err="1"/>
              <a:t>Naučit</a:t>
            </a:r>
            <a:r>
              <a:rPr lang="en-US" sz="2800" dirty="0"/>
              <a:t> </a:t>
            </a:r>
            <a:r>
              <a:rPr lang="en-US" sz="2800" dirty="0" err="1"/>
              <a:t>ćete</a:t>
            </a:r>
            <a:r>
              <a:rPr lang="en-US" sz="2800" dirty="0"/>
              <a:t> </a:t>
            </a:r>
            <a:r>
              <a:rPr lang="en-US" sz="2800" dirty="0" err="1"/>
              <a:t>zašto</a:t>
            </a:r>
            <a:r>
              <a:rPr lang="en-US" sz="2800" dirty="0"/>
              <a:t> </a:t>
            </a:r>
            <a:r>
              <a:rPr lang="en-US" sz="2800" dirty="0" err="1"/>
              <a:t>nam</a:t>
            </a:r>
            <a:r>
              <a:rPr lang="en-US" sz="2800" dirty="0"/>
              <a:t> je </a:t>
            </a:r>
            <a:r>
              <a:rPr lang="en-US" sz="2800" dirty="0" err="1"/>
              <a:t>potrebna</a:t>
            </a:r>
            <a:r>
              <a:rPr lang="en-US" sz="2800" dirty="0"/>
              <a:t> </a:t>
            </a:r>
            <a:r>
              <a:rPr lang="en-US" sz="2800" dirty="0" err="1"/>
              <a:t>vlast</a:t>
            </a:r>
            <a:r>
              <a:rPr lang="en-US" sz="2800" dirty="0"/>
              <a:t>. </a:t>
            </a:r>
            <a:r>
              <a:rPr lang="en-US" sz="2800" dirty="0" err="1"/>
              <a:t>Također</a:t>
            </a:r>
            <a:r>
              <a:rPr lang="en-US" sz="2800" dirty="0"/>
              <a:t> </a:t>
            </a:r>
            <a:r>
              <a:rPr lang="en-US" sz="2800" dirty="0" err="1"/>
              <a:t>ćete</a:t>
            </a:r>
            <a:r>
              <a:rPr lang="en-US" sz="2800" dirty="0"/>
              <a:t> </a:t>
            </a:r>
            <a:r>
              <a:rPr lang="en-US" sz="2800" dirty="0" err="1"/>
              <a:t>naučiti</a:t>
            </a:r>
            <a:r>
              <a:rPr lang="en-US" sz="2800" dirty="0"/>
              <a:t> </a:t>
            </a:r>
            <a:r>
              <a:rPr lang="en-US" sz="2800" dirty="0" err="1"/>
              <a:t>kako</a:t>
            </a:r>
            <a:r>
              <a:rPr lang="en-US" sz="2800" dirty="0"/>
              <a:t> </a:t>
            </a:r>
            <a:r>
              <a:rPr lang="en-US" sz="2800" dirty="0" err="1"/>
              <a:t>treba</a:t>
            </a:r>
            <a:r>
              <a:rPr lang="en-US" sz="2800" dirty="0"/>
              <a:t> </a:t>
            </a:r>
            <a:r>
              <a:rPr lang="en-US" sz="2800" dirty="0" err="1"/>
              <a:t>oblikovati</a:t>
            </a:r>
            <a:r>
              <a:rPr lang="en-US" sz="2800" dirty="0"/>
              <a:t> </a:t>
            </a:r>
            <a:r>
              <a:rPr lang="en-US" sz="2800" dirty="0" err="1"/>
              <a:t>vlast.</a:t>
            </a:r>
            <a:r>
              <a:rPr lang="en-US" sz="2800" b="1" dirty="0" err="1"/>
              <a:t>Potrebno</a:t>
            </a:r>
            <a:r>
              <a:rPr lang="en-US" sz="2800" b="1" dirty="0"/>
              <a:t> je </a:t>
            </a:r>
            <a:r>
              <a:rPr lang="en-US" sz="2800" b="1" dirty="0" err="1"/>
              <a:t>poznavati</a:t>
            </a:r>
            <a:r>
              <a:rPr lang="en-US" sz="2800" b="1" dirty="0"/>
              <a:t> </a:t>
            </a:r>
            <a:r>
              <a:rPr lang="en-US" sz="2800" b="1" dirty="0" err="1"/>
              <a:t>pojmove</a:t>
            </a:r>
            <a:r>
              <a:rPr lang="en-US" sz="2800" b="1" dirty="0"/>
              <a:t>:	</a:t>
            </a:r>
            <a:r>
              <a:rPr lang="en-US" sz="2800" b="1" i="1" dirty="0"/>
              <a:t> </a:t>
            </a:r>
            <a:r>
              <a:rPr lang="en-US" sz="2800" b="1" i="1" dirty="0" err="1"/>
              <a:t>prirodna</a:t>
            </a:r>
            <a:r>
              <a:rPr lang="en-US" sz="2800" b="1" i="1" dirty="0"/>
              <a:t> </a:t>
            </a:r>
            <a:r>
              <a:rPr lang="en-US" sz="2800" b="1" i="1" dirty="0" err="1"/>
              <a:t>prava</a:t>
            </a:r>
            <a:endParaRPr lang="hr-HR" sz="2800" b="1" i="1" dirty="0"/>
          </a:p>
          <a:p>
            <a:pPr>
              <a:lnSpc>
                <a:spcPct val="90000"/>
              </a:lnSpc>
            </a:pPr>
            <a:r>
              <a:rPr lang="en-US" sz="2800" b="1" i="1" dirty="0" err="1"/>
              <a:t>temeljna</a:t>
            </a:r>
            <a:r>
              <a:rPr lang="en-US" sz="2800" b="1" i="1" dirty="0"/>
              <a:t> </a:t>
            </a:r>
            <a:r>
              <a:rPr lang="en-US" sz="2800" b="1" i="1" dirty="0" err="1"/>
              <a:t>ljudska</a:t>
            </a:r>
            <a:r>
              <a:rPr lang="en-US" sz="2800" b="1" i="1" dirty="0"/>
              <a:t> </a:t>
            </a:r>
            <a:r>
              <a:rPr lang="en-US" sz="2800" b="1" i="1" dirty="0" err="1"/>
              <a:t>prava</a:t>
            </a:r>
            <a:r>
              <a:rPr lang="en-US" sz="2800" b="1" i="1" dirty="0"/>
              <a:t> </a:t>
            </a:r>
            <a:endParaRPr lang="hr-HR" sz="2800" b="1" i="1" dirty="0"/>
          </a:p>
          <a:p>
            <a:pPr>
              <a:lnSpc>
                <a:spcPct val="90000"/>
              </a:lnSpc>
            </a:pPr>
            <a:r>
              <a:rPr lang="en-US" sz="2800" b="1" i="1" dirty="0" err="1"/>
              <a:t>vlast</a:t>
            </a:r>
            <a:r>
              <a:rPr lang="en-US" sz="2800" b="1" i="1" dirty="0"/>
              <a:t> </a:t>
            </a:r>
            <a:endParaRPr lang="hr-HR" sz="2800" b="1" i="1" dirty="0"/>
          </a:p>
          <a:p>
            <a:pPr>
              <a:lnSpc>
                <a:spcPct val="90000"/>
              </a:lnSpc>
            </a:pPr>
            <a:r>
              <a:rPr lang="en-US" sz="2800" b="1" i="1" dirty="0" err="1"/>
              <a:t>apsolutna</a:t>
            </a:r>
            <a:r>
              <a:rPr lang="en-US" sz="2800" b="1" i="1" dirty="0"/>
              <a:t> </a:t>
            </a:r>
            <a:r>
              <a:rPr lang="en-US" sz="2800" b="1" i="1" dirty="0" err="1"/>
              <a:t>vlast</a:t>
            </a:r>
            <a:r>
              <a:rPr lang="en-US" sz="2800" b="1" i="1" dirty="0"/>
              <a:t> </a:t>
            </a:r>
            <a:endParaRPr lang="hr-HR" sz="2800" b="1" i="1" dirty="0"/>
          </a:p>
          <a:p>
            <a:pPr>
              <a:lnSpc>
                <a:spcPct val="90000"/>
              </a:lnSpc>
            </a:pPr>
            <a:r>
              <a:rPr lang="en-US" sz="2800" b="1" i="1" dirty="0" err="1"/>
              <a:t>prirodno</a:t>
            </a:r>
            <a:r>
              <a:rPr lang="en-US" sz="2800" b="1" i="1" dirty="0"/>
              <a:t> </a:t>
            </a:r>
            <a:r>
              <a:rPr lang="en-US" sz="2800" b="1" i="1" dirty="0" err="1"/>
              <a:t>stanje</a:t>
            </a:r>
            <a:r>
              <a:rPr lang="en-US" sz="2800" b="1" i="1" dirty="0"/>
              <a:t> </a:t>
            </a:r>
            <a:endParaRPr lang="hr-HR" sz="2800" b="1" i="1" dirty="0"/>
          </a:p>
          <a:p>
            <a:pPr>
              <a:lnSpc>
                <a:spcPct val="90000"/>
              </a:lnSpc>
            </a:pPr>
            <a:r>
              <a:rPr lang="en-US" sz="2800" b="1" i="1" dirty="0" err="1"/>
              <a:t>pristanak</a:t>
            </a:r>
            <a:r>
              <a:rPr lang="en-US" sz="2800" b="1" i="1" dirty="0"/>
              <a:t> </a:t>
            </a:r>
            <a:endParaRPr lang="hr-HR" sz="2800" b="1" i="1" dirty="0"/>
          </a:p>
          <a:p>
            <a:pPr>
              <a:lnSpc>
                <a:spcPct val="90000"/>
              </a:lnSpc>
            </a:pPr>
            <a:r>
              <a:rPr lang="en-US" sz="2800" b="1" i="1" dirty="0" err="1"/>
              <a:t>društveni</a:t>
            </a:r>
            <a:r>
              <a:rPr lang="en-US" sz="2800" b="1" i="1" dirty="0"/>
              <a:t> </a:t>
            </a:r>
            <a:r>
              <a:rPr lang="en-US" sz="2800" b="1" i="1" dirty="0" err="1"/>
              <a:t>ugovor</a:t>
            </a:r>
            <a:r>
              <a:rPr lang="en-US" sz="2800" b="1" i="1" dirty="0"/>
              <a:t> </a:t>
            </a:r>
            <a:r>
              <a:rPr lang="en-US" sz="2800" b="1" i="1" dirty="0" err="1"/>
              <a:t>ili</a:t>
            </a:r>
            <a:r>
              <a:rPr lang="en-US" sz="2800" b="1" i="1" dirty="0"/>
              <a:t> </a:t>
            </a:r>
            <a:r>
              <a:rPr lang="en-US" sz="2800" b="1" i="1" dirty="0" err="1"/>
              <a:t>društveni</a:t>
            </a:r>
            <a:r>
              <a:rPr lang="en-US" sz="2800" b="1" i="1" dirty="0"/>
              <a:t> </a:t>
            </a:r>
            <a:r>
              <a:rPr lang="en-US" sz="2800" b="1" i="1" dirty="0" err="1" smtClean="0"/>
              <a:t>dogovor</a:t>
            </a:r>
            <a:endParaRPr lang="hr-HR" sz="2800" b="1" i="1" dirty="0" smtClean="0"/>
          </a:p>
          <a:p>
            <a:pPr algn="r">
              <a:lnSpc>
                <a:spcPct val="90000"/>
              </a:lnSpc>
              <a:buNone/>
            </a:pPr>
            <a:r>
              <a:rPr lang="hr-HR" sz="900" b="1" dirty="0" smtClean="0"/>
              <a:t>Osnove demokracije </a:t>
            </a:r>
            <a:r>
              <a:rPr lang="hr-HR" sz="900" b="1" i="1" dirty="0" smtClean="0"/>
              <a:t>1. LEKCIJA str. 9</a:t>
            </a:r>
            <a:endParaRPr lang="hr-HR" sz="900" b="1" i="1"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body" idx="1"/>
          </p:nvPr>
        </p:nvSpPr>
        <p:spPr>
          <a:xfrm>
            <a:off x="457200" y="404813"/>
            <a:ext cx="8229600" cy="5976937"/>
          </a:xfrm>
        </p:spPr>
        <p:txBody>
          <a:bodyPr>
            <a:normAutofit/>
          </a:bodyPr>
          <a:lstStyle/>
          <a:p>
            <a:r>
              <a:rPr lang="pl-PL" b="1" dirty="0"/>
              <a:t>Problemi za rješavanjeODREĐIVANJE TEMELJNIH PRAVA</a:t>
            </a:r>
          </a:p>
          <a:p>
            <a:r>
              <a:rPr lang="pl-PL" dirty="0"/>
              <a:t>Zamislite jedno pravo za koje smatrate da ga svi ljudi trebaju imati. </a:t>
            </a:r>
          </a:p>
          <a:p>
            <a:r>
              <a:rPr lang="pl-PL" dirty="0"/>
              <a:t>Primjera radi, složit ćete se da svaki građanin Hrvatske ima pravo biti zaštićen od provalnika i lopova. </a:t>
            </a:r>
          </a:p>
          <a:p>
            <a:r>
              <a:rPr lang="pl-PL" dirty="0"/>
              <a:t>Pretpostavljamo da je većina stanovnika Hrvatske istog mišljenja.Podijelite se u male skupine i objasnite kako ovakva prava mogu biti zaštićena</a:t>
            </a:r>
            <a:r>
              <a:rPr lang="pl-PL" dirty="0" smtClean="0"/>
              <a:t>. </a:t>
            </a:r>
          </a:p>
          <a:p>
            <a:pPr algn="r">
              <a:buNone/>
            </a:pPr>
            <a:r>
              <a:rPr lang="hr-HR" sz="800" b="1" dirty="0" smtClean="0"/>
              <a:t>Osnove demokracije </a:t>
            </a:r>
            <a:r>
              <a:rPr lang="hr-HR" sz="800" dirty="0" smtClean="0"/>
              <a:t>1. Lekcija: </a:t>
            </a:r>
            <a:r>
              <a:rPr lang="en-US" sz="800" b="1" dirty="0" err="1" smtClean="0"/>
              <a:t>Zašto</a:t>
            </a:r>
            <a:r>
              <a:rPr lang="en-US" sz="800" b="1" dirty="0" smtClean="0"/>
              <a:t> </a:t>
            </a:r>
            <a:r>
              <a:rPr lang="en-US" sz="800" b="1" dirty="0" err="1" smtClean="0"/>
              <a:t>nam</a:t>
            </a:r>
            <a:r>
              <a:rPr lang="en-US" sz="800" b="1" dirty="0" smtClean="0"/>
              <a:t> </a:t>
            </a:r>
            <a:r>
              <a:rPr lang="en-US" sz="800" b="1" dirty="0" err="1" smtClean="0"/>
              <a:t>treba</a:t>
            </a:r>
            <a:r>
              <a:rPr lang="en-US" sz="800" b="1" dirty="0" smtClean="0"/>
              <a:t> </a:t>
            </a:r>
            <a:r>
              <a:rPr lang="en-US" sz="800" b="1" dirty="0" err="1" smtClean="0"/>
              <a:t>vlast</a:t>
            </a:r>
            <a:r>
              <a:rPr lang="en-US" sz="800" b="1" dirty="0" smtClean="0"/>
              <a:t>?</a:t>
            </a:r>
            <a:r>
              <a:rPr lang="hr-HR" sz="800" b="1" dirty="0" smtClean="0"/>
              <a:t> str.  9</a:t>
            </a:r>
            <a:endParaRPr lang="hr-HR" sz="8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body" idx="1"/>
          </p:nvPr>
        </p:nvSpPr>
        <p:spPr>
          <a:xfrm>
            <a:off x="457200" y="476250"/>
            <a:ext cx="8229600" cy="5976938"/>
          </a:xfrm>
        </p:spPr>
        <p:txBody>
          <a:bodyPr/>
          <a:lstStyle/>
          <a:p>
            <a:pPr>
              <a:lnSpc>
                <a:spcPct val="90000"/>
              </a:lnSpc>
            </a:pPr>
            <a:r>
              <a:rPr lang="en-US" sz="2800" b="1" dirty="0" err="1"/>
              <a:t>Definiranje</a:t>
            </a:r>
            <a:r>
              <a:rPr lang="en-US" sz="2800" b="1" dirty="0"/>
              <a:t> </a:t>
            </a:r>
            <a:r>
              <a:rPr lang="en-US" sz="2800" b="1" dirty="0" err="1"/>
              <a:t>temeljnih</a:t>
            </a:r>
            <a:r>
              <a:rPr lang="en-US" sz="2800" b="1" dirty="0"/>
              <a:t> </a:t>
            </a:r>
            <a:r>
              <a:rPr lang="en-US" sz="2800" b="1" dirty="0" err="1"/>
              <a:t>ljudskih</a:t>
            </a:r>
            <a:r>
              <a:rPr lang="en-US" sz="2800" b="1" dirty="0"/>
              <a:t> </a:t>
            </a:r>
            <a:r>
              <a:rPr lang="en-US" sz="2800" b="1" dirty="0" err="1"/>
              <a:t>prava</a:t>
            </a:r>
            <a:endParaRPr lang="en-US" sz="2800" dirty="0"/>
          </a:p>
          <a:p>
            <a:pPr>
              <a:lnSpc>
                <a:spcPct val="90000"/>
              </a:lnSpc>
            </a:pPr>
            <a:r>
              <a:rPr lang="en-US" sz="2800" dirty="0" err="1"/>
              <a:t>Većina</a:t>
            </a:r>
            <a:r>
              <a:rPr lang="en-US" sz="2800" dirty="0"/>
              <a:t> </a:t>
            </a:r>
            <a:r>
              <a:rPr lang="en-US" sz="2800" dirty="0" err="1"/>
              <a:t>ljudi</a:t>
            </a:r>
            <a:r>
              <a:rPr lang="en-US" sz="2800" dirty="0"/>
              <a:t> </a:t>
            </a:r>
            <a:r>
              <a:rPr lang="en-US" sz="2800" dirty="0" err="1"/>
              <a:t>vjeruje</a:t>
            </a:r>
            <a:r>
              <a:rPr lang="en-US" sz="2800" dirty="0"/>
              <a:t> </a:t>
            </a:r>
            <a:r>
              <a:rPr lang="en-US" sz="2800" dirty="0" err="1"/>
              <a:t>da</a:t>
            </a:r>
            <a:r>
              <a:rPr lang="en-US" sz="2800" dirty="0"/>
              <a:t> </a:t>
            </a:r>
            <a:r>
              <a:rPr lang="en-US" sz="2800" dirty="0" err="1"/>
              <a:t>svi</a:t>
            </a:r>
            <a:r>
              <a:rPr lang="en-US" sz="2800" dirty="0"/>
              <a:t> </a:t>
            </a:r>
            <a:r>
              <a:rPr lang="en-US" sz="2800" dirty="0" err="1"/>
              <a:t>ljudi</a:t>
            </a:r>
            <a:r>
              <a:rPr lang="en-US" sz="2800" dirty="0"/>
              <a:t> </a:t>
            </a:r>
            <a:r>
              <a:rPr lang="en-US" sz="2800" dirty="0" err="1"/>
              <a:t>imaju</a:t>
            </a:r>
            <a:r>
              <a:rPr lang="en-US" sz="2800" dirty="0"/>
              <a:t> </a:t>
            </a:r>
            <a:r>
              <a:rPr lang="en-US" sz="2800" dirty="0" err="1"/>
              <a:t>pravo</a:t>
            </a:r>
            <a:r>
              <a:rPr lang="en-US" sz="2800" dirty="0"/>
              <a:t> </a:t>
            </a:r>
            <a:r>
              <a:rPr lang="en-US" sz="2800" dirty="0" err="1"/>
              <a:t>na</a:t>
            </a:r>
            <a:r>
              <a:rPr lang="en-US" sz="2800" dirty="0"/>
              <a:t> </a:t>
            </a:r>
            <a:r>
              <a:rPr lang="en-US" sz="2800" dirty="0" err="1"/>
              <a:t>život</a:t>
            </a:r>
            <a:r>
              <a:rPr lang="en-US" sz="2800" dirty="0"/>
              <a:t>, </a:t>
            </a:r>
            <a:r>
              <a:rPr lang="en-US" sz="2800" dirty="0" err="1"/>
              <a:t>slobodu</a:t>
            </a:r>
            <a:r>
              <a:rPr lang="en-US" sz="2800" dirty="0"/>
              <a:t> </a:t>
            </a:r>
            <a:r>
              <a:rPr lang="en-US" sz="2800" dirty="0" err="1"/>
              <a:t>i</a:t>
            </a:r>
            <a:r>
              <a:rPr lang="en-US" sz="2800" dirty="0"/>
              <a:t> </a:t>
            </a:r>
            <a:r>
              <a:rPr lang="en-US" sz="2800" dirty="0" err="1"/>
              <a:t>vlasništvo</a:t>
            </a:r>
            <a:r>
              <a:rPr lang="en-US" sz="2800" dirty="0"/>
              <a:t>. Ta </a:t>
            </a:r>
            <a:r>
              <a:rPr lang="en-US" sz="2800" dirty="0" err="1"/>
              <a:t>su</a:t>
            </a:r>
            <a:r>
              <a:rPr lang="en-US" sz="2800" dirty="0"/>
              <a:t> se </a:t>
            </a:r>
            <a:r>
              <a:rPr lang="en-US" sz="2800" dirty="0" err="1"/>
              <a:t>prava</a:t>
            </a:r>
            <a:r>
              <a:rPr lang="en-US" sz="2800" dirty="0"/>
              <a:t> </a:t>
            </a:r>
            <a:r>
              <a:rPr lang="en-US" sz="2800" dirty="0" err="1"/>
              <a:t>nekad</a:t>
            </a:r>
            <a:r>
              <a:rPr lang="en-US" sz="2800" dirty="0"/>
              <a:t> </a:t>
            </a:r>
            <a:r>
              <a:rPr lang="en-US" sz="2800" dirty="0" err="1"/>
              <a:t>nazivala</a:t>
            </a:r>
            <a:r>
              <a:rPr lang="en-US" sz="2800" dirty="0"/>
              <a:t> </a:t>
            </a:r>
            <a:r>
              <a:rPr lang="en-US" sz="2800" b="1" dirty="0" err="1"/>
              <a:t>prirodnim</a:t>
            </a:r>
            <a:r>
              <a:rPr lang="en-US" sz="2800" b="1" dirty="0"/>
              <a:t> </a:t>
            </a:r>
            <a:r>
              <a:rPr lang="en-US" sz="2800" b="1" dirty="0" err="1"/>
              <a:t>pravima</a:t>
            </a:r>
            <a:r>
              <a:rPr lang="en-US" sz="2800" b="1" dirty="0"/>
              <a:t>. </a:t>
            </a:r>
            <a:r>
              <a:rPr lang="en-US" sz="2800" dirty="0"/>
              <a:t>Danas </a:t>
            </a:r>
            <a:r>
              <a:rPr lang="en-US" sz="2800" dirty="0" err="1"/>
              <a:t>ih</a:t>
            </a:r>
            <a:r>
              <a:rPr lang="en-US" sz="2800" dirty="0"/>
              <a:t> </a:t>
            </a:r>
            <a:r>
              <a:rPr lang="en-US" sz="2800" dirty="0" err="1"/>
              <a:t>nazivamo</a:t>
            </a:r>
            <a:r>
              <a:rPr lang="en-US" sz="2800" dirty="0"/>
              <a:t> </a:t>
            </a:r>
            <a:r>
              <a:rPr lang="en-US" sz="2800" b="1" dirty="0" err="1"/>
              <a:t>temeljnim</a:t>
            </a:r>
            <a:r>
              <a:rPr lang="en-US" sz="2800" dirty="0"/>
              <a:t> </a:t>
            </a:r>
            <a:r>
              <a:rPr lang="en-US" sz="2800" b="1" dirty="0" err="1"/>
              <a:t>ljudskim</a:t>
            </a:r>
            <a:r>
              <a:rPr lang="en-US" sz="2800" b="1" dirty="0"/>
              <a:t> </a:t>
            </a:r>
            <a:r>
              <a:rPr lang="en-US" sz="2800" b="1" dirty="0" err="1"/>
              <a:t>pravima</a:t>
            </a:r>
            <a:r>
              <a:rPr lang="en-US" sz="2800" dirty="0"/>
              <a:t>. Pod </a:t>
            </a:r>
            <a:r>
              <a:rPr lang="en-US" sz="2800" dirty="0" err="1"/>
              <a:t>pojmom</a:t>
            </a:r>
            <a:r>
              <a:rPr lang="en-US" sz="2800" dirty="0"/>
              <a:t> </a:t>
            </a:r>
            <a:r>
              <a:rPr lang="en-US" sz="2800" dirty="0" err="1"/>
              <a:t>prirodnih</a:t>
            </a:r>
            <a:r>
              <a:rPr lang="en-US" sz="2800" dirty="0"/>
              <a:t> </a:t>
            </a:r>
            <a:r>
              <a:rPr lang="en-US" sz="2800" dirty="0" err="1"/>
              <a:t>prava</a:t>
            </a:r>
            <a:r>
              <a:rPr lang="en-US" sz="2800" dirty="0"/>
              <a:t> </a:t>
            </a:r>
            <a:r>
              <a:rPr lang="en-US" sz="2800" dirty="0" err="1"/>
              <a:t>podrazumijeva</a:t>
            </a:r>
            <a:r>
              <a:rPr lang="en-US" sz="2800" dirty="0"/>
              <a:t> se </a:t>
            </a:r>
            <a:r>
              <a:rPr lang="en-US" sz="2800" dirty="0" err="1"/>
              <a:t>da</a:t>
            </a:r>
            <a:r>
              <a:rPr lang="en-US" sz="2800" dirty="0"/>
              <a:t> </a:t>
            </a:r>
            <a:r>
              <a:rPr lang="en-US" sz="2800" dirty="0" err="1"/>
              <a:t>svi</a:t>
            </a:r>
            <a:r>
              <a:rPr lang="en-US" sz="2800" dirty="0"/>
              <a:t> </a:t>
            </a:r>
            <a:r>
              <a:rPr lang="en-US" sz="2800" dirty="0" err="1"/>
              <a:t>imaju</a:t>
            </a:r>
            <a:r>
              <a:rPr lang="en-US" sz="2800" dirty="0"/>
              <a:t> </a:t>
            </a:r>
            <a:r>
              <a:rPr lang="en-US" sz="2800" dirty="0" err="1"/>
              <a:t>ta</a:t>
            </a:r>
            <a:r>
              <a:rPr lang="en-US" sz="2800" dirty="0"/>
              <a:t> </a:t>
            </a:r>
            <a:r>
              <a:rPr lang="en-US" sz="2800" dirty="0" err="1"/>
              <a:t>prava</a:t>
            </a:r>
            <a:r>
              <a:rPr lang="en-US" sz="2800" dirty="0"/>
              <a:t> </a:t>
            </a:r>
            <a:r>
              <a:rPr lang="en-US" sz="2800" dirty="0" err="1"/>
              <a:t>samim</a:t>
            </a:r>
            <a:r>
              <a:rPr lang="en-US" sz="2800" dirty="0"/>
              <a:t> time </a:t>
            </a:r>
            <a:r>
              <a:rPr lang="en-US" sz="2800" dirty="0" err="1"/>
              <a:t>jer</a:t>
            </a:r>
            <a:r>
              <a:rPr lang="en-US" sz="2800" dirty="0"/>
              <a:t> </a:t>
            </a:r>
            <a:r>
              <a:rPr lang="en-US" sz="2800" dirty="0" err="1"/>
              <a:t>su</a:t>
            </a:r>
            <a:r>
              <a:rPr lang="en-US" sz="2800" dirty="0"/>
              <a:t> </a:t>
            </a:r>
            <a:r>
              <a:rPr lang="en-US" sz="2800" dirty="0" err="1"/>
              <a:t>ljudska</a:t>
            </a:r>
            <a:r>
              <a:rPr lang="en-US" sz="2800" dirty="0"/>
              <a:t> </a:t>
            </a:r>
            <a:r>
              <a:rPr lang="en-US" sz="2800" dirty="0" err="1"/>
              <a:t>bića</a:t>
            </a:r>
            <a:r>
              <a:rPr lang="en-US" sz="2800" dirty="0"/>
              <a:t>. </a:t>
            </a:r>
            <a:r>
              <a:rPr lang="pl-PL" sz="2800" dirty="0"/>
              <a:t>Svatko se rađa s tim pravima i nitko ih nikome ne može oduzeti.</a:t>
            </a:r>
          </a:p>
          <a:p>
            <a:pPr>
              <a:lnSpc>
                <a:spcPct val="90000"/>
              </a:lnSpc>
            </a:pPr>
            <a:r>
              <a:rPr lang="pl-PL" sz="2800" dirty="0"/>
              <a:t>Mnogi ljudi vjeruju da ta prava ljudima daje Bog, a po nekima je prirodno da ih ljudi imaju sami po sebi.</a:t>
            </a:r>
          </a:p>
          <a:p>
            <a:pPr>
              <a:lnSpc>
                <a:spcPct val="90000"/>
              </a:lnSpc>
            </a:pPr>
            <a:r>
              <a:rPr lang="pl-PL" sz="2800" dirty="0"/>
              <a:t>John Locke bio je poznati engleski filozof. Živio je od 1632. do 1704. </a:t>
            </a:r>
            <a:endParaRPr lang="pl-PL" sz="2800" dirty="0" smtClean="0"/>
          </a:p>
          <a:p>
            <a:pPr algn="r">
              <a:lnSpc>
                <a:spcPct val="90000"/>
              </a:lnSpc>
              <a:buNone/>
            </a:pPr>
            <a:r>
              <a:rPr lang="hr-HR" sz="800" b="1" dirty="0" smtClean="0"/>
              <a:t>Osnove demokracije </a:t>
            </a:r>
            <a:r>
              <a:rPr lang="hr-HR" sz="800" dirty="0" smtClean="0"/>
              <a:t>1. Lekcija: </a:t>
            </a:r>
            <a:r>
              <a:rPr lang="en-US" sz="800" b="1" dirty="0" err="1" smtClean="0"/>
              <a:t>Zašto</a:t>
            </a:r>
            <a:r>
              <a:rPr lang="en-US" sz="800" b="1" dirty="0" smtClean="0"/>
              <a:t> </a:t>
            </a:r>
            <a:r>
              <a:rPr lang="en-US" sz="800" b="1" dirty="0" err="1" smtClean="0"/>
              <a:t>nam</a:t>
            </a:r>
            <a:r>
              <a:rPr lang="en-US" sz="800" b="1" dirty="0" smtClean="0"/>
              <a:t> </a:t>
            </a:r>
            <a:r>
              <a:rPr lang="en-US" sz="800" b="1" dirty="0" err="1" smtClean="0"/>
              <a:t>treba</a:t>
            </a:r>
            <a:r>
              <a:rPr lang="en-US" sz="800" b="1" dirty="0" smtClean="0"/>
              <a:t> </a:t>
            </a:r>
            <a:r>
              <a:rPr lang="en-US" sz="800" b="1" dirty="0" err="1" smtClean="0"/>
              <a:t>vlast</a:t>
            </a:r>
            <a:r>
              <a:rPr lang="en-US" sz="800" b="1" dirty="0" smtClean="0"/>
              <a:t>?</a:t>
            </a:r>
            <a:r>
              <a:rPr lang="hr-HR" sz="800" b="1" dirty="0" smtClean="0"/>
              <a:t> str. 9</a:t>
            </a:r>
            <a:endParaRPr lang="hr-HR" sz="800" dirty="0" smtClean="0"/>
          </a:p>
          <a:p>
            <a:pPr>
              <a:lnSpc>
                <a:spcPct val="90000"/>
              </a:lnSpc>
              <a:buNone/>
            </a:pPr>
            <a:endParaRPr lang="hr-HR" sz="8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body" idx="1"/>
          </p:nvPr>
        </p:nvSpPr>
        <p:spPr>
          <a:xfrm>
            <a:off x="457200" y="620713"/>
            <a:ext cx="8229600" cy="5505450"/>
          </a:xfrm>
        </p:spPr>
        <p:txBody>
          <a:bodyPr/>
          <a:lstStyle/>
          <a:p>
            <a:pPr>
              <a:lnSpc>
                <a:spcPct val="90000"/>
              </a:lnSpc>
            </a:pPr>
            <a:r>
              <a:rPr lang="pl-PL" sz="2400" dirty="0"/>
              <a:t>Napisao je knjigu pod nazivom "Dvije rasprave o građanskoj vlasti" (1690). U toj je knjizi pisao o prirodnim pravima. Istaknuo je da bi glavni cilj vlasti trebao biti zaštita prirodnih prava ljudi. Također je pisao da kraljevi ne bi trebali imati </a:t>
            </a:r>
            <a:r>
              <a:rPr lang="pl-PL" sz="2400" b="1" dirty="0"/>
              <a:t>apsolutnu, neograničenu moć.</a:t>
            </a:r>
            <a:r>
              <a:rPr lang="pl-PL" sz="2400" dirty="0"/>
              <a:t> Oni ne bi trebali imati mogućnost da ljude liše njihovih prirodnih prava.</a:t>
            </a:r>
            <a:endParaRPr lang="pl-PL" sz="2400" b="1" dirty="0"/>
          </a:p>
          <a:p>
            <a:pPr>
              <a:lnSpc>
                <a:spcPct val="90000"/>
              </a:lnSpc>
            </a:pPr>
            <a:r>
              <a:rPr lang="pl-PL" sz="2400" b="1" dirty="0">
                <a:solidFill>
                  <a:srgbClr val="FF0000"/>
                </a:solidFill>
              </a:rPr>
              <a:t>Zaštita temeljnih ljudskih prava</a:t>
            </a:r>
            <a:endParaRPr lang="pl-PL" sz="2400" dirty="0">
              <a:solidFill>
                <a:srgbClr val="FF0000"/>
              </a:solidFill>
            </a:endParaRPr>
          </a:p>
          <a:p>
            <a:pPr>
              <a:lnSpc>
                <a:spcPct val="90000"/>
              </a:lnSpc>
            </a:pPr>
            <a:r>
              <a:rPr lang="pl-PL" sz="2400" dirty="0"/>
              <a:t>Iako se ljudi slažu glede postojanja određenih prirodnih prava, brinu se o tome kako ta prava zaštititi. Locke i drugi su razmišljali o tome kakav bi bio život da nema vlasti ni zakona. Ovakvu situaciju nazvali su </a:t>
            </a:r>
            <a:r>
              <a:rPr lang="pl-PL" sz="2400" b="1" dirty="0"/>
              <a:t>prirodnim stanjem</a:t>
            </a:r>
            <a:r>
              <a:rPr lang="pl-PL" sz="2400" dirty="0"/>
              <a:t>. Bojali su se da bi u prirodnom stanju njihova prava bila oduzeta.</a:t>
            </a:r>
            <a:endParaRPr lang="hr-HR" sz="2400" dirty="0"/>
          </a:p>
          <a:p>
            <a:pPr algn="r">
              <a:lnSpc>
                <a:spcPct val="90000"/>
              </a:lnSpc>
              <a:buNone/>
            </a:pPr>
            <a:r>
              <a:rPr lang="hr-HR" sz="800" b="1" dirty="0" smtClean="0"/>
              <a:t>Osnove demokracije </a:t>
            </a:r>
            <a:r>
              <a:rPr lang="hr-HR" sz="800" dirty="0" smtClean="0"/>
              <a:t>1. Lekcija: </a:t>
            </a:r>
            <a:r>
              <a:rPr lang="en-US" sz="800" b="1" dirty="0" err="1" smtClean="0"/>
              <a:t>Zašto</a:t>
            </a:r>
            <a:r>
              <a:rPr lang="en-US" sz="800" b="1" dirty="0" smtClean="0"/>
              <a:t> </a:t>
            </a:r>
            <a:r>
              <a:rPr lang="en-US" sz="800" b="1" dirty="0" err="1" smtClean="0"/>
              <a:t>nam</a:t>
            </a:r>
            <a:r>
              <a:rPr lang="en-US" sz="800" b="1" dirty="0" smtClean="0"/>
              <a:t> </a:t>
            </a:r>
            <a:r>
              <a:rPr lang="en-US" sz="800" b="1" dirty="0" err="1" smtClean="0"/>
              <a:t>treba</a:t>
            </a:r>
            <a:r>
              <a:rPr lang="en-US" sz="800" b="1" dirty="0" smtClean="0"/>
              <a:t> </a:t>
            </a:r>
            <a:r>
              <a:rPr lang="en-US" sz="800" b="1" dirty="0" err="1" smtClean="0"/>
              <a:t>vlast</a:t>
            </a:r>
            <a:r>
              <a:rPr lang="en-US" sz="800" b="1" dirty="0" smtClean="0"/>
              <a:t>?</a:t>
            </a:r>
            <a:r>
              <a:rPr lang="hr-HR" sz="800" b="1" dirty="0" smtClean="0"/>
              <a:t> str. 9 </a:t>
            </a:r>
            <a:endParaRPr lang="hr-HR" sz="800" dirty="0" smtClean="0"/>
          </a:p>
          <a:p>
            <a:pPr>
              <a:lnSpc>
                <a:spcPct val="90000"/>
              </a:lnSpc>
              <a:buNone/>
            </a:pPr>
            <a:endParaRPr lang="hr-HR" sz="8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body" idx="1"/>
          </p:nvPr>
        </p:nvSpPr>
        <p:spPr>
          <a:xfrm>
            <a:off x="457200" y="332656"/>
            <a:ext cx="8229600" cy="6191969"/>
          </a:xfrm>
        </p:spPr>
        <p:txBody>
          <a:bodyPr/>
          <a:lstStyle/>
          <a:p>
            <a:pPr>
              <a:lnSpc>
                <a:spcPct val="80000"/>
              </a:lnSpc>
            </a:pPr>
            <a:r>
              <a:rPr lang="pl-PL" sz="2800" b="1" dirty="0"/>
              <a:t>Rješavanje problema</a:t>
            </a:r>
          </a:p>
          <a:p>
            <a:pPr>
              <a:lnSpc>
                <a:spcPct val="80000"/>
              </a:lnSpc>
            </a:pPr>
            <a:r>
              <a:rPr lang="pl-PL" sz="2800" b="1" dirty="0"/>
              <a:t>RAZMIŠLJAJTE KAO ZNANSTVENIK</a:t>
            </a:r>
            <a:endParaRPr lang="pl-PL" sz="2800" dirty="0"/>
          </a:p>
          <a:p>
            <a:pPr>
              <a:lnSpc>
                <a:spcPct val="80000"/>
              </a:lnSpc>
            </a:pPr>
            <a:r>
              <a:rPr lang="pl-PL" sz="2800" dirty="0"/>
              <a:t>Zamislite život u prirodnom stanju. Kako bi izgledao vaš razred da nema propisa? Što bi se dogodilo kad nastavnik ne bi imao prava voditi i usmjeravati učenike?</a:t>
            </a:r>
          </a:p>
          <a:p>
            <a:pPr>
              <a:lnSpc>
                <a:spcPct val="80000"/>
              </a:lnSpc>
            </a:pPr>
            <a:r>
              <a:rPr lang="pl-PL" sz="2800" dirty="0"/>
              <a:t>Podijelite se u male skupine i odgovorite na pitanja o takvoj situaciji. Izaberite nekoga da objasni vaše odgovore razredu. Usporedite svoje odgovore s Lockeovim tvrdnjama. </a:t>
            </a:r>
          </a:p>
          <a:p>
            <a:pPr>
              <a:lnSpc>
                <a:spcPct val="80000"/>
              </a:lnSpc>
            </a:pPr>
            <a:r>
              <a:rPr lang="pl-PL" sz="2800" dirty="0"/>
              <a:t>1. Kakve bi bile prednosti, a kakvi nedostaci života u prirodnom stanju?</a:t>
            </a:r>
          </a:p>
          <a:p>
            <a:pPr>
              <a:lnSpc>
                <a:spcPct val="80000"/>
              </a:lnSpc>
            </a:pPr>
            <a:r>
              <a:rPr lang="pl-PL" sz="2800" dirty="0"/>
              <a:t>2. Što bi se moglo dogoditi s ljudskim pravima?</a:t>
            </a:r>
          </a:p>
          <a:p>
            <a:pPr>
              <a:lnSpc>
                <a:spcPct val="80000"/>
              </a:lnSpc>
            </a:pPr>
            <a:r>
              <a:rPr lang="pl-PL" sz="2800" dirty="0"/>
              <a:t>3. Kakav bi bio život ljudi</a:t>
            </a:r>
            <a:r>
              <a:rPr lang="pl-PL" sz="2800" dirty="0" smtClean="0"/>
              <a:t>?</a:t>
            </a:r>
          </a:p>
          <a:p>
            <a:pPr algn="r">
              <a:lnSpc>
                <a:spcPct val="80000"/>
              </a:lnSpc>
              <a:buNone/>
            </a:pPr>
            <a:r>
              <a:rPr lang="hr-HR" sz="800" b="1" dirty="0" smtClean="0"/>
              <a:t>Osnove demokracije </a:t>
            </a:r>
            <a:r>
              <a:rPr lang="hr-HR" sz="800" dirty="0" smtClean="0"/>
              <a:t>1. Lekcija: </a:t>
            </a:r>
            <a:r>
              <a:rPr lang="en-US" sz="800" b="1" dirty="0" err="1" smtClean="0"/>
              <a:t>Zašto</a:t>
            </a:r>
            <a:r>
              <a:rPr lang="en-US" sz="800" b="1" dirty="0" smtClean="0"/>
              <a:t> </a:t>
            </a:r>
            <a:r>
              <a:rPr lang="en-US" sz="800" b="1" dirty="0" err="1" smtClean="0"/>
              <a:t>nam</a:t>
            </a:r>
            <a:r>
              <a:rPr lang="en-US" sz="800" b="1" dirty="0" smtClean="0"/>
              <a:t> </a:t>
            </a:r>
            <a:r>
              <a:rPr lang="en-US" sz="800" b="1" dirty="0" err="1" smtClean="0"/>
              <a:t>treba</a:t>
            </a:r>
            <a:r>
              <a:rPr lang="en-US" sz="800" b="1" dirty="0" smtClean="0"/>
              <a:t> </a:t>
            </a:r>
            <a:r>
              <a:rPr lang="en-US" sz="800" b="1" dirty="0" err="1" smtClean="0"/>
              <a:t>vlast</a:t>
            </a:r>
            <a:r>
              <a:rPr lang="en-US" sz="800" b="1" dirty="0" smtClean="0"/>
              <a:t>?</a:t>
            </a:r>
            <a:r>
              <a:rPr lang="hr-HR" sz="800" b="1" dirty="0" smtClean="0"/>
              <a:t> str. 9-10 </a:t>
            </a:r>
            <a:endParaRPr lang="hr-HR" sz="800" dirty="0" smtClean="0"/>
          </a:p>
          <a:p>
            <a:pPr algn="r">
              <a:lnSpc>
                <a:spcPct val="80000"/>
              </a:lnSpc>
              <a:buNone/>
            </a:pPr>
            <a:endParaRPr lang="hr-HR" sz="8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body" idx="1"/>
          </p:nvPr>
        </p:nvSpPr>
        <p:spPr>
          <a:xfrm>
            <a:off x="457200" y="549274"/>
            <a:ext cx="8229600" cy="5760045"/>
          </a:xfrm>
        </p:spPr>
        <p:txBody>
          <a:bodyPr/>
          <a:lstStyle/>
          <a:p>
            <a:r>
              <a:rPr lang="en-US" b="1" dirty="0" err="1"/>
              <a:t>Ponavljanje</a:t>
            </a:r>
            <a:r>
              <a:rPr lang="en-US" b="1" dirty="0"/>
              <a:t> </a:t>
            </a:r>
            <a:r>
              <a:rPr lang="en-US" b="1" dirty="0" err="1"/>
              <a:t>i</a:t>
            </a:r>
            <a:r>
              <a:rPr lang="en-US" b="1" dirty="0"/>
              <a:t> </a:t>
            </a:r>
            <a:r>
              <a:rPr lang="en-US" b="1" dirty="0" err="1"/>
              <a:t>primjena</a:t>
            </a:r>
            <a:r>
              <a:rPr lang="en-US" b="1" dirty="0"/>
              <a:t> </a:t>
            </a:r>
            <a:r>
              <a:rPr lang="en-US" b="1" dirty="0" err="1"/>
              <a:t>lekcije</a:t>
            </a:r>
            <a:endParaRPr lang="en-US" dirty="0"/>
          </a:p>
          <a:p>
            <a:r>
              <a:rPr lang="en-US" dirty="0" err="1"/>
              <a:t>Što</a:t>
            </a:r>
            <a:r>
              <a:rPr lang="en-US" dirty="0"/>
              <a:t> je </a:t>
            </a:r>
            <a:r>
              <a:rPr lang="en-US" dirty="0" err="1"/>
              <a:t>svrha</a:t>
            </a:r>
            <a:r>
              <a:rPr lang="en-US" dirty="0"/>
              <a:t> </a:t>
            </a:r>
            <a:r>
              <a:rPr lang="en-US" dirty="0" err="1"/>
              <a:t>vlasti</a:t>
            </a:r>
            <a:r>
              <a:rPr lang="en-US" dirty="0"/>
              <a:t> </a:t>
            </a:r>
            <a:r>
              <a:rPr lang="en-US" dirty="0" err="1"/>
              <a:t>prema</a:t>
            </a:r>
            <a:r>
              <a:rPr lang="en-US" dirty="0"/>
              <a:t> </a:t>
            </a:r>
            <a:r>
              <a:rPr lang="en-US" dirty="0" err="1"/>
              <a:t>tumačenju</a:t>
            </a:r>
            <a:r>
              <a:rPr lang="en-US" dirty="0"/>
              <a:t> </a:t>
            </a:r>
            <a:r>
              <a:rPr lang="en-US" dirty="0" err="1"/>
              <a:t>filozofa</a:t>
            </a:r>
            <a:r>
              <a:rPr lang="en-US" dirty="0"/>
              <a:t> </a:t>
            </a:r>
            <a:r>
              <a:rPr lang="en-US" dirty="0" err="1"/>
              <a:t>prirodnog</a:t>
            </a:r>
            <a:r>
              <a:rPr lang="en-US" dirty="0"/>
              <a:t> </a:t>
            </a:r>
            <a:r>
              <a:rPr lang="en-US" dirty="0" err="1"/>
              <a:t>prava</a:t>
            </a:r>
            <a:r>
              <a:rPr lang="en-US" dirty="0"/>
              <a:t>?</a:t>
            </a:r>
            <a:endParaRPr lang="pl-PL" dirty="0"/>
          </a:p>
          <a:p>
            <a:r>
              <a:rPr lang="pl-PL" dirty="0"/>
              <a:t>Tko daje vlasti pravo da upravlja, prema filozofima prirodnog prava?</a:t>
            </a:r>
          </a:p>
          <a:p>
            <a:r>
              <a:rPr lang="pl-PL" dirty="0"/>
              <a:t>Što je društveni ugovor? Mislite li da je to najbolji način da se osnuje vlast? </a:t>
            </a:r>
            <a:r>
              <a:rPr lang="en-US" dirty="0" err="1"/>
              <a:t>Objasnite</a:t>
            </a:r>
            <a:r>
              <a:rPr lang="en-US" dirty="0"/>
              <a:t> </a:t>
            </a:r>
            <a:r>
              <a:rPr lang="en-US" dirty="0" err="1"/>
              <a:t>odgovor</a:t>
            </a:r>
            <a:r>
              <a:rPr lang="en-US" dirty="0"/>
              <a:t>.</a:t>
            </a:r>
            <a:endParaRPr lang="fr-FR" dirty="0"/>
          </a:p>
          <a:p>
            <a:r>
              <a:rPr lang="fr-FR" dirty="0" err="1"/>
              <a:t>Koja</a:t>
            </a:r>
            <a:r>
              <a:rPr lang="fr-FR" dirty="0"/>
              <a:t> bi </a:t>
            </a:r>
            <a:r>
              <a:rPr lang="fr-FR" dirty="0" err="1"/>
              <a:t>prava</a:t>
            </a:r>
            <a:r>
              <a:rPr lang="fr-FR" dirty="0"/>
              <a:t> </a:t>
            </a:r>
            <a:r>
              <a:rPr lang="fr-FR" dirty="0" err="1"/>
              <a:t>ljudi</a:t>
            </a:r>
            <a:r>
              <a:rPr lang="fr-FR" dirty="0"/>
              <a:t> </a:t>
            </a:r>
            <a:r>
              <a:rPr lang="fr-FR" dirty="0" err="1"/>
              <a:t>morali</a:t>
            </a:r>
            <a:r>
              <a:rPr lang="fr-FR" dirty="0"/>
              <a:t> </a:t>
            </a:r>
            <a:r>
              <a:rPr lang="fr-FR" dirty="0" err="1"/>
              <a:t>imati</a:t>
            </a:r>
            <a:r>
              <a:rPr lang="fr-FR" dirty="0"/>
              <a:t> </a:t>
            </a:r>
            <a:r>
              <a:rPr lang="fr-FR" dirty="0" err="1"/>
              <a:t>prema</a:t>
            </a:r>
            <a:r>
              <a:rPr lang="fr-FR" dirty="0"/>
              <a:t> </a:t>
            </a:r>
            <a:r>
              <a:rPr lang="fr-FR" dirty="0" err="1"/>
              <a:t>vašem</a:t>
            </a:r>
            <a:r>
              <a:rPr lang="fr-FR" dirty="0"/>
              <a:t> </a:t>
            </a:r>
            <a:r>
              <a:rPr lang="fr-FR" dirty="0" err="1"/>
              <a:t>mišljenju</a:t>
            </a:r>
            <a:r>
              <a:rPr lang="fr-FR" dirty="0" smtClean="0"/>
              <a:t>?</a:t>
            </a:r>
            <a:endParaRPr lang="hr-HR" dirty="0" smtClean="0"/>
          </a:p>
          <a:p>
            <a:pPr algn="r">
              <a:buNone/>
            </a:pPr>
            <a:r>
              <a:rPr lang="hr-HR" sz="800" b="1" dirty="0" smtClean="0"/>
              <a:t>Osnove demokracije </a:t>
            </a:r>
            <a:r>
              <a:rPr lang="hr-HR" sz="800" dirty="0" smtClean="0"/>
              <a:t>1. Lekcija: </a:t>
            </a:r>
            <a:r>
              <a:rPr lang="en-US" sz="800" b="1" dirty="0" err="1" smtClean="0"/>
              <a:t>Zašto</a:t>
            </a:r>
            <a:r>
              <a:rPr lang="en-US" sz="800" b="1" dirty="0" smtClean="0"/>
              <a:t> </a:t>
            </a:r>
            <a:r>
              <a:rPr lang="en-US" sz="800" b="1" dirty="0" err="1" smtClean="0"/>
              <a:t>nam</a:t>
            </a:r>
            <a:r>
              <a:rPr lang="en-US" sz="800" b="1" dirty="0" smtClean="0"/>
              <a:t> </a:t>
            </a:r>
            <a:r>
              <a:rPr lang="en-US" sz="800" b="1" dirty="0" err="1" smtClean="0"/>
              <a:t>treba</a:t>
            </a:r>
            <a:r>
              <a:rPr lang="en-US" sz="800" b="1" dirty="0" smtClean="0"/>
              <a:t> </a:t>
            </a:r>
            <a:r>
              <a:rPr lang="en-US" sz="800" b="1" dirty="0" err="1" smtClean="0"/>
              <a:t>vlast</a:t>
            </a:r>
            <a:r>
              <a:rPr lang="en-US" sz="800" b="1" dirty="0" smtClean="0"/>
              <a:t>?</a:t>
            </a:r>
            <a:r>
              <a:rPr lang="hr-HR" sz="800" b="1" dirty="0" smtClean="0"/>
              <a:t> str. 10</a:t>
            </a:r>
            <a:endParaRPr lang="hr-HR" sz="800" dirty="0" smtClean="0"/>
          </a:p>
          <a:p>
            <a:pPr algn="r">
              <a:buNone/>
            </a:pPr>
            <a:endParaRPr lang="hr-HR" sz="800"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fontScale="90000"/>
          </a:bodyPr>
          <a:lstStyle/>
          <a:p>
            <a:pPr eaLnBrk="1" hangingPunct="1"/>
            <a:r>
              <a:rPr lang="hr-HR" sz="2800" b="1" dirty="0" smtClean="0"/>
              <a:t>Osnove demokracije </a:t>
            </a:r>
            <a:br>
              <a:rPr lang="hr-HR" sz="2800" b="1" dirty="0" smtClean="0"/>
            </a:br>
            <a:r>
              <a:rPr lang="hr-HR" sz="2800" b="1" i="1" dirty="0" smtClean="0"/>
              <a:t>9. LEKCIJA</a:t>
            </a:r>
            <a:br>
              <a:rPr lang="hr-HR" sz="2800" b="1" i="1" dirty="0" smtClean="0"/>
            </a:br>
            <a:r>
              <a:rPr lang="hr-HR" sz="2800" b="1" dirty="0" smtClean="0"/>
              <a:t>Što bi se dogodilo da nema vlasti? </a:t>
            </a:r>
            <a:r>
              <a:rPr lang="hr-HR" sz="1600" b="1" dirty="0" smtClean="0"/>
              <a:t>(str. 28 – 30)</a:t>
            </a:r>
          </a:p>
        </p:txBody>
      </p:sp>
      <p:sp>
        <p:nvSpPr>
          <p:cNvPr id="22531" name="Rectangle 3"/>
          <p:cNvSpPr>
            <a:spLocks noGrp="1" noChangeArrowheads="1"/>
          </p:cNvSpPr>
          <p:nvPr>
            <p:ph type="body" idx="1"/>
          </p:nvPr>
        </p:nvSpPr>
        <p:spPr>
          <a:xfrm>
            <a:off x="457200" y="1600200"/>
            <a:ext cx="8229600" cy="4781128"/>
          </a:xfrm>
        </p:spPr>
        <p:txBody>
          <a:bodyPr/>
          <a:lstStyle/>
          <a:p>
            <a:pPr eaLnBrk="1" hangingPunct="1">
              <a:lnSpc>
                <a:spcPct val="90000"/>
              </a:lnSpc>
              <a:buFontTx/>
              <a:buNone/>
            </a:pPr>
            <a:r>
              <a:rPr lang="hr-HR" b="1" dirty="0" smtClean="0"/>
              <a:t>Cilj lekcije</a:t>
            </a:r>
          </a:p>
          <a:p>
            <a:pPr eaLnBrk="1" hangingPunct="1">
              <a:lnSpc>
                <a:spcPct val="90000"/>
              </a:lnSpc>
            </a:pPr>
            <a:r>
              <a:rPr lang="hr-HR" dirty="0" smtClean="0"/>
              <a:t>Naučit ćete neke od uloga vlasti. Razmatrat ćete situaciju u kojoj ne djeluje vlast i utvrditi probleme koje izaziva odsutnost vlasti. Moći ćete objasniti kako uporaba vlasti može riješiti te probleme.</a:t>
            </a:r>
          </a:p>
          <a:p>
            <a:pPr eaLnBrk="1" hangingPunct="1">
              <a:lnSpc>
                <a:spcPct val="90000"/>
              </a:lnSpc>
            </a:pPr>
            <a:r>
              <a:rPr lang="hr-HR" b="1" dirty="0" smtClean="0"/>
              <a:t>Upamtite pojmove</a:t>
            </a:r>
          </a:p>
          <a:p>
            <a:pPr eaLnBrk="1" hangingPunct="1">
              <a:lnSpc>
                <a:spcPct val="90000"/>
              </a:lnSpc>
            </a:pPr>
            <a:r>
              <a:rPr lang="hr-HR" b="1" i="1" dirty="0" smtClean="0"/>
              <a:t>koristi od vlasti</a:t>
            </a:r>
          </a:p>
          <a:p>
            <a:pPr eaLnBrk="1" hangingPunct="1">
              <a:lnSpc>
                <a:spcPct val="90000"/>
              </a:lnSpc>
            </a:pPr>
            <a:r>
              <a:rPr lang="hr-HR" b="1" i="1" dirty="0" smtClean="0"/>
              <a:t>cijena vlasti</a:t>
            </a:r>
          </a:p>
          <a:p>
            <a:pPr algn="r">
              <a:lnSpc>
                <a:spcPct val="90000"/>
              </a:lnSpc>
              <a:buNone/>
            </a:pPr>
            <a:r>
              <a:rPr lang="hr-HR" sz="800" b="1" dirty="0" smtClean="0"/>
              <a:t>Osnove demokracije 9</a:t>
            </a:r>
            <a:r>
              <a:rPr lang="hr-HR" sz="800" b="1" i="1" dirty="0" smtClean="0"/>
              <a:t>. LEKCIJA str. 28</a:t>
            </a:r>
            <a:endParaRPr lang="hr-HR" sz="800" dirty="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pPr eaLnBrk="1" hangingPunct="1"/>
            <a:r>
              <a:rPr lang="hr-HR" sz="4000" smtClean="0"/>
              <a:t/>
            </a:r>
            <a:br>
              <a:rPr lang="hr-HR" sz="4000" smtClean="0"/>
            </a:br>
            <a:endParaRPr lang="hr-HR" sz="4000" smtClean="0"/>
          </a:p>
        </p:txBody>
      </p:sp>
      <p:sp>
        <p:nvSpPr>
          <p:cNvPr id="23555" name="Rectangle 3"/>
          <p:cNvSpPr>
            <a:spLocks noGrp="1" noChangeArrowheads="1"/>
          </p:cNvSpPr>
          <p:nvPr>
            <p:ph type="body" idx="1"/>
          </p:nvPr>
        </p:nvSpPr>
        <p:spPr>
          <a:xfrm>
            <a:off x="457200" y="332657"/>
            <a:ext cx="8229600" cy="6120532"/>
          </a:xfrm>
        </p:spPr>
        <p:txBody>
          <a:bodyPr/>
          <a:lstStyle/>
          <a:p>
            <a:pPr eaLnBrk="1" hangingPunct="1">
              <a:lnSpc>
                <a:spcPct val="80000"/>
              </a:lnSpc>
            </a:pPr>
            <a:r>
              <a:rPr lang="hr-HR" sz="2800" b="1" dirty="0" smtClean="0"/>
              <a:t>Što se može dogoditi ako nema vlasti?</a:t>
            </a:r>
          </a:p>
          <a:p>
            <a:pPr eaLnBrk="1" hangingPunct="1">
              <a:lnSpc>
                <a:spcPct val="80000"/>
              </a:lnSpc>
            </a:pPr>
            <a:r>
              <a:rPr lang="hr-HR" sz="2800" dirty="0" smtClean="0"/>
              <a:t>Razmislite o pravilima koja slijedite svaki dan.</a:t>
            </a:r>
          </a:p>
          <a:p>
            <a:pPr eaLnBrk="1" hangingPunct="1">
              <a:lnSpc>
                <a:spcPct val="80000"/>
              </a:lnSpc>
            </a:pPr>
            <a:r>
              <a:rPr lang="hr-HR" sz="2800" dirty="0" smtClean="0"/>
              <a:t>Potom razmislite o vama poznatim ljudima koji imaju vlast i prema čijim se zahtjevima usmjeravate. Može vam se učiniti da je takvih ljudi previše.</a:t>
            </a:r>
          </a:p>
          <a:p>
            <a:pPr eaLnBrk="1" hangingPunct="1">
              <a:lnSpc>
                <a:spcPct val="80000"/>
              </a:lnSpc>
            </a:pPr>
            <a:r>
              <a:rPr lang="hr-HR" sz="2800" dirty="0" smtClean="0"/>
              <a:t>Jeste li se zapitali što bi se dogodilo da nema pravila i ljudi koji ih određuju? </a:t>
            </a:r>
          </a:p>
          <a:p>
            <a:pPr eaLnBrk="1" hangingPunct="1">
              <a:lnSpc>
                <a:spcPct val="80000"/>
              </a:lnSpc>
            </a:pPr>
            <a:r>
              <a:rPr lang="hr-HR" sz="2800" dirty="0" smtClean="0"/>
              <a:t>Što bi se dogodilo kad bi neki počeli praviti probleme? Što bi bilo kad ne bi obavljali poslove za koje su zaduženi?</a:t>
            </a:r>
          </a:p>
          <a:p>
            <a:pPr eaLnBrk="1" hangingPunct="1">
              <a:lnSpc>
                <a:spcPct val="80000"/>
              </a:lnSpc>
            </a:pPr>
            <a:r>
              <a:rPr lang="hr-HR" sz="2800" dirty="0" smtClean="0"/>
              <a:t>Tko bi rješavao sporove ili štitio ljudska prava? Tko bi upravljao vlašću?</a:t>
            </a:r>
          </a:p>
          <a:p>
            <a:pPr eaLnBrk="1" hangingPunct="1">
              <a:lnSpc>
                <a:spcPct val="80000"/>
              </a:lnSpc>
            </a:pPr>
            <a:r>
              <a:rPr lang="hr-HR" sz="2800" dirty="0" smtClean="0"/>
              <a:t>Bi li vlasti uopće bilo?</a:t>
            </a:r>
          </a:p>
          <a:p>
            <a:pPr algn="r">
              <a:lnSpc>
                <a:spcPct val="80000"/>
              </a:lnSpc>
              <a:buNone/>
            </a:pPr>
            <a:r>
              <a:rPr lang="hr-HR" sz="800" b="1" dirty="0" smtClean="0"/>
              <a:t>Osnove demokracije </a:t>
            </a:r>
            <a:r>
              <a:rPr lang="hr-HR" sz="800" b="1" i="1" dirty="0" smtClean="0"/>
              <a:t>9. LEKCIJA </a:t>
            </a:r>
            <a:r>
              <a:rPr lang="hr-HR" sz="800" b="1" dirty="0" smtClean="0"/>
              <a:t> str. 28</a:t>
            </a:r>
            <a:endParaRPr lang="hr-HR" sz="800" dirty="0" smtClean="0"/>
          </a:p>
          <a:p>
            <a:pPr>
              <a:lnSpc>
                <a:spcPct val="80000"/>
              </a:lnSpc>
              <a:buNone/>
            </a:pPr>
            <a:endParaRPr lang="hr-HR" sz="800" dirty="0" smtClean="0"/>
          </a:p>
          <a:p>
            <a:pPr>
              <a:lnSpc>
                <a:spcPct val="80000"/>
              </a:lnSpc>
              <a:buNone/>
            </a:pPr>
            <a:endParaRPr lang="hr-HR" sz="800" dirty="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a:xfrm>
            <a:off x="457200" y="260350"/>
            <a:ext cx="8229600" cy="6048375"/>
          </a:xfrm>
        </p:spPr>
        <p:txBody>
          <a:bodyPr/>
          <a:lstStyle/>
          <a:p>
            <a:pPr eaLnBrk="1" hangingPunct="1"/>
            <a:r>
              <a:rPr lang="hr-HR" b="1" dirty="0" smtClean="0"/>
              <a:t>Što </a:t>
            </a:r>
            <a:r>
              <a:rPr lang="hr-HR" b="1" i="1" dirty="0" smtClean="0"/>
              <a:t>vi </a:t>
            </a:r>
            <a:r>
              <a:rPr lang="hr-HR" b="1" dirty="0" smtClean="0"/>
              <a:t>mislite?</a:t>
            </a:r>
          </a:p>
          <a:p>
            <a:pPr eaLnBrk="1" hangingPunct="1"/>
            <a:r>
              <a:rPr lang="hr-HR" dirty="0" smtClean="0"/>
              <a:t>Zamislite da se probudite jednoga jutra i opazite da više nema nikoga na vlasti. Nestala su sva pravila, propisi, zakoni, sudovi, nastavnici, ravnatelji, vlada.</a:t>
            </a:r>
          </a:p>
          <a:p>
            <a:pPr eaLnBrk="1" hangingPunct="1"/>
            <a:r>
              <a:rPr lang="hr-HR" dirty="0" smtClean="0"/>
              <a:t>1. Kakvi problemi mogu nastati?</a:t>
            </a:r>
          </a:p>
          <a:p>
            <a:pPr eaLnBrk="1" hangingPunct="1"/>
            <a:r>
              <a:rPr lang="hr-HR" dirty="0" smtClean="0"/>
              <a:t>2. Kako biste zaštitili svoja prava?</a:t>
            </a:r>
          </a:p>
          <a:p>
            <a:r>
              <a:rPr lang="hr-HR" dirty="0" smtClean="0"/>
              <a:t>3. Biste li imali ikakvih prava? </a:t>
            </a:r>
          </a:p>
          <a:p>
            <a:pPr algn="r">
              <a:lnSpc>
                <a:spcPct val="80000"/>
              </a:lnSpc>
              <a:buNone/>
            </a:pPr>
            <a:r>
              <a:rPr lang="hr-HR" sz="800" b="1" dirty="0" smtClean="0"/>
              <a:t>Osnove demokracije </a:t>
            </a:r>
            <a:r>
              <a:rPr lang="hr-HR" sz="800" b="1" i="1" dirty="0" smtClean="0"/>
              <a:t>9. LEKCIJA </a:t>
            </a:r>
            <a:r>
              <a:rPr lang="hr-HR" sz="800" b="1" dirty="0" smtClean="0"/>
              <a:t> str. 28</a:t>
            </a:r>
            <a:endParaRPr lang="hr-HR" sz="800" dirty="0"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a:xfrm>
            <a:off x="457200" y="476250"/>
            <a:ext cx="8229600" cy="5905500"/>
          </a:xfrm>
        </p:spPr>
        <p:txBody>
          <a:bodyPr/>
          <a:lstStyle/>
          <a:p>
            <a:pPr eaLnBrk="1" hangingPunct="1"/>
            <a:r>
              <a:rPr lang="hr-HR" b="1" dirty="0" smtClean="0"/>
              <a:t>Razmatranje situacije</a:t>
            </a:r>
          </a:p>
          <a:p>
            <a:pPr eaLnBrk="1" hangingPunct="1"/>
            <a:r>
              <a:rPr lang="hr-HR" dirty="0" smtClean="0"/>
              <a:t>1. Kakvi su problemi nastali u gradu u kojem nije bilo učinkovite vlasti?</a:t>
            </a:r>
          </a:p>
          <a:p>
            <a:pPr eaLnBrk="1" hangingPunct="1"/>
            <a:r>
              <a:rPr lang="hr-HR" dirty="0" smtClean="0"/>
              <a:t>2. Što vi mislite? </a:t>
            </a:r>
          </a:p>
          <a:p>
            <a:pPr eaLnBrk="1" hangingPunct="1"/>
            <a:r>
              <a:rPr lang="hr-HR" dirty="0" smtClean="0"/>
              <a:t>Kako bi trebalo upotrijebiti vlast da bi se riješili problemi?</a:t>
            </a:r>
          </a:p>
          <a:p>
            <a:pPr eaLnBrk="1" hangingPunct="1"/>
            <a:r>
              <a:rPr lang="hr-HR" b="1" dirty="0" smtClean="0"/>
              <a:t>a. </a:t>
            </a:r>
            <a:r>
              <a:rPr lang="hr-HR" dirty="0" smtClean="0"/>
              <a:t>Postoje li slični problemi u vašoj okolini zbog nedostataka  vlasti?</a:t>
            </a:r>
          </a:p>
          <a:p>
            <a:pPr eaLnBrk="1" hangingPunct="1"/>
            <a:r>
              <a:rPr lang="hr-HR" b="1" dirty="0" smtClean="0"/>
              <a:t>b. </a:t>
            </a:r>
            <a:r>
              <a:rPr lang="hr-HR" dirty="0" smtClean="0"/>
              <a:t>Kako bi se oni mogli riješiti?</a:t>
            </a:r>
          </a:p>
          <a:p>
            <a:pPr algn="r">
              <a:lnSpc>
                <a:spcPct val="80000"/>
              </a:lnSpc>
              <a:buNone/>
            </a:pPr>
            <a:r>
              <a:rPr lang="hr-HR" sz="800" b="1" dirty="0" smtClean="0"/>
              <a:t>Osnove demokracije </a:t>
            </a:r>
            <a:r>
              <a:rPr lang="hr-HR" sz="800" b="1" i="1" dirty="0" smtClean="0"/>
              <a:t>9. LEKCIJA </a:t>
            </a:r>
            <a:r>
              <a:rPr lang="hr-HR" sz="800" b="1" dirty="0" smtClean="0"/>
              <a:t> str. 28</a:t>
            </a:r>
            <a:endParaRPr lang="hr-HR" sz="8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404664"/>
            <a:ext cx="8229600" cy="6192688"/>
          </a:xfrm>
        </p:spPr>
        <p:txBody>
          <a:bodyPr>
            <a:normAutofit fontScale="85000" lnSpcReduction="20000"/>
          </a:bodyPr>
          <a:lstStyle/>
          <a:p>
            <a:pPr>
              <a:buNone/>
            </a:pPr>
            <a:r>
              <a:rPr lang="hr-HR" dirty="0" smtClean="0"/>
              <a:t>No budući da se naša splav stalno mijenja, a mijenjamo je mi u dodiru s okolinom (oceanom iskustva) moramo razviti sustav učenja koji nam omogućava opstanak (da naša splav plovi).</a:t>
            </a:r>
          </a:p>
          <a:p>
            <a:pPr>
              <a:buNone/>
            </a:pPr>
            <a:r>
              <a:rPr lang="hr-HR" dirty="0" smtClean="0"/>
              <a:t>Ako pogledamo učenike u prvom razredu osnovne škole od njih ne možemo očekivati da njihova splav bude opskrbljena svim uređajima (alatima, vještinama, razumijevanjem) koje ima učenik u četvrtom razredu osnovne škole, ili učenik na kraju 8. razreda osnovne škole.</a:t>
            </a:r>
          </a:p>
          <a:p>
            <a:pPr>
              <a:buNone/>
            </a:pPr>
            <a:r>
              <a:rPr lang="hr-HR" dirty="0" smtClean="0"/>
              <a:t>Ali dijete može pojmiti i razumjeti da je razred zajednica, može svojim riječima objasniti tko ga čini, može naučiti postupak biranja </a:t>
            </a:r>
            <a:r>
              <a:rPr lang="hr-HR" dirty="0" err="1" smtClean="0"/>
              <a:t>npr</a:t>
            </a:r>
            <a:r>
              <a:rPr lang="hr-HR" dirty="0" smtClean="0"/>
              <a:t>. predsjednika razreda ili predstavnika u vijeće učenika, ali mi ga pritom ne ćemo opterećivati teorijskim pojmovima poput politika, političar </a:t>
            </a:r>
            <a:r>
              <a:rPr lang="hr-HR" dirty="0" err="1" smtClean="0"/>
              <a:t>itd</a:t>
            </a:r>
            <a:r>
              <a:rPr lang="hr-HR" dirty="0" smtClean="0"/>
              <a:t>., ali će dijete ipak moći razumjeti svoju ulogu u razredu i tako redom.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body" idx="1"/>
          </p:nvPr>
        </p:nvSpPr>
        <p:spPr>
          <a:xfrm>
            <a:off x="457200" y="404813"/>
            <a:ext cx="8229600" cy="5976937"/>
          </a:xfrm>
        </p:spPr>
        <p:txBody>
          <a:bodyPr/>
          <a:lstStyle/>
          <a:p>
            <a:pPr eaLnBrk="1" hangingPunct="1">
              <a:lnSpc>
                <a:spcPct val="90000"/>
              </a:lnSpc>
            </a:pPr>
            <a:r>
              <a:rPr lang="hr-HR" sz="2400" b="1" dirty="0" smtClean="0"/>
              <a:t>Kako možemo primijeniti vlast?</a:t>
            </a:r>
          </a:p>
          <a:p>
            <a:pPr eaLnBrk="1" hangingPunct="1">
              <a:lnSpc>
                <a:spcPct val="90000"/>
              </a:lnSpc>
            </a:pPr>
            <a:r>
              <a:rPr lang="hr-HR" sz="2400" dirty="0" smtClean="0"/>
              <a:t>Pročitali ste što se može dogoditi kad nema djelotvorne vlasti. Život na Divljem zapadu, kako ga Twain opisuje, bio je ponekad nasilnički i opasan.</a:t>
            </a:r>
          </a:p>
          <a:p>
            <a:pPr eaLnBrk="1" hangingPunct="1">
              <a:lnSpc>
                <a:spcPct val="90000"/>
              </a:lnSpc>
            </a:pPr>
            <a:r>
              <a:rPr lang="hr-HR" sz="2400" dirty="0" smtClean="0"/>
              <a:t>• Vlast može jamčiti red i sigurnost u životu ljudi.</a:t>
            </a:r>
          </a:p>
          <a:p>
            <a:pPr eaLnBrk="1" hangingPunct="1">
              <a:lnSpc>
                <a:spcPct val="90000"/>
              </a:lnSpc>
            </a:pPr>
            <a:r>
              <a:rPr lang="hr-HR" sz="2400" dirty="0" err="1" smtClean="0"/>
              <a:t>Npr</a:t>
            </a:r>
            <a:r>
              <a:rPr lang="hr-HR" sz="2400" dirty="0" smtClean="0"/>
              <a:t>. kontrolori u zračnim lukama sprječavaju nesreće i osiguravaju putnike zrakoplova.</a:t>
            </a:r>
          </a:p>
          <a:p>
            <a:pPr eaLnBrk="1" hangingPunct="1">
              <a:lnSpc>
                <a:spcPct val="90000"/>
              </a:lnSpc>
            </a:pPr>
            <a:r>
              <a:rPr lang="hr-HR" sz="2400" dirty="0" smtClean="0"/>
              <a:t>• Vlast može mirno i na ispravan način riješiti sukob, </a:t>
            </a:r>
            <a:r>
              <a:rPr lang="hr-HR" sz="2400" dirty="0" err="1" smtClean="0"/>
              <a:t>npr</a:t>
            </a:r>
            <a:r>
              <a:rPr lang="hr-HR" sz="2400" dirty="0" smtClean="0"/>
              <a:t>. na utakmicama ili u sudnicama.</a:t>
            </a:r>
          </a:p>
          <a:p>
            <a:pPr eaLnBrk="1" hangingPunct="1">
              <a:lnSpc>
                <a:spcPct val="90000"/>
              </a:lnSpc>
            </a:pPr>
            <a:r>
              <a:rPr lang="hr-HR" sz="2400" dirty="0" smtClean="0"/>
              <a:t>• Vlast može zaštititi važna prava i slobode – </a:t>
            </a:r>
            <a:r>
              <a:rPr lang="hr-HR" sz="2400" dirty="0" err="1" smtClean="0"/>
              <a:t>npr</a:t>
            </a:r>
            <a:r>
              <a:rPr lang="hr-HR" sz="2400" dirty="0" smtClean="0"/>
              <a:t>. promjene ustava.</a:t>
            </a:r>
          </a:p>
          <a:p>
            <a:pPr eaLnBrk="1" hangingPunct="1">
              <a:lnSpc>
                <a:spcPct val="90000"/>
              </a:lnSpc>
            </a:pPr>
            <a:r>
              <a:rPr lang="hr-HR" sz="2400" dirty="0" smtClean="0"/>
              <a:t>• Vlast može osigurati jednaka prava i dužnosti.</a:t>
            </a:r>
          </a:p>
          <a:p>
            <a:pPr eaLnBrk="1" hangingPunct="1">
              <a:lnSpc>
                <a:spcPct val="90000"/>
              </a:lnSpc>
            </a:pPr>
            <a:r>
              <a:rPr lang="hr-HR" sz="2400" dirty="0" err="1" smtClean="0"/>
              <a:t>Npr</a:t>
            </a:r>
            <a:r>
              <a:rPr lang="hr-HR" sz="2400" dirty="0" smtClean="0"/>
              <a:t>. zakoni omogućuju svoj djeci besplatno školovanje; roditelji mogu svakom djetetu odrediti dužnosti u kućanstvu.</a:t>
            </a:r>
          </a:p>
          <a:p>
            <a:pPr algn="r">
              <a:lnSpc>
                <a:spcPct val="80000"/>
              </a:lnSpc>
              <a:buNone/>
            </a:pPr>
            <a:r>
              <a:rPr lang="hr-HR" sz="800" b="1" dirty="0" smtClean="0"/>
              <a:t>Osnove demokracije </a:t>
            </a:r>
            <a:r>
              <a:rPr lang="hr-HR" sz="800" b="1" i="1" dirty="0" smtClean="0"/>
              <a:t>9. LEKCIJA </a:t>
            </a:r>
            <a:r>
              <a:rPr lang="hr-HR" sz="800" b="1" dirty="0" smtClean="0"/>
              <a:t> str. 29</a:t>
            </a:r>
            <a:endParaRPr lang="hr-HR" sz="800" dirty="0" smtClean="0"/>
          </a:p>
          <a:p>
            <a:pPr eaLnBrk="1" hangingPunct="1">
              <a:lnSpc>
                <a:spcPct val="90000"/>
              </a:lnSpc>
            </a:pPr>
            <a:endParaRPr lang="hr-HR" sz="800" dirty="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fontScale="90000"/>
          </a:bodyPr>
          <a:lstStyle/>
          <a:p>
            <a:pPr eaLnBrk="1" hangingPunct="1"/>
            <a:r>
              <a:rPr lang="hr-HR" sz="4000" smtClean="0"/>
              <a:t/>
            </a:r>
            <a:br>
              <a:rPr lang="hr-HR" sz="4000" smtClean="0"/>
            </a:br>
            <a:endParaRPr lang="hr-HR" sz="4000" smtClean="0"/>
          </a:p>
        </p:txBody>
      </p:sp>
      <p:sp>
        <p:nvSpPr>
          <p:cNvPr id="27651" name="Rectangle 3"/>
          <p:cNvSpPr>
            <a:spLocks noGrp="1" noChangeArrowheads="1"/>
          </p:cNvSpPr>
          <p:nvPr>
            <p:ph type="body" idx="1"/>
          </p:nvPr>
        </p:nvSpPr>
        <p:spPr>
          <a:xfrm>
            <a:off x="457200" y="549275"/>
            <a:ext cx="8229600" cy="5903913"/>
          </a:xfrm>
        </p:spPr>
        <p:txBody>
          <a:bodyPr/>
          <a:lstStyle/>
          <a:p>
            <a:pPr eaLnBrk="1" hangingPunct="1">
              <a:lnSpc>
                <a:spcPct val="80000"/>
              </a:lnSpc>
            </a:pPr>
            <a:r>
              <a:rPr lang="hr-HR" b="1" dirty="0" smtClean="0"/>
              <a:t>10</a:t>
            </a:r>
            <a:r>
              <a:rPr lang="hr-HR" sz="2800" b="1" dirty="0" smtClean="0"/>
              <a:t> lekcija Gdje se susrećemo s vlašću i koji su izvori vlasti? (str. 31 – 33)</a:t>
            </a:r>
          </a:p>
          <a:p>
            <a:pPr eaLnBrk="1" hangingPunct="1">
              <a:lnSpc>
                <a:spcPct val="80000"/>
              </a:lnSpc>
            </a:pPr>
            <a:r>
              <a:rPr lang="hr-HR" b="1" dirty="0" smtClean="0"/>
              <a:t>Gdje se susrećemo s vlašću?</a:t>
            </a:r>
          </a:p>
          <a:p>
            <a:pPr eaLnBrk="1" hangingPunct="1">
              <a:lnSpc>
                <a:spcPct val="80000"/>
              </a:lnSpc>
            </a:pPr>
            <a:r>
              <a:rPr lang="hr-HR" dirty="0" smtClean="0"/>
              <a:t>Kad se osvrnemo oko sebe, svaki dan zapažamo ljude koji imaju vlast da upravljaju nama i načinom na koji djelujemo.</a:t>
            </a:r>
          </a:p>
          <a:p>
            <a:pPr eaLnBrk="1" hangingPunct="1">
              <a:lnSpc>
                <a:spcPct val="80000"/>
              </a:lnSpc>
            </a:pPr>
            <a:r>
              <a:rPr lang="hr-HR" dirty="0" smtClean="0"/>
              <a:t>Roditelji, nastavnici, policajci i vladini službenici imaju vlast da uređuju naše aktivnosti. </a:t>
            </a:r>
          </a:p>
          <a:p>
            <a:pPr eaLnBrk="1" hangingPunct="1">
              <a:lnSpc>
                <a:spcPct val="80000"/>
              </a:lnSpc>
            </a:pPr>
            <a:r>
              <a:rPr lang="hr-HR" dirty="0" smtClean="0"/>
              <a:t>Na nas također utječu zakoni i drugi propisi. Vlast se najčešće nalazi, odnosno obuhvaća:</a:t>
            </a:r>
          </a:p>
          <a:p>
            <a:pPr eaLnBrk="1" hangingPunct="1">
              <a:lnSpc>
                <a:spcPct val="80000"/>
              </a:lnSpc>
              <a:buNone/>
            </a:pPr>
            <a:endParaRPr lang="hr-HR" dirty="0" smtClean="0"/>
          </a:p>
          <a:p>
            <a:pPr algn="r">
              <a:lnSpc>
                <a:spcPct val="80000"/>
              </a:lnSpc>
              <a:buNone/>
            </a:pPr>
            <a:r>
              <a:rPr lang="hr-HR" sz="800" b="1" dirty="0" smtClean="0"/>
              <a:t>Osnove demokracije </a:t>
            </a:r>
            <a:r>
              <a:rPr lang="hr-HR" sz="800" b="1" i="1" dirty="0" smtClean="0"/>
              <a:t>10. LEKCIJA </a:t>
            </a:r>
            <a:r>
              <a:rPr lang="hr-HR" sz="800" b="1" dirty="0" smtClean="0"/>
              <a:t> str. 31</a:t>
            </a:r>
            <a:endParaRPr lang="hr-HR" sz="800" dirty="0"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body" idx="1"/>
          </p:nvPr>
        </p:nvSpPr>
        <p:spPr>
          <a:xfrm>
            <a:off x="457200" y="260350"/>
            <a:ext cx="8229600" cy="6048375"/>
          </a:xfrm>
        </p:spPr>
        <p:txBody>
          <a:bodyPr/>
          <a:lstStyle/>
          <a:p>
            <a:pPr eaLnBrk="1" hangingPunct="1"/>
            <a:r>
              <a:rPr lang="hr-HR" b="1" dirty="0" smtClean="0"/>
              <a:t>Dužnosti. </a:t>
            </a:r>
          </a:p>
          <a:p>
            <a:pPr eaLnBrk="1" hangingPunct="1"/>
            <a:r>
              <a:rPr lang="hr-HR" dirty="0" smtClean="0"/>
              <a:t>Određene dužnosti (radna mjesta ili položaji) sa sobom nose i vlast da se uređuje ili nadzire ponašanje ljudi bez obzira na to koje se osobe nalaze u danoj ulozi. </a:t>
            </a:r>
          </a:p>
          <a:p>
            <a:pPr eaLnBrk="1" hangingPunct="1"/>
            <a:r>
              <a:rPr lang="hr-HR" dirty="0" smtClean="0"/>
              <a:t>Primjera radi, bilo koja osoba koja se nalazi u ulozi policajca ima vlast da od ljudi zahtijeva poštovanje prometnih propisa.</a:t>
            </a:r>
          </a:p>
          <a:p>
            <a:pPr eaLnBrk="1" hangingPunct="1"/>
            <a:endParaRPr lang="hr-HR" dirty="0" smtClean="0"/>
          </a:p>
          <a:p>
            <a:pPr algn="r">
              <a:lnSpc>
                <a:spcPct val="80000"/>
              </a:lnSpc>
              <a:buNone/>
            </a:pPr>
            <a:r>
              <a:rPr lang="hr-HR" sz="800" b="1" dirty="0" smtClean="0"/>
              <a:t>Osnove demokracije </a:t>
            </a:r>
            <a:r>
              <a:rPr lang="hr-HR" sz="800" b="1" i="1" dirty="0" smtClean="0"/>
              <a:t>10. LEKCIJA </a:t>
            </a:r>
            <a:r>
              <a:rPr lang="hr-HR" sz="800" b="1" dirty="0" smtClean="0"/>
              <a:t>str. 31</a:t>
            </a:r>
            <a:endParaRPr lang="hr-HR" sz="800" dirty="0"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1"/>
          </p:nvPr>
        </p:nvSpPr>
        <p:spPr>
          <a:xfrm>
            <a:off x="457200" y="620713"/>
            <a:ext cx="8229600" cy="5688012"/>
          </a:xfrm>
        </p:spPr>
        <p:txBody>
          <a:bodyPr/>
          <a:lstStyle/>
          <a:p>
            <a:pPr eaLnBrk="1" hangingPunct="1"/>
            <a:r>
              <a:rPr lang="hr-HR" b="1" dirty="0" smtClean="0"/>
              <a:t>Ustanove. </a:t>
            </a:r>
            <a:r>
              <a:rPr lang="hr-HR" dirty="0" smtClean="0"/>
              <a:t>Skupine ljudi, koji zajedno rade u određenim ustanovama ili organizacijama, </a:t>
            </a:r>
          </a:p>
          <a:p>
            <a:pPr eaLnBrk="1" hangingPunct="1"/>
            <a:r>
              <a:rPr lang="hr-HR" dirty="0" smtClean="0"/>
              <a:t>također imaju vlast nadzirati druge ili utjecati na njih.</a:t>
            </a:r>
          </a:p>
          <a:p>
            <a:pPr eaLnBrk="1" hangingPunct="1"/>
            <a:r>
              <a:rPr lang="hr-HR" dirty="0" smtClean="0"/>
              <a:t>Primjera radi, vaše državno zakonodavstvo ima ovlast donositi zakone koje ljudi moraju poštovati.</a:t>
            </a:r>
          </a:p>
          <a:p>
            <a:pPr eaLnBrk="1" hangingPunct="1"/>
            <a:endParaRPr lang="hr-HR" dirty="0" smtClean="0"/>
          </a:p>
          <a:p>
            <a:pPr algn="r">
              <a:lnSpc>
                <a:spcPct val="80000"/>
              </a:lnSpc>
              <a:buNone/>
            </a:pPr>
            <a:r>
              <a:rPr lang="hr-HR" sz="800" b="1" dirty="0" smtClean="0"/>
              <a:t>Osnove demokracije </a:t>
            </a:r>
            <a:r>
              <a:rPr lang="hr-HR" sz="800" b="1" i="1" dirty="0" smtClean="0"/>
              <a:t>10. LEKCIJA </a:t>
            </a:r>
            <a:r>
              <a:rPr lang="hr-HR" sz="800" b="1" dirty="0" smtClean="0"/>
              <a:t>str. 31</a:t>
            </a:r>
            <a:endParaRPr lang="hr-HR" sz="800" dirty="0"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body" idx="1"/>
          </p:nvPr>
        </p:nvSpPr>
        <p:spPr>
          <a:xfrm>
            <a:off x="457200" y="476250"/>
            <a:ext cx="8229600" cy="6121400"/>
          </a:xfrm>
        </p:spPr>
        <p:txBody>
          <a:bodyPr/>
          <a:lstStyle/>
          <a:p>
            <a:pPr eaLnBrk="1" hangingPunct="1">
              <a:lnSpc>
                <a:spcPct val="80000"/>
              </a:lnSpc>
            </a:pPr>
            <a:r>
              <a:rPr lang="hr-HR" sz="2100" b="1" dirty="0" smtClean="0"/>
              <a:t>Zakoni i drugi propisi. </a:t>
            </a:r>
            <a:r>
              <a:rPr lang="hr-HR" sz="2100" dirty="0" smtClean="0"/>
              <a:t>Zakoni i propisi koje smo</a:t>
            </a:r>
          </a:p>
          <a:p>
            <a:pPr eaLnBrk="1" hangingPunct="1">
              <a:lnSpc>
                <a:spcPct val="80000"/>
              </a:lnSpc>
            </a:pPr>
            <a:r>
              <a:rPr lang="hr-HR" sz="2100" dirty="0" smtClean="0"/>
              <a:t>obvezni poštovati imaju vlast. Primjera radi, kad se držite zakona koji vam nalaže da pohađate školu, vi priznajete vlast zakona.</a:t>
            </a:r>
          </a:p>
          <a:p>
            <a:pPr eaLnBrk="1" hangingPunct="1">
              <a:lnSpc>
                <a:spcPct val="80000"/>
              </a:lnSpc>
            </a:pPr>
            <a:r>
              <a:rPr lang="hr-HR" sz="2100" b="1" dirty="0" smtClean="0"/>
              <a:t>Običaji. </a:t>
            </a:r>
            <a:r>
              <a:rPr lang="hr-HR" sz="2100" dirty="0" smtClean="0"/>
              <a:t>Običaji ili tradicija često su tako čvrsto uspostavljeni da se s pravom može reći kako imaju vlast. </a:t>
            </a:r>
          </a:p>
          <a:p>
            <a:pPr eaLnBrk="1" hangingPunct="1">
              <a:lnSpc>
                <a:spcPct val="80000"/>
              </a:lnSpc>
            </a:pPr>
            <a:r>
              <a:rPr lang="hr-HR" sz="2100" dirty="0" smtClean="0"/>
              <a:t>Primjera radi, kad poštujete običaj da je onaj tko prvi stigne, prvi poslužen, vi priznajete vlast uvriježenog običaja. Način na koji se očituje sila vlasti tog zakona vidljiv je u situaciji kad se odlučite poslužiti nekoga tko je posljednji u redu, što će vjerojatno uzrokovati glasno negodovanje drugih.</a:t>
            </a:r>
          </a:p>
          <a:p>
            <a:pPr eaLnBrk="1" hangingPunct="1">
              <a:lnSpc>
                <a:spcPct val="80000"/>
              </a:lnSpc>
            </a:pPr>
            <a:r>
              <a:rPr lang="hr-HR" sz="2100" b="1" dirty="0" smtClean="0"/>
              <a:t>Moralna načela</a:t>
            </a:r>
            <a:r>
              <a:rPr lang="hr-HR" sz="2100" dirty="0" smtClean="0"/>
              <a:t>. Moralna načela – osnovne ideje o ispravnom i pogrešnom – imaju velik utjecaj ili snagu nad našim ponašanjem. Većina ljudi uglavnom čini ono što je ispravno. Neki tako čine jer žele izbjeći kaznu koja slijedi zbog činjenja onoga što je pogrešno.</a:t>
            </a:r>
          </a:p>
          <a:p>
            <a:pPr eaLnBrk="1" hangingPunct="1">
              <a:lnSpc>
                <a:spcPct val="80000"/>
              </a:lnSpc>
            </a:pPr>
            <a:r>
              <a:rPr lang="hr-HR" sz="2100" dirty="0" smtClean="0"/>
              <a:t>Međutim, mnogi ljudi čine ono što je ispravno zato što žele. Primjera radi, većina ljudi obično pokušava biti poštena i ljubazna prema drugima.</a:t>
            </a:r>
          </a:p>
          <a:p>
            <a:pPr eaLnBrk="1" hangingPunct="1">
              <a:lnSpc>
                <a:spcPct val="80000"/>
              </a:lnSpc>
            </a:pPr>
            <a:endParaRPr lang="hr-HR" sz="800" dirty="0" smtClean="0"/>
          </a:p>
          <a:p>
            <a:pPr eaLnBrk="1" hangingPunct="1">
              <a:lnSpc>
                <a:spcPct val="80000"/>
              </a:lnSpc>
            </a:pPr>
            <a:r>
              <a:rPr lang="hr-HR" sz="2100" b="1" i="1" dirty="0" smtClean="0"/>
              <a:t>Biste li ukrali nešto kad biste vjerovali da nećete biti uhvaćeni</a:t>
            </a:r>
            <a:r>
              <a:rPr lang="hr-HR" sz="1800" b="1" i="1" dirty="0" smtClean="0"/>
              <a:t>?</a:t>
            </a:r>
          </a:p>
          <a:p>
            <a:pPr eaLnBrk="1" hangingPunct="1">
              <a:lnSpc>
                <a:spcPct val="80000"/>
              </a:lnSpc>
              <a:buNone/>
            </a:pPr>
            <a:endParaRPr lang="hr-HR" sz="1800" b="1" i="1" dirty="0" smtClean="0"/>
          </a:p>
          <a:p>
            <a:pPr eaLnBrk="1" hangingPunct="1">
              <a:lnSpc>
                <a:spcPct val="80000"/>
              </a:lnSpc>
              <a:buNone/>
            </a:pPr>
            <a:endParaRPr lang="hr-HR" sz="1800" b="1" i="1" dirty="0" smtClean="0"/>
          </a:p>
          <a:p>
            <a:pPr algn="r">
              <a:lnSpc>
                <a:spcPct val="80000"/>
              </a:lnSpc>
              <a:buNone/>
            </a:pPr>
            <a:r>
              <a:rPr lang="hr-HR" sz="800" b="1" dirty="0" smtClean="0"/>
              <a:t>Osnove demokracije </a:t>
            </a:r>
            <a:r>
              <a:rPr lang="hr-HR" sz="800" b="1" i="1" dirty="0" smtClean="0"/>
              <a:t>10. LEKCIJA </a:t>
            </a:r>
            <a:r>
              <a:rPr lang="hr-HR" sz="800" b="1" dirty="0" smtClean="0"/>
              <a:t>str. 31</a:t>
            </a:r>
            <a:endParaRPr lang="hr-HR" sz="800" dirty="0" smtClean="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body" idx="1"/>
          </p:nvPr>
        </p:nvSpPr>
        <p:spPr>
          <a:xfrm>
            <a:off x="457200" y="404813"/>
            <a:ext cx="8229600" cy="5976937"/>
          </a:xfrm>
        </p:spPr>
        <p:txBody>
          <a:bodyPr/>
          <a:lstStyle/>
          <a:p>
            <a:pPr eaLnBrk="1" hangingPunct="1">
              <a:lnSpc>
                <a:spcPct val="90000"/>
              </a:lnSpc>
            </a:pPr>
            <a:r>
              <a:rPr lang="hr-HR" b="1" dirty="0" smtClean="0"/>
              <a:t>Vježbe kritičkog razmišljanja</a:t>
            </a:r>
          </a:p>
          <a:p>
            <a:pPr eaLnBrk="1" hangingPunct="1">
              <a:lnSpc>
                <a:spcPct val="90000"/>
              </a:lnSpc>
            </a:pPr>
            <a:r>
              <a:rPr lang="hr-HR" b="1" dirty="0" smtClean="0"/>
              <a:t>PRONAĐITE VLASTITE PRIMJERE VLASTI</a:t>
            </a:r>
          </a:p>
          <a:p>
            <a:pPr eaLnBrk="1" hangingPunct="1">
              <a:lnSpc>
                <a:spcPct val="90000"/>
              </a:lnSpc>
            </a:pPr>
            <a:r>
              <a:rPr lang="hr-HR" dirty="0" smtClean="0"/>
              <a:t>Radite u parovima.</a:t>
            </a:r>
          </a:p>
          <a:p>
            <a:pPr eaLnBrk="1" hangingPunct="1">
              <a:lnSpc>
                <a:spcPct val="90000"/>
              </a:lnSpc>
            </a:pPr>
            <a:r>
              <a:rPr lang="hr-HR" dirty="0" smtClean="0"/>
              <a:t>Razmislite o primjerima vlasti s kojima ste se susretali od trenutka kad ste se jutros probudili. </a:t>
            </a:r>
          </a:p>
          <a:p>
            <a:pPr eaLnBrk="1" hangingPunct="1">
              <a:lnSpc>
                <a:spcPct val="90000"/>
              </a:lnSpc>
            </a:pPr>
            <a:r>
              <a:rPr lang="hr-HR" dirty="0" smtClean="0"/>
              <a:t>Navedite ulogu, običaj i moralno načelo koji imaju vlast, a s kojima ste se danas susreli.</a:t>
            </a:r>
          </a:p>
          <a:p>
            <a:pPr eaLnBrk="1" hangingPunct="1">
              <a:lnSpc>
                <a:spcPct val="90000"/>
              </a:lnSpc>
            </a:pPr>
            <a:r>
              <a:rPr lang="hr-HR" dirty="0" smtClean="0"/>
              <a:t>Pripremite se da u razredu razgovarate o navedenim primjerima.</a:t>
            </a:r>
          </a:p>
          <a:p>
            <a:pPr eaLnBrk="1" hangingPunct="1">
              <a:lnSpc>
                <a:spcPct val="90000"/>
              </a:lnSpc>
            </a:pPr>
            <a:endParaRPr lang="hr-HR" dirty="0" smtClean="0"/>
          </a:p>
          <a:p>
            <a:pPr algn="r">
              <a:lnSpc>
                <a:spcPct val="80000"/>
              </a:lnSpc>
              <a:buNone/>
            </a:pPr>
            <a:r>
              <a:rPr lang="hr-HR" sz="800" b="1" dirty="0" smtClean="0"/>
              <a:t>Osnove demokracije </a:t>
            </a:r>
            <a:r>
              <a:rPr lang="hr-HR" sz="800" b="1" i="1" dirty="0" smtClean="0"/>
              <a:t>10. LEKCIJA </a:t>
            </a:r>
            <a:r>
              <a:rPr lang="hr-HR" sz="800" b="1" dirty="0" smtClean="0"/>
              <a:t>str. 32</a:t>
            </a:r>
            <a:endParaRPr lang="hr-HR" sz="800" dirty="0" smtClean="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hr-HR" sz="2600" b="1" i="1" dirty="0" smtClean="0">
                <a:solidFill>
                  <a:srgbClr val="FF0000"/>
                </a:solidFill>
              </a:rPr>
              <a:t>11. LEKCIJA </a:t>
            </a:r>
            <a:r>
              <a:rPr lang="hr-HR" sz="2600" b="1" dirty="0" smtClean="0">
                <a:solidFill>
                  <a:srgbClr val="FF0000"/>
                </a:solidFill>
              </a:rPr>
              <a:t>Kako birati ljude na položaje vlasti? </a:t>
            </a:r>
            <a:r>
              <a:rPr lang="hr-HR" sz="1800" b="1" dirty="0" smtClean="0">
                <a:solidFill>
                  <a:srgbClr val="FF0000"/>
                </a:solidFill>
              </a:rPr>
              <a:t>(str. 34 – 36)</a:t>
            </a:r>
          </a:p>
        </p:txBody>
      </p:sp>
      <p:sp>
        <p:nvSpPr>
          <p:cNvPr id="36867" name="Rectangle 3"/>
          <p:cNvSpPr>
            <a:spLocks noGrp="1" noChangeArrowheads="1"/>
          </p:cNvSpPr>
          <p:nvPr>
            <p:ph type="body" idx="1"/>
          </p:nvPr>
        </p:nvSpPr>
        <p:spPr>
          <a:xfrm>
            <a:off x="179512" y="1268760"/>
            <a:ext cx="8568952" cy="5400599"/>
          </a:xfrm>
        </p:spPr>
        <p:txBody>
          <a:bodyPr>
            <a:normAutofit fontScale="92500"/>
          </a:bodyPr>
          <a:lstStyle/>
          <a:p>
            <a:pPr eaLnBrk="1" hangingPunct="1">
              <a:lnSpc>
                <a:spcPct val="90000"/>
              </a:lnSpc>
            </a:pPr>
            <a:r>
              <a:rPr lang="hr-HR" sz="3600" b="1" dirty="0" smtClean="0"/>
              <a:t>Cilj lekcije</a:t>
            </a:r>
          </a:p>
          <a:p>
            <a:pPr eaLnBrk="1" hangingPunct="1">
              <a:lnSpc>
                <a:spcPct val="90000"/>
              </a:lnSpc>
            </a:pPr>
            <a:r>
              <a:rPr lang="hr-HR" sz="3600" dirty="0" smtClean="0"/>
              <a:t>Ova vas lekcija upoznaje s intelektualnim instrumentarijem koji pomaže u ispravnom izboru ljudi na položaje vlasti te procjeni kvalifikacija ljudi koji su na takvim položajima.</a:t>
            </a:r>
          </a:p>
          <a:p>
            <a:pPr eaLnBrk="1" hangingPunct="1">
              <a:lnSpc>
                <a:spcPct val="90000"/>
              </a:lnSpc>
            </a:pPr>
            <a:r>
              <a:rPr lang="hr-HR" sz="3600" dirty="0" smtClean="0"/>
              <a:t>Nakon ove lekcije moći ćete utvrditi i objasniti zahtjeve određenog položaja vlasti i kvalificiranost osobe predložene za taj položaj</a:t>
            </a:r>
            <a:r>
              <a:rPr lang="hr-HR" dirty="0" smtClean="0"/>
              <a:t>.</a:t>
            </a:r>
          </a:p>
          <a:p>
            <a:pPr>
              <a:lnSpc>
                <a:spcPct val="90000"/>
              </a:lnSpc>
              <a:buNone/>
            </a:pPr>
            <a:r>
              <a:rPr lang="hr-HR" sz="2400" dirty="0" smtClean="0"/>
              <a:t>“vlast procjenjuje prema tome koliko štiti interese građana i ispunjava predizborna obećanja; </a:t>
            </a:r>
            <a:r>
              <a:rPr lang="hr-HR" sz="2400" b="1" u="sng" dirty="0" smtClean="0"/>
              <a:t>koristi intelektualne alatke </a:t>
            </a:r>
            <a:r>
              <a:rPr lang="hr-HR" sz="2400" dirty="0" smtClean="0"/>
              <a:t>za procjenu osoba koje se kandidiraju za određeni položaj u vlasti”</a:t>
            </a:r>
          </a:p>
          <a:p>
            <a:pPr eaLnBrk="1" hangingPunct="1">
              <a:lnSpc>
                <a:spcPct val="90000"/>
              </a:lnSpc>
            </a:pPr>
            <a:r>
              <a:rPr lang="hr-HR" sz="800" dirty="0" smtClean="0"/>
              <a:t>(</a:t>
            </a:r>
            <a:r>
              <a:rPr lang="hr-HR" sz="1100" dirty="0" smtClean="0"/>
              <a:t>Kurikulum GOO-a </a:t>
            </a:r>
            <a:r>
              <a:rPr lang="hr-HR" sz="1100" b="1" dirty="0" smtClean="0"/>
              <a:t>str.  27</a:t>
            </a:r>
            <a:r>
              <a:rPr lang="hr-HR" sz="1100" dirty="0" smtClean="0"/>
              <a:t>, Građanske vještine i sposobnosti)</a:t>
            </a:r>
          </a:p>
          <a:p>
            <a:pPr algn="r">
              <a:lnSpc>
                <a:spcPct val="90000"/>
              </a:lnSpc>
              <a:buNone/>
            </a:pPr>
            <a:r>
              <a:rPr lang="hr-HR" sz="800" b="1" dirty="0" smtClean="0"/>
              <a:t>Osnove demokracije </a:t>
            </a:r>
            <a:r>
              <a:rPr lang="hr-HR" sz="800" b="1" i="1" dirty="0" smtClean="0"/>
              <a:t>11. LEKCIJA</a:t>
            </a:r>
            <a:endParaRPr lang="hr-HR" sz="800" dirty="0" smtClean="0"/>
          </a:p>
          <a:p>
            <a:pPr eaLnBrk="1" hangingPunct="1">
              <a:lnSpc>
                <a:spcPct val="90000"/>
              </a:lnSpc>
              <a:buNone/>
            </a:pPr>
            <a:endParaRPr lang="hr-HR" sz="800" dirty="0"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body" idx="1"/>
          </p:nvPr>
        </p:nvSpPr>
        <p:spPr>
          <a:xfrm>
            <a:off x="457200" y="404813"/>
            <a:ext cx="8229600" cy="6048375"/>
          </a:xfrm>
        </p:spPr>
        <p:txBody>
          <a:bodyPr/>
          <a:lstStyle/>
          <a:p>
            <a:pPr eaLnBrk="1" hangingPunct="1">
              <a:lnSpc>
                <a:spcPct val="80000"/>
              </a:lnSpc>
            </a:pPr>
            <a:r>
              <a:rPr lang="hr-HR" sz="2400" b="1" dirty="0" smtClean="0"/>
              <a:t>Zašto treba pažljivo birati ljude na položaje vlasti?</a:t>
            </a:r>
          </a:p>
          <a:p>
            <a:pPr eaLnBrk="1" hangingPunct="1">
              <a:lnSpc>
                <a:spcPct val="80000"/>
              </a:lnSpc>
            </a:pPr>
            <a:endParaRPr lang="hr-HR" sz="800" b="1" dirty="0" smtClean="0"/>
          </a:p>
          <a:p>
            <a:pPr eaLnBrk="1" hangingPunct="1">
              <a:lnSpc>
                <a:spcPct val="80000"/>
              </a:lnSpc>
            </a:pPr>
            <a:r>
              <a:rPr lang="hr-HR" sz="1800" dirty="0" smtClean="0"/>
              <a:t>Ljudi koji su na položajima vlasti svaki dan utječu na naše živote; njihova dužnost ili njihovo radno mjesto daju im vlast za uređivanje ili nadziranje određenih dijelova naših života. </a:t>
            </a:r>
          </a:p>
          <a:p>
            <a:pPr eaLnBrk="1" hangingPunct="1">
              <a:lnSpc>
                <a:spcPct val="80000"/>
              </a:lnSpc>
            </a:pPr>
            <a:r>
              <a:rPr lang="hr-HR" sz="1800" dirty="0" err="1" smtClean="0"/>
              <a:t>Npr</a:t>
            </a:r>
            <a:r>
              <a:rPr lang="hr-HR" sz="1800" dirty="0" smtClean="0"/>
              <a:t>. izabrani voditelji i oni koji im pomažu u obavljanju posla jesu na položaju vlasti.</a:t>
            </a:r>
          </a:p>
          <a:p>
            <a:pPr eaLnBrk="1" hangingPunct="1">
              <a:lnSpc>
                <a:spcPct val="80000"/>
              </a:lnSpc>
            </a:pPr>
            <a:r>
              <a:rPr lang="hr-HR" sz="2400" dirty="0" smtClean="0"/>
              <a:t>Mi tim ljudima dajemo moć</a:t>
            </a:r>
            <a:r>
              <a:rPr lang="hr-HR" sz="1800" dirty="0" smtClean="0"/>
              <a:t>.</a:t>
            </a:r>
          </a:p>
          <a:p>
            <a:pPr eaLnBrk="1" hangingPunct="1">
              <a:lnSpc>
                <a:spcPct val="80000"/>
              </a:lnSpc>
            </a:pPr>
            <a:r>
              <a:rPr lang="hr-HR" sz="1800" dirty="0" smtClean="0"/>
              <a:t>Oni koji su zaista sposobni da djeluju kao vlast mogu naše živote učiniti</a:t>
            </a:r>
          </a:p>
          <a:p>
            <a:pPr eaLnBrk="1" hangingPunct="1">
              <a:lnSpc>
                <a:spcPct val="80000"/>
              </a:lnSpc>
            </a:pPr>
            <a:r>
              <a:rPr lang="hr-HR" sz="1800" dirty="0" smtClean="0"/>
              <a:t>lakšim i boljim.</a:t>
            </a:r>
          </a:p>
          <a:p>
            <a:pPr eaLnBrk="1" hangingPunct="1">
              <a:lnSpc>
                <a:spcPct val="80000"/>
              </a:lnSpc>
            </a:pPr>
            <a:r>
              <a:rPr lang="hr-HR" sz="1800" dirty="0" smtClean="0"/>
              <a:t>Nesposobni ljudi na položajima vlasti mogu nam život učiniti teškim i neugodnim.</a:t>
            </a:r>
          </a:p>
          <a:p>
            <a:pPr eaLnBrk="1" hangingPunct="1">
              <a:lnSpc>
                <a:spcPct val="80000"/>
              </a:lnSpc>
            </a:pPr>
            <a:r>
              <a:rPr lang="hr-HR" sz="1800" dirty="0" smtClean="0"/>
              <a:t>Različiti položaji vlasti zahtijevaju ljude različitih sposobnosti, znanja, vještina, stavova.</a:t>
            </a:r>
          </a:p>
          <a:p>
            <a:pPr eaLnBrk="1" hangingPunct="1">
              <a:lnSpc>
                <a:spcPct val="80000"/>
              </a:lnSpc>
            </a:pPr>
            <a:r>
              <a:rPr lang="hr-HR" sz="1800" dirty="0" smtClean="0"/>
              <a:t>Policajac po struci ne mora imati i sposobnost za suca, niti sudac</a:t>
            </a:r>
          </a:p>
          <a:p>
            <a:pPr eaLnBrk="1" hangingPunct="1">
              <a:lnSpc>
                <a:spcPct val="80000"/>
              </a:lnSpc>
            </a:pPr>
            <a:r>
              <a:rPr lang="hr-HR" sz="1800" dirty="0" smtClean="0"/>
              <a:t>sposobnost za policajca.</a:t>
            </a:r>
          </a:p>
          <a:p>
            <a:pPr eaLnBrk="1" hangingPunct="1">
              <a:lnSpc>
                <a:spcPct val="80000"/>
              </a:lnSpc>
            </a:pPr>
            <a:r>
              <a:rPr lang="hr-HR" sz="2400" dirty="0" smtClean="0"/>
              <a:t>Pri izboru ljudi na položaje vlasti važno je razmotriti njihovu sposobnost za određenu vrstu posla.</a:t>
            </a:r>
          </a:p>
          <a:p>
            <a:pPr eaLnBrk="1" hangingPunct="1">
              <a:lnSpc>
                <a:spcPct val="80000"/>
              </a:lnSpc>
            </a:pPr>
            <a:r>
              <a:rPr lang="hr-HR" sz="1800" dirty="0" smtClean="0"/>
              <a:t>Možda i vi imate prilike birati ljude na položaje vlasti. </a:t>
            </a:r>
            <a:r>
              <a:rPr lang="hr-HR" sz="1800" dirty="0" err="1" smtClean="0"/>
              <a:t>Npr</a:t>
            </a:r>
            <a:r>
              <a:rPr lang="hr-HR" sz="1800" dirty="0" smtClean="0"/>
              <a:t>. glasovati za predsjednika razreda ili u dobi od osamnaest godina imate pravo birati predstavnike državne vlasti</a:t>
            </a:r>
          </a:p>
          <a:p>
            <a:pPr eaLnBrk="1" hangingPunct="1">
              <a:lnSpc>
                <a:spcPct val="80000"/>
              </a:lnSpc>
              <a:buNone/>
            </a:pPr>
            <a:endParaRPr lang="hr-HR" sz="800" dirty="0" smtClean="0"/>
          </a:p>
          <a:p>
            <a:pPr algn="r">
              <a:lnSpc>
                <a:spcPct val="90000"/>
              </a:lnSpc>
              <a:buNone/>
            </a:pPr>
            <a:r>
              <a:rPr lang="hr-HR" sz="800" b="1" dirty="0" smtClean="0"/>
              <a:t>Osnove demokracije </a:t>
            </a:r>
            <a:r>
              <a:rPr lang="hr-HR" sz="800" b="1" i="1" dirty="0" smtClean="0"/>
              <a:t>11. LEKCIJA </a:t>
            </a:r>
            <a:r>
              <a:rPr lang="hr-HR" sz="800" b="1" dirty="0" smtClean="0"/>
              <a:t> str. 34</a:t>
            </a:r>
            <a:endParaRPr lang="hr-HR" sz="800" dirty="0" smtClean="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body" idx="1"/>
          </p:nvPr>
        </p:nvSpPr>
        <p:spPr>
          <a:xfrm>
            <a:off x="457200" y="333375"/>
            <a:ext cx="8229600" cy="6191250"/>
          </a:xfrm>
        </p:spPr>
        <p:txBody>
          <a:bodyPr/>
          <a:lstStyle/>
          <a:p>
            <a:pPr eaLnBrk="1" hangingPunct="1">
              <a:lnSpc>
                <a:spcPct val="80000"/>
              </a:lnSpc>
              <a:buFontTx/>
              <a:buNone/>
            </a:pPr>
            <a:r>
              <a:rPr lang="hr-HR" sz="1800" b="1" dirty="0" smtClean="0">
                <a:solidFill>
                  <a:srgbClr val="FF0000"/>
                </a:solidFill>
              </a:rPr>
              <a:t>Kako treba birati nekoga na položaj vlasti?</a:t>
            </a:r>
          </a:p>
          <a:p>
            <a:pPr eaLnBrk="1" hangingPunct="1">
              <a:lnSpc>
                <a:spcPct val="80000"/>
              </a:lnSpc>
            </a:pPr>
            <a:r>
              <a:rPr lang="hr-HR" sz="2300" dirty="0" smtClean="0"/>
              <a:t>Slijedi </a:t>
            </a:r>
            <a:r>
              <a:rPr lang="hr-HR" sz="2300" b="1" dirty="0" smtClean="0"/>
              <a:t>intelektualni instrumentarij </a:t>
            </a:r>
            <a:r>
              <a:rPr lang="hr-HR" sz="2300" dirty="0" smtClean="0"/>
              <a:t>– određeni </a:t>
            </a:r>
            <a:r>
              <a:rPr lang="hr-HR" sz="2300" b="1" dirty="0" smtClean="0"/>
              <a:t>niz pitanja </a:t>
            </a:r>
            <a:r>
              <a:rPr lang="hr-HR" sz="2300" dirty="0" smtClean="0"/>
              <a:t>i ideja – koji može pomoći u procjeni je li netko prikladan za određeni položaj vlasti. Pripremite se za iduću vježbu.</a:t>
            </a:r>
          </a:p>
          <a:p>
            <a:pPr eaLnBrk="1" hangingPunct="1">
              <a:lnSpc>
                <a:spcPct val="80000"/>
              </a:lnSpc>
            </a:pPr>
            <a:r>
              <a:rPr lang="hr-HR" sz="2300" dirty="0" smtClean="0">
                <a:solidFill>
                  <a:srgbClr val="FF0000"/>
                </a:solidFill>
              </a:rPr>
              <a:t>1. </a:t>
            </a:r>
            <a:r>
              <a:rPr lang="hr-HR" sz="2300" b="1" dirty="0" smtClean="0">
                <a:solidFill>
                  <a:srgbClr val="FF0000"/>
                </a:solidFill>
              </a:rPr>
              <a:t>Koje su dužnosti, ovlasti, povlastice i ograničenja određenog položaja?</a:t>
            </a:r>
          </a:p>
          <a:p>
            <a:pPr eaLnBrk="1" hangingPunct="1">
              <a:lnSpc>
                <a:spcPct val="80000"/>
              </a:lnSpc>
            </a:pPr>
            <a:r>
              <a:rPr lang="hr-HR" sz="2300" dirty="0" smtClean="0"/>
              <a:t>Prije procjene sposobnosti određene osobe morate najprije razmotriti zahtjeve položaja vlasti. Potom odgovorite na sljedeća pitanja:</a:t>
            </a:r>
          </a:p>
          <a:p>
            <a:pPr eaLnBrk="1" hangingPunct="1">
              <a:lnSpc>
                <a:spcPct val="80000"/>
              </a:lnSpc>
            </a:pPr>
            <a:r>
              <a:rPr lang="hr-HR" sz="2400" u="sng" dirty="0" smtClean="0"/>
              <a:t>Koje dužnosti ili odgovornosti zahtijeva taj položaj vlasti?</a:t>
            </a:r>
          </a:p>
          <a:p>
            <a:pPr eaLnBrk="1" hangingPunct="1">
              <a:lnSpc>
                <a:spcPct val="80000"/>
              </a:lnSpc>
            </a:pPr>
            <a:r>
              <a:rPr lang="hr-HR" sz="2400" u="sng" dirty="0" smtClean="0"/>
              <a:t>Kakve su ovlasti dane osobi na tom položaju?</a:t>
            </a:r>
          </a:p>
          <a:p>
            <a:pPr eaLnBrk="1" hangingPunct="1">
              <a:lnSpc>
                <a:spcPct val="80000"/>
              </a:lnSpc>
            </a:pPr>
            <a:r>
              <a:rPr lang="hr-HR" sz="2400" u="sng" dirty="0" smtClean="0"/>
              <a:t>Kakve su joj povlastice dane?</a:t>
            </a:r>
          </a:p>
          <a:p>
            <a:pPr eaLnBrk="1" hangingPunct="1">
              <a:lnSpc>
                <a:spcPct val="80000"/>
              </a:lnSpc>
            </a:pPr>
            <a:r>
              <a:rPr lang="hr-HR" sz="2400" u="sng" dirty="0" smtClean="0"/>
              <a:t>Kakva ograničenja ili restrikcije ovlasti ima osoba na tom položaju?</a:t>
            </a:r>
          </a:p>
          <a:p>
            <a:pPr eaLnBrk="1" hangingPunct="1">
              <a:lnSpc>
                <a:spcPct val="80000"/>
              </a:lnSpc>
            </a:pPr>
            <a:r>
              <a:rPr lang="hr-HR" sz="2300" b="1" dirty="0" smtClean="0"/>
              <a:t>2. Kakve kvalifikacije mora imati osoba na tom položaju?</a:t>
            </a:r>
          </a:p>
          <a:p>
            <a:pPr eaLnBrk="1" hangingPunct="1">
              <a:lnSpc>
                <a:spcPct val="80000"/>
              </a:lnSpc>
            </a:pPr>
            <a:r>
              <a:rPr lang="hr-HR" sz="2300" dirty="0" smtClean="0"/>
              <a:t>Svaki položaj ima svoje zahtjeve.</a:t>
            </a:r>
          </a:p>
          <a:p>
            <a:pPr eaLnBrk="1" hangingPunct="1">
              <a:lnSpc>
                <a:spcPct val="80000"/>
              </a:lnSpc>
              <a:buNone/>
            </a:pPr>
            <a:endParaRPr lang="hr-HR" sz="2300" dirty="0" smtClean="0"/>
          </a:p>
          <a:p>
            <a:pPr algn="r">
              <a:lnSpc>
                <a:spcPct val="80000"/>
              </a:lnSpc>
              <a:buNone/>
            </a:pPr>
            <a:r>
              <a:rPr lang="hr-HR" sz="800" b="1" dirty="0" smtClean="0"/>
              <a:t>Osnove demokracije </a:t>
            </a:r>
            <a:r>
              <a:rPr lang="hr-HR" sz="800" b="1" i="1" dirty="0" smtClean="0"/>
              <a:t>11. LEKCIJA </a:t>
            </a:r>
            <a:r>
              <a:rPr lang="hr-HR" sz="800" b="1" dirty="0" smtClean="0"/>
              <a:t>str. 35</a:t>
            </a:r>
            <a:endParaRPr lang="hr-HR" sz="800" dirty="0" smtClean="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body" idx="1"/>
          </p:nvPr>
        </p:nvSpPr>
        <p:spPr>
          <a:xfrm>
            <a:off x="457200" y="404813"/>
            <a:ext cx="8229600" cy="6192837"/>
          </a:xfrm>
        </p:spPr>
        <p:txBody>
          <a:bodyPr/>
          <a:lstStyle/>
          <a:p>
            <a:pPr eaLnBrk="1" hangingPunct="1">
              <a:lnSpc>
                <a:spcPct val="80000"/>
              </a:lnSpc>
            </a:pPr>
            <a:r>
              <a:rPr lang="hr-HR" sz="2000" dirty="0" smtClean="0"/>
              <a:t>Određena osoba mora imati sposobnosti nužne za taj položaj. Ovisno o položaju neke važne kvalifikacije mogu obuhvatiti sljedeće:</a:t>
            </a:r>
          </a:p>
          <a:p>
            <a:pPr eaLnBrk="1" hangingPunct="1">
              <a:lnSpc>
                <a:spcPct val="80000"/>
              </a:lnSpc>
            </a:pPr>
            <a:endParaRPr lang="hr-HR" sz="800" dirty="0" smtClean="0"/>
          </a:p>
          <a:p>
            <a:pPr eaLnBrk="1" hangingPunct="1">
              <a:lnSpc>
                <a:spcPct val="80000"/>
              </a:lnSpc>
            </a:pPr>
            <a:r>
              <a:rPr lang="hr-HR" sz="2400" b="1" dirty="0" smtClean="0"/>
              <a:t>posebno znanje i vještinu</a:t>
            </a:r>
          </a:p>
          <a:p>
            <a:pPr eaLnBrk="1" hangingPunct="1">
              <a:lnSpc>
                <a:spcPct val="80000"/>
              </a:lnSpc>
            </a:pPr>
            <a:r>
              <a:rPr lang="hr-HR" sz="2400" b="1" dirty="0" smtClean="0"/>
              <a:t>sposobnost da se postupa ispravno</a:t>
            </a:r>
          </a:p>
          <a:p>
            <a:pPr eaLnBrk="1" hangingPunct="1">
              <a:lnSpc>
                <a:spcPct val="80000"/>
              </a:lnSpc>
            </a:pPr>
            <a:r>
              <a:rPr lang="hr-HR" sz="2400" b="1" dirty="0" smtClean="0"/>
              <a:t>poštenje</a:t>
            </a:r>
          </a:p>
          <a:p>
            <a:pPr eaLnBrk="1" hangingPunct="1">
              <a:lnSpc>
                <a:spcPct val="80000"/>
              </a:lnSpc>
            </a:pPr>
            <a:r>
              <a:rPr lang="hr-HR" sz="2400" b="1" dirty="0" smtClean="0"/>
              <a:t>inteligenciju</a:t>
            </a:r>
          </a:p>
          <a:p>
            <a:pPr eaLnBrk="1" hangingPunct="1">
              <a:lnSpc>
                <a:spcPct val="80000"/>
              </a:lnSpc>
            </a:pPr>
            <a:r>
              <a:rPr lang="hr-HR" sz="2400" b="1" dirty="0" smtClean="0"/>
              <a:t>marljivost</a:t>
            </a:r>
          </a:p>
          <a:p>
            <a:pPr eaLnBrk="1" hangingPunct="1">
              <a:lnSpc>
                <a:spcPct val="80000"/>
              </a:lnSpc>
            </a:pPr>
            <a:r>
              <a:rPr lang="hr-HR" sz="2400" b="1" dirty="0" smtClean="0"/>
              <a:t>pouzdanost</a:t>
            </a:r>
          </a:p>
          <a:p>
            <a:pPr eaLnBrk="1" hangingPunct="1">
              <a:lnSpc>
                <a:spcPct val="80000"/>
              </a:lnSpc>
            </a:pPr>
            <a:r>
              <a:rPr lang="hr-HR" sz="2400" b="1" dirty="0" smtClean="0"/>
              <a:t>hrabrost</a:t>
            </a:r>
          </a:p>
          <a:p>
            <a:pPr eaLnBrk="1" hangingPunct="1">
              <a:lnSpc>
                <a:spcPct val="80000"/>
              </a:lnSpc>
            </a:pPr>
            <a:r>
              <a:rPr lang="hr-HR" sz="2400" b="1" dirty="0" smtClean="0"/>
              <a:t>sposobnost za suradnju</a:t>
            </a:r>
          </a:p>
          <a:p>
            <a:pPr eaLnBrk="1" hangingPunct="1">
              <a:lnSpc>
                <a:spcPct val="80000"/>
              </a:lnSpc>
            </a:pPr>
            <a:r>
              <a:rPr lang="hr-HR" sz="2400" b="1" dirty="0" smtClean="0"/>
              <a:t>poštovanje prava i potreba drugih</a:t>
            </a:r>
          </a:p>
          <a:p>
            <a:pPr eaLnBrk="1" hangingPunct="1">
              <a:lnSpc>
                <a:spcPct val="80000"/>
              </a:lnSpc>
            </a:pPr>
            <a:r>
              <a:rPr lang="hr-HR" sz="2400" b="1" dirty="0" smtClean="0"/>
              <a:t>odanost važnim vrijednostima i interesima</a:t>
            </a:r>
            <a:r>
              <a:rPr lang="hr-HR" sz="2000" b="1" dirty="0" smtClean="0"/>
              <a:t>.</a:t>
            </a:r>
          </a:p>
          <a:p>
            <a:pPr eaLnBrk="1" hangingPunct="1">
              <a:lnSpc>
                <a:spcPct val="80000"/>
              </a:lnSpc>
            </a:pPr>
            <a:endParaRPr lang="hr-HR" sz="800" b="1" dirty="0" smtClean="0"/>
          </a:p>
          <a:p>
            <a:pPr eaLnBrk="1" hangingPunct="1">
              <a:lnSpc>
                <a:spcPct val="80000"/>
              </a:lnSpc>
            </a:pPr>
            <a:r>
              <a:rPr lang="hr-HR" sz="2000" dirty="0" smtClean="0"/>
              <a:t>3. Kakve su prednosti i slabosti svakog kandidata?</a:t>
            </a:r>
          </a:p>
          <a:p>
            <a:pPr eaLnBrk="1" hangingPunct="1">
              <a:lnSpc>
                <a:spcPct val="80000"/>
              </a:lnSpc>
            </a:pPr>
            <a:r>
              <a:rPr lang="hr-HR" sz="2000" dirty="0" smtClean="0"/>
              <a:t>Prednosti i slabosti svakog kandidata treba razmotriti prema sposobnostima koje zahtijeva određeni položaj.</a:t>
            </a:r>
          </a:p>
          <a:p>
            <a:pPr eaLnBrk="1" hangingPunct="1">
              <a:lnSpc>
                <a:spcPct val="80000"/>
              </a:lnSpc>
            </a:pPr>
            <a:endParaRPr lang="hr-HR" sz="800" dirty="0" smtClean="0"/>
          </a:p>
          <a:p>
            <a:pPr algn="r">
              <a:lnSpc>
                <a:spcPct val="90000"/>
              </a:lnSpc>
              <a:buNone/>
            </a:pPr>
            <a:r>
              <a:rPr lang="hr-HR" sz="2000" dirty="0" smtClean="0"/>
              <a:t>4. Koji bi kandidat najviše odgovarao određenom položaju? Zašto? Objasnite. </a:t>
            </a:r>
            <a:r>
              <a:rPr lang="hr-HR" sz="800" b="1" dirty="0" smtClean="0"/>
              <a:t>Osnove demokracije </a:t>
            </a:r>
            <a:r>
              <a:rPr lang="hr-HR" sz="800" b="1" i="1" dirty="0" smtClean="0"/>
              <a:t>11. LEKCIJA </a:t>
            </a:r>
            <a:r>
              <a:rPr lang="hr-HR" sz="800" b="1" dirty="0" smtClean="0"/>
              <a:t>str. 35</a:t>
            </a:r>
            <a:endParaRPr lang="hr-HR" sz="8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323528" y="188640"/>
            <a:ext cx="8568952" cy="6552728"/>
          </a:xfrm>
        </p:spPr>
        <p:txBody>
          <a:bodyPr>
            <a:normAutofit fontScale="85000" lnSpcReduction="20000"/>
          </a:bodyPr>
          <a:lstStyle/>
          <a:p>
            <a:pPr>
              <a:buNone/>
            </a:pPr>
            <a:r>
              <a:rPr lang="hr-HR" dirty="0" smtClean="0"/>
              <a:t>Učenik u 1. razredu osnovne škole može na svojoj razini razumjeti pojam pravednosti (</a:t>
            </a:r>
            <a:r>
              <a:rPr lang="hr-HR" dirty="0" err="1" smtClean="0"/>
              <a:t>npr</a:t>
            </a:r>
            <a:r>
              <a:rPr lang="hr-HR" dirty="0" smtClean="0"/>
              <a:t>. Pravedni medvjedići), može se uključiti u izradbu projekta građanin i tu shvatiti da postoje pravila koja određuju naš život u razredu i školi, pa i šire. Prema tome učenik primjećuje, shvaća i primjenjuje ono što je naučio. Stječe znanje o činjenicama ali i praktično znanje, </a:t>
            </a:r>
            <a:r>
              <a:rPr lang="hr-HR" dirty="0" err="1" smtClean="0"/>
              <a:t>znanje</a:t>
            </a:r>
            <a:r>
              <a:rPr lang="hr-HR" dirty="0" smtClean="0"/>
              <a:t> kako nešto učiniti </a:t>
            </a:r>
            <a:r>
              <a:rPr lang="hr-HR" dirty="0" err="1" smtClean="0"/>
              <a:t>npr</a:t>
            </a:r>
            <a:r>
              <a:rPr lang="hr-HR" dirty="0" smtClean="0"/>
              <a:t>., kako sam već naveo, kako provesti glasovanje u razredu za predsjednika razreda.</a:t>
            </a:r>
          </a:p>
          <a:p>
            <a:pPr>
              <a:buNone/>
            </a:pPr>
            <a:r>
              <a:rPr lang="hr-HR" dirty="0" smtClean="0"/>
              <a:t>Što možemo zaključiti? Budući da se znanje razvija mijenja se i nositelj (subjekt) znanja.</a:t>
            </a:r>
          </a:p>
          <a:p>
            <a:pPr>
              <a:buNone/>
            </a:pPr>
            <a:r>
              <a:rPr lang="hr-HR" dirty="0" smtClean="0"/>
              <a:t>Kako se može provjeriti što nositelj zna? Pojmovno (teorijsko znanje) primjerenim načinom provjere </a:t>
            </a:r>
            <a:r>
              <a:rPr lang="hr-HR" dirty="0" err="1" smtClean="0"/>
              <a:t>npr</a:t>
            </a:r>
            <a:r>
              <a:rPr lang="hr-HR" dirty="0" smtClean="0"/>
              <a:t>. znanja činjenica. No znanje kako ne možemo provjeriti samo na način ponavljanja naučene vještine nego ishodom koji donosi primjena znanja </a:t>
            </a:r>
            <a:r>
              <a:rPr lang="hr-HR" dirty="0" err="1" smtClean="0"/>
              <a:t>npr</a:t>
            </a:r>
            <a:r>
              <a:rPr lang="hr-HR" dirty="0" smtClean="0"/>
              <a:t>. stvaranje novoga proizvoda koga će netko htjeti kupiti, organizacije društva, zakon koji je donio Sabor.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body" idx="1"/>
          </p:nvPr>
        </p:nvSpPr>
        <p:spPr>
          <a:xfrm>
            <a:off x="457200" y="692150"/>
            <a:ext cx="8229600" cy="5434013"/>
          </a:xfrm>
        </p:spPr>
        <p:txBody>
          <a:bodyPr/>
          <a:lstStyle/>
          <a:p>
            <a:pPr eaLnBrk="1" hangingPunct="1"/>
            <a:r>
              <a:rPr lang="hr-HR" b="1" dirty="0" smtClean="0"/>
              <a:t>Primjena lekcije</a:t>
            </a:r>
          </a:p>
          <a:p>
            <a:pPr eaLnBrk="1" hangingPunct="1"/>
            <a:r>
              <a:rPr lang="hr-HR" dirty="0" smtClean="0"/>
              <a:t>1. Izaberite neki oblik vlasti i opišite ga u svom dnevniku te nabrojite sposobnosti potrebne za taj oblik.</a:t>
            </a:r>
          </a:p>
          <a:p>
            <a:pPr eaLnBrk="1" hangingPunct="1"/>
            <a:r>
              <a:rPr lang="hr-HR" dirty="0" smtClean="0"/>
              <a:t>2. Razmislite o skorim izborima, lokalnim ili državnim.</a:t>
            </a:r>
          </a:p>
          <a:p>
            <a:pPr eaLnBrk="1" hangingPunct="1"/>
            <a:r>
              <a:rPr lang="hr-HR" dirty="0" smtClean="0"/>
              <a:t>Razgovarajte u razredu o pitanjima koja birači postavljaju u svezi sa sposobnostima kandidata.</a:t>
            </a:r>
          </a:p>
          <a:p>
            <a:pPr algn="r">
              <a:buNone/>
            </a:pPr>
            <a:r>
              <a:rPr lang="hr-HR" sz="800" b="1" dirty="0" smtClean="0"/>
              <a:t>Osnove demokracije </a:t>
            </a:r>
            <a:r>
              <a:rPr lang="hr-HR" sz="800" b="1" i="1" dirty="0" smtClean="0"/>
              <a:t>11. LEKCIJA str. 35</a:t>
            </a:r>
            <a:endParaRPr lang="hr-HR" sz="800" dirty="0" smtClean="0"/>
          </a:p>
          <a:p>
            <a:pPr eaLnBrk="1" hangingPunct="1">
              <a:buNone/>
            </a:pPr>
            <a:endParaRPr lang="hr-HR" sz="800" dirty="0" smtClean="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755650" y="333375"/>
            <a:ext cx="7704138" cy="6096000"/>
          </a:xfrm>
          <a:prstGeom prst="rect">
            <a:avLst/>
          </a:prstGeom>
          <a:noFill/>
          <a:ln w="9525">
            <a:noFill/>
            <a:miter lim="800000"/>
            <a:headEnd/>
            <a:tailEnd/>
          </a:ln>
        </p:spPr>
        <p:txBody>
          <a:bodyPr>
            <a:spAutoFit/>
          </a:bodyPr>
          <a:lstStyle/>
          <a:p>
            <a:r>
              <a:rPr lang="hr-HR" sz="2000" b="1" dirty="0">
                <a:solidFill>
                  <a:srgbClr val="FF0000"/>
                </a:solidFill>
              </a:rPr>
              <a:t>Intelektualni alati za procjenu položaja vlasti</a:t>
            </a:r>
          </a:p>
          <a:p>
            <a:r>
              <a:rPr lang="hr-HR" sz="2000" dirty="0"/>
              <a:t>P i t a n j a O d g o v o r i</a:t>
            </a:r>
          </a:p>
          <a:p>
            <a:r>
              <a:rPr lang="hr-HR" sz="2000" dirty="0"/>
              <a:t>1. Koji položaj vlasti procjenjujete?</a:t>
            </a:r>
          </a:p>
          <a:p>
            <a:r>
              <a:rPr lang="hr-HR" sz="2000" dirty="0"/>
              <a:t>2. Koja je svrha tog položaja?</a:t>
            </a:r>
          </a:p>
          <a:p>
            <a:r>
              <a:rPr lang="hr-HR" sz="2000" dirty="0"/>
              <a:t>3. Je li taj položaj nužan i zašto?</a:t>
            </a:r>
          </a:p>
          <a:p>
            <a:r>
              <a:rPr lang="hr-HR" sz="2000" dirty="0"/>
              <a:t>4. Koje su dužnosti, ovlasti, povlastice i ograničenja tog položaja?</a:t>
            </a:r>
          </a:p>
          <a:p>
            <a:r>
              <a:rPr lang="hr-HR" sz="2000" dirty="0"/>
              <a:t>5. Koje bi mogle biti posljedice obnašanja tog položaja?</a:t>
            </a:r>
          </a:p>
          <a:p>
            <a:r>
              <a:rPr lang="hr-HR" sz="2000" dirty="0"/>
              <a:t>6. Koje su slabosti u načinu kreiranja položaja?</a:t>
            </a:r>
          </a:p>
          <a:p>
            <a:r>
              <a:rPr lang="hr-HR" sz="2000" dirty="0"/>
              <a:t>Razmotrite:</a:t>
            </a:r>
          </a:p>
          <a:p>
            <a:r>
              <a:rPr lang="hr-HR" sz="2000" dirty="0"/>
              <a:t>• broj dužnosti</a:t>
            </a:r>
          </a:p>
          <a:p>
            <a:r>
              <a:rPr lang="hr-HR" sz="2000" dirty="0"/>
              <a:t>• izvore</a:t>
            </a:r>
          </a:p>
          <a:p>
            <a:r>
              <a:rPr lang="hr-HR" sz="2000" dirty="0"/>
              <a:t>• prednosti i ograničenja</a:t>
            </a:r>
          </a:p>
          <a:p>
            <a:r>
              <a:rPr lang="hr-HR" sz="2000" dirty="0"/>
              <a:t>• pouzdanost</a:t>
            </a:r>
          </a:p>
          <a:p>
            <a:r>
              <a:rPr lang="hr-HR" sz="2000" dirty="0"/>
              <a:t>• nadzor zlouporabe vlasti</a:t>
            </a:r>
          </a:p>
          <a:p>
            <a:r>
              <a:rPr lang="hr-HR" sz="2000" dirty="0"/>
              <a:t>• zahtjeve za ispravnim postupcima i poštovanje važnih vrijednosti</a:t>
            </a:r>
          </a:p>
          <a:p>
            <a:r>
              <a:rPr lang="hr-HR" sz="2000" dirty="0"/>
              <a:t>7. Kakve biste izmjene predložili? Kakve bi bile prednosti i nedostaci tih izmjena?</a:t>
            </a:r>
          </a:p>
          <a:p>
            <a:r>
              <a:rPr lang="hr-HR" sz="2000" dirty="0"/>
              <a:t>8. Mislite li da položaj treba ukinuti, izmijeniti ili prihvatiti? Objasnite</a:t>
            </a:r>
            <a:r>
              <a:rPr lang="hr-HR" dirty="0"/>
              <a:t>.</a:t>
            </a:r>
          </a:p>
          <a:p>
            <a:r>
              <a:rPr lang="hr-HR" sz="1400" dirty="0"/>
              <a:t>(Osnove demokracije, str. 47, </a:t>
            </a:r>
            <a:r>
              <a:rPr lang="hr-HR" b="1" dirty="0"/>
              <a:t>lekcija br. 15 </a:t>
            </a:r>
            <a:r>
              <a:rPr lang="hr-HR" b="1" i="1" dirty="0"/>
              <a:t>Kako biste procijenili ovaj položaj vlasti</a:t>
            </a:r>
            <a:r>
              <a:rPr lang="hr-HR" sz="1400" dirty="0"/>
              <a:t>)</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107504" y="116632"/>
            <a:ext cx="8856984" cy="6624736"/>
          </a:xfrm>
        </p:spPr>
        <p:txBody>
          <a:bodyPr>
            <a:noAutofit/>
          </a:bodyPr>
          <a:lstStyle/>
          <a:p>
            <a:r>
              <a:rPr lang="hr-HR" sz="1300" dirty="0" smtClean="0"/>
              <a:t>KOJA LJUDSKA PRAVA POSTOJE? </a:t>
            </a:r>
          </a:p>
          <a:p>
            <a:r>
              <a:rPr lang="hr-HR" sz="1300" dirty="0" smtClean="0"/>
              <a:t>Ljudska prava su neotuđiva, znači da vrijede uvijek i ne mogu nikome biti oduzeta. Njihova najvažnija funkcija je da štite građanina od države. Ona obuhvaćaju mnogo različitih područja ljudskog suživota. Zato ih dijelimo u nekoliko grupa.</a:t>
            </a:r>
          </a:p>
          <a:p>
            <a:endParaRPr lang="hr-HR" sz="300" dirty="0" smtClean="0"/>
          </a:p>
          <a:p>
            <a:r>
              <a:rPr lang="hr-HR" sz="1300" dirty="0" smtClean="0"/>
              <a:t>OSOBNA PRAVA</a:t>
            </a:r>
          </a:p>
          <a:p>
            <a:r>
              <a:rPr lang="hr-HR" sz="1300" dirty="0" smtClean="0"/>
              <a:t>To su prava čovjeka na zaštitu od napada svake vrste i na to da njegovo ljudsko dostojanstvo ostane netaknuto. Primjer za to je pravo na život i pravo na slobodan razvoj osobe. Osobna prava su jezgra ljudskih prava.</a:t>
            </a:r>
          </a:p>
          <a:p>
            <a:endParaRPr lang="hr-HR" sz="300" dirty="0" smtClean="0"/>
          </a:p>
          <a:p>
            <a:r>
              <a:rPr lang="hr-HR" sz="1300" dirty="0" smtClean="0"/>
              <a:t>POLITIČKA I CIVILNA PRAVA</a:t>
            </a:r>
          </a:p>
          <a:p>
            <a:r>
              <a:rPr lang="hr-HR" sz="1300" dirty="0" err="1" smtClean="0"/>
              <a:t>Tj</a:t>
            </a:r>
            <a:r>
              <a:rPr lang="hr-HR" sz="1300" dirty="0" smtClean="0"/>
              <a:t>. građanska prava. Ona bi svakom čovjeku trebala jamčiti neometano sudjelovanje u političkom životu u sklopu njegove zajednice, bez straha da će zbog toga biti neopravdano kažnjen. Za ova prava sloboda mišljenja i sloboda tiska imaju važnu ulogu jer se u njima ogledaju stavovi ljudi prema njihovoj vlasti i njihovo zadovoljstvo njome.</a:t>
            </a:r>
          </a:p>
          <a:p>
            <a:endParaRPr lang="hr-HR" sz="300" dirty="0" smtClean="0"/>
          </a:p>
          <a:p>
            <a:r>
              <a:rPr lang="hr-HR" sz="1300" dirty="0" smtClean="0"/>
              <a:t>SOCIJALNA I EKONOMSKA PRAVA</a:t>
            </a:r>
          </a:p>
          <a:p>
            <a:r>
              <a:rPr lang="hr-HR" sz="1300" dirty="0" smtClean="0"/>
              <a:t>Osiguravaju da svaki čovjek bude opskrbljen barem osnovnim stvarima, da bi u najmanju ruku mogao preživjeti. Ovim pravima pripada i pravo svakog čovjeka na obrazovanje.</a:t>
            </a:r>
          </a:p>
          <a:p>
            <a:endParaRPr lang="hr-HR" sz="300" dirty="0" smtClean="0"/>
          </a:p>
          <a:p>
            <a:r>
              <a:rPr lang="hr-HR" sz="1300" dirty="0" smtClean="0"/>
              <a:t>PRAVA TREĆE GENERACIJE</a:t>
            </a:r>
          </a:p>
          <a:p>
            <a:r>
              <a:rPr lang="hr-HR" sz="1300" dirty="0" smtClean="0"/>
              <a:t>Ova prava tek se nedavno ubrajaju u ljudska prava. Ta prava ukazuju na to da ljudska prava nisu samo puka institucija nego da se ona razvijaju i mijenjaju, također kroz njih se prepoznaju novi problemi koji ugrožavaju pravo na život svih ljudi. Uz pravo na razvoj tu se ubraja i pravo na zaštitu okoliša. To pravo predstavljaju jamstvo da prirodni čovjekovi životni prostori neće biti previše oštećeni ili čak potpuno uništeni. </a:t>
            </a:r>
          </a:p>
          <a:p>
            <a:r>
              <a:rPr lang="hr-HR" sz="1400" b="1" dirty="0" smtClean="0"/>
              <a:t>Opasnost za “ljudska prava”:</a:t>
            </a:r>
          </a:p>
          <a:p>
            <a:pPr>
              <a:buNone/>
            </a:pPr>
            <a:r>
              <a:rPr lang="hr-HR" sz="1700" b="1" dirty="0" smtClean="0"/>
              <a:t>kad Ljudska Prava postanu i ostanu nejasan termin koji lebdi negdje između političkog, moralnog i juridičkog značenja, odnosno takve upotrebe, lako mogu postati </a:t>
            </a:r>
            <a:r>
              <a:rPr lang="hr-HR" sz="1700" dirty="0" smtClean="0"/>
              <a:t>pogodna za razna muljanja (manipulacije). Kao što je to nekoć bila religija ili </a:t>
            </a:r>
            <a:r>
              <a:rPr lang="hr-HR" sz="1700" dirty="0" err="1" smtClean="0"/>
              <a:t>tzv</a:t>
            </a:r>
            <a:r>
              <a:rPr lang="hr-HR" sz="1700" dirty="0" smtClean="0"/>
              <a:t>. vjerski ratovi, tako ljudska prava mogu postati smokvin list za sasvim prizemne i neljudske interese.</a:t>
            </a:r>
          </a:p>
          <a:p>
            <a:pPr>
              <a:buNone/>
            </a:pPr>
            <a:r>
              <a:rPr lang="hr-HR" sz="1600" dirty="0" smtClean="0"/>
              <a:t>Oko čega građanin treba nastojati u demokraciji – 40% srednjoškolaca: “oko vlastitih interesa”</a:t>
            </a:r>
          </a:p>
          <a:p>
            <a:pPr>
              <a:buNone/>
            </a:pPr>
            <a:r>
              <a:rPr lang="hr-HR" sz="1600" dirty="0" smtClean="0"/>
              <a:t>Dedukcija prava i jednakosti koja pokazuje da su prava vezana uz odgovornost onoga koji ima prava = što više prava i slobode jednako je istoj količini odgovornosti –&gt; no ne povlače sva prava istu količinu odgovornosti u odnosu drugih prema nositelju prava!</a:t>
            </a:r>
          </a:p>
          <a:p>
            <a:pPr>
              <a:buNone/>
            </a:pPr>
            <a:endParaRPr lang="hr-HR" sz="1800" dirty="0" smtClean="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179512" y="188640"/>
            <a:ext cx="8640960" cy="6408712"/>
          </a:xfrm>
        </p:spPr>
        <p:txBody>
          <a:bodyPr>
            <a:normAutofit fontScale="77500" lnSpcReduction="20000"/>
          </a:bodyPr>
          <a:lstStyle/>
          <a:p>
            <a:r>
              <a:rPr lang="hr-HR" b="1" dirty="0"/>
              <a:t>Čitav je problem u tomu da se shvati kako ljudi imaju prava zato – i samo zato – što jesu, postoje</a:t>
            </a:r>
            <a:r>
              <a:rPr lang="hr-HR" dirty="0"/>
              <a:t>. Nikakve posebne kvalitete pojedinaca (koje su inače odlučujuće za to kako ih okolina prihvaća, priznaje ili razumije) ne igraju ulogu kada je riječ o tomu da im se pripisuju prava. Jer, pripisuje im se nešto što je sadržano u samoj činjenici njihova opstanka. Kada se, naime, kaže da čovjek (osoba, pojedinac, ljudsko biće) ima prava kaže se, zapravo “samo” to da čovjek (osoba, pojedinac, ljudsko biće) jest, </a:t>
            </a:r>
            <a:r>
              <a:rPr lang="hr-HR" b="1" dirty="0"/>
              <a:t>da postoji</a:t>
            </a:r>
            <a:r>
              <a:rPr lang="hr-HR" dirty="0"/>
              <a:t>. </a:t>
            </a:r>
            <a:endParaRPr lang="hr-HR" dirty="0" smtClean="0"/>
          </a:p>
          <a:p>
            <a:pPr>
              <a:buNone/>
            </a:pPr>
            <a:r>
              <a:rPr lang="hr-HR" sz="4400" b="1" dirty="0" smtClean="0"/>
              <a:t>Prvo </a:t>
            </a:r>
            <a:r>
              <a:rPr lang="hr-HR" sz="4400" b="1" dirty="0"/>
              <a:t>je i osnovno pravo, </a:t>
            </a:r>
            <a:r>
              <a:rPr lang="hr-HR" sz="3600" b="1" dirty="0"/>
              <a:t>naime, </a:t>
            </a:r>
            <a:r>
              <a:rPr lang="hr-HR" sz="4400" b="1" dirty="0"/>
              <a:t>pravo na </a:t>
            </a:r>
            <a:r>
              <a:rPr lang="hr-HR" sz="4600" b="1" dirty="0"/>
              <a:t>život</a:t>
            </a:r>
            <a:r>
              <a:rPr lang="hr-HR" sz="4400" b="1" dirty="0"/>
              <a:t> </a:t>
            </a:r>
            <a:endParaRPr lang="hr-HR" sz="4400" b="1" dirty="0" smtClean="0"/>
          </a:p>
          <a:p>
            <a:pPr>
              <a:buNone/>
            </a:pPr>
            <a:r>
              <a:rPr lang="hr-HR" dirty="0" smtClean="0"/>
              <a:t>– </a:t>
            </a:r>
            <a:r>
              <a:rPr lang="hr-HR" dirty="0"/>
              <a:t>a ono se ne smije uvjetovati ili </a:t>
            </a:r>
            <a:r>
              <a:rPr lang="hr-HR" dirty="0" smtClean="0"/>
              <a:t>relativizirati </a:t>
            </a:r>
            <a:r>
              <a:rPr lang="hr-HR" dirty="0"/>
              <a:t>ni poštenjem niti inteligencijom, ni spolom(rodom) niti socijalnim podrijetlom, ni dobrotom niti privlačnošću, riječju nikakvim društvenim, političkim, privrednim, ideologijskim, religijskim ili nacionalnim okvirom. </a:t>
            </a:r>
            <a:endParaRPr lang="hr-HR" dirty="0" smtClean="0"/>
          </a:p>
          <a:p>
            <a:r>
              <a:rPr lang="hr-HR" dirty="0" smtClean="0"/>
              <a:t>Riječ </a:t>
            </a:r>
            <a:r>
              <a:rPr lang="hr-HR" dirty="0"/>
              <a:t>je, </a:t>
            </a:r>
            <a:r>
              <a:rPr lang="hr-HR" dirty="0" smtClean="0"/>
              <a:t>konzekventno</a:t>
            </a:r>
            <a:r>
              <a:rPr lang="hr-HR" dirty="0"/>
              <a:t>, o </a:t>
            </a:r>
            <a:r>
              <a:rPr lang="hr-HR" b="1" dirty="0"/>
              <a:t>pravu koje se pripisuje apstraktnome čovjeku</a:t>
            </a:r>
            <a:r>
              <a:rPr lang="hr-HR" dirty="0"/>
              <a:t>, ljudskome biću </a:t>
            </a:r>
            <a:r>
              <a:rPr lang="hr-HR" sz="3600" b="1" dirty="0"/>
              <a:t>zato što to jest</a:t>
            </a:r>
            <a:r>
              <a:rPr lang="hr-HR" dirty="0"/>
              <a:t>, neovisno o tomu kako jest/živi/egzistira</a:t>
            </a:r>
            <a:r>
              <a:rPr lang="hr-HR" dirty="0" smtClean="0"/>
              <a:t>.</a:t>
            </a:r>
            <a:endParaRPr lang="hr-HR"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633412"/>
          </a:xfrm>
        </p:spPr>
        <p:txBody>
          <a:bodyPr/>
          <a:lstStyle/>
          <a:p>
            <a:pPr eaLnBrk="1" hangingPunct="1"/>
            <a:r>
              <a:rPr lang="hr-HR" sz="2000" dirty="0" smtClean="0"/>
              <a:t>Moral, moralnost, moralna kompetencija i odgovornost, etika</a:t>
            </a:r>
          </a:p>
        </p:txBody>
      </p:sp>
      <p:sp>
        <p:nvSpPr>
          <p:cNvPr id="5123" name="Rectangle 3"/>
          <p:cNvSpPr>
            <a:spLocks noGrp="1" noChangeArrowheads="1"/>
          </p:cNvSpPr>
          <p:nvPr>
            <p:ph type="body" idx="1"/>
          </p:nvPr>
        </p:nvSpPr>
        <p:spPr>
          <a:xfrm>
            <a:off x="323528" y="836712"/>
            <a:ext cx="8568952" cy="5832647"/>
          </a:xfrm>
        </p:spPr>
        <p:txBody>
          <a:bodyPr/>
          <a:lstStyle/>
          <a:p>
            <a:pPr eaLnBrk="1" hangingPunct="1">
              <a:lnSpc>
                <a:spcPct val="80000"/>
              </a:lnSpc>
              <a:buFontTx/>
              <a:buNone/>
            </a:pPr>
            <a:r>
              <a:rPr lang="hr-HR" sz="2400" dirty="0" smtClean="0"/>
              <a:t>“</a:t>
            </a:r>
            <a:r>
              <a:rPr lang="hr-HR" b="1" dirty="0" smtClean="0"/>
              <a:t>Moral</a:t>
            </a:r>
            <a:r>
              <a:rPr lang="hr-HR" sz="2400" dirty="0" smtClean="0"/>
              <a:t> je konkretni oblik ljudske slobode, normiran određenim (pisanim ili nepisanim) kodeksom ponašanja i djelovanja.</a:t>
            </a:r>
          </a:p>
          <a:p>
            <a:pPr eaLnBrk="1" hangingPunct="1">
              <a:lnSpc>
                <a:spcPct val="80000"/>
              </a:lnSpc>
              <a:buFontTx/>
              <a:buNone/>
            </a:pPr>
            <a:r>
              <a:rPr lang="hr-HR" b="1" dirty="0" smtClean="0"/>
              <a:t>Moralnost</a:t>
            </a:r>
            <a:r>
              <a:rPr lang="hr-HR" sz="2400" dirty="0" smtClean="0"/>
              <a:t> je načelo ili skup načela koji moralu daju obrazloženje i opravdanje.</a:t>
            </a:r>
          </a:p>
          <a:p>
            <a:pPr eaLnBrk="1" hangingPunct="1">
              <a:lnSpc>
                <a:spcPct val="80000"/>
              </a:lnSpc>
              <a:buFontTx/>
              <a:buNone/>
            </a:pPr>
            <a:r>
              <a:rPr lang="hr-HR" sz="2400" dirty="0" smtClean="0"/>
              <a:t>U trenutku </a:t>
            </a:r>
            <a:r>
              <a:rPr lang="hr-HR" sz="2600" b="1" dirty="0" smtClean="0"/>
              <a:t>kada se pitamo za razloge </a:t>
            </a:r>
            <a:r>
              <a:rPr lang="hr-HR" sz="2400" dirty="0" smtClean="0"/>
              <a:t>nekoga morala, nalazimo se na razini moralnosti, a ne pukoga morala. </a:t>
            </a:r>
            <a:r>
              <a:rPr lang="hr-HR" sz="2400" dirty="0" smtClean="0">
                <a:solidFill>
                  <a:srgbClr val="FF3300"/>
                </a:solidFill>
              </a:rPr>
              <a:t>Međusobnim odnosom morala i moralnosti nastaje</a:t>
            </a:r>
          </a:p>
          <a:p>
            <a:pPr eaLnBrk="1" hangingPunct="1">
              <a:lnSpc>
                <a:spcPct val="80000"/>
              </a:lnSpc>
              <a:buFontTx/>
              <a:buNone/>
            </a:pPr>
            <a:r>
              <a:rPr lang="hr-HR" b="1" dirty="0" smtClean="0">
                <a:solidFill>
                  <a:srgbClr val="FF3300"/>
                </a:solidFill>
              </a:rPr>
              <a:t>moralna kompetencija</a:t>
            </a:r>
            <a:r>
              <a:rPr lang="hr-HR" sz="3000" dirty="0" smtClean="0"/>
              <a:t>.</a:t>
            </a:r>
            <a:r>
              <a:rPr lang="hr-HR" sz="2400" dirty="0" smtClean="0"/>
              <a:t> Dakle, da se bude moralan nije dovoljno prihvaćati moral, nego je za to nužno da moralnost bude načelo koje oblikuje moralnu volju, koje volju čini moralnom. Nužni </a:t>
            </a:r>
            <a:r>
              <a:rPr lang="hr-HR" sz="2400" dirty="0" err="1" smtClean="0"/>
              <a:t>implikat</a:t>
            </a:r>
            <a:r>
              <a:rPr lang="hr-HR" sz="2400" dirty="0" smtClean="0"/>
              <a:t> moralne kompetencije jest</a:t>
            </a:r>
          </a:p>
          <a:p>
            <a:pPr eaLnBrk="1" hangingPunct="1">
              <a:lnSpc>
                <a:spcPct val="80000"/>
              </a:lnSpc>
              <a:buFontTx/>
              <a:buNone/>
            </a:pPr>
            <a:r>
              <a:rPr lang="hr-HR" b="1" dirty="0" smtClean="0"/>
              <a:t>moralna odgovornost</a:t>
            </a:r>
            <a:r>
              <a:rPr lang="hr-HR" dirty="0" smtClean="0"/>
              <a:t>.</a:t>
            </a:r>
          </a:p>
          <a:p>
            <a:pPr eaLnBrk="1" hangingPunct="1">
              <a:lnSpc>
                <a:spcPct val="80000"/>
              </a:lnSpc>
              <a:buFontTx/>
              <a:buNone/>
            </a:pPr>
            <a:r>
              <a:rPr lang="hr-HR" sz="2400" dirty="0" smtClean="0"/>
              <a:t>Predmet etičkog promišljanja upravo je taj stalni međuodnos morala i moralnosti.” </a:t>
            </a:r>
          </a:p>
          <a:p>
            <a:pPr algn="r" eaLnBrk="1" hangingPunct="1">
              <a:lnSpc>
                <a:spcPct val="80000"/>
              </a:lnSpc>
              <a:buFontTx/>
              <a:buNone/>
            </a:pPr>
            <a:r>
              <a:rPr lang="hr-HR" sz="2000" dirty="0" smtClean="0"/>
              <a:t>(Josip </a:t>
            </a:r>
            <a:r>
              <a:rPr lang="hr-HR" sz="2000" dirty="0" err="1" smtClean="0"/>
              <a:t>Talanga</a:t>
            </a:r>
            <a:r>
              <a:rPr lang="hr-HR" sz="2000" dirty="0" smtClean="0"/>
              <a:t>, Uvod u etiku, Zagreb 1999., str. 12)</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835150" y="116632"/>
            <a:ext cx="5329238" cy="1301006"/>
          </a:xfrm>
        </p:spPr>
        <p:txBody>
          <a:bodyPr>
            <a:normAutofit/>
          </a:bodyPr>
          <a:lstStyle/>
          <a:p>
            <a:pPr eaLnBrk="1" hangingPunct="1"/>
            <a:r>
              <a:rPr lang="hr-HR" sz="1800" i="1" dirty="0" smtClean="0"/>
              <a:t>T</a:t>
            </a:r>
            <a:r>
              <a:rPr lang="it-IT" sz="1800" i="1" dirty="0" err="1" smtClean="0"/>
              <a:t>ri</a:t>
            </a:r>
            <a:r>
              <a:rPr lang="it-IT" sz="1800" i="1" dirty="0" smtClean="0"/>
              <a:t> </a:t>
            </a:r>
            <a:r>
              <a:rPr lang="it-IT" sz="1800" i="1" dirty="0" err="1" smtClean="0"/>
              <a:t>dimenzije</a:t>
            </a:r>
            <a:r>
              <a:rPr lang="it-IT" sz="1800" i="1" dirty="0" smtClean="0"/>
              <a:t> </a:t>
            </a:r>
            <a:r>
              <a:rPr lang="it-IT" sz="1800" i="1" dirty="0" err="1" smtClean="0"/>
              <a:t>politike</a:t>
            </a:r>
            <a:r>
              <a:rPr lang="it-IT" sz="1800" dirty="0" smtClean="0"/>
              <a:t>: </a:t>
            </a:r>
            <a:r>
              <a:rPr lang="hr-HR" sz="1800" dirty="0" smtClean="0"/>
              <a:t/>
            </a:r>
            <a:br>
              <a:rPr lang="hr-HR" sz="1800" dirty="0" smtClean="0"/>
            </a:br>
            <a:r>
              <a:rPr lang="it-IT" sz="1800" i="1" dirty="0" err="1" smtClean="0"/>
              <a:t>institucionalna</a:t>
            </a:r>
            <a:r>
              <a:rPr lang="it-IT" sz="1800" i="1" dirty="0" smtClean="0"/>
              <a:t> </a:t>
            </a:r>
            <a:r>
              <a:rPr lang="it-IT" sz="1800" i="1" dirty="0" err="1" smtClean="0"/>
              <a:t>dimenzija</a:t>
            </a:r>
            <a:r>
              <a:rPr lang="it-IT" sz="1800" dirty="0" smtClean="0"/>
              <a:t> </a:t>
            </a:r>
            <a:r>
              <a:rPr lang="hr-HR" sz="1800" dirty="0" smtClean="0"/>
              <a:t>	</a:t>
            </a:r>
            <a:r>
              <a:rPr lang="it-IT" sz="1800" dirty="0" smtClean="0"/>
              <a:t>(</a:t>
            </a:r>
            <a:r>
              <a:rPr lang="it-IT" sz="1800" dirty="0" err="1" smtClean="0"/>
              <a:t>polity</a:t>
            </a:r>
            <a:r>
              <a:rPr lang="it-IT" sz="1800" dirty="0" smtClean="0"/>
              <a:t>), </a:t>
            </a:r>
            <a:r>
              <a:rPr lang="hr-HR" sz="1800" dirty="0" smtClean="0"/>
              <a:t/>
            </a:r>
            <a:br>
              <a:rPr lang="hr-HR" sz="1800" dirty="0" smtClean="0"/>
            </a:br>
            <a:r>
              <a:rPr lang="it-IT" sz="1800" i="1" dirty="0" err="1" smtClean="0"/>
              <a:t>procesualna</a:t>
            </a:r>
            <a:r>
              <a:rPr lang="it-IT" sz="1800" i="1" dirty="0" smtClean="0"/>
              <a:t> </a:t>
            </a:r>
            <a:r>
              <a:rPr lang="it-IT" sz="1800" i="1" dirty="0" err="1" smtClean="0"/>
              <a:t>dimenzija</a:t>
            </a:r>
            <a:r>
              <a:rPr lang="it-IT" sz="1800" dirty="0" smtClean="0"/>
              <a:t> </a:t>
            </a:r>
            <a:r>
              <a:rPr lang="hr-HR" sz="1800" dirty="0" smtClean="0"/>
              <a:t>	</a:t>
            </a:r>
            <a:r>
              <a:rPr lang="it-IT" sz="1800" dirty="0" smtClean="0"/>
              <a:t>(policy) i</a:t>
            </a:r>
            <a:r>
              <a:rPr lang="hr-HR" sz="1800" dirty="0" smtClean="0"/>
              <a:t/>
            </a:r>
            <a:br>
              <a:rPr lang="hr-HR" sz="1800" dirty="0" smtClean="0"/>
            </a:br>
            <a:r>
              <a:rPr lang="it-IT" sz="1800" i="1" dirty="0" err="1" smtClean="0"/>
              <a:t>proceduralna</a:t>
            </a:r>
            <a:r>
              <a:rPr lang="it-IT" sz="1800" i="1" dirty="0" smtClean="0"/>
              <a:t> </a:t>
            </a:r>
            <a:r>
              <a:rPr lang="it-IT" sz="1800" i="1" dirty="0" err="1" smtClean="0"/>
              <a:t>dimenzija</a:t>
            </a:r>
            <a:r>
              <a:rPr lang="it-IT" sz="1800" dirty="0" smtClean="0"/>
              <a:t> </a:t>
            </a:r>
            <a:r>
              <a:rPr lang="hr-HR" sz="1800" dirty="0" smtClean="0"/>
              <a:t>	</a:t>
            </a:r>
            <a:r>
              <a:rPr lang="it-IT" sz="1800" dirty="0" smtClean="0"/>
              <a:t>(</a:t>
            </a:r>
            <a:r>
              <a:rPr lang="it-IT" sz="1800" dirty="0" err="1" smtClean="0"/>
              <a:t>politics</a:t>
            </a:r>
            <a:r>
              <a:rPr lang="it-IT" sz="1800" dirty="0" smtClean="0"/>
              <a:t>).</a:t>
            </a:r>
            <a:endParaRPr lang="hr-HR" sz="1800" dirty="0" smtClean="0"/>
          </a:p>
        </p:txBody>
      </p:sp>
      <p:sp>
        <p:nvSpPr>
          <p:cNvPr id="7171" name="Rectangle 3"/>
          <p:cNvSpPr>
            <a:spLocks noGrp="1" noChangeArrowheads="1"/>
          </p:cNvSpPr>
          <p:nvPr>
            <p:ph type="body" idx="1"/>
          </p:nvPr>
        </p:nvSpPr>
        <p:spPr>
          <a:xfrm>
            <a:off x="179512" y="1484784"/>
            <a:ext cx="8712968" cy="5112568"/>
          </a:xfrm>
        </p:spPr>
        <p:txBody>
          <a:bodyPr/>
          <a:lstStyle/>
          <a:p>
            <a:pPr eaLnBrk="1" hangingPunct="1">
              <a:lnSpc>
                <a:spcPct val="80000"/>
              </a:lnSpc>
              <a:buFontTx/>
              <a:buNone/>
            </a:pPr>
            <a:r>
              <a:rPr lang="it-IT" sz="2000" dirty="0" err="1" smtClean="0"/>
              <a:t>Politika</a:t>
            </a:r>
            <a:r>
              <a:rPr lang="it-IT" sz="2000" dirty="0" smtClean="0"/>
              <a:t> </a:t>
            </a:r>
            <a:r>
              <a:rPr lang="it-IT" sz="2000" dirty="0" err="1" smtClean="0"/>
              <a:t>najprije</a:t>
            </a:r>
            <a:r>
              <a:rPr lang="it-IT" sz="2000" dirty="0" smtClean="0"/>
              <a:t> ima </a:t>
            </a:r>
            <a:r>
              <a:rPr lang="it-IT" sz="2800" b="1" dirty="0" err="1" smtClean="0"/>
              <a:t>institucionalnu</a:t>
            </a:r>
            <a:r>
              <a:rPr lang="it-IT" sz="2800" b="1" dirty="0" smtClean="0"/>
              <a:t> </a:t>
            </a:r>
            <a:r>
              <a:rPr lang="it-IT" sz="2800" b="1" dirty="0" err="1" smtClean="0"/>
              <a:t>dimenziju</a:t>
            </a:r>
            <a:r>
              <a:rPr lang="it-IT" sz="2000" dirty="0" smtClean="0"/>
              <a:t>, </a:t>
            </a:r>
            <a:r>
              <a:rPr lang="it-IT" sz="2000" dirty="0" err="1" smtClean="0"/>
              <a:t>koja</a:t>
            </a:r>
            <a:r>
              <a:rPr lang="it-IT" sz="2000" dirty="0" smtClean="0"/>
              <a:t> </a:t>
            </a:r>
            <a:r>
              <a:rPr lang="it-IT" sz="2000" dirty="0" err="1" smtClean="0"/>
              <a:t>je</a:t>
            </a:r>
            <a:r>
              <a:rPr lang="it-IT" sz="2000" dirty="0" smtClean="0"/>
              <a:t> </a:t>
            </a:r>
            <a:r>
              <a:rPr lang="it-IT" sz="2000" dirty="0" err="1" smtClean="0"/>
              <a:t>ustanovljena</a:t>
            </a:r>
            <a:r>
              <a:rPr lang="it-IT" sz="2000" dirty="0" smtClean="0"/>
              <a:t> </a:t>
            </a:r>
            <a:r>
              <a:rPr lang="it-IT" sz="2000" dirty="0" err="1" smtClean="0"/>
              <a:t>putem</a:t>
            </a:r>
            <a:r>
              <a:rPr lang="it-IT" sz="2000" dirty="0" smtClean="0"/>
              <a:t> </a:t>
            </a:r>
            <a:r>
              <a:rPr lang="it-IT" sz="2000" dirty="0" err="1" smtClean="0"/>
              <a:t>Ustava</a:t>
            </a:r>
            <a:r>
              <a:rPr lang="it-IT" sz="2000" dirty="0" smtClean="0"/>
              <a:t>, </a:t>
            </a:r>
            <a:r>
              <a:rPr lang="it-IT" sz="2000" dirty="0" err="1" smtClean="0"/>
              <a:t>pravnog</a:t>
            </a:r>
            <a:r>
              <a:rPr lang="it-IT" sz="2000" dirty="0" smtClean="0"/>
              <a:t> </a:t>
            </a:r>
            <a:r>
              <a:rPr lang="it-IT" sz="2000" dirty="0" err="1" smtClean="0"/>
              <a:t>poretka</a:t>
            </a:r>
            <a:r>
              <a:rPr lang="it-IT" sz="2000" dirty="0" smtClean="0"/>
              <a:t> i </a:t>
            </a:r>
            <a:r>
              <a:rPr lang="it-IT" sz="2000" dirty="0" err="1" smtClean="0"/>
              <a:t>tradicije</a:t>
            </a:r>
            <a:r>
              <a:rPr lang="it-IT" sz="2000" dirty="0" smtClean="0"/>
              <a:t>. </a:t>
            </a:r>
            <a:r>
              <a:rPr lang="it-IT" sz="2000" dirty="0" err="1" smtClean="0"/>
              <a:t>Kroz</a:t>
            </a:r>
            <a:r>
              <a:rPr lang="it-IT" sz="2000" dirty="0" smtClean="0"/>
              <a:t> </a:t>
            </a:r>
            <a:r>
              <a:rPr lang="it-IT" sz="2000" dirty="0" err="1" smtClean="0"/>
              <a:t>institucije</a:t>
            </a:r>
            <a:r>
              <a:rPr lang="it-IT" sz="2000" dirty="0" smtClean="0"/>
              <a:t> se </a:t>
            </a:r>
            <a:r>
              <a:rPr lang="it-IT" sz="2000" dirty="0" err="1" smtClean="0"/>
              <a:t>kanaliziraju</a:t>
            </a:r>
            <a:r>
              <a:rPr lang="it-IT" sz="2000" dirty="0" smtClean="0"/>
              <a:t> </a:t>
            </a:r>
            <a:r>
              <a:rPr lang="it-IT" sz="2000" dirty="0" err="1" smtClean="0"/>
              <a:t>čak</a:t>
            </a:r>
            <a:r>
              <a:rPr lang="it-IT" sz="2000" dirty="0" smtClean="0"/>
              <a:t> i principi </a:t>
            </a:r>
            <a:r>
              <a:rPr lang="it-IT" sz="2000" dirty="0" err="1" smtClean="0"/>
              <a:t>obrazovanja</a:t>
            </a:r>
            <a:r>
              <a:rPr lang="it-IT" sz="2000" dirty="0" smtClean="0"/>
              <a:t> </a:t>
            </a:r>
            <a:r>
              <a:rPr lang="it-IT" sz="2000" dirty="0" err="1" smtClean="0"/>
              <a:t>političke</a:t>
            </a:r>
            <a:r>
              <a:rPr lang="it-IT" sz="2000" dirty="0" smtClean="0"/>
              <a:t> </a:t>
            </a:r>
            <a:r>
              <a:rPr lang="it-IT" sz="2000" dirty="0" err="1" smtClean="0"/>
              <a:t>volje</a:t>
            </a:r>
            <a:r>
              <a:rPr lang="it-IT" sz="2000" dirty="0" smtClean="0"/>
              <a:t>: </a:t>
            </a:r>
            <a:r>
              <a:rPr lang="it-IT" sz="2000" dirty="0" err="1" smtClean="0"/>
              <a:t>izbori</a:t>
            </a:r>
            <a:r>
              <a:rPr lang="it-IT" sz="2000" dirty="0" smtClean="0"/>
              <a:t>, </a:t>
            </a:r>
            <a:r>
              <a:rPr lang="it-IT" sz="2000" dirty="0" err="1" smtClean="0"/>
              <a:t>osnovna</a:t>
            </a:r>
            <a:r>
              <a:rPr lang="it-IT" sz="2000" dirty="0" smtClean="0"/>
              <a:t> prava i </a:t>
            </a:r>
            <a:r>
              <a:rPr lang="it-IT" sz="2000" dirty="0" err="1" smtClean="0"/>
              <a:t>sloboda</a:t>
            </a:r>
            <a:r>
              <a:rPr lang="it-IT" sz="2000" dirty="0" smtClean="0"/>
              <a:t> </a:t>
            </a:r>
            <a:r>
              <a:rPr lang="it-IT" sz="2000" dirty="0" err="1" smtClean="0"/>
              <a:t>mišljenja</a:t>
            </a:r>
            <a:r>
              <a:rPr lang="it-IT" sz="2000" dirty="0" smtClean="0"/>
              <a:t>, </a:t>
            </a:r>
            <a:r>
              <a:rPr lang="it-IT" sz="2000" dirty="0" err="1" smtClean="0"/>
              <a:t>stranke</a:t>
            </a:r>
            <a:r>
              <a:rPr lang="it-IT" sz="2000" dirty="0" smtClean="0"/>
              <a:t> i </a:t>
            </a:r>
            <a:r>
              <a:rPr lang="it-IT" sz="2000" dirty="0" err="1" smtClean="0"/>
              <a:t>savezi</a:t>
            </a:r>
            <a:r>
              <a:rPr lang="it-IT" sz="2000" dirty="0" smtClean="0"/>
              <a:t>. </a:t>
            </a:r>
            <a:r>
              <a:rPr lang="it-IT" sz="2000" dirty="0" err="1" smtClean="0"/>
              <a:t>Polje</a:t>
            </a:r>
            <a:r>
              <a:rPr lang="it-IT" sz="2000" dirty="0" smtClean="0"/>
              <a:t> </a:t>
            </a:r>
            <a:r>
              <a:rPr lang="it-IT" sz="2000" dirty="0" err="1" smtClean="0"/>
              <a:t>djelovanja</a:t>
            </a:r>
            <a:r>
              <a:rPr lang="it-IT" sz="2000" dirty="0" smtClean="0"/>
              <a:t> se </a:t>
            </a:r>
            <a:r>
              <a:rPr lang="it-IT" sz="2000" dirty="0" err="1" smtClean="0"/>
              <a:t>pokriva</a:t>
            </a:r>
            <a:r>
              <a:rPr lang="it-IT" sz="2000" dirty="0" smtClean="0"/>
              <a:t> </a:t>
            </a:r>
            <a:r>
              <a:rPr lang="it-IT" sz="2000" dirty="0" err="1" smtClean="0"/>
              <a:t>postojećim</a:t>
            </a:r>
            <a:r>
              <a:rPr lang="it-IT" sz="2000" dirty="0" smtClean="0"/>
              <a:t> </a:t>
            </a:r>
            <a:r>
              <a:rPr lang="it-IT" sz="2000" dirty="0" err="1" smtClean="0"/>
              <a:t>institucijama</a:t>
            </a:r>
            <a:r>
              <a:rPr lang="it-IT" sz="2000" dirty="0" smtClean="0"/>
              <a:t>. </a:t>
            </a:r>
            <a:r>
              <a:rPr lang="hr-HR" sz="2000" dirty="0" smtClean="0"/>
              <a:t>(</a:t>
            </a:r>
            <a:r>
              <a:rPr lang="it-IT" sz="1600" dirty="0" err="1" smtClean="0"/>
              <a:t>Na</a:t>
            </a:r>
            <a:r>
              <a:rPr lang="it-IT" sz="1600" dirty="0" smtClean="0"/>
              <a:t> </a:t>
            </a:r>
            <a:r>
              <a:rPr lang="it-IT" sz="1600" dirty="0" err="1" smtClean="0"/>
              <a:t>engleskom</a:t>
            </a:r>
            <a:r>
              <a:rPr lang="it-IT" sz="1600" dirty="0" smtClean="0"/>
              <a:t> </a:t>
            </a:r>
            <a:r>
              <a:rPr lang="it-IT" sz="1600" dirty="0" err="1" smtClean="0"/>
              <a:t>jeziku</a:t>
            </a:r>
            <a:r>
              <a:rPr lang="it-IT" sz="1600" dirty="0" smtClean="0"/>
              <a:t> </a:t>
            </a:r>
            <a:r>
              <a:rPr lang="it-IT" sz="1600" dirty="0" err="1" smtClean="0"/>
              <a:t>ova</a:t>
            </a:r>
            <a:r>
              <a:rPr lang="it-IT" sz="1600" dirty="0" smtClean="0"/>
              <a:t> </a:t>
            </a:r>
            <a:r>
              <a:rPr lang="it-IT" sz="1600" dirty="0" err="1" smtClean="0"/>
              <a:t>institucionalna</a:t>
            </a:r>
            <a:r>
              <a:rPr lang="it-IT" sz="1600" dirty="0" smtClean="0"/>
              <a:t> </a:t>
            </a:r>
            <a:r>
              <a:rPr lang="it-IT" sz="1600" dirty="0" err="1" smtClean="0"/>
              <a:t>dimenzija</a:t>
            </a:r>
            <a:r>
              <a:rPr lang="it-IT" sz="1600" dirty="0" smtClean="0"/>
              <a:t> </a:t>
            </a:r>
            <a:r>
              <a:rPr lang="it-IT" sz="1600" dirty="0" err="1" smtClean="0"/>
              <a:t>politike</a:t>
            </a:r>
            <a:r>
              <a:rPr lang="it-IT" sz="1600" dirty="0" smtClean="0"/>
              <a:t> </a:t>
            </a:r>
            <a:r>
              <a:rPr lang="it-IT" sz="1600" dirty="0" err="1" smtClean="0"/>
              <a:t>naziva</a:t>
            </a:r>
            <a:r>
              <a:rPr lang="it-IT" sz="1600" dirty="0" smtClean="0"/>
              <a:t> se </a:t>
            </a:r>
            <a:r>
              <a:rPr lang="it-IT" sz="1600" b="1" i="1" u="sng" dirty="0" err="1" smtClean="0"/>
              <a:t>polity</a:t>
            </a:r>
            <a:r>
              <a:rPr lang="it-IT" sz="1600" dirty="0" smtClean="0"/>
              <a:t>.</a:t>
            </a:r>
            <a:r>
              <a:rPr lang="hr-HR" sz="1600" dirty="0" smtClean="0"/>
              <a:t>)</a:t>
            </a:r>
          </a:p>
          <a:p>
            <a:pPr eaLnBrk="1" hangingPunct="1">
              <a:lnSpc>
                <a:spcPct val="80000"/>
              </a:lnSpc>
              <a:buFontTx/>
              <a:buNone/>
            </a:pPr>
            <a:endParaRPr lang="it-IT" sz="800" dirty="0" smtClean="0"/>
          </a:p>
          <a:p>
            <a:pPr eaLnBrk="1" hangingPunct="1">
              <a:lnSpc>
                <a:spcPct val="80000"/>
              </a:lnSpc>
              <a:buFontTx/>
              <a:buNone/>
            </a:pPr>
            <a:r>
              <a:rPr lang="it-IT" sz="2000" dirty="0" err="1" smtClean="0"/>
              <a:t>Politika</a:t>
            </a:r>
            <a:r>
              <a:rPr lang="it-IT" sz="2000" dirty="0" smtClean="0"/>
              <a:t> ima i </a:t>
            </a:r>
            <a:r>
              <a:rPr lang="it-IT" sz="2000" dirty="0" err="1" smtClean="0"/>
              <a:t>drugu</a:t>
            </a:r>
            <a:r>
              <a:rPr lang="it-IT" sz="2000" dirty="0" smtClean="0"/>
              <a:t> </a:t>
            </a:r>
            <a:r>
              <a:rPr lang="it-IT" sz="2800" b="1" dirty="0" err="1" smtClean="0"/>
              <a:t>normativnu</a:t>
            </a:r>
            <a:r>
              <a:rPr lang="it-IT" sz="2800" b="1" dirty="0" smtClean="0"/>
              <a:t>, </a:t>
            </a:r>
            <a:r>
              <a:rPr lang="it-IT" sz="2800" b="1" dirty="0" err="1" smtClean="0"/>
              <a:t>sadržajnu</a:t>
            </a:r>
            <a:r>
              <a:rPr lang="it-IT" sz="2800" b="1" dirty="0" smtClean="0"/>
              <a:t> </a:t>
            </a:r>
            <a:r>
              <a:rPr lang="it-IT" sz="2800" b="1" dirty="0" err="1" smtClean="0"/>
              <a:t>dimenziju</a:t>
            </a:r>
            <a:r>
              <a:rPr lang="it-IT" sz="2000" dirty="0" smtClean="0"/>
              <a:t>, </a:t>
            </a:r>
            <a:r>
              <a:rPr lang="it-IT" sz="2000" dirty="0" err="1" smtClean="0"/>
              <a:t>koja</a:t>
            </a:r>
            <a:r>
              <a:rPr lang="it-IT" sz="2000" dirty="0" smtClean="0"/>
              <a:t> </a:t>
            </a:r>
            <a:r>
              <a:rPr lang="it-IT" sz="2000" dirty="0" err="1" smtClean="0"/>
              <a:t>ukazuje</a:t>
            </a:r>
            <a:r>
              <a:rPr lang="it-IT" sz="2000" dirty="0" smtClean="0"/>
              <a:t> </a:t>
            </a:r>
            <a:r>
              <a:rPr lang="it-IT" sz="2000" dirty="0" err="1" smtClean="0"/>
              <a:t>na</a:t>
            </a:r>
            <a:r>
              <a:rPr lang="it-IT" sz="2000" dirty="0" smtClean="0"/>
              <a:t> </a:t>
            </a:r>
            <a:r>
              <a:rPr lang="it-IT" sz="2000" dirty="0" err="1" smtClean="0"/>
              <a:t>ciljeve</a:t>
            </a:r>
            <a:r>
              <a:rPr lang="it-IT" sz="2000" dirty="0" smtClean="0"/>
              <a:t>, </a:t>
            </a:r>
            <a:r>
              <a:rPr lang="it-IT" sz="2000" dirty="0" err="1" smtClean="0"/>
              <a:t>zadatke</a:t>
            </a:r>
            <a:r>
              <a:rPr lang="it-IT" sz="2000" dirty="0" smtClean="0"/>
              <a:t> i </a:t>
            </a:r>
            <a:r>
              <a:rPr lang="it-IT" sz="2000" dirty="0" err="1" smtClean="0"/>
              <a:t>predmet</a:t>
            </a:r>
            <a:r>
              <a:rPr lang="it-IT" sz="2000" dirty="0" smtClean="0"/>
              <a:t> </a:t>
            </a:r>
            <a:r>
              <a:rPr lang="it-IT" sz="2000" dirty="0" err="1" smtClean="0"/>
              <a:t>politike</a:t>
            </a:r>
            <a:r>
              <a:rPr lang="it-IT" sz="2000" dirty="0" smtClean="0"/>
              <a:t>. </a:t>
            </a:r>
            <a:r>
              <a:rPr lang="hr-HR" sz="2000" dirty="0" smtClean="0"/>
              <a:t>Oblikovanje</a:t>
            </a:r>
            <a:r>
              <a:rPr lang="it-IT" sz="2000" dirty="0" smtClean="0"/>
              <a:t> </a:t>
            </a:r>
            <a:r>
              <a:rPr lang="it-IT" sz="2000" dirty="0" err="1" smtClean="0"/>
              <a:t>politike</a:t>
            </a:r>
            <a:r>
              <a:rPr lang="it-IT" sz="2000" dirty="0" smtClean="0"/>
              <a:t> i </a:t>
            </a:r>
            <a:r>
              <a:rPr lang="it-IT" sz="2000" dirty="0" err="1" smtClean="0"/>
              <a:t>ispunjavanje</a:t>
            </a:r>
            <a:r>
              <a:rPr lang="it-IT" sz="2000" dirty="0" smtClean="0"/>
              <a:t> </a:t>
            </a:r>
            <a:r>
              <a:rPr lang="it-IT" sz="2000" dirty="0" err="1" smtClean="0"/>
              <a:t>zadataka</a:t>
            </a:r>
            <a:r>
              <a:rPr lang="it-IT" sz="2000" dirty="0" smtClean="0"/>
              <a:t> </a:t>
            </a:r>
            <a:r>
              <a:rPr lang="it-IT" sz="2000" dirty="0" err="1" smtClean="0"/>
              <a:t>ovise</a:t>
            </a:r>
            <a:r>
              <a:rPr lang="it-IT" sz="2000" dirty="0" smtClean="0"/>
              <a:t> o </a:t>
            </a:r>
            <a:r>
              <a:rPr lang="it-IT" sz="2000" dirty="0" err="1" smtClean="0"/>
              <a:t>interesima</a:t>
            </a:r>
            <a:r>
              <a:rPr lang="it-IT" sz="2000" dirty="0" smtClean="0"/>
              <a:t>. ... (</a:t>
            </a:r>
            <a:r>
              <a:rPr lang="it-IT" sz="2000" dirty="0" err="1" smtClean="0"/>
              <a:t>Zbog</a:t>
            </a:r>
            <a:r>
              <a:rPr lang="it-IT" sz="2000" dirty="0" smtClean="0"/>
              <a:t> toga) </a:t>
            </a:r>
            <a:r>
              <a:rPr lang="it-IT" sz="2000" dirty="0" err="1" smtClean="0"/>
              <a:t>je</a:t>
            </a:r>
            <a:r>
              <a:rPr lang="it-IT" sz="2000" dirty="0" smtClean="0"/>
              <a:t> </a:t>
            </a:r>
            <a:r>
              <a:rPr lang="it-IT" sz="2000" dirty="0" err="1" smtClean="0"/>
              <a:t>sadržajna</a:t>
            </a:r>
            <a:r>
              <a:rPr lang="it-IT" sz="2000" dirty="0" smtClean="0"/>
              <a:t> </a:t>
            </a:r>
            <a:r>
              <a:rPr lang="it-IT" sz="2000" dirty="0" err="1" smtClean="0"/>
              <a:t>dimenzija</a:t>
            </a:r>
            <a:r>
              <a:rPr lang="it-IT" sz="2000" dirty="0" smtClean="0"/>
              <a:t> </a:t>
            </a:r>
            <a:r>
              <a:rPr lang="it-IT" sz="2000" dirty="0" err="1" smtClean="0"/>
              <a:t>politike</a:t>
            </a:r>
            <a:r>
              <a:rPr lang="it-IT" sz="2000" dirty="0" smtClean="0"/>
              <a:t> </a:t>
            </a:r>
            <a:r>
              <a:rPr lang="it-IT" sz="2000" dirty="0" err="1" smtClean="0"/>
              <a:t>puna</a:t>
            </a:r>
            <a:r>
              <a:rPr lang="it-IT" sz="2000" dirty="0" smtClean="0"/>
              <a:t> </a:t>
            </a:r>
            <a:r>
              <a:rPr lang="it-IT" sz="2000" dirty="0" err="1" smtClean="0"/>
              <a:t>konfliktnih</a:t>
            </a:r>
            <a:r>
              <a:rPr lang="it-IT" sz="2000" dirty="0" smtClean="0"/>
              <a:t> </a:t>
            </a:r>
            <a:r>
              <a:rPr lang="it-IT" sz="2000" dirty="0" err="1" smtClean="0"/>
              <a:t>sadržaja</a:t>
            </a:r>
            <a:r>
              <a:rPr lang="it-IT" sz="2000" dirty="0" smtClean="0"/>
              <a:t>. </a:t>
            </a:r>
            <a:r>
              <a:rPr lang="hr-HR" sz="2000" dirty="0" smtClean="0"/>
              <a:t>(</a:t>
            </a:r>
            <a:r>
              <a:rPr lang="it-IT" sz="1600" dirty="0" err="1" smtClean="0"/>
              <a:t>Sadržajnu</a:t>
            </a:r>
            <a:r>
              <a:rPr lang="it-IT" sz="1600" dirty="0" smtClean="0"/>
              <a:t> </a:t>
            </a:r>
            <a:r>
              <a:rPr lang="it-IT" sz="1600" dirty="0" err="1" smtClean="0"/>
              <a:t>dimenziju</a:t>
            </a:r>
            <a:r>
              <a:rPr lang="it-IT" sz="1600" dirty="0" smtClean="0"/>
              <a:t> </a:t>
            </a:r>
            <a:r>
              <a:rPr lang="it-IT" sz="1600" dirty="0" err="1" smtClean="0"/>
              <a:t>politike</a:t>
            </a:r>
            <a:r>
              <a:rPr lang="it-IT" sz="1600" dirty="0" smtClean="0"/>
              <a:t> </a:t>
            </a:r>
            <a:r>
              <a:rPr lang="it-IT" sz="1600" dirty="0" err="1" smtClean="0"/>
              <a:t>na</a:t>
            </a:r>
            <a:r>
              <a:rPr lang="it-IT" sz="1600" dirty="0" smtClean="0"/>
              <a:t> </a:t>
            </a:r>
            <a:r>
              <a:rPr lang="it-IT" sz="1600" dirty="0" err="1" smtClean="0"/>
              <a:t>engleskom</a:t>
            </a:r>
            <a:r>
              <a:rPr lang="it-IT" sz="1600" dirty="0" smtClean="0"/>
              <a:t> </a:t>
            </a:r>
            <a:r>
              <a:rPr lang="it-IT" sz="1600" dirty="0" err="1" smtClean="0"/>
              <a:t>nazivamo</a:t>
            </a:r>
            <a:r>
              <a:rPr lang="it-IT" sz="1600" dirty="0" smtClean="0"/>
              <a:t> </a:t>
            </a:r>
            <a:r>
              <a:rPr lang="it-IT" sz="1600" b="1" i="1" u="sng" dirty="0" smtClean="0"/>
              <a:t>policy</a:t>
            </a:r>
            <a:r>
              <a:rPr lang="it-IT" sz="1600" dirty="0" smtClean="0"/>
              <a:t>.</a:t>
            </a:r>
            <a:r>
              <a:rPr lang="hr-HR" sz="1600" dirty="0" smtClean="0"/>
              <a:t>)</a:t>
            </a:r>
          </a:p>
          <a:p>
            <a:pPr eaLnBrk="1" hangingPunct="1">
              <a:lnSpc>
                <a:spcPct val="80000"/>
              </a:lnSpc>
              <a:buFontTx/>
              <a:buNone/>
            </a:pPr>
            <a:endParaRPr lang="de-DE" sz="800" dirty="0" smtClean="0"/>
          </a:p>
          <a:p>
            <a:pPr eaLnBrk="1" hangingPunct="1">
              <a:lnSpc>
                <a:spcPct val="80000"/>
              </a:lnSpc>
              <a:buFontTx/>
              <a:buNone/>
            </a:pPr>
            <a:r>
              <a:rPr lang="de-DE" sz="2000" dirty="0" smtClean="0"/>
              <a:t>Politika </a:t>
            </a:r>
            <a:r>
              <a:rPr lang="de-DE" sz="2000" dirty="0" err="1" smtClean="0"/>
              <a:t>ima</a:t>
            </a:r>
            <a:r>
              <a:rPr lang="de-DE" sz="2000" dirty="0" smtClean="0"/>
              <a:t> i </a:t>
            </a:r>
            <a:r>
              <a:rPr lang="de-DE" sz="2000" dirty="0" err="1" smtClean="0"/>
              <a:t>treću</a:t>
            </a:r>
            <a:r>
              <a:rPr lang="de-DE" sz="2000" dirty="0" smtClean="0"/>
              <a:t> </a:t>
            </a:r>
            <a:r>
              <a:rPr lang="de-DE" sz="2800" b="1" dirty="0" err="1" smtClean="0"/>
              <a:t>procesualnu</a:t>
            </a:r>
            <a:r>
              <a:rPr lang="de-DE" sz="2800" b="1" dirty="0" smtClean="0"/>
              <a:t> </a:t>
            </a:r>
            <a:r>
              <a:rPr lang="de-DE" sz="2800" b="1" dirty="0" err="1" smtClean="0"/>
              <a:t>dimenziju</a:t>
            </a:r>
            <a:r>
              <a:rPr lang="de-DE" sz="2000" dirty="0" smtClean="0"/>
              <a:t>, </a:t>
            </a:r>
            <a:r>
              <a:rPr lang="de-DE" sz="2000" dirty="0" err="1" smtClean="0"/>
              <a:t>koja</a:t>
            </a:r>
            <a:r>
              <a:rPr lang="de-DE" sz="2000" dirty="0" smtClean="0"/>
              <a:t> se </a:t>
            </a:r>
            <a:r>
              <a:rPr lang="de-DE" sz="2000" dirty="0" err="1" smtClean="0"/>
              <a:t>zasniva</a:t>
            </a:r>
            <a:r>
              <a:rPr lang="de-DE" sz="2000" dirty="0" smtClean="0"/>
              <a:t> na </a:t>
            </a:r>
            <a:r>
              <a:rPr lang="de-DE" sz="2000" dirty="0" err="1" smtClean="0"/>
              <a:t>posredovanju</a:t>
            </a:r>
            <a:r>
              <a:rPr lang="de-DE" sz="2000" dirty="0" smtClean="0"/>
              <a:t> </a:t>
            </a:r>
            <a:r>
              <a:rPr lang="de-DE" sz="2000" dirty="0" err="1" smtClean="0"/>
              <a:t>između</a:t>
            </a:r>
            <a:r>
              <a:rPr lang="de-DE" sz="2000" dirty="0" smtClean="0"/>
              <a:t> </a:t>
            </a:r>
            <a:r>
              <a:rPr lang="de-DE" sz="2000" dirty="0" err="1" smtClean="0"/>
              <a:t>interesa</a:t>
            </a:r>
            <a:r>
              <a:rPr lang="de-DE" sz="2000" dirty="0" smtClean="0"/>
              <a:t> </a:t>
            </a:r>
            <a:r>
              <a:rPr lang="de-DE" sz="2000" dirty="0" err="1" smtClean="0"/>
              <a:t>putem</a:t>
            </a:r>
            <a:r>
              <a:rPr lang="de-DE" sz="2000" dirty="0" smtClean="0"/>
              <a:t> </a:t>
            </a:r>
            <a:r>
              <a:rPr lang="de-DE" sz="2000" dirty="0" err="1" smtClean="0"/>
              <a:t>konflikta</a:t>
            </a:r>
            <a:r>
              <a:rPr lang="de-DE" sz="2000" dirty="0" smtClean="0"/>
              <a:t> i </a:t>
            </a:r>
            <a:r>
              <a:rPr lang="de-DE" sz="2000" dirty="0" err="1" smtClean="0"/>
              <a:t>konsenzusa</a:t>
            </a:r>
            <a:r>
              <a:rPr lang="de-DE" sz="2000" dirty="0" smtClean="0"/>
              <a:t>. </a:t>
            </a:r>
            <a:r>
              <a:rPr lang="hr-HR" sz="1400" dirty="0" smtClean="0"/>
              <a:t>(</a:t>
            </a:r>
            <a:r>
              <a:rPr lang="de-DE" sz="1400" dirty="0" err="1" smtClean="0"/>
              <a:t>Za</a:t>
            </a:r>
            <a:r>
              <a:rPr lang="de-DE" sz="1400" dirty="0" smtClean="0"/>
              <a:t> </a:t>
            </a:r>
            <a:r>
              <a:rPr lang="de-DE" sz="1400" dirty="0" err="1" smtClean="0"/>
              <a:t>treću</a:t>
            </a:r>
            <a:r>
              <a:rPr lang="de-DE" sz="1400" dirty="0" smtClean="0"/>
              <a:t> </a:t>
            </a:r>
            <a:r>
              <a:rPr lang="de-DE" sz="1400" dirty="0" err="1" smtClean="0"/>
              <a:t>dimenziju</a:t>
            </a:r>
            <a:r>
              <a:rPr lang="de-DE" sz="1400" dirty="0" smtClean="0"/>
              <a:t> </a:t>
            </a:r>
            <a:r>
              <a:rPr lang="de-DE" sz="1400" dirty="0" err="1" smtClean="0"/>
              <a:t>pojma</a:t>
            </a:r>
            <a:r>
              <a:rPr lang="de-DE" sz="1400" dirty="0" smtClean="0"/>
              <a:t> </a:t>
            </a:r>
            <a:r>
              <a:rPr lang="de-DE" sz="1400" dirty="0" err="1" smtClean="0"/>
              <a:t>politike</a:t>
            </a:r>
            <a:r>
              <a:rPr lang="de-DE" sz="1400" dirty="0" smtClean="0"/>
              <a:t> </a:t>
            </a:r>
            <a:r>
              <a:rPr lang="de-DE" sz="1400" dirty="0" err="1" smtClean="0"/>
              <a:t>imamo</a:t>
            </a:r>
            <a:r>
              <a:rPr lang="de-DE" sz="1400" dirty="0" smtClean="0"/>
              <a:t> </a:t>
            </a:r>
            <a:r>
              <a:rPr lang="de-DE" sz="1400" dirty="0" err="1" smtClean="0"/>
              <a:t>engleski</a:t>
            </a:r>
            <a:r>
              <a:rPr lang="de-DE" sz="1400" dirty="0" smtClean="0"/>
              <a:t> </a:t>
            </a:r>
            <a:r>
              <a:rPr lang="de-DE" sz="1400" dirty="0" err="1" smtClean="0"/>
              <a:t>naziv</a:t>
            </a:r>
            <a:r>
              <a:rPr lang="de-DE" sz="1400" dirty="0" smtClean="0"/>
              <a:t> </a:t>
            </a:r>
            <a:r>
              <a:rPr lang="de-DE" sz="1600" b="1" i="1" u="sng" dirty="0" err="1" smtClean="0"/>
              <a:t>politics</a:t>
            </a:r>
            <a:r>
              <a:rPr lang="hr-HR" sz="1400" dirty="0" smtClean="0"/>
              <a:t>.)</a:t>
            </a:r>
            <a:endParaRPr lang="hr-HR" sz="1400" u="sng" dirty="0" smtClean="0"/>
          </a:p>
          <a:p>
            <a:pPr eaLnBrk="1" hangingPunct="1">
              <a:lnSpc>
                <a:spcPct val="80000"/>
              </a:lnSpc>
              <a:buFontTx/>
              <a:buNone/>
            </a:pPr>
            <a:endParaRPr lang="de-DE" sz="1200" dirty="0" smtClean="0"/>
          </a:p>
          <a:p>
            <a:pPr eaLnBrk="1" hangingPunct="1">
              <a:lnSpc>
                <a:spcPct val="80000"/>
              </a:lnSpc>
              <a:buFontTx/>
              <a:buNone/>
            </a:pPr>
            <a:r>
              <a:rPr lang="de-DE" sz="2000" dirty="0" err="1" smtClean="0"/>
              <a:t>Sve</a:t>
            </a:r>
            <a:r>
              <a:rPr lang="de-DE" sz="2000" dirty="0" smtClean="0"/>
              <a:t> </a:t>
            </a:r>
            <a:r>
              <a:rPr lang="de-DE" sz="2000" dirty="0" err="1" smtClean="0"/>
              <a:t>tri</a:t>
            </a:r>
            <a:r>
              <a:rPr lang="de-DE" sz="2000" dirty="0" smtClean="0"/>
              <a:t> </a:t>
            </a:r>
            <a:r>
              <a:rPr lang="de-DE" sz="2000" dirty="0" err="1" smtClean="0"/>
              <a:t>dimenzije</a:t>
            </a:r>
            <a:r>
              <a:rPr lang="de-DE" sz="2000" dirty="0" smtClean="0"/>
              <a:t> </a:t>
            </a:r>
            <a:r>
              <a:rPr lang="de-DE" sz="2000" dirty="0" err="1" smtClean="0"/>
              <a:t>zajedno</a:t>
            </a:r>
            <a:r>
              <a:rPr lang="de-DE" sz="2000" dirty="0" smtClean="0"/>
              <a:t> – </a:t>
            </a:r>
            <a:r>
              <a:rPr lang="de-DE" sz="2000" dirty="0" err="1" smtClean="0"/>
              <a:t>institucionalna</a:t>
            </a:r>
            <a:r>
              <a:rPr lang="de-DE" sz="2000" dirty="0" smtClean="0"/>
              <a:t> forma, </a:t>
            </a:r>
            <a:r>
              <a:rPr lang="de-DE" sz="2000" dirty="0" err="1" smtClean="0"/>
              <a:t>normativni</a:t>
            </a:r>
            <a:r>
              <a:rPr lang="de-DE" sz="2000" dirty="0" smtClean="0"/>
              <a:t> </a:t>
            </a:r>
            <a:r>
              <a:rPr lang="de-DE" sz="2000" dirty="0" err="1" smtClean="0"/>
              <a:t>sadržaj</a:t>
            </a:r>
            <a:r>
              <a:rPr lang="de-DE" sz="2000" dirty="0" smtClean="0"/>
              <a:t> i </a:t>
            </a:r>
            <a:r>
              <a:rPr lang="de-DE" sz="2000" dirty="0" err="1" smtClean="0"/>
              <a:t>procesualni</a:t>
            </a:r>
            <a:r>
              <a:rPr lang="de-DE" sz="2000" dirty="0" smtClean="0"/>
              <a:t> </a:t>
            </a:r>
            <a:r>
              <a:rPr lang="de-DE" sz="2000" dirty="0" err="1" smtClean="0"/>
              <a:t>tijek</a:t>
            </a:r>
            <a:r>
              <a:rPr lang="de-DE" sz="2000" dirty="0" smtClean="0"/>
              <a:t> – </a:t>
            </a:r>
            <a:r>
              <a:rPr lang="de-DE" sz="2000" dirty="0" err="1" smtClean="0"/>
              <a:t>čine</a:t>
            </a:r>
            <a:r>
              <a:rPr lang="de-DE" sz="2000" dirty="0" smtClean="0"/>
              <a:t> </a:t>
            </a:r>
            <a:r>
              <a:rPr lang="de-DE" sz="2000" dirty="0" err="1" smtClean="0"/>
              <a:t>ono</a:t>
            </a:r>
            <a:r>
              <a:rPr lang="de-DE" sz="2000" dirty="0" smtClean="0"/>
              <a:t> </a:t>
            </a:r>
            <a:r>
              <a:rPr lang="de-DE" sz="2000" dirty="0" err="1" smtClean="0"/>
              <a:t>čime</a:t>
            </a:r>
            <a:r>
              <a:rPr lang="de-DE" sz="2000" dirty="0" smtClean="0"/>
              <a:t> se </a:t>
            </a:r>
            <a:r>
              <a:rPr lang="de-DE" sz="2000" dirty="0" err="1" smtClean="0"/>
              <a:t>može</a:t>
            </a:r>
            <a:r>
              <a:rPr lang="de-DE" sz="2000" dirty="0" smtClean="0"/>
              <a:t> </a:t>
            </a:r>
            <a:r>
              <a:rPr lang="de-DE" sz="2000" dirty="0" err="1" smtClean="0"/>
              <a:t>označiti</a:t>
            </a:r>
            <a:r>
              <a:rPr lang="de-DE" sz="2000" dirty="0" smtClean="0"/>
              <a:t> </a:t>
            </a:r>
            <a:r>
              <a:rPr lang="de-DE" sz="2400" dirty="0" err="1" smtClean="0"/>
              <a:t>pojam</a:t>
            </a:r>
            <a:r>
              <a:rPr lang="de-DE" sz="2400" dirty="0" smtClean="0"/>
              <a:t> "</a:t>
            </a:r>
            <a:r>
              <a:rPr lang="de-DE" sz="2400" dirty="0" err="1" smtClean="0"/>
              <a:t>politik</a:t>
            </a:r>
            <a:r>
              <a:rPr lang="hr-HR" sz="2400" dirty="0" smtClean="0"/>
              <a:t>a</a:t>
            </a:r>
            <a:r>
              <a:rPr lang="de-DE" sz="2400" dirty="0" smtClean="0"/>
              <a:t>".</a:t>
            </a:r>
            <a:endParaRPr lang="hr-HR" sz="2400" dirty="0" smtClean="0"/>
          </a:p>
          <a:p>
            <a:pPr algn="ctr" eaLnBrk="1" hangingPunct="1">
              <a:lnSpc>
                <a:spcPct val="80000"/>
              </a:lnSpc>
              <a:buFontTx/>
              <a:buNone/>
            </a:pPr>
            <a:r>
              <a:rPr lang="hr-HR" sz="2000" dirty="0" smtClean="0"/>
              <a:t>Zašto imamo državu? Koji oblici znanja pripadaju svakoj od dimenzija?</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Rezervirano mjesto sadržaja 3"/>
          <p:cNvGraphicFramePr>
            <a:graphicFrameLocks noGrp="1"/>
          </p:cNvGraphicFramePr>
          <p:nvPr>
            <p:ph idx="4294967295"/>
          </p:nvPr>
        </p:nvGraphicFramePr>
        <p:xfrm>
          <a:off x="0" y="714375"/>
          <a:ext cx="8229600" cy="59293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Zaobljeni pravokutnik 23"/>
          <p:cNvSpPr/>
          <p:nvPr/>
        </p:nvSpPr>
        <p:spPr>
          <a:xfrm>
            <a:off x="7143750" y="2214563"/>
            <a:ext cx="1285875" cy="50006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hr-HR" sz="1400" dirty="0">
                <a:solidFill>
                  <a:schemeClr val="tx1"/>
                </a:solidFill>
              </a:rPr>
              <a:t>odgovornost-</a:t>
            </a:r>
          </a:p>
          <a:p>
            <a:pPr algn="ctr" fontAlgn="auto">
              <a:spcBef>
                <a:spcPts val="0"/>
              </a:spcBef>
              <a:spcAft>
                <a:spcPts val="0"/>
              </a:spcAft>
              <a:defRPr/>
            </a:pPr>
            <a:r>
              <a:rPr lang="hr-HR" sz="1400" smtClean="0">
                <a:solidFill>
                  <a:schemeClr val="tx1"/>
                </a:solidFill>
              </a:rPr>
              <a:t>su-djelovanje</a:t>
            </a:r>
            <a:endParaRPr lang="hr-HR" sz="1400" dirty="0">
              <a:solidFill>
                <a:schemeClr val="tx1"/>
              </a:solidFill>
            </a:endParaRPr>
          </a:p>
        </p:txBody>
      </p:sp>
      <p:sp>
        <p:nvSpPr>
          <p:cNvPr id="25" name="Zaobljeni pravokutnik 24"/>
          <p:cNvSpPr/>
          <p:nvPr/>
        </p:nvSpPr>
        <p:spPr>
          <a:xfrm>
            <a:off x="6300192" y="4725144"/>
            <a:ext cx="1428750" cy="500063"/>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r-HR" sz="1400" smtClean="0">
                <a:solidFill>
                  <a:schemeClr val="tx1"/>
                </a:solidFill>
                <a:latin typeface="Calibri" pitchFamily="34" charset="0"/>
              </a:rPr>
              <a:t>Institucije </a:t>
            </a:r>
            <a:r>
              <a:rPr lang="hr-HR" sz="1400" dirty="0">
                <a:solidFill>
                  <a:schemeClr val="tx1"/>
                </a:solidFill>
                <a:latin typeface="Calibri" pitchFamily="34" charset="0"/>
              </a:rPr>
              <a:t>civilnog društva</a:t>
            </a:r>
          </a:p>
        </p:txBody>
      </p:sp>
      <p:sp>
        <p:nvSpPr>
          <p:cNvPr id="26" name="Zaobljeni pravokutnik 25"/>
          <p:cNvSpPr/>
          <p:nvPr/>
        </p:nvSpPr>
        <p:spPr>
          <a:xfrm>
            <a:off x="6357938" y="5929313"/>
            <a:ext cx="1428750" cy="500062"/>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hr-HR" sz="1400" smtClean="0"/>
              <a:t>institucije države</a:t>
            </a:r>
            <a:endParaRPr lang="hr-HR" sz="1400" dirty="0"/>
          </a:p>
        </p:txBody>
      </p:sp>
      <p:sp>
        <p:nvSpPr>
          <p:cNvPr id="29" name="Pravokutnik 28"/>
          <p:cNvSpPr/>
          <p:nvPr/>
        </p:nvSpPr>
        <p:spPr>
          <a:xfrm>
            <a:off x="4000500" y="1785938"/>
            <a:ext cx="1143000" cy="35718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hr-HR" sz="1600" dirty="0">
                <a:solidFill>
                  <a:schemeClr val="tx1"/>
                </a:solidFill>
              </a:rPr>
              <a:t>slobod</a:t>
            </a:r>
            <a:r>
              <a:rPr lang="hr-HR" dirty="0">
                <a:solidFill>
                  <a:schemeClr val="tx1"/>
                </a:solidFill>
              </a:rPr>
              <a:t>a</a:t>
            </a:r>
          </a:p>
        </p:txBody>
      </p:sp>
      <p:sp>
        <p:nvSpPr>
          <p:cNvPr id="30" name="Pravokutnik 29"/>
          <p:cNvSpPr/>
          <p:nvPr/>
        </p:nvSpPr>
        <p:spPr>
          <a:xfrm>
            <a:off x="3779838" y="2357438"/>
            <a:ext cx="1584325" cy="35718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r-HR" sz="1600">
                <a:solidFill>
                  <a:schemeClr val="tx1"/>
                </a:solidFill>
              </a:rPr>
              <a:t>ravnopravnost</a:t>
            </a:r>
            <a:endParaRPr lang="hr-HR" sz="1600">
              <a:solidFill>
                <a:schemeClr val="tx1"/>
              </a:solidFill>
              <a:latin typeface="Calibri" pitchFamily="34" charset="0"/>
            </a:endParaRPr>
          </a:p>
        </p:txBody>
      </p:sp>
      <p:sp>
        <p:nvSpPr>
          <p:cNvPr id="31" name="Pravokutnik 30"/>
          <p:cNvSpPr/>
          <p:nvPr/>
        </p:nvSpPr>
        <p:spPr>
          <a:xfrm>
            <a:off x="4000500" y="2928938"/>
            <a:ext cx="1214438" cy="35718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hr-HR" sz="1400" dirty="0" smtClean="0">
                <a:solidFill>
                  <a:schemeClr val="tx1"/>
                </a:solidFill>
              </a:rPr>
              <a:t>mirotvorstvo</a:t>
            </a:r>
            <a:endParaRPr lang="hr-HR" dirty="0">
              <a:solidFill>
                <a:schemeClr val="tx1"/>
              </a:solidFill>
            </a:endParaRPr>
          </a:p>
        </p:txBody>
      </p:sp>
      <p:sp>
        <p:nvSpPr>
          <p:cNvPr id="11" name="Pravokutnik 10"/>
          <p:cNvSpPr/>
          <p:nvPr/>
        </p:nvSpPr>
        <p:spPr>
          <a:xfrm>
            <a:off x="4000500" y="3571875"/>
            <a:ext cx="1285875" cy="500063"/>
          </a:xfrm>
          <a:prstGeom prst="rect">
            <a:avLst/>
          </a:prstGeom>
        </p:spPr>
        <p:style>
          <a:lnRef idx="2">
            <a:schemeClr val="accent5"/>
          </a:lnRef>
          <a:fillRef idx="1">
            <a:schemeClr val="lt1"/>
          </a:fillRef>
          <a:effectRef idx="0">
            <a:schemeClr val="accent5"/>
          </a:effectRef>
          <a:fontRef idx="minor">
            <a:schemeClr val="dk1"/>
          </a:fontRef>
        </p:style>
        <p:txBody>
          <a:bodyPr anchor="ctr"/>
          <a:lstStyle/>
          <a:p>
            <a:pPr algn="ctr">
              <a:defRPr/>
            </a:pPr>
            <a:r>
              <a:rPr lang="hr-HR" sz="1400"/>
              <a:t>socijalna </a:t>
            </a:r>
            <a:r>
              <a:rPr lang="hr-HR" sz="1400" smtClean="0"/>
              <a:t>pravednost</a:t>
            </a:r>
            <a:endParaRPr lang="hr-HR" sz="1400" dirty="0"/>
          </a:p>
        </p:txBody>
      </p:sp>
      <p:sp>
        <p:nvSpPr>
          <p:cNvPr id="12" name="Pravokutnik 11"/>
          <p:cNvSpPr/>
          <p:nvPr/>
        </p:nvSpPr>
        <p:spPr>
          <a:xfrm>
            <a:off x="4000500" y="4214813"/>
            <a:ext cx="1285875" cy="571500"/>
          </a:xfrm>
          <a:prstGeom prst="rect">
            <a:avLst/>
          </a:prstGeom>
        </p:spPr>
        <p:style>
          <a:lnRef idx="2">
            <a:schemeClr val="accent5"/>
          </a:lnRef>
          <a:fillRef idx="1">
            <a:schemeClr val="lt1"/>
          </a:fillRef>
          <a:effectRef idx="0">
            <a:schemeClr val="accent5"/>
          </a:effectRef>
          <a:fontRef idx="minor">
            <a:schemeClr val="dk1"/>
          </a:fontRef>
        </p:style>
        <p:txBody>
          <a:bodyPr anchor="ctr"/>
          <a:lstStyle/>
          <a:p>
            <a:pPr algn="ctr">
              <a:defRPr/>
            </a:pPr>
            <a:r>
              <a:rPr lang="hr-HR" sz="1400" smtClean="0"/>
              <a:t>poštivanje </a:t>
            </a:r>
            <a:r>
              <a:rPr lang="hr-HR" sz="1400"/>
              <a:t>prava </a:t>
            </a:r>
            <a:r>
              <a:rPr lang="hr-HR" sz="1400" smtClean="0"/>
              <a:t>čovjeka</a:t>
            </a:r>
            <a:endParaRPr lang="hr-HR" sz="1400" dirty="0"/>
          </a:p>
        </p:txBody>
      </p:sp>
      <p:sp>
        <p:nvSpPr>
          <p:cNvPr id="13" name="Pravokutnik 12"/>
          <p:cNvSpPr/>
          <p:nvPr/>
        </p:nvSpPr>
        <p:spPr>
          <a:xfrm>
            <a:off x="4000500" y="5000625"/>
            <a:ext cx="1285875" cy="857250"/>
          </a:xfrm>
          <a:prstGeom prst="rect">
            <a:avLst/>
          </a:prstGeom>
        </p:spPr>
        <p:style>
          <a:lnRef idx="2">
            <a:schemeClr val="accent5"/>
          </a:lnRef>
          <a:fillRef idx="1">
            <a:schemeClr val="lt1"/>
          </a:fillRef>
          <a:effectRef idx="0">
            <a:schemeClr val="accent5"/>
          </a:effectRef>
          <a:fontRef idx="minor">
            <a:schemeClr val="dk1"/>
          </a:fontRef>
        </p:style>
        <p:txBody>
          <a:bodyPr anchor="ctr"/>
          <a:lstStyle/>
          <a:p>
            <a:pPr algn="ctr">
              <a:defRPr/>
            </a:pPr>
            <a:r>
              <a:rPr lang="hr-HR" sz="1400" smtClean="0">
                <a:solidFill>
                  <a:srgbClr val="000000"/>
                </a:solidFill>
              </a:rPr>
              <a:t>Proceduralna pravednost</a:t>
            </a:r>
            <a:endParaRPr lang="hr-HR" sz="1400" dirty="0">
              <a:solidFill>
                <a:srgbClr val="000000"/>
              </a:solidFill>
            </a:endParaRPr>
          </a:p>
        </p:txBody>
      </p:sp>
      <p:sp>
        <p:nvSpPr>
          <p:cNvPr id="14" name="Pravokutnik 13"/>
          <p:cNvSpPr/>
          <p:nvPr/>
        </p:nvSpPr>
        <p:spPr>
          <a:xfrm>
            <a:off x="4000500" y="6072188"/>
            <a:ext cx="1285875" cy="500062"/>
          </a:xfrm>
          <a:prstGeom prst="rect">
            <a:avLst/>
          </a:prstGeom>
        </p:spPr>
        <p:style>
          <a:lnRef idx="2">
            <a:schemeClr val="accent5"/>
          </a:lnRef>
          <a:fillRef idx="1">
            <a:schemeClr val="lt1"/>
          </a:fillRef>
          <a:effectRef idx="0">
            <a:schemeClr val="accent5"/>
          </a:effectRef>
          <a:fontRef idx="minor">
            <a:schemeClr val="dk1"/>
          </a:fontRef>
        </p:style>
        <p:txBody>
          <a:bodyPr anchor="ctr"/>
          <a:lstStyle/>
          <a:p>
            <a:pPr algn="ctr">
              <a:defRPr/>
            </a:pPr>
            <a:r>
              <a:rPr lang="hr-HR" sz="1600" dirty="0"/>
              <a:t>vladavina prava</a:t>
            </a:r>
          </a:p>
        </p:txBody>
      </p:sp>
      <p:cxnSp>
        <p:nvCxnSpPr>
          <p:cNvPr id="16" name="Ravni poveznik sa strelicom 15"/>
          <p:cNvCxnSpPr/>
          <p:nvPr/>
        </p:nvCxnSpPr>
        <p:spPr>
          <a:xfrm>
            <a:off x="2428875" y="2000250"/>
            <a:ext cx="150018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Ravni poveznik sa strelicom 17"/>
          <p:cNvCxnSpPr/>
          <p:nvPr/>
        </p:nvCxnSpPr>
        <p:spPr>
          <a:xfrm>
            <a:off x="2428875" y="2000250"/>
            <a:ext cx="1500188" cy="428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Ravni poveznik sa strelicom 19"/>
          <p:cNvCxnSpPr/>
          <p:nvPr/>
        </p:nvCxnSpPr>
        <p:spPr>
          <a:xfrm>
            <a:off x="2428875" y="2000250"/>
            <a:ext cx="1500188" cy="10001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Ravni poveznik sa strelicom 21"/>
          <p:cNvCxnSpPr>
            <a:endCxn id="11" idx="1"/>
          </p:cNvCxnSpPr>
          <p:nvPr/>
        </p:nvCxnSpPr>
        <p:spPr>
          <a:xfrm rot="16200000" flipH="1">
            <a:off x="2303463" y="2125662"/>
            <a:ext cx="1822450" cy="1571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Ravni poveznik sa strelicom 26"/>
          <p:cNvCxnSpPr/>
          <p:nvPr/>
        </p:nvCxnSpPr>
        <p:spPr>
          <a:xfrm>
            <a:off x="2195738" y="2492898"/>
            <a:ext cx="1716211" cy="28609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Ravni poveznik sa strelicom 35"/>
          <p:cNvCxnSpPr/>
          <p:nvPr/>
        </p:nvCxnSpPr>
        <p:spPr>
          <a:xfrm rot="16200000" flipH="1">
            <a:off x="1214438" y="3500438"/>
            <a:ext cx="3857625" cy="1571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Okomiti svitak 36"/>
          <p:cNvSpPr/>
          <p:nvPr/>
        </p:nvSpPr>
        <p:spPr>
          <a:xfrm flipH="1">
            <a:off x="5508104" y="2636912"/>
            <a:ext cx="576064" cy="3960440"/>
          </a:xfrm>
          <a:prstGeom prst="verticalScroll">
            <a:avLst/>
          </a:prstGeom>
          <a:solidFill>
            <a:srgbClr val="FFC000"/>
          </a:solidFill>
        </p:spPr>
        <p:style>
          <a:lnRef idx="2">
            <a:schemeClr val="accent5"/>
          </a:lnRef>
          <a:fillRef idx="1">
            <a:schemeClr val="lt1"/>
          </a:fillRef>
          <a:effectRef idx="0">
            <a:schemeClr val="accent5"/>
          </a:effectRef>
          <a:fontRef idx="minor">
            <a:schemeClr val="dk1"/>
          </a:fontRef>
        </p:style>
        <p:txBody>
          <a:bodyPr anchor="ctr"/>
          <a:lstStyle/>
          <a:p>
            <a:pPr algn="ctr">
              <a:defRPr/>
            </a:pPr>
            <a:r>
              <a:rPr lang="hr-HR" sz="1000" b="1" dirty="0" smtClean="0"/>
              <a:t>o</a:t>
            </a:r>
          </a:p>
          <a:p>
            <a:pPr algn="ctr">
              <a:defRPr/>
            </a:pPr>
            <a:r>
              <a:rPr lang="hr-HR" sz="1000" b="1" dirty="0" smtClean="0"/>
              <a:t>d</a:t>
            </a:r>
          </a:p>
          <a:p>
            <a:pPr algn="ctr">
              <a:defRPr/>
            </a:pPr>
            <a:r>
              <a:rPr lang="hr-HR" sz="1000" b="1" dirty="0" smtClean="0"/>
              <a:t>g</a:t>
            </a:r>
          </a:p>
          <a:p>
            <a:pPr algn="ctr">
              <a:defRPr/>
            </a:pPr>
            <a:r>
              <a:rPr lang="hr-HR" sz="1000" b="1" dirty="0" smtClean="0"/>
              <a:t>o</a:t>
            </a:r>
          </a:p>
          <a:p>
            <a:pPr algn="ctr">
              <a:defRPr/>
            </a:pPr>
            <a:r>
              <a:rPr lang="hr-HR" sz="1000" b="1" dirty="0" smtClean="0"/>
              <a:t>v</a:t>
            </a:r>
          </a:p>
          <a:p>
            <a:pPr algn="ctr">
              <a:defRPr/>
            </a:pPr>
            <a:r>
              <a:rPr lang="hr-HR" sz="1000" b="1" dirty="0" smtClean="0"/>
              <a:t>o</a:t>
            </a:r>
          </a:p>
          <a:p>
            <a:pPr algn="ctr">
              <a:defRPr/>
            </a:pPr>
            <a:r>
              <a:rPr lang="hr-HR" sz="1000" b="1" dirty="0" smtClean="0"/>
              <a:t>r</a:t>
            </a:r>
          </a:p>
          <a:p>
            <a:pPr algn="ctr">
              <a:defRPr/>
            </a:pPr>
            <a:r>
              <a:rPr lang="hr-HR" sz="1000" b="1" dirty="0" smtClean="0"/>
              <a:t>n</a:t>
            </a:r>
          </a:p>
          <a:p>
            <a:pPr algn="ctr">
              <a:defRPr/>
            </a:pPr>
            <a:r>
              <a:rPr lang="hr-HR" sz="1000" b="1" dirty="0" smtClean="0"/>
              <a:t>o</a:t>
            </a:r>
          </a:p>
          <a:p>
            <a:pPr algn="ctr">
              <a:defRPr/>
            </a:pPr>
            <a:endParaRPr lang="hr-HR" sz="1000" dirty="0" smtClean="0"/>
          </a:p>
          <a:p>
            <a:pPr algn="ctr">
              <a:defRPr/>
            </a:pPr>
            <a:r>
              <a:rPr lang="hr-HR" sz="1000" b="1" dirty="0" smtClean="0"/>
              <a:t>g </a:t>
            </a:r>
            <a:endParaRPr lang="hr-HR" sz="1000" b="1" dirty="0"/>
          </a:p>
          <a:p>
            <a:pPr algn="ctr">
              <a:defRPr/>
            </a:pPr>
            <a:r>
              <a:rPr lang="hr-HR" sz="1000" b="1" dirty="0"/>
              <a:t>o</a:t>
            </a:r>
          </a:p>
          <a:p>
            <a:pPr algn="ctr">
              <a:defRPr/>
            </a:pPr>
            <a:r>
              <a:rPr lang="hr-HR" sz="1000" b="1" dirty="0"/>
              <a:t>s</a:t>
            </a:r>
          </a:p>
          <a:p>
            <a:pPr algn="ctr">
              <a:defRPr/>
            </a:pPr>
            <a:r>
              <a:rPr lang="hr-HR" sz="1000" b="1" dirty="0"/>
              <a:t>p</a:t>
            </a:r>
          </a:p>
          <a:p>
            <a:pPr algn="ctr">
              <a:defRPr/>
            </a:pPr>
            <a:r>
              <a:rPr lang="hr-HR" sz="1000" b="1" dirty="0"/>
              <a:t>o</a:t>
            </a:r>
          </a:p>
          <a:p>
            <a:pPr algn="ctr">
              <a:defRPr/>
            </a:pPr>
            <a:r>
              <a:rPr lang="hr-HR" sz="1000" b="1" dirty="0"/>
              <a:t>d</a:t>
            </a:r>
          </a:p>
          <a:p>
            <a:pPr algn="ctr">
              <a:defRPr/>
            </a:pPr>
            <a:r>
              <a:rPr lang="hr-HR" sz="1000" b="1" dirty="0"/>
              <a:t>a</a:t>
            </a:r>
          </a:p>
          <a:p>
            <a:pPr algn="ctr">
              <a:defRPr/>
            </a:pPr>
            <a:r>
              <a:rPr lang="hr-HR" sz="1000" b="1" dirty="0"/>
              <a:t>r</a:t>
            </a:r>
          </a:p>
          <a:p>
            <a:pPr algn="ctr">
              <a:defRPr/>
            </a:pPr>
            <a:r>
              <a:rPr lang="hr-HR" sz="1000" b="1" dirty="0"/>
              <a:t>s</a:t>
            </a:r>
          </a:p>
          <a:p>
            <a:pPr algn="ctr">
              <a:defRPr/>
            </a:pPr>
            <a:r>
              <a:rPr lang="hr-HR" sz="1000" b="1" dirty="0"/>
              <a:t>t</a:t>
            </a:r>
          </a:p>
          <a:p>
            <a:pPr algn="ctr">
              <a:defRPr/>
            </a:pPr>
            <a:r>
              <a:rPr lang="hr-HR" sz="1000" b="1" dirty="0"/>
              <a:t>v</a:t>
            </a:r>
          </a:p>
          <a:p>
            <a:pPr algn="ctr">
              <a:defRPr/>
            </a:pPr>
            <a:r>
              <a:rPr lang="hr-HR" sz="1000" b="1" dirty="0"/>
              <a:t>o</a:t>
            </a:r>
          </a:p>
        </p:txBody>
      </p:sp>
      <p:sp>
        <p:nvSpPr>
          <p:cNvPr id="38" name="Okomiti svitak 37"/>
          <p:cNvSpPr/>
          <p:nvPr/>
        </p:nvSpPr>
        <p:spPr>
          <a:xfrm>
            <a:off x="2786063" y="2349500"/>
            <a:ext cx="928687" cy="3579813"/>
          </a:xfrm>
          <a:prstGeom prst="verticalScroll">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r-HR" dirty="0" err="1" smtClean="0">
                <a:solidFill>
                  <a:schemeClr val="tx1"/>
                </a:solidFill>
              </a:rPr>
              <a:t>Lj</a:t>
            </a:r>
            <a:endParaRPr lang="hr-HR" dirty="0" smtClean="0">
              <a:solidFill>
                <a:schemeClr val="tx1"/>
              </a:solidFill>
            </a:endParaRPr>
          </a:p>
          <a:p>
            <a:pPr algn="ctr">
              <a:defRPr/>
            </a:pPr>
            <a:r>
              <a:rPr lang="hr-HR" dirty="0" smtClean="0">
                <a:solidFill>
                  <a:schemeClr val="tx1"/>
                </a:solidFill>
              </a:rPr>
              <a:t>U</a:t>
            </a:r>
          </a:p>
          <a:p>
            <a:pPr algn="ctr">
              <a:defRPr/>
            </a:pPr>
            <a:r>
              <a:rPr lang="hr-HR" dirty="0" smtClean="0">
                <a:solidFill>
                  <a:schemeClr val="tx1"/>
                </a:solidFill>
              </a:rPr>
              <a:t>D</a:t>
            </a:r>
          </a:p>
          <a:p>
            <a:pPr algn="ctr">
              <a:defRPr/>
            </a:pPr>
            <a:r>
              <a:rPr lang="hr-HR" dirty="0" smtClean="0">
                <a:solidFill>
                  <a:schemeClr val="tx1"/>
                </a:solidFill>
              </a:rPr>
              <a:t>S</a:t>
            </a:r>
          </a:p>
          <a:p>
            <a:pPr algn="ctr">
              <a:defRPr/>
            </a:pPr>
            <a:r>
              <a:rPr lang="hr-HR" dirty="0" smtClean="0">
                <a:solidFill>
                  <a:schemeClr val="tx1"/>
                </a:solidFill>
              </a:rPr>
              <a:t>K</a:t>
            </a:r>
          </a:p>
          <a:p>
            <a:pPr algn="ctr">
              <a:defRPr/>
            </a:pPr>
            <a:r>
              <a:rPr lang="hr-HR" dirty="0" smtClean="0">
                <a:solidFill>
                  <a:schemeClr val="tx1"/>
                </a:solidFill>
              </a:rPr>
              <a:t>A</a:t>
            </a:r>
          </a:p>
          <a:p>
            <a:pPr algn="ctr">
              <a:defRPr/>
            </a:pPr>
            <a:endParaRPr lang="hr-HR" dirty="0" smtClean="0">
              <a:solidFill>
                <a:schemeClr val="tx1"/>
              </a:solidFill>
            </a:endParaRPr>
          </a:p>
          <a:p>
            <a:pPr algn="ctr">
              <a:defRPr/>
            </a:pPr>
            <a:r>
              <a:rPr lang="hr-HR" dirty="0" smtClean="0">
                <a:solidFill>
                  <a:schemeClr val="tx1"/>
                </a:solidFill>
              </a:rPr>
              <a:t>P</a:t>
            </a:r>
          </a:p>
          <a:p>
            <a:pPr algn="ctr">
              <a:defRPr/>
            </a:pPr>
            <a:r>
              <a:rPr lang="hr-HR" dirty="0" smtClean="0">
                <a:solidFill>
                  <a:schemeClr val="tx1"/>
                </a:solidFill>
              </a:rPr>
              <a:t>R</a:t>
            </a:r>
          </a:p>
          <a:p>
            <a:pPr algn="ctr">
              <a:defRPr/>
            </a:pPr>
            <a:r>
              <a:rPr lang="hr-HR" dirty="0" smtClean="0">
                <a:solidFill>
                  <a:schemeClr val="tx1"/>
                </a:solidFill>
              </a:rPr>
              <a:t>A</a:t>
            </a:r>
          </a:p>
          <a:p>
            <a:pPr algn="ctr">
              <a:defRPr/>
            </a:pPr>
            <a:r>
              <a:rPr lang="hr-HR" dirty="0" smtClean="0">
                <a:solidFill>
                  <a:schemeClr val="tx1"/>
                </a:solidFill>
              </a:rPr>
              <a:t>V</a:t>
            </a:r>
          </a:p>
          <a:p>
            <a:pPr algn="ctr">
              <a:defRPr/>
            </a:pPr>
            <a:r>
              <a:rPr lang="hr-HR" dirty="0" smtClean="0">
                <a:solidFill>
                  <a:schemeClr val="tx1"/>
                </a:solidFill>
              </a:rPr>
              <a:t>A</a:t>
            </a:r>
            <a:endParaRPr lang="hr-HR" dirty="0">
              <a:solidFill>
                <a:schemeClr val="tx1"/>
              </a:solidFill>
            </a:endParaRPr>
          </a:p>
        </p:txBody>
      </p:sp>
      <p:sp>
        <p:nvSpPr>
          <p:cNvPr id="39" name="Strelica lijevo-desno 38"/>
          <p:cNvSpPr/>
          <p:nvPr/>
        </p:nvSpPr>
        <p:spPr>
          <a:xfrm>
            <a:off x="2500313" y="6000750"/>
            <a:ext cx="1357312" cy="571500"/>
          </a:xfrm>
          <a:prstGeom prst="leftRightArrow">
            <a:avLst/>
          </a:prstGeom>
          <a:solidFill>
            <a:schemeClr val="accent2"/>
          </a:solidFill>
        </p:spPr>
        <p:style>
          <a:lnRef idx="2">
            <a:schemeClr val="accent5"/>
          </a:lnRef>
          <a:fillRef idx="1">
            <a:schemeClr val="lt1"/>
          </a:fillRef>
          <a:effectRef idx="0">
            <a:schemeClr val="accent5"/>
          </a:effectRef>
          <a:fontRef idx="minor">
            <a:schemeClr val="dk1"/>
          </a:fontRef>
        </p:style>
        <p:txBody>
          <a:bodyPr anchor="ctr"/>
          <a:lstStyle/>
          <a:p>
            <a:pPr algn="ctr">
              <a:defRPr/>
            </a:pPr>
            <a:endParaRPr lang="hr-HR"/>
          </a:p>
        </p:txBody>
      </p:sp>
      <p:sp>
        <p:nvSpPr>
          <p:cNvPr id="40" name="Vodoravni svitak 39"/>
          <p:cNvSpPr/>
          <p:nvPr/>
        </p:nvSpPr>
        <p:spPr>
          <a:xfrm>
            <a:off x="6443663" y="4076700"/>
            <a:ext cx="2305050" cy="568325"/>
          </a:xfrm>
          <a:prstGeom prst="horizontalScroll">
            <a:avLst/>
          </a:prstGeom>
          <a:solidFill>
            <a:srgbClr val="FFC000"/>
          </a:solidFill>
        </p:spPr>
        <p:style>
          <a:lnRef idx="2">
            <a:schemeClr val="accent5"/>
          </a:lnRef>
          <a:fillRef idx="1">
            <a:schemeClr val="lt1"/>
          </a:fillRef>
          <a:effectRef idx="0">
            <a:schemeClr val="accent5"/>
          </a:effectRef>
          <a:fontRef idx="minor">
            <a:schemeClr val="dk1"/>
          </a:fontRef>
        </p:style>
        <p:txBody>
          <a:bodyPr anchor="ctr"/>
          <a:lstStyle/>
          <a:p>
            <a:pPr algn="ctr">
              <a:defRPr/>
            </a:pPr>
            <a:r>
              <a:rPr lang="hr-HR" sz="1400" b="1" smtClean="0">
                <a:solidFill>
                  <a:srgbClr val="000000"/>
                </a:solidFill>
              </a:rPr>
              <a:t>GRAĐANSKE VRLINE</a:t>
            </a:r>
            <a:endParaRPr lang="hr-HR" sz="1400" b="1" dirty="0">
              <a:solidFill>
                <a:srgbClr val="000000"/>
              </a:solidFill>
            </a:endParaRPr>
          </a:p>
        </p:txBody>
      </p:sp>
      <p:cxnSp>
        <p:nvCxnSpPr>
          <p:cNvPr id="23" name="Ravni poveznik sa strelicom 22"/>
          <p:cNvCxnSpPr/>
          <p:nvPr/>
        </p:nvCxnSpPr>
        <p:spPr>
          <a:xfrm>
            <a:off x="2411762" y="2204866"/>
            <a:ext cx="1669701" cy="237665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Zaobljeni pravokutnik 27"/>
          <p:cNvSpPr/>
          <p:nvPr/>
        </p:nvSpPr>
        <p:spPr>
          <a:xfrm>
            <a:off x="6372200" y="5301208"/>
            <a:ext cx="2376264" cy="500063"/>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r-HR" sz="1400" smtClean="0">
                <a:solidFill>
                  <a:schemeClr val="tx1"/>
                </a:solidFill>
                <a:latin typeface="Calibri" pitchFamily="34" charset="0"/>
              </a:rPr>
              <a:t>Javno informiranje </a:t>
            </a:r>
            <a:r>
              <a:rPr lang="hr-HR" sz="1400" dirty="0" smtClean="0">
                <a:solidFill>
                  <a:schemeClr val="tx1"/>
                </a:solidFill>
                <a:latin typeface="Calibri" pitchFamily="34" charset="0"/>
              </a:rPr>
              <a:t>– pristup informacijama</a:t>
            </a:r>
            <a:endParaRPr lang="hr-HR" sz="1400" dirty="0">
              <a:solidFill>
                <a:schemeClr val="tx1"/>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ox(in)">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ox(in)">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box(in)">
                                      <p:cBhvr>
                                        <p:cTn id="17" dur="500"/>
                                        <p:tgtEl>
                                          <p:spTgt spid="31"/>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ox(in)">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ox(in)">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ox(in)">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ox(in)">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box(in)">
                                      <p:cBhvr>
                                        <p:cTn id="42" dur="500"/>
                                        <p:tgtEl>
                                          <p:spTgt spid="38"/>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box(in)">
                                      <p:cBhvr>
                                        <p:cTn id="47" dur="500"/>
                                        <p:tgtEl>
                                          <p:spTgt spid="37"/>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box(in)">
                                      <p:cBhvr>
                                        <p:cTn id="52" dur="500"/>
                                        <p:tgtEl>
                                          <p:spTgt spid="40"/>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box(in)">
                                      <p:cBhvr>
                                        <p:cTn id="57" dur="500"/>
                                        <p:tgtEl>
                                          <p:spTgt spid="25"/>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box(in)">
                                      <p:cBhvr>
                                        <p:cTn id="6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9" grpId="0" animBg="1"/>
      <p:bldP spid="30" grpId="0" animBg="1"/>
      <p:bldP spid="31" grpId="0" animBg="1"/>
      <p:bldP spid="11" grpId="0" animBg="1"/>
      <p:bldP spid="12" grpId="0" animBg="1"/>
      <p:bldP spid="13" grpId="0" animBg="1"/>
      <p:bldP spid="14" grpId="0" animBg="1"/>
      <p:bldP spid="37" grpId="0" animBg="1"/>
      <p:bldP spid="38" grpId="0" animBg="1"/>
      <p:bldP spid="40" grpId="0" animBg="1"/>
      <p:bldP spid="28"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059113" y="260350"/>
            <a:ext cx="2663825" cy="432346"/>
          </a:xfrm>
        </p:spPr>
        <p:txBody>
          <a:bodyPr/>
          <a:lstStyle/>
          <a:p>
            <a:pPr eaLnBrk="1" hangingPunct="1"/>
            <a:r>
              <a:rPr lang="hr-HR" sz="2000" dirty="0" smtClean="0"/>
              <a:t>Socijalna etika</a:t>
            </a:r>
          </a:p>
        </p:txBody>
      </p:sp>
      <p:sp>
        <p:nvSpPr>
          <p:cNvPr id="10243" name="Rectangle 3"/>
          <p:cNvSpPr>
            <a:spLocks noGrp="1" noChangeArrowheads="1"/>
          </p:cNvSpPr>
          <p:nvPr>
            <p:ph type="body" idx="1"/>
          </p:nvPr>
        </p:nvSpPr>
        <p:spPr>
          <a:xfrm>
            <a:off x="323850" y="692696"/>
            <a:ext cx="8640763" cy="6048672"/>
          </a:xfrm>
        </p:spPr>
        <p:txBody>
          <a:bodyPr/>
          <a:lstStyle/>
          <a:p>
            <a:pPr eaLnBrk="1" hangingPunct="1">
              <a:lnSpc>
                <a:spcPct val="80000"/>
              </a:lnSpc>
              <a:buNone/>
            </a:pPr>
            <a:r>
              <a:rPr lang="hr-HR" sz="1800" dirty="0" smtClean="0"/>
              <a:t>Socijalna etika je </a:t>
            </a:r>
            <a:r>
              <a:rPr lang="hr-HR" sz="1800" b="1" dirty="0" smtClean="0"/>
              <a:t>primijenjena</a:t>
            </a:r>
            <a:r>
              <a:rPr lang="hr-HR" sz="1800" dirty="0" smtClean="0"/>
              <a:t> </a:t>
            </a:r>
            <a:r>
              <a:rPr lang="hr-HR" sz="1800" b="1" dirty="0" smtClean="0"/>
              <a:t>etika</a:t>
            </a:r>
            <a:r>
              <a:rPr lang="hr-HR" sz="1800" dirty="0" smtClean="0"/>
              <a:t> i ne govori načelno o tome što je moralno ispravno, nego </a:t>
            </a:r>
            <a:r>
              <a:rPr lang="hr-HR" sz="2400" b="1" dirty="0" smtClean="0"/>
              <a:t>što je </a:t>
            </a:r>
            <a:r>
              <a:rPr lang="hr-HR" sz="2600" u="sng" dirty="0" smtClean="0">
                <a:solidFill>
                  <a:srgbClr val="FF3300"/>
                </a:solidFill>
              </a:rPr>
              <a:t>moralno ispravno za skupinu ili društvo kao cjelinu</a:t>
            </a:r>
            <a:r>
              <a:rPr lang="hr-HR" sz="1800" dirty="0" smtClean="0"/>
              <a:t>.</a:t>
            </a:r>
          </a:p>
          <a:p>
            <a:pPr eaLnBrk="1" hangingPunct="1">
              <a:lnSpc>
                <a:spcPct val="80000"/>
              </a:lnSpc>
              <a:buNone/>
            </a:pPr>
            <a:r>
              <a:rPr lang="hr-HR" sz="1800" dirty="0" smtClean="0"/>
              <a:t>Ukoliko odgovara na to i slična pitanja naziva se općom socijalnom etikom, a ukoliko odgovara na pitanja o moralnoj ispravnosti društva pod nekim vidikom ili pak pod vidikom nekog dijela društva onda se naziva specijalnom socijalnom etikom, a takva područja su teorije političke pravde, teorije ekonomske pravde, teorije moralnosti juridičkog reda i slična.</a:t>
            </a:r>
          </a:p>
          <a:p>
            <a:pPr eaLnBrk="1" hangingPunct="1">
              <a:lnSpc>
                <a:spcPct val="80000"/>
              </a:lnSpc>
              <a:buNone/>
            </a:pPr>
            <a:r>
              <a:rPr lang="hr-HR" sz="1800" dirty="0" smtClean="0"/>
              <a:t>Socijalna etika se dakle ne bavi proučavanjem stvarnih društava, njihovih nastanaka, promjena i nestanaka, nego </a:t>
            </a:r>
            <a:r>
              <a:rPr lang="hr-HR" sz="1800" b="1" dirty="0" smtClean="0"/>
              <a:t>time </a:t>
            </a:r>
            <a:r>
              <a:rPr lang="hr-HR" sz="2800" b="1" dirty="0" smtClean="0">
                <a:solidFill>
                  <a:srgbClr val="FF3300"/>
                </a:solidFill>
              </a:rPr>
              <a:t>kako se društvo koje se može urediti ima urediti e kako bi bilo moralno ispravno</a:t>
            </a:r>
            <a:r>
              <a:rPr lang="hr-HR" sz="2800" dirty="0" smtClean="0"/>
              <a:t> </a:t>
            </a:r>
            <a:r>
              <a:rPr lang="hr-HR" sz="1800" dirty="0" smtClean="0"/>
              <a:t>baš ukoliko je društvo ili kraće ukoliko je pravedno. </a:t>
            </a:r>
          </a:p>
          <a:p>
            <a:pPr eaLnBrk="1" hangingPunct="1">
              <a:lnSpc>
                <a:spcPct val="80000"/>
              </a:lnSpc>
              <a:buNone/>
            </a:pPr>
            <a:r>
              <a:rPr lang="hr-HR" sz="2400" b="1" dirty="0" smtClean="0"/>
              <a:t>Pravda je dakle moralna ispravnost </a:t>
            </a:r>
            <a:r>
              <a:rPr lang="hr-HR" sz="2400" dirty="0" smtClean="0"/>
              <a:t>na razini društvenosti čovjeka </a:t>
            </a:r>
            <a:r>
              <a:rPr lang="hr-HR" sz="1800" dirty="0" err="1" smtClean="0"/>
              <a:t>tj</a:t>
            </a:r>
            <a:r>
              <a:rPr lang="hr-HR" sz="1800" dirty="0" smtClean="0"/>
              <a:t>. pod vidikom društva i to kako načelno, tako i s obzirom na neki specijalni vidik, </a:t>
            </a:r>
            <a:r>
              <a:rPr lang="hr-HR" sz="1800" dirty="0" err="1" smtClean="0"/>
              <a:t>npr</a:t>
            </a:r>
            <a:r>
              <a:rPr lang="hr-HR" sz="1800" dirty="0" smtClean="0"/>
              <a:t>. pod vidikom ekonomske pravde, pod vidikom političke zakonitosti, pod vidikom ljudskih prava i </a:t>
            </a:r>
            <a:r>
              <a:rPr lang="hr-HR" sz="1800" dirty="0" err="1" smtClean="0"/>
              <a:t>sl</a:t>
            </a:r>
            <a:r>
              <a:rPr lang="hr-HR" sz="1800" dirty="0" smtClean="0"/>
              <a:t>.). </a:t>
            </a:r>
          </a:p>
          <a:p>
            <a:pPr eaLnBrk="1" hangingPunct="1">
              <a:lnSpc>
                <a:spcPct val="80000"/>
              </a:lnSpc>
              <a:buNone/>
            </a:pPr>
            <a:r>
              <a:rPr lang="hr-HR" sz="2400" dirty="0" smtClean="0"/>
              <a:t>Dakako, temeljna poteškoća glasi: kako je moguće da nešto što ne izgleda nepravedno akumulira očitu nepravdu?</a:t>
            </a:r>
          </a:p>
          <a:p>
            <a:pPr eaLnBrk="1" hangingPunct="1">
              <a:lnSpc>
                <a:spcPct val="80000"/>
              </a:lnSpc>
              <a:buNone/>
            </a:pPr>
            <a:endParaRPr lang="hr-HR" sz="800" dirty="0" smtClean="0"/>
          </a:p>
          <a:p>
            <a:pPr eaLnBrk="1" hangingPunct="1">
              <a:lnSpc>
                <a:spcPct val="80000"/>
              </a:lnSpc>
              <a:buNone/>
            </a:pPr>
            <a:r>
              <a:rPr lang="hr-HR" sz="1800" dirty="0" smtClean="0"/>
              <a:t> Kako je moguće da primjena načela jednakosti u raspodjeli X-a, </a:t>
            </a:r>
            <a:r>
              <a:rPr lang="hr-HR" sz="1800" dirty="0" err="1" smtClean="0"/>
              <a:t>a</a:t>
            </a:r>
            <a:r>
              <a:rPr lang="hr-HR" sz="1800" dirty="0" smtClean="0"/>
              <a:t> što se čini bjelodano pravednim može ili </a:t>
            </a:r>
            <a:r>
              <a:rPr lang="hr-HR" sz="1800" i="1" dirty="0" smtClean="0"/>
              <a:t>de </a:t>
            </a:r>
            <a:r>
              <a:rPr lang="hr-HR" sz="1800" i="1" dirty="0" err="1" smtClean="0"/>
              <a:t>facto</a:t>
            </a:r>
            <a:r>
              <a:rPr lang="hr-HR" sz="1800" dirty="0" smtClean="0"/>
              <a:t> rezultira nejednakošću i nepravdom? Očito je da u društvu postoje nejednakosti, neke su dobre jer su pravedne (kao primjerice različite nagrade za različit učinak pri obavljanju istog posla), neke su loše jer su nepravedne. </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850106"/>
          </a:xfrm>
        </p:spPr>
        <p:txBody>
          <a:bodyPr>
            <a:noAutofit/>
          </a:bodyPr>
          <a:lstStyle/>
          <a:p>
            <a:r>
              <a:rPr lang="hr-HR" sz="2400" dirty="0" smtClean="0"/>
              <a:t>Dakako, temeljna poteškoća glasi: kako je moguće da nešto što ne izgleda nepravedno akumulira očitu nepravdu?</a:t>
            </a:r>
            <a:endParaRPr lang="hr-HR" sz="2400" dirty="0"/>
          </a:p>
        </p:txBody>
      </p:sp>
      <p:sp>
        <p:nvSpPr>
          <p:cNvPr id="3" name="Rezervirano mjesto sadržaja 2"/>
          <p:cNvSpPr>
            <a:spLocks noGrp="1"/>
          </p:cNvSpPr>
          <p:nvPr>
            <p:ph idx="1"/>
          </p:nvPr>
        </p:nvSpPr>
        <p:spPr>
          <a:xfrm>
            <a:off x="179512" y="1196752"/>
            <a:ext cx="8712968" cy="5472608"/>
          </a:xfrm>
        </p:spPr>
        <p:txBody>
          <a:bodyPr>
            <a:normAutofit fontScale="85000" lnSpcReduction="20000"/>
          </a:bodyPr>
          <a:lstStyle/>
          <a:p>
            <a:pPr>
              <a:buNone/>
            </a:pPr>
            <a:r>
              <a:rPr lang="hr-HR" sz="2000" b="1" dirty="0" smtClean="0"/>
              <a:t>STRUKTURNE DIMENZIJE GRAĐANSKE KOMPETENCIJE </a:t>
            </a:r>
            <a:endParaRPr lang="hr-HR" sz="2400" b="1" dirty="0" smtClean="0"/>
          </a:p>
          <a:p>
            <a:pPr>
              <a:buNone/>
            </a:pPr>
            <a:r>
              <a:rPr lang="hr-HR" sz="2400" b="1" dirty="0" smtClean="0"/>
              <a:t>Gospodarska  dimenzija OŠ 1. do 4. razred (prvi ciklus)</a:t>
            </a:r>
            <a:endParaRPr lang="hr-HR" sz="2400" dirty="0" smtClean="0"/>
          </a:p>
          <a:p>
            <a:r>
              <a:rPr lang="hr-HR" sz="2400" dirty="0" smtClean="0"/>
              <a:t>- </a:t>
            </a:r>
            <a:r>
              <a:rPr lang="hr-HR" sz="2400" b="1" dirty="0" smtClean="0"/>
              <a:t>odgovorno</a:t>
            </a:r>
            <a:r>
              <a:rPr lang="hr-HR" sz="2400" dirty="0" smtClean="0"/>
              <a:t> gospodarstvo, poduzetnost i poduzetništvo </a:t>
            </a:r>
          </a:p>
          <a:p>
            <a:r>
              <a:rPr lang="hr-HR" sz="2400" dirty="0" smtClean="0"/>
              <a:t>- pravo na učenje za konkurentnost na tržištu  </a:t>
            </a:r>
          </a:p>
          <a:p>
            <a:r>
              <a:rPr lang="hr-HR" sz="2400" dirty="0" smtClean="0"/>
              <a:t>- zaštita potrošača</a:t>
            </a:r>
          </a:p>
          <a:p>
            <a:pPr>
              <a:buNone/>
            </a:pPr>
            <a:r>
              <a:rPr lang="hr-HR" sz="2400" b="1" dirty="0" smtClean="0"/>
              <a:t>Gospodarska dimenzija OŠ 5. do 8. razred (drugi i treći ciklus)</a:t>
            </a:r>
            <a:endParaRPr lang="hr-HR" sz="2400" dirty="0" smtClean="0"/>
          </a:p>
          <a:p>
            <a:r>
              <a:rPr lang="hr-HR" sz="2400" dirty="0" smtClean="0"/>
              <a:t>- </a:t>
            </a:r>
            <a:r>
              <a:rPr lang="hr-HR" sz="2400" b="1" dirty="0" smtClean="0"/>
              <a:t>odgovorno</a:t>
            </a:r>
            <a:r>
              <a:rPr lang="hr-HR" sz="2400" dirty="0" smtClean="0"/>
              <a:t> gospodarstvo, poduzetnost i poduzetništvo </a:t>
            </a:r>
          </a:p>
          <a:p>
            <a:r>
              <a:rPr lang="hr-HR" sz="2400" dirty="0" smtClean="0"/>
              <a:t>- pravo i odgovornosti u očuvanju i raspolaganju nacionalnim bogatstvima</a:t>
            </a:r>
          </a:p>
          <a:p>
            <a:r>
              <a:rPr lang="hr-HR" sz="2400" dirty="0" smtClean="0"/>
              <a:t>- pravo na učenje za konkurentnost na tržištu </a:t>
            </a:r>
          </a:p>
          <a:p>
            <a:r>
              <a:rPr lang="hr-HR" sz="2400" dirty="0" smtClean="0"/>
              <a:t>-  prava potrošača</a:t>
            </a:r>
          </a:p>
          <a:p>
            <a:pPr>
              <a:buNone/>
            </a:pPr>
            <a:r>
              <a:rPr lang="hr-HR" sz="2400" b="1" dirty="0" smtClean="0"/>
              <a:t>Gospodarska  dimenzija Srednja škola (četvrti ciklus)</a:t>
            </a:r>
            <a:endParaRPr lang="hr-HR" sz="2400" dirty="0" smtClean="0"/>
          </a:p>
          <a:p>
            <a:r>
              <a:rPr lang="hr-HR" sz="2400" dirty="0" smtClean="0"/>
              <a:t>- </a:t>
            </a:r>
            <a:r>
              <a:rPr lang="hr-HR" sz="2400" b="1" dirty="0" smtClean="0"/>
              <a:t>odgovorno</a:t>
            </a:r>
            <a:r>
              <a:rPr lang="hr-HR" sz="2400" dirty="0" smtClean="0"/>
              <a:t> gospodarstvo, poduzetnost i poduzetništvo </a:t>
            </a:r>
          </a:p>
          <a:p>
            <a:r>
              <a:rPr lang="hr-HR" sz="2400" dirty="0" smtClean="0"/>
              <a:t>- pravo na rad</a:t>
            </a:r>
          </a:p>
          <a:p>
            <a:r>
              <a:rPr lang="hr-HR" sz="2400" dirty="0" smtClean="0"/>
              <a:t>- pravo na učenje za konkurentnost na tržištu,  </a:t>
            </a:r>
          </a:p>
          <a:p>
            <a:r>
              <a:rPr lang="hr-HR" sz="2400" dirty="0" smtClean="0"/>
              <a:t>- zaštita i moć potrošača, utjecaj na proizvodnju, tržište i društvo potrošnjom</a:t>
            </a:r>
          </a:p>
          <a:p>
            <a:pPr>
              <a:buNone/>
            </a:pPr>
            <a:r>
              <a:rPr lang="hr-HR" sz="2800" dirty="0" smtClean="0"/>
              <a:t>Postoji li povezanost gospodarske, političke dimenzije i drugih dimenzija u strukturnoj dimenziji građanske kompetencije? Zašto?</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Autofit/>
          </a:bodyPr>
          <a:lstStyle/>
          <a:p>
            <a:pPr algn="l"/>
            <a:r>
              <a:rPr lang="hr-HR" sz="1400" b="1" dirty="0" smtClean="0"/>
              <a:t>STRUKTURNE DIMENZIJE GRAĐANSKE KOMPETENCIJE     </a:t>
            </a:r>
            <a:r>
              <a:rPr lang="hr-HR" sz="1400" b="1" u="sng" dirty="0" smtClean="0"/>
              <a:t>Gospodarska</a:t>
            </a:r>
            <a:r>
              <a:rPr lang="hr-HR" sz="1400" b="1" dirty="0" smtClean="0"/>
              <a:t>     </a:t>
            </a:r>
            <a:r>
              <a:rPr lang="hr-HR" sz="1400" b="1" dirty="0" smtClean="0">
                <a:solidFill>
                  <a:srgbClr val="FF0000"/>
                </a:solidFill>
              </a:rPr>
              <a:t>Srednja škola</a:t>
            </a:r>
            <a:r>
              <a:rPr lang="hr-HR" sz="1400" dirty="0" smtClean="0"/>
              <a:t/>
            </a:r>
            <a:br>
              <a:rPr lang="hr-HR" sz="1400" dirty="0" smtClean="0"/>
            </a:br>
            <a:r>
              <a:rPr lang="hr-HR" sz="1400" dirty="0" smtClean="0"/>
              <a:t>	- </a:t>
            </a:r>
            <a:r>
              <a:rPr lang="hr-HR" sz="1400" b="1" dirty="0" smtClean="0"/>
              <a:t>odgovorno</a:t>
            </a:r>
            <a:r>
              <a:rPr lang="hr-HR" sz="1400" dirty="0" smtClean="0"/>
              <a:t> gospodarstvo, poduzetnost i poduzetništvo </a:t>
            </a:r>
            <a:br>
              <a:rPr lang="hr-HR" sz="1400" dirty="0" smtClean="0"/>
            </a:br>
            <a:r>
              <a:rPr lang="hr-HR" sz="1400" dirty="0" smtClean="0"/>
              <a:t>	- pravo na rad</a:t>
            </a:r>
            <a:br>
              <a:rPr lang="hr-HR" sz="1400" dirty="0" smtClean="0"/>
            </a:br>
            <a:r>
              <a:rPr lang="hr-HR" sz="1400" dirty="0" smtClean="0"/>
              <a:t>	- pravo na učenje za konkurentnost na tržištu,  </a:t>
            </a:r>
            <a:br>
              <a:rPr lang="hr-HR" sz="1400" dirty="0" smtClean="0"/>
            </a:br>
            <a:r>
              <a:rPr lang="hr-HR" sz="1400" dirty="0" smtClean="0"/>
              <a:t>	- zaštita i moć potrošača, utjecaj na proizvodnju, tržište i društvo potrošnjom</a:t>
            </a:r>
          </a:p>
        </p:txBody>
      </p:sp>
      <p:sp>
        <p:nvSpPr>
          <p:cNvPr id="3" name="Rezervirano mjesto sadržaja 2"/>
          <p:cNvSpPr>
            <a:spLocks noGrp="1"/>
          </p:cNvSpPr>
          <p:nvPr>
            <p:ph idx="1"/>
          </p:nvPr>
        </p:nvSpPr>
        <p:spPr>
          <a:xfrm>
            <a:off x="251520" y="1484784"/>
            <a:ext cx="8640960" cy="5256584"/>
          </a:xfrm>
        </p:spPr>
        <p:txBody>
          <a:bodyPr>
            <a:normAutofit fontScale="92500" lnSpcReduction="20000"/>
          </a:bodyPr>
          <a:lstStyle/>
          <a:p>
            <a:pPr>
              <a:buNone/>
            </a:pPr>
            <a:r>
              <a:rPr lang="hr-HR" sz="2000" dirty="0" smtClean="0"/>
              <a:t>Postignuća učenika na kraju 4. ciklusa (1. – 2. razred - srednja škola)</a:t>
            </a:r>
          </a:p>
          <a:p>
            <a:pPr>
              <a:buNone/>
            </a:pPr>
            <a:r>
              <a:rPr lang="hr-HR" sz="2000" dirty="0" smtClean="0"/>
              <a:t>“razumije ovisnost  </a:t>
            </a:r>
            <a:r>
              <a:rPr lang="hr-HR" sz="2000" b="1" dirty="0" smtClean="0"/>
              <a:t>demokracije</a:t>
            </a:r>
            <a:r>
              <a:rPr lang="hr-HR" sz="2000" dirty="0" smtClean="0"/>
              <a:t>, otvorenog </a:t>
            </a:r>
            <a:r>
              <a:rPr lang="hr-HR" sz="2000" b="1" dirty="0" smtClean="0"/>
              <a:t>tržišta</a:t>
            </a:r>
            <a:r>
              <a:rPr lang="hr-HR" sz="2000" dirty="0" smtClean="0"/>
              <a:t> i razvoja; razumije što je </a:t>
            </a:r>
            <a:r>
              <a:rPr lang="hr-HR" sz="2000" i="1" dirty="0" err="1" smtClean="0"/>
              <a:t>fair</a:t>
            </a:r>
            <a:r>
              <a:rPr lang="hr-HR" sz="2000" i="1" dirty="0" smtClean="0"/>
              <a:t> </a:t>
            </a:r>
            <a:r>
              <a:rPr lang="hr-HR" sz="2000" i="1" dirty="0" err="1" smtClean="0"/>
              <a:t>play</a:t>
            </a:r>
            <a:r>
              <a:rPr lang="hr-HR" sz="2000" dirty="0" smtClean="0"/>
              <a:t> u </a:t>
            </a:r>
            <a:r>
              <a:rPr lang="hr-HR" sz="2000" b="1" dirty="0" smtClean="0"/>
              <a:t>tržišnom natjecanju</a:t>
            </a:r>
            <a:r>
              <a:rPr lang="hr-HR" sz="2000" dirty="0" smtClean="0"/>
              <a:t>; razumije važnost </a:t>
            </a:r>
            <a:r>
              <a:rPr lang="hr-HR" sz="2000" b="1" dirty="0" smtClean="0"/>
              <a:t>poduzetnosti</a:t>
            </a:r>
            <a:r>
              <a:rPr lang="hr-HR" sz="2000" dirty="0" smtClean="0"/>
              <a:t> i racionalnog planiranja u razvoju Hrvatske i Europe; poznaje </a:t>
            </a:r>
            <a:r>
              <a:rPr lang="hr-HR" sz="2000" b="1" dirty="0" smtClean="0"/>
              <a:t>prava i obveze građana </a:t>
            </a:r>
            <a:r>
              <a:rPr lang="hr-HR" sz="2000" dirty="0" smtClean="0"/>
              <a:t>u raspolaganju i očuvanju nacionalnih bogatstava; zna objasniti i ocijeniti hrvatsku </a:t>
            </a:r>
            <a:r>
              <a:rPr lang="hr-HR" sz="2000" b="1" dirty="0" smtClean="0"/>
              <a:t>gospodarsku politiku </a:t>
            </a:r>
            <a:r>
              <a:rPr lang="hr-HR" sz="2000" dirty="0" smtClean="0"/>
              <a:t>u kontekstu europskih gospodarskih prioriteta i globalne </a:t>
            </a:r>
            <a:r>
              <a:rPr lang="hr-HR" sz="2000" b="1" dirty="0" smtClean="0"/>
              <a:t>konkurentnosti</a:t>
            </a:r>
            <a:r>
              <a:rPr lang="hr-HR" sz="2000" dirty="0" smtClean="0"/>
              <a:t>; razlikuje pozitivne od negativnih učinaka gospodarske, financijske, kulturne i političke globalizacije razlikuje te pozitivne i negativne strane tržišnog natjecanja; </a:t>
            </a:r>
            <a:r>
              <a:rPr lang="hr-HR" sz="2000" b="1" dirty="0" smtClean="0"/>
              <a:t>razumije utjecaj gospodarske i financijske globalizacije na hrvatsko gospodarstvo</a:t>
            </a:r>
            <a:r>
              <a:rPr lang="hr-HR" sz="2000" dirty="0" smtClean="0"/>
              <a:t>; razumije koncept korporacijske društvene </a:t>
            </a:r>
            <a:r>
              <a:rPr lang="hr-HR" sz="2000" b="1" dirty="0" smtClean="0"/>
              <a:t>odgovornosti</a:t>
            </a:r>
            <a:r>
              <a:rPr lang="hr-HR" sz="2000" dirty="0" smtClean="0"/>
              <a:t> i ulogu nacionalnih i međunarodnih institucija u regulaciji globalnog korporacijskog; prepoznaje slučajeve neodgovornog ponašanja u gospodarstvu (korupcija, </a:t>
            </a:r>
            <a:r>
              <a:rPr lang="hr-HR" sz="2000" dirty="0" err="1" smtClean="0"/>
              <a:t>klijentelizam</a:t>
            </a:r>
            <a:r>
              <a:rPr lang="hr-HR" sz="2000" dirty="0" smtClean="0"/>
              <a:t>, nepotizam, </a:t>
            </a:r>
            <a:r>
              <a:rPr lang="hr-HR" sz="2000" i="1" dirty="0" err="1" smtClean="0"/>
              <a:t>spoil</a:t>
            </a:r>
            <a:r>
              <a:rPr lang="hr-HR" sz="2000" i="1" dirty="0" smtClean="0"/>
              <a:t> </a:t>
            </a:r>
            <a:r>
              <a:rPr lang="hr-HR" sz="2000" i="1" dirty="0" err="1" smtClean="0"/>
              <a:t>system</a:t>
            </a:r>
            <a:r>
              <a:rPr lang="hr-HR" sz="2000" dirty="0" smtClean="0"/>
              <a:t>); zna kakve posljedice takvo ponašanje ima za pojedinca i društvo i kako se ono suzbija;” (str. 37)</a:t>
            </a:r>
          </a:p>
          <a:p>
            <a:pPr>
              <a:buNone/>
            </a:pPr>
            <a:r>
              <a:rPr lang="hr-HR" sz="2000" dirty="0" smtClean="0"/>
              <a:t>“poznaje osnove gospodarske strukture Europske unije: uloga fondova, načelo šansi na / europskom tržištu rada, znanja i inovacija, proizvoda i usluga; </a:t>
            </a:r>
            <a:r>
              <a:rPr lang="hr-HR" sz="2000" b="1" dirty="0" smtClean="0"/>
              <a:t>zna odrediti pojam i oblike kapitala, novca, ulogu banaka i kredita, pojam i svrhu burze, dionice i obveznice; zna što je državni proračun, kako se puni i njime raspolaže te koja je ulogu poreza</a:t>
            </a:r>
            <a:r>
              <a:rPr lang="hr-HR" sz="2000" dirty="0" smtClean="0"/>
              <a:t>; zna do čega dovodi utaja poreza  (korupcija, kriza, pad standarda, deficit, bankrot i </a:t>
            </a:r>
            <a:r>
              <a:rPr lang="hr-HR" sz="2000" dirty="0" err="1" smtClean="0"/>
              <a:t>sl</a:t>
            </a:r>
            <a:r>
              <a:rPr lang="hr-HR" sz="2000" dirty="0" smtClean="0"/>
              <a:t>.) i kako se ona sprječava; zna odrediti ulogu državnih vlasti u raspodjeli proračuna” (str. 37) </a:t>
            </a:r>
            <a:r>
              <a:rPr lang="hr-HR" sz="2000" u="sng" dirty="0" smtClean="0"/>
              <a:t>Udžbenik i priručnik za nastavnike: Zaštita potrošača</a:t>
            </a:r>
          </a:p>
          <a:p>
            <a:pPr>
              <a:buNone/>
            </a:pPr>
            <a:endParaRPr lang="hr-HR"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260648"/>
            <a:ext cx="8229600" cy="6408712"/>
          </a:xfrm>
        </p:spPr>
        <p:txBody>
          <a:bodyPr>
            <a:normAutofit fontScale="92500" lnSpcReduction="10000"/>
          </a:bodyPr>
          <a:lstStyle/>
          <a:p>
            <a:pPr>
              <a:buNone/>
            </a:pPr>
            <a:r>
              <a:rPr lang="hr-HR" dirty="0" smtClean="0"/>
              <a:t>Uspon znanja – </a:t>
            </a:r>
            <a:r>
              <a:rPr lang="hr-HR" i="1" dirty="0" smtClean="0"/>
              <a:t>Spirala</a:t>
            </a:r>
            <a:r>
              <a:rPr lang="hr-HR" dirty="0" smtClean="0"/>
              <a:t> stjecanja znanja, vještina i stavova – </a:t>
            </a:r>
            <a:r>
              <a:rPr lang="hr-HR" dirty="0" err="1" smtClean="0"/>
              <a:t>kroskurikularni</a:t>
            </a:r>
            <a:r>
              <a:rPr lang="hr-HR" dirty="0" smtClean="0"/>
              <a:t> način rada</a:t>
            </a:r>
          </a:p>
          <a:p>
            <a:pPr>
              <a:buNone/>
            </a:pPr>
            <a:r>
              <a:rPr lang="hr-HR" dirty="0" smtClean="0"/>
              <a:t>Vrijedi li kroz tu spiralu razvijati načelo:</a:t>
            </a:r>
          </a:p>
          <a:p>
            <a:pPr algn="ctr">
              <a:buNone/>
            </a:pPr>
            <a:r>
              <a:rPr lang="hr-HR" u="sng" dirty="0" smtClean="0"/>
              <a:t>Samo slobodna osoba može biti odgovorna!</a:t>
            </a:r>
          </a:p>
          <a:p>
            <a:pPr>
              <a:buNone/>
            </a:pPr>
            <a:r>
              <a:rPr lang="hr-HR" dirty="0" smtClean="0"/>
              <a:t>Hoćemo li razvijati </a:t>
            </a:r>
            <a:r>
              <a:rPr lang="hr-HR" b="1" dirty="0" smtClean="0"/>
              <a:t>političku i etičku mudrost </a:t>
            </a:r>
            <a:r>
              <a:rPr lang="hr-HR" dirty="0" smtClean="0"/>
              <a:t>koje nam kažu u kojoj mjeri trebamo ograničiti vlastitu slobodu kako ne bismo limitirali drugoga u ostvarenju njegove slobode, odnosno kako bismo uvažili slobodu drugoga, </a:t>
            </a:r>
            <a:r>
              <a:rPr lang="hr-HR" dirty="0" err="1" smtClean="0"/>
              <a:t>tj</a:t>
            </a:r>
            <a:r>
              <a:rPr lang="hr-HR" dirty="0" smtClean="0"/>
              <a:t>. </a:t>
            </a:r>
            <a:r>
              <a:rPr lang="hr-HR" b="1" dirty="0" smtClean="0"/>
              <a:t>kako bismo bili odgovorni</a:t>
            </a:r>
            <a:r>
              <a:rPr lang="hr-HR" dirty="0" smtClean="0"/>
              <a:t>.</a:t>
            </a:r>
          </a:p>
          <a:p>
            <a:pPr>
              <a:buNone/>
            </a:pPr>
            <a:r>
              <a:rPr lang="hr-HR" dirty="0" smtClean="0"/>
              <a:t>Učenik: “ima razvijene vještine sudjelovanja u izbornim procesima u razredu i školi kao glasač i kandidat “</a:t>
            </a:r>
            <a:r>
              <a:rPr lang="hr-HR" sz="1800" dirty="0" smtClean="0"/>
              <a:t>(</a:t>
            </a:r>
            <a:r>
              <a:rPr lang="hr-HR" sz="2200" dirty="0" smtClean="0"/>
              <a:t>Kurikulum GOO-a str.  27, Građanske vještine i sposobnosti)</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251520" y="188640"/>
            <a:ext cx="8568952" cy="6408712"/>
          </a:xfrm>
        </p:spPr>
        <p:txBody>
          <a:bodyPr>
            <a:normAutofit fontScale="70000" lnSpcReduction="20000"/>
          </a:bodyPr>
          <a:lstStyle/>
          <a:p>
            <a:pPr>
              <a:buNone/>
            </a:pPr>
            <a:r>
              <a:rPr lang="hr-HR" dirty="0" smtClean="0"/>
              <a:t>Kako prepoznati pravednost, nepravednost, distributivnu pravednost, korektivnu i proceduralnu pravednost?</a:t>
            </a:r>
          </a:p>
          <a:p>
            <a:pPr>
              <a:buNone/>
            </a:pPr>
            <a:r>
              <a:rPr lang="hr-HR" dirty="0" smtClean="0"/>
              <a:t>Pravednost je širi pojam koji ćemo radi boljeg razumijevanja </a:t>
            </a:r>
            <a:r>
              <a:rPr lang="pl-PL" dirty="0" smtClean="0"/>
              <a:t>i korištenja u životu podijeliti u tri kategorije:</a:t>
            </a:r>
          </a:p>
          <a:p>
            <a:pPr>
              <a:buNone/>
            </a:pPr>
            <a:r>
              <a:rPr lang="hr-HR" dirty="0" smtClean="0"/>
              <a:t>– </a:t>
            </a:r>
            <a:r>
              <a:rPr lang="hr-HR" dirty="0" smtClean="0">
                <a:solidFill>
                  <a:srgbClr val="FF0000"/>
                </a:solidFill>
              </a:rPr>
              <a:t>distributivna pravednost </a:t>
            </a:r>
            <a:r>
              <a:rPr lang="hr-HR" dirty="0" smtClean="0"/>
              <a:t>– pravedni načini podjele stvari unutar skupine</a:t>
            </a:r>
          </a:p>
          <a:p>
            <a:pPr>
              <a:buNone/>
            </a:pPr>
            <a:r>
              <a:rPr lang="hr-HR" dirty="0" smtClean="0"/>
              <a:t>– </a:t>
            </a:r>
            <a:r>
              <a:rPr lang="hr-HR" dirty="0" smtClean="0">
                <a:solidFill>
                  <a:srgbClr val="FF0000"/>
                </a:solidFill>
              </a:rPr>
              <a:t>korektivna pravednost </a:t>
            </a:r>
            <a:r>
              <a:rPr lang="hr-HR" dirty="0" smtClean="0"/>
              <a:t>– pravedni načini odgovaranja na nešto pogrešno</a:t>
            </a:r>
          </a:p>
          <a:p>
            <a:pPr>
              <a:buNone/>
            </a:pPr>
            <a:r>
              <a:rPr lang="hr-HR" dirty="0" smtClean="0"/>
              <a:t>– </a:t>
            </a:r>
            <a:r>
              <a:rPr lang="hr-HR" dirty="0" smtClean="0">
                <a:solidFill>
                  <a:srgbClr val="FF0000"/>
                </a:solidFill>
              </a:rPr>
              <a:t>proceduralna pravednost </a:t>
            </a:r>
            <a:r>
              <a:rPr lang="hr-HR" dirty="0" smtClean="0"/>
              <a:t>– pravedni načini otkrivanja stvari ili donošenja odluka.</a:t>
            </a:r>
          </a:p>
          <a:p>
            <a:pPr>
              <a:buNone/>
            </a:pPr>
            <a:r>
              <a:rPr lang="hr-HR" dirty="0" smtClean="0"/>
              <a:t>Pravedni dogovor:</a:t>
            </a:r>
          </a:p>
          <a:p>
            <a:pPr>
              <a:lnSpc>
                <a:spcPct val="80000"/>
              </a:lnSpc>
              <a:buNone/>
            </a:pPr>
            <a:r>
              <a:rPr lang="hr-HR" b="1" dirty="0" smtClean="0"/>
              <a:t>“</a:t>
            </a:r>
            <a:r>
              <a:rPr lang="hr-HR" sz="4600" b="1" dirty="0" smtClean="0"/>
              <a:t>Nije dovoljno da norma bude prihvatljiva za </a:t>
            </a:r>
            <a:r>
              <a:rPr lang="hr-HR" sz="4600" b="1" i="1" dirty="0" smtClean="0"/>
              <a:t>sve kojima je u interesu</a:t>
            </a:r>
            <a:r>
              <a:rPr lang="hr-HR" sz="4600" b="1" dirty="0" smtClean="0"/>
              <a:t>, potrebno je da bude prihvatljiva za </a:t>
            </a:r>
            <a:r>
              <a:rPr lang="hr-HR" sz="4600" b="1" i="1" dirty="0" smtClean="0"/>
              <a:t>sve na koje se odnosi</a:t>
            </a:r>
            <a:r>
              <a:rPr lang="hr-HR" sz="4600" b="1" dirty="0" smtClean="0"/>
              <a:t>. </a:t>
            </a:r>
          </a:p>
          <a:p>
            <a:pPr>
              <a:lnSpc>
                <a:spcPct val="80000"/>
              </a:lnSpc>
              <a:buNone/>
            </a:pPr>
            <a:endParaRPr lang="hr-HR" sz="900" b="1" dirty="0" smtClean="0"/>
          </a:p>
          <a:p>
            <a:pPr>
              <a:lnSpc>
                <a:spcPct val="80000"/>
              </a:lnSpc>
              <a:buNone/>
            </a:pPr>
            <a:r>
              <a:rPr lang="hr-HR" dirty="0" smtClean="0"/>
              <a:t>Ako možemo drugima nametnuti pravila koja su nam u interesu, zašto to ne bismo učinili? Odgovor je vrlo jasan i jednostavan: </a:t>
            </a:r>
          </a:p>
          <a:p>
            <a:pPr>
              <a:lnSpc>
                <a:spcPct val="80000"/>
              </a:lnSpc>
            </a:pPr>
            <a:endParaRPr lang="hr-HR" sz="900" dirty="0" smtClean="0"/>
          </a:p>
          <a:p>
            <a:pPr>
              <a:lnSpc>
                <a:spcPct val="80000"/>
              </a:lnSpc>
              <a:buNone/>
            </a:pPr>
            <a:r>
              <a:rPr lang="hr-HR" sz="3400" i="1" dirty="0" smtClean="0"/>
              <a:t>Takvi su dogovori nestabilni, a stabilnost je nešto do čega nam je itekako stalo! </a:t>
            </a:r>
            <a:r>
              <a:rPr lang="hr-HR" sz="3400" b="1" dirty="0" smtClean="0"/>
              <a:t>Pravedni dogovori su stabilni a nepravedni nestabilni</a:t>
            </a:r>
            <a:r>
              <a:rPr lang="hr-HR" sz="3400" dirty="0" smtClean="0"/>
              <a:t>, upravo zato što nepravedni dogovori nisu prihvatljivi za sve na koje se odnose. </a:t>
            </a:r>
          </a:p>
          <a:p>
            <a:pPr>
              <a:lnSpc>
                <a:spcPct val="80000"/>
              </a:lnSpc>
            </a:pPr>
            <a:endParaRPr lang="hr-HR" sz="1100" dirty="0" smtClean="0"/>
          </a:p>
          <a:p>
            <a:pPr>
              <a:lnSpc>
                <a:spcPct val="80000"/>
              </a:lnSpc>
              <a:buNone/>
            </a:pPr>
            <a:r>
              <a:rPr lang="hr-HR" sz="3400" dirty="0" smtClean="0"/>
              <a:t>Kratkoročno gledajući, može biti isplativo nametati pravila koja nisu svima prihvatljiva, međutim, dugoročno gledajući, bolje je to ne činiti</a:t>
            </a:r>
            <a:r>
              <a:rPr lang="hr-HR" sz="2800" dirty="0" smtClean="0"/>
              <a:t>.” </a:t>
            </a:r>
            <a:r>
              <a:rPr lang="hr-HR" sz="1800" dirty="0" smtClean="0"/>
              <a:t>Boran </a:t>
            </a:r>
            <a:r>
              <a:rPr lang="hr-HR" sz="1800" dirty="0" err="1" smtClean="0"/>
              <a:t>Berčić</a:t>
            </a:r>
            <a:r>
              <a:rPr lang="hr-HR" sz="1800" dirty="0" smtClean="0"/>
              <a:t>, Osnove filozofije 1</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850106"/>
          </a:xfrm>
        </p:spPr>
        <p:txBody>
          <a:bodyPr>
            <a:normAutofit/>
          </a:bodyPr>
          <a:lstStyle/>
          <a:p>
            <a:r>
              <a:rPr lang="vi-VN" sz="1600" dirty="0" smtClean="0"/>
              <a:t>Građanski odgoj i obrazovanje Modul: Zakon u razredu – prema kulturi vladavine prava i demokracije </a:t>
            </a:r>
            <a:r>
              <a:rPr lang="hr-HR" sz="1600" dirty="0" smtClean="0"/>
              <a:t> </a:t>
            </a:r>
            <a:r>
              <a:rPr lang="vi-VN" sz="1600" dirty="0" smtClean="0"/>
              <a:t>Priručnik za nastavnike</a:t>
            </a:r>
            <a:endParaRPr lang="hr-HR" sz="1600" dirty="0"/>
          </a:p>
        </p:txBody>
      </p:sp>
      <p:sp>
        <p:nvSpPr>
          <p:cNvPr id="3" name="Rezervirano mjesto sadržaja 2"/>
          <p:cNvSpPr>
            <a:spLocks noGrp="1"/>
          </p:cNvSpPr>
          <p:nvPr>
            <p:ph idx="1"/>
          </p:nvPr>
        </p:nvSpPr>
        <p:spPr>
          <a:xfrm>
            <a:off x="179512" y="1268760"/>
            <a:ext cx="8568952" cy="5472608"/>
          </a:xfrm>
        </p:spPr>
        <p:txBody>
          <a:bodyPr>
            <a:normAutofit fontScale="92500" lnSpcReduction="10000"/>
          </a:bodyPr>
          <a:lstStyle/>
          <a:p>
            <a:pPr>
              <a:buNone/>
            </a:pPr>
            <a:r>
              <a:rPr lang="vi-VN" sz="1700" b="1" dirty="0" smtClean="0">
                <a:solidFill>
                  <a:srgbClr val="FF0000"/>
                </a:solidFill>
              </a:rPr>
              <a:t>Što su simulirana suđenja? </a:t>
            </a:r>
          </a:p>
          <a:p>
            <a:pPr>
              <a:buNone/>
            </a:pPr>
            <a:r>
              <a:rPr lang="vi-VN" sz="1700" dirty="0" smtClean="0"/>
              <a:t>Simulirana suđenja dio su učenja za ljudska prava i demokratsko građanstvo u okviru modula Zakon u razredu – prema kulturi vladavine prava i demokracije. </a:t>
            </a:r>
          </a:p>
          <a:p>
            <a:pPr>
              <a:buNone/>
            </a:pPr>
            <a:r>
              <a:rPr lang="hr-HR" sz="1700" dirty="0" smtClean="0"/>
              <a:t>Riječ je o simulacijama glavne sudske rasprave prema pravosudnom modelu iz Republike Hrvatske i SAD-a. </a:t>
            </a:r>
          </a:p>
          <a:p>
            <a:r>
              <a:rPr lang="hr-HR" sz="1700" b="1" dirty="0" smtClean="0"/>
              <a:t>Ciljevi </a:t>
            </a:r>
          </a:p>
          <a:p>
            <a:pPr>
              <a:buAutoNum type="arabicPeriod"/>
            </a:pPr>
            <a:r>
              <a:rPr lang="hr-HR" sz="1700" dirty="0" smtClean="0"/>
              <a:t>Pružiti potporu razvijanju samopouzdanja, sigurnog nastupa, vještine govorenja, kritičkog razmišljanja i timskog rada te poboljšanju </a:t>
            </a:r>
            <a:r>
              <a:rPr lang="hr-HR" sz="1700" i="1" dirty="0" smtClean="0"/>
              <a:t>osnovnih vještina čitanja, pisanja, govorenja, raščlanjivanja i zaključivanja te komunikacijskih vještina slušanja i suradnje.</a:t>
            </a:r>
          </a:p>
          <a:p>
            <a:pPr>
              <a:buNone/>
            </a:pPr>
            <a:r>
              <a:rPr lang="vi-VN" sz="1700" dirty="0" smtClean="0"/>
              <a:t>2. Učenicima omogućiti bolje razumijevanje pravosudnog sustava – od pravila za izvođenje dokaza do ponašanja u sudnici. To pridonosi povećanju njihove svijesti o važnosti prava u demokratskom društvu i povećava razumijevanje temeljnih prava kojima raspolažu hrvatski učenici na osnovi hrvatskog Ustava i u komparativnom smislu američki učenici na osnovi američkog Ustava. </a:t>
            </a:r>
          </a:p>
          <a:p>
            <a:pPr>
              <a:buNone/>
            </a:pPr>
            <a:r>
              <a:rPr lang="hr-HR" sz="1700" dirty="0" smtClean="0"/>
              <a:t>3. Osigurati praktično iskustvo izvan sudnice i u sudnici na osnovi kojeg će učenici učiti o </a:t>
            </a:r>
            <a:r>
              <a:rPr lang="hr-HR" sz="1700" i="1" dirty="0" smtClean="0"/>
              <a:t>pravu, društvu i sebi samima. Učenicima omogućiti razmišljanje o tome kako društvo rješava sporove i ocjenjuje pravičnost donesenih odluka. </a:t>
            </a:r>
          </a:p>
          <a:p>
            <a:pPr>
              <a:buNone/>
            </a:pPr>
            <a:r>
              <a:rPr lang="vi-VN" sz="1700" dirty="0" smtClean="0"/>
              <a:t>4. U komparativnim simuliranim sudskim procesima upoznati koje su sličnosti i razlike između hrvatskoga i američkog sudskog procesa. </a:t>
            </a:r>
          </a:p>
          <a:p>
            <a:pPr>
              <a:buNone/>
            </a:pPr>
            <a:r>
              <a:rPr lang="vi-VN" sz="1700" dirty="0" smtClean="0"/>
              <a:t>5. </a:t>
            </a:r>
            <a:r>
              <a:rPr lang="vi-VN" sz="1700" b="1" dirty="0" smtClean="0"/>
              <a:t>Postići da učenici razumiju ulogu proceduralne i korektivne pravde u ostvarivanju ljudskih prava građana</a:t>
            </a:r>
            <a:r>
              <a:rPr lang="vi-VN" sz="1800" b="1" dirty="0" smtClean="0"/>
              <a:t>.</a:t>
            </a:r>
            <a:endParaRPr lang="hr-HR" sz="1800" b="1"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sz="3200" b="1" i="1" dirty="0" smtClean="0"/>
              <a:t>17. LEKCIJA </a:t>
            </a:r>
            <a:r>
              <a:rPr lang="es-ES" sz="3200" b="1" dirty="0" err="1" smtClean="0"/>
              <a:t>Zašto</a:t>
            </a:r>
            <a:r>
              <a:rPr lang="es-ES" sz="3200" b="1" dirty="0" smtClean="0"/>
              <a:t> </a:t>
            </a:r>
            <a:r>
              <a:rPr lang="es-ES" sz="3200" b="1" dirty="0" err="1" smtClean="0"/>
              <a:t>dijeliti</a:t>
            </a:r>
            <a:r>
              <a:rPr lang="es-ES" sz="3200" b="1" dirty="0" smtClean="0"/>
              <a:t> </a:t>
            </a:r>
            <a:r>
              <a:rPr lang="es-ES" sz="3200" b="1" dirty="0" err="1" smtClean="0"/>
              <a:t>pitanja</a:t>
            </a:r>
            <a:r>
              <a:rPr lang="es-ES" sz="3200" b="1" dirty="0" smtClean="0"/>
              <a:t> </a:t>
            </a:r>
            <a:r>
              <a:rPr lang="es-ES" sz="3200" b="1" dirty="0" err="1" smtClean="0"/>
              <a:t>pravde</a:t>
            </a:r>
            <a:r>
              <a:rPr lang="es-ES" sz="3200" b="1" dirty="0" smtClean="0"/>
              <a:t> u</a:t>
            </a:r>
            <a:br>
              <a:rPr lang="es-ES" sz="3200" b="1" dirty="0" smtClean="0"/>
            </a:br>
            <a:r>
              <a:rPr lang="hr-HR" sz="3200" b="1" dirty="0" smtClean="0"/>
              <a:t>tri kategorije? </a:t>
            </a:r>
            <a:r>
              <a:rPr lang="hr-HR" sz="2000" b="1" dirty="0" smtClean="0"/>
              <a:t>(Str. 50-51)</a:t>
            </a:r>
            <a:endParaRPr lang="hr-HR" sz="2000" dirty="0"/>
          </a:p>
        </p:txBody>
      </p:sp>
      <p:sp>
        <p:nvSpPr>
          <p:cNvPr id="3" name="Rezervirano mjesto sadržaja 2"/>
          <p:cNvSpPr>
            <a:spLocks noGrp="1"/>
          </p:cNvSpPr>
          <p:nvPr>
            <p:ph idx="1"/>
          </p:nvPr>
        </p:nvSpPr>
        <p:spPr>
          <a:xfrm>
            <a:off x="251520" y="1340768"/>
            <a:ext cx="8640960" cy="5328592"/>
          </a:xfrm>
        </p:spPr>
        <p:txBody>
          <a:bodyPr>
            <a:normAutofit fontScale="62500" lnSpcReduction="20000"/>
          </a:bodyPr>
          <a:lstStyle/>
          <a:p>
            <a:r>
              <a:rPr lang="hr-HR" b="1" dirty="0" smtClean="0"/>
              <a:t>Upamtite pojmove</a:t>
            </a:r>
          </a:p>
          <a:p>
            <a:r>
              <a:rPr lang="hr-HR" b="1" i="1" dirty="0" smtClean="0"/>
              <a:t>distributivna pravda</a:t>
            </a:r>
          </a:p>
          <a:p>
            <a:r>
              <a:rPr lang="hr-HR" b="1" i="1" dirty="0" smtClean="0"/>
              <a:t>korektivna pravda</a:t>
            </a:r>
          </a:p>
          <a:p>
            <a:r>
              <a:rPr lang="hr-HR" b="1" i="1" dirty="0" smtClean="0"/>
              <a:t>proceduralna pravda		          </a:t>
            </a:r>
            <a:r>
              <a:rPr lang="hr-HR" dirty="0" smtClean="0"/>
              <a:t>(Mogu li zakoni biti nepravedni? – T. O.)</a:t>
            </a:r>
            <a:endParaRPr lang="hr-HR" i="1" dirty="0" smtClean="0"/>
          </a:p>
          <a:p>
            <a:r>
              <a:rPr lang="hr-HR" b="1" dirty="0" smtClean="0"/>
              <a:t>Vježba kritičkog razmišljanja</a:t>
            </a:r>
          </a:p>
          <a:p>
            <a:r>
              <a:rPr lang="hr-HR" b="1" dirty="0" smtClean="0"/>
              <a:t>RAZMATRANJE PITANJA PRAVDE</a:t>
            </a:r>
          </a:p>
          <a:p>
            <a:pPr>
              <a:buNone/>
            </a:pPr>
            <a:r>
              <a:rPr lang="hr-HR" dirty="0" smtClean="0"/>
              <a:t>Svaka od sljedećih situacija prikazuje različitu vrstu problema koji se tiče pravde. Podijelite se u skupine, </a:t>
            </a:r>
            <a:r>
              <a:rPr lang="it-IT" dirty="0" err="1" smtClean="0"/>
              <a:t>čitajte</a:t>
            </a:r>
            <a:r>
              <a:rPr lang="it-IT" dirty="0" smtClean="0"/>
              <a:t> i </a:t>
            </a:r>
            <a:r>
              <a:rPr lang="it-IT" dirty="0" err="1" smtClean="0"/>
              <a:t>razgovarajte</a:t>
            </a:r>
            <a:r>
              <a:rPr lang="it-IT" dirty="0" smtClean="0"/>
              <a:t> o </a:t>
            </a:r>
            <a:r>
              <a:rPr lang="it-IT" dirty="0" err="1" smtClean="0"/>
              <a:t>situacijama</a:t>
            </a:r>
            <a:r>
              <a:rPr lang="it-IT" dirty="0" smtClean="0"/>
              <a:t> i </a:t>
            </a:r>
            <a:r>
              <a:rPr lang="it-IT" dirty="0" err="1" smtClean="0"/>
              <a:t>odgovorite</a:t>
            </a:r>
            <a:r>
              <a:rPr lang="hr-HR" dirty="0" smtClean="0"/>
              <a:t> na pitanja koja slijede. Potom zaključke iznesite cijelom razredu. Pretpostavite da ste član košarkaškog kluba. Trener vas drži na klupi, a u igru uvodi svoje prijatelje koji nisu tako dobri igrači kao što ste vi. Pretpostavite da se vraćate iz škole kući s prijateljem i da vas napadnu, istuku i opljačkaju članovi neke bande. Potom njih uhite, ispituju, okrive, osude </a:t>
            </a:r>
            <a:r>
              <a:rPr lang="pl-PL" dirty="0" smtClean="0"/>
              <a:t>uvjetno na šest mjeseci, ali i ne zatvore. </a:t>
            </a:r>
            <a:r>
              <a:rPr lang="hr-HR" dirty="0" smtClean="0"/>
              <a:t>Pretpostavite da je netko provalio u vašu školu tijekom vikenda i uništio školsku imovinu. Premda niste </a:t>
            </a:r>
            <a:r>
              <a:rPr lang="pl-PL" dirty="0" smtClean="0"/>
              <a:t>sudjelovali u provali, jedan je od svjedoka rekao </a:t>
            </a:r>
            <a:r>
              <a:rPr lang="hr-HR" dirty="0" smtClean="0"/>
              <a:t>da je jedan provalnik bio vrlo sličan vama. Pozvani ste na razgovor kod ravnatelja koji vas je ispitivao. Potom je ravnatelj pozvao vaše roditelje i neke od vaših prijatelja koji su govorili u vašu obranu. Ravnatelj </a:t>
            </a:r>
            <a:r>
              <a:rPr lang="pt-BR" dirty="0" smtClean="0"/>
              <a:t>se ispričao i poslao vas natrag u razred.</a:t>
            </a:r>
            <a:r>
              <a:rPr lang="hr-HR" dirty="0" smtClean="0"/>
              <a:t> </a:t>
            </a:r>
          </a:p>
          <a:p>
            <a:pPr algn="r">
              <a:buNone/>
            </a:pPr>
            <a:r>
              <a:rPr lang="hr-HR" sz="1300" b="1" dirty="0" smtClean="0"/>
              <a:t>Osnove demokracije </a:t>
            </a:r>
            <a:r>
              <a:rPr lang="hr-HR" sz="1300" b="1" i="1" dirty="0" smtClean="0"/>
              <a:t>17. LEKCIJA str. 50</a:t>
            </a:r>
            <a:endParaRPr lang="hr-HR" sz="1300"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Rezervirano mjesto sadržaja 3"/>
          <p:cNvGraphicFramePr>
            <a:graphicFrameLocks noGrp="1"/>
          </p:cNvGraphicFramePr>
          <p:nvPr>
            <p:ph idx="4294967295"/>
          </p:nvPr>
        </p:nvGraphicFramePr>
        <p:xfrm>
          <a:off x="457200" y="714356"/>
          <a:ext cx="8229600"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Zaobljeni pravokutnik 23"/>
          <p:cNvSpPr/>
          <p:nvPr/>
        </p:nvSpPr>
        <p:spPr>
          <a:xfrm>
            <a:off x="7143750" y="2214563"/>
            <a:ext cx="1285875" cy="50006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hr-HR" sz="1400" dirty="0">
                <a:solidFill>
                  <a:schemeClr val="tx1"/>
                </a:solidFill>
              </a:rPr>
              <a:t>odgovornost-</a:t>
            </a:r>
          </a:p>
          <a:p>
            <a:pPr algn="ctr" fontAlgn="auto">
              <a:spcBef>
                <a:spcPts val="0"/>
              </a:spcBef>
              <a:spcAft>
                <a:spcPts val="0"/>
              </a:spcAft>
              <a:defRPr/>
            </a:pPr>
            <a:r>
              <a:rPr lang="hr-HR" sz="1400" dirty="0">
                <a:solidFill>
                  <a:schemeClr val="tx1"/>
                </a:solidFill>
              </a:rPr>
              <a:t>su-djelovanje</a:t>
            </a:r>
          </a:p>
        </p:txBody>
      </p:sp>
      <p:sp>
        <p:nvSpPr>
          <p:cNvPr id="25" name="Zaobljeni pravokutnik 24"/>
          <p:cNvSpPr/>
          <p:nvPr/>
        </p:nvSpPr>
        <p:spPr>
          <a:xfrm>
            <a:off x="6357938" y="4857750"/>
            <a:ext cx="1428750" cy="500063"/>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r-HR" sz="1400">
                <a:solidFill>
                  <a:schemeClr val="tx1"/>
                </a:solidFill>
                <a:latin typeface="Calibri" pitchFamily="34" charset="0"/>
              </a:rPr>
              <a:t>Institucije civilnog društva</a:t>
            </a:r>
          </a:p>
        </p:txBody>
      </p:sp>
      <p:sp>
        <p:nvSpPr>
          <p:cNvPr id="26" name="Zaobljeni pravokutnik 25"/>
          <p:cNvSpPr/>
          <p:nvPr/>
        </p:nvSpPr>
        <p:spPr>
          <a:xfrm>
            <a:off x="6357938" y="5929313"/>
            <a:ext cx="1428750" cy="500062"/>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hr-HR" sz="1400" dirty="0"/>
              <a:t>institucije države</a:t>
            </a:r>
          </a:p>
        </p:txBody>
      </p:sp>
      <p:sp>
        <p:nvSpPr>
          <p:cNvPr id="29" name="Pravokutnik 28"/>
          <p:cNvSpPr/>
          <p:nvPr/>
        </p:nvSpPr>
        <p:spPr>
          <a:xfrm>
            <a:off x="4000500" y="1785938"/>
            <a:ext cx="1143000" cy="35718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hr-HR" sz="1600" dirty="0">
                <a:solidFill>
                  <a:schemeClr val="tx1"/>
                </a:solidFill>
              </a:rPr>
              <a:t>slobod</a:t>
            </a:r>
            <a:r>
              <a:rPr lang="hr-HR" dirty="0">
                <a:solidFill>
                  <a:schemeClr val="tx1"/>
                </a:solidFill>
              </a:rPr>
              <a:t>a</a:t>
            </a:r>
          </a:p>
        </p:txBody>
      </p:sp>
      <p:sp>
        <p:nvSpPr>
          <p:cNvPr id="30" name="Pravokutnik 29"/>
          <p:cNvSpPr/>
          <p:nvPr/>
        </p:nvSpPr>
        <p:spPr>
          <a:xfrm>
            <a:off x="3779838" y="2357438"/>
            <a:ext cx="1584325" cy="35718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r-HR" sz="1600">
                <a:solidFill>
                  <a:schemeClr val="tx1"/>
                </a:solidFill>
              </a:rPr>
              <a:t>ravnopravnost</a:t>
            </a:r>
            <a:endParaRPr lang="hr-HR" sz="1600">
              <a:solidFill>
                <a:schemeClr val="tx1"/>
              </a:solidFill>
              <a:latin typeface="Calibri" pitchFamily="34" charset="0"/>
            </a:endParaRPr>
          </a:p>
        </p:txBody>
      </p:sp>
      <p:sp>
        <p:nvSpPr>
          <p:cNvPr id="31" name="Pravokutnik 30"/>
          <p:cNvSpPr/>
          <p:nvPr/>
        </p:nvSpPr>
        <p:spPr>
          <a:xfrm>
            <a:off x="4000500" y="2928938"/>
            <a:ext cx="1214438" cy="35718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hr-HR" sz="1400" dirty="0" smtClean="0">
                <a:solidFill>
                  <a:schemeClr val="tx1"/>
                </a:solidFill>
              </a:rPr>
              <a:t>mirotvorstvo</a:t>
            </a:r>
            <a:endParaRPr lang="hr-HR" dirty="0">
              <a:solidFill>
                <a:schemeClr val="tx1"/>
              </a:solidFill>
            </a:endParaRPr>
          </a:p>
        </p:txBody>
      </p:sp>
      <p:sp>
        <p:nvSpPr>
          <p:cNvPr id="11" name="Pravokutnik 10"/>
          <p:cNvSpPr/>
          <p:nvPr/>
        </p:nvSpPr>
        <p:spPr>
          <a:xfrm>
            <a:off x="4000500" y="3571875"/>
            <a:ext cx="1285875" cy="500063"/>
          </a:xfrm>
          <a:prstGeom prst="rect">
            <a:avLst/>
          </a:prstGeom>
        </p:spPr>
        <p:style>
          <a:lnRef idx="2">
            <a:schemeClr val="accent5"/>
          </a:lnRef>
          <a:fillRef idx="1">
            <a:schemeClr val="lt1"/>
          </a:fillRef>
          <a:effectRef idx="0">
            <a:schemeClr val="accent5"/>
          </a:effectRef>
          <a:fontRef idx="minor">
            <a:schemeClr val="dk1"/>
          </a:fontRef>
        </p:style>
        <p:txBody>
          <a:bodyPr anchor="ctr"/>
          <a:lstStyle/>
          <a:p>
            <a:pPr algn="ctr">
              <a:defRPr/>
            </a:pPr>
            <a:r>
              <a:rPr lang="hr-HR" sz="1400"/>
              <a:t>socijalna </a:t>
            </a:r>
            <a:r>
              <a:rPr lang="hr-HR" sz="1400" dirty="0"/>
              <a:t>pravda</a:t>
            </a:r>
          </a:p>
        </p:txBody>
      </p:sp>
      <p:sp>
        <p:nvSpPr>
          <p:cNvPr id="12" name="Pravokutnik 11"/>
          <p:cNvSpPr/>
          <p:nvPr/>
        </p:nvSpPr>
        <p:spPr>
          <a:xfrm>
            <a:off x="4000500" y="4214813"/>
            <a:ext cx="1285875" cy="571500"/>
          </a:xfrm>
          <a:prstGeom prst="rect">
            <a:avLst/>
          </a:prstGeom>
        </p:spPr>
        <p:style>
          <a:lnRef idx="2">
            <a:schemeClr val="accent5"/>
          </a:lnRef>
          <a:fillRef idx="1">
            <a:schemeClr val="lt1"/>
          </a:fillRef>
          <a:effectRef idx="0">
            <a:schemeClr val="accent5"/>
          </a:effectRef>
          <a:fontRef idx="minor">
            <a:schemeClr val="dk1"/>
          </a:fontRef>
        </p:style>
        <p:txBody>
          <a:bodyPr anchor="ctr"/>
          <a:lstStyle/>
          <a:p>
            <a:pPr algn="ctr">
              <a:defRPr/>
            </a:pPr>
            <a:r>
              <a:rPr lang="hr-HR" sz="1400"/>
              <a:t>poštivanje </a:t>
            </a:r>
            <a:r>
              <a:rPr lang="hr-HR" sz="1400" dirty="0"/>
              <a:t>prava čovjeka</a:t>
            </a:r>
          </a:p>
        </p:txBody>
      </p:sp>
      <p:sp>
        <p:nvSpPr>
          <p:cNvPr id="13" name="Pravokutnik 12"/>
          <p:cNvSpPr/>
          <p:nvPr/>
        </p:nvSpPr>
        <p:spPr>
          <a:xfrm>
            <a:off x="4000500" y="5000625"/>
            <a:ext cx="1285875" cy="857250"/>
          </a:xfrm>
          <a:prstGeom prst="rect">
            <a:avLst/>
          </a:prstGeom>
        </p:spPr>
        <p:style>
          <a:lnRef idx="2">
            <a:schemeClr val="accent5"/>
          </a:lnRef>
          <a:fillRef idx="1">
            <a:schemeClr val="lt1"/>
          </a:fillRef>
          <a:effectRef idx="0">
            <a:schemeClr val="accent5"/>
          </a:effectRef>
          <a:fontRef idx="minor">
            <a:schemeClr val="dk1"/>
          </a:fontRef>
        </p:style>
        <p:txBody>
          <a:bodyPr anchor="ctr"/>
          <a:lstStyle/>
          <a:p>
            <a:pPr algn="ctr">
              <a:defRPr/>
            </a:pPr>
            <a:r>
              <a:rPr lang="hr-HR" sz="1400">
                <a:solidFill>
                  <a:srgbClr val="000000"/>
                </a:solidFill>
              </a:rPr>
              <a:t>Povijesni procesi</a:t>
            </a:r>
          </a:p>
        </p:txBody>
      </p:sp>
      <p:sp>
        <p:nvSpPr>
          <p:cNvPr id="14" name="Pravokutnik 13"/>
          <p:cNvSpPr/>
          <p:nvPr/>
        </p:nvSpPr>
        <p:spPr>
          <a:xfrm>
            <a:off x="4000500" y="6072188"/>
            <a:ext cx="1285875" cy="500062"/>
          </a:xfrm>
          <a:prstGeom prst="rect">
            <a:avLst/>
          </a:prstGeom>
        </p:spPr>
        <p:style>
          <a:lnRef idx="2">
            <a:schemeClr val="accent5"/>
          </a:lnRef>
          <a:fillRef idx="1">
            <a:schemeClr val="lt1"/>
          </a:fillRef>
          <a:effectRef idx="0">
            <a:schemeClr val="accent5"/>
          </a:effectRef>
          <a:fontRef idx="minor">
            <a:schemeClr val="dk1"/>
          </a:fontRef>
        </p:style>
        <p:txBody>
          <a:bodyPr anchor="ctr"/>
          <a:lstStyle/>
          <a:p>
            <a:pPr algn="ctr">
              <a:defRPr/>
            </a:pPr>
            <a:r>
              <a:rPr lang="hr-HR" sz="1600" dirty="0"/>
              <a:t>vladavina prava</a:t>
            </a:r>
          </a:p>
        </p:txBody>
      </p:sp>
      <p:cxnSp>
        <p:nvCxnSpPr>
          <p:cNvPr id="16" name="Ravni poveznik sa strelicom 15"/>
          <p:cNvCxnSpPr/>
          <p:nvPr/>
        </p:nvCxnSpPr>
        <p:spPr>
          <a:xfrm>
            <a:off x="2428875" y="2000250"/>
            <a:ext cx="150018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Ravni poveznik sa strelicom 17"/>
          <p:cNvCxnSpPr/>
          <p:nvPr/>
        </p:nvCxnSpPr>
        <p:spPr>
          <a:xfrm>
            <a:off x="2428875" y="2000250"/>
            <a:ext cx="1500188" cy="428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Ravni poveznik sa strelicom 19"/>
          <p:cNvCxnSpPr/>
          <p:nvPr/>
        </p:nvCxnSpPr>
        <p:spPr>
          <a:xfrm>
            <a:off x="2428875" y="2000250"/>
            <a:ext cx="1500188" cy="10001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Ravni poveznik sa strelicom 21"/>
          <p:cNvCxnSpPr>
            <a:endCxn id="11" idx="1"/>
          </p:cNvCxnSpPr>
          <p:nvPr/>
        </p:nvCxnSpPr>
        <p:spPr>
          <a:xfrm rot="16200000" flipH="1">
            <a:off x="2303463" y="2125662"/>
            <a:ext cx="1822450" cy="1571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Ravni poveznik sa strelicom 26"/>
          <p:cNvCxnSpPr/>
          <p:nvPr/>
        </p:nvCxnSpPr>
        <p:spPr>
          <a:xfrm rot="16200000" flipH="1">
            <a:off x="1964531" y="2464594"/>
            <a:ext cx="2428875" cy="15001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Ravni poveznik sa strelicom 35"/>
          <p:cNvCxnSpPr/>
          <p:nvPr/>
        </p:nvCxnSpPr>
        <p:spPr>
          <a:xfrm rot="16200000" flipH="1">
            <a:off x="1214438" y="3500438"/>
            <a:ext cx="3857625" cy="1571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Okomiti svitak 36"/>
          <p:cNvSpPr/>
          <p:nvPr/>
        </p:nvSpPr>
        <p:spPr>
          <a:xfrm flipH="1">
            <a:off x="5500688" y="2643188"/>
            <a:ext cx="785812" cy="3286125"/>
          </a:xfrm>
          <a:prstGeom prst="verticalScroll">
            <a:avLst/>
          </a:prstGeom>
          <a:solidFill>
            <a:srgbClr val="FFC000"/>
          </a:solidFill>
        </p:spPr>
        <p:style>
          <a:lnRef idx="2">
            <a:schemeClr val="accent5"/>
          </a:lnRef>
          <a:fillRef idx="1">
            <a:schemeClr val="lt1"/>
          </a:fillRef>
          <a:effectRef idx="0">
            <a:schemeClr val="accent5"/>
          </a:effectRef>
          <a:fontRef idx="minor">
            <a:schemeClr val="dk1"/>
          </a:fontRef>
        </p:style>
        <p:txBody>
          <a:bodyPr anchor="ctr"/>
          <a:lstStyle/>
          <a:p>
            <a:pPr algn="ctr">
              <a:defRPr/>
            </a:pPr>
            <a:r>
              <a:rPr lang="hr-HR" dirty="0"/>
              <a:t>g </a:t>
            </a:r>
          </a:p>
          <a:p>
            <a:pPr algn="ctr">
              <a:defRPr/>
            </a:pPr>
            <a:r>
              <a:rPr lang="hr-HR" dirty="0"/>
              <a:t>o</a:t>
            </a:r>
          </a:p>
          <a:p>
            <a:pPr algn="ctr">
              <a:defRPr/>
            </a:pPr>
            <a:r>
              <a:rPr lang="hr-HR" dirty="0"/>
              <a:t>s</a:t>
            </a:r>
          </a:p>
          <a:p>
            <a:pPr algn="ctr">
              <a:defRPr/>
            </a:pPr>
            <a:r>
              <a:rPr lang="hr-HR" dirty="0"/>
              <a:t>p</a:t>
            </a:r>
          </a:p>
          <a:p>
            <a:pPr algn="ctr">
              <a:defRPr/>
            </a:pPr>
            <a:r>
              <a:rPr lang="hr-HR" dirty="0"/>
              <a:t>o</a:t>
            </a:r>
          </a:p>
          <a:p>
            <a:pPr algn="ctr">
              <a:defRPr/>
            </a:pPr>
            <a:r>
              <a:rPr lang="hr-HR" dirty="0"/>
              <a:t>d</a:t>
            </a:r>
          </a:p>
          <a:p>
            <a:pPr algn="ctr">
              <a:defRPr/>
            </a:pPr>
            <a:r>
              <a:rPr lang="hr-HR" dirty="0"/>
              <a:t>a</a:t>
            </a:r>
          </a:p>
          <a:p>
            <a:pPr algn="ctr">
              <a:defRPr/>
            </a:pPr>
            <a:r>
              <a:rPr lang="hr-HR" dirty="0"/>
              <a:t>r</a:t>
            </a:r>
          </a:p>
          <a:p>
            <a:pPr algn="ctr">
              <a:defRPr/>
            </a:pPr>
            <a:r>
              <a:rPr lang="hr-HR" dirty="0"/>
              <a:t>s</a:t>
            </a:r>
          </a:p>
          <a:p>
            <a:pPr algn="ctr">
              <a:defRPr/>
            </a:pPr>
            <a:r>
              <a:rPr lang="hr-HR" dirty="0"/>
              <a:t>t</a:t>
            </a:r>
          </a:p>
          <a:p>
            <a:pPr algn="ctr">
              <a:defRPr/>
            </a:pPr>
            <a:r>
              <a:rPr lang="hr-HR" dirty="0"/>
              <a:t>v</a:t>
            </a:r>
          </a:p>
          <a:p>
            <a:pPr algn="ctr">
              <a:defRPr/>
            </a:pPr>
            <a:r>
              <a:rPr lang="hr-HR" dirty="0"/>
              <a:t>o</a:t>
            </a:r>
          </a:p>
        </p:txBody>
      </p:sp>
      <p:sp>
        <p:nvSpPr>
          <p:cNvPr id="38" name="Okomiti svitak 37"/>
          <p:cNvSpPr/>
          <p:nvPr/>
        </p:nvSpPr>
        <p:spPr>
          <a:xfrm>
            <a:off x="2786063" y="2349500"/>
            <a:ext cx="928687" cy="3579813"/>
          </a:xfrm>
          <a:prstGeom prst="verticalScroll">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r-HR" dirty="0" err="1" smtClean="0">
                <a:solidFill>
                  <a:schemeClr val="tx1"/>
                </a:solidFill>
              </a:rPr>
              <a:t>Lj</a:t>
            </a:r>
            <a:endParaRPr lang="hr-HR" dirty="0" smtClean="0">
              <a:solidFill>
                <a:schemeClr val="tx1"/>
              </a:solidFill>
            </a:endParaRPr>
          </a:p>
          <a:p>
            <a:pPr algn="ctr">
              <a:defRPr/>
            </a:pPr>
            <a:r>
              <a:rPr lang="hr-HR" dirty="0" smtClean="0">
                <a:solidFill>
                  <a:schemeClr val="tx1"/>
                </a:solidFill>
              </a:rPr>
              <a:t>U</a:t>
            </a:r>
          </a:p>
          <a:p>
            <a:pPr algn="ctr">
              <a:defRPr/>
            </a:pPr>
            <a:r>
              <a:rPr lang="hr-HR" dirty="0" smtClean="0">
                <a:solidFill>
                  <a:schemeClr val="tx1"/>
                </a:solidFill>
              </a:rPr>
              <a:t>D</a:t>
            </a:r>
          </a:p>
          <a:p>
            <a:pPr algn="ctr">
              <a:defRPr/>
            </a:pPr>
            <a:r>
              <a:rPr lang="hr-HR" dirty="0" smtClean="0">
                <a:solidFill>
                  <a:schemeClr val="tx1"/>
                </a:solidFill>
              </a:rPr>
              <a:t>S</a:t>
            </a:r>
          </a:p>
          <a:p>
            <a:pPr algn="ctr">
              <a:defRPr/>
            </a:pPr>
            <a:r>
              <a:rPr lang="hr-HR" dirty="0" smtClean="0">
                <a:solidFill>
                  <a:schemeClr val="tx1"/>
                </a:solidFill>
              </a:rPr>
              <a:t>K</a:t>
            </a:r>
          </a:p>
          <a:p>
            <a:pPr algn="ctr">
              <a:defRPr/>
            </a:pPr>
            <a:r>
              <a:rPr lang="hr-HR" dirty="0" smtClean="0">
                <a:solidFill>
                  <a:schemeClr val="tx1"/>
                </a:solidFill>
              </a:rPr>
              <a:t>A</a:t>
            </a:r>
          </a:p>
          <a:p>
            <a:pPr algn="ctr">
              <a:defRPr/>
            </a:pPr>
            <a:endParaRPr lang="hr-HR" dirty="0" smtClean="0">
              <a:solidFill>
                <a:schemeClr val="tx1"/>
              </a:solidFill>
            </a:endParaRPr>
          </a:p>
          <a:p>
            <a:pPr algn="ctr">
              <a:defRPr/>
            </a:pPr>
            <a:r>
              <a:rPr lang="hr-HR" dirty="0" smtClean="0">
                <a:solidFill>
                  <a:schemeClr val="tx1"/>
                </a:solidFill>
              </a:rPr>
              <a:t>P</a:t>
            </a:r>
          </a:p>
          <a:p>
            <a:pPr algn="ctr">
              <a:defRPr/>
            </a:pPr>
            <a:r>
              <a:rPr lang="hr-HR" dirty="0" smtClean="0">
                <a:solidFill>
                  <a:schemeClr val="tx1"/>
                </a:solidFill>
              </a:rPr>
              <a:t>R</a:t>
            </a:r>
          </a:p>
          <a:p>
            <a:pPr algn="ctr">
              <a:defRPr/>
            </a:pPr>
            <a:r>
              <a:rPr lang="hr-HR" dirty="0" smtClean="0">
                <a:solidFill>
                  <a:schemeClr val="tx1"/>
                </a:solidFill>
              </a:rPr>
              <a:t>A</a:t>
            </a:r>
          </a:p>
          <a:p>
            <a:pPr algn="ctr">
              <a:defRPr/>
            </a:pPr>
            <a:r>
              <a:rPr lang="hr-HR" dirty="0" smtClean="0">
                <a:solidFill>
                  <a:schemeClr val="tx1"/>
                </a:solidFill>
              </a:rPr>
              <a:t>V</a:t>
            </a:r>
          </a:p>
          <a:p>
            <a:pPr algn="ctr">
              <a:defRPr/>
            </a:pPr>
            <a:r>
              <a:rPr lang="hr-HR" dirty="0" smtClean="0">
                <a:solidFill>
                  <a:schemeClr val="tx1"/>
                </a:solidFill>
              </a:rPr>
              <a:t>A</a:t>
            </a:r>
            <a:endParaRPr lang="hr-HR" dirty="0">
              <a:solidFill>
                <a:schemeClr val="tx1"/>
              </a:solidFill>
            </a:endParaRPr>
          </a:p>
        </p:txBody>
      </p:sp>
      <p:sp>
        <p:nvSpPr>
          <p:cNvPr id="39" name="Strelica lijevo-desno 38"/>
          <p:cNvSpPr/>
          <p:nvPr/>
        </p:nvSpPr>
        <p:spPr>
          <a:xfrm>
            <a:off x="2500313" y="6000750"/>
            <a:ext cx="1357312" cy="571500"/>
          </a:xfrm>
          <a:prstGeom prst="leftRightArrow">
            <a:avLst/>
          </a:prstGeom>
          <a:solidFill>
            <a:schemeClr val="accent2"/>
          </a:solidFill>
        </p:spPr>
        <p:style>
          <a:lnRef idx="2">
            <a:schemeClr val="accent5"/>
          </a:lnRef>
          <a:fillRef idx="1">
            <a:schemeClr val="lt1"/>
          </a:fillRef>
          <a:effectRef idx="0">
            <a:schemeClr val="accent5"/>
          </a:effectRef>
          <a:fontRef idx="minor">
            <a:schemeClr val="dk1"/>
          </a:fontRef>
        </p:style>
        <p:txBody>
          <a:bodyPr anchor="ctr"/>
          <a:lstStyle/>
          <a:p>
            <a:pPr algn="ctr">
              <a:defRPr/>
            </a:pPr>
            <a:endParaRPr lang="hr-HR"/>
          </a:p>
        </p:txBody>
      </p:sp>
      <p:sp>
        <p:nvSpPr>
          <p:cNvPr id="40" name="Vodoravni svitak 39"/>
          <p:cNvSpPr/>
          <p:nvPr/>
        </p:nvSpPr>
        <p:spPr>
          <a:xfrm>
            <a:off x="6443663" y="4076700"/>
            <a:ext cx="2305050" cy="568325"/>
          </a:xfrm>
          <a:prstGeom prst="horizontalScroll">
            <a:avLst/>
          </a:prstGeom>
          <a:solidFill>
            <a:srgbClr val="FFC000"/>
          </a:solidFill>
        </p:spPr>
        <p:style>
          <a:lnRef idx="2">
            <a:schemeClr val="accent5"/>
          </a:lnRef>
          <a:fillRef idx="1">
            <a:schemeClr val="lt1"/>
          </a:fillRef>
          <a:effectRef idx="0">
            <a:schemeClr val="accent5"/>
          </a:effectRef>
          <a:fontRef idx="minor">
            <a:schemeClr val="dk1"/>
          </a:fontRef>
        </p:style>
        <p:txBody>
          <a:bodyPr anchor="ctr"/>
          <a:lstStyle/>
          <a:p>
            <a:pPr algn="ctr">
              <a:defRPr/>
            </a:pPr>
            <a:r>
              <a:rPr lang="hr-HR" sz="1400" b="1">
                <a:solidFill>
                  <a:srgbClr val="000000"/>
                </a:solidFill>
              </a:rPr>
              <a:t>GRAĐANSKE VRLINE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ox(in)">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ox(in)">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box(in)">
                                      <p:cBhvr>
                                        <p:cTn id="17" dur="500"/>
                                        <p:tgtEl>
                                          <p:spTgt spid="31"/>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ox(in)">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ox(in)">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ox(in)">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ox(in)">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box(in)">
                                      <p:cBhvr>
                                        <p:cTn id="42" dur="500"/>
                                        <p:tgtEl>
                                          <p:spTgt spid="38"/>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box(in)">
                                      <p:cBhvr>
                                        <p:cTn id="47" dur="500"/>
                                        <p:tgtEl>
                                          <p:spTgt spid="37"/>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box(in)">
                                      <p:cBhvr>
                                        <p:cTn id="52" dur="500"/>
                                        <p:tgtEl>
                                          <p:spTgt spid="40"/>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box(in)">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9" grpId="0" animBg="1"/>
      <p:bldP spid="30" grpId="0" animBg="1"/>
      <p:bldP spid="31" grpId="0" animBg="1"/>
      <p:bldP spid="11" grpId="0" animBg="1"/>
      <p:bldP spid="12" grpId="0" animBg="1"/>
      <p:bldP spid="13" grpId="0" animBg="1"/>
      <p:bldP spid="14" grpId="0" animBg="1"/>
      <p:bldP spid="37" grpId="0" animBg="1"/>
      <p:bldP spid="38" grpId="0" animBg="1"/>
      <p:bldP spid="40"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body" idx="1"/>
          </p:nvPr>
        </p:nvSpPr>
        <p:spPr>
          <a:xfrm>
            <a:off x="457200" y="333375"/>
            <a:ext cx="8229600" cy="6119813"/>
          </a:xfrm>
        </p:spPr>
        <p:txBody>
          <a:bodyPr/>
          <a:lstStyle/>
          <a:p>
            <a:pPr algn="ctr">
              <a:lnSpc>
                <a:spcPct val="80000"/>
              </a:lnSpc>
              <a:buFontTx/>
              <a:buNone/>
            </a:pPr>
            <a:r>
              <a:rPr lang="hr-HR" sz="2800">
                <a:solidFill>
                  <a:srgbClr val="FF0000"/>
                </a:solidFill>
              </a:rPr>
              <a:t>Suzbijanja korupcije</a:t>
            </a:r>
            <a:r>
              <a:rPr lang="hr-HR" sz="2800"/>
              <a:t> </a:t>
            </a:r>
          </a:p>
          <a:p>
            <a:pPr>
              <a:lnSpc>
                <a:spcPct val="80000"/>
              </a:lnSpc>
            </a:pPr>
            <a:endParaRPr lang="hr-HR" sz="2800"/>
          </a:p>
          <a:p>
            <a:pPr>
              <a:lnSpc>
                <a:spcPct val="80000"/>
              </a:lnSpc>
            </a:pPr>
            <a:r>
              <a:rPr lang="hr-HR" sz="2800"/>
              <a:t>odnosi se etičko-pravnu razinu prevladavanja korupcije stjecanjem i usvajanjem etičkih vrjednota rada i života na temelju vlastitoga rada</a:t>
            </a:r>
          </a:p>
          <a:p>
            <a:pPr>
              <a:lnSpc>
                <a:spcPct val="80000"/>
              </a:lnSpc>
            </a:pPr>
            <a:endParaRPr lang="hr-HR" sz="2800"/>
          </a:p>
          <a:p>
            <a:pPr>
              <a:lnSpc>
                <a:spcPct val="80000"/>
              </a:lnSpc>
            </a:pPr>
            <a:r>
              <a:rPr lang="hr-HR" sz="2800"/>
              <a:t>U tom smislu razvijen je Kodeks časti</a:t>
            </a:r>
          </a:p>
          <a:p>
            <a:pPr>
              <a:lnSpc>
                <a:spcPct val="80000"/>
              </a:lnSpc>
            </a:pPr>
            <a:endParaRPr lang="hr-HR" sz="2800"/>
          </a:p>
          <a:p>
            <a:pPr>
              <a:lnSpc>
                <a:spcPct val="80000"/>
              </a:lnSpc>
            </a:pPr>
            <a:r>
              <a:rPr lang="hr-HR" sz="2800" b="1"/>
              <a:t>Kodeks časti temelji se na pretpostavci da je čast najvrednije obilježje svake osobe</a:t>
            </a:r>
            <a:r>
              <a:rPr lang="hr-HR" sz="2800"/>
              <a:t>. Čast je vanjsko lice dostojanstva ljudske osobe. Pravo na dostojanstvo osobe je jedno od temeljnih ljudskih prava i jednako pripada svakom ljudskom biću, bez obzira na dob, spol, klasu, rasu i druga obilježja. </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body" idx="1"/>
          </p:nvPr>
        </p:nvSpPr>
        <p:spPr>
          <a:xfrm>
            <a:off x="457200" y="549275"/>
            <a:ext cx="8229600" cy="5975350"/>
          </a:xfrm>
        </p:spPr>
        <p:txBody>
          <a:bodyPr/>
          <a:lstStyle/>
          <a:p>
            <a:pPr>
              <a:lnSpc>
                <a:spcPct val="90000"/>
              </a:lnSpc>
            </a:pPr>
            <a:r>
              <a:rPr lang="hr-HR" sz="2400"/>
              <a:t>Od učenika škole očekuje se da iskreno i časno postupaju. Prema tome, namjerno laganje, varanje i krađa neće se tolerirati jer one ugrožavaju </a:t>
            </a:r>
            <a:r>
              <a:rPr lang="hr-HR" sz="2400" b="1"/>
              <a:t>zajednicu časti i povjerenja u školi.</a:t>
            </a:r>
            <a:r>
              <a:rPr lang="hr-HR" sz="2400"/>
              <a:t> Kodeks časti obuhvaća samo neke vidove ponašanja, no mi, kao članovi školske zajednice, moramo se truditi časno postupati u svim situacijama kako ne bismo kompromitirali ne samo svoju čast i poštenje nego i čast i poštenje škole.</a:t>
            </a:r>
            <a:endParaRPr lang="hr-HR" sz="2400" b="1"/>
          </a:p>
          <a:p>
            <a:pPr>
              <a:lnSpc>
                <a:spcPct val="90000"/>
              </a:lnSpc>
            </a:pPr>
            <a:endParaRPr lang="hr-HR" sz="2400" b="1"/>
          </a:p>
          <a:p>
            <a:pPr>
              <a:lnSpc>
                <a:spcPct val="90000"/>
              </a:lnSpc>
            </a:pPr>
            <a:r>
              <a:rPr lang="hr-HR" sz="2400" b="1"/>
              <a:t>KODEKS ČASTI</a:t>
            </a:r>
            <a:endParaRPr lang="hr-HR" sz="2400"/>
          </a:p>
          <a:p>
            <a:pPr>
              <a:lnSpc>
                <a:spcPct val="90000"/>
              </a:lnSpc>
            </a:pPr>
            <a:r>
              <a:rPr lang="hr-HR" sz="2400"/>
              <a:t>Uvijek ću govoriti istinu</a:t>
            </a:r>
          </a:p>
          <a:p>
            <a:pPr>
              <a:lnSpc>
                <a:spcPct val="90000"/>
              </a:lnSpc>
            </a:pPr>
            <a:r>
              <a:rPr lang="hr-HR" sz="2400"/>
              <a:t>Uvijek ću sam obavljati svoje zadaće.</a:t>
            </a:r>
          </a:p>
          <a:p>
            <a:pPr>
              <a:lnSpc>
                <a:spcPct val="90000"/>
              </a:lnSpc>
            </a:pPr>
            <a:r>
              <a:rPr lang="hr-HR" sz="2400"/>
              <a:t>Poštovat ću druge tako što neću uzimati ono što mi ne pripada.</a:t>
            </a:r>
          </a:p>
          <a:p>
            <a:pPr>
              <a:lnSpc>
                <a:spcPct val="90000"/>
              </a:lnSpc>
            </a:pPr>
            <a:r>
              <a:rPr lang="hr-HR" sz="2400"/>
              <a:t>Poštovat ću odredbe Kodeksa časti i poduzimati mjere da se odredbe kodeksa provode i poštuju. </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body" idx="1"/>
          </p:nvPr>
        </p:nvSpPr>
        <p:spPr>
          <a:xfrm>
            <a:off x="457200" y="476250"/>
            <a:ext cx="8229600" cy="5832475"/>
          </a:xfrm>
        </p:spPr>
        <p:txBody>
          <a:bodyPr>
            <a:normAutofit lnSpcReduction="10000"/>
          </a:bodyPr>
          <a:lstStyle/>
          <a:p>
            <a:pPr eaLnBrk="1" hangingPunct="1">
              <a:lnSpc>
                <a:spcPct val="90000"/>
              </a:lnSpc>
              <a:buFont typeface="Wingdings" pitchFamily="2" charset="2"/>
              <a:buNone/>
              <a:defRPr/>
            </a:pPr>
            <a:endParaRPr lang="hr-HR" sz="1000" dirty="0" smtClean="0">
              <a:solidFill>
                <a:srgbClr val="FF0000"/>
              </a:solidFill>
            </a:endParaRPr>
          </a:p>
          <a:p>
            <a:pPr algn="ctr" eaLnBrk="1" hangingPunct="1">
              <a:lnSpc>
                <a:spcPct val="90000"/>
              </a:lnSpc>
              <a:buNone/>
              <a:defRPr/>
            </a:pPr>
            <a:r>
              <a:rPr lang="hr-HR" u="sng" dirty="0" smtClean="0"/>
              <a:t>Projekt građanin</a:t>
            </a:r>
          </a:p>
          <a:p>
            <a:pPr eaLnBrk="1" hangingPunct="1">
              <a:lnSpc>
                <a:spcPct val="90000"/>
              </a:lnSpc>
              <a:defRPr/>
            </a:pPr>
            <a:r>
              <a:rPr lang="hr-HR" u="sng" dirty="0" smtClean="0">
                <a:solidFill>
                  <a:srgbClr val="FF3300"/>
                </a:solidFill>
              </a:rPr>
              <a:t>Cilj</a:t>
            </a:r>
            <a:r>
              <a:rPr lang="hr-HR" u="sng" dirty="0" smtClean="0">
                <a:solidFill>
                  <a:srgbClr val="FF0000"/>
                </a:solidFill>
              </a:rPr>
              <a:t> </a:t>
            </a:r>
            <a:r>
              <a:rPr lang="hr-HR" sz="3600" dirty="0" smtClean="0"/>
              <a:t>Projekta</a:t>
            </a:r>
            <a:r>
              <a:rPr lang="hr-HR" sz="3600" dirty="0" smtClean="0">
                <a:solidFill>
                  <a:srgbClr val="00FF99"/>
                </a:solidFill>
              </a:rPr>
              <a:t> </a:t>
            </a:r>
            <a:r>
              <a:rPr lang="hr-HR" sz="3600" dirty="0" smtClean="0"/>
              <a:t>građanin</a:t>
            </a:r>
            <a:r>
              <a:rPr lang="hr-HR" dirty="0" smtClean="0"/>
              <a:t> je da se učenike upoznaje i uvodi u metode i postupke koje vlast koristi u procesu upravljanja.</a:t>
            </a:r>
          </a:p>
          <a:p>
            <a:pPr eaLnBrk="1" hangingPunct="1">
              <a:lnSpc>
                <a:spcPct val="90000"/>
              </a:lnSpc>
              <a:defRPr/>
            </a:pPr>
            <a:endParaRPr lang="hr-HR" sz="1000" dirty="0" smtClean="0"/>
          </a:p>
          <a:p>
            <a:pPr eaLnBrk="1" hangingPunct="1">
              <a:lnSpc>
                <a:spcPct val="90000"/>
              </a:lnSpc>
              <a:defRPr/>
            </a:pPr>
            <a:r>
              <a:rPr lang="hr-HR" dirty="0" smtClean="0"/>
              <a:t>Tu se učenici upoznaju s pojmom </a:t>
            </a:r>
            <a:r>
              <a:rPr lang="hr-HR" dirty="0" smtClean="0">
                <a:solidFill>
                  <a:srgbClr val="FF3300"/>
                </a:solidFill>
              </a:rPr>
              <a:t>javne politike</a:t>
            </a:r>
            <a:r>
              <a:rPr lang="hr-HR" dirty="0" smtClean="0">
                <a:solidFill>
                  <a:srgbClr val="00FF99"/>
                </a:solidFill>
              </a:rPr>
              <a:t> </a:t>
            </a:r>
            <a:r>
              <a:rPr lang="hr-HR" dirty="0" smtClean="0"/>
              <a:t>koja se bavi određenim problemom u zajednici:</a:t>
            </a:r>
          </a:p>
          <a:p>
            <a:pPr eaLnBrk="1" hangingPunct="1">
              <a:lnSpc>
                <a:spcPct val="90000"/>
              </a:lnSpc>
              <a:defRPr/>
            </a:pPr>
            <a:r>
              <a:rPr lang="hr-HR" dirty="0" smtClean="0">
                <a:solidFill>
                  <a:srgbClr val="FF3300"/>
                </a:solidFill>
              </a:rPr>
              <a:t>cilj je pomoći da se učenici nauče sudjelovati u vlasti što znači u donošenju odluka, davanju naloga, stvaranju pravila i uredbi te zakona – ispituju probleme koji su im važni i pokušavaju ih riješiti</a:t>
            </a:r>
            <a:r>
              <a:rPr lang="hr-HR" sz="2800" dirty="0" smtClean="0">
                <a:solidFill>
                  <a:srgbClr val="66CCFF"/>
                </a:solidFill>
              </a:rPr>
              <a:t>.</a:t>
            </a:r>
            <a:endParaRPr lang="hr-HR" sz="1800" dirty="0" smtClean="0">
              <a:solidFill>
                <a:srgbClr val="66CCFF"/>
              </a:solidFill>
            </a:endParaRPr>
          </a:p>
        </p:txBody>
      </p:sp>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xfrm>
            <a:off x="457200" y="692150"/>
            <a:ext cx="8229600" cy="5545138"/>
          </a:xfrm>
        </p:spPr>
        <p:txBody>
          <a:bodyPr/>
          <a:lstStyle/>
          <a:p>
            <a:pPr eaLnBrk="1" hangingPunct="1">
              <a:lnSpc>
                <a:spcPct val="90000"/>
              </a:lnSpc>
              <a:defRPr/>
            </a:pPr>
            <a:r>
              <a:rPr lang="hr-HR" sz="2800" dirty="0" smtClean="0">
                <a:solidFill>
                  <a:srgbClr val="FF0000"/>
                </a:solidFill>
              </a:rPr>
              <a:t>Pritom se koristimo priručnikom za nastavnike </a:t>
            </a:r>
            <a:r>
              <a:rPr lang="hr-HR" sz="2800" i="1" dirty="0" smtClean="0">
                <a:solidFill>
                  <a:srgbClr val="FF0000"/>
                </a:solidFill>
              </a:rPr>
              <a:t>Projekt građanin</a:t>
            </a:r>
            <a:r>
              <a:rPr lang="hr-HR" sz="2800" dirty="0" smtClean="0">
                <a:solidFill>
                  <a:srgbClr val="FF0000"/>
                </a:solidFill>
              </a:rPr>
              <a:t>. </a:t>
            </a:r>
            <a:r>
              <a:rPr lang="hr-HR" sz="2800" i="1" dirty="0" smtClean="0">
                <a:solidFill>
                  <a:srgbClr val="FF0000"/>
                </a:solidFill>
              </a:rPr>
              <a:t>Priručnik za nastavnike </a:t>
            </a:r>
            <a:r>
              <a:rPr lang="hr-HR" sz="2800" dirty="0" smtClean="0">
                <a:solidFill>
                  <a:srgbClr val="FF0000"/>
                </a:solidFill>
              </a:rPr>
              <a:t>I. </a:t>
            </a:r>
            <a:r>
              <a:rPr lang="hr-HR" sz="2800" i="1" dirty="0" smtClean="0">
                <a:solidFill>
                  <a:srgbClr val="FF0000"/>
                </a:solidFill>
              </a:rPr>
              <a:t>razina</a:t>
            </a:r>
            <a:r>
              <a:rPr lang="hr-HR" sz="2800" dirty="0" smtClean="0">
                <a:solidFill>
                  <a:srgbClr val="FF0000"/>
                </a:solidFill>
              </a:rPr>
              <a:t>, Agencija za odgoj i obrazovanje, Zagreb, 2007</a:t>
            </a:r>
            <a:r>
              <a:rPr lang="hr-HR" sz="2600" dirty="0" smtClean="0">
                <a:solidFill>
                  <a:srgbClr val="66CCFF"/>
                </a:solidFill>
              </a:rPr>
              <a:t>.</a:t>
            </a:r>
            <a:endParaRPr lang="hr-HR" sz="2600" dirty="0" smtClean="0">
              <a:solidFill>
                <a:srgbClr val="0066FF"/>
              </a:solidFill>
            </a:endParaRPr>
          </a:p>
          <a:p>
            <a:pPr eaLnBrk="1" hangingPunct="1">
              <a:lnSpc>
                <a:spcPct val="90000"/>
              </a:lnSpc>
              <a:defRPr/>
            </a:pPr>
            <a:endParaRPr lang="hr-HR" sz="800" dirty="0" smtClean="0">
              <a:solidFill>
                <a:srgbClr val="0066FF"/>
              </a:solidFill>
            </a:endParaRPr>
          </a:p>
          <a:p>
            <a:pPr eaLnBrk="1" hangingPunct="1">
              <a:lnSpc>
                <a:spcPct val="90000"/>
              </a:lnSpc>
              <a:defRPr/>
            </a:pPr>
            <a:r>
              <a:rPr lang="hr-HR" sz="2800" dirty="0" smtClean="0"/>
              <a:t>Svrha je da učenici nauče </a:t>
            </a:r>
            <a:r>
              <a:rPr lang="hr-HR" sz="2800" dirty="0" smtClean="0">
                <a:solidFill>
                  <a:srgbClr val="66CCFF"/>
                </a:solidFill>
              </a:rPr>
              <a:t>prepoznati </a:t>
            </a:r>
            <a:r>
              <a:rPr lang="hr-HR" sz="2800" dirty="0" smtClean="0">
                <a:solidFill>
                  <a:srgbClr val="FF3300"/>
                </a:solidFill>
              </a:rPr>
              <a:t>društveni</a:t>
            </a:r>
            <a:r>
              <a:rPr lang="hr-HR" sz="2800" dirty="0" smtClean="0">
                <a:solidFill>
                  <a:srgbClr val="66CCFF"/>
                </a:solidFill>
              </a:rPr>
              <a:t> problem</a:t>
            </a:r>
            <a:r>
              <a:rPr lang="hr-HR" sz="2800" dirty="0" smtClean="0"/>
              <a:t>, da </a:t>
            </a:r>
            <a:r>
              <a:rPr lang="hr-HR" sz="2800" dirty="0" smtClean="0">
                <a:solidFill>
                  <a:srgbClr val="66CCFF"/>
                </a:solidFill>
              </a:rPr>
              <a:t>odaberu problem</a:t>
            </a:r>
            <a:r>
              <a:rPr lang="hr-HR" sz="2800" dirty="0" smtClean="0"/>
              <a:t>, da </a:t>
            </a:r>
            <a:r>
              <a:rPr lang="hr-HR" sz="2800" dirty="0" smtClean="0">
                <a:solidFill>
                  <a:schemeClr val="hlink"/>
                </a:solidFill>
              </a:rPr>
              <a:t>prikupe </a:t>
            </a:r>
            <a:r>
              <a:rPr lang="hr-HR" sz="2800" dirty="0" smtClean="0">
                <a:solidFill>
                  <a:srgbClr val="66CCFF"/>
                </a:solidFill>
              </a:rPr>
              <a:t>podatke o problemu koji će istraživati</a:t>
            </a:r>
            <a:r>
              <a:rPr lang="hr-HR" sz="2800" dirty="0" smtClean="0"/>
              <a:t> te da </a:t>
            </a:r>
            <a:r>
              <a:rPr lang="hr-HR" sz="2800" dirty="0" smtClean="0">
                <a:solidFill>
                  <a:srgbClr val="66CCFF"/>
                </a:solidFill>
              </a:rPr>
              <a:t>izrade portfelj koji se sastoji od pokazne</a:t>
            </a:r>
            <a:r>
              <a:rPr lang="hr-HR" sz="2800" dirty="0" smtClean="0"/>
              <a:t> mape od 4 stranice i dokumentacijske mape te da ga predstave po etapama.</a:t>
            </a:r>
            <a:r>
              <a:rPr lang="hr-HR" sz="2600" dirty="0" smtClean="0"/>
              <a:t> </a:t>
            </a:r>
            <a:r>
              <a:rPr lang="hr-HR" sz="1200" dirty="0" smtClean="0">
                <a:solidFill>
                  <a:srgbClr val="FF0000"/>
                </a:solidFill>
              </a:rPr>
              <a:t>(najmanje </a:t>
            </a:r>
            <a:r>
              <a:rPr lang="hr-HR" sz="1800" dirty="0" smtClean="0">
                <a:solidFill>
                  <a:srgbClr val="FF0000"/>
                </a:solidFill>
              </a:rPr>
              <a:t>15</a:t>
            </a:r>
            <a:r>
              <a:rPr lang="hr-HR" sz="1200" dirty="0" smtClean="0">
                <a:solidFill>
                  <a:srgbClr val="FF0000"/>
                </a:solidFill>
              </a:rPr>
              <a:t> sati)</a:t>
            </a:r>
            <a:endParaRPr lang="hr-HR" sz="2600" dirty="0" smtClean="0">
              <a:solidFill>
                <a:srgbClr val="FF0000"/>
              </a:solidFill>
            </a:endParaRPr>
          </a:p>
          <a:p>
            <a:pPr eaLnBrk="1" hangingPunct="1">
              <a:lnSpc>
                <a:spcPct val="90000"/>
              </a:lnSpc>
              <a:defRPr/>
            </a:pPr>
            <a:endParaRPr lang="hr-HR" sz="800" dirty="0" smtClean="0">
              <a:solidFill>
                <a:srgbClr val="FF0000"/>
              </a:solidFill>
            </a:endParaRPr>
          </a:p>
          <a:p>
            <a:pPr eaLnBrk="1" hangingPunct="1">
              <a:lnSpc>
                <a:spcPct val="90000"/>
              </a:lnSpc>
              <a:defRPr/>
            </a:pPr>
            <a:r>
              <a:rPr lang="hr-HR" sz="2600" dirty="0" smtClean="0"/>
              <a:t>Takvi projekti mogu se </a:t>
            </a:r>
            <a:r>
              <a:rPr lang="hr-HR" sz="2600" dirty="0" smtClean="0">
                <a:solidFill>
                  <a:srgbClr val="66CCFF"/>
                </a:solidFill>
              </a:rPr>
              <a:t>provoditi na satovima razrednog odjela, u radu vijeća učenika ili tijekom nekih drugih izvannastavnih aktivnosti.</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7813"/>
            <a:ext cx="8229600" cy="793750"/>
          </a:xfrm>
        </p:spPr>
        <p:txBody>
          <a:bodyPr/>
          <a:lstStyle/>
          <a:p>
            <a:pPr eaLnBrk="1" hangingPunct="1">
              <a:defRPr/>
            </a:pPr>
            <a:r>
              <a:rPr lang="hr-HR" sz="1800" smtClean="0">
                <a:solidFill>
                  <a:schemeClr val="folHlink"/>
                </a:solidFill>
              </a:rPr>
              <a:t>Priručnik za nastavnike </a:t>
            </a:r>
            <a:r>
              <a:rPr lang="hr-HR" sz="1800" i="1" smtClean="0">
                <a:solidFill>
                  <a:schemeClr val="folHlink"/>
                </a:solidFill>
              </a:rPr>
              <a:t>Projekt građanin</a:t>
            </a:r>
            <a:r>
              <a:rPr lang="hr-HR" sz="1800" smtClean="0">
                <a:solidFill>
                  <a:schemeClr val="folHlink"/>
                </a:solidFill>
              </a:rPr>
              <a:t>. </a:t>
            </a:r>
            <a:r>
              <a:rPr lang="hr-HR" sz="1800" i="1" smtClean="0">
                <a:solidFill>
                  <a:schemeClr val="folHlink"/>
                </a:solidFill>
              </a:rPr>
              <a:t>Priručnik za nastavnike </a:t>
            </a:r>
            <a:r>
              <a:rPr lang="hr-HR" sz="1800" smtClean="0">
                <a:solidFill>
                  <a:schemeClr val="folHlink"/>
                </a:solidFill>
              </a:rPr>
              <a:t>I. </a:t>
            </a:r>
            <a:r>
              <a:rPr lang="hr-HR" sz="1800" i="1" smtClean="0">
                <a:solidFill>
                  <a:schemeClr val="folHlink"/>
                </a:solidFill>
              </a:rPr>
              <a:t>razina</a:t>
            </a:r>
            <a:r>
              <a:rPr lang="hr-HR" sz="1800" smtClean="0">
                <a:solidFill>
                  <a:schemeClr val="folHlink"/>
                </a:solidFill>
              </a:rPr>
              <a:t>, Agencija za odgoj i obrazovanje, Zagreb, 2007</a:t>
            </a:r>
            <a:r>
              <a:rPr lang="hr-HR" sz="1800" smtClean="0">
                <a:solidFill>
                  <a:srgbClr val="6600FF"/>
                </a:solidFill>
              </a:rPr>
              <a:t>.</a:t>
            </a:r>
          </a:p>
        </p:txBody>
      </p:sp>
      <p:sp>
        <p:nvSpPr>
          <p:cNvPr id="12291" name="Rectangle 3"/>
          <p:cNvSpPr>
            <a:spLocks noGrp="1" noChangeArrowheads="1"/>
          </p:cNvSpPr>
          <p:nvPr>
            <p:ph type="body" idx="1"/>
          </p:nvPr>
        </p:nvSpPr>
        <p:spPr>
          <a:xfrm>
            <a:off x="250825" y="1412875"/>
            <a:ext cx="8435975" cy="5111750"/>
          </a:xfrm>
        </p:spPr>
        <p:txBody>
          <a:bodyPr/>
          <a:lstStyle/>
          <a:p>
            <a:pPr eaLnBrk="1" hangingPunct="1">
              <a:lnSpc>
                <a:spcPct val="90000"/>
              </a:lnSpc>
              <a:defRPr/>
            </a:pPr>
            <a:r>
              <a:rPr lang="hr-HR" sz="1600" smtClean="0"/>
              <a:t>Priručnik je prijevod američkoga priručnika koji je izdao </a:t>
            </a:r>
            <a:r>
              <a:rPr lang="hr-HR" sz="1600" i="1" smtClean="0"/>
              <a:t>Center for Civik Education</a:t>
            </a:r>
            <a:r>
              <a:rPr lang="hr-HR" sz="1600" smtClean="0"/>
              <a:t> 2006. godine; napisalo ga je pet autora;</a:t>
            </a:r>
          </a:p>
          <a:p>
            <a:pPr algn="ctr" eaLnBrk="1" hangingPunct="1">
              <a:lnSpc>
                <a:spcPct val="90000"/>
              </a:lnSpc>
              <a:defRPr/>
            </a:pPr>
            <a:r>
              <a:rPr lang="hr-HR" sz="1600" b="1" smtClean="0">
                <a:solidFill>
                  <a:srgbClr val="FF0000"/>
                </a:solidFill>
                <a:latin typeface="Arial Unicode MS" pitchFamily="34" charset="-128"/>
              </a:rPr>
              <a:t>Sadržaj priručnika</a:t>
            </a:r>
            <a:r>
              <a:rPr lang="hr-HR" sz="1600" smtClean="0"/>
              <a:t>:</a:t>
            </a:r>
          </a:p>
          <a:p>
            <a:pPr algn="r" eaLnBrk="1" hangingPunct="1">
              <a:lnSpc>
                <a:spcPct val="90000"/>
              </a:lnSpc>
              <a:defRPr/>
            </a:pPr>
            <a:r>
              <a:rPr lang="hr-HR" sz="1600" smtClean="0"/>
              <a:t>Uvod str. 7</a:t>
            </a:r>
          </a:p>
          <a:p>
            <a:pPr algn="r" eaLnBrk="1" hangingPunct="1">
              <a:lnSpc>
                <a:spcPct val="90000"/>
              </a:lnSpc>
              <a:defRPr/>
            </a:pPr>
            <a:r>
              <a:rPr lang="hr-HR" sz="2000" smtClean="0">
                <a:solidFill>
                  <a:srgbClr val="FF0000"/>
                </a:solidFill>
              </a:rPr>
              <a:t>Uočavanje problema javne politike u vašoj zajednici: 1. korak</a:t>
            </a:r>
            <a:r>
              <a:rPr lang="hr-HR" sz="1600" smtClean="0"/>
              <a:t> str. 15</a:t>
            </a:r>
          </a:p>
          <a:p>
            <a:pPr algn="r" eaLnBrk="1" hangingPunct="1">
              <a:lnSpc>
                <a:spcPct val="90000"/>
              </a:lnSpc>
              <a:defRPr/>
            </a:pPr>
            <a:r>
              <a:rPr lang="hr-HR" sz="1600" smtClean="0"/>
              <a:t>Iskustva učitelja: 1. korak str. 16</a:t>
            </a:r>
          </a:p>
          <a:p>
            <a:pPr algn="r" eaLnBrk="1" hangingPunct="1">
              <a:lnSpc>
                <a:spcPct val="90000"/>
              </a:lnSpc>
              <a:defRPr/>
            </a:pPr>
            <a:r>
              <a:rPr lang="hr-HR" sz="2000" smtClean="0">
                <a:solidFill>
                  <a:srgbClr val="FF0000"/>
                </a:solidFill>
              </a:rPr>
              <a:t>Odabir problema za istraživanje u razredu: 2. korak</a:t>
            </a:r>
            <a:r>
              <a:rPr lang="hr-HR" sz="1600" smtClean="0"/>
              <a:t> str. 19</a:t>
            </a:r>
          </a:p>
          <a:p>
            <a:pPr algn="r" eaLnBrk="1" hangingPunct="1">
              <a:lnSpc>
                <a:spcPct val="90000"/>
              </a:lnSpc>
              <a:defRPr/>
            </a:pPr>
            <a:r>
              <a:rPr lang="hr-HR" sz="1600" smtClean="0"/>
              <a:t>Iskustva učitelja: 2. korak str. 21</a:t>
            </a:r>
          </a:p>
          <a:p>
            <a:pPr algn="r" eaLnBrk="1" hangingPunct="1">
              <a:lnSpc>
                <a:spcPct val="90000"/>
              </a:lnSpc>
              <a:defRPr/>
            </a:pPr>
            <a:r>
              <a:rPr lang="hr-HR" sz="1800" smtClean="0">
                <a:solidFill>
                  <a:srgbClr val="FF0000"/>
                </a:solidFill>
              </a:rPr>
              <a:t>Prikupljanje podataka o problemu koji će razred istraživati: 3</a:t>
            </a:r>
            <a:r>
              <a:rPr lang="hr-HR" sz="1800" smtClean="0"/>
              <a:t>. </a:t>
            </a:r>
            <a:r>
              <a:rPr lang="hr-HR" sz="1800" smtClean="0">
                <a:solidFill>
                  <a:srgbClr val="FF0000"/>
                </a:solidFill>
              </a:rPr>
              <a:t>korak</a:t>
            </a:r>
            <a:r>
              <a:rPr lang="hr-HR" sz="1600" smtClean="0">
                <a:solidFill>
                  <a:srgbClr val="FF0000"/>
                </a:solidFill>
              </a:rPr>
              <a:t> </a:t>
            </a:r>
            <a:r>
              <a:rPr lang="hr-HR" sz="1600" smtClean="0"/>
              <a:t>str. 23</a:t>
            </a:r>
          </a:p>
          <a:p>
            <a:pPr algn="r" eaLnBrk="1" hangingPunct="1">
              <a:lnSpc>
                <a:spcPct val="90000"/>
              </a:lnSpc>
              <a:defRPr/>
            </a:pPr>
            <a:r>
              <a:rPr lang="hr-HR" sz="1600" smtClean="0"/>
              <a:t>Iskustva učitelja: 3. korak str. 24</a:t>
            </a:r>
          </a:p>
          <a:p>
            <a:pPr algn="r" eaLnBrk="1" hangingPunct="1">
              <a:lnSpc>
                <a:spcPct val="90000"/>
              </a:lnSpc>
              <a:defRPr/>
            </a:pPr>
            <a:r>
              <a:rPr lang="hr-HR" sz="2000" smtClean="0">
                <a:solidFill>
                  <a:srgbClr val="FF0000"/>
                </a:solidFill>
              </a:rPr>
              <a:t>Izrada razrednog portfelja: 4</a:t>
            </a:r>
            <a:r>
              <a:rPr lang="hr-HR" sz="2000" smtClean="0"/>
              <a:t>. </a:t>
            </a:r>
            <a:r>
              <a:rPr lang="hr-HR" sz="2000" smtClean="0">
                <a:solidFill>
                  <a:srgbClr val="FF0000"/>
                </a:solidFill>
              </a:rPr>
              <a:t>korak</a:t>
            </a:r>
            <a:r>
              <a:rPr lang="hr-HR" sz="1600" smtClean="0"/>
              <a:t> str. 27</a:t>
            </a:r>
          </a:p>
          <a:p>
            <a:pPr algn="r" eaLnBrk="1" hangingPunct="1">
              <a:lnSpc>
                <a:spcPct val="90000"/>
              </a:lnSpc>
              <a:defRPr/>
            </a:pPr>
            <a:r>
              <a:rPr lang="hr-HR" sz="1600" smtClean="0"/>
              <a:t>Iskustva učitelja: 4. korak str. 30</a:t>
            </a:r>
          </a:p>
          <a:p>
            <a:pPr algn="r" eaLnBrk="1" hangingPunct="1">
              <a:lnSpc>
                <a:spcPct val="90000"/>
              </a:lnSpc>
              <a:defRPr/>
            </a:pPr>
            <a:r>
              <a:rPr lang="hr-HR" sz="2000" smtClean="0">
                <a:solidFill>
                  <a:srgbClr val="FF0000"/>
                </a:solidFill>
              </a:rPr>
              <a:t>Predstavljanje vašega portfelja: 5</a:t>
            </a:r>
            <a:r>
              <a:rPr lang="hr-HR" sz="2000" smtClean="0"/>
              <a:t>. </a:t>
            </a:r>
            <a:r>
              <a:rPr lang="hr-HR" sz="2000" smtClean="0">
                <a:solidFill>
                  <a:srgbClr val="FF0000"/>
                </a:solidFill>
              </a:rPr>
              <a:t>korak</a:t>
            </a:r>
            <a:r>
              <a:rPr lang="hr-HR" sz="1600" smtClean="0"/>
              <a:t> str. 33</a:t>
            </a:r>
          </a:p>
          <a:p>
            <a:pPr algn="r" eaLnBrk="1" hangingPunct="1">
              <a:lnSpc>
                <a:spcPct val="90000"/>
              </a:lnSpc>
              <a:defRPr/>
            </a:pPr>
            <a:r>
              <a:rPr lang="hr-HR" sz="1600" smtClean="0"/>
              <a:t>Iskustva učitelja: 5. korak str. 35</a:t>
            </a:r>
          </a:p>
          <a:p>
            <a:pPr algn="r" eaLnBrk="1" hangingPunct="1">
              <a:lnSpc>
                <a:spcPct val="90000"/>
              </a:lnSpc>
              <a:defRPr/>
            </a:pPr>
            <a:r>
              <a:rPr lang="hr-HR" sz="2000" smtClean="0">
                <a:solidFill>
                  <a:srgbClr val="FF0000"/>
                </a:solidFill>
              </a:rPr>
              <a:t>Š na vaše iskustvo učenja: 6</a:t>
            </a:r>
            <a:r>
              <a:rPr lang="hr-HR" sz="2000" smtClean="0"/>
              <a:t>. </a:t>
            </a:r>
            <a:r>
              <a:rPr lang="hr-HR" sz="2000" smtClean="0">
                <a:solidFill>
                  <a:srgbClr val="FF0000"/>
                </a:solidFill>
              </a:rPr>
              <a:t>korak</a:t>
            </a:r>
            <a:r>
              <a:rPr lang="hr-HR" sz="1600" smtClean="0"/>
              <a:t> str. 37</a:t>
            </a:r>
          </a:p>
          <a:p>
            <a:pPr algn="r" eaLnBrk="1" hangingPunct="1">
              <a:lnSpc>
                <a:spcPct val="90000"/>
              </a:lnSpc>
              <a:defRPr/>
            </a:pPr>
            <a:r>
              <a:rPr lang="hr-HR" sz="1600" smtClean="0"/>
              <a:t>Iskustva učitelja: 6. korak str. 38</a:t>
            </a:r>
          </a:p>
          <a:p>
            <a:pPr algn="r" eaLnBrk="1" hangingPunct="1">
              <a:lnSpc>
                <a:spcPct val="90000"/>
              </a:lnSpc>
              <a:defRPr/>
            </a:pPr>
            <a:r>
              <a:rPr lang="hr-HR" sz="1600" smtClean="0">
                <a:solidFill>
                  <a:srgbClr val="FF0000"/>
                </a:solidFill>
              </a:rPr>
              <a:t>Dodaci</a:t>
            </a:r>
            <a:r>
              <a:rPr lang="hr-HR" sz="1600" smtClean="0"/>
              <a:t> str. 39 do 86</a:t>
            </a:r>
          </a:p>
        </p:txBody>
      </p:sp>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a:xfrm>
            <a:off x="457200" y="549275"/>
            <a:ext cx="8229600" cy="5975350"/>
          </a:xfrm>
        </p:spPr>
        <p:txBody>
          <a:bodyPr/>
          <a:lstStyle/>
          <a:p>
            <a:pPr marL="609600" indent="-609600" eaLnBrk="1" hangingPunct="1">
              <a:lnSpc>
                <a:spcPct val="90000"/>
              </a:lnSpc>
              <a:defRPr/>
            </a:pPr>
            <a:r>
              <a:rPr lang="hr-HR" sz="1600" smtClean="0">
                <a:solidFill>
                  <a:srgbClr val="6600FF"/>
                </a:solidFill>
              </a:rPr>
              <a:t>Dodatci</a:t>
            </a:r>
            <a:r>
              <a:rPr lang="hr-HR" sz="1600" smtClean="0"/>
              <a:t> se sastoje od:</a:t>
            </a:r>
          </a:p>
          <a:p>
            <a:pPr marL="609600" indent="-609600" eaLnBrk="1" hangingPunct="1">
              <a:lnSpc>
                <a:spcPct val="90000"/>
              </a:lnSpc>
              <a:defRPr/>
            </a:pPr>
            <a:r>
              <a:rPr lang="hr-HR" sz="1600" smtClean="0">
                <a:solidFill>
                  <a:srgbClr val="FF0000"/>
                </a:solidFill>
              </a:rPr>
              <a:t>A. Smjernice za odrasle volontere</a:t>
            </a:r>
          </a:p>
          <a:p>
            <a:pPr marL="609600" indent="-609600" eaLnBrk="1" hangingPunct="1">
              <a:lnSpc>
                <a:spcPct val="90000"/>
              </a:lnSpc>
              <a:defRPr/>
            </a:pPr>
            <a:r>
              <a:rPr lang="hr-HR" sz="1600" smtClean="0">
                <a:solidFill>
                  <a:srgbClr val="FF0000"/>
                </a:solidFill>
              </a:rPr>
              <a:t>B. Smjernice i procedure za vođenje smotre</a:t>
            </a:r>
          </a:p>
          <a:p>
            <a:pPr marL="609600" indent="-609600" eaLnBrk="1" hangingPunct="1">
              <a:lnSpc>
                <a:spcPct val="90000"/>
              </a:lnSpc>
              <a:defRPr/>
            </a:pPr>
            <a:r>
              <a:rPr lang="hr-HR" sz="1600" smtClean="0">
                <a:solidFill>
                  <a:srgbClr val="FF0000"/>
                </a:solidFill>
              </a:rPr>
              <a:t>C. Smjernice za procjenitelje portfelja na smotri</a:t>
            </a:r>
          </a:p>
          <a:p>
            <a:pPr marL="609600" indent="-609600" eaLnBrk="1" hangingPunct="1">
              <a:lnSpc>
                <a:spcPct val="90000"/>
              </a:lnSpc>
              <a:defRPr/>
            </a:pPr>
            <a:r>
              <a:rPr lang="hr-HR" sz="1600" smtClean="0">
                <a:solidFill>
                  <a:srgbClr val="FF0000"/>
                </a:solidFill>
              </a:rPr>
              <a:t>D. Obrazac za procjenu portfelja Projekta građanin</a:t>
            </a:r>
          </a:p>
          <a:p>
            <a:pPr marL="609600" indent="-609600" eaLnBrk="1" hangingPunct="1">
              <a:lnSpc>
                <a:spcPct val="90000"/>
              </a:lnSpc>
              <a:defRPr/>
            </a:pPr>
            <a:r>
              <a:rPr lang="hr-HR" sz="1600" smtClean="0">
                <a:solidFill>
                  <a:srgbClr val="FF0000"/>
                </a:solidFill>
              </a:rPr>
              <a:t>E. Smjernice za procjenitelje za simulirano slušanje</a:t>
            </a:r>
          </a:p>
          <a:p>
            <a:pPr marL="609600" indent="-609600" eaLnBrk="1" hangingPunct="1">
              <a:lnSpc>
                <a:spcPct val="90000"/>
              </a:lnSpc>
              <a:defRPr/>
            </a:pPr>
            <a:r>
              <a:rPr lang="hr-HR" sz="1600" smtClean="0">
                <a:solidFill>
                  <a:srgbClr val="FF0000"/>
                </a:solidFill>
              </a:rPr>
              <a:t>F. Obrazac za procjenu saslušanja Projekta građanina</a:t>
            </a:r>
          </a:p>
          <a:p>
            <a:pPr marL="609600" indent="-609600" eaLnBrk="1" hangingPunct="1">
              <a:lnSpc>
                <a:spcPct val="90000"/>
              </a:lnSpc>
              <a:defRPr/>
            </a:pPr>
            <a:r>
              <a:rPr lang="hr-HR" sz="1600" smtClean="0">
                <a:solidFill>
                  <a:srgbClr val="FF0000"/>
                </a:solidFill>
              </a:rPr>
              <a:t>G. Originali za umnožavanje</a:t>
            </a:r>
          </a:p>
          <a:p>
            <a:pPr marL="990600" lvl="1" indent="-533400" eaLnBrk="1" hangingPunct="1">
              <a:lnSpc>
                <a:spcPct val="90000"/>
              </a:lnSpc>
              <a:buFont typeface="Wingdings" pitchFamily="2" charset="2"/>
              <a:buAutoNum type="arabicPeriod"/>
              <a:defRPr/>
            </a:pPr>
            <a:r>
              <a:rPr lang="hr-HR" sz="1400" smtClean="0"/>
              <a:t>Obrazac za uočavanje i analizu problema</a:t>
            </a:r>
          </a:p>
          <a:p>
            <a:pPr marL="990600" lvl="1" indent="-533400" eaLnBrk="1" hangingPunct="1">
              <a:lnSpc>
                <a:spcPct val="90000"/>
              </a:lnSpc>
              <a:buFont typeface="Wingdings" pitchFamily="2" charset="2"/>
              <a:buAutoNum type="arabicPeriod"/>
              <a:defRPr/>
            </a:pPr>
            <a:r>
              <a:rPr lang="hr-HR" sz="1400" smtClean="0"/>
              <a:t>Obrazac za vođenje razgovora</a:t>
            </a:r>
          </a:p>
          <a:p>
            <a:pPr marL="990600" lvl="1" indent="-533400" eaLnBrk="1" hangingPunct="1">
              <a:lnSpc>
                <a:spcPct val="90000"/>
              </a:lnSpc>
              <a:buFont typeface="Wingdings" pitchFamily="2" charset="2"/>
              <a:buAutoNum type="arabicPeriod"/>
              <a:defRPr/>
            </a:pPr>
            <a:r>
              <a:rPr lang="hr-HR" sz="1400" smtClean="0"/>
              <a:t>Obrazac za evidenciju pisanih izvora</a:t>
            </a:r>
          </a:p>
          <a:p>
            <a:pPr marL="990600" lvl="1" indent="-533400" eaLnBrk="1" hangingPunct="1">
              <a:lnSpc>
                <a:spcPct val="90000"/>
              </a:lnSpc>
              <a:buFont typeface="Wingdings" pitchFamily="2" charset="2"/>
              <a:buAutoNum type="arabicPeriod"/>
              <a:defRPr/>
            </a:pPr>
            <a:r>
              <a:rPr lang="hr-HR" sz="1400" smtClean="0"/>
              <a:t>Obrazac za podatke iz pisanih ili elektronskih izvora</a:t>
            </a:r>
          </a:p>
          <a:p>
            <a:pPr marL="990600" lvl="1" indent="-533400" eaLnBrk="1" hangingPunct="1">
              <a:lnSpc>
                <a:spcPct val="90000"/>
              </a:lnSpc>
              <a:buFont typeface="Wingdings" pitchFamily="2" charset="2"/>
              <a:buAutoNum type="arabicPeriod"/>
              <a:defRPr/>
            </a:pPr>
            <a:r>
              <a:rPr lang="hr-HR" sz="1400" smtClean="0"/>
              <a:t>Obrazac za podatke iz pisanih ili elektronskih izvora</a:t>
            </a:r>
          </a:p>
          <a:p>
            <a:pPr marL="990600" lvl="1" indent="-533400" eaLnBrk="1" hangingPunct="1">
              <a:lnSpc>
                <a:spcPct val="90000"/>
              </a:lnSpc>
              <a:buFont typeface="Wingdings" pitchFamily="2" charset="2"/>
              <a:buAutoNum type="arabicPeriod"/>
              <a:defRPr/>
            </a:pPr>
            <a:r>
              <a:rPr lang="hr-HR" sz="1400" smtClean="0"/>
              <a:t>Dokumentacijski obrazac za podatke iz pisama ili vođenih razgovora</a:t>
            </a:r>
          </a:p>
          <a:p>
            <a:pPr marL="990600" lvl="1" indent="-533400" eaLnBrk="1" hangingPunct="1">
              <a:lnSpc>
                <a:spcPct val="90000"/>
              </a:lnSpc>
              <a:buFont typeface="Wingdings" pitchFamily="2" charset="2"/>
              <a:buAutoNum type="arabicPeriod"/>
              <a:defRPr/>
            </a:pPr>
            <a:r>
              <a:rPr lang="hr-HR" sz="1400" smtClean="0"/>
              <a:t>Zadatak 1 – Objašnjenje problema</a:t>
            </a:r>
          </a:p>
          <a:p>
            <a:pPr marL="990600" lvl="1" indent="-533400" eaLnBrk="1" hangingPunct="1">
              <a:lnSpc>
                <a:spcPct val="90000"/>
              </a:lnSpc>
              <a:buFont typeface="Wingdings" pitchFamily="2" charset="2"/>
              <a:buAutoNum type="arabicPeriod"/>
              <a:defRPr/>
            </a:pPr>
            <a:r>
              <a:rPr lang="hr-HR" sz="1400" smtClean="0"/>
              <a:t>Zadatak 2 – Analiza alternativnih politika</a:t>
            </a:r>
          </a:p>
          <a:p>
            <a:pPr marL="990600" lvl="1" indent="-533400" eaLnBrk="1" hangingPunct="1">
              <a:lnSpc>
                <a:spcPct val="90000"/>
              </a:lnSpc>
              <a:buFont typeface="Wingdings" pitchFamily="2" charset="2"/>
              <a:buAutoNum type="arabicPeriod"/>
              <a:defRPr/>
            </a:pPr>
            <a:r>
              <a:rPr lang="hr-HR" sz="1400" smtClean="0"/>
              <a:t>Zadatak 3 – Predlaganje javne politike</a:t>
            </a:r>
          </a:p>
          <a:p>
            <a:pPr marL="990600" lvl="1" indent="-533400" eaLnBrk="1" hangingPunct="1">
              <a:lnSpc>
                <a:spcPct val="90000"/>
              </a:lnSpc>
              <a:buFont typeface="Wingdings" pitchFamily="2" charset="2"/>
              <a:buAutoNum type="arabicPeriod"/>
              <a:defRPr/>
            </a:pPr>
            <a:r>
              <a:rPr lang="hr-HR" sz="1400" smtClean="0"/>
              <a:t>Zadatak 4 – Izrada plana akcije</a:t>
            </a:r>
          </a:p>
          <a:p>
            <a:pPr marL="990600" lvl="1" indent="-533400" eaLnBrk="1" hangingPunct="1">
              <a:lnSpc>
                <a:spcPct val="90000"/>
              </a:lnSpc>
              <a:buFont typeface="Wingdings" pitchFamily="2" charset="2"/>
              <a:buAutoNum type="arabicPeriod"/>
              <a:defRPr/>
            </a:pPr>
            <a:r>
              <a:rPr lang="hr-HR" sz="1400" smtClean="0"/>
              <a:t>Obrazac za mišljenje o ustavnosti</a:t>
            </a:r>
          </a:p>
          <a:p>
            <a:pPr marL="990600" lvl="1" indent="-533400" eaLnBrk="1" hangingPunct="1">
              <a:lnSpc>
                <a:spcPct val="90000"/>
              </a:lnSpc>
              <a:buFont typeface="Wingdings" pitchFamily="2" charset="2"/>
              <a:buAutoNum type="arabicPeriod"/>
              <a:defRPr/>
            </a:pPr>
            <a:r>
              <a:rPr lang="hr-HR" sz="1400" smtClean="0"/>
              <a:t>Popis kriterija za izradu portfelja – sva četiri dijela</a:t>
            </a:r>
          </a:p>
          <a:p>
            <a:pPr marL="990600" lvl="1" indent="-533400" eaLnBrk="1" hangingPunct="1">
              <a:lnSpc>
                <a:spcPct val="90000"/>
              </a:lnSpc>
              <a:buFont typeface="Wingdings" pitchFamily="2" charset="2"/>
              <a:buAutoNum type="arabicPeriod"/>
              <a:defRPr/>
            </a:pPr>
            <a:r>
              <a:rPr lang="hr-HR" sz="1400" smtClean="0"/>
              <a:t>Smjernice – Obrazac s mogućim pitanjima za Š</a:t>
            </a:r>
          </a:p>
          <a:p>
            <a:pPr marL="609600" indent="-609600" eaLnBrk="1" hangingPunct="1">
              <a:lnSpc>
                <a:spcPct val="90000"/>
              </a:lnSpc>
              <a:defRPr/>
            </a:pPr>
            <a:r>
              <a:rPr lang="hr-HR" sz="1600" smtClean="0">
                <a:solidFill>
                  <a:srgbClr val="FF0000"/>
                </a:solidFill>
              </a:rPr>
              <a:t>H. Radni listovi za učenike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hr-HR" sz="3600" dirty="0" smtClean="0"/>
              <a:t>GOO od 1. do 4. razreda OŠ – prvi ciklus (str.16)</a:t>
            </a:r>
            <a:endParaRPr lang="hr-HR" sz="3600" dirty="0"/>
          </a:p>
        </p:txBody>
      </p:sp>
      <p:sp>
        <p:nvSpPr>
          <p:cNvPr id="3" name="Rezervirano mjesto sadržaja 2"/>
          <p:cNvSpPr>
            <a:spLocks noGrp="1"/>
          </p:cNvSpPr>
          <p:nvPr>
            <p:ph idx="1"/>
          </p:nvPr>
        </p:nvSpPr>
        <p:spPr>
          <a:xfrm>
            <a:off x="457200" y="1412776"/>
            <a:ext cx="8229600" cy="5040560"/>
          </a:xfrm>
        </p:spPr>
        <p:txBody>
          <a:bodyPr>
            <a:normAutofit fontScale="70000" lnSpcReduction="20000"/>
          </a:bodyPr>
          <a:lstStyle/>
          <a:p>
            <a:r>
              <a:rPr lang="hr-HR" b="1" dirty="0" smtClean="0"/>
              <a:t>CILJEVI:</a:t>
            </a:r>
            <a:r>
              <a:rPr lang="hr-HR" dirty="0" smtClean="0"/>
              <a:t> Poticati razvoj </a:t>
            </a:r>
            <a:r>
              <a:rPr lang="hr-HR" b="1" dirty="0" smtClean="0"/>
              <a:t>građanskih</a:t>
            </a:r>
            <a:r>
              <a:rPr lang="hr-HR" dirty="0" smtClean="0"/>
              <a:t> znanja, vještina i stavova kod učenika/</a:t>
            </a:r>
            <a:r>
              <a:rPr lang="hr-HR" dirty="0" err="1" smtClean="0"/>
              <a:t>ca</a:t>
            </a:r>
            <a:r>
              <a:rPr lang="hr-HR" dirty="0" smtClean="0"/>
              <a:t> kao </a:t>
            </a:r>
            <a:r>
              <a:rPr lang="hr-HR" b="1" dirty="0" smtClean="0"/>
              <a:t>građanina</a:t>
            </a:r>
            <a:r>
              <a:rPr lang="hr-HR" dirty="0" smtClean="0"/>
              <a:t> razreda, škole i lokalne </a:t>
            </a:r>
            <a:r>
              <a:rPr lang="hr-HR" b="1" dirty="0" smtClean="0"/>
              <a:t>zajednice</a:t>
            </a:r>
            <a:r>
              <a:rPr lang="hr-HR" dirty="0" smtClean="0"/>
              <a:t> sukladno spiralno-razvojno koncipiranom kurikulumu: kod učenika/</a:t>
            </a:r>
            <a:r>
              <a:rPr lang="hr-HR" dirty="0" err="1" smtClean="0"/>
              <a:t>ca</a:t>
            </a:r>
            <a:r>
              <a:rPr lang="hr-HR" dirty="0" smtClean="0"/>
              <a:t> učvrstiti svijest o sebi kao </a:t>
            </a:r>
            <a:r>
              <a:rPr lang="hr-HR" b="1" dirty="0" smtClean="0"/>
              <a:t>demokratskim</a:t>
            </a:r>
            <a:r>
              <a:rPr lang="hr-HR" dirty="0" smtClean="0"/>
              <a:t> građanima temeljem poznavanja svojih prava i odgovornosti u razredu, školi i lokalnoj zajednici u skladu s utvrđenim </a:t>
            </a:r>
            <a:r>
              <a:rPr lang="hr-HR" b="1" dirty="0" smtClean="0"/>
              <a:t>pravilima</a:t>
            </a:r>
            <a:r>
              <a:rPr lang="hr-HR" dirty="0" smtClean="0"/>
              <a:t>, </a:t>
            </a:r>
            <a:r>
              <a:rPr lang="hr-HR" b="1" dirty="0" smtClean="0"/>
              <a:t>propisima</a:t>
            </a:r>
            <a:r>
              <a:rPr lang="hr-HR" dirty="0" smtClean="0"/>
              <a:t> i </a:t>
            </a:r>
            <a:r>
              <a:rPr lang="hr-HR" b="1" dirty="0" smtClean="0"/>
              <a:t>zakonima</a:t>
            </a:r>
            <a:r>
              <a:rPr lang="hr-HR" dirty="0" smtClean="0"/>
              <a:t> koji jednako </a:t>
            </a:r>
            <a:r>
              <a:rPr lang="hr-HR" b="1" dirty="0" smtClean="0"/>
              <a:t>važe</a:t>
            </a:r>
            <a:r>
              <a:rPr lang="hr-HR" dirty="0" smtClean="0"/>
              <a:t> za sve; osigurati razumijevanje vrijednosti i načela na kojima se uspostavlja i razvija razred, škola i lokalna zajednica kao demokratske zajednice; osposobiti učenike za </a:t>
            </a:r>
            <a:r>
              <a:rPr lang="hr-HR" b="1" dirty="0" smtClean="0"/>
              <a:t>vođenje</a:t>
            </a:r>
            <a:r>
              <a:rPr lang="hr-HR" dirty="0" smtClean="0"/>
              <a:t>, timski rad i suradnju prema demokratskim načelima; razviti društvene komunikacijske vještine te vještine opažanja i suzbijanja ponašanja koje šteti </a:t>
            </a:r>
            <a:r>
              <a:rPr lang="hr-HR" b="1" dirty="0" smtClean="0"/>
              <a:t>dobrobiti</a:t>
            </a:r>
            <a:r>
              <a:rPr lang="hr-HR" dirty="0" smtClean="0"/>
              <a:t> pojedinca i zajednice; razvijati samosvijest i samopouzdanje uz poštovanje drugih i drugačijih kao polazište aktivnog i odgovornog građanstva; poticati razvoj etičkih </a:t>
            </a:r>
            <a:r>
              <a:rPr lang="hr-HR" b="1" dirty="0" smtClean="0"/>
              <a:t>stavova</a:t>
            </a:r>
            <a:r>
              <a:rPr lang="hr-HR" dirty="0" smtClean="0"/>
              <a:t> i </a:t>
            </a:r>
            <a:r>
              <a:rPr lang="hr-HR" b="1" dirty="0" smtClean="0"/>
              <a:t>ponašanja</a:t>
            </a:r>
            <a:r>
              <a:rPr lang="hr-HR" dirty="0" smtClean="0"/>
              <a:t>, osobito </a:t>
            </a:r>
            <a:r>
              <a:rPr lang="hr-HR" b="1" dirty="0" smtClean="0"/>
              <a:t>usvajanje vrijednosti </a:t>
            </a:r>
            <a:r>
              <a:rPr lang="hr-HR" dirty="0" smtClean="0"/>
              <a:t>neovisnosti, pravednosti, solidarnosti, mirotvorstva, nepotkupljivosti, poštovanja svojega i tuđeg rada te osobne </a:t>
            </a:r>
            <a:r>
              <a:rPr lang="hr-HR" b="1" dirty="0" smtClean="0"/>
              <a:t>angažiranosti</a:t>
            </a:r>
            <a:r>
              <a:rPr lang="hr-HR" dirty="0" smtClean="0"/>
              <a:t> za dobrobit drugih.</a:t>
            </a:r>
            <a:endParaRPr lang="hr-HR"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body" idx="1"/>
          </p:nvPr>
        </p:nvSpPr>
        <p:spPr>
          <a:xfrm>
            <a:off x="457200" y="476250"/>
            <a:ext cx="8229600" cy="5832475"/>
          </a:xfrm>
        </p:spPr>
        <p:txBody>
          <a:bodyPr/>
          <a:lstStyle/>
          <a:p>
            <a:pPr eaLnBrk="1" hangingPunct="1">
              <a:defRPr/>
            </a:pPr>
            <a:r>
              <a:rPr lang="hr-HR" sz="3600" dirty="0" smtClean="0">
                <a:solidFill>
                  <a:srgbClr val="FF3300"/>
                </a:solidFill>
              </a:rPr>
              <a:t>Svrha</a:t>
            </a:r>
            <a:r>
              <a:rPr lang="hr-HR" sz="3600" dirty="0" smtClean="0"/>
              <a:t> za učenike znači: koristimo naše pravo na sudjelovanje u vlasti kako bismo zaštitili svoja prava, pridonosili općem dobru i </a:t>
            </a:r>
            <a:r>
              <a:rPr lang="hr-HR" sz="3600" dirty="0" smtClean="0">
                <a:solidFill>
                  <a:srgbClr val="FF3300"/>
                </a:solidFill>
              </a:rPr>
              <a:t>naučili se odgovornosti</a:t>
            </a:r>
            <a:r>
              <a:rPr lang="hr-HR" sz="3600" dirty="0" smtClean="0"/>
              <a:t>.</a:t>
            </a:r>
          </a:p>
          <a:p>
            <a:pPr eaLnBrk="1" hangingPunct="1">
              <a:defRPr/>
            </a:pPr>
            <a:r>
              <a:rPr lang="hr-HR" sz="3600" dirty="0" smtClean="0"/>
              <a:t>“</a:t>
            </a:r>
            <a:r>
              <a:rPr lang="hr-HR" sz="3600" dirty="0" smtClean="0">
                <a:solidFill>
                  <a:srgbClr val="66CCFF"/>
                </a:solidFill>
              </a:rPr>
              <a:t>Ta se </a:t>
            </a:r>
            <a:r>
              <a:rPr lang="hr-HR" sz="3600" dirty="0" smtClean="0">
                <a:solidFill>
                  <a:srgbClr val="FF3300"/>
                </a:solidFill>
              </a:rPr>
              <a:t>odgovornost</a:t>
            </a:r>
            <a:r>
              <a:rPr lang="hr-HR" sz="3600" dirty="0" smtClean="0">
                <a:solidFill>
                  <a:srgbClr val="66CCFF"/>
                </a:solidFill>
              </a:rPr>
              <a:t> odnosi na potrebu stjecanja znanja i vještina potrebnih za razumno sudjelovanje te spremnost na promicanje slobode i pravde za sve</a:t>
            </a:r>
            <a:r>
              <a:rPr lang="hr-HR" sz="3600" dirty="0" smtClean="0"/>
              <a:t>.” </a:t>
            </a:r>
          </a:p>
          <a:p>
            <a:pPr algn="r" eaLnBrk="1" hangingPunct="1">
              <a:buNone/>
              <a:defRPr/>
            </a:pPr>
            <a:r>
              <a:rPr lang="hr-HR" sz="1200" dirty="0" smtClean="0"/>
              <a:t>(Projekt građanin, Priručnik za nastavnike, str. 7)</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457200" y="620713"/>
            <a:ext cx="8229600" cy="5903912"/>
          </a:xfrm>
        </p:spPr>
        <p:txBody>
          <a:bodyPr/>
          <a:lstStyle/>
          <a:p>
            <a:pPr eaLnBrk="1" hangingPunct="1">
              <a:lnSpc>
                <a:spcPct val="90000"/>
              </a:lnSpc>
              <a:defRPr/>
            </a:pPr>
            <a:r>
              <a:rPr lang="hr-HR" sz="2800" dirty="0" smtClean="0">
                <a:solidFill>
                  <a:srgbClr val="FF0000"/>
                </a:solidFill>
              </a:rPr>
              <a:t>Koji su ciljevi?</a:t>
            </a:r>
          </a:p>
          <a:p>
            <a:pPr eaLnBrk="1" hangingPunct="1">
              <a:lnSpc>
                <a:spcPct val="90000"/>
              </a:lnSpc>
              <a:defRPr/>
            </a:pPr>
            <a:r>
              <a:rPr lang="hr-HR" sz="2800" dirty="0" smtClean="0"/>
              <a:t>“Projekt građanin učenike upoznaje i uvodi u metode i postupke koje vlast koristi u procesu upravljanja.</a:t>
            </a:r>
          </a:p>
          <a:p>
            <a:pPr eaLnBrk="1" hangingPunct="1">
              <a:lnSpc>
                <a:spcPct val="90000"/>
              </a:lnSpc>
              <a:defRPr/>
            </a:pPr>
            <a:r>
              <a:rPr lang="hr-HR" sz="2800" dirty="0" smtClean="0"/>
              <a:t>Cilj programa je razvijati interes učenika za </a:t>
            </a:r>
            <a:r>
              <a:rPr lang="hr-HR" sz="2800" dirty="0" smtClean="0">
                <a:solidFill>
                  <a:srgbClr val="FF3300"/>
                </a:solidFill>
              </a:rPr>
              <a:t>aktivno građanstvo</a:t>
            </a:r>
            <a:r>
              <a:rPr lang="hr-HR" sz="2800" dirty="0" smtClean="0"/>
              <a:t> i sudjelovanje u vlasti putem:</a:t>
            </a:r>
          </a:p>
          <a:p>
            <a:pPr lvl="1" eaLnBrk="1" hangingPunct="1">
              <a:lnSpc>
                <a:spcPct val="90000"/>
              </a:lnSpc>
              <a:defRPr/>
            </a:pPr>
            <a:r>
              <a:rPr lang="hr-HR" dirty="0" smtClean="0">
                <a:solidFill>
                  <a:srgbClr val="66CCFF"/>
                </a:solidFill>
              </a:rPr>
              <a:t>pružanja znanja i vještina potrebnih za učinkovito sudjelovanje</a:t>
            </a:r>
          </a:p>
          <a:p>
            <a:pPr lvl="1" eaLnBrk="1" hangingPunct="1">
              <a:lnSpc>
                <a:spcPct val="90000"/>
              </a:lnSpc>
              <a:defRPr/>
            </a:pPr>
            <a:r>
              <a:rPr lang="hr-HR" dirty="0" smtClean="0">
                <a:solidFill>
                  <a:srgbClr val="66CCFF"/>
                </a:solidFill>
              </a:rPr>
              <a:t>pružanja praktičnog iskustva oblikovanog tako da potiče osjećaj stručnosti i učinkovitosti</a:t>
            </a:r>
          </a:p>
          <a:p>
            <a:pPr lvl="1">
              <a:lnSpc>
                <a:spcPct val="90000"/>
              </a:lnSpc>
              <a:defRPr/>
            </a:pPr>
            <a:r>
              <a:rPr lang="hr-HR" dirty="0" smtClean="0">
                <a:solidFill>
                  <a:srgbClr val="66CCFF"/>
                </a:solidFill>
              </a:rPr>
              <a:t>razvijanja svjesnosti o važnosti građanskoga djelovanja</a:t>
            </a:r>
            <a:r>
              <a:rPr lang="hr-HR" dirty="0" smtClean="0"/>
              <a:t>.” </a:t>
            </a:r>
          </a:p>
          <a:p>
            <a:pPr lvl="1" algn="r">
              <a:lnSpc>
                <a:spcPct val="90000"/>
              </a:lnSpc>
              <a:buNone/>
              <a:defRPr/>
            </a:pPr>
            <a:r>
              <a:rPr lang="hr-HR" sz="1200" dirty="0" smtClean="0"/>
              <a:t>(Projekt građanin, Priručnik za nastavnike, str. 7)</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274638"/>
            <a:ext cx="8229600" cy="850900"/>
          </a:xfrm>
        </p:spPr>
        <p:txBody>
          <a:bodyPr/>
          <a:lstStyle/>
          <a:p>
            <a:pPr eaLnBrk="1" hangingPunct="1"/>
            <a:r>
              <a:rPr lang="hr-HR" sz="3600" smtClean="0"/>
              <a:t>Zaštita  potrošača</a:t>
            </a:r>
          </a:p>
        </p:txBody>
      </p:sp>
      <p:sp>
        <p:nvSpPr>
          <p:cNvPr id="49155" name="Rectangle 3"/>
          <p:cNvSpPr>
            <a:spLocks noGrp="1" noChangeArrowheads="1"/>
          </p:cNvSpPr>
          <p:nvPr>
            <p:ph type="body" idx="1"/>
          </p:nvPr>
        </p:nvSpPr>
        <p:spPr>
          <a:xfrm>
            <a:off x="457200" y="1268413"/>
            <a:ext cx="8229600" cy="5256212"/>
          </a:xfrm>
        </p:spPr>
        <p:txBody>
          <a:bodyPr/>
          <a:lstStyle/>
          <a:p>
            <a:pPr eaLnBrk="1" hangingPunct="1">
              <a:lnSpc>
                <a:spcPct val="80000"/>
              </a:lnSpc>
            </a:pPr>
            <a:r>
              <a:rPr lang="hr-HR" sz="1800" dirty="0" smtClean="0"/>
              <a:t>PET ZLATNIH PRAVILA KOJE POTROŠAČI TREBAJU ZNATI</a:t>
            </a:r>
          </a:p>
          <a:p>
            <a:pPr eaLnBrk="1" hangingPunct="1">
              <a:lnSpc>
                <a:spcPct val="80000"/>
              </a:lnSpc>
            </a:pPr>
            <a:endParaRPr lang="hr-HR" sz="800" dirty="0" smtClean="0"/>
          </a:p>
          <a:p>
            <a:pPr eaLnBrk="1" hangingPunct="1">
              <a:lnSpc>
                <a:spcPct val="80000"/>
              </a:lnSpc>
            </a:pPr>
            <a:r>
              <a:rPr lang="hr-HR" sz="1800" b="1" dirty="0" smtClean="0"/>
              <a:t>1. Prije stavljanja potpisa na bilo koju ispravu (račun, ugovor, policu i </a:t>
            </a:r>
            <a:r>
              <a:rPr lang="hr-HR" sz="1800" b="1" dirty="0" err="1" smtClean="0"/>
              <a:t>dr</a:t>
            </a:r>
            <a:r>
              <a:rPr lang="hr-HR" sz="1800" b="1" dirty="0" smtClean="0"/>
              <a:t>.) pažljivo pročitajte sve što piše (naročito sitnim slovima), a ako nešto ne razumijete, najprije tražite potrebna objašnjenja</a:t>
            </a:r>
            <a:r>
              <a:rPr lang="hr-HR" sz="1800" dirty="0" smtClean="0"/>
              <a:t>.</a:t>
            </a:r>
          </a:p>
          <a:p>
            <a:pPr eaLnBrk="1" hangingPunct="1">
              <a:lnSpc>
                <a:spcPct val="80000"/>
              </a:lnSpc>
            </a:pPr>
            <a:endParaRPr lang="hr-HR" sz="800" dirty="0" smtClean="0"/>
          </a:p>
          <a:p>
            <a:pPr eaLnBrk="1" hangingPunct="1">
              <a:lnSpc>
                <a:spcPct val="80000"/>
              </a:lnSpc>
            </a:pPr>
            <a:r>
              <a:rPr lang="hr-HR" sz="1800" dirty="0" smtClean="0"/>
              <a:t>2. Prigodom kupnje proizvoda dobro ga pregledajte i isprobajte. Kasniji prigovori trebaju biti dostavljeni trgovcu u pisanom obliku (preporučenim pismom). Ne zaboravite pohraniti kopiju svoga prigovora.</a:t>
            </a:r>
          </a:p>
          <a:p>
            <a:pPr eaLnBrk="1" hangingPunct="1">
              <a:lnSpc>
                <a:spcPct val="80000"/>
              </a:lnSpc>
            </a:pPr>
            <a:endParaRPr lang="hr-HR" sz="800" dirty="0" smtClean="0"/>
          </a:p>
          <a:p>
            <a:pPr eaLnBrk="1" hangingPunct="1">
              <a:lnSpc>
                <a:spcPct val="80000"/>
              </a:lnSpc>
            </a:pPr>
            <a:r>
              <a:rPr lang="hr-HR" sz="1800" dirty="0" smtClean="0"/>
              <a:t>3. Uvijek uzimajte račun za kupljeni proizvod ili uslugu i provjerite ispravnost računa (nadnevak, predmet kupnje, iznos i potvrda da je račun plaćen). Sačuvajte račun i druge isprave koje Vam je dužan dati trgovac (jamstveni list, uputa za uporabu, tehnička uputa, popis servisa i/ili servisera) zajedno s prodanim proizvodom ili uslugom.</a:t>
            </a:r>
          </a:p>
          <a:p>
            <a:pPr eaLnBrk="1" hangingPunct="1">
              <a:lnSpc>
                <a:spcPct val="80000"/>
              </a:lnSpc>
            </a:pPr>
            <a:endParaRPr lang="hr-HR" sz="800" dirty="0" smtClean="0"/>
          </a:p>
          <a:p>
            <a:pPr eaLnBrk="1" hangingPunct="1">
              <a:lnSpc>
                <a:spcPct val="80000"/>
              </a:lnSpc>
            </a:pPr>
            <a:r>
              <a:rPr lang="hr-HR" sz="1800" dirty="0" smtClean="0"/>
              <a:t>4. Prigodom dogovaranja/ugovaranja neke usluge ne plaćajte unaprijed čitav iznos. Platite samo predujam jer će Vam to omogućiti lakše rješavanje spora ako usluga ne bude (kvalitetno) obavljena.</a:t>
            </a:r>
          </a:p>
          <a:p>
            <a:pPr eaLnBrk="1" hangingPunct="1">
              <a:lnSpc>
                <a:spcPct val="80000"/>
              </a:lnSpc>
            </a:pPr>
            <a:endParaRPr lang="hr-HR" sz="900" dirty="0" smtClean="0"/>
          </a:p>
          <a:p>
            <a:pPr eaLnBrk="1" hangingPunct="1">
              <a:lnSpc>
                <a:spcPct val="80000"/>
              </a:lnSpc>
            </a:pPr>
            <a:r>
              <a:rPr lang="hr-HR" sz="1800" dirty="0" smtClean="0"/>
              <a:t>5. Rješavanje prigovora potrošača moguće je samo ako ih potrošači dostave u pisanom obliku s opisom zbivanja i predmeta prigovora te ako uz pismo dostave i preslike računa i drugih potrebnih isprava.</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323528" y="188640"/>
            <a:ext cx="8496944" cy="6408712"/>
          </a:xfrm>
        </p:spPr>
        <p:txBody>
          <a:bodyPr>
            <a:normAutofit fontScale="40000" lnSpcReduction="20000"/>
          </a:bodyPr>
          <a:lstStyle/>
          <a:p>
            <a:r>
              <a:rPr lang="hr-HR" b="1" dirty="0" smtClean="0"/>
              <a:t>KURIKULUM GRAĐANSKOG ODGOJA I OBRAZOVANJA</a:t>
            </a:r>
            <a:r>
              <a:rPr lang="hr-HR" dirty="0" smtClean="0"/>
              <a:t> </a:t>
            </a:r>
          </a:p>
          <a:p>
            <a:r>
              <a:rPr lang="hr-HR" b="1" dirty="0" smtClean="0"/>
              <a:t>KAKO POSTIĆI ŽELJENI ISHOD UČENJA</a:t>
            </a:r>
            <a:r>
              <a:rPr lang="hr-HR" dirty="0" smtClean="0"/>
              <a:t>?</a:t>
            </a:r>
          </a:p>
          <a:p>
            <a:r>
              <a:rPr lang="hr-HR" b="1" dirty="0" smtClean="0"/>
              <a:t>IZVEDBENI PLAN I PROGRAM GOO-A (NASTAVNE JEDINICE, IZVAN NASTAVNE AKTIVNOSTI, PROJEKTA)</a:t>
            </a:r>
            <a:endParaRPr lang="hr-HR" dirty="0" smtClean="0"/>
          </a:p>
          <a:p>
            <a:r>
              <a:rPr lang="hr-HR" dirty="0" smtClean="0"/>
              <a:t> </a:t>
            </a:r>
          </a:p>
          <a:p>
            <a:r>
              <a:rPr lang="hr-HR" b="1" dirty="0" smtClean="0"/>
              <a:t>Naziv </a:t>
            </a:r>
          </a:p>
          <a:p>
            <a:endParaRPr lang="hr-HR" dirty="0" smtClean="0"/>
          </a:p>
          <a:p>
            <a:r>
              <a:rPr lang="hr-HR" b="1" dirty="0" smtClean="0"/>
              <a:t>Svrha </a:t>
            </a:r>
          </a:p>
          <a:p>
            <a:endParaRPr lang="hr-HR" dirty="0" smtClean="0"/>
          </a:p>
          <a:p>
            <a:r>
              <a:rPr lang="hr-HR" b="1" dirty="0" smtClean="0"/>
              <a:t>Ishodi</a:t>
            </a:r>
          </a:p>
          <a:p>
            <a:endParaRPr lang="hr-HR" dirty="0" smtClean="0"/>
          </a:p>
          <a:p>
            <a:r>
              <a:rPr lang="hr-HR" b="1" dirty="0" smtClean="0"/>
              <a:t>Kratak  opis</a:t>
            </a:r>
          </a:p>
          <a:p>
            <a:endParaRPr lang="hr-HR" dirty="0" smtClean="0"/>
          </a:p>
          <a:p>
            <a:r>
              <a:rPr lang="hr-HR" b="1" dirty="0" smtClean="0"/>
              <a:t>Ciljna grupa</a:t>
            </a:r>
            <a:endParaRPr lang="hr-HR" dirty="0" smtClean="0"/>
          </a:p>
          <a:p>
            <a:r>
              <a:rPr lang="hr-HR" b="1" dirty="0" smtClean="0"/>
              <a:t> </a:t>
            </a:r>
            <a:endParaRPr lang="hr-HR" dirty="0" smtClean="0"/>
          </a:p>
          <a:p>
            <a:r>
              <a:rPr lang="hr-HR" b="1" dirty="0" smtClean="0"/>
              <a:t>Način provedbe</a:t>
            </a:r>
            <a:endParaRPr lang="hr-HR" dirty="0" smtClean="0"/>
          </a:p>
          <a:p>
            <a:r>
              <a:rPr lang="hr-HR" b="1" dirty="0" smtClean="0"/>
              <a:t>  </a:t>
            </a:r>
            <a:endParaRPr lang="hr-HR" dirty="0" smtClean="0"/>
          </a:p>
          <a:p>
            <a:r>
              <a:rPr lang="hr-HR" b="1" dirty="0" smtClean="0"/>
              <a:t>Resursi</a:t>
            </a:r>
          </a:p>
          <a:p>
            <a:endParaRPr lang="hr-HR" dirty="0" smtClean="0"/>
          </a:p>
          <a:p>
            <a:r>
              <a:rPr lang="hr-HR" b="1" dirty="0" err="1" smtClean="0"/>
              <a:t>Vremenik</a:t>
            </a:r>
            <a:endParaRPr lang="hr-HR" b="1" dirty="0" smtClean="0"/>
          </a:p>
          <a:p>
            <a:endParaRPr lang="hr-HR" dirty="0" smtClean="0"/>
          </a:p>
          <a:p>
            <a:r>
              <a:rPr lang="hr-HR" b="1" dirty="0" smtClean="0"/>
              <a:t>Način </a:t>
            </a:r>
            <a:r>
              <a:rPr lang="hr-HR" b="1" dirty="0" err="1" smtClean="0"/>
              <a:t>vrednov</a:t>
            </a:r>
            <a:r>
              <a:rPr lang="hr-HR" b="1" dirty="0" smtClean="0"/>
              <a:t>. i korištenja rezultata vrednovanja</a:t>
            </a:r>
          </a:p>
          <a:p>
            <a:endParaRPr lang="hr-HR" dirty="0" smtClean="0"/>
          </a:p>
          <a:p>
            <a:r>
              <a:rPr lang="hr-HR" b="1" dirty="0" smtClean="0"/>
              <a:t>Troškovnik  </a:t>
            </a:r>
            <a:r>
              <a:rPr lang="hr-HR" dirty="0" smtClean="0"/>
              <a:t>(</a:t>
            </a:r>
            <a:r>
              <a:rPr lang="hr-HR" dirty="0" err="1" smtClean="0"/>
              <a:t>npr</a:t>
            </a:r>
            <a:r>
              <a:rPr lang="hr-HR" dirty="0" smtClean="0"/>
              <a:t>. za projekt)</a:t>
            </a:r>
          </a:p>
          <a:p>
            <a:endParaRPr lang="hr-HR" dirty="0" smtClean="0"/>
          </a:p>
          <a:p>
            <a:r>
              <a:rPr lang="hr-HR" b="1" dirty="0" smtClean="0"/>
              <a:t>Nositelj(i) i odgovornost(i)</a:t>
            </a:r>
          </a:p>
          <a:p>
            <a:endParaRPr lang="hr-HR" dirty="0" smtClean="0"/>
          </a:p>
          <a:p>
            <a:r>
              <a:rPr lang="hr-HR" b="1" dirty="0" smtClean="0"/>
              <a:t>Model</a:t>
            </a:r>
            <a:endParaRPr lang="hr-HR" dirty="0" smtClean="0"/>
          </a:p>
          <a:p>
            <a:r>
              <a:rPr lang="hr-HR" b="1" dirty="0" smtClean="0"/>
              <a:t> </a:t>
            </a:r>
            <a:endParaRPr lang="hr-HR" dirty="0" smtClean="0"/>
          </a:p>
          <a:p>
            <a:r>
              <a:rPr lang="hr-HR" b="1" dirty="0" smtClean="0"/>
              <a:t>Metode</a:t>
            </a:r>
            <a:endParaRPr lang="hr-HR" dirty="0" smtClean="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323528" y="188640"/>
            <a:ext cx="8496944" cy="6408712"/>
          </a:xfrm>
        </p:spPr>
        <p:txBody>
          <a:bodyPr>
            <a:normAutofit fontScale="47500" lnSpcReduction="20000"/>
          </a:bodyPr>
          <a:lstStyle/>
          <a:p>
            <a:r>
              <a:rPr lang="hr-HR" b="1" dirty="0" smtClean="0"/>
              <a:t>Svrha </a:t>
            </a:r>
          </a:p>
          <a:p>
            <a:r>
              <a:rPr lang="hr-HR" dirty="0" smtClean="0"/>
              <a:t>širi spektar, pokazatelj namjena nekog programa – </a:t>
            </a:r>
            <a:r>
              <a:rPr lang="hr-HR" dirty="0" err="1" smtClean="0"/>
              <a:t>npr</a:t>
            </a:r>
            <a:r>
              <a:rPr lang="hr-HR" dirty="0" smtClean="0"/>
              <a:t>. Kurikuluma GOO-a</a:t>
            </a:r>
          </a:p>
          <a:p>
            <a:r>
              <a:rPr lang="hr-HR" b="1" dirty="0" smtClean="0"/>
              <a:t>Svrhe poučavanja</a:t>
            </a:r>
            <a:r>
              <a:rPr lang="hr-HR" dirty="0" smtClean="0"/>
              <a:t> su širi iskazi o tome što će učenik biti u stanju učiniti jednom kad završi poučavanje. Svrhe se opisuju apstraktnim pojmovima</a:t>
            </a:r>
          </a:p>
          <a:p>
            <a:r>
              <a:rPr lang="hr-HR" b="1" dirty="0" smtClean="0"/>
              <a:t>Svrhe </a:t>
            </a:r>
            <a:r>
              <a:rPr lang="hr-HR" dirty="0" smtClean="0"/>
              <a:t>su opći iskazi koji se tiču obuhvatnih ciljeva ili intencija poučavanja.</a:t>
            </a:r>
          </a:p>
          <a:p>
            <a:r>
              <a:rPr lang="hr-HR" dirty="0" smtClean="0"/>
              <a:t>Iz svrha proizlaze ciljevi. </a:t>
            </a:r>
          </a:p>
          <a:p>
            <a:endParaRPr lang="hr-HR" dirty="0" smtClean="0"/>
          </a:p>
          <a:p>
            <a:r>
              <a:rPr lang="hr-HR" b="1" dirty="0" smtClean="0"/>
              <a:t>Ciljevi </a:t>
            </a:r>
          </a:p>
          <a:p>
            <a:r>
              <a:rPr lang="hr-HR" dirty="0" smtClean="0"/>
              <a:t>mjerljivi, definirani, operacionalizirani, najjednostavniji koraci za postizanje svrha</a:t>
            </a:r>
          </a:p>
          <a:p>
            <a:r>
              <a:rPr lang="hr-HR" dirty="0" smtClean="0"/>
              <a:t>Ciljevi pridonose ispunjenju navedenih svrha</a:t>
            </a:r>
          </a:p>
          <a:p>
            <a:r>
              <a:rPr lang="hr-HR" dirty="0" smtClean="0"/>
              <a:t>Iz svrha proizlaze ciljevi. </a:t>
            </a:r>
          </a:p>
          <a:p>
            <a:r>
              <a:rPr lang="hr-HR" dirty="0" smtClean="0"/>
              <a:t>Ciljevi su koraci koje učenik mora učiniti kako bi postigao svrhu poučavanja. </a:t>
            </a:r>
          </a:p>
          <a:p>
            <a:r>
              <a:rPr lang="hr-HR" dirty="0" smtClean="0"/>
              <a:t>Ciljevi moraju biti mjerljivi na neki konkretan način. ciljevi učenja uključuju neki uvjet koji opisuje stupanj na kojem učenik pokazuje ono čime je ovladao.</a:t>
            </a:r>
          </a:p>
          <a:p>
            <a:r>
              <a:rPr lang="hr-HR" dirty="0" smtClean="0"/>
              <a:t>Ciljevi učenja su iskazi koji opisuju što će učenik biti u stanju učiniti kao rezultat učenja. Ponekad se nazivanju ishodi učenja.</a:t>
            </a:r>
          </a:p>
          <a:p>
            <a:r>
              <a:rPr lang="hr-HR" dirty="0" smtClean="0"/>
              <a:t>Ciljevi su individualni stupnjevi koje učenici moraju postići kako bi postigli te svrhe</a:t>
            </a:r>
          </a:p>
          <a:p>
            <a:r>
              <a:rPr lang="hr-HR" dirty="0" smtClean="0"/>
              <a:t>Ciljevi su pojedinačni stupnjevi koje učenik mora postići kako bi dosegao svrhe. Primjerice: učitelj bi mogao postaviti kao svrhu da učenik treba biti u stanju izmjeriti krvni tlak koristeći tlakomjer. No da bi se postigla ta svrha mora postojati niz ciljeva – </a:t>
            </a:r>
            <a:r>
              <a:rPr lang="hr-HR" dirty="0" err="1" smtClean="0"/>
              <a:t>npr</a:t>
            </a:r>
            <a:r>
              <a:rPr lang="hr-HR" dirty="0" smtClean="0"/>
              <a:t>. kako objasniti postupak bolesniku, kako obaviti namještanje uređaja ispravno </a:t>
            </a:r>
            <a:r>
              <a:rPr lang="hr-HR" dirty="0" err="1" smtClean="0"/>
              <a:t>itd</a:t>
            </a:r>
            <a:r>
              <a:rPr lang="hr-HR" dirty="0" smtClean="0"/>
              <a:t>.</a:t>
            </a:r>
          </a:p>
          <a:p>
            <a:r>
              <a:rPr lang="hr-HR" dirty="0" smtClean="0"/>
              <a:t>Ciljevi se pokazuju ishodima</a:t>
            </a:r>
          </a:p>
          <a:p>
            <a:endParaRPr lang="hr-HR" dirty="0" smtClean="0"/>
          </a:p>
          <a:p>
            <a:pPr lvl="0"/>
            <a:r>
              <a:rPr lang="hr-HR" b="1" dirty="0" smtClean="0"/>
              <a:t>Svrhe su općenite, ciljevi su specifični.</a:t>
            </a:r>
          </a:p>
          <a:p>
            <a:pPr lvl="0"/>
            <a:r>
              <a:rPr lang="hr-HR" b="1" dirty="0" smtClean="0"/>
              <a:t>Postoji više ciljeva nego svrha</a:t>
            </a:r>
          </a:p>
          <a:p>
            <a:pPr lvl="0"/>
            <a:r>
              <a:rPr lang="hr-HR" b="1" dirty="0" smtClean="0"/>
              <a:t>Svrhe su poput strategija, ciljevi poput taktika.</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sz="1800" b="1" dirty="0" smtClean="0">
                <a:latin typeface="Times New Roman" pitchFamily="18" charset="0"/>
                <a:cs typeface="Times New Roman" pitchFamily="18" charset="0"/>
              </a:rPr>
              <a:t>Elementi za izradu izvedbenog plana i programa GOO-a (nastavne jedinice, izvan nastavne aktivnosti, projekta</a:t>
            </a:r>
            <a:endParaRPr lang="hr-HR" sz="1800" dirty="0"/>
          </a:p>
        </p:txBody>
      </p:sp>
      <p:sp>
        <p:nvSpPr>
          <p:cNvPr id="3" name="Rezervirano mjesto sadržaja 2"/>
          <p:cNvSpPr>
            <a:spLocks noGrp="1"/>
          </p:cNvSpPr>
          <p:nvPr>
            <p:ph idx="1"/>
          </p:nvPr>
        </p:nvSpPr>
        <p:spPr/>
        <p:txBody>
          <a:bodyPr>
            <a:normAutofit fontScale="92500"/>
          </a:bodyPr>
          <a:lstStyle/>
          <a:p>
            <a:pPr>
              <a:buFont typeface="Arial" charset="0"/>
              <a:buNone/>
            </a:pPr>
            <a:r>
              <a:rPr lang="hr-HR" sz="2800" dirty="0" smtClean="0">
                <a:latin typeface="Times New Roman" pitchFamily="18" charset="0"/>
                <a:cs typeface="Times New Roman" pitchFamily="18" charset="0"/>
              </a:rPr>
              <a:t>1.Naziv aktivnosti (nastavne jedinice,  </a:t>
            </a:r>
            <a:r>
              <a:rPr lang="hr-HR" sz="2800" dirty="0" err="1" smtClean="0">
                <a:latin typeface="Times New Roman" pitchFamily="18" charset="0"/>
                <a:cs typeface="Times New Roman" pitchFamily="18" charset="0"/>
              </a:rPr>
              <a:t>IzvNastAkt</a:t>
            </a:r>
            <a:r>
              <a:rPr lang="hr-HR" sz="2800" dirty="0" smtClean="0">
                <a:latin typeface="Times New Roman" pitchFamily="18" charset="0"/>
                <a:cs typeface="Times New Roman" pitchFamily="18" charset="0"/>
              </a:rPr>
              <a:t>, projekta) </a:t>
            </a:r>
          </a:p>
          <a:p>
            <a:pPr>
              <a:buFont typeface="Arial" charset="0"/>
              <a:buNone/>
            </a:pPr>
            <a:r>
              <a:rPr lang="hr-HR" sz="2800" dirty="0" err="1" smtClean="0">
                <a:solidFill>
                  <a:srgbClr val="003399"/>
                </a:solidFill>
                <a:latin typeface="Times New Roman" pitchFamily="18" charset="0"/>
                <a:cs typeface="Times New Roman" pitchFamily="18" charset="0"/>
              </a:rPr>
              <a:t>Npr</a:t>
            </a:r>
            <a:r>
              <a:rPr lang="hr-HR" sz="2800" dirty="0" smtClean="0">
                <a:solidFill>
                  <a:srgbClr val="003399"/>
                </a:solidFill>
                <a:latin typeface="Times New Roman" pitchFamily="18" charset="0"/>
                <a:cs typeface="Times New Roman" pitchFamily="18" charset="0"/>
              </a:rPr>
              <a:t>. Demokratski izbori u razredu</a:t>
            </a:r>
          </a:p>
          <a:p>
            <a:pPr>
              <a:buFont typeface="Arial" charset="0"/>
              <a:buNone/>
            </a:pPr>
            <a:r>
              <a:rPr lang="hr-HR" sz="2800" dirty="0" smtClean="0">
                <a:latin typeface="Times New Roman" pitchFamily="18" charset="0"/>
                <a:cs typeface="Times New Roman" pitchFamily="18" charset="0"/>
              </a:rPr>
              <a:t>2.Svrha aktivnosti</a:t>
            </a:r>
          </a:p>
          <a:p>
            <a:pPr>
              <a:buFont typeface="Arial" charset="0"/>
              <a:buNone/>
            </a:pPr>
            <a:r>
              <a:rPr lang="hr-HR" sz="2800" dirty="0" smtClean="0">
                <a:solidFill>
                  <a:srgbClr val="003399"/>
                </a:solidFill>
                <a:latin typeface="Times New Roman" pitchFamily="18" charset="0"/>
                <a:cs typeface="Times New Roman" pitchFamily="18" charset="0"/>
              </a:rPr>
              <a:t>Aktivan i odgovoran građanin</a:t>
            </a:r>
          </a:p>
          <a:p>
            <a:pPr>
              <a:buFont typeface="Arial" charset="0"/>
              <a:buNone/>
            </a:pPr>
            <a:r>
              <a:rPr lang="hr-HR" sz="2800" dirty="0" smtClean="0">
                <a:latin typeface="Times New Roman" pitchFamily="18" charset="0"/>
                <a:cs typeface="Times New Roman" pitchFamily="18" charset="0"/>
              </a:rPr>
              <a:t>3.Ishodi ( završni ciljevi) aktivnosti </a:t>
            </a:r>
          </a:p>
          <a:p>
            <a:pPr>
              <a:buFont typeface="Arial" charset="0"/>
              <a:buNone/>
            </a:pPr>
            <a:r>
              <a:rPr lang="hr-HR" sz="2800" dirty="0" smtClean="0">
                <a:solidFill>
                  <a:srgbClr val="003399"/>
                </a:solidFill>
                <a:latin typeface="Times New Roman" pitchFamily="18" charset="0"/>
                <a:cs typeface="Times New Roman" pitchFamily="18" charset="0"/>
              </a:rPr>
              <a:t>Učenik/učenica zna što su demokratski izbori u razredu,</a:t>
            </a:r>
          </a:p>
          <a:p>
            <a:pPr>
              <a:buFont typeface="Arial" charset="0"/>
              <a:buNone/>
            </a:pPr>
            <a:r>
              <a:rPr lang="hr-HR" sz="2800" dirty="0" smtClean="0">
                <a:solidFill>
                  <a:srgbClr val="003399"/>
                </a:solidFill>
                <a:latin typeface="Times New Roman" pitchFamily="18" charset="0"/>
                <a:cs typeface="Times New Roman" pitchFamily="18" charset="0"/>
              </a:rPr>
              <a:t>ispravno koristi intelektualne alate za procjenu položaja vlasti </a:t>
            </a:r>
          </a:p>
          <a:p>
            <a:pPr>
              <a:buFont typeface="Arial" charset="0"/>
              <a:buNone/>
            </a:pPr>
            <a:r>
              <a:rPr lang="hr-HR" sz="2800" dirty="0" smtClean="0">
                <a:solidFill>
                  <a:srgbClr val="003399"/>
                </a:solidFill>
                <a:latin typeface="Times New Roman" pitchFamily="18" charset="0"/>
                <a:cs typeface="Times New Roman" pitchFamily="18" charset="0"/>
              </a:rPr>
              <a:t>i sudjeluje u izborima</a:t>
            </a:r>
          </a:p>
          <a:p>
            <a:pPr algn="r">
              <a:buFont typeface="Arial" charset="0"/>
              <a:buNone/>
            </a:pPr>
            <a:r>
              <a:rPr lang="hr-HR" sz="1800" dirty="0" err="1" smtClean="0">
                <a:latin typeface="Times New Roman" pitchFamily="18" charset="0"/>
                <a:hlinkClick r:id="rId2"/>
              </a:rPr>
              <a:t>nevenka.loncaric</a:t>
            </a:r>
            <a:r>
              <a:rPr lang="hr-HR" sz="1800" dirty="0" smtClean="0">
                <a:latin typeface="Times New Roman" pitchFamily="18" charset="0"/>
                <a:hlinkClick r:id="rId2"/>
              </a:rPr>
              <a:t>-</a:t>
            </a:r>
            <a:r>
              <a:rPr lang="hr-HR" sz="1800" dirty="0" err="1" smtClean="0">
                <a:latin typeface="Times New Roman" pitchFamily="18" charset="0"/>
                <a:hlinkClick r:id="rId2"/>
              </a:rPr>
              <a:t>jelacic</a:t>
            </a:r>
            <a:endParaRPr lang="hr-HR" sz="1700" dirty="0" smtClean="0">
              <a:solidFill>
                <a:srgbClr val="003399"/>
              </a:solidFill>
              <a:latin typeface="Times New Roman" pitchFamily="18" charset="0"/>
              <a:cs typeface="Times New Roman" pitchFamily="18" charset="0"/>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260648"/>
            <a:ext cx="8229600" cy="6264696"/>
          </a:xfrm>
        </p:spPr>
        <p:txBody>
          <a:bodyPr>
            <a:normAutofit fontScale="92500" lnSpcReduction="20000"/>
          </a:bodyPr>
          <a:lstStyle/>
          <a:p>
            <a:pPr>
              <a:buFont typeface="Arial" charset="0"/>
              <a:buNone/>
            </a:pPr>
            <a:r>
              <a:rPr lang="hr-HR" sz="2000" dirty="0" smtClean="0">
                <a:latin typeface="Times New Roman" pitchFamily="18" charset="0"/>
                <a:cs typeface="Times New Roman" pitchFamily="18" charset="0"/>
              </a:rPr>
              <a:t>4.Kratki opis aktivnosti : </a:t>
            </a:r>
          </a:p>
          <a:p>
            <a:pPr>
              <a:buFont typeface="Arial" charset="0"/>
              <a:buNone/>
            </a:pPr>
            <a:r>
              <a:rPr lang="hr-HR" sz="1800" dirty="0" smtClean="0">
                <a:solidFill>
                  <a:srgbClr val="003399"/>
                </a:solidFill>
                <a:latin typeface="Times New Roman" pitchFamily="18" charset="0"/>
                <a:cs typeface="Times New Roman" pitchFamily="18" charset="0"/>
              </a:rPr>
              <a:t>1. Učiteljica donosi novinski članak o predsjedniku države, daje uvod </a:t>
            </a:r>
          </a:p>
          <a:p>
            <a:pPr>
              <a:buFont typeface="Arial" charset="0"/>
              <a:buNone/>
            </a:pPr>
            <a:r>
              <a:rPr lang="hr-HR" sz="1800" dirty="0" smtClean="0">
                <a:solidFill>
                  <a:srgbClr val="003399"/>
                </a:solidFill>
                <a:latin typeface="Times New Roman" pitchFamily="18" charset="0"/>
                <a:cs typeface="Times New Roman" pitchFamily="18" charset="0"/>
              </a:rPr>
              <a:t>2. HJ – Medijska kultura – Film Vlak u snijegu – analiza izbora predsjednika </a:t>
            </a:r>
          </a:p>
          <a:p>
            <a:pPr>
              <a:buFont typeface="Arial" charset="0"/>
              <a:buNone/>
            </a:pPr>
            <a:r>
              <a:rPr lang="hr-HR" sz="1800" dirty="0" smtClean="0">
                <a:solidFill>
                  <a:srgbClr val="003399"/>
                </a:solidFill>
                <a:latin typeface="Times New Roman" pitchFamily="18" charset="0"/>
                <a:cs typeface="Times New Roman" pitchFamily="18" charset="0"/>
              </a:rPr>
              <a:t>3. Vježba kritičkog mišljenja i korištenje alata za procjenu položaja vlasti –</a:t>
            </a:r>
          </a:p>
          <a:p>
            <a:pPr>
              <a:buFont typeface="Arial" charset="0"/>
              <a:buNone/>
            </a:pPr>
            <a:r>
              <a:rPr lang="hr-HR" sz="1800" dirty="0" smtClean="0">
                <a:solidFill>
                  <a:srgbClr val="003399"/>
                </a:solidFill>
                <a:latin typeface="Times New Roman" pitchFamily="18" charset="0"/>
                <a:cs typeface="Times New Roman" pitchFamily="18" charset="0"/>
              </a:rPr>
              <a:t> utvrđivanje sposobnosti koje treba imati učenik predsjednik razreda u odnosu na  dužnosti,  ovlasti, povlastice i ograničenja</a:t>
            </a:r>
          </a:p>
          <a:p>
            <a:pPr>
              <a:buFont typeface="Arial" charset="0"/>
              <a:buNone/>
            </a:pPr>
            <a:r>
              <a:rPr lang="hr-HR" sz="1800" dirty="0" smtClean="0">
                <a:solidFill>
                  <a:srgbClr val="003399"/>
                </a:solidFill>
                <a:latin typeface="Times New Roman" pitchFamily="18" charset="0"/>
                <a:cs typeface="Times New Roman" pitchFamily="18" charset="0"/>
              </a:rPr>
              <a:t>4. HJ- govorna i pismena vježba – korištenje intelektualnih alata za evaluaciju rada prošlogodišnjeg predsjednika razreda, </a:t>
            </a:r>
          </a:p>
          <a:p>
            <a:pPr>
              <a:buFont typeface="Arial" charset="0"/>
              <a:buNone/>
            </a:pPr>
            <a:r>
              <a:rPr lang="hr-HR" sz="1800" dirty="0" smtClean="0">
                <a:solidFill>
                  <a:srgbClr val="003399"/>
                </a:solidFill>
                <a:latin typeface="Times New Roman" pitchFamily="18" charset="0"/>
                <a:cs typeface="Times New Roman" pitchFamily="18" charset="0"/>
              </a:rPr>
              <a:t>5. MAT  - Dijagram (vrline i mane), </a:t>
            </a:r>
          </a:p>
          <a:p>
            <a:pPr>
              <a:buFont typeface="Arial" charset="0"/>
              <a:buNone/>
            </a:pPr>
            <a:r>
              <a:rPr lang="hr-HR" sz="1800" dirty="0" smtClean="0">
                <a:solidFill>
                  <a:srgbClr val="003399"/>
                </a:solidFill>
                <a:latin typeface="Times New Roman" pitchFamily="18" charset="0"/>
                <a:cs typeface="Times New Roman" pitchFamily="18" charset="0"/>
              </a:rPr>
              <a:t>6. SRO- Nastavni listići   - sve sposobnosti koje treba imati učenik predsjednik razreda u odnosu na dužnosti, ovlasti, povlastice i ograničenja koje  uključuje razmatrani položaj vlasti</a:t>
            </a:r>
          </a:p>
          <a:p>
            <a:pPr>
              <a:buFont typeface="Arial" charset="0"/>
              <a:buNone/>
            </a:pPr>
            <a:r>
              <a:rPr lang="hr-HR" sz="1800" dirty="0" smtClean="0">
                <a:solidFill>
                  <a:srgbClr val="003399"/>
                </a:solidFill>
                <a:latin typeface="Times New Roman" pitchFamily="18" charset="0"/>
                <a:cs typeface="Times New Roman" pitchFamily="18" charset="0"/>
              </a:rPr>
              <a:t>7. SRO- Kandidatura, kampanja, izbori</a:t>
            </a:r>
          </a:p>
          <a:p>
            <a:pPr>
              <a:buFont typeface="Arial" charset="0"/>
              <a:buNone/>
            </a:pPr>
            <a:r>
              <a:rPr lang="hr-HR" sz="2000" dirty="0" smtClean="0">
                <a:latin typeface="Times New Roman" pitchFamily="18" charset="0"/>
                <a:cs typeface="Times New Roman" pitchFamily="18" charset="0"/>
              </a:rPr>
              <a:t>5.Ciljna grupa:  	    </a:t>
            </a:r>
          </a:p>
          <a:p>
            <a:pPr>
              <a:buFont typeface="Arial" charset="0"/>
              <a:buNone/>
            </a:pPr>
            <a:r>
              <a:rPr lang="hr-HR" sz="2000" dirty="0" smtClean="0">
                <a:solidFill>
                  <a:srgbClr val="003399"/>
                </a:solidFill>
                <a:latin typeface="Times New Roman" pitchFamily="18" charset="0"/>
                <a:cs typeface="Times New Roman" pitchFamily="18" charset="0"/>
              </a:rPr>
              <a:t>učenici četvrtih razreda OŠ</a:t>
            </a:r>
          </a:p>
          <a:p>
            <a:pPr>
              <a:buFont typeface="Arial" charset="0"/>
              <a:buNone/>
            </a:pPr>
            <a:r>
              <a:rPr lang="hr-HR" sz="2000" dirty="0" smtClean="0">
                <a:latin typeface="Times New Roman" pitchFamily="18" charset="0"/>
                <a:cs typeface="Times New Roman" pitchFamily="18" charset="0"/>
              </a:rPr>
              <a:t>6.Način provedbe aktivnosti:</a:t>
            </a:r>
          </a:p>
          <a:p>
            <a:pPr lvl="1"/>
            <a:r>
              <a:rPr lang="hr-HR" sz="2000" dirty="0" smtClean="0">
                <a:latin typeface="Times New Roman" pitchFamily="18" charset="0"/>
                <a:cs typeface="Times New Roman" pitchFamily="18" charset="0"/>
              </a:rPr>
              <a:t>Model (među-predmetno, izvan-nastavno, projekt)</a:t>
            </a:r>
          </a:p>
          <a:p>
            <a:pPr lvl="1">
              <a:buFont typeface="Arial" charset="0"/>
              <a:buNone/>
            </a:pPr>
            <a:r>
              <a:rPr lang="hr-HR" sz="2000" dirty="0" smtClean="0">
                <a:latin typeface="Times New Roman" pitchFamily="18" charset="0"/>
                <a:cs typeface="Times New Roman" pitchFamily="18" charset="0"/>
              </a:rPr>
              <a:t>	</a:t>
            </a:r>
            <a:r>
              <a:rPr lang="hr-HR" sz="2000" dirty="0" smtClean="0">
                <a:solidFill>
                  <a:srgbClr val="003399"/>
                </a:solidFill>
                <a:latin typeface="Times New Roman" pitchFamily="18" charset="0"/>
                <a:cs typeface="Times New Roman" pitchFamily="18" charset="0"/>
              </a:rPr>
              <a:t>među-predmetno</a:t>
            </a:r>
          </a:p>
          <a:p>
            <a:pPr lvl="1"/>
            <a:r>
              <a:rPr lang="hr-HR" sz="2000" dirty="0" smtClean="0">
                <a:latin typeface="Times New Roman" pitchFamily="18" charset="0"/>
                <a:cs typeface="Times New Roman" pitchFamily="18" charset="0"/>
              </a:rPr>
              <a:t>Oblici rada    </a:t>
            </a:r>
          </a:p>
          <a:p>
            <a:pPr lvl="1">
              <a:buFont typeface="Arial" charset="0"/>
              <a:buNone/>
            </a:pPr>
            <a:r>
              <a:rPr lang="hr-HR" sz="2000" dirty="0" smtClean="0">
                <a:solidFill>
                  <a:srgbClr val="003399"/>
                </a:solidFill>
                <a:latin typeface="Times New Roman" pitchFamily="18" charset="0"/>
                <a:cs typeface="Times New Roman" pitchFamily="18" charset="0"/>
              </a:rPr>
              <a:t>	frontalno, rad u paru, grupni rad</a:t>
            </a:r>
          </a:p>
          <a:p>
            <a:pPr lvl="1"/>
            <a:r>
              <a:rPr lang="hr-HR" sz="2000" dirty="0" smtClean="0">
                <a:latin typeface="Times New Roman" pitchFamily="18" charset="0"/>
                <a:cs typeface="Times New Roman" pitchFamily="18" charset="0"/>
              </a:rPr>
              <a:t>Metode 	     </a:t>
            </a:r>
          </a:p>
          <a:p>
            <a:pPr lvl="1">
              <a:buFont typeface="Arial" charset="0"/>
              <a:buNone/>
            </a:pPr>
            <a:r>
              <a:rPr lang="hr-HR" sz="2000" dirty="0" smtClean="0">
                <a:solidFill>
                  <a:srgbClr val="003399"/>
                </a:solidFill>
                <a:latin typeface="Times New Roman" pitchFamily="18" charset="0"/>
                <a:cs typeface="Times New Roman" pitchFamily="18" charset="0"/>
              </a:rPr>
              <a:t>	čitanje s razumijevanjem, analiza teksta, filma, kritičko mišljenje, </a:t>
            </a:r>
          </a:p>
          <a:p>
            <a:pPr lvl="1">
              <a:buNone/>
            </a:pPr>
            <a:r>
              <a:rPr lang="hr-HR" sz="2000" dirty="0" smtClean="0">
                <a:solidFill>
                  <a:srgbClr val="003399"/>
                </a:solidFill>
                <a:latin typeface="Times New Roman" pitchFamily="18" charset="0"/>
                <a:cs typeface="Times New Roman" pitchFamily="18" charset="0"/>
              </a:rPr>
              <a:t> 	uočavanje činjenica, argumentiranje, rasprava, zaključivanje </a:t>
            </a:r>
            <a:r>
              <a:rPr lang="hr-HR" sz="1100" dirty="0" smtClean="0">
                <a:solidFill>
                  <a:srgbClr val="003399"/>
                </a:solidFill>
                <a:latin typeface="Times New Roman" pitchFamily="18" charset="0"/>
                <a:cs typeface="Times New Roman" pitchFamily="18" charset="0"/>
              </a:rPr>
              <a:t>(</a:t>
            </a:r>
            <a:r>
              <a:rPr lang="hr-HR" sz="1100" dirty="0" err="1" smtClean="0">
                <a:latin typeface="Times New Roman" pitchFamily="18" charset="0"/>
                <a:hlinkClick r:id="rId2"/>
              </a:rPr>
              <a:t>nevenka.loncaric</a:t>
            </a:r>
            <a:r>
              <a:rPr lang="hr-HR" sz="1100" dirty="0" smtClean="0">
                <a:latin typeface="Times New Roman" pitchFamily="18" charset="0"/>
                <a:hlinkClick r:id="rId2"/>
              </a:rPr>
              <a:t>-</a:t>
            </a:r>
            <a:r>
              <a:rPr lang="hr-HR" sz="1100" dirty="0" err="1" smtClean="0">
                <a:latin typeface="Times New Roman" pitchFamily="18" charset="0"/>
                <a:hlinkClick r:id="rId2"/>
              </a:rPr>
              <a:t>jelacic</a:t>
            </a:r>
            <a:r>
              <a:rPr lang="hr-HR" sz="1100" dirty="0" smtClean="0">
                <a:solidFill>
                  <a:srgbClr val="003399"/>
                </a:solidFill>
                <a:latin typeface="Times New Roman" pitchFamily="18" charset="0"/>
                <a:cs typeface="Times New Roman" pitchFamily="18" charset="0"/>
              </a:rPr>
              <a:t>)</a:t>
            </a:r>
          </a:p>
          <a:p>
            <a:pPr>
              <a:buNone/>
            </a:pPr>
            <a:endParaRPr lang="hr-HR" sz="1800"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260648"/>
            <a:ext cx="8229600" cy="6264696"/>
          </a:xfrm>
        </p:spPr>
        <p:txBody>
          <a:bodyPr>
            <a:normAutofit/>
          </a:bodyPr>
          <a:lstStyle/>
          <a:p>
            <a:pPr>
              <a:buFont typeface="Arial" charset="0"/>
              <a:buNone/>
            </a:pPr>
            <a:r>
              <a:rPr lang="hr-HR" sz="2400" dirty="0" smtClean="0">
                <a:latin typeface="Times New Roman" pitchFamily="18" charset="0"/>
                <a:cs typeface="Times New Roman" pitchFamily="18" charset="0"/>
              </a:rPr>
              <a:t>7.Resursi za provođenje aktivnosti</a:t>
            </a:r>
          </a:p>
          <a:p>
            <a:pPr>
              <a:buFont typeface="Arial" charset="0"/>
              <a:buNone/>
            </a:pPr>
            <a:r>
              <a:rPr lang="hr-HR" sz="2400" dirty="0" smtClean="0">
                <a:solidFill>
                  <a:srgbClr val="003399"/>
                </a:solidFill>
                <a:latin typeface="Times New Roman" pitchFamily="18" charset="0"/>
                <a:cs typeface="Times New Roman" pitchFamily="18" charset="0"/>
              </a:rPr>
              <a:t>tekst; “Kako birati ljude na položaje vlasti?”, “Intelektualni alat za procjenu položaja vlasti”(udžbenik za učenike  Osnove demokracije: vlast, pravda, odgovornost, privatnost, str. 34-36) novinski članak, film “Vlak u snijegu” </a:t>
            </a:r>
          </a:p>
          <a:p>
            <a:pPr>
              <a:buFont typeface="Arial" charset="0"/>
              <a:buNone/>
            </a:pPr>
            <a:r>
              <a:rPr lang="hr-HR" sz="2400" dirty="0" smtClean="0">
                <a:latin typeface="Times New Roman" pitchFamily="18" charset="0"/>
                <a:cs typeface="Times New Roman" pitchFamily="18" charset="0"/>
              </a:rPr>
              <a:t>8.Vremenik aktivnosti</a:t>
            </a:r>
          </a:p>
          <a:p>
            <a:pPr>
              <a:buFont typeface="Arial" charset="0"/>
              <a:buNone/>
            </a:pPr>
            <a:r>
              <a:rPr lang="hr-HR" sz="2400" dirty="0" smtClean="0">
                <a:solidFill>
                  <a:srgbClr val="003399"/>
                </a:solidFill>
                <a:latin typeface="Times New Roman" pitchFamily="18" charset="0"/>
                <a:cs typeface="Times New Roman" pitchFamily="18" charset="0"/>
              </a:rPr>
              <a:t>Iskazuje se koliko sati i kada - 5 sati, rujan</a:t>
            </a:r>
          </a:p>
          <a:p>
            <a:pPr>
              <a:buFont typeface="Arial" charset="0"/>
              <a:buNone/>
            </a:pPr>
            <a:r>
              <a:rPr lang="hr-HR" sz="2400" dirty="0" smtClean="0">
                <a:latin typeface="Times New Roman" pitchFamily="18" charset="0"/>
                <a:cs typeface="Times New Roman" pitchFamily="18" charset="0"/>
              </a:rPr>
              <a:t>9.Način vrednovanja i korištenja rezultata vrednovanja aktivnosti</a:t>
            </a:r>
          </a:p>
          <a:p>
            <a:pPr>
              <a:buFont typeface="Arial" charset="0"/>
              <a:buNone/>
            </a:pPr>
            <a:r>
              <a:rPr lang="hr-HR" sz="2400" dirty="0" smtClean="0">
                <a:solidFill>
                  <a:srgbClr val="003399"/>
                </a:solidFill>
                <a:latin typeface="Times New Roman" pitchFamily="18" charset="0"/>
                <a:cs typeface="Times New Roman" pitchFamily="18" charset="0"/>
              </a:rPr>
              <a:t>prema uputama u Kurikulumu – razrađuje se skala procjene ishoda</a:t>
            </a:r>
          </a:p>
          <a:p>
            <a:pPr>
              <a:buFont typeface="Arial" charset="0"/>
              <a:buNone/>
            </a:pPr>
            <a:r>
              <a:rPr lang="hr-HR" sz="2400" dirty="0" smtClean="0">
                <a:latin typeface="Times New Roman" pitchFamily="18" charset="0"/>
                <a:cs typeface="Times New Roman" pitchFamily="18" charset="0"/>
              </a:rPr>
              <a:t>10.Troškovnik aktivnosti</a:t>
            </a:r>
          </a:p>
          <a:p>
            <a:pPr>
              <a:buFont typeface="Arial" charset="0"/>
              <a:buNone/>
            </a:pPr>
            <a:r>
              <a:rPr lang="hr-HR" sz="2400" dirty="0" smtClean="0">
                <a:solidFill>
                  <a:srgbClr val="003399"/>
                </a:solidFill>
                <a:latin typeface="Times New Roman" pitchFamily="18" charset="0"/>
                <a:cs typeface="Times New Roman" pitchFamily="18" charset="0"/>
              </a:rPr>
              <a:t>materijali za redovnu nastavu</a:t>
            </a:r>
          </a:p>
          <a:p>
            <a:pPr>
              <a:buFont typeface="Arial" charset="0"/>
              <a:buNone/>
            </a:pPr>
            <a:r>
              <a:rPr lang="hr-HR" sz="2400" dirty="0" smtClean="0">
                <a:latin typeface="Times New Roman" pitchFamily="18" charset="0"/>
                <a:cs typeface="Times New Roman" pitchFamily="18" charset="0"/>
              </a:rPr>
              <a:t>11.Nositelji aktivnosti i njihova odgovornost</a:t>
            </a:r>
          </a:p>
          <a:p>
            <a:pPr>
              <a:buFont typeface="Arial" charset="0"/>
              <a:buNone/>
            </a:pPr>
            <a:r>
              <a:rPr lang="hr-HR" sz="2400" dirty="0" smtClean="0">
                <a:solidFill>
                  <a:srgbClr val="003399"/>
                </a:solidFill>
                <a:latin typeface="Times New Roman" pitchFamily="18" charset="0"/>
                <a:cs typeface="Times New Roman" pitchFamily="18" charset="0"/>
              </a:rPr>
              <a:t>navodi se redni broj  aktivnosti i nastavnik koji će je provesti . Navodi se i učenik kao nositelj odgovornosti </a:t>
            </a:r>
            <a:r>
              <a:rPr lang="hr-HR" sz="1000" dirty="0" smtClean="0">
                <a:solidFill>
                  <a:srgbClr val="003399"/>
                </a:solidFill>
                <a:latin typeface="Times New Roman" pitchFamily="18" charset="0"/>
                <a:cs typeface="Times New Roman" pitchFamily="18" charset="0"/>
              </a:rPr>
              <a:t>(</a:t>
            </a:r>
            <a:r>
              <a:rPr lang="hr-HR" sz="1000" dirty="0" err="1" smtClean="0">
                <a:latin typeface="Times New Roman" pitchFamily="18" charset="0"/>
                <a:hlinkClick r:id="rId2"/>
              </a:rPr>
              <a:t>nevenka.loncaric</a:t>
            </a:r>
            <a:r>
              <a:rPr lang="hr-HR" sz="1000" dirty="0" smtClean="0">
                <a:latin typeface="Times New Roman" pitchFamily="18" charset="0"/>
                <a:hlinkClick r:id="rId2"/>
              </a:rPr>
              <a:t>-</a:t>
            </a:r>
            <a:r>
              <a:rPr lang="hr-HR" sz="1000" dirty="0" err="1" smtClean="0">
                <a:latin typeface="Times New Roman" pitchFamily="18" charset="0"/>
                <a:hlinkClick r:id="rId2"/>
              </a:rPr>
              <a:t>jelacic</a:t>
            </a:r>
            <a:r>
              <a:rPr lang="hr-HR" sz="1000" dirty="0" smtClean="0">
                <a:solidFill>
                  <a:srgbClr val="003399"/>
                </a:solidFill>
                <a:latin typeface="Times New Roman" pitchFamily="18" charset="0"/>
                <a:cs typeface="Times New Roman" pitchFamily="18" charset="0"/>
              </a:rPr>
              <a:t>)</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395536" y="404664"/>
            <a:ext cx="8229600" cy="6048672"/>
          </a:xfrm>
        </p:spPr>
        <p:txBody>
          <a:bodyPr>
            <a:normAutofit fontScale="85000" lnSpcReduction="20000"/>
          </a:bodyPr>
          <a:lstStyle/>
          <a:p>
            <a:r>
              <a:rPr lang="hr-HR" dirty="0" smtClean="0"/>
              <a:t>SVRHE UČENJA I POUČAVANKA JE(SU)</a:t>
            </a:r>
          </a:p>
          <a:p>
            <a:r>
              <a:rPr lang="hr-HR" dirty="0" smtClean="0"/>
              <a:t>širi spektar, pokazatelj namjena nekog programa – </a:t>
            </a:r>
            <a:r>
              <a:rPr lang="hr-HR" dirty="0" err="1" smtClean="0"/>
              <a:t>npr</a:t>
            </a:r>
            <a:r>
              <a:rPr lang="hr-HR" dirty="0" smtClean="0"/>
              <a:t>. Kurikuluma GOO-a</a:t>
            </a:r>
          </a:p>
          <a:p>
            <a:r>
              <a:rPr lang="hr-HR" b="1" dirty="0" smtClean="0"/>
              <a:t>Svrhe poučavanja</a:t>
            </a:r>
            <a:r>
              <a:rPr lang="hr-HR" dirty="0" smtClean="0"/>
              <a:t> su širi iskazi o tome što će učenik biti u stanju učiniti jednom kad završi poučavanje. Svrhe se opisuju apstraktnim pojmovima</a:t>
            </a:r>
          </a:p>
          <a:p>
            <a:r>
              <a:rPr lang="hr-HR" b="1" dirty="0" smtClean="0"/>
              <a:t>Svrhe </a:t>
            </a:r>
            <a:r>
              <a:rPr lang="hr-HR" dirty="0" smtClean="0"/>
              <a:t>su opći iskazi koji se tiču obuhvatnih ciljeva ili intencija poučavanja.</a:t>
            </a:r>
          </a:p>
          <a:p>
            <a:r>
              <a:rPr lang="hr-HR" dirty="0" smtClean="0"/>
              <a:t>Iz svrha proizlaze ciljevi. </a:t>
            </a:r>
          </a:p>
          <a:p>
            <a:r>
              <a:rPr lang="hr-HR" dirty="0" smtClean="0"/>
              <a:t>ISHODI UČENJA SU</a:t>
            </a:r>
          </a:p>
          <a:p>
            <a:pPr>
              <a:buNone/>
            </a:pPr>
            <a:r>
              <a:rPr lang="hr-HR" dirty="0" smtClean="0"/>
              <a:t>a) iskazi kojima se izražava </a:t>
            </a:r>
            <a:r>
              <a:rPr lang="hr-HR" b="1" dirty="0" smtClean="0"/>
              <a:t>što</a:t>
            </a:r>
            <a:r>
              <a:rPr lang="hr-HR" dirty="0" smtClean="0"/>
              <a:t> učenik treba </a:t>
            </a:r>
            <a:r>
              <a:rPr lang="pl-PL" dirty="0" smtClean="0"/>
              <a:t>znati, razumjeti nakon </a:t>
            </a:r>
            <a:r>
              <a:rPr lang="hr-HR" dirty="0" smtClean="0"/>
              <a:t>što završi određeni proces učenja, poučavanja i vježba</a:t>
            </a:r>
            <a:r>
              <a:rPr lang="pl-PL" dirty="0" smtClean="0"/>
              <a:t>;  i/ili </a:t>
            </a:r>
          </a:p>
          <a:p>
            <a:pPr>
              <a:buNone/>
            </a:pPr>
            <a:r>
              <a:rPr lang="pl-PL" dirty="0" smtClean="0"/>
              <a:t>b) vještine koje je učenik u stanju pokazati nakon </a:t>
            </a:r>
            <a:r>
              <a:rPr lang="hr-HR" dirty="0" smtClean="0"/>
              <a:t>što završi određeni proces učenja, poučavanja i vježba, </a:t>
            </a:r>
            <a:r>
              <a:rPr lang="hr-HR" dirty="0" err="1" smtClean="0"/>
              <a:t>tj</a:t>
            </a:r>
            <a:r>
              <a:rPr lang="hr-HR" dirty="0" smtClean="0"/>
              <a:t>. </a:t>
            </a:r>
            <a:r>
              <a:rPr lang="hr-HR" b="1" dirty="0" smtClean="0"/>
              <a:t>kako</a:t>
            </a:r>
            <a:r>
              <a:rPr lang="hr-HR" dirty="0" smtClean="0"/>
              <a:t> se nešto čini, stvara, primjenjuje …</a:t>
            </a:r>
          </a:p>
          <a:p>
            <a:endParaRPr lang="hr-HR"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4610" name="Rectangle 2"/>
          <p:cNvSpPr>
            <a:spLocks noGrp="1" noChangeArrowheads="1"/>
          </p:cNvSpPr>
          <p:nvPr>
            <p:ph type="title"/>
          </p:nvPr>
        </p:nvSpPr>
        <p:spPr/>
        <p:txBody>
          <a:bodyPr rtlCol="0">
            <a:normAutofit fontScale="90000"/>
          </a:bodyPr>
          <a:lstStyle/>
          <a:p>
            <a:pPr eaLnBrk="1" fontAlgn="auto" hangingPunct="1">
              <a:spcAft>
                <a:spcPts val="0"/>
              </a:spcAft>
              <a:defRPr/>
            </a:pPr>
            <a:r>
              <a:rPr lang="hr-HR" sz="4000" smtClean="0"/>
              <a:t>Indikatori kvalitete GOO-a (usmjerenog na ishod ili postignuće)</a:t>
            </a:r>
            <a:endParaRPr lang="en-US" sz="4000" smtClean="0"/>
          </a:p>
        </p:txBody>
      </p:sp>
      <p:sp>
        <p:nvSpPr>
          <p:cNvPr id="6147" name="Rectangle 3"/>
          <p:cNvSpPr>
            <a:spLocks noGrp="1" noChangeArrowheads="1"/>
          </p:cNvSpPr>
          <p:nvPr>
            <p:ph idx="1"/>
          </p:nvPr>
        </p:nvSpPr>
        <p:spPr>
          <a:xfrm>
            <a:off x="1042988" y="2205038"/>
            <a:ext cx="7543800" cy="4114800"/>
          </a:xfrm>
        </p:spPr>
        <p:txBody>
          <a:bodyPr/>
          <a:lstStyle/>
          <a:p>
            <a:pPr eaLnBrk="1" hangingPunct="1">
              <a:lnSpc>
                <a:spcPct val="80000"/>
              </a:lnSpc>
            </a:pPr>
            <a:r>
              <a:rPr lang="hr-HR" sz="2000" dirty="0" smtClean="0"/>
              <a:t>Indikator = pokazatelj, marker, </a:t>
            </a:r>
            <a:r>
              <a:rPr lang="hr-HR" sz="2000" dirty="0" err="1" smtClean="0"/>
              <a:t>označitelj</a:t>
            </a:r>
            <a:r>
              <a:rPr lang="hr-HR" sz="2000" dirty="0" smtClean="0"/>
              <a:t> ishoda GOO-a (postignuća učenika)</a:t>
            </a:r>
          </a:p>
          <a:p>
            <a:pPr eaLnBrk="1" hangingPunct="1">
              <a:lnSpc>
                <a:spcPct val="80000"/>
              </a:lnSpc>
            </a:pPr>
            <a:r>
              <a:rPr lang="hr-HR" sz="2000" dirty="0" smtClean="0"/>
              <a:t>Indikatori u GOO-u: pokazatelji ishoda nastave GOO-a (postignuća učenika u GOO-u) </a:t>
            </a:r>
            <a:r>
              <a:rPr lang="hr-HR" sz="2000" dirty="0" err="1" smtClean="0"/>
              <a:t>u</a:t>
            </a:r>
            <a:r>
              <a:rPr lang="hr-HR" sz="2000" dirty="0" smtClean="0"/>
              <a:t> skladu s:</a:t>
            </a:r>
          </a:p>
          <a:p>
            <a:pPr lvl="1" eaLnBrk="1" hangingPunct="1">
              <a:lnSpc>
                <a:spcPct val="80000"/>
              </a:lnSpc>
            </a:pPr>
            <a:r>
              <a:rPr lang="hr-HR" sz="1800" dirty="0" smtClean="0"/>
              <a:t>ciklusima</a:t>
            </a:r>
          </a:p>
          <a:p>
            <a:pPr lvl="1" eaLnBrk="1" hangingPunct="1">
              <a:lnSpc>
                <a:spcPct val="80000"/>
              </a:lnSpc>
            </a:pPr>
            <a:r>
              <a:rPr lang="hr-HR" sz="1800" dirty="0" smtClean="0"/>
              <a:t>dimenzijama kurikuluma:</a:t>
            </a:r>
          </a:p>
          <a:p>
            <a:pPr lvl="2" eaLnBrk="1" hangingPunct="1">
              <a:lnSpc>
                <a:spcPct val="80000"/>
              </a:lnSpc>
            </a:pPr>
            <a:r>
              <a:rPr lang="hr-HR" sz="1600" b="1" dirty="0" smtClean="0"/>
              <a:t>Funkcionalne</a:t>
            </a:r>
          </a:p>
          <a:p>
            <a:pPr lvl="3" eaLnBrk="1" hangingPunct="1">
              <a:lnSpc>
                <a:spcPct val="80000"/>
              </a:lnSpc>
            </a:pPr>
            <a:r>
              <a:rPr lang="hr-HR" sz="1400" dirty="0" smtClean="0"/>
              <a:t>znanje i razumijevanje</a:t>
            </a:r>
          </a:p>
          <a:p>
            <a:pPr lvl="3" eaLnBrk="1" hangingPunct="1">
              <a:lnSpc>
                <a:spcPct val="80000"/>
              </a:lnSpc>
            </a:pPr>
            <a:r>
              <a:rPr lang="hr-HR" sz="1400" dirty="0" smtClean="0"/>
              <a:t>vještine i sposobnosti</a:t>
            </a:r>
          </a:p>
          <a:p>
            <a:pPr lvl="3" eaLnBrk="1" hangingPunct="1">
              <a:lnSpc>
                <a:spcPct val="80000"/>
              </a:lnSpc>
            </a:pPr>
            <a:r>
              <a:rPr lang="hr-HR" sz="1400" dirty="0" smtClean="0"/>
              <a:t>Vrijednosti i stavovi</a:t>
            </a:r>
          </a:p>
          <a:p>
            <a:pPr lvl="2" eaLnBrk="1" hangingPunct="1">
              <a:lnSpc>
                <a:spcPct val="80000"/>
              </a:lnSpc>
            </a:pPr>
            <a:r>
              <a:rPr lang="hr-HR" sz="1600" b="1" dirty="0" smtClean="0"/>
              <a:t>Strukturalne</a:t>
            </a:r>
          </a:p>
          <a:p>
            <a:pPr lvl="3" eaLnBrk="1" hangingPunct="1">
              <a:lnSpc>
                <a:spcPct val="80000"/>
              </a:lnSpc>
            </a:pPr>
            <a:r>
              <a:rPr lang="hr-HR" sz="1400" dirty="0" smtClean="0"/>
              <a:t>politička</a:t>
            </a:r>
          </a:p>
          <a:p>
            <a:pPr lvl="3" eaLnBrk="1" hangingPunct="1">
              <a:lnSpc>
                <a:spcPct val="80000"/>
              </a:lnSpc>
            </a:pPr>
            <a:r>
              <a:rPr lang="hr-HR" sz="1400" dirty="0" smtClean="0"/>
              <a:t>pravna</a:t>
            </a:r>
          </a:p>
          <a:p>
            <a:pPr lvl="3" eaLnBrk="1" hangingPunct="1">
              <a:lnSpc>
                <a:spcPct val="80000"/>
              </a:lnSpc>
            </a:pPr>
            <a:r>
              <a:rPr lang="hr-HR" sz="1400" dirty="0" smtClean="0"/>
              <a:t>društvena</a:t>
            </a:r>
          </a:p>
          <a:p>
            <a:pPr lvl="3" eaLnBrk="1" hangingPunct="1">
              <a:lnSpc>
                <a:spcPct val="80000"/>
              </a:lnSpc>
            </a:pPr>
            <a:r>
              <a:rPr lang="hr-HR" sz="1400" dirty="0" smtClean="0"/>
              <a:t>(</a:t>
            </a:r>
            <a:r>
              <a:rPr lang="hr-HR" sz="1400" dirty="0" err="1" smtClean="0"/>
              <a:t>inter</a:t>
            </a:r>
            <a:r>
              <a:rPr lang="hr-HR" sz="1400" dirty="0" smtClean="0"/>
              <a:t>)kulturna</a:t>
            </a:r>
          </a:p>
          <a:p>
            <a:pPr lvl="3" eaLnBrk="1" hangingPunct="1">
              <a:lnSpc>
                <a:spcPct val="80000"/>
              </a:lnSpc>
            </a:pPr>
            <a:r>
              <a:rPr lang="hr-HR" sz="1400" dirty="0" smtClean="0"/>
              <a:t>gospodarska</a:t>
            </a:r>
          </a:p>
          <a:p>
            <a:pPr lvl="3" eaLnBrk="1" hangingPunct="1">
              <a:lnSpc>
                <a:spcPct val="80000"/>
              </a:lnSpc>
            </a:pPr>
            <a:r>
              <a:rPr lang="hr-HR" sz="1400" dirty="0" smtClean="0"/>
              <a:t>ekološka</a:t>
            </a:r>
            <a:endParaRPr lang="en-US" sz="1400" dirty="0" smtClean="0"/>
          </a:p>
        </p:txBody>
      </p:sp>
      <p:sp>
        <p:nvSpPr>
          <p:cNvPr id="4" name="Rezervirano mjesto datuma 3"/>
          <p:cNvSpPr>
            <a:spLocks noGrp="1"/>
          </p:cNvSpPr>
          <p:nvPr>
            <p:ph type="dt" sz="quarter" idx="10"/>
          </p:nvPr>
        </p:nvSpPr>
        <p:spPr/>
        <p:txBody>
          <a:bodyPr/>
          <a:lstStyle/>
          <a:p>
            <a:pPr>
              <a:defRPr/>
            </a:pPr>
            <a:r>
              <a:rPr lang="en-GB"/>
              <a:t>Vedrana Spajic-Vrkas</a:t>
            </a:r>
          </a:p>
        </p:txBody>
      </p:sp>
      <p:sp>
        <p:nvSpPr>
          <p:cNvPr id="6" name="Rezervirano mjesto broja slajda 5"/>
          <p:cNvSpPr>
            <a:spLocks noGrp="1"/>
          </p:cNvSpPr>
          <p:nvPr>
            <p:ph type="sldNum" sz="quarter" idx="12"/>
          </p:nvPr>
        </p:nvSpPr>
        <p:spPr/>
        <p:txBody>
          <a:bodyPr/>
          <a:lstStyle/>
          <a:p>
            <a:pPr>
              <a:defRPr/>
            </a:pPr>
            <a:fld id="{CF364902-DFF0-45CA-A3FE-F7D3AED5FDBD}" type="slidenum">
              <a:rPr lang="en-GB"/>
              <a:pPr>
                <a:defRPr/>
              </a:pPr>
              <a:t>99</a:t>
            </a:fld>
            <a:endParaRPr lang="en-GB"/>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957</TotalTime>
  <Words>13930</Words>
  <Application>Microsoft Office PowerPoint</Application>
  <PresentationFormat>Prikaz na zaslonu (4:3)</PresentationFormat>
  <Paragraphs>1062</Paragraphs>
  <Slides>109</Slides>
  <Notes>2</Notes>
  <HiddenSlides>0</HiddenSlides>
  <MMClips>0</MMClips>
  <ScaleCrop>false</ScaleCrop>
  <HeadingPairs>
    <vt:vector size="4" baseType="variant">
      <vt:variant>
        <vt:lpstr>Tema</vt:lpstr>
      </vt:variant>
      <vt:variant>
        <vt:i4>1</vt:i4>
      </vt:variant>
      <vt:variant>
        <vt:lpstr>Naslovi slajdova</vt:lpstr>
      </vt:variant>
      <vt:variant>
        <vt:i4>109</vt:i4>
      </vt:variant>
    </vt:vector>
  </HeadingPairs>
  <TitlesOfParts>
    <vt:vector size="110" baseType="lpstr">
      <vt:lpstr>Office tema</vt:lpstr>
      <vt:lpstr> Strukturne dimenzije Kurikuluma Građanskoga odgoja i obrazovanja  Opatija, 10. travnja 2013. </vt:lpstr>
      <vt:lpstr>Priča o Bertijevoj bertiji (birtiji) ili “Kod Bertija”</vt:lpstr>
      <vt:lpstr>Bertijeva bertija</vt:lpstr>
      <vt:lpstr>Slajd 4</vt:lpstr>
      <vt:lpstr>Slajd 5</vt:lpstr>
      <vt:lpstr>Slajd 6</vt:lpstr>
      <vt:lpstr>Slajd 7</vt:lpstr>
      <vt:lpstr>Slajd 8</vt:lpstr>
      <vt:lpstr>GOO od 1. do 4. razreda OŠ – prvi ciklus (str.16)</vt:lpstr>
      <vt:lpstr>Slajd 10</vt:lpstr>
      <vt:lpstr>Slajd 11</vt:lpstr>
      <vt:lpstr>Slajd 12</vt:lpstr>
      <vt:lpstr>STRUKTURNE DIMENZIJE GRAĐANSKE KOMPETENCIJE U KONTEKSTU RAZREDA, ŠKOLE I LOKALNE ZAJEDNICE   1.-4. razred  Osnovne škole</vt:lpstr>
      <vt:lpstr>STRUKTURNE DIMENZIJE GRAĐANSKE KOMPETENCIJE U KONTEKSTU RAZREDA, ŠKOLE I LOKALNE ZAJEDNICE   1.-4. razred  Osnovne škole</vt:lpstr>
      <vt:lpstr>POSTIGNUĆA UČENIKA NA KRAJU PRVOG CIKLUSA  1.-4. razred  Osnovne škole</vt:lpstr>
      <vt:lpstr>GOO od 5. do 8. razreda OŠ 2. i 3. ciklus (str. 22)</vt:lpstr>
      <vt:lpstr>Politička dimenzija od 5. do 8. razred OŠ (str. 24/25)</vt:lpstr>
      <vt:lpstr>Slajd 18</vt:lpstr>
      <vt:lpstr>Slajd 19</vt:lpstr>
      <vt:lpstr>STRUKTURNE DIMENZIJE GRAĐANSKE KOMPETENCIJE U KONTEKSTU NACIONALNE ZAJEDNICE   Predmetna nastava - Osnovna škola (5. – 8 . razred)</vt:lpstr>
      <vt:lpstr>POSTIGNUĆA UČENIKA NA KRAJU TREĆEG CIKLUSA  5. – 8. razred  </vt:lpstr>
      <vt:lpstr>Slajd 22</vt:lpstr>
      <vt:lpstr>GOO u srednjoj školi (str. 30/31)</vt:lpstr>
      <vt:lpstr>Srednja škola (str. 33/34)</vt:lpstr>
      <vt:lpstr>Slajd 25</vt:lpstr>
      <vt:lpstr>Slajd 26</vt:lpstr>
      <vt:lpstr>Slajd 27</vt:lpstr>
      <vt:lpstr>Slajd 28</vt:lpstr>
      <vt:lpstr>Slajd 29</vt:lpstr>
      <vt:lpstr>Slajd 30</vt:lpstr>
      <vt:lpstr>Slajd 31</vt:lpstr>
      <vt:lpstr>Slajd 32</vt:lpstr>
      <vt:lpstr>Slajd 33</vt:lpstr>
      <vt:lpstr>STRUKTURNE DIMENZIJE GRAĐANSKE KOMPETENCIJE U SKLOPU NACIONALNE, EUROPSKE I MEĐUNARODNE ZAJEDNICE   1. – 2. razred srednje škole </vt:lpstr>
      <vt:lpstr>POSTIGNUĆA UČENIKA NA KRAJU ČETVRTOG CIKLUSA  1. – 2. razred srednje škole </vt:lpstr>
      <vt:lpstr>Slajd 36</vt:lpstr>
      <vt:lpstr>Hrvatski jezik – srednje škole (gimnazije i strukovne)</vt:lpstr>
      <vt:lpstr>Nacionalni okvirni kurikulum – Hrvatski jezik</vt:lpstr>
      <vt:lpstr>Slajd 39</vt:lpstr>
      <vt:lpstr>TJELESNA I ZDRAVSTVENA KULTURA Glasnik ministarstva kulture i prosvjete (Gimnazije, str 176-178; strukovne škole str. 183-189) (Preuzeto s E-stranice NCVVO-a Važni dokumenti Nastavni planovi i programi za gimnazije i strukovne škole)</vt:lpstr>
      <vt:lpstr>Slajd 41</vt:lpstr>
      <vt:lpstr>Slajd 42</vt:lpstr>
      <vt:lpstr>Zemljopis (Goeografija) – preuzeto sa stranica NCVVO</vt:lpstr>
      <vt:lpstr>Dade li se to primjerice povezati s: </vt:lpstr>
      <vt:lpstr> PROGRAM NASTAVNOG PREDMETA ETIKA U SREDNJIM ŠKOLAMA Cilj nastavnog predmeta Cilj je nastavnog predmeta Etika u srednjim školama usvajanje osnovnih etičkih znanja, potrebnih za razvijanje sposobnosti  moralnog prosuđivanja i etičkog argumentiranja, te orijentiranja u životu.</vt:lpstr>
      <vt:lpstr>SOCIOLOGIJA – program (Glasnik Ministarstva kulture i prosvjete)</vt:lpstr>
      <vt:lpstr>FILOZOFIJA  (Glasnik ministarstva kulture i prosvjete; Preuzeto s E-stranice NCVVO-a Važni dokumenti Nastavni planovi i programi za gimnazije i strukovne škole) </vt:lpstr>
      <vt:lpstr>Modul: Osnove demokracije – Pravda, odgovornost, privatnost, vlast</vt:lpstr>
      <vt:lpstr>Slajd 49</vt:lpstr>
      <vt:lpstr>Osnove demokracije 1. Lekcija: Zašto nam treba vlast? Str. 9-10 </vt:lpstr>
      <vt:lpstr>Slajd 51</vt:lpstr>
      <vt:lpstr>Slajd 52</vt:lpstr>
      <vt:lpstr>Slajd 53</vt:lpstr>
      <vt:lpstr>Slajd 54</vt:lpstr>
      <vt:lpstr>Slajd 55</vt:lpstr>
      <vt:lpstr>Osnove demokracije  9. LEKCIJA Što bi se dogodilo da nema vlasti? (str. 28 – 30)</vt:lpstr>
      <vt:lpstr> </vt:lpstr>
      <vt:lpstr>Slajd 58</vt:lpstr>
      <vt:lpstr>Slajd 59</vt:lpstr>
      <vt:lpstr>Slajd 60</vt:lpstr>
      <vt:lpstr> </vt:lpstr>
      <vt:lpstr>Slajd 62</vt:lpstr>
      <vt:lpstr>Slajd 63</vt:lpstr>
      <vt:lpstr>Slajd 64</vt:lpstr>
      <vt:lpstr>Slajd 65</vt:lpstr>
      <vt:lpstr>11. LEKCIJA Kako birati ljude na položaje vlasti? (str. 34 – 36)</vt:lpstr>
      <vt:lpstr>Slajd 67</vt:lpstr>
      <vt:lpstr>Slajd 68</vt:lpstr>
      <vt:lpstr>Slajd 69</vt:lpstr>
      <vt:lpstr>Slajd 70</vt:lpstr>
      <vt:lpstr>Slajd 71</vt:lpstr>
      <vt:lpstr>Slajd 72</vt:lpstr>
      <vt:lpstr>Slajd 73</vt:lpstr>
      <vt:lpstr>Moral, moralnost, moralna kompetencija i odgovornost, etika</vt:lpstr>
      <vt:lpstr>Tri dimenzije politike:  institucionalna dimenzija  (polity),  procesualna dimenzija  (policy) i proceduralna dimenzija  (politics).</vt:lpstr>
      <vt:lpstr>Slajd 76</vt:lpstr>
      <vt:lpstr>Socijalna etika</vt:lpstr>
      <vt:lpstr>Dakako, temeljna poteškoća glasi: kako je moguće da nešto što ne izgleda nepravedno akumulira očitu nepravdu?</vt:lpstr>
      <vt:lpstr>STRUKTURNE DIMENZIJE GRAĐANSKE KOMPETENCIJE     Gospodarska     Srednja škola  - odgovorno gospodarstvo, poduzetnost i poduzetništvo   - pravo na rad  - pravo na učenje za konkurentnost na tržištu,    - zaštita i moć potrošača, utjecaj na proizvodnju, tržište i društvo potrošnjom</vt:lpstr>
      <vt:lpstr>Slajd 80</vt:lpstr>
      <vt:lpstr>Građanski odgoj i obrazovanje Modul: Zakon u razredu – prema kulturi vladavine prava i demokracije  Priručnik za nastavnike</vt:lpstr>
      <vt:lpstr>17. LEKCIJA Zašto dijeliti pitanja pravde u tri kategorije? (Str. 50-51)</vt:lpstr>
      <vt:lpstr>Slajd 83</vt:lpstr>
      <vt:lpstr>Slajd 84</vt:lpstr>
      <vt:lpstr>Slajd 85</vt:lpstr>
      <vt:lpstr>Slajd 86</vt:lpstr>
      <vt:lpstr>Slajd 87</vt:lpstr>
      <vt:lpstr>Priručnik za nastavnike Projekt građanin. Priručnik za nastavnike I. razina, Agencija za odgoj i obrazovanje, Zagreb, 2007.</vt:lpstr>
      <vt:lpstr>Slajd 89</vt:lpstr>
      <vt:lpstr>Slajd 90</vt:lpstr>
      <vt:lpstr>Slajd 91</vt:lpstr>
      <vt:lpstr>Zaštita  potrošača</vt:lpstr>
      <vt:lpstr>Slajd 93</vt:lpstr>
      <vt:lpstr>Slajd 94</vt:lpstr>
      <vt:lpstr>Elementi za izradu izvedbenog plana i programa GOO-a (nastavne jedinice, izvan nastavne aktivnosti, projekta</vt:lpstr>
      <vt:lpstr>Slajd 96</vt:lpstr>
      <vt:lpstr>Slajd 97</vt:lpstr>
      <vt:lpstr>Slajd 98</vt:lpstr>
      <vt:lpstr>Indikatori kvalitete GOO-a (usmjerenog na ishod ili postignuće)</vt:lpstr>
      <vt:lpstr>Slajd 100</vt:lpstr>
      <vt:lpstr>Stupnjevanje postignuća (ishoda): primjer</vt:lpstr>
      <vt:lpstr>Gdje na stranici AZOO-a (www.azoo.hr ) pronaći sadržaje vezane uz Građanski odgoj i obrazovanje?</vt:lpstr>
      <vt:lpstr>Gdje je ovdje mjesto građanskog odgoja i obrazovanja?</vt:lpstr>
      <vt:lpstr>Alat je onoliko dobar koliko je dobar onaj koji ga izrađuje i koji ga koristi</vt:lpstr>
      <vt:lpstr>Kakvu školu želimo? 5 tipova školske kulture: ozračje u školi</vt:lpstr>
      <vt:lpstr>OBJAVA: 14.01.2013 / 14:03 Večernji list Istražili smo zašto svaki treći Hrvat kupuje izvan Hrvatske Svaki treći Hrvat kupuje vani – a samo je u Sloveniji skuplje Najisplativije je, pokazalo je naše istraživanje, kupovati u BiH, a jedina zemlja u kojoj su cijene više od Hrvatske jest Slovenija Piše: V. Balen/VLM, S. Lepan/VLM, E. Čuljat/VLM, B. Bradarić/VLM, M. Kruhak/VLM i J. Kovačević/VLM</vt:lpstr>
      <vt:lpstr>Slajd 107</vt:lpstr>
      <vt:lpstr>Slajd 108</vt:lpstr>
      <vt:lpstr>Slajd 109</vt:lpstr>
    </vt:vector>
  </TitlesOfParts>
  <Company>AZOO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Osnovni pojmovi u političkoj dimenziji Kurikulumua GOO-a - od razredne nastave do srednje škole TZK</dc:title>
  <dc:creator>togrinsak</dc:creator>
  <cp:lastModifiedBy>togrinsak</cp:lastModifiedBy>
  <cp:revision>151</cp:revision>
  <dcterms:created xsi:type="dcterms:W3CDTF">2012-11-07T08:09:20Z</dcterms:created>
  <dcterms:modified xsi:type="dcterms:W3CDTF">2013-04-09T06:18:44Z</dcterms:modified>
</cp:coreProperties>
</file>