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  <p:sldId id="265" r:id="rId10"/>
    <p:sldId id="266" r:id="rId11"/>
    <p:sldId id="269" r:id="rId12"/>
    <p:sldId id="267" r:id="rId13"/>
    <p:sldId id="270" r:id="rId14"/>
    <p:sldId id="271" r:id="rId15"/>
    <p:sldId id="264" r:id="rId16"/>
    <p:sldId id="274" r:id="rId17"/>
    <p:sldId id="275" r:id="rId18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vana\Desktop\Copy%20of%20Book1-sve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Ivana\Desktop\Copy%20of%20Book1-sve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r-HR"/>
  <c:style val="23"/>
  <c:chart>
    <c:title>
      <c:tx>
        <c:rich>
          <a:bodyPr/>
          <a:lstStyle/>
          <a:p>
            <a:pPr>
              <a:defRPr sz="2200" baseline="0">
                <a:latin typeface="Calibri" pitchFamily="34" charset="0"/>
              </a:defRPr>
            </a:pPr>
            <a:r>
              <a:rPr lang="hr-HR" sz="2200" baseline="0">
                <a:latin typeface="Calibri" pitchFamily="34" charset="0"/>
              </a:rPr>
              <a:t>Korigirani prividni sjaj Mjeseca 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Sheet2!$AD$38</c:f>
              <c:strCache>
                <c:ptCount val="1"/>
                <c:pt idx="0">
                  <c:v>Koorigirani prividni sjaj Mjeseca za prvi par zvijezda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cat>
            <c:strRef>
              <c:f>Sheet2!$AC$39:$AC$47</c:f>
              <c:strCache>
                <c:ptCount val="9"/>
                <c:pt idx="0">
                  <c:v>6  3. 2015</c:v>
                </c:pt>
                <c:pt idx="1">
                  <c:v>7  3. 2015</c:v>
                </c:pt>
                <c:pt idx="2">
                  <c:v>8  3. 2015</c:v>
                </c:pt>
                <c:pt idx="3">
                  <c:v>9  3. 2015</c:v>
                </c:pt>
                <c:pt idx="4">
                  <c:v>10 3. 2015</c:v>
                </c:pt>
                <c:pt idx="5">
                  <c:v>11 3. 2015</c:v>
                </c:pt>
                <c:pt idx="7">
                  <c:v>24 4. 2015</c:v>
                </c:pt>
                <c:pt idx="8">
                  <c:v>26 4. 2015</c:v>
                </c:pt>
              </c:strCache>
            </c:strRef>
          </c:cat>
          <c:val>
            <c:numRef>
              <c:f>Sheet2!$AD$39:$AD$47</c:f>
              <c:numCache>
                <c:formatCode>General</c:formatCode>
                <c:ptCount val="9"/>
                <c:pt idx="0">
                  <c:v>-10.49</c:v>
                </c:pt>
                <c:pt idx="1">
                  <c:v>-11.950000000000006</c:v>
                </c:pt>
                <c:pt idx="2">
                  <c:v>-10.68</c:v>
                </c:pt>
                <c:pt idx="4">
                  <c:v>-10.69</c:v>
                </c:pt>
                <c:pt idx="5">
                  <c:v>-10.65</c:v>
                </c:pt>
                <c:pt idx="7">
                  <c:v>-11.54</c:v>
                </c:pt>
                <c:pt idx="8">
                  <c:v>-11.82</c:v>
                </c:pt>
              </c:numCache>
            </c:numRef>
          </c:val>
        </c:ser>
        <c:ser>
          <c:idx val="1"/>
          <c:order val="1"/>
          <c:tx>
            <c:strRef>
              <c:f>Sheet2!$AE$38</c:f>
              <c:strCache>
                <c:ptCount val="1"/>
                <c:pt idx="0">
                  <c:v>Koorigirani prividni sjaj Mjeseca za drugi par zvijezda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cat>
            <c:strRef>
              <c:f>Sheet2!$AC$39:$AC$47</c:f>
              <c:strCache>
                <c:ptCount val="9"/>
                <c:pt idx="0">
                  <c:v>6  3. 2015</c:v>
                </c:pt>
                <c:pt idx="1">
                  <c:v>7  3. 2015</c:v>
                </c:pt>
                <c:pt idx="2">
                  <c:v>8  3. 2015</c:v>
                </c:pt>
                <c:pt idx="3">
                  <c:v>9  3. 2015</c:v>
                </c:pt>
                <c:pt idx="4">
                  <c:v>10 3. 2015</c:v>
                </c:pt>
                <c:pt idx="5">
                  <c:v>11 3. 2015</c:v>
                </c:pt>
                <c:pt idx="7">
                  <c:v>24 4. 2015</c:v>
                </c:pt>
                <c:pt idx="8">
                  <c:v>26 4. 2015</c:v>
                </c:pt>
              </c:strCache>
            </c:strRef>
          </c:cat>
          <c:val>
            <c:numRef>
              <c:f>Sheet2!$AE$39:$AE$47</c:f>
              <c:numCache>
                <c:formatCode>General</c:formatCode>
                <c:ptCount val="9"/>
                <c:pt idx="0">
                  <c:v>-10.99</c:v>
                </c:pt>
                <c:pt idx="1">
                  <c:v>-11.44</c:v>
                </c:pt>
                <c:pt idx="2">
                  <c:v>-10.210000000000001</c:v>
                </c:pt>
                <c:pt idx="4">
                  <c:v>-10.62</c:v>
                </c:pt>
                <c:pt idx="5">
                  <c:v>-9.5500000000000007</c:v>
                </c:pt>
                <c:pt idx="7">
                  <c:v>-11.65</c:v>
                </c:pt>
                <c:pt idx="8">
                  <c:v>-11.79</c:v>
                </c:pt>
              </c:numCache>
            </c:numRef>
          </c:val>
        </c:ser>
        <c:ser>
          <c:idx val="2"/>
          <c:order val="2"/>
          <c:tx>
            <c:strRef>
              <c:f>Sheet2!$AF$38</c:f>
              <c:strCache>
                <c:ptCount val="1"/>
                <c:pt idx="0">
                  <c:v>Srednja vrijednost korigiranog prividnog sjaja Mjeseca m'M 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cat>
            <c:strRef>
              <c:f>Sheet2!$AC$39:$AC$47</c:f>
              <c:strCache>
                <c:ptCount val="9"/>
                <c:pt idx="0">
                  <c:v>6  3. 2015</c:v>
                </c:pt>
                <c:pt idx="1">
                  <c:v>7  3. 2015</c:v>
                </c:pt>
                <c:pt idx="2">
                  <c:v>8  3. 2015</c:v>
                </c:pt>
                <c:pt idx="3">
                  <c:v>9  3. 2015</c:v>
                </c:pt>
                <c:pt idx="4">
                  <c:v>10 3. 2015</c:v>
                </c:pt>
                <c:pt idx="5">
                  <c:v>11 3. 2015</c:v>
                </c:pt>
                <c:pt idx="7">
                  <c:v>24 4. 2015</c:v>
                </c:pt>
                <c:pt idx="8">
                  <c:v>26 4. 2015</c:v>
                </c:pt>
              </c:strCache>
            </c:strRef>
          </c:cat>
          <c:val>
            <c:numRef>
              <c:f>Sheet2!$AF$39:$AF$47</c:f>
              <c:numCache>
                <c:formatCode>General</c:formatCode>
                <c:ptCount val="9"/>
                <c:pt idx="0">
                  <c:v>-10.74</c:v>
                </c:pt>
                <c:pt idx="1">
                  <c:v>-11.7</c:v>
                </c:pt>
                <c:pt idx="2">
                  <c:v>-10.450000000000006</c:v>
                </c:pt>
                <c:pt idx="4">
                  <c:v>-10.66</c:v>
                </c:pt>
                <c:pt idx="5">
                  <c:v>-10.1</c:v>
                </c:pt>
                <c:pt idx="7">
                  <c:v>-11.6</c:v>
                </c:pt>
                <c:pt idx="8">
                  <c:v>-11.81</c:v>
                </c:pt>
              </c:numCache>
            </c:numRef>
          </c:val>
        </c:ser>
        <c:gapWidth val="83"/>
        <c:shape val="cylinder"/>
        <c:axId val="77216384"/>
        <c:axId val="77222272"/>
        <c:axId val="0"/>
      </c:bar3DChart>
      <c:catAx>
        <c:axId val="7721638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600" b="1" i="0" baseline="0">
                <a:latin typeface="Calibri" pitchFamily="34" charset="0"/>
              </a:defRPr>
            </a:pPr>
            <a:endParaRPr lang="sr-Latn-CS"/>
          </a:p>
        </c:txPr>
        <c:crossAx val="77222272"/>
        <c:crosses val="autoZero"/>
        <c:auto val="1"/>
        <c:lblAlgn val="ctr"/>
        <c:lblOffset val="100"/>
      </c:catAx>
      <c:valAx>
        <c:axId val="7722227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1600" b="1" i="0" baseline="0"/>
            </a:pPr>
            <a:endParaRPr lang="sr-Latn-CS"/>
          </a:p>
        </c:txPr>
        <c:crossAx val="7721638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 b="1" i="0" baseline="0">
              <a:latin typeface="Calibri" pitchFamily="34" charset="0"/>
            </a:defRPr>
          </a:pPr>
          <a:endParaRPr lang="sr-Latn-C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r-HR"/>
  <c:style val="15"/>
  <c:chart>
    <c:title>
      <c:tx>
        <c:rich>
          <a:bodyPr/>
          <a:lstStyle/>
          <a:p>
            <a:pPr>
              <a:defRPr sz="2000" baseline="0">
                <a:latin typeface="Calibri" pitchFamily="34" charset="0"/>
              </a:defRPr>
            </a:pPr>
            <a:r>
              <a:rPr lang="hr-HR" sz="2000" baseline="0">
                <a:latin typeface="Calibri" pitchFamily="34" charset="0"/>
              </a:rPr>
              <a:t>Dijagram odstupanja korigiranog prividnog sjaja Mjeseca odprividnog sjaja Mjeseca iz programa Stellarium  </a:t>
            </a:r>
          </a:p>
        </c:rich>
      </c:tx>
      <c:layout>
        <c:manualLayout>
          <c:xMode val="edge"/>
          <c:yMode val="edge"/>
          <c:x val="0.1545060937221974"/>
          <c:y val="1.41814511086098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Sheet2!$AD$24</c:f>
              <c:strCache>
                <c:ptCount val="1"/>
                <c:pt idx="0">
                  <c:v>Srednja vrijednost korigiranog prividnog sjaja Mjeseca m'M 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Sheet2!$AC$25:$AC$33</c:f>
              <c:strCache>
                <c:ptCount val="9"/>
                <c:pt idx="0">
                  <c:v>6  3. 2015</c:v>
                </c:pt>
                <c:pt idx="1">
                  <c:v>7  3. 2015</c:v>
                </c:pt>
                <c:pt idx="2">
                  <c:v>8  3. 2015</c:v>
                </c:pt>
                <c:pt idx="3">
                  <c:v>9  3. 2015</c:v>
                </c:pt>
                <c:pt idx="4">
                  <c:v>10 3. 2015</c:v>
                </c:pt>
                <c:pt idx="5">
                  <c:v>11 3. 2015</c:v>
                </c:pt>
                <c:pt idx="7">
                  <c:v>24 4. 2015</c:v>
                </c:pt>
                <c:pt idx="8">
                  <c:v>26 4. 2015</c:v>
                </c:pt>
              </c:strCache>
            </c:strRef>
          </c:cat>
          <c:val>
            <c:numRef>
              <c:f>Sheet2!$AD$25:$AD$33</c:f>
              <c:numCache>
                <c:formatCode>General</c:formatCode>
                <c:ptCount val="9"/>
                <c:pt idx="0">
                  <c:v>-10.74</c:v>
                </c:pt>
                <c:pt idx="1">
                  <c:v>-11.7</c:v>
                </c:pt>
                <c:pt idx="2">
                  <c:v>-10.450000000000006</c:v>
                </c:pt>
                <c:pt idx="4">
                  <c:v>-10.66</c:v>
                </c:pt>
                <c:pt idx="5">
                  <c:v>-10.1</c:v>
                </c:pt>
                <c:pt idx="7">
                  <c:v>-11.6</c:v>
                </c:pt>
                <c:pt idx="8">
                  <c:v>-11.81</c:v>
                </c:pt>
              </c:numCache>
            </c:numRef>
          </c:val>
        </c:ser>
        <c:ser>
          <c:idx val="1"/>
          <c:order val="1"/>
          <c:tx>
            <c:strRef>
              <c:f>Sheet2!$AE$24</c:f>
              <c:strCache>
                <c:ptCount val="1"/>
                <c:pt idx="0">
                  <c:v>Prividni sjaj Mjeseca -Stellarium</c:v>
                </c:pt>
              </c:strCache>
            </c:strRef>
          </c:tx>
          <c:spPr>
            <a:solidFill>
              <a:srgbClr val="FF9933"/>
            </a:solidFill>
          </c:spPr>
          <c:cat>
            <c:strRef>
              <c:f>Sheet2!$AC$25:$AC$33</c:f>
              <c:strCache>
                <c:ptCount val="9"/>
                <c:pt idx="0">
                  <c:v>6  3. 2015</c:v>
                </c:pt>
                <c:pt idx="1">
                  <c:v>7  3. 2015</c:v>
                </c:pt>
                <c:pt idx="2">
                  <c:v>8  3. 2015</c:v>
                </c:pt>
                <c:pt idx="3">
                  <c:v>9  3. 2015</c:v>
                </c:pt>
                <c:pt idx="4">
                  <c:v>10 3. 2015</c:v>
                </c:pt>
                <c:pt idx="5">
                  <c:v>11 3. 2015</c:v>
                </c:pt>
                <c:pt idx="7">
                  <c:v>24 4. 2015</c:v>
                </c:pt>
                <c:pt idx="8">
                  <c:v>26 4. 2015</c:v>
                </c:pt>
              </c:strCache>
            </c:strRef>
          </c:cat>
          <c:val>
            <c:numRef>
              <c:f>Sheet2!$AE$25:$AE$33</c:f>
              <c:numCache>
                <c:formatCode>General</c:formatCode>
                <c:ptCount val="9"/>
                <c:pt idx="0">
                  <c:v>-12.15</c:v>
                </c:pt>
                <c:pt idx="1">
                  <c:v>-12.09</c:v>
                </c:pt>
                <c:pt idx="2">
                  <c:v>-12</c:v>
                </c:pt>
                <c:pt idx="4">
                  <c:v>-11.88</c:v>
                </c:pt>
                <c:pt idx="5">
                  <c:v>-11.71</c:v>
                </c:pt>
                <c:pt idx="7">
                  <c:v>-10.52</c:v>
                </c:pt>
                <c:pt idx="8">
                  <c:v>-11.19</c:v>
                </c:pt>
              </c:numCache>
            </c:numRef>
          </c:val>
        </c:ser>
        <c:shape val="cylinder"/>
        <c:axId val="77249152"/>
        <c:axId val="77463936"/>
        <c:axId val="0"/>
      </c:bar3DChart>
      <c:catAx>
        <c:axId val="7724915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600" b="1" i="0" baseline="0">
                <a:latin typeface="Calibri" pitchFamily="34" charset="0"/>
              </a:defRPr>
            </a:pPr>
            <a:endParaRPr lang="sr-Latn-CS"/>
          </a:p>
        </c:txPr>
        <c:crossAx val="77463936"/>
        <c:crosses val="autoZero"/>
        <c:auto val="1"/>
        <c:lblAlgn val="ctr"/>
        <c:lblOffset val="100"/>
      </c:catAx>
      <c:valAx>
        <c:axId val="7746393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1600" b="1" i="0" baseline="0"/>
            </a:pPr>
            <a:endParaRPr lang="sr-Latn-CS"/>
          </a:p>
        </c:txPr>
        <c:crossAx val="77249152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 b="1" i="0" baseline="0">
              <a:latin typeface="Calibri" pitchFamily="34" charset="0"/>
            </a:defRPr>
          </a:pPr>
          <a:endParaRPr lang="sr-Latn-CS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02E888-DCA5-4D28-A1AF-98E4763895E4}" type="datetimeFigureOut">
              <a:rPr lang="hr-HR" smtClean="0"/>
              <a:pPr/>
              <a:t>5.5.2015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C8D0CA-F8A0-4C3B-8A5A-3EFA79CEA737}" type="slidenum">
              <a:rPr lang="hr-HR" smtClean="0"/>
              <a:pPr/>
              <a:t>‹#›</a:t>
            </a:fld>
            <a:endParaRPr lang="hr-H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628800"/>
            <a:ext cx="7851648" cy="1828800"/>
          </a:xfrm>
        </p:spPr>
        <p:txBody>
          <a:bodyPr/>
          <a:lstStyle/>
          <a:p>
            <a:r>
              <a:rPr lang="hr-HR" sz="6200" dirty="0" smtClean="0"/>
              <a:t>Magnituda Mjeseca</a:t>
            </a:r>
            <a:r>
              <a:rPr lang="hr-HR" sz="5800" dirty="0" smtClean="0"/>
              <a:t/>
            </a:r>
            <a:br>
              <a:rPr lang="hr-HR" sz="5800" dirty="0" smtClean="0"/>
            </a:br>
            <a:endParaRPr lang="hr-HR" sz="5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356992"/>
            <a:ext cx="7854696" cy="2792752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hr-HR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                   Sven Hrastić 8.f razred</a:t>
            </a:r>
          </a:p>
          <a:p>
            <a:pPr>
              <a:lnSpc>
                <a:spcPct val="80000"/>
              </a:lnSpc>
              <a:defRPr/>
            </a:pPr>
            <a:r>
              <a:rPr lang="hr-HR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OŠ Bogumila Tonija, Samobor</a:t>
            </a:r>
          </a:p>
          <a:p>
            <a:pPr>
              <a:lnSpc>
                <a:spcPct val="80000"/>
              </a:lnSpc>
              <a:defRPr/>
            </a:pPr>
            <a:endParaRPr lang="hr-HR" sz="2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hr-HR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Mentor:Ivana Matić, prof., VII. stupanj</a:t>
            </a:r>
          </a:p>
          <a:p>
            <a:pPr>
              <a:defRPr/>
            </a:pPr>
            <a:r>
              <a:rPr lang="hr-HR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ivana.matic7@</a:t>
            </a:r>
            <a:r>
              <a:rPr lang="hr-HR" sz="2000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skole.hr</a:t>
            </a:r>
            <a:endParaRPr lang="hr-HR" sz="20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l">
              <a:lnSpc>
                <a:spcPct val="80000"/>
              </a:lnSpc>
              <a:defRPr/>
            </a:pPr>
            <a:r>
              <a:rPr lang="hr-HR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Stvarna prividna magnituda Mjeseca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endParaRPr lang="hr-HR" sz="2400" b="1" dirty="0" smtClean="0">
              <a:latin typeface="+mj-lt"/>
            </a:endParaRPr>
          </a:p>
          <a:p>
            <a:endParaRPr lang="hr-HR" sz="2400" b="1" dirty="0" smtClean="0">
              <a:latin typeface="+mj-lt"/>
            </a:endParaRPr>
          </a:p>
          <a:p>
            <a:pPr>
              <a:buNone/>
            </a:pPr>
            <a:endParaRPr lang="hr-HR" sz="2400" b="1" dirty="0" smtClean="0">
              <a:latin typeface="+mj-lt"/>
            </a:endParaRPr>
          </a:p>
          <a:p>
            <a:r>
              <a:rPr lang="hr-HR" sz="2400" b="1" i="1" dirty="0" smtClean="0">
                <a:latin typeface="Times New Roman" pitchFamily="18" charset="0"/>
                <a:ea typeface="Symbol" pitchFamily="18" charset="2"/>
                <a:sym typeface="Symbol" pitchFamily="18" charset="2"/>
              </a:rPr>
              <a:t></a:t>
            </a:r>
            <a:r>
              <a:rPr lang="hr-HR" sz="2400" b="1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hr-HR" sz="2400" b="1" dirty="0" smtClean="0">
                <a:latin typeface="+mj-lt"/>
                <a:ea typeface="Times New Roman" pitchFamily="18" charset="0"/>
              </a:rPr>
              <a:t>-koeficijent refleksije (0,6)</a:t>
            </a:r>
            <a:endParaRPr lang="hr-HR" sz="2400" b="1" dirty="0" smtClean="0">
              <a:latin typeface="+mj-lt"/>
            </a:endParaRPr>
          </a:p>
          <a:p>
            <a:r>
              <a:rPr lang="hr-HR" sz="2400" b="1" dirty="0" smtClean="0">
                <a:latin typeface="+mj-lt"/>
              </a:rPr>
              <a:t>R-radijus kuglice(1cm)</a:t>
            </a:r>
          </a:p>
          <a:p>
            <a:r>
              <a:rPr lang="hr-HR" sz="2400" b="1" dirty="0" smtClean="0">
                <a:latin typeface="+mj-lt"/>
              </a:rPr>
              <a:t>x-udaljenost kuglice od oka promatrača</a:t>
            </a:r>
          </a:p>
          <a:p>
            <a:endParaRPr lang="hr-HR" sz="2400" b="1" dirty="0">
              <a:latin typeface="+mj-lt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755576" y="1916832"/>
          <a:ext cx="2138827" cy="582166"/>
        </p:xfrm>
        <a:graphic>
          <a:graphicData uri="http://schemas.openxmlformats.org/presentationml/2006/ole">
            <p:oleObj spid="_x0000_s25601" r:id="rId3" imgW="466177" imgH="216820" progId="">
              <p:embed/>
            </p:oleObj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4355976" y="1556792"/>
          <a:ext cx="3649278" cy="1328539"/>
        </p:xfrm>
        <a:graphic>
          <a:graphicData uri="http://schemas.openxmlformats.org/presentationml/2006/ole">
            <p:oleObj spid="_x0000_s25603" name="Equation" r:id="rId4" imgW="1307532" imgH="482391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323528" y="692696"/>
          <a:ext cx="8477572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Promatranje djelomične pomrčine Sunca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507288" cy="6264696"/>
          </a:xfrm>
        </p:spPr>
        <p:txBody>
          <a:bodyPr>
            <a:normAutofit/>
          </a:bodyPr>
          <a:lstStyle/>
          <a:p>
            <a:endParaRPr lang="hr-HR" dirty="0" smtClean="0"/>
          </a:p>
          <a:p>
            <a:pPr>
              <a:buNone/>
            </a:pPr>
            <a:r>
              <a:rPr lang="hr-HR" dirty="0" smtClean="0"/>
              <a:t> </a:t>
            </a:r>
          </a:p>
          <a:p>
            <a:pPr>
              <a:buNone/>
            </a:pPr>
            <a:r>
              <a:rPr lang="hr-HR" dirty="0" smtClean="0"/>
              <a:t> </a:t>
            </a:r>
          </a:p>
          <a:p>
            <a:pPr>
              <a:buNone/>
            </a:pPr>
            <a:r>
              <a:rPr lang="hr-HR" b="1" dirty="0" smtClean="0"/>
              <a:t>                             </a:t>
            </a:r>
          </a:p>
          <a:p>
            <a:pPr>
              <a:buNone/>
            </a:pPr>
            <a:endParaRPr lang="hr-HR" b="1" dirty="0" smtClean="0">
              <a:latin typeface="+mj-lt"/>
            </a:endParaRPr>
          </a:p>
          <a:p>
            <a:pPr>
              <a:buNone/>
            </a:pPr>
            <a:r>
              <a:rPr lang="hr-HR" b="1" dirty="0" smtClean="0">
                <a:latin typeface="+mj-lt"/>
              </a:rPr>
              <a:t>      10:</a:t>
            </a:r>
            <a:r>
              <a:rPr lang="hr-HR" b="1" dirty="0" err="1" smtClean="0">
                <a:latin typeface="+mj-lt"/>
              </a:rPr>
              <a:t>10</a:t>
            </a:r>
            <a:r>
              <a:rPr lang="hr-HR" b="1" dirty="0" smtClean="0">
                <a:latin typeface="+mj-lt"/>
              </a:rPr>
              <a:t> SEV                      10:17 SEV                    10:32 SEV</a:t>
            </a:r>
            <a:endParaRPr lang="hr-HR" dirty="0" smtClean="0">
              <a:latin typeface="+mj-lt"/>
            </a:endParaRPr>
          </a:p>
          <a:p>
            <a:endParaRPr lang="hr-HR" dirty="0" smtClean="0"/>
          </a:p>
          <a:p>
            <a:pPr>
              <a:buNone/>
            </a:pPr>
            <a:r>
              <a:rPr lang="hr-HR" dirty="0" smtClean="0"/>
              <a:t>                                                 </a:t>
            </a:r>
          </a:p>
          <a:p>
            <a:endParaRPr lang="hr-HR" dirty="0" smtClean="0"/>
          </a:p>
          <a:p>
            <a:pPr>
              <a:buNone/>
            </a:pPr>
            <a:r>
              <a:rPr lang="hr-HR" b="1" dirty="0" smtClean="0"/>
              <a:t>  </a:t>
            </a:r>
          </a:p>
          <a:p>
            <a:pPr>
              <a:buNone/>
            </a:pPr>
            <a:endParaRPr lang="hr-HR" b="1" dirty="0" smtClean="0"/>
          </a:p>
          <a:p>
            <a:pPr>
              <a:buNone/>
            </a:pPr>
            <a:endParaRPr lang="hr-HR" b="1" dirty="0" smtClean="0"/>
          </a:p>
          <a:p>
            <a:pPr>
              <a:buNone/>
            </a:pPr>
            <a:r>
              <a:rPr lang="hr-HR" b="1" dirty="0" smtClean="0">
                <a:latin typeface="+mj-lt"/>
              </a:rPr>
              <a:t>      10:44 SEV                      10:48 SEV                    11:02 SEV </a:t>
            </a:r>
            <a:r>
              <a:rPr lang="hr-HR" b="1" dirty="0" smtClean="0"/>
              <a:t>                               </a:t>
            </a:r>
            <a:endParaRPr lang="hr-HR" dirty="0" smtClean="0"/>
          </a:p>
          <a:p>
            <a:endParaRPr lang="hr-HR" dirty="0"/>
          </a:p>
        </p:txBody>
      </p:sp>
      <p:pic>
        <p:nvPicPr>
          <p:cNvPr id="26626" name="Picture 2" descr="IMG_0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2880320" cy="216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IMG_00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76672"/>
            <a:ext cx="2880321" cy="216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IMG_00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76672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IMG_00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573016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IMG_003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573016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IMG_004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3573016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IMG_00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02686"/>
            <a:ext cx="2808312" cy="210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IMG_00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602686"/>
            <a:ext cx="2808312" cy="210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IMG_00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602686"/>
            <a:ext cx="2808312" cy="210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IMG_006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429000"/>
            <a:ext cx="2736304" cy="205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IMG_006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429000"/>
            <a:ext cx="2736304" cy="205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IMG_006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1268" y="3429000"/>
            <a:ext cx="2735188" cy="205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67544" y="2780928"/>
            <a:ext cx="84969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latin typeface="+mj-lt"/>
              </a:rPr>
              <a:t>          11:21 SEV                  11:30 SEV                   11:40 SEV </a:t>
            </a:r>
            <a:endParaRPr lang="hr-HR" sz="26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5589240"/>
            <a:ext cx="86409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600" b="1" dirty="0" smtClean="0">
                <a:latin typeface="+mj-lt"/>
              </a:rPr>
              <a:t>        11:45 SEV                       11:51 SEV                    11:54 SEV </a:t>
            </a:r>
            <a:endParaRPr lang="hr-HR" sz="2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hr-HR" dirty="0" smtClean="0"/>
              <a:t>Rasprava: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1268760"/>
          <a:ext cx="8856984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67744" y="5949280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latin typeface="+mj-lt"/>
              </a:rPr>
              <a:t> </a:t>
            </a:r>
            <a:r>
              <a:rPr lang="hr-HR" b="1" dirty="0" smtClean="0">
                <a:latin typeface="+mj-lt"/>
              </a:rPr>
              <a:t>Odstupanje:    2.dan -</a:t>
            </a:r>
            <a:r>
              <a:rPr lang="hr-HR" b="1" dirty="0" smtClean="0">
                <a:solidFill>
                  <a:srgbClr val="0070C0"/>
                </a:solidFill>
                <a:latin typeface="+mj-lt"/>
              </a:rPr>
              <a:t>min 0,39    </a:t>
            </a:r>
            <a:r>
              <a:rPr lang="hr-HR" b="1" dirty="0" smtClean="0">
                <a:latin typeface="+mj-lt"/>
              </a:rPr>
              <a:t>5.dan-</a:t>
            </a:r>
            <a:r>
              <a:rPr lang="hr-HR" b="1" dirty="0" err="1" smtClean="0">
                <a:solidFill>
                  <a:srgbClr val="FF0000"/>
                </a:solidFill>
                <a:latin typeface="+mj-lt"/>
              </a:rPr>
              <a:t>max</a:t>
            </a:r>
            <a:r>
              <a:rPr lang="hr-HR" b="1" dirty="0" smtClean="0">
                <a:solidFill>
                  <a:srgbClr val="FF0000"/>
                </a:solidFill>
                <a:latin typeface="+mj-lt"/>
              </a:rPr>
              <a:t> 1,61</a:t>
            </a:r>
            <a:endParaRPr lang="hr-HR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hr-HR" dirty="0" smtClean="0"/>
              <a:t>Zaključak: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5256584"/>
          </a:xfrm>
        </p:spPr>
        <p:txBody>
          <a:bodyPr>
            <a:normAutofit fontScale="70000" lnSpcReduction="20000"/>
          </a:bodyPr>
          <a:lstStyle/>
          <a:p>
            <a:endParaRPr lang="hr-HR" sz="2800" dirty="0" smtClean="0">
              <a:latin typeface="+mj-lt"/>
            </a:endParaRPr>
          </a:p>
          <a:p>
            <a:r>
              <a:rPr lang="hr-HR" sz="2800" dirty="0" smtClean="0">
                <a:latin typeface="+mj-lt"/>
              </a:rPr>
              <a:t>Odstupanja sam dobivao zbog toga što na mjerenja jako utječu vremenske prilike, jasnoća atmosfere i blizina sjajnih objekata. </a:t>
            </a:r>
          </a:p>
          <a:p>
            <a:pPr>
              <a:buNone/>
            </a:pPr>
            <a:endParaRPr lang="hr-HR" sz="2300" dirty="0" smtClean="0">
              <a:latin typeface="+mj-lt"/>
            </a:endParaRPr>
          </a:p>
          <a:p>
            <a:r>
              <a:rPr lang="hr-HR" sz="2800" dirty="0" smtClean="0">
                <a:latin typeface="+mj-lt"/>
              </a:rPr>
              <a:t>Treba naravno izabrati dobru noć. Time sam  mislio na jasno, tamno i vedro noćno nebo.  </a:t>
            </a:r>
          </a:p>
          <a:p>
            <a:endParaRPr lang="hr-HR" sz="2300" dirty="0" smtClean="0">
              <a:latin typeface="+mj-lt"/>
            </a:endParaRPr>
          </a:p>
          <a:p>
            <a:r>
              <a:rPr lang="hr-HR" sz="2800" dirty="0" smtClean="0">
                <a:latin typeface="+mj-lt"/>
              </a:rPr>
              <a:t>Ponekad je bio problem pronaći neku dovoljno sjajnu zvijezdu na suprotnoj strani od Mjeseca. </a:t>
            </a:r>
          </a:p>
          <a:p>
            <a:endParaRPr lang="hr-HR" sz="2300" dirty="0" smtClean="0">
              <a:latin typeface="+mj-lt"/>
            </a:endParaRPr>
          </a:p>
          <a:p>
            <a:r>
              <a:rPr lang="hr-HR" sz="2800" dirty="0" smtClean="0">
                <a:latin typeface="+mj-lt"/>
              </a:rPr>
              <a:t>Osim toga nije baš jednostavno baratati fotometrom jer je dosta dug. </a:t>
            </a:r>
          </a:p>
          <a:p>
            <a:pPr>
              <a:buNone/>
            </a:pPr>
            <a:endParaRPr lang="hr-HR" dirty="0" smtClean="0">
              <a:latin typeface="+mj-lt"/>
            </a:endParaRPr>
          </a:p>
          <a:p>
            <a:r>
              <a:rPr lang="hr-HR" sz="2800" dirty="0" smtClean="0">
                <a:latin typeface="+mj-lt"/>
              </a:rPr>
              <a:t>Radeći radnju naučio sam dosta toga o sfernim zrcalima, zatim kako se ocjenjuje sjaj promjenjivih zvijezdi te kako se veličina Mjeseca može smanjiti na veličinu zvijezde  te na taj način odrediti prividni sjaj Mjeseca mjerenjem fotometrom s kuglicom.</a:t>
            </a:r>
          </a:p>
          <a:p>
            <a:endParaRPr lang="hr-HR" dirty="0" smtClean="0">
              <a:latin typeface="+mj-lt"/>
            </a:endParaRPr>
          </a:p>
          <a:p>
            <a:r>
              <a:rPr lang="hr-HR" sz="2800" dirty="0" smtClean="0">
                <a:latin typeface="+mj-lt"/>
              </a:rPr>
              <a:t> Dobro sam se zabavio i naučio puno toga novog. Sljedeće godine odlučio sam se baviti određivanjem sjaja promjenjivih zvijezda.</a:t>
            </a:r>
          </a:p>
          <a:p>
            <a:endParaRPr lang="hr-HR" sz="2800" dirty="0" smtClean="0">
              <a:latin typeface="+mj-lt"/>
            </a:endParaRP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809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hr-HR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Hvala na pažnji!</a:t>
            </a:r>
            <a:endParaRPr lang="hr-HR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Metode: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>
                <a:latin typeface="+mj-lt"/>
              </a:rPr>
              <a:t>Metoda  promatranja</a:t>
            </a:r>
          </a:p>
          <a:p>
            <a:endParaRPr lang="hr-HR" b="1" dirty="0" smtClean="0">
              <a:latin typeface="+mj-lt"/>
            </a:endParaRPr>
          </a:p>
          <a:p>
            <a:r>
              <a:rPr lang="hr-HR" b="1" dirty="0" smtClean="0">
                <a:latin typeface="+mj-lt"/>
              </a:rPr>
              <a:t>Metoda prikupljanja podataka</a:t>
            </a:r>
          </a:p>
          <a:p>
            <a:pPr>
              <a:buNone/>
            </a:pPr>
            <a:endParaRPr lang="hr-HR" b="1" dirty="0" smtClean="0">
              <a:latin typeface="+mj-lt"/>
            </a:endParaRPr>
          </a:p>
          <a:p>
            <a:r>
              <a:rPr lang="hr-HR" b="1" dirty="0" smtClean="0">
                <a:latin typeface="+mj-lt"/>
              </a:rPr>
              <a:t>Metoda obrade podataka</a:t>
            </a:r>
            <a:endParaRPr lang="hr-HR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Pribor: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b="1" dirty="0" smtClean="0">
                <a:latin typeface="+mj-lt"/>
              </a:rPr>
              <a:t>Fotometar s kuglicom</a:t>
            </a:r>
          </a:p>
          <a:p>
            <a:endParaRPr lang="hr-HR" dirty="0" smtClean="0">
              <a:latin typeface="+mj-lt"/>
            </a:endParaRPr>
          </a:p>
          <a:p>
            <a:r>
              <a:rPr lang="hr-HR" b="1" dirty="0" smtClean="0">
                <a:latin typeface="+mj-lt"/>
              </a:rPr>
              <a:t>Programi:</a:t>
            </a:r>
            <a:r>
              <a:rPr lang="hr-HR" b="1" dirty="0" err="1" smtClean="0">
                <a:latin typeface="+mj-lt"/>
              </a:rPr>
              <a:t>Redshift</a:t>
            </a:r>
            <a:r>
              <a:rPr lang="hr-HR" b="1" dirty="0" smtClean="0">
                <a:latin typeface="+mj-lt"/>
              </a:rPr>
              <a:t> 4.0 i </a:t>
            </a:r>
            <a:r>
              <a:rPr lang="hr-HR" b="1" dirty="0" err="1" smtClean="0">
                <a:latin typeface="+mj-lt"/>
              </a:rPr>
              <a:t>Stellarium</a:t>
            </a:r>
            <a:endParaRPr lang="hr-HR" dirty="0" smtClean="0">
              <a:latin typeface="+mj-lt"/>
            </a:endParaRPr>
          </a:p>
          <a:p>
            <a:endParaRPr lang="hr-HR" dirty="0"/>
          </a:p>
        </p:txBody>
      </p:sp>
      <p:pic>
        <p:nvPicPr>
          <p:cNvPr id="6" name="Content Placeholder 5" descr="20150322_23292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7333" y="1920875"/>
            <a:ext cx="2660333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Cilj:</a:t>
            </a:r>
            <a:endParaRPr lang="hr-H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hr-HR" b="1" dirty="0" smtClean="0">
              <a:latin typeface="+mj-lt"/>
            </a:endParaRPr>
          </a:p>
          <a:p>
            <a:r>
              <a:rPr lang="hr-HR" b="1" dirty="0" smtClean="0">
                <a:latin typeface="+mj-lt"/>
              </a:rPr>
              <a:t>naučiti procjenjivati prividni sjaj zvijezda</a:t>
            </a:r>
            <a:r>
              <a:rPr lang="hr-HR" dirty="0" smtClean="0">
                <a:latin typeface="+mj-lt"/>
              </a:rPr>
              <a:t> </a:t>
            </a:r>
            <a:r>
              <a:rPr lang="hr-HR" b="1" dirty="0" err="1" smtClean="0">
                <a:latin typeface="+mj-lt"/>
              </a:rPr>
              <a:t>Nijland</a:t>
            </a:r>
            <a:r>
              <a:rPr lang="hr-HR" b="1" dirty="0" smtClean="0">
                <a:latin typeface="+mj-lt"/>
              </a:rPr>
              <a:t> - </a:t>
            </a:r>
            <a:r>
              <a:rPr lang="hr-HR" b="1" dirty="0" err="1" smtClean="0">
                <a:latin typeface="+mj-lt"/>
              </a:rPr>
              <a:t>Blaškovom</a:t>
            </a:r>
            <a:r>
              <a:rPr lang="hr-HR" b="1" dirty="0" smtClean="0">
                <a:latin typeface="+mj-lt"/>
              </a:rPr>
              <a:t>  metodom</a:t>
            </a:r>
          </a:p>
          <a:p>
            <a:endParaRPr lang="hr-HR" b="1" dirty="0" smtClean="0">
              <a:latin typeface="+mj-lt"/>
            </a:endParaRPr>
          </a:p>
          <a:p>
            <a:r>
              <a:rPr lang="hr-HR" b="1" dirty="0" smtClean="0">
                <a:latin typeface="+mj-lt"/>
              </a:rPr>
              <a:t>odrediti prividnu magnitudu Mjeseca pomoću fotometra s kuglicom</a:t>
            </a:r>
          </a:p>
          <a:p>
            <a:endParaRPr lang="hr-HR" dirty="0" smtClean="0">
              <a:latin typeface="+mj-lt"/>
            </a:endParaRPr>
          </a:p>
          <a:p>
            <a:r>
              <a:rPr lang="hr-HR" b="1" dirty="0" smtClean="0">
                <a:latin typeface="+mj-lt"/>
              </a:rPr>
              <a:t>dobivene podatke prividne magnitude Mjeseca  usporediti s onima iz programa </a:t>
            </a:r>
            <a:r>
              <a:rPr lang="hr-HR" b="1" dirty="0" err="1" smtClean="0">
                <a:latin typeface="+mj-lt"/>
              </a:rPr>
              <a:t>Stellarium</a:t>
            </a:r>
            <a:endParaRPr lang="hr-HR" dirty="0" smtClean="0">
              <a:latin typeface="+mj-lt"/>
            </a:endParaRPr>
          </a:p>
          <a:p>
            <a:pPr>
              <a:buNone/>
            </a:pPr>
            <a:endParaRPr lang="hr-HR" b="1" dirty="0" smtClean="0">
              <a:latin typeface="+mj-lt"/>
            </a:endParaRP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Metode procjene sjaja zvijezda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/>
          </a:bodyPr>
          <a:lstStyle/>
          <a:p>
            <a:r>
              <a:rPr lang="hr-HR" dirty="0" err="1" smtClean="0">
                <a:latin typeface="+mj-lt"/>
              </a:rPr>
              <a:t>Pickeringova</a:t>
            </a:r>
            <a:r>
              <a:rPr lang="hr-HR" dirty="0" smtClean="0">
                <a:latin typeface="+mj-lt"/>
              </a:rPr>
              <a:t> metoda: izaberu se dvije poredbene zvijezde A – malo jačeg sjaja i B –malo slabijeg sjaja od zvijezde kojoj procjenjujemo sjaj X</a:t>
            </a:r>
          </a:p>
          <a:p>
            <a:r>
              <a:rPr lang="hr-HR" dirty="0" smtClean="0">
                <a:latin typeface="+mj-lt"/>
              </a:rPr>
              <a:t>Procjena sjaja:</a:t>
            </a:r>
            <a:r>
              <a:rPr lang="hr-HR" dirty="0" err="1" smtClean="0">
                <a:latin typeface="+mj-lt"/>
              </a:rPr>
              <a:t>ApX</a:t>
            </a:r>
            <a:r>
              <a:rPr lang="hr-HR" dirty="0" smtClean="0">
                <a:latin typeface="+mj-lt"/>
              </a:rPr>
              <a:t>(10-p)B</a:t>
            </a:r>
          </a:p>
          <a:p>
            <a:pPr>
              <a:buNone/>
            </a:pPr>
            <a:endParaRPr lang="hr-HR" dirty="0" smtClean="0">
              <a:latin typeface="+mj-lt"/>
            </a:endParaRPr>
          </a:p>
          <a:p>
            <a:r>
              <a:rPr lang="hr-HR" dirty="0" err="1" smtClean="0">
                <a:latin typeface="+mj-lt"/>
              </a:rPr>
              <a:t>Nijland</a:t>
            </a:r>
            <a:r>
              <a:rPr lang="hr-HR" dirty="0" smtClean="0">
                <a:latin typeface="+mj-lt"/>
              </a:rPr>
              <a:t>-</a:t>
            </a:r>
            <a:r>
              <a:rPr lang="hr-HR" dirty="0" err="1" smtClean="0">
                <a:latin typeface="+mj-lt"/>
              </a:rPr>
              <a:t>Blaškove</a:t>
            </a:r>
            <a:r>
              <a:rPr lang="hr-HR" dirty="0" smtClean="0">
                <a:latin typeface="+mj-lt"/>
              </a:rPr>
              <a:t> metode: interval između poredbenih zvijezda ne dijeli na deset stupnjeva nego na onoliko koliko oko može razlikovati. </a:t>
            </a:r>
          </a:p>
          <a:p>
            <a:r>
              <a:rPr lang="hr-HR" dirty="0" smtClean="0">
                <a:latin typeface="+mj-lt"/>
              </a:rPr>
              <a:t>Procjene sjaja : </a:t>
            </a:r>
            <a:r>
              <a:rPr lang="hr-HR" dirty="0" err="1" smtClean="0">
                <a:latin typeface="+mj-lt"/>
              </a:rPr>
              <a:t>apvqb</a:t>
            </a:r>
            <a:r>
              <a:rPr lang="hr-HR" dirty="0" smtClean="0">
                <a:latin typeface="+mj-lt"/>
              </a:rPr>
              <a:t>.</a:t>
            </a:r>
            <a:endParaRPr lang="hr-HR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Određivanje prividne magnitude Mjeseca </a:t>
            </a:r>
            <a:r>
              <a:rPr lang="hr-HR" i="1" dirty="0" smtClean="0"/>
              <a:t>m</a:t>
            </a:r>
            <a:r>
              <a:rPr lang="hr-HR" i="1" baseline="-25000" dirty="0" smtClean="0"/>
              <a:t>M</a:t>
            </a:r>
            <a:endParaRPr lang="hr-HR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492896"/>
            <a:ext cx="8568952" cy="2736304"/>
          </a:xfrm>
        </p:spPr>
        <p:txBody>
          <a:bodyPr/>
          <a:lstStyle/>
          <a:p>
            <a:r>
              <a:rPr lang="hr-HR" b="1" dirty="0" err="1" smtClean="0">
                <a:latin typeface="+mj-lt"/>
              </a:rPr>
              <a:t>Nijland</a:t>
            </a:r>
            <a:r>
              <a:rPr lang="hr-HR" b="1" dirty="0" smtClean="0">
                <a:latin typeface="+mj-lt"/>
              </a:rPr>
              <a:t>-</a:t>
            </a:r>
            <a:r>
              <a:rPr lang="hr-HR" b="1" dirty="0" err="1" smtClean="0">
                <a:latin typeface="+mj-lt"/>
              </a:rPr>
              <a:t>Blaškova</a:t>
            </a:r>
            <a:r>
              <a:rPr lang="hr-HR" b="1" dirty="0" smtClean="0">
                <a:latin typeface="+mj-lt"/>
              </a:rPr>
              <a:t>  metoda procjene sjaja</a:t>
            </a:r>
          </a:p>
          <a:p>
            <a:r>
              <a:rPr lang="hr-HR" b="1" dirty="0" smtClean="0">
                <a:latin typeface="+mj-lt"/>
              </a:rPr>
              <a:t>Procjena sjaja:   a p M q b</a:t>
            </a:r>
          </a:p>
          <a:p>
            <a:pPr>
              <a:buNone/>
            </a:pPr>
            <a:r>
              <a:rPr lang="hr-HR" b="1" dirty="0" smtClean="0">
                <a:latin typeface="+mj-lt"/>
              </a:rPr>
              <a:t> a - zvijezda sjajnija od slike mjeseca u kuglici fotometra</a:t>
            </a:r>
          </a:p>
          <a:p>
            <a:pPr>
              <a:buNone/>
            </a:pPr>
            <a:r>
              <a:rPr lang="hr-HR" b="1" dirty="0" smtClean="0">
                <a:latin typeface="+mj-lt"/>
              </a:rPr>
              <a:t> b - zvijezda manjeg sjaja od slike mjeseca u kuglici fotometra</a:t>
            </a:r>
          </a:p>
          <a:p>
            <a:pPr>
              <a:buNone/>
            </a:pPr>
            <a:r>
              <a:rPr lang="hr-HR" b="1" dirty="0" smtClean="0">
                <a:latin typeface="+mj-lt"/>
              </a:rPr>
              <a:t>M - Mjesec kao zvijezda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692696"/>
          <a:ext cx="8712967" cy="591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9362"/>
                <a:gridCol w="2520451"/>
                <a:gridCol w="1054536"/>
                <a:gridCol w="1552196"/>
                <a:gridCol w="1516422"/>
              </a:tblGrid>
              <a:tr h="604592">
                <a:tc gridSpan="5">
                  <a:txBody>
                    <a:bodyPr/>
                    <a:lstStyle/>
                    <a:p>
                      <a:pPr algn="ctr"/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Procjena sjaja Mjeseca</a:t>
                      </a:r>
                      <a:endParaRPr kumimoji="0" lang="hr-HR" sz="1800" b="1" kern="1200" dirty="0" smtClean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Promatra</a:t>
                      </a:r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č: </a:t>
                      </a:r>
                      <a:r>
                        <a:rPr kumimoji="0" lang="pl-PL" sz="18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Sven Hrasti</a:t>
                      </a:r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ć</a:t>
                      </a:r>
                      <a:endParaRPr lang="hr-HR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6824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NADNEVAK I VRIJEME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NAZIVI POREDBENIH ZVIJEZDA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DULJINA ŠTAPA x 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(u cm)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PROCJENA SJAJA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VRIJEME PROCJENE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56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6. 3. 2015.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22: 30 – 23 : 35 SEV  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-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Procion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b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Betelgez</a:t>
                      </a:r>
                      <a:endParaRPr lang="hr-HR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117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2 M 13 b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23:04</a:t>
                      </a:r>
                      <a:endParaRPr lang="hr-HR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a - </a:t>
                      </a:r>
                      <a:r>
                        <a:rPr kumimoji="0" lang="hr-HR" sz="1600" b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Procion</a:t>
                      </a: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        c – </a:t>
                      </a:r>
                      <a:r>
                        <a:rPr kumimoji="0" lang="hr-HR" sz="1600" b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Regulus</a:t>
                      </a:r>
                      <a:endParaRPr lang="hr-HR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170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5 M 10 c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23:18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279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7. 3. 2015.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22: 45 – 23 : 50 SEV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Sirius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b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Procion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117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3 M 12 b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23:15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Arcturus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d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Alkaid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170</a:t>
                      </a:r>
                      <a:endParaRPr lang="hr-HR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1 M 14 d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23:21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972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8. 3. 2015.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23: 10 – 00 : 15 SEV   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Capella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b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Procion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117</a:t>
                      </a:r>
                      <a:endParaRPr lang="hr-HR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7 M 8 b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23:38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601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Regulus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d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Castor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170</a:t>
                      </a:r>
                      <a:endParaRPr lang="hr-HR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4 M 11 d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23:46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06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10. 3. 2015.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00: 14 – 01: 23 SEV  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Spica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b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Castor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170</a:t>
                      </a:r>
                      <a:endParaRPr lang="hr-HR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1 M 14 b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00:45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859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Arcturus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b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Castor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170</a:t>
                      </a:r>
                      <a:endParaRPr lang="hr-HR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8 M 7 c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00:52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9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11. 3. 2015.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02: 25 – 03: 40 SEV   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Vega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  b –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Deneb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117</a:t>
                      </a:r>
                      <a:endParaRPr lang="hr-HR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3 M 12 b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03:07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117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Dubhe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d –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Merak</a:t>
                      </a:r>
                      <a:endParaRPr lang="hr-HR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170</a:t>
                      </a:r>
                      <a:endParaRPr lang="hr-HR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8 M 7 d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03:13</a:t>
                      </a:r>
                      <a:endParaRPr lang="hr-HR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690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hr-HR" sz="1600" b="1" kern="1200" dirty="0" smtClean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24. 4. 2015.</a:t>
                      </a:r>
                      <a:endParaRPr kumimoji="0" lang="hr-HR" sz="1600" kern="1200" dirty="0" smtClean="0">
                        <a:solidFill>
                          <a:schemeClr val="dk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21: 20 – 22 : 25 SEV  </a:t>
                      </a:r>
                      <a:endParaRPr kumimoji="0" lang="hr-HR" sz="1600" kern="1200" dirty="0" smtClean="0">
                        <a:solidFill>
                          <a:schemeClr val="dk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-</a:t>
                      </a:r>
                      <a:r>
                        <a:rPr kumimoji="0" lang="hr-HR" sz="1600" b="1" kern="12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Arcturus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b – </a:t>
                      </a:r>
                      <a:r>
                        <a:rPr kumimoji="0" lang="hr-HR" sz="1600" b="1" kern="12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Pollux</a:t>
                      </a:r>
                      <a:endParaRPr kumimoji="0" lang="hr-HR" sz="1600" kern="1200" dirty="0" smtClean="0">
                        <a:solidFill>
                          <a:schemeClr val="dk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5 M 10 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21:40</a:t>
                      </a:r>
                    </a:p>
                  </a:txBody>
                  <a:tcPr marL="68580" marR="68580" marT="0" marB="0"/>
                </a:tc>
              </a:tr>
              <a:tr h="36004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-</a:t>
                      </a:r>
                      <a:r>
                        <a:rPr kumimoji="0" lang="hr-HR" sz="1600" b="1" kern="12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Capella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d – </a:t>
                      </a:r>
                      <a:r>
                        <a:rPr kumimoji="0" lang="hr-HR" sz="1600" b="1" kern="12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Castor</a:t>
                      </a:r>
                      <a:endParaRPr kumimoji="0" lang="hr-HR" sz="1600" kern="1200" dirty="0" smtClean="0">
                        <a:solidFill>
                          <a:schemeClr val="dk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190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2 M 13 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21:45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4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hr-HR" sz="1600" b="1" kern="1200" dirty="0" smtClean="0">
                          <a:solidFill>
                            <a:srgbClr val="00206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26. 4. 2015.</a:t>
                      </a:r>
                      <a:endParaRPr kumimoji="0" lang="hr-HR" sz="1600" kern="1200" dirty="0" smtClean="0">
                        <a:solidFill>
                          <a:schemeClr val="dk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22: 00 – 22 : 55 SEV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kumimoji="0" lang="hr-HR" sz="1600" kern="1200" dirty="0" smtClean="0">
                        <a:solidFill>
                          <a:schemeClr val="dk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a- </a:t>
                      </a:r>
                      <a:r>
                        <a:rPr lang="hr-HR" sz="1600" b="1" dirty="0" err="1" smtClean="0">
                          <a:latin typeface="+mj-lt"/>
                          <a:ea typeface="Times New Roman"/>
                          <a:cs typeface="Times New Roman"/>
                        </a:rPr>
                        <a:t>Arcturus</a:t>
                      </a: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– </a:t>
                      </a:r>
                      <a:r>
                        <a:rPr kumimoji="0" lang="hr-HR" sz="1600" b="1" kern="12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Pollux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245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a 8 M 7 b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22:</a:t>
                      </a:r>
                      <a:r>
                        <a:rPr lang="hr-HR" sz="1600" b="1" dirty="0" err="1" smtClean="0">
                          <a:latin typeface="+mj-lt"/>
                          <a:ea typeface="Times New Roman"/>
                          <a:cs typeface="Times New Roman"/>
                        </a:rPr>
                        <a:t>22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a-</a:t>
                      </a:r>
                      <a:r>
                        <a:rPr lang="hr-HR" sz="1600" b="1" dirty="0" err="1" smtClean="0">
                          <a:latin typeface="+mj-lt"/>
                          <a:ea typeface="Times New Roman"/>
                          <a:cs typeface="Times New Roman"/>
                        </a:rPr>
                        <a:t>Arcturus</a:t>
                      </a: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           c- </a:t>
                      </a:r>
                      <a:r>
                        <a:rPr lang="hr-HR" sz="1600" b="1" dirty="0" err="1" smtClean="0">
                          <a:latin typeface="+mj-lt"/>
                          <a:ea typeface="Times New Roman"/>
                          <a:cs typeface="Times New Roman"/>
                        </a:rPr>
                        <a:t>Castor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248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 a 5 M 10 c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22:30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3059832" y="0"/>
          <a:ext cx="5190728" cy="6586349"/>
        </p:xfrm>
        <a:graphic>
          <a:graphicData uri="http://schemas.openxmlformats.org/presentationml/2006/ole">
            <p:oleObj spid="_x0000_s1025" name="CorelDRAW" r:id="rId3" imgW="6732720" imgH="8572320" progId="CorelDRAW.Graphic.10">
              <p:embed/>
            </p:oleObj>
          </a:graphicData>
        </a:graphic>
      </p:graphicFrame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139254" y="404615"/>
            <a:ext cx="8784590" cy="6192738"/>
            <a:chOff x="1245" y="1548"/>
            <a:chExt cx="13834" cy="7595"/>
          </a:xfrm>
        </p:grpSpPr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1245" y="6248"/>
              <a:ext cx="2179" cy="1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latin typeface="Comic Sans MS" pitchFamily="66" charset="0"/>
                </a:rPr>
                <a:t>PADAJUĆA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latin typeface="Comic Sans MS" pitchFamily="66" charset="0"/>
                </a:rPr>
                <a:t>FAZA</a:t>
              </a:r>
              <a:endParaRPr kumimoji="0" lang="sr-Latn-C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13418" y="4364"/>
              <a:ext cx="1661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latin typeface="Comic Sans MS" pitchFamily="66" charset="0"/>
                </a:rPr>
                <a:t>SUNCE</a:t>
              </a:r>
              <a:endPara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13140" y="4982"/>
              <a:ext cx="1826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0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latin typeface="Comic Sans MS" pitchFamily="66" charset="0"/>
                </a:rPr>
                <a:t>mlađak</a:t>
              </a:r>
              <a:endPara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8339" y="1901"/>
              <a:ext cx="2580" cy="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latin typeface="Comic Sans MS" pitchFamily="66" charset="0"/>
                </a:rPr>
                <a:t>prva četvrt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4710" y="4904"/>
              <a:ext cx="90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latin typeface="Comic Sans MS" pitchFamily="66" charset="0"/>
                </a:rPr>
                <a:t>uštap</a:t>
              </a:r>
              <a:endPara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3859" y="7080"/>
              <a:ext cx="1800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latin typeface="Comic Sans MS" pitchFamily="66" charset="0"/>
                </a:rPr>
                <a:t>8. 3. 2015.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smtClean="0">
                  <a:ln>
                    <a:noFill/>
                  </a:ln>
                  <a:solidFill>
                    <a:srgbClr val="002060"/>
                  </a:solidFill>
                  <a:latin typeface="Comic Sans MS" pitchFamily="66" charset="0"/>
                </a:rPr>
                <a:t>23:38 SEV</a:t>
              </a:r>
              <a:endParaRPr kumimoji="0" lang="hr-HR" sz="14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latin typeface="Comic Sans MS" pitchFamily="66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r-Latn-C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3374" y="8015"/>
              <a:ext cx="2775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latin typeface="Comic Sans MS" pitchFamily="66" charset="0"/>
                </a:rPr>
                <a:t>10. 3. 2015.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smtClean="0">
                  <a:ln>
                    <a:noFill/>
                  </a:ln>
                  <a:solidFill>
                    <a:srgbClr val="002060"/>
                  </a:solidFill>
                  <a:latin typeface="Comic Sans MS" pitchFamily="66" charset="0"/>
                </a:rPr>
                <a:t>00:45 SEV</a:t>
              </a:r>
              <a:endParaRPr kumimoji="0" lang="sr-Latn-C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5894" y="1548"/>
              <a:ext cx="2524" cy="1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latin typeface="Comic Sans MS" pitchFamily="66" charset="0"/>
                </a:rPr>
                <a:t>26.4.2015.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latin typeface="Comic Sans MS" pitchFamily="66" charset="0"/>
                </a:rPr>
                <a:t>22:</a:t>
              </a:r>
              <a:r>
                <a:rPr kumimoji="0" lang="hr-HR" sz="1400" b="1" i="0" u="none" strike="noStrike" cap="none" normalizeH="0" baseline="0" dirty="0" err="1" smtClean="0">
                  <a:ln>
                    <a:noFill/>
                  </a:ln>
                  <a:solidFill>
                    <a:srgbClr val="002060"/>
                  </a:solidFill>
                  <a:latin typeface="Comic Sans MS" pitchFamily="66" charset="0"/>
                </a:rPr>
                <a:t>22</a:t>
              </a:r>
              <a:r>
                <a:rPr kumimoji="0" lang="hr-HR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latin typeface="Comic Sans MS" pitchFamily="66" charset="0"/>
                </a:rPr>
                <a:t> SEV</a:t>
              </a:r>
              <a:endPara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3480" y="6217"/>
              <a:ext cx="2209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latin typeface="Comic Sans MS" pitchFamily="66" charset="0"/>
                </a:rPr>
                <a:t>7. 3. 2015.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smtClean="0">
                  <a:ln>
                    <a:noFill/>
                  </a:ln>
                  <a:solidFill>
                    <a:srgbClr val="002060"/>
                  </a:solidFill>
                  <a:latin typeface="Comic Sans MS" pitchFamily="66" charset="0"/>
                </a:rPr>
                <a:t>23:15 SEV</a:t>
              </a:r>
              <a:endParaRPr kumimoji="0" lang="sr-Latn-C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37" name="Text Box 13"/>
            <p:cNvSpPr txBox="1">
              <a:spLocks noChangeArrowheads="1"/>
            </p:cNvSpPr>
            <p:nvPr/>
          </p:nvSpPr>
          <p:spPr bwMode="auto">
            <a:xfrm>
              <a:off x="5479" y="8228"/>
              <a:ext cx="2685" cy="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latin typeface="Comic Sans MS" pitchFamily="66" charset="0"/>
                </a:rPr>
                <a:t>11. 3. 2015.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latin typeface="Comic Sans MS" pitchFamily="66" charset="0"/>
                </a:rPr>
                <a:t>03:07 SEV</a:t>
              </a:r>
              <a:endPara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38" name="Line 14"/>
            <p:cNvSpPr>
              <a:spLocks noChangeShapeType="1"/>
            </p:cNvSpPr>
            <p:nvPr/>
          </p:nvSpPr>
          <p:spPr bwMode="auto">
            <a:xfrm rot="12900000" flipH="1">
              <a:off x="5761" y="6881"/>
              <a:ext cx="420" cy="81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39" name="AutoShape 15"/>
            <p:cNvSpPr>
              <a:spLocks/>
            </p:cNvSpPr>
            <p:nvPr/>
          </p:nvSpPr>
          <p:spPr bwMode="auto">
            <a:xfrm>
              <a:off x="3364" y="5168"/>
              <a:ext cx="240" cy="2857"/>
            </a:xfrm>
            <a:prstGeom prst="leftBrace">
              <a:avLst>
                <a:gd name="adj1" fmla="val 99201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40" name="AutoShape 16"/>
            <p:cNvSpPr>
              <a:spLocks/>
            </p:cNvSpPr>
            <p:nvPr/>
          </p:nvSpPr>
          <p:spPr bwMode="auto">
            <a:xfrm>
              <a:off x="3336" y="2255"/>
              <a:ext cx="240" cy="2857"/>
            </a:xfrm>
            <a:prstGeom prst="leftBrace">
              <a:avLst>
                <a:gd name="adj1" fmla="val 99201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1299" y="3290"/>
              <a:ext cx="2164" cy="1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latin typeface="Comic Sans MS" pitchFamily="66" charset="0"/>
                </a:rPr>
                <a:t>RASTUĆA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latin typeface="Comic Sans MS" pitchFamily="66" charset="0"/>
                </a:rPr>
                <a:t>FAZA</a:t>
              </a:r>
              <a:endPara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8389" y="8348"/>
              <a:ext cx="2771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latin typeface="Comic Sans MS" pitchFamily="66" charset="0"/>
                </a:rPr>
                <a:t>posljednja četvrt</a:t>
              </a:r>
              <a:endPara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rot="12900000" flipH="1">
              <a:off x="6246" y="7205"/>
              <a:ext cx="502" cy="11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44" name="Text Box 20"/>
            <p:cNvSpPr txBox="1">
              <a:spLocks noChangeArrowheads="1"/>
            </p:cNvSpPr>
            <p:nvPr/>
          </p:nvSpPr>
          <p:spPr bwMode="auto">
            <a:xfrm>
              <a:off x="7935" y="4806"/>
              <a:ext cx="216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latin typeface="Comic Sans MS" pitchFamily="66" charset="0"/>
                </a:rPr>
                <a:t>ZEMLJA</a:t>
              </a:r>
              <a:endParaRPr kumimoji="0" lang="sr-Latn-C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rot="12900000" flipH="1">
              <a:off x="5528" y="6281"/>
              <a:ext cx="321" cy="4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 rot="12900000" flipH="1">
              <a:off x="5216" y="5568"/>
              <a:ext cx="471" cy="37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rot="12900000" flipH="1">
              <a:off x="7575" y="7782"/>
              <a:ext cx="94" cy="4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259632" y="332656"/>
            <a:ext cx="6192688" cy="4049767"/>
            <a:chOff x="1259632" y="332656"/>
            <a:chExt cx="6192688" cy="4049767"/>
          </a:xfrm>
        </p:grpSpPr>
        <p:sp>
          <p:nvSpPr>
            <p:cNvPr id="25" name="Text Box 11"/>
            <p:cNvSpPr txBox="1">
              <a:spLocks noChangeArrowheads="1"/>
            </p:cNvSpPr>
            <p:nvPr/>
          </p:nvSpPr>
          <p:spPr bwMode="auto">
            <a:xfrm>
              <a:off x="1259632" y="3501008"/>
              <a:ext cx="1602740" cy="881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latin typeface="Comic Sans MS" pitchFamily="66" charset="0"/>
                </a:rPr>
                <a:t>6.3.2015.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latin typeface="Comic Sans MS" pitchFamily="66" charset="0"/>
                </a:rPr>
                <a:t>23:04 SEV</a:t>
              </a:r>
              <a:endPara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6" name="Text Box 11"/>
            <p:cNvSpPr txBox="1">
              <a:spLocks noChangeArrowheads="1"/>
            </p:cNvSpPr>
            <p:nvPr/>
          </p:nvSpPr>
          <p:spPr bwMode="auto">
            <a:xfrm>
              <a:off x="5849580" y="332656"/>
              <a:ext cx="1602740" cy="881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7374" tIns="8687" rIns="17374" bIns="868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hr-HR" sz="1400" b="1" dirty="0" smtClean="0">
                  <a:solidFill>
                    <a:srgbClr val="008000"/>
                  </a:solidFill>
                  <a:latin typeface="Comic Sans MS" pitchFamily="66" charset="0"/>
                </a:rPr>
                <a:t>24</a:t>
              </a:r>
              <a:r>
                <a:rPr kumimoji="0" lang="hr-HR" sz="1400" b="1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latin typeface="Comic Sans MS" pitchFamily="66" charset="0"/>
                </a:rPr>
                <a:t>.4.2015.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latin typeface="Comic Sans MS" pitchFamily="66" charset="0"/>
                </a:rPr>
                <a:t>21:40 SEV</a:t>
              </a:r>
              <a:endPara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8" name="Line 22"/>
            <p:cNvSpPr>
              <a:spLocks noChangeShapeType="1"/>
            </p:cNvSpPr>
            <p:nvPr/>
          </p:nvSpPr>
          <p:spPr bwMode="auto">
            <a:xfrm rot="12900000" flipH="1" flipV="1">
              <a:off x="4503435" y="967925"/>
              <a:ext cx="347246" cy="14208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  <p:sp>
          <p:nvSpPr>
            <p:cNvPr id="49" name="Line 22"/>
            <p:cNvSpPr>
              <a:spLocks noChangeShapeType="1"/>
            </p:cNvSpPr>
            <p:nvPr/>
          </p:nvSpPr>
          <p:spPr bwMode="auto">
            <a:xfrm rot="12900000" flipV="1">
              <a:off x="6336138" y="875639"/>
              <a:ext cx="3701" cy="37759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157192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latin typeface="+mj-lt"/>
              </a:rPr>
              <a:t>Prividni sjaj umanjenog Mjeseca:</a:t>
            </a:r>
            <a:endParaRPr lang="hr-HR" sz="2400" b="1" dirty="0">
              <a:latin typeface="+mj-lt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059832" y="5085184"/>
          <a:ext cx="5502275" cy="1420812"/>
        </p:xfrm>
        <a:graphic>
          <a:graphicData uri="http://schemas.openxmlformats.org/presentationml/2006/ole">
            <p:oleObj spid="_x0000_s22530" name="Equation" r:id="rId3" imgW="1600200" imgH="406080" progId="Equation.DSMT4">
              <p:embed/>
            </p:oleObj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51520" y="387717"/>
          <a:ext cx="8640960" cy="4769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570"/>
                <a:gridCol w="2625254"/>
                <a:gridCol w="818388"/>
                <a:gridCol w="2678360"/>
                <a:gridCol w="818388"/>
              </a:tblGrid>
              <a:tr h="336943">
                <a:tc gridSpan="5">
                  <a:txBody>
                    <a:bodyPr/>
                    <a:lstStyle/>
                    <a:p>
                      <a:pPr algn="ctr"/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Prividni sjaj Mjeseca </a:t>
                      </a:r>
                      <a:r>
                        <a:rPr kumimoji="0" lang="hr-HR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hr-HR" sz="1800" b="1" kern="1200" baseline="300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hr-HR" sz="1800" b="1" kern="1200" baseline="-250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533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Nadnevak:</a:t>
                      </a:r>
                      <a:endParaRPr lang="hr-HR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Nazivi poredbenih zvijezda i njihove prividne magnitude</a:t>
                      </a:r>
                      <a:endParaRPr lang="hr-HR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Nazivi poredbenih zvijezda i njihove prividne magnitude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</a:tr>
              <a:tr h="449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6.3.2015.</a:t>
                      </a:r>
                      <a:endParaRPr lang="hr-HR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-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Procion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0,4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–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Betelgez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0,45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0,41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-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Procion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0,4         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–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Regulus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hr-HR" sz="1600" b="1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1,35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0,72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7.3.2015.</a:t>
                      </a:r>
                      <a:endParaRPr lang="hr-HR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Sirius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hr-HR" sz="1600" b="1" baseline="-25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-1,42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–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Procion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0,4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-1,06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-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Arcturus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hr-HR" sz="1600" b="1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0,15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 –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Alkaid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hr-HR" sz="1600" b="1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1,85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0,26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8.3.2015.</a:t>
                      </a:r>
                      <a:endParaRPr lang="hr-HR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-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Capella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0,05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–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Procion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0,4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0,21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Regulus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hr-HR" sz="1600" b="1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1,35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 –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Castor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hr-HR" sz="1600" b="1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hr-HR" sz="1600" b="1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1,9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1,5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10.3.2015.</a:t>
                      </a:r>
                      <a:endParaRPr lang="hr-HR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Spica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0,95            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-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Castor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1,9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1,01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Arcturus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hr-HR" sz="1600" b="1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0,15          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–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Castor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1,9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1,08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11.3.2015.</a:t>
                      </a:r>
                      <a:endParaRPr lang="hr-HR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Vega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                            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-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Deneb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m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1,25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0,25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 -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Dubhe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hr-HR" sz="1600" b="1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2                   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 – </a:t>
                      </a:r>
                      <a:r>
                        <a:rPr lang="hr-HR" sz="16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Merak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hr-HR" sz="1600" b="1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hr-HR" sz="1600" b="1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hr-HR" sz="1600" b="1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2,3           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600" b="1" dirty="0">
                        <a:solidFill>
                          <a:srgbClr val="FF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hr-HR" sz="16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,16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9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24.4.2015</a:t>
                      </a:r>
                      <a:r>
                        <a:rPr lang="hr-HR" sz="18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.</a:t>
                      </a:r>
                      <a:endParaRPr lang="hr-HR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a- </a:t>
                      </a:r>
                      <a:r>
                        <a:rPr lang="hr-HR" sz="1600" b="1" dirty="0" err="1" smtClean="0">
                          <a:latin typeface="+mj-lt"/>
                          <a:ea typeface="Times New Roman"/>
                          <a:cs typeface="Times New Roman"/>
                        </a:rPr>
                        <a:t>Arctrus</a:t>
                      </a: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kumimoji="0" lang="hr-HR" sz="1600" b="1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0,15 </a:t>
                      </a:r>
                      <a:endParaRPr lang="hr-HR" sz="1600" b="1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b – </a:t>
                      </a:r>
                      <a:r>
                        <a:rPr lang="hr-HR" sz="1600" b="1" dirty="0" err="1" smtClean="0">
                          <a:latin typeface="+mj-lt"/>
                          <a:ea typeface="Times New Roman"/>
                          <a:cs typeface="Times New Roman"/>
                        </a:rPr>
                        <a:t>Pollux</a:t>
                      </a: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kumimoji="0" lang="hr-HR" sz="1600" b="1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</a:t>
                      </a:r>
                      <a:r>
                        <a:rPr kumimoji="0" lang="hr-HR" sz="1600" b="1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1,15</a:t>
                      </a:r>
                      <a:endParaRPr lang="hr-HR" sz="1600" b="1" baseline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0,48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c – </a:t>
                      </a:r>
                      <a:r>
                        <a:rPr lang="hr-HR" sz="1600" b="1" dirty="0" err="1" smtClean="0">
                          <a:latin typeface="+mj-lt"/>
                          <a:ea typeface="Times New Roman"/>
                          <a:cs typeface="Times New Roman"/>
                        </a:rPr>
                        <a:t>Capella</a:t>
                      </a: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kumimoji="0" lang="hr-HR" sz="1600" b="1" kern="12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kumimoji="0" lang="hr-HR" sz="1600" b="1" kern="1200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kumimoji="0" lang="hr-HR" sz="1600" b="1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0,05</a:t>
                      </a:r>
                      <a:endParaRPr lang="hr-HR" sz="1600" b="1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d- </a:t>
                      </a:r>
                      <a:r>
                        <a:rPr lang="hr-HR" sz="1600" b="1" dirty="0" err="1" smtClean="0">
                          <a:latin typeface="+mj-lt"/>
                          <a:ea typeface="Times New Roman"/>
                          <a:cs typeface="Times New Roman"/>
                        </a:rPr>
                        <a:t>Castor</a:t>
                      </a: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                  </a:t>
                      </a:r>
                      <a:r>
                        <a:rPr kumimoji="0" lang="hr-HR" sz="1600" b="1" kern="12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kumimoji="0" lang="hr-HR" sz="1600" b="1" kern="1200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kumimoji="0" lang="hr-HR" sz="1600" b="1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1,9 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0,3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85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26.4.2015.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a- </a:t>
                      </a:r>
                      <a:r>
                        <a:rPr kumimoji="0" lang="hr-HR" sz="1600" b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Arctrus</a:t>
                      </a: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kumimoji="0" lang="hr-HR" sz="1600" b="1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0,15 </a:t>
                      </a:r>
                      <a:endParaRPr kumimoji="0" lang="hr-HR" sz="1600" b="1" kern="1200" dirty="0" smtClean="0">
                        <a:solidFill>
                          <a:schemeClr val="dk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– </a:t>
                      </a:r>
                      <a:r>
                        <a:rPr kumimoji="0" lang="hr-HR" sz="1600" b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Pollux</a:t>
                      </a: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kumimoji="0" lang="hr-HR" sz="1600" b="1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 </a:t>
                      </a:r>
                      <a:r>
                        <a:rPr kumimoji="0" lang="hr-HR" sz="1600" b="1" kern="1200" baseline="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1,15</a:t>
                      </a:r>
                      <a:endParaRPr kumimoji="0" lang="hr-HR" sz="1600" b="1" kern="1200" baseline="0" dirty="0" smtClean="0">
                        <a:solidFill>
                          <a:schemeClr val="dk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0,68</a:t>
                      </a: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a- </a:t>
                      </a:r>
                      <a:r>
                        <a:rPr kumimoji="0" lang="hr-HR" sz="1600" b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Arctrus</a:t>
                      </a: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kumimoji="0" lang="hr-HR" sz="1600" b="1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0,15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c-</a:t>
                      </a:r>
                      <a:r>
                        <a:rPr kumimoji="0" lang="hr-HR" sz="1600" b="1" kern="12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Castor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                  </a:t>
                      </a:r>
                      <a:r>
                        <a:rPr kumimoji="0" lang="hr-HR" sz="1600" b="1" kern="12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kumimoji="0" lang="hr-HR" sz="1600" b="1" kern="1200" baseline="-25000" dirty="0" err="1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kumimoji="0" lang="hr-HR" sz="1600" b="1" kern="1200" baseline="-250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kumimoji="0" lang="hr-HR" sz="1600" b="1" kern="12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= 1,9 </a:t>
                      </a:r>
                      <a:endParaRPr kumimoji="0" lang="hr-HR" sz="1600" b="1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hr-HR" sz="16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0,73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4802426" y="764704"/>
          <a:ext cx="561662" cy="526559"/>
        </p:xfrm>
        <a:graphic>
          <a:graphicData uri="http://schemas.openxmlformats.org/presentationml/2006/ole">
            <p:oleObj spid="_x0000_s22533" name="Equation" r:id="rId4" imgW="228501" imgH="215806" progId="Equation.DSMT4">
              <p:embed/>
            </p:oleObj>
          </a:graphicData>
        </a:graphic>
      </p:graphicFrame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8172400" y="764704"/>
          <a:ext cx="561975" cy="525463"/>
        </p:xfrm>
        <a:graphic>
          <a:graphicData uri="http://schemas.openxmlformats.org/presentationml/2006/ole">
            <p:oleObj spid="_x0000_s22537" name="Equation" r:id="rId5" imgW="228501" imgH="215806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697</TotalTime>
  <Words>908</Words>
  <Application>Microsoft Office PowerPoint</Application>
  <PresentationFormat>On-screen Show (4:3)</PresentationFormat>
  <Paragraphs>248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Flow</vt:lpstr>
      <vt:lpstr>CorelDRAW</vt:lpstr>
      <vt:lpstr>Equation</vt:lpstr>
      <vt:lpstr>Magnituda Mjeseca </vt:lpstr>
      <vt:lpstr>Metode:</vt:lpstr>
      <vt:lpstr>Pribor:</vt:lpstr>
      <vt:lpstr>Cilj:</vt:lpstr>
      <vt:lpstr>Metode procjene sjaja zvijezda</vt:lpstr>
      <vt:lpstr>Određivanje prividne magnitude Mjeseca mM</vt:lpstr>
      <vt:lpstr>Slide 7</vt:lpstr>
      <vt:lpstr>Slide 8</vt:lpstr>
      <vt:lpstr>Slide 9</vt:lpstr>
      <vt:lpstr>Stvarna prividna magnituda Mjeseca</vt:lpstr>
      <vt:lpstr>Slide 11</vt:lpstr>
      <vt:lpstr>Promatranje djelomične pomrčine Sunca</vt:lpstr>
      <vt:lpstr>Slide 13</vt:lpstr>
      <vt:lpstr>Slide 14</vt:lpstr>
      <vt:lpstr>Rasprava:</vt:lpstr>
      <vt:lpstr>Zaključak:</vt:lpstr>
      <vt:lpstr>Hvala na pažnji!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Magnituda Mjeseca </dc:title>
  <dc:creator>Ivana</dc:creator>
  <cp:lastModifiedBy>Ivana</cp:lastModifiedBy>
  <cp:revision>61</cp:revision>
  <dcterms:created xsi:type="dcterms:W3CDTF">2015-04-21T13:12:22Z</dcterms:created>
  <dcterms:modified xsi:type="dcterms:W3CDTF">2015-05-05T20:27:25Z</dcterms:modified>
</cp:coreProperties>
</file>