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51"/>
  </p:notesMasterIdLst>
  <p:handoutMasterIdLst>
    <p:handoutMasterId r:id="rId52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86" r:id="rId10"/>
    <p:sldId id="287" r:id="rId11"/>
    <p:sldId id="288" r:id="rId12"/>
    <p:sldId id="264" r:id="rId13"/>
    <p:sldId id="266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6" r:id="rId29"/>
    <p:sldId id="285" r:id="rId30"/>
    <p:sldId id="308" r:id="rId31"/>
    <p:sldId id="289" r:id="rId32"/>
    <p:sldId id="291" r:id="rId33"/>
    <p:sldId id="290" r:id="rId34"/>
    <p:sldId id="292" r:id="rId35"/>
    <p:sldId id="293" r:id="rId36"/>
    <p:sldId id="294" r:id="rId37"/>
    <p:sldId id="295" r:id="rId38"/>
    <p:sldId id="298" r:id="rId39"/>
    <p:sldId id="297" r:id="rId40"/>
    <p:sldId id="299" r:id="rId41"/>
    <p:sldId id="300" r:id="rId42"/>
    <p:sldId id="302" r:id="rId43"/>
    <p:sldId id="301" r:id="rId44"/>
    <p:sldId id="303" r:id="rId45"/>
    <p:sldId id="304" r:id="rId46"/>
    <p:sldId id="305" r:id="rId47"/>
    <p:sldId id="306" r:id="rId48"/>
    <p:sldId id="307" r:id="rId49"/>
    <p:sldId id="309" r:id="rId5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0588" autoAdjust="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notesViewPr>
    <p:cSldViewPr>
      <p:cViewPr varScale="1">
        <p:scale>
          <a:sx n="55" d="100"/>
          <a:sy n="55" d="100"/>
        </p:scale>
        <p:origin x="-261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686BD9-E3A2-41A0-981C-FB7EA8C132E1}" type="doc">
      <dgm:prSet loTypeId="urn:microsoft.com/office/officeart/2005/8/layout/hList3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hr-HR"/>
        </a:p>
      </dgm:t>
    </dgm:pt>
    <dgm:pt modelId="{17E02D26-58A1-493B-B3D4-D9668D618687}">
      <dgm:prSet phldrT="[Text]"/>
      <dgm:spPr/>
      <dgm:t>
        <a:bodyPr/>
        <a:lstStyle/>
        <a:p>
          <a:r>
            <a:rPr lang="hr-HR" b="1" dirty="0" smtClean="0">
              <a:solidFill>
                <a:schemeClr val="accent1">
                  <a:lumMod val="50000"/>
                </a:schemeClr>
              </a:solidFill>
            </a:rPr>
            <a:t>UČENJE S OBZIROM NA SADRŽAJ PREDMETA </a:t>
          </a:r>
          <a:r>
            <a:rPr lang="hr-HR" dirty="0" smtClean="0"/>
            <a:t>– čitanje, računanje, pisanje, znanje stranih jezika, kulturna razina, poznavanje aktualnih problema, trajna motivacija za učenje</a:t>
          </a:r>
          <a:endParaRPr lang="hr-HR" dirty="0"/>
        </a:p>
      </dgm:t>
    </dgm:pt>
    <dgm:pt modelId="{2392BB0A-B11D-4DD2-B6A2-68BBF3063DBE}" type="parTrans" cxnId="{71187018-D930-4440-8CCC-D391B48644AB}">
      <dgm:prSet/>
      <dgm:spPr/>
      <dgm:t>
        <a:bodyPr/>
        <a:lstStyle/>
        <a:p>
          <a:endParaRPr lang="hr-HR"/>
        </a:p>
      </dgm:t>
    </dgm:pt>
    <dgm:pt modelId="{1E81FEB8-0FD7-48D2-A533-F83C9C03C140}" type="sibTrans" cxnId="{71187018-D930-4440-8CCC-D391B48644AB}">
      <dgm:prSet/>
      <dgm:spPr/>
      <dgm:t>
        <a:bodyPr/>
        <a:lstStyle/>
        <a:p>
          <a:endParaRPr lang="hr-HR"/>
        </a:p>
      </dgm:t>
    </dgm:pt>
    <dgm:pt modelId="{C8162C26-A30C-494D-8DBF-B43B1633A0AA}">
      <dgm:prSet phldrT="[Text]"/>
      <dgm:spPr/>
      <dgm:t>
        <a:bodyPr/>
        <a:lstStyle/>
        <a:p>
          <a:r>
            <a:rPr lang="hr-HR" b="1" dirty="0" smtClean="0">
              <a:solidFill>
                <a:schemeClr val="accent1">
                  <a:lumMod val="50000"/>
                </a:schemeClr>
              </a:solidFill>
            </a:rPr>
            <a:t>METODIČKO UČENJE </a:t>
          </a:r>
          <a:r>
            <a:rPr lang="hr-HR" dirty="0" smtClean="0"/>
            <a:t>– samostalna razrada novih saznanja, medijska kompetencija, timski rad, sposobnost prezentacije, tjelesna kondicija</a:t>
          </a:r>
          <a:endParaRPr lang="hr-HR" dirty="0"/>
        </a:p>
      </dgm:t>
    </dgm:pt>
    <dgm:pt modelId="{4C936213-3B96-4C0D-BE6D-FEB7813E55C1}" type="parTrans" cxnId="{A5454BA3-D7AE-4852-AFA8-479CCDE7C3DD}">
      <dgm:prSet/>
      <dgm:spPr/>
      <dgm:t>
        <a:bodyPr/>
        <a:lstStyle/>
        <a:p>
          <a:endParaRPr lang="hr-HR"/>
        </a:p>
      </dgm:t>
    </dgm:pt>
    <dgm:pt modelId="{94530ACF-BCEA-4832-850A-00C917C12E63}" type="sibTrans" cxnId="{A5454BA3-D7AE-4852-AFA8-479CCDE7C3DD}">
      <dgm:prSet/>
      <dgm:spPr/>
      <dgm:t>
        <a:bodyPr/>
        <a:lstStyle/>
        <a:p>
          <a:endParaRPr lang="hr-HR"/>
        </a:p>
      </dgm:t>
    </dgm:pt>
    <dgm:pt modelId="{D095BAD9-2E02-432E-854E-51694E9E51CC}">
      <dgm:prSet phldrT="[Text]"/>
      <dgm:spPr/>
      <dgm:t>
        <a:bodyPr/>
        <a:lstStyle/>
        <a:p>
          <a:r>
            <a:rPr lang="hr-HR" b="1" dirty="0" smtClean="0">
              <a:solidFill>
                <a:schemeClr val="accent1">
                  <a:lumMod val="50000"/>
                </a:schemeClr>
              </a:solidFill>
            </a:rPr>
            <a:t>UČENJE KOMUNICIRANJA </a:t>
          </a:r>
          <a:r>
            <a:rPr lang="hr-HR" dirty="0" smtClean="0"/>
            <a:t>– usmeno i pismeno izražavanje, primjerene tehnike govora i prezentacije</a:t>
          </a:r>
          <a:endParaRPr lang="hr-HR" dirty="0"/>
        </a:p>
      </dgm:t>
    </dgm:pt>
    <dgm:pt modelId="{29146E64-A658-4063-9958-E6C6F9F6286E}" type="parTrans" cxnId="{B07B714A-CA4E-4D57-A2A9-433E9640ED51}">
      <dgm:prSet/>
      <dgm:spPr/>
      <dgm:t>
        <a:bodyPr/>
        <a:lstStyle/>
        <a:p>
          <a:endParaRPr lang="hr-HR"/>
        </a:p>
      </dgm:t>
    </dgm:pt>
    <dgm:pt modelId="{0B4A4ED8-B8AA-4E8D-B5D6-3003F4290EF4}" type="sibTrans" cxnId="{B07B714A-CA4E-4D57-A2A9-433E9640ED51}">
      <dgm:prSet/>
      <dgm:spPr/>
      <dgm:t>
        <a:bodyPr/>
        <a:lstStyle/>
        <a:p>
          <a:endParaRPr lang="hr-HR"/>
        </a:p>
      </dgm:t>
    </dgm:pt>
    <dgm:pt modelId="{67C02FC4-41B0-418F-ADB9-57DE93EDF6B4}">
      <dgm:prSet phldrT="[Text]"/>
      <dgm:spPr/>
      <dgm:t>
        <a:bodyPr/>
        <a:lstStyle/>
        <a:p>
          <a:r>
            <a:rPr lang="hr-HR" b="1" dirty="0" smtClean="0">
              <a:solidFill>
                <a:schemeClr val="accent1">
                  <a:lumMod val="50000"/>
                </a:schemeClr>
              </a:solidFill>
            </a:rPr>
            <a:t>UČENJE SOCIJALNIH VJEŠTINA </a:t>
          </a:r>
          <a:r>
            <a:rPr lang="hr-HR" dirty="0" smtClean="0"/>
            <a:t>– uljudnost, timski rad, rješavanje sukoba, odgovornost, snošljivost, senzibilnost u ophođenju</a:t>
          </a:r>
          <a:endParaRPr lang="hr-HR" dirty="0"/>
        </a:p>
      </dgm:t>
    </dgm:pt>
    <dgm:pt modelId="{66C0B4F5-0474-4FE6-95D4-A85D8791589A}" type="parTrans" cxnId="{206D5665-CC2C-43C7-AA37-CA3337D4381B}">
      <dgm:prSet/>
      <dgm:spPr/>
      <dgm:t>
        <a:bodyPr/>
        <a:lstStyle/>
        <a:p>
          <a:endParaRPr lang="hr-HR"/>
        </a:p>
      </dgm:t>
    </dgm:pt>
    <dgm:pt modelId="{35EAFCF6-6738-4DEB-A562-2B662657DCE2}" type="sibTrans" cxnId="{206D5665-CC2C-43C7-AA37-CA3337D4381B}">
      <dgm:prSet/>
      <dgm:spPr/>
      <dgm:t>
        <a:bodyPr/>
        <a:lstStyle/>
        <a:p>
          <a:endParaRPr lang="hr-HR"/>
        </a:p>
      </dgm:t>
    </dgm:pt>
    <dgm:pt modelId="{BE3A50DE-9475-4E9F-86EC-B2F7F0161BE2}" type="pres">
      <dgm:prSet presAssocID="{72686BD9-E3A2-41A0-981C-FB7EA8C132E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588F86A-1AF1-4D4E-91D8-BF335A3A8B78}" type="pres">
      <dgm:prSet presAssocID="{17E02D26-58A1-493B-B3D4-D9668D618687}" presName="roof" presStyleLbl="dkBgShp" presStyleIdx="0" presStyleCnt="2" custLinFactNeighborX="370" custLinFactNeighborY="3177"/>
      <dgm:spPr/>
      <dgm:t>
        <a:bodyPr/>
        <a:lstStyle/>
        <a:p>
          <a:endParaRPr lang="hr-HR"/>
        </a:p>
      </dgm:t>
    </dgm:pt>
    <dgm:pt modelId="{87779531-37D0-4715-A301-7D35DE9928A6}" type="pres">
      <dgm:prSet presAssocID="{17E02D26-58A1-493B-B3D4-D9668D618687}" presName="pillars" presStyleCnt="0"/>
      <dgm:spPr/>
    </dgm:pt>
    <dgm:pt modelId="{07F382DB-B2A0-4DE0-B5D2-72DB8A4C5585}" type="pres">
      <dgm:prSet presAssocID="{17E02D26-58A1-493B-B3D4-D9668D61868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54B4340-CC49-4FEE-A30D-7CCAD1F7A2DA}" type="pres">
      <dgm:prSet presAssocID="{D095BAD9-2E02-432E-854E-51694E9E51C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B0405EE-0F93-4223-B493-BF594F289857}" type="pres">
      <dgm:prSet presAssocID="{67C02FC4-41B0-418F-ADB9-57DE93EDF6B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0B9981F-A1B3-490E-BE89-703156445DD3}" type="pres">
      <dgm:prSet presAssocID="{17E02D26-58A1-493B-B3D4-D9668D618687}" presName="base" presStyleLbl="dkBgShp" presStyleIdx="1" presStyleCnt="2"/>
      <dgm:spPr/>
    </dgm:pt>
  </dgm:ptLst>
  <dgm:cxnLst>
    <dgm:cxn modelId="{04C7B90F-436B-4692-883E-57CFBA149944}" type="presOf" srcId="{72686BD9-E3A2-41A0-981C-FB7EA8C132E1}" destId="{BE3A50DE-9475-4E9F-86EC-B2F7F0161BE2}" srcOrd="0" destOrd="0" presId="urn:microsoft.com/office/officeart/2005/8/layout/hList3"/>
    <dgm:cxn modelId="{A5454BA3-D7AE-4852-AFA8-479CCDE7C3DD}" srcId="{17E02D26-58A1-493B-B3D4-D9668D618687}" destId="{C8162C26-A30C-494D-8DBF-B43B1633A0AA}" srcOrd="0" destOrd="0" parTransId="{4C936213-3B96-4C0D-BE6D-FEB7813E55C1}" sibTransId="{94530ACF-BCEA-4832-850A-00C917C12E63}"/>
    <dgm:cxn modelId="{AFC2970C-9E98-4864-ACBB-B8444FBDE437}" type="presOf" srcId="{67C02FC4-41B0-418F-ADB9-57DE93EDF6B4}" destId="{8B0405EE-0F93-4223-B493-BF594F289857}" srcOrd="0" destOrd="0" presId="urn:microsoft.com/office/officeart/2005/8/layout/hList3"/>
    <dgm:cxn modelId="{BED14C86-E2D2-44D8-AD23-E30249122508}" type="presOf" srcId="{17E02D26-58A1-493B-B3D4-D9668D618687}" destId="{4588F86A-1AF1-4D4E-91D8-BF335A3A8B78}" srcOrd="0" destOrd="0" presId="urn:microsoft.com/office/officeart/2005/8/layout/hList3"/>
    <dgm:cxn modelId="{71187018-D930-4440-8CCC-D391B48644AB}" srcId="{72686BD9-E3A2-41A0-981C-FB7EA8C132E1}" destId="{17E02D26-58A1-493B-B3D4-D9668D618687}" srcOrd="0" destOrd="0" parTransId="{2392BB0A-B11D-4DD2-B6A2-68BBF3063DBE}" sibTransId="{1E81FEB8-0FD7-48D2-A533-F83C9C03C140}"/>
    <dgm:cxn modelId="{B07B714A-CA4E-4D57-A2A9-433E9640ED51}" srcId="{17E02D26-58A1-493B-B3D4-D9668D618687}" destId="{D095BAD9-2E02-432E-854E-51694E9E51CC}" srcOrd="1" destOrd="0" parTransId="{29146E64-A658-4063-9958-E6C6F9F6286E}" sibTransId="{0B4A4ED8-B8AA-4E8D-B5D6-3003F4290EF4}"/>
    <dgm:cxn modelId="{206D5665-CC2C-43C7-AA37-CA3337D4381B}" srcId="{17E02D26-58A1-493B-B3D4-D9668D618687}" destId="{67C02FC4-41B0-418F-ADB9-57DE93EDF6B4}" srcOrd="2" destOrd="0" parTransId="{66C0B4F5-0474-4FE6-95D4-A85D8791589A}" sibTransId="{35EAFCF6-6738-4DEB-A562-2B662657DCE2}"/>
    <dgm:cxn modelId="{BABE354B-C462-4323-AF73-619A7E6A37D4}" type="presOf" srcId="{D095BAD9-2E02-432E-854E-51694E9E51CC}" destId="{A54B4340-CC49-4FEE-A30D-7CCAD1F7A2DA}" srcOrd="0" destOrd="0" presId="urn:microsoft.com/office/officeart/2005/8/layout/hList3"/>
    <dgm:cxn modelId="{E0898C30-3E1E-4761-B659-991552B5A056}" type="presOf" srcId="{C8162C26-A30C-494D-8DBF-B43B1633A0AA}" destId="{07F382DB-B2A0-4DE0-B5D2-72DB8A4C5585}" srcOrd="0" destOrd="0" presId="urn:microsoft.com/office/officeart/2005/8/layout/hList3"/>
    <dgm:cxn modelId="{589258D6-03BD-489E-87D2-FDA777B782DE}" type="presParOf" srcId="{BE3A50DE-9475-4E9F-86EC-B2F7F0161BE2}" destId="{4588F86A-1AF1-4D4E-91D8-BF335A3A8B78}" srcOrd="0" destOrd="0" presId="urn:microsoft.com/office/officeart/2005/8/layout/hList3"/>
    <dgm:cxn modelId="{11BA7E92-49FF-4C2C-9DB5-253D76A7EBAA}" type="presParOf" srcId="{BE3A50DE-9475-4E9F-86EC-B2F7F0161BE2}" destId="{87779531-37D0-4715-A301-7D35DE9928A6}" srcOrd="1" destOrd="0" presId="urn:microsoft.com/office/officeart/2005/8/layout/hList3"/>
    <dgm:cxn modelId="{EF7A7BC3-AD18-4C60-8479-76309B4D1A6B}" type="presParOf" srcId="{87779531-37D0-4715-A301-7D35DE9928A6}" destId="{07F382DB-B2A0-4DE0-B5D2-72DB8A4C5585}" srcOrd="0" destOrd="0" presId="urn:microsoft.com/office/officeart/2005/8/layout/hList3"/>
    <dgm:cxn modelId="{BFB57BDB-FBC7-4740-8F1A-FB691BA196FD}" type="presParOf" srcId="{87779531-37D0-4715-A301-7D35DE9928A6}" destId="{A54B4340-CC49-4FEE-A30D-7CCAD1F7A2DA}" srcOrd="1" destOrd="0" presId="urn:microsoft.com/office/officeart/2005/8/layout/hList3"/>
    <dgm:cxn modelId="{A3D30A44-4692-40C0-8F77-5995E209A0E0}" type="presParOf" srcId="{87779531-37D0-4715-A301-7D35DE9928A6}" destId="{8B0405EE-0F93-4223-B493-BF594F289857}" srcOrd="2" destOrd="0" presId="urn:microsoft.com/office/officeart/2005/8/layout/hList3"/>
    <dgm:cxn modelId="{4B48501D-D712-4191-877F-CF8572AB1392}" type="presParOf" srcId="{BE3A50DE-9475-4E9F-86EC-B2F7F0161BE2}" destId="{70B9981F-A1B3-490E-BE89-703156445D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CEC3A-A1E0-4DC9-9B9A-89BE0AB498EB}" type="doc">
      <dgm:prSet loTypeId="urn:microsoft.com/office/officeart/2005/8/layout/cycle2" loCatId="cycle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hr-HR"/>
        </a:p>
      </dgm:t>
    </dgm:pt>
    <dgm:pt modelId="{7FFECFB0-126E-4BD2-95B4-C1EE6B04B6D7}">
      <dgm:prSet phldrT="[Text]"/>
      <dgm:spPr/>
      <dgm:t>
        <a:bodyPr/>
        <a:lstStyle/>
        <a:p>
          <a:r>
            <a:rPr lang="hr-HR" dirty="0" smtClean="0"/>
            <a:t>OBLIKOVANJE SLIKE</a:t>
          </a:r>
          <a:endParaRPr lang="hr-HR" dirty="0"/>
        </a:p>
      </dgm:t>
    </dgm:pt>
    <dgm:pt modelId="{D13243AF-2AB7-469B-9446-F60CBCAA02F9}" type="parTrans" cxnId="{96BFE552-39E8-41B7-BCA5-857DC3311EAE}">
      <dgm:prSet/>
      <dgm:spPr/>
      <dgm:t>
        <a:bodyPr/>
        <a:lstStyle/>
        <a:p>
          <a:endParaRPr lang="hr-HR"/>
        </a:p>
      </dgm:t>
    </dgm:pt>
    <dgm:pt modelId="{3EDB4242-2471-4C9A-9457-A6F6DECF7C5B}" type="sibTrans" cxnId="{96BFE552-39E8-41B7-BCA5-857DC3311EAE}">
      <dgm:prSet/>
      <dgm:spPr/>
      <dgm:t>
        <a:bodyPr/>
        <a:lstStyle/>
        <a:p>
          <a:endParaRPr lang="hr-HR"/>
        </a:p>
      </dgm:t>
    </dgm:pt>
    <dgm:pt modelId="{0A7C9FD5-152C-4968-9EC1-E39067E25467}">
      <dgm:prSet phldrT="[Text]"/>
      <dgm:spPr/>
      <dgm:t>
        <a:bodyPr/>
        <a:lstStyle/>
        <a:p>
          <a:r>
            <a:rPr lang="hr-HR" dirty="0" smtClean="0"/>
            <a:t>MONTAŽA</a:t>
          </a:r>
          <a:endParaRPr lang="hr-HR" dirty="0"/>
        </a:p>
      </dgm:t>
    </dgm:pt>
    <dgm:pt modelId="{6523399E-CE7D-4573-B00B-4F5ABEAADAB5}" type="parTrans" cxnId="{7DC496BF-338F-45B5-B192-5F4CA4F5E6B4}">
      <dgm:prSet/>
      <dgm:spPr/>
      <dgm:t>
        <a:bodyPr/>
        <a:lstStyle/>
        <a:p>
          <a:endParaRPr lang="hr-HR"/>
        </a:p>
      </dgm:t>
    </dgm:pt>
    <dgm:pt modelId="{5B4FE3BE-1DC9-4E30-A065-1E0836F513B0}" type="sibTrans" cxnId="{7DC496BF-338F-45B5-B192-5F4CA4F5E6B4}">
      <dgm:prSet/>
      <dgm:spPr/>
      <dgm:t>
        <a:bodyPr/>
        <a:lstStyle/>
        <a:p>
          <a:endParaRPr lang="hr-HR"/>
        </a:p>
      </dgm:t>
    </dgm:pt>
    <dgm:pt modelId="{804DE0B2-792E-4D8C-BF89-6D343FE123FA}">
      <dgm:prSet phldrT="[Text]"/>
      <dgm:spPr/>
      <dgm:t>
        <a:bodyPr/>
        <a:lstStyle/>
        <a:p>
          <a:r>
            <a:rPr lang="hr-HR" dirty="0" smtClean="0"/>
            <a:t>GLAZBA I ŠUMOVI</a:t>
          </a:r>
          <a:endParaRPr lang="hr-HR" dirty="0"/>
        </a:p>
      </dgm:t>
    </dgm:pt>
    <dgm:pt modelId="{80AC217C-794E-449B-84BC-941E9179BD93}" type="parTrans" cxnId="{235F9E66-7BED-4509-99DF-8D318A155B9D}">
      <dgm:prSet/>
      <dgm:spPr/>
      <dgm:t>
        <a:bodyPr/>
        <a:lstStyle/>
        <a:p>
          <a:endParaRPr lang="hr-HR"/>
        </a:p>
      </dgm:t>
    </dgm:pt>
    <dgm:pt modelId="{C972A7D9-B764-4E77-A6E7-5A1B12644B08}" type="sibTrans" cxnId="{235F9E66-7BED-4509-99DF-8D318A155B9D}">
      <dgm:prSet/>
      <dgm:spPr/>
      <dgm:t>
        <a:bodyPr/>
        <a:lstStyle/>
        <a:p>
          <a:endParaRPr lang="hr-HR"/>
        </a:p>
      </dgm:t>
    </dgm:pt>
    <dgm:pt modelId="{5199F7C5-303A-4248-A71C-3D610D8F22A8}">
      <dgm:prSet phldrT="[Text]"/>
      <dgm:spPr/>
      <dgm:t>
        <a:bodyPr/>
        <a:lstStyle/>
        <a:p>
          <a:r>
            <a:rPr lang="hr-HR" dirty="0" smtClean="0"/>
            <a:t>IZGOVORENI TEKST</a:t>
          </a:r>
          <a:endParaRPr lang="hr-HR" dirty="0"/>
        </a:p>
      </dgm:t>
    </dgm:pt>
    <dgm:pt modelId="{FE22552D-FEF3-4D40-80C0-6CD1412BB9F1}" type="parTrans" cxnId="{3398B933-FFB6-4F48-984A-83351CEA4F6E}">
      <dgm:prSet/>
      <dgm:spPr/>
      <dgm:t>
        <a:bodyPr/>
        <a:lstStyle/>
        <a:p>
          <a:endParaRPr lang="hr-HR"/>
        </a:p>
      </dgm:t>
    </dgm:pt>
    <dgm:pt modelId="{D3EBDC93-BF80-4F86-B63D-48777243C85C}" type="sibTrans" cxnId="{3398B933-FFB6-4F48-984A-83351CEA4F6E}">
      <dgm:prSet/>
      <dgm:spPr/>
      <dgm:t>
        <a:bodyPr/>
        <a:lstStyle/>
        <a:p>
          <a:endParaRPr lang="hr-HR"/>
        </a:p>
      </dgm:t>
    </dgm:pt>
    <dgm:pt modelId="{C11CC51B-908A-42B3-8042-210D9B5EB366}">
      <dgm:prSet phldrT="[Text]"/>
      <dgm:spPr/>
      <dgm:t>
        <a:bodyPr/>
        <a:lstStyle/>
        <a:p>
          <a:r>
            <a:rPr lang="hr-HR" dirty="0" smtClean="0"/>
            <a:t>OBLIKOVANJE LIKOVA</a:t>
          </a:r>
          <a:endParaRPr lang="hr-HR" dirty="0"/>
        </a:p>
      </dgm:t>
    </dgm:pt>
    <dgm:pt modelId="{2A710CC6-958A-46CB-9140-9EB319355CE3}" type="parTrans" cxnId="{2F5D5485-CB87-423E-BCFF-A12BE1D4F736}">
      <dgm:prSet/>
      <dgm:spPr/>
      <dgm:t>
        <a:bodyPr/>
        <a:lstStyle/>
        <a:p>
          <a:endParaRPr lang="hr-HR"/>
        </a:p>
      </dgm:t>
    </dgm:pt>
    <dgm:pt modelId="{4E808E5C-B7A8-4E1B-8148-987564D1FAA1}" type="sibTrans" cxnId="{2F5D5485-CB87-423E-BCFF-A12BE1D4F736}">
      <dgm:prSet/>
      <dgm:spPr/>
      <dgm:t>
        <a:bodyPr/>
        <a:lstStyle/>
        <a:p>
          <a:endParaRPr lang="hr-HR"/>
        </a:p>
      </dgm:t>
    </dgm:pt>
    <dgm:pt modelId="{646AC4F7-019E-4847-91A9-E32E9AABD2AB}" type="pres">
      <dgm:prSet presAssocID="{AA6CEC3A-A1E0-4DC9-9B9A-89BE0AB498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CC64F68A-A3A7-4EB7-8A8D-5E570EF108DE}" type="pres">
      <dgm:prSet presAssocID="{7FFECFB0-126E-4BD2-95B4-C1EE6B04B6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426CBCB-C51B-4047-9310-77932D46973B}" type="pres">
      <dgm:prSet presAssocID="{3EDB4242-2471-4C9A-9457-A6F6DECF7C5B}" presName="sibTrans" presStyleLbl="sibTrans2D1" presStyleIdx="0" presStyleCnt="5"/>
      <dgm:spPr/>
      <dgm:t>
        <a:bodyPr/>
        <a:lstStyle/>
        <a:p>
          <a:endParaRPr lang="hr-HR"/>
        </a:p>
      </dgm:t>
    </dgm:pt>
    <dgm:pt modelId="{51CBEE34-E2D4-4473-9D20-2B4FE204E2A1}" type="pres">
      <dgm:prSet presAssocID="{3EDB4242-2471-4C9A-9457-A6F6DECF7C5B}" presName="connectorText" presStyleLbl="sibTrans2D1" presStyleIdx="0" presStyleCnt="5"/>
      <dgm:spPr/>
      <dgm:t>
        <a:bodyPr/>
        <a:lstStyle/>
        <a:p>
          <a:endParaRPr lang="hr-HR"/>
        </a:p>
      </dgm:t>
    </dgm:pt>
    <dgm:pt modelId="{8CDDEE10-A28B-43A6-9261-1342100969BD}" type="pres">
      <dgm:prSet presAssocID="{0A7C9FD5-152C-4968-9EC1-E39067E2546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CEAE061-1EA7-4407-A857-E375A70C5927}" type="pres">
      <dgm:prSet presAssocID="{5B4FE3BE-1DC9-4E30-A065-1E0836F513B0}" presName="sibTrans" presStyleLbl="sibTrans2D1" presStyleIdx="1" presStyleCnt="5"/>
      <dgm:spPr/>
      <dgm:t>
        <a:bodyPr/>
        <a:lstStyle/>
        <a:p>
          <a:endParaRPr lang="hr-HR"/>
        </a:p>
      </dgm:t>
    </dgm:pt>
    <dgm:pt modelId="{B9CDD8AE-AA17-43FD-A21F-6867A9B8411C}" type="pres">
      <dgm:prSet presAssocID="{5B4FE3BE-1DC9-4E30-A065-1E0836F513B0}" presName="connectorText" presStyleLbl="sibTrans2D1" presStyleIdx="1" presStyleCnt="5"/>
      <dgm:spPr/>
      <dgm:t>
        <a:bodyPr/>
        <a:lstStyle/>
        <a:p>
          <a:endParaRPr lang="hr-HR"/>
        </a:p>
      </dgm:t>
    </dgm:pt>
    <dgm:pt modelId="{9B423427-FF02-4DD4-99E2-A11C7134D430}" type="pres">
      <dgm:prSet presAssocID="{804DE0B2-792E-4D8C-BF89-6D343FE123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E458B6C-7D46-46B9-A2D9-964C0422B8CA}" type="pres">
      <dgm:prSet presAssocID="{C972A7D9-B764-4E77-A6E7-5A1B12644B08}" presName="sibTrans" presStyleLbl="sibTrans2D1" presStyleIdx="2" presStyleCnt="5"/>
      <dgm:spPr/>
      <dgm:t>
        <a:bodyPr/>
        <a:lstStyle/>
        <a:p>
          <a:endParaRPr lang="hr-HR"/>
        </a:p>
      </dgm:t>
    </dgm:pt>
    <dgm:pt modelId="{FAA760A3-5B78-423B-BF02-05B912C7279D}" type="pres">
      <dgm:prSet presAssocID="{C972A7D9-B764-4E77-A6E7-5A1B12644B08}" presName="connectorText" presStyleLbl="sibTrans2D1" presStyleIdx="2" presStyleCnt="5"/>
      <dgm:spPr/>
      <dgm:t>
        <a:bodyPr/>
        <a:lstStyle/>
        <a:p>
          <a:endParaRPr lang="hr-HR"/>
        </a:p>
      </dgm:t>
    </dgm:pt>
    <dgm:pt modelId="{3310C401-47F9-47E7-9F36-63D95E8B6246}" type="pres">
      <dgm:prSet presAssocID="{5199F7C5-303A-4248-A71C-3D610D8F22A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7101569-3C76-4694-9589-E26DA9E8C16D}" type="pres">
      <dgm:prSet presAssocID="{D3EBDC93-BF80-4F86-B63D-48777243C85C}" presName="sibTrans" presStyleLbl="sibTrans2D1" presStyleIdx="3" presStyleCnt="5"/>
      <dgm:spPr/>
      <dgm:t>
        <a:bodyPr/>
        <a:lstStyle/>
        <a:p>
          <a:endParaRPr lang="hr-HR"/>
        </a:p>
      </dgm:t>
    </dgm:pt>
    <dgm:pt modelId="{B9ED6625-28E3-4A5C-A910-BDE06F8AA85B}" type="pres">
      <dgm:prSet presAssocID="{D3EBDC93-BF80-4F86-B63D-48777243C85C}" presName="connectorText" presStyleLbl="sibTrans2D1" presStyleIdx="3" presStyleCnt="5"/>
      <dgm:spPr/>
      <dgm:t>
        <a:bodyPr/>
        <a:lstStyle/>
        <a:p>
          <a:endParaRPr lang="hr-HR"/>
        </a:p>
      </dgm:t>
    </dgm:pt>
    <dgm:pt modelId="{A441CCAF-CEB5-42F7-823F-24B78274FCFC}" type="pres">
      <dgm:prSet presAssocID="{C11CC51B-908A-42B3-8042-210D9B5EB3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6B1328B-DCCA-4F26-B743-AE8F778A7D84}" type="pres">
      <dgm:prSet presAssocID="{4E808E5C-B7A8-4E1B-8148-987564D1FAA1}" presName="sibTrans" presStyleLbl="sibTrans2D1" presStyleIdx="4" presStyleCnt="5"/>
      <dgm:spPr/>
      <dgm:t>
        <a:bodyPr/>
        <a:lstStyle/>
        <a:p>
          <a:endParaRPr lang="hr-HR"/>
        </a:p>
      </dgm:t>
    </dgm:pt>
    <dgm:pt modelId="{EDEC03D2-CF7F-4837-B91D-47CCA2E545DB}" type="pres">
      <dgm:prSet presAssocID="{4E808E5C-B7A8-4E1B-8148-987564D1FAA1}" presName="connectorText" presStyleLbl="sibTrans2D1" presStyleIdx="4" presStyleCnt="5"/>
      <dgm:spPr/>
      <dgm:t>
        <a:bodyPr/>
        <a:lstStyle/>
        <a:p>
          <a:endParaRPr lang="hr-HR"/>
        </a:p>
      </dgm:t>
    </dgm:pt>
  </dgm:ptLst>
  <dgm:cxnLst>
    <dgm:cxn modelId="{5CBE83EB-FDA0-47D5-853D-8A854A016A93}" type="presOf" srcId="{4E808E5C-B7A8-4E1B-8148-987564D1FAA1}" destId="{EDEC03D2-CF7F-4837-B91D-47CCA2E545DB}" srcOrd="1" destOrd="0" presId="urn:microsoft.com/office/officeart/2005/8/layout/cycle2"/>
    <dgm:cxn modelId="{3398B933-FFB6-4F48-984A-83351CEA4F6E}" srcId="{AA6CEC3A-A1E0-4DC9-9B9A-89BE0AB498EB}" destId="{5199F7C5-303A-4248-A71C-3D610D8F22A8}" srcOrd="3" destOrd="0" parTransId="{FE22552D-FEF3-4D40-80C0-6CD1412BB9F1}" sibTransId="{D3EBDC93-BF80-4F86-B63D-48777243C85C}"/>
    <dgm:cxn modelId="{7DC496BF-338F-45B5-B192-5F4CA4F5E6B4}" srcId="{AA6CEC3A-A1E0-4DC9-9B9A-89BE0AB498EB}" destId="{0A7C9FD5-152C-4968-9EC1-E39067E25467}" srcOrd="1" destOrd="0" parTransId="{6523399E-CE7D-4573-B00B-4F5ABEAADAB5}" sibTransId="{5B4FE3BE-1DC9-4E30-A065-1E0836F513B0}"/>
    <dgm:cxn modelId="{16D609E1-2543-4165-BA89-A580E8B57DAF}" type="presOf" srcId="{0A7C9FD5-152C-4968-9EC1-E39067E25467}" destId="{8CDDEE10-A28B-43A6-9261-1342100969BD}" srcOrd="0" destOrd="0" presId="urn:microsoft.com/office/officeart/2005/8/layout/cycle2"/>
    <dgm:cxn modelId="{96BFE552-39E8-41B7-BCA5-857DC3311EAE}" srcId="{AA6CEC3A-A1E0-4DC9-9B9A-89BE0AB498EB}" destId="{7FFECFB0-126E-4BD2-95B4-C1EE6B04B6D7}" srcOrd="0" destOrd="0" parTransId="{D13243AF-2AB7-469B-9446-F60CBCAA02F9}" sibTransId="{3EDB4242-2471-4C9A-9457-A6F6DECF7C5B}"/>
    <dgm:cxn modelId="{7A205E98-1DB1-480F-8378-FEEC43DBBC8D}" type="presOf" srcId="{D3EBDC93-BF80-4F86-B63D-48777243C85C}" destId="{B9ED6625-28E3-4A5C-A910-BDE06F8AA85B}" srcOrd="1" destOrd="0" presId="urn:microsoft.com/office/officeart/2005/8/layout/cycle2"/>
    <dgm:cxn modelId="{0E735A11-9AD2-4B1D-8F0F-5A11DE3CE7BC}" type="presOf" srcId="{C11CC51B-908A-42B3-8042-210D9B5EB366}" destId="{A441CCAF-CEB5-42F7-823F-24B78274FCFC}" srcOrd="0" destOrd="0" presId="urn:microsoft.com/office/officeart/2005/8/layout/cycle2"/>
    <dgm:cxn modelId="{6E98600B-0365-4349-BA86-8AA23F6F5C41}" type="presOf" srcId="{C972A7D9-B764-4E77-A6E7-5A1B12644B08}" destId="{FAA760A3-5B78-423B-BF02-05B912C7279D}" srcOrd="1" destOrd="0" presId="urn:microsoft.com/office/officeart/2005/8/layout/cycle2"/>
    <dgm:cxn modelId="{33D1B168-47B7-4DD7-BB12-4D86F6DD7897}" type="presOf" srcId="{C972A7D9-B764-4E77-A6E7-5A1B12644B08}" destId="{DE458B6C-7D46-46B9-A2D9-964C0422B8CA}" srcOrd="0" destOrd="0" presId="urn:microsoft.com/office/officeart/2005/8/layout/cycle2"/>
    <dgm:cxn modelId="{235F9E66-7BED-4509-99DF-8D318A155B9D}" srcId="{AA6CEC3A-A1E0-4DC9-9B9A-89BE0AB498EB}" destId="{804DE0B2-792E-4D8C-BF89-6D343FE123FA}" srcOrd="2" destOrd="0" parTransId="{80AC217C-794E-449B-84BC-941E9179BD93}" sibTransId="{C972A7D9-B764-4E77-A6E7-5A1B12644B08}"/>
    <dgm:cxn modelId="{8F8BA2CF-8519-48C7-8305-E10D4351C42C}" type="presOf" srcId="{4E808E5C-B7A8-4E1B-8148-987564D1FAA1}" destId="{46B1328B-DCCA-4F26-B743-AE8F778A7D84}" srcOrd="0" destOrd="0" presId="urn:microsoft.com/office/officeart/2005/8/layout/cycle2"/>
    <dgm:cxn modelId="{B30D24D5-E2D2-4659-AB54-D3CBEA671C20}" type="presOf" srcId="{3EDB4242-2471-4C9A-9457-A6F6DECF7C5B}" destId="{6426CBCB-C51B-4047-9310-77932D46973B}" srcOrd="0" destOrd="0" presId="urn:microsoft.com/office/officeart/2005/8/layout/cycle2"/>
    <dgm:cxn modelId="{BF33074E-C305-45E8-8321-A0F1F3001F4E}" type="presOf" srcId="{804DE0B2-792E-4D8C-BF89-6D343FE123FA}" destId="{9B423427-FF02-4DD4-99E2-A11C7134D430}" srcOrd="0" destOrd="0" presId="urn:microsoft.com/office/officeart/2005/8/layout/cycle2"/>
    <dgm:cxn modelId="{3AA73ABC-12EA-4F0C-86EC-48565DF94CC1}" type="presOf" srcId="{3EDB4242-2471-4C9A-9457-A6F6DECF7C5B}" destId="{51CBEE34-E2D4-4473-9D20-2B4FE204E2A1}" srcOrd="1" destOrd="0" presId="urn:microsoft.com/office/officeart/2005/8/layout/cycle2"/>
    <dgm:cxn modelId="{657D07E9-DF7C-4162-90F4-8B489D272C1B}" type="presOf" srcId="{AA6CEC3A-A1E0-4DC9-9B9A-89BE0AB498EB}" destId="{646AC4F7-019E-4847-91A9-E32E9AABD2AB}" srcOrd="0" destOrd="0" presId="urn:microsoft.com/office/officeart/2005/8/layout/cycle2"/>
    <dgm:cxn modelId="{E518A236-CED3-4B48-84F9-278849D6BDC3}" type="presOf" srcId="{5B4FE3BE-1DC9-4E30-A065-1E0836F513B0}" destId="{B9CDD8AE-AA17-43FD-A21F-6867A9B8411C}" srcOrd="1" destOrd="0" presId="urn:microsoft.com/office/officeart/2005/8/layout/cycle2"/>
    <dgm:cxn modelId="{B3F399A0-F990-4474-B7D1-AB71A40C197A}" type="presOf" srcId="{D3EBDC93-BF80-4F86-B63D-48777243C85C}" destId="{C7101569-3C76-4694-9589-E26DA9E8C16D}" srcOrd="0" destOrd="0" presId="urn:microsoft.com/office/officeart/2005/8/layout/cycle2"/>
    <dgm:cxn modelId="{123909E3-38CC-4302-A6AB-F8E8675A1ED5}" type="presOf" srcId="{7FFECFB0-126E-4BD2-95B4-C1EE6B04B6D7}" destId="{CC64F68A-A3A7-4EB7-8A8D-5E570EF108DE}" srcOrd="0" destOrd="0" presId="urn:microsoft.com/office/officeart/2005/8/layout/cycle2"/>
    <dgm:cxn modelId="{2E307C3F-D255-41AA-83FF-D3959DD99743}" type="presOf" srcId="{5199F7C5-303A-4248-A71C-3D610D8F22A8}" destId="{3310C401-47F9-47E7-9F36-63D95E8B6246}" srcOrd="0" destOrd="0" presId="urn:microsoft.com/office/officeart/2005/8/layout/cycle2"/>
    <dgm:cxn modelId="{2F5D5485-CB87-423E-BCFF-A12BE1D4F736}" srcId="{AA6CEC3A-A1E0-4DC9-9B9A-89BE0AB498EB}" destId="{C11CC51B-908A-42B3-8042-210D9B5EB366}" srcOrd="4" destOrd="0" parTransId="{2A710CC6-958A-46CB-9140-9EB319355CE3}" sibTransId="{4E808E5C-B7A8-4E1B-8148-987564D1FAA1}"/>
    <dgm:cxn modelId="{A6EC9934-0C09-4070-89C7-7B7CD254A278}" type="presOf" srcId="{5B4FE3BE-1DC9-4E30-A065-1E0836F513B0}" destId="{3CEAE061-1EA7-4407-A857-E375A70C5927}" srcOrd="0" destOrd="0" presId="urn:microsoft.com/office/officeart/2005/8/layout/cycle2"/>
    <dgm:cxn modelId="{9E787642-A333-4E82-B192-8D753E14993E}" type="presParOf" srcId="{646AC4F7-019E-4847-91A9-E32E9AABD2AB}" destId="{CC64F68A-A3A7-4EB7-8A8D-5E570EF108DE}" srcOrd="0" destOrd="0" presId="urn:microsoft.com/office/officeart/2005/8/layout/cycle2"/>
    <dgm:cxn modelId="{BECFA278-D510-49AA-8C44-7450815CB542}" type="presParOf" srcId="{646AC4F7-019E-4847-91A9-E32E9AABD2AB}" destId="{6426CBCB-C51B-4047-9310-77932D46973B}" srcOrd="1" destOrd="0" presId="urn:microsoft.com/office/officeart/2005/8/layout/cycle2"/>
    <dgm:cxn modelId="{C74F051F-6F03-49FA-91BC-363197DD4F52}" type="presParOf" srcId="{6426CBCB-C51B-4047-9310-77932D46973B}" destId="{51CBEE34-E2D4-4473-9D20-2B4FE204E2A1}" srcOrd="0" destOrd="0" presId="urn:microsoft.com/office/officeart/2005/8/layout/cycle2"/>
    <dgm:cxn modelId="{2CDC71F7-1356-4B08-9C33-2A679AE500EC}" type="presParOf" srcId="{646AC4F7-019E-4847-91A9-E32E9AABD2AB}" destId="{8CDDEE10-A28B-43A6-9261-1342100969BD}" srcOrd="2" destOrd="0" presId="urn:microsoft.com/office/officeart/2005/8/layout/cycle2"/>
    <dgm:cxn modelId="{9874DD08-F93C-437F-A2B1-2F4E8DAFDE11}" type="presParOf" srcId="{646AC4F7-019E-4847-91A9-E32E9AABD2AB}" destId="{3CEAE061-1EA7-4407-A857-E375A70C5927}" srcOrd="3" destOrd="0" presId="urn:microsoft.com/office/officeart/2005/8/layout/cycle2"/>
    <dgm:cxn modelId="{8A691C8E-2662-443C-818E-EDE0E4391B65}" type="presParOf" srcId="{3CEAE061-1EA7-4407-A857-E375A70C5927}" destId="{B9CDD8AE-AA17-43FD-A21F-6867A9B8411C}" srcOrd="0" destOrd="0" presId="urn:microsoft.com/office/officeart/2005/8/layout/cycle2"/>
    <dgm:cxn modelId="{ADCD20DD-F5B7-463B-ACDD-77320430144A}" type="presParOf" srcId="{646AC4F7-019E-4847-91A9-E32E9AABD2AB}" destId="{9B423427-FF02-4DD4-99E2-A11C7134D430}" srcOrd="4" destOrd="0" presId="urn:microsoft.com/office/officeart/2005/8/layout/cycle2"/>
    <dgm:cxn modelId="{8549E9E6-B2E8-49C2-9153-32108C0C025A}" type="presParOf" srcId="{646AC4F7-019E-4847-91A9-E32E9AABD2AB}" destId="{DE458B6C-7D46-46B9-A2D9-964C0422B8CA}" srcOrd="5" destOrd="0" presId="urn:microsoft.com/office/officeart/2005/8/layout/cycle2"/>
    <dgm:cxn modelId="{86D57AE9-981C-42AA-A0C3-49CCA65A8C72}" type="presParOf" srcId="{DE458B6C-7D46-46B9-A2D9-964C0422B8CA}" destId="{FAA760A3-5B78-423B-BF02-05B912C7279D}" srcOrd="0" destOrd="0" presId="urn:microsoft.com/office/officeart/2005/8/layout/cycle2"/>
    <dgm:cxn modelId="{945CCD33-772E-4A4D-8FA9-6DA60B2ED56C}" type="presParOf" srcId="{646AC4F7-019E-4847-91A9-E32E9AABD2AB}" destId="{3310C401-47F9-47E7-9F36-63D95E8B6246}" srcOrd="6" destOrd="0" presId="urn:microsoft.com/office/officeart/2005/8/layout/cycle2"/>
    <dgm:cxn modelId="{0F7CE4BB-7964-49AE-A912-5F9C00E04751}" type="presParOf" srcId="{646AC4F7-019E-4847-91A9-E32E9AABD2AB}" destId="{C7101569-3C76-4694-9589-E26DA9E8C16D}" srcOrd="7" destOrd="0" presId="urn:microsoft.com/office/officeart/2005/8/layout/cycle2"/>
    <dgm:cxn modelId="{1F702E26-1F23-4C46-863B-08FF5E707210}" type="presParOf" srcId="{C7101569-3C76-4694-9589-E26DA9E8C16D}" destId="{B9ED6625-28E3-4A5C-A910-BDE06F8AA85B}" srcOrd="0" destOrd="0" presId="urn:microsoft.com/office/officeart/2005/8/layout/cycle2"/>
    <dgm:cxn modelId="{4358AAC0-50F6-4848-B245-C0399A45D8C9}" type="presParOf" srcId="{646AC4F7-019E-4847-91A9-E32E9AABD2AB}" destId="{A441CCAF-CEB5-42F7-823F-24B78274FCFC}" srcOrd="8" destOrd="0" presId="urn:microsoft.com/office/officeart/2005/8/layout/cycle2"/>
    <dgm:cxn modelId="{1259D14E-8966-4419-8185-BCFDD42367F5}" type="presParOf" srcId="{646AC4F7-019E-4847-91A9-E32E9AABD2AB}" destId="{46B1328B-DCCA-4F26-B743-AE8F778A7D84}" srcOrd="9" destOrd="0" presId="urn:microsoft.com/office/officeart/2005/8/layout/cycle2"/>
    <dgm:cxn modelId="{7763DB6E-6F7F-4027-A475-0D0949409961}" type="presParOf" srcId="{46B1328B-DCCA-4F26-B743-AE8F778A7D84}" destId="{EDEC03D2-CF7F-4837-B91D-47CCA2E545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869C23-62F5-498C-90C6-DDF36173C6CB}" type="doc">
      <dgm:prSet loTypeId="urn:microsoft.com/office/officeart/2005/8/layout/matrix3" loCatId="matrix" qsTypeId="urn:microsoft.com/office/officeart/2005/8/quickstyle/simple3" qsCatId="simple" csTypeId="urn:microsoft.com/office/officeart/2005/8/colors/accent1_2#3" csCatId="accent1" phldr="1"/>
      <dgm:spPr/>
      <dgm:t>
        <a:bodyPr/>
        <a:lstStyle/>
        <a:p>
          <a:endParaRPr lang="hr-HR"/>
        </a:p>
      </dgm:t>
    </dgm:pt>
    <dgm:pt modelId="{ED1A1493-7317-477E-998A-751E512AE44E}" type="pres">
      <dgm:prSet presAssocID="{79869C23-62F5-498C-90C6-DDF36173C6C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</dgm:ptLst>
  <dgm:cxnLst>
    <dgm:cxn modelId="{64736326-3C17-420C-95EC-CB7F1F6D991E}" type="presOf" srcId="{79869C23-62F5-498C-90C6-DDF36173C6CB}" destId="{ED1A1493-7317-477E-998A-751E512AE44E}" srcOrd="0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140DDF-82BF-4CCE-90DB-A1A2FB5696C0}" type="doc">
      <dgm:prSet loTypeId="urn:microsoft.com/office/officeart/2005/8/layout/matrix3" loCatId="matrix" qsTypeId="urn:microsoft.com/office/officeart/2005/8/quickstyle/simple3" qsCatId="simple" csTypeId="urn:microsoft.com/office/officeart/2005/8/colors/accent1_2#4" csCatId="accent1" phldr="1"/>
      <dgm:spPr/>
      <dgm:t>
        <a:bodyPr/>
        <a:lstStyle/>
        <a:p>
          <a:endParaRPr lang="hr-HR"/>
        </a:p>
      </dgm:t>
    </dgm:pt>
    <dgm:pt modelId="{E662FB19-3F4F-4108-B1C4-7B9CB0A97788}">
      <dgm:prSet phldrT="[Text]"/>
      <dgm:spPr/>
      <dgm:t>
        <a:bodyPr/>
        <a:lstStyle/>
        <a:p>
          <a:r>
            <a:rPr lang="hr-HR" dirty="0" smtClean="0"/>
            <a:t>Podaci o temi filma, vremenu i mjestu; na koje se povijesne događaje odnosi</a:t>
          </a:r>
          <a:endParaRPr lang="hr-HR" dirty="0"/>
        </a:p>
      </dgm:t>
    </dgm:pt>
    <dgm:pt modelId="{13422669-F053-46E2-9E9C-1CB830A79E86}" type="parTrans" cxnId="{56C46FDA-078C-4663-8A08-06948923CD2C}">
      <dgm:prSet/>
      <dgm:spPr/>
      <dgm:t>
        <a:bodyPr/>
        <a:lstStyle/>
        <a:p>
          <a:endParaRPr lang="hr-HR"/>
        </a:p>
      </dgm:t>
    </dgm:pt>
    <dgm:pt modelId="{1501749E-C42D-460F-B3AA-3F52E0133740}" type="sibTrans" cxnId="{56C46FDA-078C-4663-8A08-06948923CD2C}">
      <dgm:prSet/>
      <dgm:spPr/>
      <dgm:t>
        <a:bodyPr/>
        <a:lstStyle/>
        <a:p>
          <a:endParaRPr lang="hr-HR"/>
        </a:p>
      </dgm:t>
    </dgm:pt>
    <dgm:pt modelId="{24513260-1119-4FF0-9EAA-E03D12B8220B}">
      <dgm:prSet phldrT="[Text]"/>
      <dgm:spPr/>
      <dgm:t>
        <a:bodyPr/>
        <a:lstStyle/>
        <a:p>
          <a:r>
            <a:rPr lang="hr-HR" dirty="0" smtClean="0"/>
            <a:t>Da li su likovi i predmeti prikazani realno? Opiši kostimografiju i rekvizite u filmu. Ikonografska analiza</a:t>
          </a:r>
          <a:endParaRPr lang="hr-HR" dirty="0"/>
        </a:p>
      </dgm:t>
    </dgm:pt>
    <dgm:pt modelId="{B075C02C-C02A-48E7-BBDA-CF52640616DF}" type="parTrans" cxnId="{5DCEAD9D-02F7-4F2E-9183-8737A695AB63}">
      <dgm:prSet/>
      <dgm:spPr/>
      <dgm:t>
        <a:bodyPr/>
        <a:lstStyle/>
        <a:p>
          <a:endParaRPr lang="hr-HR"/>
        </a:p>
      </dgm:t>
    </dgm:pt>
    <dgm:pt modelId="{BC517674-7DA9-4F71-B05A-4476F353DE63}" type="sibTrans" cxnId="{5DCEAD9D-02F7-4F2E-9183-8737A695AB63}">
      <dgm:prSet/>
      <dgm:spPr/>
      <dgm:t>
        <a:bodyPr/>
        <a:lstStyle/>
        <a:p>
          <a:endParaRPr lang="hr-HR"/>
        </a:p>
      </dgm:t>
    </dgm:pt>
    <dgm:pt modelId="{1093E5DE-942D-4D9B-80F7-AC6E500F068D}">
      <dgm:prSet phldrT="[Text]"/>
      <dgm:spPr/>
      <dgm:t>
        <a:bodyPr/>
        <a:lstStyle/>
        <a:p>
          <a:r>
            <a:rPr lang="hr-HR" dirty="0" smtClean="0"/>
            <a:t>Analiziraj tekst koji izgovaraju pojedini likovi. Koliko je on blizak realnosti s obzirom na događaj? Da li su infomacije koje si saznao iz filma u kontradikciji sa drugim informacijama koje znaš o istom događaju?</a:t>
          </a:r>
          <a:endParaRPr lang="hr-HR" dirty="0"/>
        </a:p>
      </dgm:t>
    </dgm:pt>
    <dgm:pt modelId="{4EBDDF95-32BB-427E-A86B-A5A83895984C}" type="parTrans" cxnId="{3E7582E9-0C32-4043-B486-A03A1C51E07C}">
      <dgm:prSet/>
      <dgm:spPr/>
      <dgm:t>
        <a:bodyPr/>
        <a:lstStyle/>
        <a:p>
          <a:endParaRPr lang="hr-HR"/>
        </a:p>
      </dgm:t>
    </dgm:pt>
    <dgm:pt modelId="{7C288DE6-4C25-4AAE-B776-EDE6B70CB200}" type="sibTrans" cxnId="{3E7582E9-0C32-4043-B486-A03A1C51E07C}">
      <dgm:prSet/>
      <dgm:spPr/>
      <dgm:t>
        <a:bodyPr/>
        <a:lstStyle/>
        <a:p>
          <a:endParaRPr lang="hr-HR"/>
        </a:p>
      </dgm:t>
    </dgm:pt>
    <dgm:pt modelId="{8B96B343-CCC9-4277-8573-7B3899D84F6F}">
      <dgm:prSet phldrT="[Text]"/>
      <dgm:spPr/>
      <dgm:t>
        <a:bodyPr/>
        <a:lstStyle/>
        <a:p>
          <a:r>
            <a:rPr lang="hr-HR" dirty="0" smtClean="0"/>
            <a:t>Da li su ljudske aktivnosti spontane?Opiši raspoloženje aktera. Možeš li ostalima procjeniti dob, zanimanje i kojim društv. klasama pripadaju? Koja pitanja bi im volio postaviti?</a:t>
          </a:r>
          <a:endParaRPr lang="hr-HR" dirty="0"/>
        </a:p>
      </dgm:t>
    </dgm:pt>
    <dgm:pt modelId="{9CDDC0FC-E4E6-4340-B708-403C169BCAC6}" type="parTrans" cxnId="{492B9088-BD20-4198-86C3-41513BD9EB37}">
      <dgm:prSet/>
      <dgm:spPr/>
      <dgm:t>
        <a:bodyPr/>
        <a:lstStyle/>
        <a:p>
          <a:endParaRPr lang="hr-HR"/>
        </a:p>
      </dgm:t>
    </dgm:pt>
    <dgm:pt modelId="{A6F4532C-4657-47E6-BD62-9B7F972D8036}" type="sibTrans" cxnId="{492B9088-BD20-4198-86C3-41513BD9EB37}">
      <dgm:prSet/>
      <dgm:spPr/>
      <dgm:t>
        <a:bodyPr/>
        <a:lstStyle/>
        <a:p>
          <a:endParaRPr lang="hr-HR"/>
        </a:p>
      </dgm:t>
    </dgm:pt>
    <dgm:pt modelId="{B8EB7718-BED6-45DC-A584-E1F9CA14154D}" type="pres">
      <dgm:prSet presAssocID="{2F140DDF-82BF-4CCE-90DB-A1A2FB5696C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4298B3D-F34C-497B-BE8B-77F001724D6B}" type="pres">
      <dgm:prSet presAssocID="{2F140DDF-82BF-4CCE-90DB-A1A2FB5696C0}" presName="diamond" presStyleLbl="bgShp" presStyleIdx="0" presStyleCnt="1" custLinFactNeighborX="-1932" custLinFactNeighborY="-6928"/>
      <dgm:spPr/>
    </dgm:pt>
    <dgm:pt modelId="{9C1999E7-5100-4FD2-BF5B-DA50510F894F}" type="pres">
      <dgm:prSet presAssocID="{2F140DDF-82BF-4CCE-90DB-A1A2FB5696C0}" presName="quad1" presStyleLbl="node1" presStyleIdx="0" presStyleCnt="4" custScaleX="179047" custScaleY="106337" custLinFactNeighborX="-51221" custLinFactNeighborY="-621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A7F3FDC-80E1-44B9-AE75-DEE6C8B6BBED}" type="pres">
      <dgm:prSet presAssocID="{2F140DDF-82BF-4CCE-90DB-A1A2FB5696C0}" presName="quad2" presStyleLbl="node1" presStyleIdx="1" presStyleCnt="4" custScaleX="223811" custScaleY="141535" custLinFactNeighborX="49289" custLinFactNeighborY="43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E460C72-8825-4439-83D1-5664A476D16C}" type="pres">
      <dgm:prSet presAssocID="{2F140DDF-82BF-4CCE-90DB-A1A2FB5696C0}" presName="quad3" presStyleLbl="node1" presStyleIdx="2" presStyleCnt="4" custScaleX="220737" custScaleY="149323" custLinFactNeighborX="-31902" custLinFactNeighborY="-140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E786D29-1C0A-4A66-98E0-246E2F4CA549}" type="pres">
      <dgm:prSet presAssocID="{2F140DDF-82BF-4CCE-90DB-A1A2FB5696C0}" presName="quad4" presStyleLbl="node1" presStyleIdx="3" presStyleCnt="4" custScaleX="173865" custScaleY="124888" custLinFactNeighborX="55349" custLinFactNeighborY="15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273777EB-FD3C-4C6F-A286-673C0FFDE8C5}" type="presOf" srcId="{8B96B343-CCC9-4277-8573-7B3899D84F6F}" destId="{2E786D29-1C0A-4A66-98E0-246E2F4CA549}" srcOrd="0" destOrd="0" presId="urn:microsoft.com/office/officeart/2005/8/layout/matrix3"/>
    <dgm:cxn modelId="{5DCEAD9D-02F7-4F2E-9183-8737A695AB63}" srcId="{2F140DDF-82BF-4CCE-90DB-A1A2FB5696C0}" destId="{24513260-1119-4FF0-9EAA-E03D12B8220B}" srcOrd="1" destOrd="0" parTransId="{B075C02C-C02A-48E7-BBDA-CF52640616DF}" sibTransId="{BC517674-7DA9-4F71-B05A-4476F353DE63}"/>
    <dgm:cxn modelId="{174FC078-DD93-4E10-BC6E-9999ED5F7874}" type="presOf" srcId="{2F140DDF-82BF-4CCE-90DB-A1A2FB5696C0}" destId="{B8EB7718-BED6-45DC-A584-E1F9CA14154D}" srcOrd="0" destOrd="0" presId="urn:microsoft.com/office/officeart/2005/8/layout/matrix3"/>
    <dgm:cxn modelId="{492B9088-BD20-4198-86C3-41513BD9EB37}" srcId="{2F140DDF-82BF-4CCE-90DB-A1A2FB5696C0}" destId="{8B96B343-CCC9-4277-8573-7B3899D84F6F}" srcOrd="3" destOrd="0" parTransId="{9CDDC0FC-E4E6-4340-B708-403C169BCAC6}" sibTransId="{A6F4532C-4657-47E6-BD62-9B7F972D8036}"/>
    <dgm:cxn modelId="{957D9221-AC5B-4463-A34E-9E2755848056}" type="presOf" srcId="{1093E5DE-942D-4D9B-80F7-AC6E500F068D}" destId="{9E460C72-8825-4439-83D1-5664A476D16C}" srcOrd="0" destOrd="0" presId="urn:microsoft.com/office/officeart/2005/8/layout/matrix3"/>
    <dgm:cxn modelId="{9B77DB78-CEB0-470F-A7A5-46D60A94F1AB}" type="presOf" srcId="{24513260-1119-4FF0-9EAA-E03D12B8220B}" destId="{1A7F3FDC-80E1-44B9-AE75-DEE6C8B6BBED}" srcOrd="0" destOrd="0" presId="urn:microsoft.com/office/officeart/2005/8/layout/matrix3"/>
    <dgm:cxn modelId="{56C46FDA-078C-4663-8A08-06948923CD2C}" srcId="{2F140DDF-82BF-4CCE-90DB-A1A2FB5696C0}" destId="{E662FB19-3F4F-4108-B1C4-7B9CB0A97788}" srcOrd="0" destOrd="0" parTransId="{13422669-F053-46E2-9E9C-1CB830A79E86}" sibTransId="{1501749E-C42D-460F-B3AA-3F52E0133740}"/>
    <dgm:cxn modelId="{3E7582E9-0C32-4043-B486-A03A1C51E07C}" srcId="{2F140DDF-82BF-4CCE-90DB-A1A2FB5696C0}" destId="{1093E5DE-942D-4D9B-80F7-AC6E500F068D}" srcOrd="2" destOrd="0" parTransId="{4EBDDF95-32BB-427E-A86B-A5A83895984C}" sibTransId="{7C288DE6-4C25-4AAE-B776-EDE6B70CB200}"/>
    <dgm:cxn modelId="{DD460D63-999C-41DC-909C-B7720D5D8387}" type="presOf" srcId="{E662FB19-3F4F-4108-B1C4-7B9CB0A97788}" destId="{9C1999E7-5100-4FD2-BF5B-DA50510F894F}" srcOrd="0" destOrd="0" presId="urn:microsoft.com/office/officeart/2005/8/layout/matrix3"/>
    <dgm:cxn modelId="{DB1D1B0C-03F8-412D-9904-4AAD0226B20B}" type="presParOf" srcId="{B8EB7718-BED6-45DC-A584-E1F9CA14154D}" destId="{E4298B3D-F34C-497B-BE8B-77F001724D6B}" srcOrd="0" destOrd="0" presId="urn:microsoft.com/office/officeart/2005/8/layout/matrix3"/>
    <dgm:cxn modelId="{B5346BA4-8E58-4312-9D13-7C0CA2EC70DB}" type="presParOf" srcId="{B8EB7718-BED6-45DC-A584-E1F9CA14154D}" destId="{9C1999E7-5100-4FD2-BF5B-DA50510F894F}" srcOrd="1" destOrd="0" presId="urn:microsoft.com/office/officeart/2005/8/layout/matrix3"/>
    <dgm:cxn modelId="{0C3E9EE4-AF26-42AA-A543-085F1F43D9C5}" type="presParOf" srcId="{B8EB7718-BED6-45DC-A584-E1F9CA14154D}" destId="{1A7F3FDC-80E1-44B9-AE75-DEE6C8B6BBED}" srcOrd="2" destOrd="0" presId="urn:microsoft.com/office/officeart/2005/8/layout/matrix3"/>
    <dgm:cxn modelId="{EA9C357E-BA91-4DC6-8DA1-1C0787298D64}" type="presParOf" srcId="{B8EB7718-BED6-45DC-A584-E1F9CA14154D}" destId="{9E460C72-8825-4439-83D1-5664A476D16C}" srcOrd="3" destOrd="0" presId="urn:microsoft.com/office/officeart/2005/8/layout/matrix3"/>
    <dgm:cxn modelId="{948A8EB6-347D-4194-914F-AB51202472CC}" type="presParOf" srcId="{B8EB7718-BED6-45DC-A584-E1F9CA14154D}" destId="{2E786D29-1C0A-4A66-98E0-246E2F4CA54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88F86A-1AF1-4D4E-91D8-BF335A3A8B78}">
      <dsp:nvSpPr>
        <dsp:cNvPr id="0" name=""/>
        <dsp:cNvSpPr/>
      </dsp:nvSpPr>
      <dsp:spPr>
        <a:xfrm>
          <a:off x="0" y="54469"/>
          <a:ext cx="9144000" cy="171450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900" b="1" kern="1200" dirty="0" smtClean="0">
              <a:solidFill>
                <a:schemeClr val="accent1">
                  <a:lumMod val="50000"/>
                </a:schemeClr>
              </a:solidFill>
            </a:rPr>
            <a:t>UČENJE S OBZIROM NA SADRŽAJ PREDMETA </a:t>
          </a:r>
          <a:r>
            <a:rPr lang="hr-HR" sz="2900" kern="1200" dirty="0" smtClean="0"/>
            <a:t>– čitanje, računanje, pisanje, znanje stranih jezika, kulturna razina, poznavanje aktualnih problema, trajna motivacija za učenje</a:t>
          </a:r>
          <a:endParaRPr lang="hr-HR" sz="2900" kern="1200" dirty="0"/>
        </a:p>
      </dsp:txBody>
      <dsp:txXfrm>
        <a:off x="0" y="54469"/>
        <a:ext cx="9144000" cy="1714504"/>
      </dsp:txXfrm>
    </dsp:sp>
    <dsp:sp modelId="{07F382DB-B2A0-4DE0-B5D2-72DB8A4C5585}">
      <dsp:nvSpPr>
        <dsp:cNvPr id="0" name=""/>
        <dsp:cNvSpPr/>
      </dsp:nvSpPr>
      <dsp:spPr>
        <a:xfrm>
          <a:off x="4464" y="1714504"/>
          <a:ext cx="3045023" cy="3600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b="1" kern="1200" dirty="0" smtClean="0">
              <a:solidFill>
                <a:schemeClr val="accent1">
                  <a:lumMod val="50000"/>
                </a:schemeClr>
              </a:solidFill>
            </a:rPr>
            <a:t>METODIČKO UČENJE </a:t>
          </a:r>
          <a:r>
            <a:rPr lang="hr-HR" sz="2700" kern="1200" dirty="0" smtClean="0"/>
            <a:t>– samostalna razrada novih saznanja, medijska kompetencija, timski rad, sposobnost prezentacije, tjelesna kondicija</a:t>
          </a:r>
          <a:endParaRPr lang="hr-HR" sz="2700" kern="1200" dirty="0"/>
        </a:p>
      </dsp:txBody>
      <dsp:txXfrm>
        <a:off x="4464" y="1714504"/>
        <a:ext cx="3045023" cy="3600460"/>
      </dsp:txXfrm>
    </dsp:sp>
    <dsp:sp modelId="{A54B4340-CC49-4FEE-A30D-7CCAD1F7A2DA}">
      <dsp:nvSpPr>
        <dsp:cNvPr id="0" name=""/>
        <dsp:cNvSpPr/>
      </dsp:nvSpPr>
      <dsp:spPr>
        <a:xfrm>
          <a:off x="3049488" y="1714504"/>
          <a:ext cx="3045023" cy="3600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b="1" kern="1200" dirty="0" smtClean="0">
              <a:solidFill>
                <a:schemeClr val="accent1">
                  <a:lumMod val="50000"/>
                </a:schemeClr>
              </a:solidFill>
            </a:rPr>
            <a:t>UČENJE KOMUNICIRANJA </a:t>
          </a:r>
          <a:r>
            <a:rPr lang="hr-HR" sz="2700" kern="1200" dirty="0" smtClean="0"/>
            <a:t>– usmeno i pismeno izražavanje, primjerene tehnike govora i prezentacije</a:t>
          </a:r>
          <a:endParaRPr lang="hr-HR" sz="2700" kern="1200" dirty="0"/>
        </a:p>
      </dsp:txBody>
      <dsp:txXfrm>
        <a:off x="3049488" y="1714504"/>
        <a:ext cx="3045023" cy="3600460"/>
      </dsp:txXfrm>
    </dsp:sp>
    <dsp:sp modelId="{8B0405EE-0F93-4223-B493-BF594F289857}">
      <dsp:nvSpPr>
        <dsp:cNvPr id="0" name=""/>
        <dsp:cNvSpPr/>
      </dsp:nvSpPr>
      <dsp:spPr>
        <a:xfrm>
          <a:off x="6094511" y="1714504"/>
          <a:ext cx="3045023" cy="36004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700" b="1" kern="1200" dirty="0" smtClean="0">
              <a:solidFill>
                <a:schemeClr val="accent1">
                  <a:lumMod val="50000"/>
                </a:schemeClr>
              </a:solidFill>
            </a:rPr>
            <a:t>UČENJE SOCIJALNIH VJEŠTINA </a:t>
          </a:r>
          <a:r>
            <a:rPr lang="hr-HR" sz="2700" kern="1200" dirty="0" smtClean="0"/>
            <a:t>– uljudnost, timski rad, rješavanje sukoba, odgovornost, snošljivost, senzibilnost u ophođenju</a:t>
          </a:r>
          <a:endParaRPr lang="hr-HR" sz="2700" kern="1200" dirty="0"/>
        </a:p>
      </dsp:txBody>
      <dsp:txXfrm>
        <a:off x="6094511" y="1714504"/>
        <a:ext cx="3045023" cy="3600460"/>
      </dsp:txXfrm>
    </dsp:sp>
    <dsp:sp modelId="{70B9981F-A1B3-490E-BE89-703156445DD3}">
      <dsp:nvSpPr>
        <dsp:cNvPr id="0" name=""/>
        <dsp:cNvSpPr/>
      </dsp:nvSpPr>
      <dsp:spPr>
        <a:xfrm>
          <a:off x="0" y="5314964"/>
          <a:ext cx="9144000" cy="40005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64F68A-A3A7-4EB7-8A8D-5E570EF108DE}">
      <dsp:nvSpPr>
        <dsp:cNvPr id="0" name=""/>
        <dsp:cNvSpPr/>
      </dsp:nvSpPr>
      <dsp:spPr>
        <a:xfrm>
          <a:off x="3621153" y="1276"/>
          <a:ext cx="1544567" cy="15445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OBLIKOVANJE SLIKE</a:t>
          </a:r>
          <a:endParaRPr lang="hr-HR" sz="1400" kern="1200" dirty="0"/>
        </a:p>
      </dsp:txBody>
      <dsp:txXfrm>
        <a:off x="3621153" y="1276"/>
        <a:ext cx="1544567" cy="1544567"/>
      </dsp:txXfrm>
    </dsp:sp>
    <dsp:sp modelId="{6426CBCB-C51B-4047-9310-77932D46973B}">
      <dsp:nvSpPr>
        <dsp:cNvPr id="0" name=""/>
        <dsp:cNvSpPr/>
      </dsp:nvSpPr>
      <dsp:spPr>
        <a:xfrm rot="2160000">
          <a:off x="5116807" y="1187485"/>
          <a:ext cx="410191" cy="5212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2160000">
        <a:off x="5116807" y="1187485"/>
        <a:ext cx="410191" cy="521291"/>
      </dsp:txXfrm>
    </dsp:sp>
    <dsp:sp modelId="{8CDDEE10-A28B-43A6-9261-1342100969BD}">
      <dsp:nvSpPr>
        <dsp:cNvPr id="0" name=""/>
        <dsp:cNvSpPr/>
      </dsp:nvSpPr>
      <dsp:spPr>
        <a:xfrm>
          <a:off x="5496870" y="1364065"/>
          <a:ext cx="1544567" cy="15445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MONTAŽA</a:t>
          </a:r>
          <a:endParaRPr lang="hr-HR" sz="1400" kern="1200" dirty="0"/>
        </a:p>
      </dsp:txBody>
      <dsp:txXfrm>
        <a:off x="5496870" y="1364065"/>
        <a:ext cx="1544567" cy="1544567"/>
      </dsp:txXfrm>
    </dsp:sp>
    <dsp:sp modelId="{3CEAE061-1EA7-4407-A857-E375A70C5927}">
      <dsp:nvSpPr>
        <dsp:cNvPr id="0" name=""/>
        <dsp:cNvSpPr/>
      </dsp:nvSpPr>
      <dsp:spPr>
        <a:xfrm rot="6480000">
          <a:off x="5709416" y="2967181"/>
          <a:ext cx="410191" cy="5212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6480000">
        <a:off x="5709416" y="2967181"/>
        <a:ext cx="410191" cy="521291"/>
      </dsp:txXfrm>
    </dsp:sp>
    <dsp:sp modelId="{9B423427-FF02-4DD4-99E2-A11C7134D430}">
      <dsp:nvSpPr>
        <dsp:cNvPr id="0" name=""/>
        <dsp:cNvSpPr/>
      </dsp:nvSpPr>
      <dsp:spPr>
        <a:xfrm>
          <a:off x="4780410" y="3569103"/>
          <a:ext cx="1544567" cy="15445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GLAZBA I ŠUMOVI</a:t>
          </a:r>
          <a:endParaRPr lang="hr-HR" sz="1400" kern="1200" dirty="0"/>
        </a:p>
      </dsp:txBody>
      <dsp:txXfrm>
        <a:off x="4780410" y="3569103"/>
        <a:ext cx="1544567" cy="1544567"/>
      </dsp:txXfrm>
    </dsp:sp>
    <dsp:sp modelId="{DE458B6C-7D46-46B9-A2D9-964C0422B8CA}">
      <dsp:nvSpPr>
        <dsp:cNvPr id="0" name=""/>
        <dsp:cNvSpPr/>
      </dsp:nvSpPr>
      <dsp:spPr>
        <a:xfrm rot="10800000">
          <a:off x="4199950" y="4080741"/>
          <a:ext cx="410191" cy="5212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0800000">
        <a:off x="4199950" y="4080741"/>
        <a:ext cx="410191" cy="521291"/>
      </dsp:txXfrm>
    </dsp:sp>
    <dsp:sp modelId="{3310C401-47F9-47E7-9F36-63D95E8B6246}">
      <dsp:nvSpPr>
        <dsp:cNvPr id="0" name=""/>
        <dsp:cNvSpPr/>
      </dsp:nvSpPr>
      <dsp:spPr>
        <a:xfrm>
          <a:off x="2461895" y="3569103"/>
          <a:ext cx="1544567" cy="15445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IZGOVORENI TEKST</a:t>
          </a:r>
          <a:endParaRPr lang="hr-HR" sz="1400" kern="1200" dirty="0"/>
        </a:p>
      </dsp:txBody>
      <dsp:txXfrm>
        <a:off x="2461895" y="3569103"/>
        <a:ext cx="1544567" cy="1544567"/>
      </dsp:txXfrm>
    </dsp:sp>
    <dsp:sp modelId="{C7101569-3C76-4694-9589-E26DA9E8C16D}">
      <dsp:nvSpPr>
        <dsp:cNvPr id="0" name=""/>
        <dsp:cNvSpPr/>
      </dsp:nvSpPr>
      <dsp:spPr>
        <a:xfrm rot="15120000">
          <a:off x="2674440" y="2989263"/>
          <a:ext cx="410191" cy="5212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5120000">
        <a:off x="2674440" y="2989263"/>
        <a:ext cx="410191" cy="521291"/>
      </dsp:txXfrm>
    </dsp:sp>
    <dsp:sp modelId="{A441CCAF-CEB5-42F7-823F-24B78274FCFC}">
      <dsp:nvSpPr>
        <dsp:cNvPr id="0" name=""/>
        <dsp:cNvSpPr/>
      </dsp:nvSpPr>
      <dsp:spPr>
        <a:xfrm>
          <a:off x="1745435" y="1364065"/>
          <a:ext cx="1544567" cy="15445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OBLIKOVANJE LIKOVA</a:t>
          </a:r>
          <a:endParaRPr lang="hr-HR" sz="1400" kern="1200" dirty="0"/>
        </a:p>
      </dsp:txBody>
      <dsp:txXfrm>
        <a:off x="1745435" y="1364065"/>
        <a:ext cx="1544567" cy="1544567"/>
      </dsp:txXfrm>
    </dsp:sp>
    <dsp:sp modelId="{46B1328B-DCCA-4F26-B743-AE8F778A7D84}">
      <dsp:nvSpPr>
        <dsp:cNvPr id="0" name=""/>
        <dsp:cNvSpPr/>
      </dsp:nvSpPr>
      <dsp:spPr>
        <a:xfrm rot="19440000">
          <a:off x="3241090" y="1201132"/>
          <a:ext cx="410191" cy="5212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9440000">
        <a:off x="3241090" y="1201132"/>
        <a:ext cx="410191" cy="5212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298B3D-F34C-497B-BE8B-77F001724D6B}">
      <dsp:nvSpPr>
        <dsp:cNvPr id="0" name=""/>
        <dsp:cNvSpPr/>
      </dsp:nvSpPr>
      <dsp:spPr>
        <a:xfrm>
          <a:off x="1437683" y="-3540"/>
          <a:ext cx="6000792" cy="600079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1999E7-5100-4FD2-BF5B-DA50510F894F}">
      <dsp:nvSpPr>
        <dsp:cNvPr id="0" name=""/>
        <dsp:cNvSpPr/>
      </dsp:nvSpPr>
      <dsp:spPr>
        <a:xfrm>
          <a:off x="0" y="0"/>
          <a:ext cx="4190252" cy="2488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Podaci o temi filma, vremenu i mjestu; na koje se povijesne događaje odnosi</a:t>
          </a:r>
          <a:endParaRPr lang="hr-HR" sz="2400" kern="1200" dirty="0"/>
        </a:p>
      </dsp:txBody>
      <dsp:txXfrm>
        <a:off x="0" y="0"/>
        <a:ext cx="4190252" cy="2488614"/>
      </dsp:txXfrm>
    </dsp:sp>
    <dsp:sp modelId="{1A7F3FDC-80E1-44B9-AE75-DEE6C8B6BBED}">
      <dsp:nvSpPr>
        <dsp:cNvPr id="0" name=""/>
        <dsp:cNvSpPr/>
      </dsp:nvSpPr>
      <dsp:spPr>
        <a:xfrm>
          <a:off x="3906132" y="181495"/>
          <a:ext cx="5237868" cy="33123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Da li su likovi i predmeti prikazani realno? Opiši kostimografiju i rekvizite u filmu. Ikonografska analiza</a:t>
          </a:r>
          <a:endParaRPr lang="hr-HR" sz="2400" kern="1200" dirty="0"/>
        </a:p>
      </dsp:txBody>
      <dsp:txXfrm>
        <a:off x="3906132" y="181495"/>
        <a:ext cx="5237868" cy="3312356"/>
      </dsp:txXfrm>
    </dsp:sp>
    <dsp:sp modelId="{9E460C72-8825-4439-83D1-5664A476D16C}">
      <dsp:nvSpPr>
        <dsp:cNvPr id="0" name=""/>
        <dsp:cNvSpPr/>
      </dsp:nvSpPr>
      <dsp:spPr>
        <a:xfrm>
          <a:off x="0" y="2181765"/>
          <a:ext cx="5165927" cy="34946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/>
            <a:t>Analiziraj tekst koji izgovaraju pojedini likovi. Koliko je on blizak realnosti s obzirom na događaj? Da li su infomacije koje si saznao iz filma u kontradikciji sa drugim informacijama koje znaš o istom događaju?</a:t>
          </a:r>
          <a:endParaRPr lang="hr-HR" sz="2300" kern="1200" dirty="0"/>
        </a:p>
      </dsp:txBody>
      <dsp:txXfrm>
        <a:off x="0" y="2181765"/>
        <a:ext cx="5165927" cy="3494619"/>
      </dsp:txXfrm>
    </dsp:sp>
    <dsp:sp modelId="{2E786D29-1C0A-4A66-98E0-246E2F4CA549}">
      <dsp:nvSpPr>
        <dsp:cNvPr id="0" name=""/>
        <dsp:cNvSpPr/>
      </dsp:nvSpPr>
      <dsp:spPr>
        <a:xfrm>
          <a:off x="5075022" y="2830884"/>
          <a:ext cx="4068978" cy="29227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Da li su ljudske aktivnosti spontane?Opiši raspoloženje aktera. Možeš li ostalima procjeniti dob, zanimanje i kojim društv. klasama pripadaju? Koja pitanja bi im volio postaviti?</a:t>
          </a:r>
          <a:endParaRPr lang="hr-HR" sz="2200" kern="1200" dirty="0"/>
        </a:p>
      </dsp:txBody>
      <dsp:txXfrm>
        <a:off x="5075022" y="2830884"/>
        <a:ext cx="4068978" cy="2922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A0E5B-712C-4DAF-9E96-8E048E2F9C64}" type="datetimeFigureOut">
              <a:rPr lang="sr-Latn-CS" smtClean="0"/>
              <a:pPr/>
              <a:t>7.1.2013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DC69C-4617-4920-B874-CFD33A0740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DC8765-037B-4AEB-BBC5-CA44C705D854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F2A8D8-3CE6-4C52-A37F-5671B6CE075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861FAF-E831-405A-A60B-D6C2F1F44016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2A8D8-3CE6-4C52-A37F-5671B6CE0750}" type="slidenum">
              <a:rPr lang="hr-HR" smtClean="0"/>
              <a:pPr>
                <a:defRPr/>
              </a:pPr>
              <a:t>24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2A8D8-3CE6-4C52-A37F-5671B6CE0750}" type="slidenum">
              <a:rPr lang="hr-HR" smtClean="0"/>
              <a:pPr>
                <a:defRPr/>
              </a:pPr>
              <a:t>28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FE746A-B6FE-48F9-BD50-BCBEEB3450BA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7124B76-B606-41CB-9542-37AAFE646103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3A674A4-AC11-48D2-A609-5512F9131F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F533-B135-48CD-ADAE-DC494B0E817B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3C8E6-CDA1-42E5-86C1-D8C37AB039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C1D6-E280-48F2-86BC-D74EA845FE7B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120AA-0AA5-4E43-B5C9-DBB2D60B0C8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3B3A-E455-4838-A0DE-95CD391C6C16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EED83-1580-4D76-A401-12012189723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397C6-ACB1-4B8A-9CDE-8A1B4C06F827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269409-F6D0-418B-90B7-8731E9CC8DF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25C8FF7-0B39-4E7C-AFCF-609EC0F4C994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B93783-0B3A-45CF-8111-6ECE15E17A6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8317CF2-146F-469F-8792-219A1BF48DBA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17B587-FEA6-4F92-AFE0-80E10D82DB7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A9AC0-4252-46B7-89C9-32940D26C7CB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70734-8189-4371-A691-8AD6B10F7CE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5A2B-8BFF-4B4B-8062-3C33CB451188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B71A36-C76A-4DE7-A42F-0BC764421D7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6FCA-AD83-49F4-AF86-0141C91ECBA0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C1DEB-5A92-4DB6-85BF-3EE8A7B16E1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B67890-6E9C-4159-9DD6-D75967A03E21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448CE28-0EE0-4773-BE52-47824B9E02B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1CCDE14-C793-42CB-9AFA-5CF42F8B1A9C}" type="datetimeFigureOut">
              <a:rPr lang="sr-Latn-CS"/>
              <a:pPr>
                <a:defRPr/>
              </a:pPr>
              <a:t>7.1.2013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3B980F1-FAD1-463A-A890-450AF6E5F10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8" r:id="rId4"/>
    <p:sldLayoutId id="2147483819" r:id="rId5"/>
    <p:sldLayoutId id="2147483814" r:id="rId6"/>
    <p:sldLayoutId id="2147483820" r:id="rId7"/>
    <p:sldLayoutId id="2147483813" r:id="rId8"/>
    <p:sldLayoutId id="2147483821" r:id="rId9"/>
    <p:sldLayoutId id="2147483812" r:id="rId10"/>
    <p:sldLayoutId id="21474838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2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815262" cy="7143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dirty="0" smtClean="0"/>
              <a:t>                         </a:t>
            </a:r>
            <a:r>
              <a:rPr lang="hr-HR" sz="2400" dirty="0" smtClean="0"/>
              <a:t>VESNA SLAVIČEK</a:t>
            </a:r>
            <a:endParaRPr lang="hr-HR" sz="2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8572560" cy="4071966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4400" b="1" dirty="0" smtClean="0">
              <a:solidFill>
                <a:schemeClr val="tx2">
                  <a:lumMod val="75000"/>
                </a:schemeClr>
              </a:solidFill>
              <a:latin typeface="Chiller" pitchFamily="82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4400" b="1" dirty="0" smtClean="0">
              <a:solidFill>
                <a:schemeClr val="tx2">
                  <a:lumMod val="75000"/>
                </a:schemeClr>
              </a:solidFill>
              <a:latin typeface="Chiller" pitchFamily="82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sz="4400" b="1" dirty="0" smtClean="0">
                <a:solidFill>
                  <a:schemeClr val="tx2">
                    <a:lumMod val="75000"/>
                  </a:schemeClr>
                </a:solidFill>
                <a:latin typeface="Chiller" pitchFamily="82" charset="0"/>
              </a:rPr>
              <a:t>       </a:t>
            </a:r>
            <a:r>
              <a:rPr lang="hr-HR" sz="6300" b="1" dirty="0" smtClean="0">
                <a:solidFill>
                  <a:schemeClr val="tx2">
                    <a:lumMod val="75000"/>
                  </a:schemeClr>
                </a:solidFill>
                <a:latin typeface="Chiller" pitchFamily="82" charset="0"/>
              </a:rPr>
              <a:t>Nastava povijesti usmjerena na učenika –      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sz="6300" b="1" dirty="0" smtClean="0">
                <a:solidFill>
                  <a:schemeClr val="tx2">
                    <a:lumMod val="75000"/>
                  </a:schemeClr>
                </a:solidFill>
                <a:latin typeface="Chiller" pitchFamily="82" charset="0"/>
              </a:rPr>
              <a:t>       metode poučavanja i metode učenja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3200" dirty="0" smtClean="0">
              <a:solidFill>
                <a:schemeClr val="tx1"/>
              </a:solidFill>
              <a:latin typeface="Tw Cen MT" pitchFamily="34" charset="-18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3200" dirty="0" smtClean="0">
              <a:solidFill>
                <a:schemeClr val="tx1"/>
              </a:solidFill>
              <a:latin typeface="Tw Cen MT" pitchFamily="34" charset="-18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3200" dirty="0" smtClean="0">
              <a:solidFill>
                <a:schemeClr val="tx1"/>
              </a:solidFill>
              <a:latin typeface="Tw Cen MT" pitchFamily="34" charset="-18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sz="3200" dirty="0" smtClean="0">
                <a:solidFill>
                  <a:schemeClr val="tx1"/>
                </a:solidFill>
                <a:latin typeface="Tw Cen MT" pitchFamily="34" charset="-18"/>
              </a:rPr>
              <a:t>                                    RIJEKA – SIJEČANJ 2013.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4400" b="1" dirty="0" smtClean="0">
              <a:solidFill>
                <a:schemeClr val="tx2">
                  <a:lumMod val="75000"/>
                </a:schemeClr>
              </a:solidFill>
              <a:latin typeface="Chiller" pitchFamily="82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4400" b="1" dirty="0" smtClean="0">
              <a:solidFill>
                <a:schemeClr val="tx2">
                  <a:lumMod val="75000"/>
                </a:schemeClr>
              </a:solidFill>
              <a:latin typeface="Chiller" pitchFamily="82" charset="0"/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z="4400" b="1" dirty="0">
              <a:solidFill>
                <a:schemeClr val="tx2">
                  <a:lumMod val="75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dirty="0" smtClean="0"/>
          </a:p>
        </p:txBody>
      </p:sp>
      <p:sp>
        <p:nvSpPr>
          <p:cNvPr id="43010" name="Content Placeholder 5"/>
          <p:cNvSpPr>
            <a:spLocks noGrp="1"/>
          </p:cNvSpPr>
          <p:nvPr>
            <p:ph sz="quarter" idx="2"/>
          </p:nvPr>
        </p:nvSpPr>
        <p:spPr>
          <a:xfrm>
            <a:off x="0" y="2786058"/>
            <a:ext cx="4495800" cy="3848099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Na duži rok, učenik prepušten sam sebi, bez nadzora stručnog autoriteta pomoći</a:t>
            </a:r>
          </a:p>
          <a:p>
            <a:pPr eaLnBrk="1" hangingPunct="1"/>
            <a:r>
              <a:rPr lang="hr-HR" spc="-150" dirty="0" smtClean="0"/>
              <a:t>Prenatrpani popis zadataka</a:t>
            </a:r>
          </a:p>
          <a:p>
            <a:pPr eaLnBrk="1" hangingPunct="1"/>
            <a:endParaRPr lang="hr-HR" dirty="0" smtClean="0"/>
          </a:p>
        </p:txBody>
      </p:sp>
      <p:sp>
        <p:nvSpPr>
          <p:cNvPr id="43011" name="Content Placeholder 7"/>
          <p:cNvSpPr>
            <a:spLocks noGrp="1"/>
          </p:cNvSpPr>
          <p:nvPr>
            <p:ph sz="quarter" idx="4"/>
          </p:nvPr>
        </p:nvSpPr>
        <p:spPr>
          <a:xfrm>
            <a:off x="4643438" y="2786058"/>
            <a:ext cx="4214812" cy="3776661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Temelj za razradu su školski udžbenici i radni materijali</a:t>
            </a:r>
          </a:p>
          <a:p>
            <a:pPr eaLnBrk="1" hangingPunct="1"/>
            <a:r>
              <a:rPr lang="hr-HR" spc="-150" dirty="0" smtClean="0"/>
              <a:t>Pružiti učenicima samostalnu kontrolu uspjeha, npr. listovi s rješenjima</a:t>
            </a:r>
          </a:p>
          <a:p>
            <a:pPr eaLnBrk="1" hangingPunct="1"/>
            <a:r>
              <a:rPr lang="hr-HR" spc="-150" dirty="0" smtClean="0"/>
              <a:t>Prevelik broj zadataka bio bi kontraproduktivan</a:t>
            </a:r>
          </a:p>
        </p:txBody>
      </p:sp>
      <p:sp>
        <p:nvSpPr>
          <p:cNvPr id="43012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57158" y="2000240"/>
            <a:ext cx="4138612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14876" y="200024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TREBA PRIPAZITI  </a:t>
            </a:r>
            <a:endParaRPr lang="hr-HR" sz="2400" dirty="0"/>
          </a:p>
        </p:txBody>
      </p:sp>
      <p:pic>
        <p:nvPicPr>
          <p:cNvPr id="8" name="Picture 7" descr="BOOK_OP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14290"/>
            <a:ext cx="3143272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1" y="0"/>
            <a:ext cx="9144000" cy="728662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                    </a:t>
            </a:r>
            <a:r>
              <a:rPr lang="hr-HR" sz="2500" b="1" dirty="0" smtClean="0"/>
              <a:t>TJEDNI PLAN U PREDMETU POVIJEST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                             (od 14.01. – 20.01.2013.)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Ime i prezime _______________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</a:t>
            </a:r>
            <a:r>
              <a:rPr lang="hr-HR" sz="2500" i="1" spc="-150" dirty="0" smtClean="0"/>
              <a:t>Slijedeći tjedan trebaš obraditi temu “Život u sred. vijeku”. Nakon obrade obaveznih tema, možeš odabrati jednu ili više dodatnih. U svojoj bilježnici iz pov. napiši lijepo oblikovano poglavlje na naslov. temu uz pojedine ilustracije. Kao radnu podlogu upotrijebiti ćeš poglavlje u svom udžb. i literaturi za dobrovoljne zadatke...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500" i="1" spc="-15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/>
              <a:t>OBAVEZNI ZADACI                                      DOBROVOLJNI ZADACI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Nacrtaj društvenu piramidu srednjeg             Zamisli da si reporter u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vijeka.                                                        srednjem vijeku i da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Napiši kratak sastav o životu seljaka,            trebaš napisati zanimljivu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građana i plemića kao i ulogu sveć.              reportažu o viteškom turniru.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Objasni nastanak i ulogu vitezova.                Napiši sastav kako zamišljaš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Koje njihove vrline bi danas                          zabavu na dan neke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smatrali zastarjelima a koje                          svečanosti u srednjovjekov.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modernima?                                                gradu.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485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000" dirty="0" smtClean="0"/>
              <a:t>         OTVORENI OBLIK RAZGOVORA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504238" cy="4000506"/>
          </a:xfrm>
        </p:spPr>
        <p:txBody>
          <a:bodyPr/>
          <a:lstStyle/>
          <a:p>
            <a:pPr eaLnBrk="1" hangingPunct="1"/>
            <a:endParaRPr lang="hr-HR" b="1" dirty="0" smtClean="0"/>
          </a:p>
          <a:p>
            <a:pPr eaLnBrk="1" hangingPunct="1"/>
            <a:r>
              <a:rPr lang="hr-HR" b="1" dirty="0" smtClean="0"/>
              <a:t>NASTAVNA METODA</a:t>
            </a:r>
            <a:r>
              <a:rPr lang="hr-HR" dirty="0" smtClean="0"/>
              <a:t>:</a:t>
            </a:r>
            <a:r>
              <a:rPr lang="hr-HR" i="1" dirty="0" smtClean="0">
                <a:solidFill>
                  <a:srgbClr val="FF0000"/>
                </a:solidFill>
              </a:rPr>
              <a:t> integracija učeničkih priloga</a:t>
            </a:r>
          </a:p>
          <a:p>
            <a:pPr eaLnBrk="1" hangingPunct="1"/>
            <a:r>
              <a:rPr lang="hr-HR" b="1" dirty="0" smtClean="0"/>
              <a:t>CILJ: </a:t>
            </a:r>
            <a:r>
              <a:rPr lang="hr-HR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dirty="0" smtClean="0"/>
              <a:t>   - probuditi znatiželju učenika 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dirty="0" smtClean="0"/>
              <a:t>   - povezati novo s poznatim 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dirty="0" smtClean="0"/>
              <a:t>   - poticati kod učenika interes za temu</a:t>
            </a:r>
          </a:p>
          <a:p>
            <a:pPr eaLnBrk="1" hangingPunct="1"/>
            <a:endParaRPr lang="hr-HR" dirty="0" smtClean="0"/>
          </a:p>
        </p:txBody>
      </p:sp>
      <p:pic>
        <p:nvPicPr>
          <p:cNvPr id="4" name="Picture 3" descr="frontal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3500438"/>
            <a:ext cx="3071802" cy="3025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     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"/>
          </p:nvPr>
        </p:nvSpPr>
        <p:spPr>
          <a:xfrm>
            <a:off x="214313" y="2438400"/>
            <a:ext cx="4143375" cy="3705225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Nedovoljno predznanje učenika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Prevelika aktivnost učenika otežava prijelaz u slijedeću fazu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Smanjeno zanimanje ne otvara mogućnosti razgovora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>
          <a:xfrm>
            <a:off x="4500563" y="2438400"/>
            <a:ext cx="4429125" cy="4276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700" dirty="0" smtClean="0"/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hr-HR" sz="2700" dirty="0" smtClean="0"/>
              <a:t>Dobro odrediti početno pitanje i početni poticaj o kojem ovise kvaliteta i tijek razgovora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hr-HR" sz="2700" dirty="0" smtClean="0"/>
              <a:t>Bilježiti i vraćati se na preduhitrene govore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hr-HR" sz="2700" dirty="0" smtClean="0"/>
              <a:t>Dogovoriti trajanje razgovora</a:t>
            </a:r>
          </a:p>
        </p:txBody>
      </p:sp>
      <p:sp>
        <p:nvSpPr>
          <p:cNvPr id="24580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TREBA</a:t>
            </a:r>
            <a:r>
              <a:rPr lang="hr-HR" sz="2800" dirty="0" smtClean="0"/>
              <a:t> </a:t>
            </a:r>
            <a:r>
              <a:rPr lang="hr-HR" sz="2400" dirty="0" smtClean="0"/>
              <a:t>PRIPAZITI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i="1" dirty="0" smtClean="0"/>
              <a:t>BRAIN STORMING (“vrtlog ideja”)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1589088"/>
            <a:ext cx="4929188" cy="5268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dirty="0" smtClean="0"/>
              <a:t>Metoda koju često koristimo u </a:t>
            </a:r>
            <a:r>
              <a:rPr lang="hr-HR" i="1" dirty="0" smtClean="0"/>
              <a:t>uvodnom dijelu sata </a:t>
            </a:r>
            <a:r>
              <a:rPr lang="hr-HR" dirty="0" smtClean="0"/>
              <a:t>–</a:t>
            </a:r>
            <a:r>
              <a:rPr lang="hr-HR" i="1" dirty="0" smtClean="0">
                <a:solidFill>
                  <a:srgbClr val="FF0000"/>
                </a:solidFill>
              </a:rPr>
              <a:t>učenik se slobodno izražava </a:t>
            </a:r>
            <a:r>
              <a:rPr lang="hr-HR" dirty="0" smtClean="0"/>
              <a:t>o nekoj temi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Artikulacija predznanja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Nastavnik daje </a:t>
            </a:r>
            <a:r>
              <a:rPr lang="hr-HR" i="1" dirty="0" smtClean="0"/>
              <a:t>pojam, temu </a:t>
            </a:r>
            <a:r>
              <a:rPr lang="hr-HR" dirty="0" smtClean="0"/>
              <a:t>ili</a:t>
            </a:r>
            <a:r>
              <a:rPr lang="hr-HR" i="1" dirty="0" smtClean="0"/>
              <a:t> pitanje - </a:t>
            </a:r>
            <a:r>
              <a:rPr lang="hr-HR" dirty="0" smtClean="0"/>
              <a:t>učenici izražavaju </a:t>
            </a:r>
            <a:r>
              <a:rPr lang="hr-HR" i="1" dirty="0" smtClean="0">
                <a:solidFill>
                  <a:srgbClr val="FF0000"/>
                </a:solidFill>
              </a:rPr>
              <a:t>trenutačne ideje 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Nema ocjena, komentara niti kritika od strane nastavnika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Izjave se bilježe na ploču ili na karte</a:t>
            </a:r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</p:txBody>
      </p:sp>
      <p:pic>
        <p:nvPicPr>
          <p:cNvPr id="25603" name="Content Placeholder 4" descr="brainstorming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3" y="1928813"/>
            <a:ext cx="4071937" cy="4643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28625" y="2438400"/>
            <a:ext cx="4214813" cy="4062413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Slobodno izražavanje misli i ohrabrivanje za kreativne priloge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Poticanje motivacije bez pritiska i stresa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Nadogradnja predznanja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Formuliranje vlastitih ideja za istraživanje u daljnjem tijeku nastave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hr-HR" dirty="0"/>
          </a:p>
        </p:txBody>
      </p:sp>
      <p:sp>
        <p:nvSpPr>
          <p:cNvPr id="26627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hr-HR" dirty="0" smtClean="0"/>
          </a:p>
          <a:p>
            <a:pPr eaLnBrk="1" hangingPunct="1">
              <a:buFont typeface="Wingdings" pitchFamily="2" charset="2"/>
              <a:buChar char="q"/>
            </a:pPr>
            <a:r>
              <a:rPr lang="hr-HR" spc="-150" dirty="0" smtClean="0"/>
              <a:t>Zlouporaba slobodnog izražavanja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hr-HR" spc="-150" dirty="0" smtClean="0"/>
              <a:t>Zanemarivanje izjava i davanje drugog smjera asocijacijama</a:t>
            </a:r>
          </a:p>
        </p:txBody>
      </p:sp>
      <p:sp>
        <p:nvSpPr>
          <p:cNvPr id="26628" name="Text Placeholder 7"/>
          <p:cNvSpPr>
            <a:spLocks noGrp="1"/>
          </p:cNvSpPr>
          <p:nvPr>
            <p:ph type="body" sz="quarter" idx="1"/>
          </p:nvPr>
        </p:nvSpPr>
        <p:spPr>
          <a:xfrm>
            <a:off x="428625" y="1752600"/>
            <a:ext cx="4067175" cy="639763"/>
          </a:xfrm>
        </p:spPr>
        <p:txBody>
          <a:bodyPr/>
          <a:lstStyle/>
          <a:p>
            <a:pPr eaLnBrk="1" hangingPunct="1"/>
            <a:endParaRPr lang="hr-HR" sz="2400" dirty="0" smtClean="0"/>
          </a:p>
          <a:p>
            <a:pPr eaLnBrk="1" hangingPunct="1"/>
            <a:r>
              <a:rPr lang="hr-HR" sz="2400" dirty="0" smtClean="0"/>
              <a:t>    CILJEVI I MOGUĆNOSTI</a:t>
            </a:r>
          </a:p>
          <a:p>
            <a:pPr eaLnBrk="1" hangingPunct="1"/>
            <a:endParaRPr lang="hr-HR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hr-HR" sz="24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3400" dirty="0" smtClean="0"/>
              <a:t>  </a:t>
            </a:r>
            <a:r>
              <a:rPr lang="hr-HR" sz="4400" dirty="0" smtClean="0"/>
              <a:t>MOGUĆI PROBLEMI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7188" y="228600"/>
            <a:ext cx="8408987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    VJEŽBA S KUGLIČNIM LEŽAJEVIMA</a:t>
            </a:r>
            <a:br>
              <a:rPr lang="hr-HR" dirty="0" smtClean="0"/>
            </a:br>
            <a:r>
              <a:rPr lang="hr-HR" dirty="0" smtClean="0"/>
              <a:t>        (DVOSTRUKI RED SJEDENJA)</a:t>
            </a:r>
            <a:endParaRPr lang="hr-HR" dirty="0"/>
          </a:p>
        </p:txBody>
      </p:sp>
      <p:sp>
        <p:nvSpPr>
          <p:cNvPr id="27650" name="Content Placeholder 5"/>
          <p:cNvSpPr>
            <a:spLocks noGrp="1"/>
          </p:cNvSpPr>
          <p:nvPr>
            <p:ph sz="quarter" idx="1"/>
          </p:nvPr>
        </p:nvSpPr>
        <p:spPr>
          <a:xfrm>
            <a:off x="357188" y="1928813"/>
            <a:ext cx="8408987" cy="4524375"/>
          </a:xfrm>
        </p:spPr>
        <p:txBody>
          <a:bodyPr/>
          <a:lstStyle/>
          <a:p>
            <a:pPr eaLnBrk="1" hangingPunct="1"/>
            <a:r>
              <a:rPr lang="hr-HR" dirty="0" smtClean="0"/>
              <a:t>Metoda koja se primjenjuje u </a:t>
            </a:r>
            <a:r>
              <a:rPr lang="hr-HR" i="1" dirty="0" smtClean="0">
                <a:solidFill>
                  <a:srgbClr val="FF0000"/>
                </a:solidFill>
              </a:rPr>
              <a:t>središnjem dijelu sata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/>
            <a:r>
              <a:rPr lang="hr-HR" i="1" dirty="0" smtClean="0">
                <a:solidFill>
                  <a:srgbClr val="FF0000"/>
                </a:solidFill>
              </a:rPr>
              <a:t>Partnersko vježbanje </a:t>
            </a:r>
            <a:r>
              <a:rPr lang="hr-HR" dirty="0" smtClean="0"/>
              <a:t>u kojem učenici sjede jedan preko puta drugog u unutarnjem i vanjskom krugu.</a:t>
            </a:r>
          </a:p>
          <a:p>
            <a:pPr eaLnBrk="1" hangingPunct="1"/>
            <a:r>
              <a:rPr lang="hr-HR" dirty="0" smtClean="0"/>
              <a:t>Zadatak je uvijek takav da </a:t>
            </a:r>
            <a:r>
              <a:rPr lang="hr-HR" i="1" dirty="0" smtClean="0">
                <a:solidFill>
                  <a:srgbClr val="FF0000"/>
                </a:solidFill>
              </a:rPr>
              <a:t>jedan</a:t>
            </a:r>
            <a:r>
              <a:rPr lang="hr-HR" dirty="0" smtClean="0"/>
              <a:t> učenik </a:t>
            </a:r>
            <a:r>
              <a:rPr lang="hr-HR" i="1" dirty="0" smtClean="0">
                <a:solidFill>
                  <a:srgbClr val="FF0000"/>
                </a:solidFill>
              </a:rPr>
              <a:t>sluša,</a:t>
            </a:r>
            <a:r>
              <a:rPr lang="hr-HR" dirty="0" smtClean="0"/>
              <a:t> a </a:t>
            </a:r>
            <a:r>
              <a:rPr lang="hr-HR" i="1" dirty="0" smtClean="0">
                <a:solidFill>
                  <a:srgbClr val="FF0000"/>
                </a:solidFill>
              </a:rPr>
              <a:t>drugi govori</a:t>
            </a:r>
            <a:r>
              <a:rPr lang="hr-HR" dirty="0" smtClean="0">
                <a:solidFill>
                  <a:srgbClr val="FF0000"/>
                </a:solidFill>
              </a:rPr>
              <a:t>.</a:t>
            </a:r>
            <a:r>
              <a:rPr lang="hr-HR" dirty="0" smtClean="0"/>
              <a:t> </a:t>
            </a:r>
          </a:p>
          <a:p>
            <a:pPr eaLnBrk="1" hangingPunct="1"/>
            <a:r>
              <a:rPr lang="hr-HR" dirty="0" smtClean="0"/>
              <a:t>U drugom krugu uloge se mijenjaju, a krugovi sa učenicima se okreću i stvaraju </a:t>
            </a:r>
            <a:r>
              <a:rPr lang="hr-HR" i="1" dirty="0" smtClean="0">
                <a:solidFill>
                  <a:srgbClr val="FF0000"/>
                </a:solidFill>
              </a:rPr>
              <a:t>uvijek nova partnerstva.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0" y="1589088"/>
            <a:ext cx="5429250" cy="5126037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/>
              <a:t>1. krug</a:t>
            </a:r>
            <a:r>
              <a:rPr lang="hr-HR" dirty="0" smtClean="0"/>
              <a:t>: partner u vanjskom krugu priča partneru u unutarnjem krugu sadržaj filmskog inserta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/>
              <a:t>2.krug</a:t>
            </a:r>
            <a:r>
              <a:rPr lang="hr-HR" dirty="0" smtClean="0"/>
              <a:t>: slušač sažimlje odslušano i dodaje svoja saznanja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/>
              <a:t>3.krug</a:t>
            </a:r>
            <a:r>
              <a:rPr lang="hr-HR" dirty="0" smtClean="0"/>
              <a:t>: pomicanje učenika u novi partnerski odnos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/>
              <a:t>4.krug</a:t>
            </a:r>
            <a:r>
              <a:rPr lang="hr-HR" dirty="0" smtClean="0"/>
              <a:t>: partner u unutarnjem krugu priča partneru u vanjskom krugu dodatna saznanja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/>
              <a:t>5.krug</a:t>
            </a:r>
            <a:r>
              <a:rPr lang="hr-HR" dirty="0" smtClean="0"/>
              <a:t>: slušač sažimlje odslušano</a:t>
            </a:r>
            <a:endParaRPr lang="hr-HR" dirty="0"/>
          </a:p>
        </p:txBody>
      </p:sp>
      <p:pic>
        <p:nvPicPr>
          <p:cNvPr id="6" name="Picture 5" descr="lezajevi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357694"/>
            <a:ext cx="2286016" cy="2143140"/>
          </a:xfrm>
          <a:prstGeom prst="rect">
            <a:avLst/>
          </a:prstGeom>
        </p:spPr>
      </p:pic>
      <p:pic>
        <p:nvPicPr>
          <p:cNvPr id="10" name="Content Placeholder 9" descr="kuglič.ležajevi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143636" y="1857364"/>
            <a:ext cx="2286016" cy="2214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29698" name="Content Placeholder 6"/>
          <p:cNvSpPr>
            <a:spLocks noGrp="1"/>
          </p:cNvSpPr>
          <p:nvPr>
            <p:ph sz="quarter" idx="2"/>
          </p:nvPr>
        </p:nvSpPr>
        <p:spPr>
          <a:xfrm>
            <a:off x="142875" y="2438400"/>
            <a:ext cx="4352925" cy="4205288"/>
          </a:xfrm>
        </p:spPr>
        <p:txBody>
          <a:bodyPr/>
          <a:lstStyle/>
          <a:p>
            <a:pPr eaLnBrk="1" hangingPunct="1"/>
            <a:r>
              <a:rPr lang="hr-HR" dirty="0" smtClean="0"/>
              <a:t>Primjena za unaprijed obrađene informacije</a:t>
            </a:r>
          </a:p>
          <a:p>
            <a:pPr eaLnBrk="1" hangingPunct="1"/>
            <a:r>
              <a:rPr lang="hr-HR" dirty="0" smtClean="0"/>
              <a:t>Istodobno sudjelovanje svih učenika</a:t>
            </a:r>
          </a:p>
          <a:p>
            <a:pPr eaLnBrk="1" hangingPunct="1"/>
            <a:r>
              <a:rPr lang="hr-HR" dirty="0" smtClean="0"/>
              <a:t>Treniranje aktivnog govora i aktivnog slušanja</a:t>
            </a:r>
          </a:p>
          <a:p>
            <a:pPr eaLnBrk="1" hangingPunct="1"/>
            <a:endParaRPr lang="hr-HR" dirty="0" smtClean="0"/>
          </a:p>
        </p:txBody>
      </p:sp>
      <p:sp>
        <p:nvSpPr>
          <p:cNvPr id="29699" name="Content Placeholder 8"/>
          <p:cNvSpPr>
            <a:spLocks noGrp="1"/>
          </p:cNvSpPr>
          <p:nvPr>
            <p:ph sz="quarter" idx="4"/>
          </p:nvPr>
        </p:nvSpPr>
        <p:spPr>
          <a:xfrm>
            <a:off x="4643438" y="2438400"/>
            <a:ext cx="4286250" cy="4276725"/>
          </a:xfrm>
        </p:spPr>
        <p:txBody>
          <a:bodyPr/>
          <a:lstStyle/>
          <a:p>
            <a:pPr eaLnBrk="1" hangingPunct="1"/>
            <a:r>
              <a:rPr lang="hr-HR" dirty="0" smtClean="0"/>
              <a:t>potrebno angažiranje za  uvježbavanje metode za radi boljeg funkcioniranja i stjecanje rutine u razredu</a:t>
            </a:r>
          </a:p>
          <a:p>
            <a:pPr eaLnBrk="1" hangingPunct="1"/>
            <a:endParaRPr lang="hr-HR" dirty="0" smtClean="0"/>
          </a:p>
        </p:txBody>
      </p:sp>
      <p:sp>
        <p:nvSpPr>
          <p:cNvPr id="29700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142875" y="1752600"/>
            <a:ext cx="4352925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CILJEVI I MOGUĆNOSTI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714875" y="1752600"/>
            <a:ext cx="4214813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MOGUĆI PROBLEMI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hr-HR" sz="4000" dirty="0" smtClean="0"/>
              <a:t>              FRONTALNA NASTAVA</a:t>
            </a:r>
            <a:br>
              <a:rPr lang="hr-HR" sz="4000" dirty="0" smtClean="0"/>
            </a:br>
            <a:r>
              <a:rPr lang="hr-HR" sz="4000" dirty="0" smtClean="0"/>
              <a:t>      (METODA RAZVIJANJA PITANJA)</a:t>
            </a:r>
          </a:p>
        </p:txBody>
      </p:sp>
      <p:sp>
        <p:nvSpPr>
          <p:cNvPr id="30722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Metoda se primjenjuje </a:t>
            </a:r>
            <a:r>
              <a:rPr lang="hr-HR" i="1" dirty="0" smtClean="0">
                <a:solidFill>
                  <a:srgbClr val="FF0000"/>
                </a:solidFill>
              </a:rPr>
              <a:t>u frontalnom </a:t>
            </a:r>
            <a:r>
              <a:rPr lang="hr-HR" dirty="0" smtClean="0"/>
              <a:t>obliku nastave.</a:t>
            </a:r>
          </a:p>
          <a:p>
            <a:pPr eaLnBrk="1" hangingPunct="1"/>
            <a:r>
              <a:rPr lang="hr-HR" dirty="0" smtClean="0"/>
              <a:t>Nastavnik kroz objašnjenja, vizualizaciju, poticaje i pitanja potiče učenike na razmišljanje, prikazivanje, razumijevanje i ponavljanje sadržaja.</a:t>
            </a:r>
          </a:p>
          <a:p>
            <a:pPr eaLnBrk="1" hangingPunct="1"/>
            <a:r>
              <a:rPr lang="hr-HR" dirty="0" smtClean="0"/>
              <a:t>Postavljanjem </a:t>
            </a:r>
            <a:r>
              <a:rPr lang="hr-HR" i="1" dirty="0" smtClean="0">
                <a:solidFill>
                  <a:srgbClr val="FF0000"/>
                </a:solidFill>
              </a:rPr>
              <a:t>ciljanih pitanja </a:t>
            </a:r>
          </a:p>
          <a:p>
            <a:pPr eaLnBrk="1" hangingPunct="1">
              <a:buNone/>
            </a:pPr>
            <a:r>
              <a:rPr lang="hr-HR" i="1" dirty="0" smtClean="0">
                <a:solidFill>
                  <a:srgbClr val="FF0000"/>
                </a:solidFill>
              </a:rPr>
              <a:t>   </a:t>
            </a:r>
            <a:r>
              <a:rPr lang="hr-HR" dirty="0" smtClean="0"/>
              <a:t>nastavnik prikuplja od </a:t>
            </a:r>
          </a:p>
          <a:p>
            <a:pPr eaLnBrk="1" hangingPunct="1">
              <a:buNone/>
            </a:pPr>
            <a:r>
              <a:rPr lang="hr-HR" dirty="0" smtClean="0"/>
              <a:t>   učenika njihove rezultate. </a:t>
            </a:r>
          </a:p>
          <a:p>
            <a:pPr eaLnBrk="1" hangingPunct="1"/>
            <a:endParaRPr lang="hr-HR" i="1" dirty="0" smtClean="0">
              <a:solidFill>
                <a:srgbClr val="FF0000"/>
              </a:solidFill>
            </a:endParaRPr>
          </a:p>
          <a:p>
            <a:pPr eaLnBrk="1" hangingPunct="1"/>
            <a:endParaRPr lang="hr-HR" i="1" dirty="0" smtClean="0"/>
          </a:p>
        </p:txBody>
      </p:sp>
      <p:pic>
        <p:nvPicPr>
          <p:cNvPr id="9" name="Picture 8" descr="frontal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429000"/>
            <a:ext cx="4000496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6477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METODE NISU SAME SEBI SVRHA</a:t>
            </a:r>
            <a:endParaRPr lang="hr-HR" dirty="0"/>
          </a:p>
        </p:txBody>
      </p:sp>
      <p:sp>
        <p:nvSpPr>
          <p:cNvPr id="16386" name="Content Placeholder 4"/>
          <p:cNvSpPr>
            <a:spLocks noGrp="1"/>
          </p:cNvSpPr>
          <p:nvPr>
            <p:ph type="subTitle" idx="1"/>
          </p:nvPr>
        </p:nvSpPr>
        <p:spPr>
          <a:xfrm>
            <a:off x="0" y="2214563"/>
            <a:ext cx="9067800" cy="4521200"/>
          </a:xfrm>
        </p:spPr>
        <p:txBody>
          <a:bodyPr/>
          <a:lstStyle/>
          <a:p>
            <a:pPr eaLnBrk="1" hangingPunct="1"/>
            <a:r>
              <a:rPr lang="hr-HR" sz="3200" dirty="0" smtClean="0"/>
              <a:t>Da li treba u nastavi dati prednost sadržaju ili metodi?</a:t>
            </a:r>
          </a:p>
          <a:p>
            <a:pPr eaLnBrk="1" hangingPunct="1"/>
            <a:endParaRPr lang="hr-HR" sz="3200" dirty="0" smtClean="0"/>
          </a:p>
          <a:p>
            <a:pPr eaLnBrk="1" hangingPunct="1"/>
            <a:r>
              <a:rPr lang="hr-HR" sz="3200" dirty="0" smtClean="0"/>
              <a:t>Isti sadržaj – različiti postupci učenja</a:t>
            </a:r>
          </a:p>
          <a:p>
            <a:pPr eaLnBrk="1" hangingPunct="1"/>
            <a:endParaRPr lang="hr-HR" sz="3200" dirty="0" smtClean="0"/>
          </a:p>
          <a:p>
            <a:pPr eaLnBrk="1" hangingPunct="1"/>
            <a:r>
              <a:rPr lang="hr-HR" sz="3200" dirty="0" smtClean="0"/>
              <a:t>Učenje sadržaja usvajanjem metodičke kompetencije</a:t>
            </a:r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0" y="2438400"/>
            <a:ext cx="4495800" cy="3919558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Ne smije dominirati cijelom nastavom, već u kombinaciji s drugim metodama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Potrebna dobra koncepcija za zorno prikazivanje gradiva i obradu stručnih problema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Usmjerena prema akativnosti učenika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29124" y="2643182"/>
            <a:ext cx="4500594" cy="3857652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Nakon skupnog rada i učeničkih prezentacija kod sažimanja i analize rezultata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Kod sistematizacije gradiva prije pismenih provjera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Kod teškoća u učenju radi obašnjenja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3174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57158" y="1643050"/>
            <a:ext cx="4138612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CILJEVI I MOGUĆNOSTI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86314" y="1928802"/>
            <a:ext cx="404336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PRIMJENA</a:t>
            </a:r>
            <a:endParaRPr lang="hr-HR" sz="2400" dirty="0"/>
          </a:p>
        </p:txBody>
      </p:sp>
      <p:pic>
        <p:nvPicPr>
          <p:cNvPr id="9" name="Picture 8" descr="razred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0"/>
            <a:ext cx="4643438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dirty="0" smtClean="0"/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2"/>
          </p:nvPr>
        </p:nvSpPr>
        <p:spPr>
          <a:xfrm>
            <a:off x="1" y="2214554"/>
            <a:ext cx="4643438" cy="4500570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Najčešće primjenjivana metoda i najviše kritizirana</a:t>
            </a:r>
          </a:p>
          <a:p>
            <a:pPr eaLnBrk="1" hangingPunct="1"/>
            <a:r>
              <a:rPr lang="hr-HR" spc="-150" dirty="0" smtClean="0"/>
              <a:t>Pasivna uloga učenika i kratkotrajnije učenikovo znanje</a:t>
            </a:r>
          </a:p>
          <a:p>
            <a:pPr eaLnBrk="1" hangingPunct="1"/>
            <a:r>
              <a:rPr lang="hr-HR" spc="-150" dirty="0" smtClean="0"/>
              <a:t>Isti zahtjevi i tempo učenja za sve učenike</a:t>
            </a:r>
          </a:p>
          <a:p>
            <a:pPr eaLnBrk="1" hangingPunct="1"/>
            <a:r>
              <a:rPr lang="hr-HR" spc="-150" dirty="0" smtClean="0"/>
              <a:t>Suhoparnost izlaganja i nezainteresiranost učenika</a:t>
            </a:r>
          </a:p>
          <a:p>
            <a:pPr eaLnBrk="1" hangingPunct="1"/>
            <a:endParaRPr lang="hr-HR" dirty="0" smtClean="0"/>
          </a:p>
        </p:txBody>
      </p:sp>
      <p:sp>
        <p:nvSpPr>
          <p:cNvPr id="32771" name="Content Placeholder 3"/>
          <p:cNvSpPr>
            <a:spLocks noGrp="1"/>
          </p:cNvSpPr>
          <p:nvPr>
            <p:ph sz="quarter" idx="4"/>
          </p:nvPr>
        </p:nvSpPr>
        <p:spPr>
          <a:xfrm>
            <a:off x="4500563" y="2214563"/>
            <a:ext cx="4429125" cy="4357687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Vremensko ograničenje trajanja frontalne nastave</a:t>
            </a:r>
          </a:p>
          <a:p>
            <a:pPr eaLnBrk="1" hangingPunct="1"/>
            <a:r>
              <a:rPr lang="hr-HR" spc="-150" dirty="0" smtClean="0"/>
              <a:t>Za svako pitanje prikupiti više odgovora</a:t>
            </a:r>
          </a:p>
          <a:p>
            <a:pPr eaLnBrk="1" hangingPunct="1"/>
            <a:r>
              <a:rPr lang="hr-HR" spc="-150" dirty="0" smtClean="0"/>
              <a:t>Ohrabrivanje učenika na aktivniju suradnju: pohvaliti uspješne učeničke priloge i poduprijeti slabije učenike</a:t>
            </a:r>
          </a:p>
        </p:txBody>
      </p:sp>
      <p:sp>
        <p:nvSpPr>
          <p:cNvPr id="32772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214282" y="1500174"/>
            <a:ext cx="4214842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86314" y="1500174"/>
            <a:ext cx="4143375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TREBA PRIPAZITI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 INDIVIDUALNI 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0" y="2714620"/>
            <a:ext cx="4572000" cy="4500562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Ovladavanje individualnih radnih tehnika: učenici biraju vrste materijala i tempo rada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Stjecanje sigurnosti u radu, koncentrirano ponašanje, samostalnost u radu i savladavanju teškoća, upornost, kontrola kvalitete, strpljenje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33795" name="Content Placeholder 3"/>
          <p:cNvSpPr>
            <a:spLocks noGrp="1"/>
          </p:cNvSpPr>
          <p:nvPr>
            <p:ph sz="quarter" idx="4"/>
          </p:nvPr>
        </p:nvSpPr>
        <p:spPr>
          <a:xfrm>
            <a:off x="4429124" y="2724150"/>
            <a:ext cx="4500562" cy="4133850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Različite vrste materijala i stupnjevi težine - definicije pojmova, analiza težeg pov. teksta, izvora ili ponavljanje</a:t>
            </a:r>
          </a:p>
          <a:p>
            <a:pPr eaLnBrk="1" hangingPunct="1"/>
            <a:r>
              <a:rPr lang="hr-HR" spc="-150" dirty="0" smtClean="0"/>
              <a:t>Višestruko raspoređen na nastavu u kratkim vremenskim jedinicama</a:t>
            </a:r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</p:txBody>
      </p:sp>
      <p:sp>
        <p:nvSpPr>
          <p:cNvPr id="33796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214283" y="2000240"/>
            <a:ext cx="4071966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CILJEVI I MOGUĆNOSTI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572000" y="2000240"/>
            <a:ext cx="45720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PRIMJENA</a:t>
            </a:r>
            <a:endParaRPr lang="hr-HR" sz="2400" dirty="0"/>
          </a:p>
        </p:txBody>
      </p:sp>
      <p:pic>
        <p:nvPicPr>
          <p:cNvPr id="8" name="Picture 7" descr="simpa uč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0"/>
            <a:ext cx="3000364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142875" y="2438400"/>
            <a:ext cx="4214813" cy="40624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Nije omiljen kod učenika jer ograničava potebu za društvenim kontaktima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Kod mogućnosti izbora između obrade teksta, izrade grafikona ili slike, odabrati će likovni izražaj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286250" y="2285992"/>
            <a:ext cx="4857750" cy="4572008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Jasne upute i vrijeme trajanja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Dozvoliti početna pitanja, ali u nastavku intervenirati samo u slučaju nepremostivih teškoća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Pratiti rad najslabijih učenika i inividualno pomoći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Ponuditi konačna rješenja radi samokontrole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Saslušati što više učeničkih rezultata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34820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214282" y="1571612"/>
            <a:ext cx="4071937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29124" y="1571612"/>
            <a:ext cx="45720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       NA ŠTO TREBA PRIPAZITI</a:t>
            </a:r>
            <a:endParaRPr lang="hr-HR" sz="2400" dirty="0"/>
          </a:p>
        </p:txBody>
      </p:sp>
      <p:pic>
        <p:nvPicPr>
          <p:cNvPr id="8" name="Picture 7" descr="pisanj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0"/>
            <a:ext cx="1643074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   RAD U PARU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0" y="2438400"/>
            <a:ext cx="4495800" cy="4205288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Organiz. angažman s prednosti pojedinačnog i skupnog rada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Aktivni i koncentrirani – interaktivni i komunikativni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Kvalifikacija za produktivan rad u skupini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Veća kontrola od pojedinačnog rada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35843" name="Content Placeholder 3"/>
          <p:cNvSpPr>
            <a:spLocks noGrp="1"/>
          </p:cNvSpPr>
          <p:nvPr>
            <p:ph sz="quarter" idx="4"/>
          </p:nvPr>
        </p:nvSpPr>
        <p:spPr>
          <a:xfrm>
            <a:off x="4572000" y="3071810"/>
            <a:ext cx="4357688" cy="4205288"/>
          </a:xfrm>
        </p:spPr>
        <p:txBody>
          <a:bodyPr/>
          <a:lstStyle/>
          <a:p>
            <a:pPr eaLnBrk="1" hangingPunct="1"/>
            <a:r>
              <a:rPr lang="hr-HR" dirty="0" smtClean="0"/>
              <a:t>Faza obrade nakon frontalne nastave – 10 do 30 min</a:t>
            </a:r>
          </a:p>
          <a:p>
            <a:pPr eaLnBrk="1" hangingPunct="1"/>
            <a:r>
              <a:rPr lang="hr-HR" dirty="0" smtClean="0"/>
              <a:t>Interpretacija povijesnih vrela, analiza povijesnog teksta, izrada složenijih zadataka</a:t>
            </a:r>
          </a:p>
        </p:txBody>
      </p:sp>
      <p:sp>
        <p:nvSpPr>
          <p:cNvPr id="35844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142875" y="1752600"/>
            <a:ext cx="4352925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CILJEVI I MOGUĆNOSTI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3438" y="2428868"/>
            <a:ext cx="428625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PRIMJENA</a:t>
            </a:r>
            <a:endParaRPr lang="hr-HR" sz="2400" dirty="0"/>
          </a:p>
        </p:txBody>
      </p:sp>
      <p:pic>
        <p:nvPicPr>
          <p:cNvPr id="8" name="Picture 7" descr="ucenik za r stolo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0"/>
            <a:ext cx="4071934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36866" name="Content Placeholder 2"/>
          <p:cNvSpPr>
            <a:spLocks noGrp="1"/>
          </p:cNvSpPr>
          <p:nvPr>
            <p:ph sz="quarter" idx="2"/>
          </p:nvPr>
        </p:nvSpPr>
        <p:spPr>
          <a:xfrm>
            <a:off x="571472" y="2285992"/>
            <a:ext cx="3886200" cy="3581400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Obuhvaćeno 5 % nastave</a:t>
            </a:r>
          </a:p>
          <a:p>
            <a:pPr eaLnBrk="1" hangingPunct="1"/>
            <a:r>
              <a:rPr lang="hr-HR" spc="-150" dirty="0" smtClean="0"/>
              <a:t>Intervencija nastavnika za nalaženje partnera</a:t>
            </a:r>
          </a:p>
        </p:txBody>
      </p:sp>
      <p:sp>
        <p:nvSpPr>
          <p:cNvPr id="36867" name="Content Placeholder 3"/>
          <p:cNvSpPr>
            <a:spLocks noGrp="1"/>
          </p:cNvSpPr>
          <p:nvPr>
            <p:ph sz="quarter" idx="4"/>
          </p:nvPr>
        </p:nvSpPr>
        <p:spPr>
          <a:xfrm>
            <a:off x="4786314" y="2357430"/>
            <a:ext cx="3886200" cy="3581400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Dijalog učenika, ne pojedinačni rad</a:t>
            </a:r>
          </a:p>
          <a:p>
            <a:pPr eaLnBrk="1" hangingPunct="1"/>
            <a:r>
              <a:rPr lang="hr-HR" spc="-150" dirty="0" smtClean="0"/>
              <a:t>Odrediti vrijeme trajanja i očekivanja</a:t>
            </a:r>
          </a:p>
          <a:p>
            <a:pPr eaLnBrk="1" hangingPunct="1"/>
            <a:r>
              <a:rPr lang="hr-HR" spc="-150" dirty="0" smtClean="0"/>
              <a:t>Saslušati što više rezultata učenika </a:t>
            </a:r>
          </a:p>
        </p:txBody>
      </p:sp>
      <p:sp>
        <p:nvSpPr>
          <p:cNvPr id="3686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571472" y="1571612"/>
            <a:ext cx="3886200" cy="639763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86314" y="1571612"/>
            <a:ext cx="3886200" cy="64294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TREBA PRIPAZITI</a:t>
            </a:r>
            <a:endParaRPr lang="hr-HR" sz="2400" dirty="0"/>
          </a:p>
        </p:txBody>
      </p:sp>
      <p:pic>
        <p:nvPicPr>
          <p:cNvPr id="7" name="Picture 6" descr="t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71942"/>
            <a:ext cx="4857752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        SKUPNI ILI GRUPNI 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0" y="2285992"/>
            <a:ext cx="4857752" cy="44196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Unutar skupine učenici   raspoređuju zadatke po sposobnostima i interesima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Društveni kontakt, samopouzdanje, lakše učenje i primjena naučenog na komunikativnoj razini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Treniranje društvenih sposobnosti – timski rad, obzirnost, snošljivost, kompetencija odlučivanja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hr-HR" dirty="0"/>
          </a:p>
        </p:txBody>
      </p:sp>
      <p:pic>
        <p:nvPicPr>
          <p:cNvPr id="37891" name="Content Placeholder 7" descr="shutterstock_6498400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8" y="4500562"/>
            <a:ext cx="3714776" cy="2357437"/>
          </a:xfrm>
        </p:spPr>
      </p:pic>
      <p:sp>
        <p:nvSpPr>
          <p:cNvPr id="37892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571472" y="1500174"/>
            <a:ext cx="3886200" cy="711201"/>
          </a:xfrm>
        </p:spPr>
        <p:txBody>
          <a:bodyPr/>
          <a:lstStyle/>
          <a:p>
            <a:pPr eaLnBrk="1" hangingPunct="1"/>
            <a:r>
              <a:rPr lang="hr-HR" sz="2400" dirty="0" smtClean="0"/>
              <a:t>CILJEVI I MOGUĆNOSTI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00628" y="1500174"/>
            <a:ext cx="3714776" cy="296227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PRIMJENE</a:t>
            </a:r>
            <a:endParaRPr lang="hr-HR" sz="2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Nakon frontalne nastave u primjeni naučenog i u samostalnoj obradi, u samostalnoj obradi novih tematskih područja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38914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hr-HR" smtClean="0"/>
              <a:t>Loše organiziran, neuvježbane skupine, nerad, suparništvo</a:t>
            </a:r>
          </a:p>
          <a:p>
            <a:pPr eaLnBrk="1" hangingPunct="1"/>
            <a:r>
              <a:rPr lang="hr-HR" smtClean="0"/>
              <a:t>Potrebno vrijeme</a:t>
            </a:r>
          </a:p>
          <a:p>
            <a:pPr eaLnBrk="1" hangingPunct="1"/>
            <a:endParaRPr lang="hr-HR" smtClean="0"/>
          </a:p>
        </p:txBody>
      </p:sp>
      <p:sp>
        <p:nvSpPr>
          <p:cNvPr id="38915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hr-HR" smtClean="0"/>
              <a:t>Savladavanje elementarnih radnih tehnika: nastavnik – planiranje i organiziranje; učenici – izvježbanost, razumijevanje i rutina</a:t>
            </a:r>
          </a:p>
        </p:txBody>
      </p:sp>
      <p:sp>
        <p:nvSpPr>
          <p:cNvPr id="38916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39763"/>
          </a:xfrm>
        </p:spPr>
        <p:txBody>
          <a:bodyPr/>
          <a:lstStyle/>
          <a:p>
            <a:pPr eaLnBrk="1" hangingPunct="1"/>
            <a:r>
              <a:rPr lang="hr-HR" sz="2400" smtClean="0"/>
              <a:t>MOGUĆI PROBLEMI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TREBA PRIPAZITI</a:t>
            </a:r>
            <a:endParaRPr lang="hr-HR" sz="2400" dirty="0"/>
          </a:p>
        </p:txBody>
      </p:sp>
      <p:pic>
        <p:nvPicPr>
          <p:cNvPr id="7" name="Picture 6" descr="moz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357694"/>
            <a:ext cx="4429092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0"/>
            <a:ext cx="9215437" cy="6858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5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/>
              <a:t>INDIVIDUALNI RAD        RAD U PARU                 GRUPNI RAD</a:t>
            </a:r>
            <a:endParaRPr lang="hr-HR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-vježbanje                   -teški zadaci za               Za zadatke: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-ponavljanje                 međusobnu pomoć          -složeni za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-vježbanje rutine          -zadaci za                       suradničku obradu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-memoriranje                podjelu rada                 -u kojima je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-kompetencija              -teški za pojed.rad,          poželjna komunik.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pisanja DZ                   premalo za skupni          -u kojima se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                         -za unutarnju diferen.        diskutira, istražuje,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                          (jači – slabiji)                   izrada plakata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hr-HR" sz="25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>
                <a:solidFill>
                  <a:srgbClr val="C00000"/>
                </a:solidFill>
              </a:rPr>
              <a:t>-BRIGA                        -MEĐUSOBNA               -RJEŠAVANJE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>
                <a:solidFill>
                  <a:srgbClr val="C00000"/>
                </a:solidFill>
              </a:rPr>
              <a:t>-KONCENTRACIJA        POMOĆ                        PROBLEMA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>
                <a:solidFill>
                  <a:srgbClr val="C00000"/>
                </a:solidFill>
              </a:rPr>
              <a:t>-VLASTITA                   -PODJELA RADA           -OSPOSOBLJENOST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>
                <a:solidFill>
                  <a:srgbClr val="C00000"/>
                </a:solidFill>
              </a:rPr>
              <a:t>ODGOVORNOST</a:t>
            </a:r>
            <a:r>
              <a:rPr lang="hr-HR" sz="2500" dirty="0" smtClean="0"/>
              <a:t>         </a:t>
            </a:r>
            <a:r>
              <a:rPr lang="hr-HR" sz="2500" b="1" dirty="0" smtClean="0">
                <a:solidFill>
                  <a:srgbClr val="C00000"/>
                </a:solidFill>
              </a:rPr>
              <a:t>-VLASTITA                      ZA TIMSKI RAD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b="1" dirty="0" smtClean="0">
                <a:solidFill>
                  <a:srgbClr val="C00000"/>
                </a:solidFill>
              </a:rPr>
              <a:t>                                     ODGOVORNOST</a:t>
            </a:r>
            <a:r>
              <a:rPr lang="hr-HR" sz="2500" dirty="0" smtClean="0"/>
              <a:t>         </a:t>
            </a:r>
            <a:r>
              <a:rPr lang="hr-HR" sz="2500" b="1" dirty="0" smtClean="0">
                <a:solidFill>
                  <a:srgbClr val="C00000"/>
                </a:solidFill>
              </a:rPr>
              <a:t>-VLASTITA</a:t>
            </a:r>
            <a:r>
              <a:rPr lang="hr-HR" sz="25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500" dirty="0" smtClean="0"/>
              <a:t>                                                                        </a:t>
            </a:r>
            <a:r>
              <a:rPr lang="hr-HR" sz="2500" b="1" dirty="0" smtClean="0">
                <a:solidFill>
                  <a:srgbClr val="C00000"/>
                </a:solidFill>
              </a:rPr>
              <a:t>ODGOVORNOST</a:t>
            </a:r>
            <a:r>
              <a:rPr lang="hr-HR" sz="2500" dirty="0" smtClean="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29688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  TEHNIKE ZA POTICANJE KOMPETENCIJE </a:t>
            </a:r>
            <a:br>
              <a:rPr lang="hr-HR" dirty="0" smtClean="0"/>
            </a:br>
            <a:r>
              <a:rPr lang="hr-HR" dirty="0" smtClean="0"/>
              <a:t>                         ČITANJA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9144000" cy="450057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Radi se o sposobnosti razumijevanja pisanog teksta, njegovu korištenju i razmišljanju o njemu.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Odnosi se na dešifriranje stručnih tekstova, zahtjevnih teorijskih tekstova odgovarajućim tehnikama.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Produktivnim postupkom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hr-HR" dirty="0" smtClean="0"/>
              <a:t>   nepoznati tekst postupno se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hr-HR" dirty="0" smtClean="0"/>
              <a:t>   mijenja u vlastiti proizvod.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</p:txBody>
      </p:sp>
      <p:pic>
        <p:nvPicPr>
          <p:cNvPr id="4" name="Picture 3" descr="čitan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3714752"/>
            <a:ext cx="4714876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000" dirty="0" smtClean="0"/>
              <a:t>POSTIZANJE CILJEVA UČENJA UZ POMOĆ               </a:t>
            </a:r>
            <a:br>
              <a:rPr lang="hr-HR" sz="4000" dirty="0" smtClean="0"/>
            </a:br>
            <a:r>
              <a:rPr lang="hr-HR" sz="4000" dirty="0" smtClean="0"/>
              <a:t>                           METODE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504238" cy="3643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Koliko je važan izbor nastavnih metoda da bismo došli do </a:t>
            </a:r>
            <a:r>
              <a:rPr lang="hr-HR" b="1" i="1" dirty="0" smtClean="0">
                <a:solidFill>
                  <a:srgbClr val="C00000"/>
                </a:solidFill>
              </a:rPr>
              <a:t>cilja</a:t>
            </a:r>
            <a:r>
              <a:rPr lang="hr-HR" b="1" dirty="0" smtClean="0">
                <a:solidFill>
                  <a:srgbClr val="C00000"/>
                </a:solidFill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PRVI KORAK - izbor i određivanje </a:t>
            </a:r>
            <a:r>
              <a:rPr lang="hr-HR" b="1" i="1" dirty="0" smtClean="0">
                <a:solidFill>
                  <a:srgbClr val="C00000"/>
                </a:solidFill>
              </a:rPr>
              <a:t>ishoda učenja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DRUGI KORAK –izbor nastavnih </a:t>
            </a:r>
            <a:r>
              <a:rPr lang="hr-HR" b="1" i="1" dirty="0" smtClean="0">
                <a:solidFill>
                  <a:srgbClr val="C00000"/>
                </a:solidFill>
              </a:rPr>
              <a:t>metoda i materijala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TREĆI KORAK – </a:t>
            </a:r>
            <a:r>
              <a:rPr lang="hr-HR" b="1" i="1" dirty="0" smtClean="0">
                <a:solidFill>
                  <a:srgbClr val="C00000"/>
                </a:solidFill>
              </a:rPr>
              <a:t>izvedba</a:t>
            </a:r>
            <a:r>
              <a:rPr lang="hr-HR" dirty="0" smtClean="0"/>
              <a:t> nastave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ČETVRTI KORAK – </a:t>
            </a:r>
            <a:r>
              <a:rPr lang="hr-HR" b="1" i="1" dirty="0" smtClean="0">
                <a:solidFill>
                  <a:srgbClr val="C00000"/>
                </a:solidFill>
              </a:rPr>
              <a:t>ocjenjivanje</a:t>
            </a:r>
            <a:r>
              <a:rPr lang="hr-HR" dirty="0" smtClean="0"/>
              <a:t> - usmeno, pismeno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hr-HR" dirty="0" smtClean="0"/>
          </a:p>
          <a:p>
            <a:pPr eaLnBrk="1" hangingPunct="1">
              <a:lnSpc>
                <a:spcPct val="90000"/>
              </a:lnSpc>
            </a:pPr>
            <a:endParaRPr lang="hr-HR" dirty="0" smtClean="0"/>
          </a:p>
        </p:txBody>
      </p:sp>
      <p:pic>
        <p:nvPicPr>
          <p:cNvPr id="4" name="Picture 3" descr="temeljni_koraci_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4929198"/>
            <a:ext cx="5572164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hr-HR" dirty="0" smtClean="0"/>
              <a:t>FUNKCIONALNA </a:t>
            </a:r>
            <a:br>
              <a:rPr lang="hr-HR" dirty="0" smtClean="0"/>
            </a:br>
            <a:r>
              <a:rPr lang="hr-HR" dirty="0" smtClean="0"/>
              <a:t>             PISMENOST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hr-HR" dirty="0" smtClean="0"/>
              <a:t>    </a:t>
            </a:r>
          </a:p>
          <a:p>
            <a:pPr eaLnBrk="1" hangingPunct="1">
              <a:lnSpc>
                <a:spcPct val="90000"/>
              </a:lnSpc>
              <a:buNone/>
            </a:pPr>
            <a:endParaRPr lang="hr-HR" u="sng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hr-HR" u="sng" dirty="0" smtClean="0"/>
              <a:t>Tehnike uključuju</a:t>
            </a:r>
            <a:r>
              <a:rPr lang="hr-HR" dirty="0" smtClean="0"/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glasno čitanje s razumijevanjem,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vođenje bilježaka,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sažimanje teksta,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samostalno objašnjavanje nepoznatih pojmova,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pretvaranje teksta u tablični prikaz,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dirty="0" smtClean="0"/>
              <a:t> - formuliranje pitanja o sadržaju teksta.</a:t>
            </a:r>
          </a:p>
          <a:p>
            <a:pPr>
              <a:lnSpc>
                <a:spcPct val="90000"/>
              </a:lnSpc>
            </a:pPr>
            <a:endParaRPr lang="hr-HR" sz="2100" dirty="0" smtClean="0"/>
          </a:p>
        </p:txBody>
      </p:sp>
      <p:pic>
        <p:nvPicPr>
          <p:cNvPr id="4" name="Picture 3" descr="č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28604"/>
            <a:ext cx="321467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3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579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FILM U NASTAVI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900613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Oživljava i </a:t>
            </a:r>
            <a:r>
              <a:rPr lang="hr-HR" i="1" dirty="0" smtClean="0">
                <a:solidFill>
                  <a:srgbClr val="FF0000"/>
                </a:solidFill>
              </a:rPr>
              <a:t>povećava djelovanje nastave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Filmovi: igrani, dokumentarni, informativni ili edukativni, industrijski, propagandni, TV prilozi...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Više zabava nego pouka te kratkotrajno zadržavanje informacija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Kreativna primjena filma za proces učenja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dirty="0" smtClean="0"/>
              <a:t>Zorni prikaz, motivacija, informiranje, dokumentacija događaja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hr-HR" i="1" dirty="0" smtClean="0">
                <a:solidFill>
                  <a:srgbClr val="FF0000"/>
                </a:solidFill>
              </a:rPr>
              <a:t>Nastavni proces počinje nakon gledanja filma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Doziran, didaktički dobro promišljen i </a:t>
            </a:r>
            <a:r>
              <a:rPr lang="hr-HR" i="1" dirty="0" smtClean="0">
                <a:solidFill>
                  <a:srgbClr val="FF0000"/>
                </a:solidFill>
              </a:rPr>
              <a:t>metodički  </a:t>
            </a:r>
            <a:r>
              <a:rPr lang="hr-HR" dirty="0" smtClean="0"/>
              <a:t>upotrebljavan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hr-HR" dirty="0"/>
          </a:p>
        </p:txBody>
      </p:sp>
      <p:pic>
        <p:nvPicPr>
          <p:cNvPr id="6" name="Picture 5" descr="FILMSKA-TRAKA-ZA-DZUN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428625"/>
            <a:ext cx="8153400" cy="5715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       ZNAČAJKE FILMSKOG JEZIKA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42844" y="1600200"/>
          <a:ext cx="8786874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dirty="0" smtClean="0"/>
          </a:p>
        </p:txBody>
      </p:sp>
      <p:sp>
        <p:nvSpPr>
          <p:cNvPr id="47106" name="Content Placeholder 2"/>
          <p:cNvSpPr>
            <a:spLocks noGrp="1"/>
          </p:cNvSpPr>
          <p:nvPr>
            <p:ph sz="quarter" idx="2"/>
          </p:nvPr>
        </p:nvSpPr>
        <p:spPr>
          <a:xfrm>
            <a:off x="0" y="2357430"/>
            <a:ext cx="4495800" cy="4276725"/>
          </a:xfrm>
        </p:spPr>
        <p:txBody>
          <a:bodyPr/>
          <a:lstStyle/>
          <a:p>
            <a:pPr eaLnBrk="1" hangingPunct="1"/>
            <a:r>
              <a:rPr lang="hr-HR" spc="-150" dirty="0" smtClean="0"/>
              <a:t>Nastavni filmovi opterećeni su informacijama</a:t>
            </a:r>
          </a:p>
          <a:p>
            <a:pPr eaLnBrk="1" hangingPunct="1"/>
            <a:r>
              <a:rPr lang="hr-HR" spc="-150" dirty="0" smtClean="0"/>
              <a:t>Za komunikativnu razradu filma potrebna je metodička kompetencija nastavnika, vježba i rutina učenika </a:t>
            </a:r>
          </a:p>
          <a:p>
            <a:pPr eaLnBrk="1" hangingPunct="1"/>
            <a:endParaRPr lang="hr-HR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429125" y="2285992"/>
            <a:ext cx="4714875" cy="44196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Tematski i didaktički ispravno upotrebljiv film u vezi s nastavnim nizom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Za jedan školski sat – što kraći film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Mogući slijed </a:t>
            </a:r>
            <a:r>
              <a:rPr lang="hr-HR" spc="-150" dirty="0" smtClean="0">
                <a:solidFill>
                  <a:srgbClr val="FF0000"/>
                </a:solidFill>
              </a:rPr>
              <a:t>filmske analize: </a:t>
            </a:r>
            <a:r>
              <a:rPr lang="hr-HR" spc="-150" dirty="0" smtClean="0"/>
              <a:t>gledanje, spontane reakcije, podjela zadataka za analizu i interpretaciju, skupljanje rezultata, njihova prezentacija</a:t>
            </a:r>
          </a:p>
        </p:txBody>
      </p:sp>
      <p:sp>
        <p:nvSpPr>
          <p:cNvPr id="4710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142875" y="1500175"/>
            <a:ext cx="4352925" cy="642941"/>
          </a:xfrm>
        </p:spPr>
        <p:txBody>
          <a:bodyPr/>
          <a:lstStyle/>
          <a:p>
            <a:pPr eaLnBrk="1" hangingPunct="1"/>
            <a:r>
              <a:rPr lang="hr-HR" sz="2400" dirty="0" smtClean="0"/>
              <a:t>MOGUĆI PROBLEMI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3438" y="1500174"/>
            <a:ext cx="4357687" cy="6397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BI TREBALI PRIPAZITI</a:t>
            </a:r>
            <a:endParaRPr lang="hr-HR" sz="2400" dirty="0"/>
          </a:p>
        </p:txBody>
      </p:sp>
      <p:pic>
        <p:nvPicPr>
          <p:cNvPr id="10" name="Picture 9" descr="filmska traka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0"/>
            <a:ext cx="4643438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6"/>
          <p:cNvSpPr>
            <a:spLocks noGrp="1"/>
          </p:cNvSpPr>
          <p:nvPr>
            <p:ph type="title"/>
          </p:nvPr>
        </p:nvSpPr>
        <p:spPr>
          <a:xfrm>
            <a:off x="357158" y="0"/>
            <a:ext cx="8367742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ANALIZA FILMA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Content Placeholder 15"/>
          <p:cNvGraphicFramePr>
            <a:graphicFrameLocks noGrp="1"/>
          </p:cNvGraphicFramePr>
          <p:nvPr>
            <p:ph sz="quarter" idx="4294967295"/>
          </p:nvPr>
        </p:nvGraphicFramePr>
        <p:xfrm>
          <a:off x="0" y="1142984"/>
          <a:ext cx="9144001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357686" y="0"/>
            <a:ext cx="4786314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    POTICANJE KONCENTRACIJE</a:t>
            </a:r>
          </a:p>
        </p:txBody>
      </p:sp>
      <p:sp>
        <p:nvSpPr>
          <p:cNvPr id="50178" name="Content Placeholder 6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hr-HR" dirty="0" smtClean="0"/>
              <a:t>Učenik je usmjerio sva osjetila na predmet i ne može mu ništa odvratiti pozornost</a:t>
            </a:r>
          </a:p>
          <a:p>
            <a:pPr eaLnBrk="1" hangingPunct="1"/>
            <a:r>
              <a:rPr lang="hr-HR" dirty="0" smtClean="0"/>
              <a:t>Pozoran učenik u stanju je duhovne budnosti, tjelesnog mira i napete znatiželje za nešto novo</a:t>
            </a:r>
          </a:p>
          <a:p>
            <a:pPr eaLnBrk="1" hangingPunct="1"/>
            <a:r>
              <a:rPr lang="hr-HR" dirty="0" smtClean="0"/>
              <a:t>Ugodno stanje koje vodi k uspjehu i pretpostavka za kvalitetno učenje</a:t>
            </a:r>
          </a:p>
          <a:p>
            <a:pPr eaLnBrk="1" hangingPunct="1"/>
            <a:r>
              <a:rPr lang="hr-HR" dirty="0" smtClean="0"/>
              <a:t>Cilj se ne postiže jednom nastavnom metodom, već </a:t>
            </a:r>
            <a:r>
              <a:rPr lang="hr-HR" i="1" dirty="0" smtClean="0">
                <a:solidFill>
                  <a:srgbClr val="FF0000"/>
                </a:solidFill>
              </a:rPr>
              <a:t>način oblikovanja i vođenje nastave potiče ili spriječava koncentraciju </a:t>
            </a:r>
          </a:p>
          <a:p>
            <a:pPr eaLnBrk="1" hangingPunct="1"/>
            <a:endParaRPr lang="hr-HR" dirty="0" smtClean="0"/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1" y="2214554"/>
            <a:ext cx="4357688" cy="3643338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Patološke smetnje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Neuravnoteženost, nemir, rastresenost, neuklapanje u skupinu, nedostatak samokontrole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286248" y="2285992"/>
            <a:ext cx="4643438" cy="42767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Koncentracija se potiče zanimljivom, angažiranom i metodički raznolikom nastavom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Učenicima isticati važnost koncentracije za uspjeh učenja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pc="-150" dirty="0" smtClean="0"/>
              <a:t>Jasno oblikovanje radnog materijala, folija, slika na ploči, jasne strukture i upute </a:t>
            </a:r>
          </a:p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51204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214282" y="1500174"/>
            <a:ext cx="4071937" cy="639763"/>
          </a:xfrm>
        </p:spPr>
        <p:txBody>
          <a:bodyPr/>
          <a:lstStyle/>
          <a:p>
            <a:pPr eaLnBrk="1" hangingPunct="1"/>
            <a:r>
              <a:rPr lang="hr-HR" sz="2400" smtClean="0"/>
              <a:t>PROBLEMI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29124" y="1500174"/>
            <a:ext cx="4357688" cy="6397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NA ŠTO BI TREBALI PRIPAZITI</a:t>
            </a:r>
            <a:endParaRPr lang="hr-HR" sz="2400" dirty="0"/>
          </a:p>
        </p:txBody>
      </p:sp>
      <p:pic>
        <p:nvPicPr>
          <p:cNvPr id="9" name="Picture 8" descr="vraži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4286256"/>
            <a:ext cx="2357454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/>
              <a:t>  </a:t>
            </a:r>
            <a:r>
              <a:rPr lang="hr-HR" b="1" dirty="0" smtClean="0">
                <a:solidFill>
                  <a:srgbClr val="C00000"/>
                </a:solidFill>
              </a:rPr>
              <a:t>METODIČKE KARTE ZA UČENIKE    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   KAKO NAUČITI USPJEŠNO UČITI?      </a:t>
            </a:r>
            <a:endParaRPr lang="hr-HR" dirty="0"/>
          </a:p>
        </p:txBody>
      </p:sp>
      <p:pic>
        <p:nvPicPr>
          <p:cNvPr id="52226" name="Picture 3" descr="C:\Documents and Settings\Vesna\My Documents\vražić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81225" y="3503613"/>
            <a:ext cx="742950" cy="742950"/>
          </a:xfrm>
        </p:spPr>
      </p:pic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5050" y="2428875"/>
            <a:ext cx="3886200" cy="4286250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latin typeface="Tempus Sans ITC" pitchFamily="82" charset="0"/>
              </a:rPr>
              <a:t>Željeti naučiti nešto novo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latin typeface="Tempus Sans ITC" pitchFamily="82" charset="0"/>
              </a:rPr>
              <a:t>Biti spreman potruditi se za to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latin typeface="Tempus Sans ITC" pitchFamily="82" charset="0"/>
              </a:rPr>
              <a:t>Odvojiti dovoljno vremena za učenje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latin typeface="Tempus Sans ITC" pitchFamily="82" charset="0"/>
              </a:rPr>
              <a:t>Pri učenju biti pažljiv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latin typeface="Tempus Sans ITC" pitchFamily="82" charset="0"/>
              </a:rPr>
              <a:t>Shvatiti da sam sam odgovoran za uspjeh i neuspjeh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0" y="1571612"/>
            <a:ext cx="4857750" cy="5286388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C00000"/>
                </a:solidFill>
                <a:latin typeface="Jokerman" pitchFamily="82" charset="0"/>
              </a:rPr>
              <a:t>8 </a:t>
            </a:r>
            <a:r>
              <a:rPr lang="hr-HR" dirty="0" smtClean="0">
                <a:latin typeface="Jokerman" pitchFamily="82" charset="0"/>
              </a:rPr>
              <a:t>VRAŽIĆAKA</a:t>
            </a:r>
            <a:r>
              <a:rPr lang="hr-HR" dirty="0" smtClean="0">
                <a:solidFill>
                  <a:srgbClr val="C00000"/>
                </a:solidFill>
                <a:latin typeface="Jokerman" pitchFamily="82" charset="0"/>
              </a:rPr>
              <a:t> KOJI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C00000"/>
                </a:solidFill>
                <a:latin typeface="Jokerman" pitchFamily="82" charset="0"/>
              </a:rPr>
              <a:t>OMETAJU UČENJE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Ne da ti se učiti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Ne bilježiš što imaš za zadaću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Nisi rasporedio posao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Zaboravljaš što bi trebalo učiniti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Lako ti je odvratiti pozornost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Ne nalaziš svoje stvari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Radiš aljkavo i neuredno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Jokerman" pitchFamily="82" charset="0"/>
              </a:rPr>
              <a:t>Prekasno počinješ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/>
          </a:p>
        </p:txBody>
      </p:sp>
      <p:sp>
        <p:nvSpPr>
          <p:cNvPr id="5222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5072063" y="1500188"/>
            <a:ext cx="3886200" cy="6397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            MORAM</a:t>
            </a:r>
          </a:p>
        </p:txBody>
      </p:sp>
      <p:pic>
        <p:nvPicPr>
          <p:cNvPr id="52230" name="Picture 4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1857375"/>
            <a:ext cx="7143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5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1928813"/>
            <a:ext cx="7429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6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857364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7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8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1285875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9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2786063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10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400050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11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4857750"/>
            <a:ext cx="7429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12" descr="C:\Documents and Settings\Vesna\My Documents\vraži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6272213"/>
            <a:ext cx="7429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ŠTO UČINITI ZA USPJEŠNIJE UČENJE?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85750" y="1714500"/>
            <a:ext cx="8480425" cy="5286375"/>
          </a:xfrm>
        </p:spPr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POJAČATI KONCENTRACIJU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ODREDITI SVOJE SPOSOBNOSTI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DOMAĆE ZADAĆE RJEŠAVATI PREMA PLANU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MEMORIRATI INFORMACIJE TAKO DA “MISLIM U SLIKAMA”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DOBRO NAUČITI ČITATI NAGLAS TEKSTOVE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UČITI UZ POMOĆ RAČUNALA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NAUČITI PRIPREMITI DOBRO KRATKO PREDAVANJE ILI REFERAT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NAUČITI PRIKUPLJATI TEKSTOVE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UVJEŽBATI EKSCERPIRATI TEKSTOVE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INTERPRETIRATI STATISTIKU I DIJAGRAM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IZRAĐIVATI PLAKATE ZA UČENJE I MISAONE MAPE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b="1" dirty="0" smtClean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POSTATI USPJEŠAN U SKUPNOM RADU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hr-HR" dirty="0"/>
          </a:p>
        </p:txBody>
      </p:sp>
      <p:pic>
        <p:nvPicPr>
          <p:cNvPr id="4" name="Picture 3" descr="PROJE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928671"/>
            <a:ext cx="285748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0" y="214313"/>
            <a:ext cx="9144000" cy="6643687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b="1" dirty="0" smtClean="0"/>
              <a:t>      NA TRAGU MOJE SPOSOBNOSTI KONCENTRACIJE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sz="2000" b="1" dirty="0" smtClean="0"/>
              <a:t>                                                                              LAKO        TEŠKO       VOLIO BIH BOLJE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1. Pripremiti se na početku sata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za novi predmet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2. Slušati dok nastavnik objašnjava                 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3. Pozorno čitati zadane tekstove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4. Rješavati više zad. bez tuđe pomoći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5. Aktivno sudjelovati u nastavi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6. Poštivati pravila dobrog ponašanja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7. Potpuno rješavati DZ i radne bilj.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8. Ostati dulje sjediti na stolici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9. Uporno rješavati i teže zadatke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10.Ne dopustiti da mi se pozornost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  odvrati od učenja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/>
          </a:p>
        </p:txBody>
      </p:sp>
      <p:sp>
        <p:nvSpPr>
          <p:cNvPr id="7" name="5-Point Star 6"/>
          <p:cNvSpPr/>
          <p:nvPr/>
        </p:nvSpPr>
        <p:spPr>
          <a:xfrm>
            <a:off x="5072063" y="1000125"/>
            <a:ext cx="571500" cy="428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8" name="5-Point Star 7"/>
          <p:cNvSpPr/>
          <p:nvPr/>
        </p:nvSpPr>
        <p:spPr>
          <a:xfrm>
            <a:off x="6286500" y="3786188"/>
            <a:ext cx="571500" cy="428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0" name="5-Point Star 9"/>
          <p:cNvSpPr/>
          <p:nvPr/>
        </p:nvSpPr>
        <p:spPr>
          <a:xfrm>
            <a:off x="7786688" y="1928813"/>
            <a:ext cx="571500" cy="428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2" name="5-Point Star 11"/>
          <p:cNvSpPr/>
          <p:nvPr/>
        </p:nvSpPr>
        <p:spPr>
          <a:xfrm>
            <a:off x="6286500" y="2357438"/>
            <a:ext cx="571500" cy="428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3" name="5-Point Star 12"/>
          <p:cNvSpPr/>
          <p:nvPr/>
        </p:nvSpPr>
        <p:spPr>
          <a:xfrm>
            <a:off x="5214938" y="3286125"/>
            <a:ext cx="571500" cy="42862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4" name="5-Point Star 13"/>
          <p:cNvSpPr/>
          <p:nvPr/>
        </p:nvSpPr>
        <p:spPr>
          <a:xfrm>
            <a:off x="7786688" y="4214813"/>
            <a:ext cx="571500" cy="428625"/>
          </a:xfrm>
          <a:prstGeom prst="star5">
            <a:avLst>
              <a:gd name="adj" fmla="val 1621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5" name="5-Point Star 14"/>
          <p:cNvSpPr/>
          <p:nvPr/>
        </p:nvSpPr>
        <p:spPr>
          <a:xfrm>
            <a:off x="6286500" y="4714875"/>
            <a:ext cx="571500" cy="42862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6" name="5-Point Star 15"/>
          <p:cNvSpPr/>
          <p:nvPr/>
        </p:nvSpPr>
        <p:spPr>
          <a:xfrm>
            <a:off x="6286500" y="2857500"/>
            <a:ext cx="571500" cy="428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7" name="5-Point Star 16"/>
          <p:cNvSpPr/>
          <p:nvPr/>
        </p:nvSpPr>
        <p:spPr>
          <a:xfrm>
            <a:off x="7786688" y="5786438"/>
            <a:ext cx="571500" cy="42862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8" name="5-Point Star 17"/>
          <p:cNvSpPr/>
          <p:nvPr/>
        </p:nvSpPr>
        <p:spPr>
          <a:xfrm>
            <a:off x="7786688" y="5143500"/>
            <a:ext cx="571500" cy="42862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pic>
        <p:nvPicPr>
          <p:cNvPr id="19" name="Picture 18" descr="konc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285860"/>
            <a:ext cx="328611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sz="4000" dirty="0" smtClean="0"/>
              <a:t>NASTAVA USMJERENA NA UČENIKA  </a:t>
            </a:r>
          </a:p>
        </p:txBody>
      </p:sp>
      <p:pic>
        <p:nvPicPr>
          <p:cNvPr id="17410" name="Content Placeholder 4" descr="učiteljic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88"/>
            <a:ext cx="4714875" cy="5143500"/>
          </a:xfrm>
        </p:spPr>
      </p:pic>
      <p:sp>
        <p:nvSpPr>
          <p:cNvPr id="17411" name="Subtitle 1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4156075" cy="49831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hr-HR" b="1" dirty="0" smtClean="0">
                <a:latin typeface="Bradley Hand ITC" pitchFamily="66" charset="0"/>
              </a:rPr>
              <a:t> SMISAO NASTAVNIH METODA JE DA UČENICI POSTANU AKTIVNI U UČENJU.</a:t>
            </a:r>
          </a:p>
          <a:p>
            <a:pPr eaLnBrk="1" hangingPunct="1"/>
            <a:endParaRPr lang="hr-HR" b="1" dirty="0" smtClean="0">
              <a:latin typeface="Bradley Hand ITC" pitchFamily="66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hr-HR" b="1" dirty="0" smtClean="0">
                <a:latin typeface="Bradley Hand ITC" pitchFamily="66" charset="0"/>
              </a:rPr>
              <a:t> VEĆA AKTIVNOST UČENIKA SMANJUJE AKTIVNOST NASTAVNIKA.</a:t>
            </a:r>
          </a:p>
          <a:p>
            <a:pPr eaLnBrk="1" hangingPunct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DOMAĆE ZADAĆE RIJEŠAVATI PREMA   </a:t>
            </a:r>
            <a:br>
              <a:rPr lang="hr-HR" dirty="0" smtClean="0"/>
            </a:br>
            <a:r>
              <a:rPr lang="hr-HR" dirty="0" smtClean="0"/>
              <a:t>                       PLANU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14500"/>
            <a:ext cx="9144000" cy="5143500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Točno odrediti vrijeme početka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Uredi ti bez suvišnog radni stol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Pročitam zadatke i razmislim o izradi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Plan u 3.faze: početi sa lakim zadacima, težim i na kraju, onima koji me vesele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Ne prekidam radno vrijeme, samo kratke stanke za predah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Pišem uredno i strpljivo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Trudim se riješiti sve DZ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Kontroliram i razmišljam da li sam na kraju sve uspješno riješio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Pospremam radno mjesto i torbu za sutradan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/>
          </a:p>
        </p:txBody>
      </p:sp>
      <p:pic>
        <p:nvPicPr>
          <p:cNvPr id="4" name="Picture 3" descr="D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642918"/>
            <a:ext cx="321467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228600"/>
            <a:ext cx="8786812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KAKO SKUPNI RAD POSTAJE USPJEŠAN?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14500"/>
            <a:ext cx="9144000" cy="5143500"/>
          </a:xfrm>
        </p:spPr>
        <p:txBody>
          <a:bodyPr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Rasporediti skupine, te tiho i brzo razmjestiti stolove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Pripremiti radni materijal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Zajednički dogovor o zadacima, o nejasnom odmah pitati nastavnika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Organizirati radni tijek: podijeliti posao ili zajednički bilježiti rezultate rada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Svi članovi skupine jednako i ravnomjerno sudjeluju u radu, nitko nije isključen niti preopterećen poslom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Obazrivo postupati s drugim skupinama u prostoru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Svi se međusobno pomažu i svi su odgovorni za rezultate rada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Comic Sans MS" pitchFamily="66" charset="0"/>
              </a:rPr>
              <a:t>Pozorno se sluša skupina koja izlaže i za to vrijeme odlažu se bilješke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8724872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SKUPNI RAD S </a:t>
            </a:r>
            <a:br>
              <a:rPr lang="hr-HR" dirty="0" smtClean="0"/>
            </a:br>
            <a:r>
              <a:rPr lang="hr-HR" dirty="0" smtClean="0"/>
              <a:t>PODJELOM POSLA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1500188"/>
            <a:ext cx="8623300" cy="5357812"/>
          </a:xfrm>
        </p:spPr>
        <p:txBody>
          <a:bodyPr>
            <a:normAutofit fontScale="850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→</a:t>
            </a:r>
            <a:r>
              <a:rPr lang="hr-HR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PODJELA POSLA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 → BRŽE NAPREDOVANJE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 → MOGUĆNOST IZBORA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Times New Roman"/>
                <a:cs typeface="Times New Roman"/>
              </a:rPr>
              <a:t>Dobrovoljne skupine ili slučajne skupine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Times New Roman"/>
                <a:cs typeface="Times New Roman"/>
              </a:rPr>
              <a:t>Zajednički dogovor o skupnom radu, pozorno čitanje materijala, vremenski ograničena obrada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Times New Roman"/>
                <a:cs typeface="Times New Roman"/>
              </a:rPr>
              <a:t>Precizna prezentacija: što ostali učenici trebaju znati o mojem tematskom području? Kako ih prezentirati da ih ostali mogu upamtiti?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dirty="0" smtClean="0">
                <a:latin typeface="Times New Roman"/>
                <a:cs typeface="Times New Roman"/>
              </a:rPr>
              <a:t>Grupna prezentacija gdje svaki člana preuzima dio zadatka:</a:t>
            </a:r>
          </a:p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hr-HR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          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→ pobuditi pozornost publike</a:t>
            </a:r>
          </a:p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             → jasno se obraćati ostalima u razredu</a:t>
            </a:r>
          </a:p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  <a:cs typeface="Times New Roman"/>
              </a:rPr>
              <a:t>             → zorno prikazati rezultate koje će ostali bilježiti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>
              <a:latin typeface="Times New Roman"/>
              <a:cs typeface="Times New Roman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>
              <a:latin typeface="Times New Roman"/>
              <a:cs typeface="Times New Roman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/>
          </a:p>
        </p:txBody>
      </p:sp>
      <p:pic>
        <p:nvPicPr>
          <p:cNvPr id="4" name="Picture 3" descr="ptič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857232"/>
            <a:ext cx="3714744" cy="2000264"/>
          </a:xfrm>
          <a:prstGeom prst="rect">
            <a:avLst/>
          </a:prstGeom>
        </p:spPr>
      </p:pic>
      <p:pic>
        <p:nvPicPr>
          <p:cNvPr id="5" name="Picture 4" descr="class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0"/>
            <a:ext cx="4643438" cy="2857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/>
          <a:lstStyle/>
          <a:p>
            <a:pPr eaLnBrk="1" hangingPunct="1"/>
            <a:r>
              <a:rPr lang="hr-HR" smtClean="0"/>
              <a:t>         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sz="3600" dirty="0" smtClean="0">
                <a:latin typeface="Tempus Sans ITC" pitchFamily="82" charset="0"/>
              </a:rPr>
              <a:t>                      </a:t>
            </a:r>
            <a:r>
              <a:rPr lang="hr-HR" sz="3600" b="1" dirty="0" smtClean="0">
                <a:latin typeface="Tempus Sans ITC" pitchFamily="82" charset="0"/>
              </a:rPr>
              <a:t>“GRUPNI OTROV”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Neorganizirano i bučno se guraju stolovi i stolci po podu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Skupina nema materijale na stolu i kasni s početkom rada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Nije joj jasan zadatak rada i zapitkuje nastavnika ometajući druge skupine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Svaki učenik čini svoje i skupina djeluje bez dogovora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Jedan član skupine zgrabio je posao rješava i piše dok su </a:t>
            </a:r>
            <a:r>
              <a:rPr lang="hr-HR" sz="3600" dirty="0" smtClean="0">
                <a:solidFill>
                  <a:srgbClr val="C00000"/>
                </a:solidFill>
                <a:latin typeface="Tempus Sans ITC" pitchFamily="82" charset="0"/>
              </a:rPr>
              <a:t>drugi bezposleni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dirty="0" smtClean="0">
                <a:solidFill>
                  <a:srgbClr val="C00000"/>
                </a:solidFill>
                <a:latin typeface="Tempus Sans ITC" pitchFamily="82" charset="0"/>
              </a:rPr>
              <a:t>Rezultate rada </a:t>
            </a: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izlaže samo jedan učenik, drugi nisu ništa bilježili, niti sudjelovali u radu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sz="3600" b="1" dirty="0" smtClean="0">
                <a:solidFill>
                  <a:srgbClr val="C00000"/>
                </a:solidFill>
                <a:latin typeface="Tempus Sans ITC" pitchFamily="82" charset="0"/>
              </a:rPr>
              <a:t>Skupina se međusobno kritizira ne slušajući ostale izlagače</a:t>
            </a:r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sz="3600" dirty="0" smtClean="0"/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sz="3600" dirty="0" smtClean="0"/>
          </a:p>
          <a:p>
            <a:pPr marL="742950" indent="-7429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sz="3600" dirty="0"/>
          </a:p>
        </p:txBody>
      </p:sp>
      <p:pic>
        <p:nvPicPr>
          <p:cNvPr id="6" name="Picture 5" descr="zmij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1785926"/>
            <a:ext cx="178591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071563"/>
          </a:xfrm>
        </p:spPr>
        <p:txBody>
          <a:bodyPr/>
          <a:lstStyle/>
          <a:p>
            <a:pPr eaLnBrk="1" hangingPunct="1"/>
            <a:r>
              <a:rPr lang="hr-HR" sz="3200" dirty="0" smtClean="0"/>
              <a:t>   KAKO PREZENTIRATI REZULTATE PRED RAZREDOM?   </a:t>
            </a:r>
            <a:br>
              <a:rPr lang="hr-HR" sz="3200" dirty="0" smtClean="0"/>
            </a:br>
            <a:r>
              <a:rPr lang="hr-HR" sz="3200" dirty="0" smtClean="0"/>
              <a:t>                  KOMPETENCIJA PREZENTACIJE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00188"/>
            <a:ext cx="8929688" cy="5043487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Prednost izlaganja</a:t>
            </a:r>
            <a:r>
              <a:rPr lang="hr-HR" dirty="0" smtClean="0">
                <a:solidFill>
                  <a:srgbClr val="FF0000"/>
                </a:solidFill>
              </a:rPr>
              <a:t>: - dobro i dugo pamti informacije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FF0000"/>
                </a:solidFill>
              </a:rPr>
              <a:t>                            - vremenom stječe sve veću sigurnost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FF0000"/>
                </a:solidFill>
              </a:rPr>
              <a:t>                            - slušatelji dobivaju gotov rezultat rada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Dobro uspjela prezentacija: </a:t>
            </a:r>
            <a:r>
              <a:rPr lang="hr-HR" dirty="0" smtClean="0">
                <a:solidFill>
                  <a:srgbClr val="660033"/>
                </a:solidFill>
              </a:rPr>
              <a:t>- dobra priprema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660033"/>
                </a:solidFill>
              </a:rPr>
              <a:t>                                         - bilješke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660033"/>
                </a:solidFill>
              </a:rPr>
              <a:t>                                         - slobodno govoriti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>
                <a:solidFill>
                  <a:srgbClr val="660033"/>
                </a:solidFill>
              </a:rPr>
              <a:t>                                         - istaknuti važne informacije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                         </a:t>
            </a:r>
          </a:p>
        </p:txBody>
      </p:sp>
      <p:pic>
        <p:nvPicPr>
          <p:cNvPr id="5" name="Picture 4" descr="08-prezentacija-c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4752"/>
            <a:ext cx="4214810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METODA PRIKUPLJANJA TEKSTOVA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357430"/>
            <a:ext cx="9144000" cy="5072074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“. .. prikupljaju se postupno poznate stvari”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Odrediti o čemu je riječ u tekstu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Obuhvaćati sadržaje po fazama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(rečenica-odlomak-sažetak)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Označiti važne dijelove teksta (10 -20 %)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Nerazumljive dijelove označiti, objasniti riječnikom ili pitati kompetentnu osobu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Sažimanje onog što bi želio upamtiti (kartica, misaona mapa, ilustracija ili kratak tekst)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hr-HR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hr-HR" spc="300" dirty="0"/>
          </a:p>
        </p:txBody>
      </p:sp>
      <p:pic>
        <p:nvPicPr>
          <p:cNvPr id="4" name="Picture 3" descr="čitanje!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928670"/>
            <a:ext cx="3071802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228600"/>
            <a:ext cx="8551862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 EKSCERPIRANJE TEKSTOVA (odabiranje)</a:t>
            </a:r>
            <a:endParaRPr lang="hr-HR" dirty="0"/>
          </a:p>
        </p:txBody>
      </p:sp>
      <p:sp>
        <p:nvSpPr>
          <p:cNvPr id="61442" name="Content Placeholder 2"/>
          <p:cNvSpPr>
            <a:spLocks noGrp="1"/>
          </p:cNvSpPr>
          <p:nvPr>
            <p:ph sz="quarter" idx="1"/>
          </p:nvPr>
        </p:nvSpPr>
        <p:spPr>
          <a:xfrm>
            <a:off x="0" y="1814512"/>
            <a:ext cx="9144000" cy="5043488"/>
          </a:xfrm>
        </p:spPr>
        <p:txBody>
          <a:bodyPr/>
          <a:lstStyle/>
          <a:p>
            <a:pPr marL="514350" indent="-514350" eaLnBrk="1" hangingPunct="1">
              <a:buFont typeface="Tw Cen MT" pitchFamily="34" charset="-18"/>
              <a:buAutoNum type="arabicPeriod"/>
            </a:pPr>
            <a:endParaRPr lang="hr-HR" b="1" dirty="0" smtClean="0">
              <a:solidFill>
                <a:srgbClr val="C00000"/>
              </a:solidFill>
              <a:latin typeface="Tempus Sans ITC" pitchFamily="82" charset="0"/>
            </a:endParaRP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Pažljivo pročitati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Označiti važna mjesta u tekstu (pojmove ili dijelove teksta)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Na marginama pisati </a:t>
            </a:r>
            <a:r>
              <a:rPr lang="hr-H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ﮒ </a:t>
            </a:r>
            <a:r>
              <a:rPr lang="ar-AE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ﭾ</a:t>
            </a:r>
            <a:r>
              <a:rPr lang="hr-H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AE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ﷲ</a:t>
            </a:r>
            <a:r>
              <a:rPr lang="hr-H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, </a:t>
            </a:r>
            <a:r>
              <a:rPr lang="hr-HR" b="1" dirty="0" smtClean="0">
                <a:solidFill>
                  <a:srgbClr val="C00000"/>
                </a:solidFill>
                <a:latin typeface="Arial Rounded MT Bold" pitchFamily="34" charset="0"/>
              </a:rPr>
              <a:t>!!!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 za važne dijelove u tekstu, </a:t>
            </a:r>
            <a:r>
              <a:rPr lang="hr-HR" b="1" dirty="0" smtClean="0">
                <a:solidFill>
                  <a:srgbClr val="C00000"/>
                </a:solidFill>
                <a:latin typeface="Arial Rounded MT Bold" pitchFamily="34" charset="0"/>
              </a:rPr>
              <a:t>???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za nerazumljive dijelove)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Obrada “tekstualne pustinje” u osobni </a:t>
            </a: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proizvod</a:t>
            </a:r>
            <a:endParaRPr lang="hr-HR" b="1" dirty="0" smtClean="0">
              <a:solidFill>
                <a:srgbClr val="C00000"/>
              </a:solidFill>
              <a:latin typeface="Tempus Sans ITC" pitchFamily="82" charset="0"/>
            </a:endParaRP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b="1" dirty="0" smtClean="0">
                <a:solidFill>
                  <a:srgbClr val="C00000"/>
                </a:solidFill>
                <a:latin typeface="Tempus Sans ITC" pitchFamily="82" charset="0"/>
              </a:rPr>
              <a:t>EKSCERPT – vlastita kratka verzija – za memoriranje i primjenu</a:t>
            </a:r>
          </a:p>
        </p:txBody>
      </p:sp>
      <p:pic>
        <p:nvPicPr>
          <p:cNvPr id="4" name="Picture 3" descr="tek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000108"/>
            <a:ext cx="3071834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313" y="228600"/>
            <a:ext cx="8548687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          INTERPRETACIJA STATISTIKA I                             </a:t>
            </a:r>
            <a:br>
              <a:rPr lang="hr-HR" dirty="0" smtClean="0"/>
            </a:br>
            <a:r>
              <a:rPr lang="hr-HR" dirty="0" smtClean="0"/>
              <a:t>                     DIJAGRAMA</a:t>
            </a:r>
            <a:endParaRPr lang="hr-HR" dirty="0"/>
          </a:p>
        </p:txBody>
      </p:sp>
      <p:sp>
        <p:nvSpPr>
          <p:cNvPr id="62466" name="Content Placeholder 4"/>
          <p:cNvSpPr>
            <a:spLocks noGrp="1"/>
          </p:cNvSpPr>
          <p:nvPr>
            <p:ph sz="quarter" idx="1"/>
          </p:nvPr>
        </p:nvSpPr>
        <p:spPr>
          <a:xfrm>
            <a:off x="142875" y="1589088"/>
            <a:ext cx="4643438" cy="5126037"/>
          </a:xfrm>
        </p:spPr>
        <p:txBody>
          <a:bodyPr/>
          <a:lstStyle/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smtClean="0"/>
              <a:t>Koju tematiku obrađuje dijagram i što pretstavlja?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smtClean="0"/>
              <a:t>Koje značenje imaju brojke? (postoci ili apsolutni brojevi)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smtClean="0"/>
              <a:t>Zašto je napravljen dijagram? Želi nas informirati, usmjeriti, </a:t>
            </a:r>
          </a:p>
          <a:p>
            <a:pPr marL="514350" indent="-514350" eaLnBrk="1" hangingPunct="1">
              <a:buFont typeface="Tw Cen MT" pitchFamily="34" charset="-18"/>
              <a:buAutoNum type="arabicPeriod"/>
            </a:pPr>
            <a:r>
              <a:rPr lang="hr-HR" smtClean="0"/>
              <a:t>Koje informacije želim dugoročno upamtiti?</a:t>
            </a:r>
          </a:p>
        </p:txBody>
      </p:sp>
      <p:pic>
        <p:nvPicPr>
          <p:cNvPr id="62467" name="Content Placeholder 6" descr="diagramglasovi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00500" y="2786063"/>
            <a:ext cx="5143500" cy="3500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   KAKO SE TUMAČI KARIKATURA?</a:t>
            </a:r>
          </a:p>
        </p:txBody>
      </p:sp>
      <p:pic>
        <p:nvPicPr>
          <p:cNvPr id="63490" name="Content Placeholder 4" descr="eurozona_karikatur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428875"/>
            <a:ext cx="4643438" cy="3286125"/>
          </a:xfrm>
        </p:spPr>
      </p:pic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4643438" y="1589088"/>
            <a:ext cx="4357687" cy="5268912"/>
          </a:xfrm>
        </p:spPr>
        <p:txBody>
          <a:bodyPr>
            <a:normAutofit fontScale="850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Prepoznaješ li likove na karikaturi? Koju funkciju su imali kada je karikatura nastala?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Na koji događaj se odnosi i što znaš o njemu?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Što znači popratni tekst, te da li je humorističan ili ironičan?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Identificiraj simbole koje autor koristi.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dirty="0" smtClean="0"/>
              <a:t>Kakav je stav autora prema subjektu karikature? Pozitivan ili negativan? Kritički ili laskajući?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00034" y="714356"/>
            <a:ext cx="8153400" cy="5429288"/>
          </a:xfrm>
        </p:spPr>
        <p:txBody>
          <a:bodyPr/>
          <a:lstStyle/>
          <a:p>
            <a:pPr>
              <a:buNone/>
            </a:pPr>
            <a:r>
              <a:rPr lang="hr-HR" smtClean="0"/>
              <a:t>                             </a:t>
            </a:r>
            <a:r>
              <a:rPr lang="hr-HR" dirty="0" smtClean="0"/>
              <a:t>LITERATURA</a:t>
            </a:r>
          </a:p>
          <a:p>
            <a:pPr>
              <a:buNone/>
            </a:pPr>
            <a:r>
              <a:rPr lang="hr-HR" dirty="0" smtClean="0"/>
              <a:t>   </a:t>
            </a:r>
          </a:p>
          <a:p>
            <a:endParaRPr lang="hr-HR" dirty="0" smtClean="0"/>
          </a:p>
          <a:p>
            <a:r>
              <a:rPr lang="hr-HR" dirty="0" smtClean="0"/>
              <a:t>   Thomas Armstrong, </a:t>
            </a:r>
            <a:r>
              <a:rPr lang="hr-HR" i="1" dirty="0" smtClean="0"/>
              <a:t>Višestruke inteligencije u                razredu,</a:t>
            </a:r>
            <a:r>
              <a:rPr lang="hr-HR" dirty="0" smtClean="0"/>
              <a:t> Educa, Zagreb, 2006.</a:t>
            </a:r>
          </a:p>
          <a:p>
            <a:r>
              <a:rPr lang="hr-HR" dirty="0" smtClean="0"/>
              <a:t>   Wolfgang Mattes, </a:t>
            </a:r>
            <a:r>
              <a:rPr lang="hr-HR" i="1" dirty="0" smtClean="0"/>
              <a:t>Nastavne metode – 75 nastavnih metoda za nastavnike i učenike, </a:t>
            </a:r>
            <a:r>
              <a:rPr lang="hr-HR" dirty="0" smtClean="0"/>
              <a:t>Ljevak, Zagreb, 2007.</a:t>
            </a:r>
          </a:p>
          <a:p>
            <a:r>
              <a:rPr lang="hr-HR" dirty="0" smtClean="0"/>
              <a:t>    Elward Terhart, </a:t>
            </a:r>
            <a:r>
              <a:rPr lang="hr-HR" i="1" dirty="0" smtClean="0"/>
              <a:t>Metode poučavanja i učenja, </a:t>
            </a:r>
            <a:r>
              <a:rPr lang="hr-HR" dirty="0" smtClean="0"/>
              <a:t>Educa 51, Zagreb, 2001.</a:t>
            </a:r>
          </a:p>
          <a:p>
            <a:pPr>
              <a:buNone/>
            </a:pPr>
            <a:r>
              <a:rPr lang="hr-HR" dirty="0" smtClean="0"/>
              <a:t>   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000" dirty="0" smtClean="0"/>
              <a:t>      UPOTREBA RAZLIČITIH METODA               </a:t>
            </a:r>
            <a:br>
              <a:rPr lang="hr-HR" sz="4000" dirty="0" smtClean="0"/>
            </a:br>
            <a:r>
              <a:rPr lang="hr-HR" sz="4000" dirty="0" smtClean="0"/>
              <a:t>             POUČAVANJA I UČENJA</a:t>
            </a:r>
          </a:p>
        </p:txBody>
      </p:sp>
      <p:pic>
        <p:nvPicPr>
          <p:cNvPr id="18434" name="Content Placeholder 5" descr="Metode  poucavanja i ishodi ucenj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1500188"/>
            <a:ext cx="5357813" cy="3286125"/>
          </a:xfrm>
        </p:spPr>
      </p:pic>
      <p:sp>
        <p:nvSpPr>
          <p:cNvPr id="13" name="Subtitle 12"/>
          <p:cNvSpPr>
            <a:spLocks noGrp="1"/>
          </p:cNvSpPr>
          <p:nvPr>
            <p:ph type="subTitle" idx="4294967295"/>
          </p:nvPr>
        </p:nvSpPr>
        <p:spPr>
          <a:xfrm>
            <a:off x="0" y="4857750"/>
            <a:ext cx="9144000" cy="187801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hr-HR" sz="2800" b="1" dirty="0" smtClean="0"/>
              <a:t>RAZLIČITI STILOVI UČENJA</a:t>
            </a:r>
          </a:p>
          <a:p>
            <a:pPr eaLnBrk="1" hangingPunct="1">
              <a:lnSpc>
                <a:spcPct val="80000"/>
              </a:lnSpc>
            </a:pPr>
            <a:r>
              <a:rPr lang="hr-HR" sz="3300" u="sng" dirty="0" smtClean="0"/>
              <a:t>Individualni načini učenja: </a:t>
            </a:r>
            <a:r>
              <a:rPr lang="hr-HR" sz="3300" dirty="0" smtClean="0"/>
              <a:t>vizualni, auditivni, kinestetički, usmjerenost prema simbolima i aktivno u skupini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34400" cy="758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000" dirty="0" smtClean="0"/>
              <a:t>KOMPETENCIJE UČENIKA U SUVREMENOM        </a:t>
            </a:r>
            <a:br>
              <a:rPr lang="hr-HR" sz="4000" dirty="0" smtClean="0"/>
            </a:br>
            <a:r>
              <a:rPr lang="hr-HR" sz="4000" dirty="0" smtClean="0"/>
              <a:t>                          DRUŠTVU</a:t>
            </a:r>
          </a:p>
        </p:txBody>
      </p:sp>
      <p:sp>
        <p:nvSpPr>
          <p:cNvPr id="2" name="Subtitle 1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043488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b="1" dirty="0" smtClean="0">
                <a:solidFill>
                  <a:srgbClr val="C00000"/>
                </a:solidFill>
              </a:rPr>
              <a:t>OSOBNA KOMPETENCIJA      STRUČNA KOMPETENCIJA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Pouzdanost                        - savladan materinji u govoru i 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Spremnost na učenje i rad     pismu, osnovne računalske teh.,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Izdržljivost, sposobnost          temeljna znanja prirod. znanosti,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Prodornost, operativnost       engleskog j. i gospodarstva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Brižljivost, savjesnost           </a:t>
            </a:r>
            <a:r>
              <a:rPr lang="hr-HR" b="1" dirty="0" smtClean="0">
                <a:solidFill>
                  <a:srgbClr val="C00000"/>
                </a:solidFill>
              </a:rPr>
              <a:t>SOCIJALNA KOMPETENCIJA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Koncentracija                     - suradnja i timski rad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Odgovornost, samostalnost  - uljudnost i ljubaznost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Kritika, samokritika             - tolerancija i sposobnost 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hr-HR" dirty="0" smtClean="0"/>
              <a:t>Kreativnost, fleksibilnost        savladavanja konflikta</a:t>
            </a:r>
          </a:p>
          <a:p>
            <a:pPr marL="320040" indent="-320040" eaLnBrk="1" fontAlgn="auto" hangingPunct="1">
              <a:spcAft>
                <a:spcPts val="0"/>
              </a:spcAft>
              <a:buFontTx/>
              <a:buChar char="-"/>
              <a:defRPr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9294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800" b="1" dirty="0" smtClean="0"/>
              <a:t>                          OSOBNE KARAKTERISTIKE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dirty="0" smtClean="0"/>
              <a:t>                                                     </a:t>
            </a:r>
            <a:r>
              <a:rPr lang="hr-HR" sz="2400" dirty="0" smtClean="0"/>
              <a:t>JAKO IZRAŽENE      SLABO IZRAŽENE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Spremnost na učenje                              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Stručna znanja i sposobnosti                   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Ambicioznost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Izdržljivost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Usmeno izražavanje                                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Komunikativnost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Samostalnost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Samopouzdanje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Timski rad                                              +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Uvjerljivost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Točnost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Pouzdanost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Kreativnost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dirty="0" smtClean="0"/>
              <a:t> Organizacijske sposobnosti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200" dirty="0" smtClean="0"/>
              <a:t> </a:t>
            </a:r>
          </a:p>
        </p:txBody>
      </p:sp>
      <p:pic>
        <p:nvPicPr>
          <p:cNvPr id="4" name="Picture 3" descr="znak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3786190"/>
            <a:ext cx="221454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   RAZINE PROŠIRENOG UČENJA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0" y="1142984"/>
          <a:ext cx="9144000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357188" y="228600"/>
            <a:ext cx="8408987" cy="990600"/>
          </a:xfrm>
        </p:spPr>
        <p:txBody>
          <a:bodyPr/>
          <a:lstStyle/>
          <a:p>
            <a:pPr eaLnBrk="1" hangingPunct="1"/>
            <a:r>
              <a:rPr lang="hr-HR" dirty="0" smtClean="0"/>
              <a:t>      TJEDNI PLAN RADA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814512"/>
            <a:ext cx="8715375" cy="50434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dirty="0" smtClean="0"/>
              <a:t>Plan u pismenom obliku sa točno određenim zadaćama. 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Zadaće se dijele na </a:t>
            </a:r>
            <a:r>
              <a:rPr lang="hr-HR" i="1" dirty="0" smtClean="0">
                <a:solidFill>
                  <a:srgbClr val="FF0000"/>
                </a:solidFill>
              </a:rPr>
              <a:t>obavezne</a:t>
            </a:r>
            <a:r>
              <a:rPr lang="hr-HR" dirty="0" smtClean="0"/>
              <a:t> i </a:t>
            </a:r>
            <a:r>
              <a:rPr lang="hr-HR" i="1" dirty="0" smtClean="0">
                <a:solidFill>
                  <a:srgbClr val="FF0000"/>
                </a:solidFill>
              </a:rPr>
              <a:t>dobrovoljne</a:t>
            </a:r>
            <a:r>
              <a:rPr lang="hr-HR" dirty="0" smtClean="0"/>
              <a:t> (dodatne). 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Nastavnik je organizator nastavnog procesa i instruktor učenicima tijekom njihova samostalnog rada,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Učenici rade samostalno i moraju biti odgovorni.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Učenje organizirati tako da učenici nemaju stres, pritisak i ne osjećaju agresiju.</a:t>
            </a:r>
          </a:p>
          <a:p>
            <a:pPr eaLnBrk="1" hangingPunct="1">
              <a:lnSpc>
                <a:spcPct val="90000"/>
              </a:lnSpc>
            </a:pPr>
            <a:r>
              <a:rPr lang="hr-HR" dirty="0" smtClean="0"/>
              <a:t>Predvidjeti rasterećivanje nastavnika u određenim fazama.</a:t>
            </a:r>
          </a:p>
        </p:txBody>
      </p:sp>
      <p:pic>
        <p:nvPicPr>
          <p:cNvPr id="5" name="Picture 4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0"/>
            <a:ext cx="3000364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2575</TotalTime>
  <Words>2857</Words>
  <Application>Microsoft Office PowerPoint</Application>
  <PresentationFormat>On-screen Show (4:3)</PresentationFormat>
  <Paragraphs>434</Paragraphs>
  <Slides>49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Median</vt:lpstr>
      <vt:lpstr>                         VESNA SLAVIČEK</vt:lpstr>
      <vt:lpstr>METODE NISU SAME SEBI SVRHA</vt:lpstr>
      <vt:lpstr>POSTIZANJE CILJEVA UČENJA UZ POMOĆ                                           METODE</vt:lpstr>
      <vt:lpstr>NASTAVA USMJERENA NA UČENIKA  </vt:lpstr>
      <vt:lpstr>      UPOTREBA RAZLIČITIH METODA                             POUČAVANJA I UČENJA</vt:lpstr>
      <vt:lpstr>KOMPETENCIJE UČENIKA U SUVREMENOM                                   DRUŠTVU</vt:lpstr>
      <vt:lpstr>Slide 7</vt:lpstr>
      <vt:lpstr>   RAZINE PROŠIRENOG UČENJA</vt:lpstr>
      <vt:lpstr>      TJEDNI PLAN RADA</vt:lpstr>
      <vt:lpstr>Slide 10</vt:lpstr>
      <vt:lpstr>Slide 11</vt:lpstr>
      <vt:lpstr>         OTVORENI OBLIK RAZGOVORA</vt:lpstr>
      <vt:lpstr>      </vt:lpstr>
      <vt:lpstr>BRAIN STORMING (“vrtlog ideja”)</vt:lpstr>
      <vt:lpstr>Slide 15</vt:lpstr>
      <vt:lpstr>    VJEŽBA S KUGLIČNIM LEŽAJEVIMA         (DVOSTRUKI RED SJEDENJA)</vt:lpstr>
      <vt:lpstr>Slide 17</vt:lpstr>
      <vt:lpstr>Slide 18</vt:lpstr>
      <vt:lpstr>              FRONTALNA NASTAVA       (METODA RAZVIJANJA PITANJA)</vt:lpstr>
      <vt:lpstr>Slide 20</vt:lpstr>
      <vt:lpstr>Slide 21</vt:lpstr>
      <vt:lpstr> INDIVIDUALNI RAD</vt:lpstr>
      <vt:lpstr>Slide 23</vt:lpstr>
      <vt:lpstr>   RAD U PARU</vt:lpstr>
      <vt:lpstr>Slide 25</vt:lpstr>
      <vt:lpstr>        SKUPNI ILI GRUPNI RAD</vt:lpstr>
      <vt:lpstr>Slide 27</vt:lpstr>
      <vt:lpstr>Slide 28</vt:lpstr>
      <vt:lpstr>  TEHNIKE ZA POTICANJE KOMPETENCIJE                           ČITANJA</vt:lpstr>
      <vt:lpstr>FUNKCIONALNA               PISMENOST</vt:lpstr>
      <vt:lpstr>FILM U NASTAVI</vt:lpstr>
      <vt:lpstr>       ZNAČAJKE FILMSKOG JEZIKA</vt:lpstr>
      <vt:lpstr>Slide 33</vt:lpstr>
      <vt:lpstr>ANALIZA FILMA</vt:lpstr>
      <vt:lpstr>    POTICANJE KONCENTRACIJE</vt:lpstr>
      <vt:lpstr>Slide 36</vt:lpstr>
      <vt:lpstr>  METODIČKE KARTE ZA UČENIKE        KAKO NAUČITI USPJEŠNO UČITI?      </vt:lpstr>
      <vt:lpstr>ŠTO UČINITI ZA USPJEŠNIJE UČENJE?</vt:lpstr>
      <vt:lpstr>Slide 39</vt:lpstr>
      <vt:lpstr>DOMAĆE ZADAĆE RIJEŠAVATI PREMA                           PLANU</vt:lpstr>
      <vt:lpstr>KAKO SKUPNI RAD POSTAJE USPJEŠAN?</vt:lpstr>
      <vt:lpstr>SKUPNI RAD S  PODJELOM POSLA</vt:lpstr>
      <vt:lpstr>          </vt:lpstr>
      <vt:lpstr>   KAKO PREZENTIRATI REZULTATE PRED RAZREDOM?                      KOMPETENCIJA PREZENTACIJE</vt:lpstr>
      <vt:lpstr>METODA PRIKUPLJANJA TEKSTOVA</vt:lpstr>
      <vt:lpstr> EKSCERPIRANJE TEKSTOVA (odabiranje)</vt:lpstr>
      <vt:lpstr>          INTERPRETACIJA STATISTIKA I                                                   DIJAGRAMA</vt:lpstr>
      <vt:lpstr>   KAKO SE TUMAČI KARIKATURA?</vt:lpstr>
      <vt:lpstr>Slide 49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Wolfgang Mattes</dc:title>
  <dc:creator>Vesna</dc:creator>
  <cp:lastModifiedBy>Vesna</cp:lastModifiedBy>
  <cp:revision>358</cp:revision>
  <dcterms:created xsi:type="dcterms:W3CDTF">2012-11-12T11:20:29Z</dcterms:created>
  <dcterms:modified xsi:type="dcterms:W3CDTF">2013-01-07T00:19:16Z</dcterms:modified>
</cp:coreProperties>
</file>