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736" r:id="rId2"/>
    <p:sldMasterId id="2147483749" r:id="rId3"/>
    <p:sldMasterId id="2147483773" r:id="rId4"/>
    <p:sldMasterId id="2147483785" r:id="rId5"/>
    <p:sldMasterId id="2147483881" r:id="rId6"/>
  </p:sldMasterIdLst>
  <p:notesMasterIdLst>
    <p:notesMasterId r:id="rId57"/>
  </p:notesMasterIdLst>
  <p:handoutMasterIdLst>
    <p:handoutMasterId r:id="rId58"/>
  </p:handoutMasterIdLst>
  <p:sldIdLst>
    <p:sldId id="259" r:id="rId7"/>
    <p:sldId id="260" r:id="rId8"/>
    <p:sldId id="350" r:id="rId9"/>
    <p:sldId id="262" r:id="rId10"/>
    <p:sldId id="261" r:id="rId11"/>
    <p:sldId id="290" r:id="rId12"/>
    <p:sldId id="266" r:id="rId13"/>
    <p:sldId id="312" r:id="rId14"/>
    <p:sldId id="311" r:id="rId15"/>
    <p:sldId id="314" r:id="rId16"/>
    <p:sldId id="332" r:id="rId17"/>
    <p:sldId id="358" r:id="rId18"/>
    <p:sldId id="359" r:id="rId19"/>
    <p:sldId id="360" r:id="rId20"/>
    <p:sldId id="315" r:id="rId21"/>
    <p:sldId id="328" r:id="rId22"/>
    <p:sldId id="320" r:id="rId23"/>
    <p:sldId id="329" r:id="rId24"/>
    <p:sldId id="322" r:id="rId25"/>
    <p:sldId id="346" r:id="rId26"/>
    <p:sldId id="316" r:id="rId27"/>
    <p:sldId id="330" r:id="rId28"/>
    <p:sldId id="324" r:id="rId29"/>
    <p:sldId id="319" r:id="rId30"/>
    <p:sldId id="265" r:id="rId31"/>
    <p:sldId id="333" r:id="rId32"/>
    <p:sldId id="267" r:id="rId33"/>
    <p:sldId id="357" r:id="rId34"/>
    <p:sldId id="269" r:id="rId35"/>
    <p:sldId id="331" r:id="rId36"/>
    <p:sldId id="273" r:id="rId37"/>
    <p:sldId id="274" r:id="rId38"/>
    <p:sldId id="276" r:id="rId39"/>
    <p:sldId id="335" r:id="rId40"/>
    <p:sldId id="352" r:id="rId41"/>
    <p:sldId id="353" r:id="rId42"/>
    <p:sldId id="354" r:id="rId43"/>
    <p:sldId id="355" r:id="rId44"/>
    <p:sldId id="279" r:id="rId45"/>
    <p:sldId id="334" r:id="rId46"/>
    <p:sldId id="280" r:id="rId47"/>
    <p:sldId id="345" r:id="rId48"/>
    <p:sldId id="294" r:id="rId49"/>
    <p:sldId id="342" r:id="rId50"/>
    <p:sldId id="344" r:id="rId51"/>
    <p:sldId id="336" r:id="rId52"/>
    <p:sldId id="349" r:id="rId53"/>
    <p:sldId id="325" r:id="rId54"/>
    <p:sldId id="356" r:id="rId55"/>
    <p:sldId id="361" r:id="rId56"/>
  </p:sldIdLst>
  <p:sldSz cx="9144000" cy="6858000" type="screen4x3"/>
  <p:notesSz cx="6858000" cy="9144000"/>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F24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1" autoAdjust="0"/>
    <p:restoredTop sz="92230" autoAdjust="0"/>
  </p:normalViewPr>
  <p:slideViewPr>
    <p:cSldViewPr>
      <p:cViewPr>
        <p:scale>
          <a:sx n="100" d="100"/>
          <a:sy n="100" d="100"/>
        </p:scale>
        <p:origin x="-1104" y="-72"/>
      </p:cViewPr>
      <p:guideLst>
        <p:guide orient="horz" pos="2160"/>
        <p:guide pos="2880"/>
      </p:guideLst>
    </p:cSldViewPr>
  </p:slideViewPr>
  <p:notesTextViewPr>
    <p:cViewPr>
      <p:scale>
        <a:sx n="1" d="1"/>
        <a:sy n="1" d="1"/>
      </p:scale>
      <p:origin x="0" y="0"/>
    </p:cViewPr>
  </p:notesTextViewPr>
  <p:sorterViewPr>
    <p:cViewPr>
      <p:scale>
        <a:sx n="100" d="100"/>
        <a:sy n="100" d="100"/>
      </p:scale>
      <p:origin x="0" y="234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handoutMaster" Target="handoutMasters/handoutMaster1.xml"/><Relationship Id="rId5" Type="http://schemas.openxmlformats.org/officeDocument/2006/relationships/slideMaster" Target="slideMasters/slideMaster5.xml"/><Relationship Id="rId61" Type="http://schemas.openxmlformats.org/officeDocument/2006/relationships/theme" Target="theme/theme1.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presProps" Target="presProps.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notesMaster" Target="notesMasters/notesMaster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zervirano mjesto zaglavlja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hr-HR" smtClean="0"/>
              <a:t>Izazovi suvremenog djetinjstva - sociološki aspekt</a:t>
            </a:r>
            <a:endParaRPr lang="hr-HR"/>
          </a:p>
        </p:txBody>
      </p:sp>
      <p:sp>
        <p:nvSpPr>
          <p:cNvPr id="3" name="Rezervirano mjesto datum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0D8CD6D-809C-4CA0-9773-89587BE1D6F2}" type="datetimeFigureOut">
              <a:rPr lang="hr-HR" smtClean="0"/>
              <a:t>23.4.2014.</a:t>
            </a:fld>
            <a:endParaRPr lang="hr-HR"/>
          </a:p>
        </p:txBody>
      </p:sp>
      <p:sp>
        <p:nvSpPr>
          <p:cNvPr id="4" name="Rezervirano mjesto podnožj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hr-HR" smtClean="0"/>
              <a:t>doc.dr.sc. Željko Boneta</a:t>
            </a:r>
            <a:endParaRPr lang="hr-HR"/>
          </a:p>
        </p:txBody>
      </p:sp>
      <p:sp>
        <p:nvSpPr>
          <p:cNvPr id="5" name="Rezervirano mjesto broja slajd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6125582-F1D7-41F6-9EAA-F604A76FD060}" type="slidenum">
              <a:rPr lang="hr-HR" smtClean="0"/>
              <a:t>‹#›</a:t>
            </a:fld>
            <a:endParaRPr lang="hr-HR"/>
          </a:p>
        </p:txBody>
      </p:sp>
    </p:spTree>
    <p:extLst>
      <p:ext uri="{BB962C8B-B14F-4D97-AF65-F5344CB8AC3E}">
        <p14:creationId xmlns:p14="http://schemas.microsoft.com/office/powerpoint/2010/main" val="319787949"/>
      </p:ext>
    </p:extLst>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zervirano mjesto zaglavlja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hr-HR" smtClean="0"/>
              <a:t>Izazovi suvremenog djetinjstva - sociološki aspekt</a:t>
            </a:r>
            <a:endParaRPr lang="hr-HR"/>
          </a:p>
        </p:txBody>
      </p:sp>
      <p:sp>
        <p:nvSpPr>
          <p:cNvPr id="3" name="Rezervirano mjesto datum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8DF1B70-63D6-4074-B037-9213E9693C78}" type="datetimeFigureOut">
              <a:rPr lang="hr-HR" smtClean="0"/>
              <a:t>23.4.2014.</a:t>
            </a:fld>
            <a:endParaRPr lang="hr-HR"/>
          </a:p>
        </p:txBody>
      </p:sp>
      <p:sp>
        <p:nvSpPr>
          <p:cNvPr id="4" name="Rezervirano mjesto slike slajd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hr-HR"/>
          </a:p>
        </p:txBody>
      </p:sp>
      <p:sp>
        <p:nvSpPr>
          <p:cNvPr id="5" name="Rezervirano mjesto bilježaka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6" name="Rezervirano mjesto podnožj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hr-HR" smtClean="0"/>
              <a:t>doc.dr.sc. Željko Boneta</a:t>
            </a:r>
            <a:endParaRPr lang="hr-HR"/>
          </a:p>
        </p:txBody>
      </p:sp>
      <p:sp>
        <p:nvSpPr>
          <p:cNvPr id="7" name="Rezervirano mjesto broja slajd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BB719F4-9CF3-4D85-8FCC-7A6504A3F9BD}" type="slidenum">
              <a:rPr lang="hr-HR" smtClean="0"/>
              <a:t>‹#›</a:t>
            </a:fld>
            <a:endParaRPr lang="hr-HR"/>
          </a:p>
        </p:txBody>
      </p:sp>
    </p:spTree>
    <p:extLst>
      <p:ext uri="{BB962C8B-B14F-4D97-AF65-F5344CB8AC3E}">
        <p14:creationId xmlns:p14="http://schemas.microsoft.com/office/powerpoint/2010/main" val="2534466950"/>
      </p:ext>
    </p:extLst>
  </p:cSld>
  <p:clrMap bg1="lt1" tx1="dk1" bg2="lt2" tx2="dk2" accent1="accent1" accent2="accent2" accent3="accent3" accent4="accent4" accent5="accent5" accent6="accent6" hlink="hlink" folHlink="folHlink"/>
  <p:hf sldNum="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a:p>
        </p:txBody>
      </p:sp>
      <p:sp>
        <p:nvSpPr>
          <p:cNvPr id="7" name="Rezervirano mjesto zaglavlja 6"/>
          <p:cNvSpPr>
            <a:spLocks noGrp="1"/>
          </p:cNvSpPr>
          <p:nvPr>
            <p:ph type="hdr" sz="quarter" idx="10"/>
          </p:nvPr>
        </p:nvSpPr>
        <p:spPr/>
        <p:txBody>
          <a:bodyPr/>
          <a:lstStyle/>
          <a:p>
            <a:r>
              <a:rPr lang="hr-HR" smtClean="0"/>
              <a:t>Izazovi suvremenog djetinjstva - sociološki aspekt</a:t>
            </a:r>
            <a:endParaRPr lang="hr-HR"/>
          </a:p>
        </p:txBody>
      </p:sp>
    </p:spTree>
    <p:extLst>
      <p:ext uri="{BB962C8B-B14F-4D97-AF65-F5344CB8AC3E}">
        <p14:creationId xmlns:p14="http://schemas.microsoft.com/office/powerpoint/2010/main" val="30880068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D33ADB7-83E7-4468-B760-FFFBCF7C6E84}" type="slidenum">
              <a:rPr lang="en-US" smtClean="0">
                <a:solidFill>
                  <a:prstClr val="black"/>
                </a:solidFill>
              </a:rPr>
              <a:pPr/>
              <a:t>23</a:t>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D33ADB7-83E7-4468-B760-FFFBCF7C6E84}" type="slidenum">
              <a:rPr lang="en-US" smtClean="0">
                <a:solidFill>
                  <a:prstClr val="black"/>
                </a:solidFill>
              </a:rPr>
              <a:pPr/>
              <a:t>24</a:t>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dirty="0"/>
          </a:p>
        </p:txBody>
      </p:sp>
      <p:sp>
        <p:nvSpPr>
          <p:cNvPr id="4" name="Rezervirano mjesto zaglavlja 3"/>
          <p:cNvSpPr>
            <a:spLocks noGrp="1"/>
          </p:cNvSpPr>
          <p:nvPr>
            <p:ph type="hdr" sz="quarter" idx="10"/>
          </p:nvPr>
        </p:nvSpPr>
        <p:spPr/>
        <p:txBody>
          <a:bodyPr/>
          <a:lstStyle/>
          <a:p>
            <a:r>
              <a:rPr lang="hr-HR" smtClean="0"/>
              <a:t>Izazovi suvremenog djetinjstva - sociološki aspekt</a:t>
            </a:r>
            <a:endParaRPr lang="hr-HR"/>
          </a:p>
        </p:txBody>
      </p:sp>
    </p:spTree>
    <p:extLst>
      <p:ext uri="{BB962C8B-B14F-4D97-AF65-F5344CB8AC3E}">
        <p14:creationId xmlns:p14="http://schemas.microsoft.com/office/powerpoint/2010/main" val="21026107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dirty="0"/>
          </a:p>
        </p:txBody>
      </p:sp>
      <p:sp>
        <p:nvSpPr>
          <p:cNvPr id="4" name="Rezervirano mjesto zaglavlja 3"/>
          <p:cNvSpPr>
            <a:spLocks noGrp="1"/>
          </p:cNvSpPr>
          <p:nvPr>
            <p:ph type="hdr" sz="quarter" idx="10"/>
          </p:nvPr>
        </p:nvSpPr>
        <p:spPr/>
        <p:txBody>
          <a:bodyPr/>
          <a:lstStyle/>
          <a:p>
            <a:r>
              <a:rPr lang="hr-HR" smtClean="0">
                <a:solidFill>
                  <a:prstClr val="black"/>
                </a:solidFill>
              </a:rPr>
              <a:t>Izazovi suvremenog djetinjstva - sociološki aspekt</a:t>
            </a:r>
            <a:endParaRPr lang="hr-HR">
              <a:solidFill>
                <a:prstClr val="black"/>
              </a:solidFill>
            </a:endParaRPr>
          </a:p>
        </p:txBody>
      </p:sp>
    </p:spTree>
    <p:extLst>
      <p:ext uri="{BB962C8B-B14F-4D97-AF65-F5344CB8AC3E}">
        <p14:creationId xmlns:p14="http://schemas.microsoft.com/office/powerpoint/2010/main" val="21026107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dirty="0"/>
          </a:p>
        </p:txBody>
      </p:sp>
      <p:sp>
        <p:nvSpPr>
          <p:cNvPr id="4" name="Rezervirano mjesto zaglavlja 3"/>
          <p:cNvSpPr>
            <a:spLocks noGrp="1"/>
          </p:cNvSpPr>
          <p:nvPr>
            <p:ph type="hdr" sz="quarter" idx="10"/>
          </p:nvPr>
        </p:nvSpPr>
        <p:spPr/>
        <p:txBody>
          <a:bodyPr/>
          <a:lstStyle/>
          <a:p>
            <a:r>
              <a:rPr lang="hr-HR" smtClean="0">
                <a:solidFill>
                  <a:prstClr val="black"/>
                </a:solidFill>
              </a:rPr>
              <a:t>Izazovi suvremenog djetinjstva - sociološki aspekt</a:t>
            </a:r>
            <a:endParaRPr lang="hr-HR">
              <a:solidFill>
                <a:prstClr val="black"/>
              </a:solidFill>
            </a:endParaRPr>
          </a:p>
        </p:txBody>
      </p:sp>
    </p:spTree>
    <p:extLst>
      <p:ext uri="{BB962C8B-B14F-4D97-AF65-F5344CB8AC3E}">
        <p14:creationId xmlns:p14="http://schemas.microsoft.com/office/powerpoint/2010/main" val="21026107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a:p>
        </p:txBody>
      </p:sp>
      <p:sp>
        <p:nvSpPr>
          <p:cNvPr id="6" name="Rezervirano mjesto zaglavlja 5"/>
          <p:cNvSpPr>
            <a:spLocks noGrp="1"/>
          </p:cNvSpPr>
          <p:nvPr>
            <p:ph type="hdr" sz="quarter" idx="10"/>
          </p:nvPr>
        </p:nvSpPr>
        <p:spPr/>
        <p:txBody>
          <a:bodyPr/>
          <a:lstStyle/>
          <a:p>
            <a:r>
              <a:rPr lang="hr-HR" smtClean="0"/>
              <a:t>Izazovi suvremenog djetinjstva - sociološki aspekt</a:t>
            </a:r>
            <a:endParaRPr lang="hr-HR"/>
          </a:p>
        </p:txBody>
      </p:sp>
    </p:spTree>
    <p:extLst>
      <p:ext uri="{BB962C8B-B14F-4D97-AF65-F5344CB8AC3E}">
        <p14:creationId xmlns:p14="http://schemas.microsoft.com/office/powerpoint/2010/main" val="21026107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dirty="0"/>
          </a:p>
        </p:txBody>
      </p:sp>
      <p:sp>
        <p:nvSpPr>
          <p:cNvPr id="4" name="Rezervirano mjesto zaglavlja 3"/>
          <p:cNvSpPr>
            <a:spLocks noGrp="1"/>
          </p:cNvSpPr>
          <p:nvPr>
            <p:ph type="hdr" sz="quarter" idx="10"/>
          </p:nvPr>
        </p:nvSpPr>
        <p:spPr/>
        <p:txBody>
          <a:bodyPr/>
          <a:lstStyle/>
          <a:p>
            <a:r>
              <a:rPr lang="hr-HR" smtClean="0"/>
              <a:t>Izazovi suvremenog djetinjstva - sociološki aspekt</a:t>
            </a:r>
            <a:endParaRPr lang="hr-HR"/>
          </a:p>
        </p:txBody>
      </p:sp>
    </p:spTree>
    <p:extLst>
      <p:ext uri="{BB962C8B-B14F-4D97-AF65-F5344CB8AC3E}">
        <p14:creationId xmlns:p14="http://schemas.microsoft.com/office/powerpoint/2010/main" val="21026107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dirty="0"/>
          </a:p>
        </p:txBody>
      </p:sp>
      <p:sp>
        <p:nvSpPr>
          <p:cNvPr id="4" name="Rezervirano mjesto zaglavlja 3"/>
          <p:cNvSpPr>
            <a:spLocks noGrp="1"/>
          </p:cNvSpPr>
          <p:nvPr>
            <p:ph type="hdr" sz="quarter" idx="10"/>
          </p:nvPr>
        </p:nvSpPr>
        <p:spPr/>
        <p:txBody>
          <a:bodyPr/>
          <a:lstStyle/>
          <a:p>
            <a:r>
              <a:rPr lang="hr-HR" smtClean="0">
                <a:solidFill>
                  <a:prstClr val="black"/>
                </a:solidFill>
              </a:rPr>
              <a:t>Izazovi suvremenog djetinjstva - sociološki aspekt</a:t>
            </a:r>
            <a:endParaRPr lang="hr-HR">
              <a:solidFill>
                <a:prstClr val="black"/>
              </a:solidFill>
            </a:endParaRPr>
          </a:p>
        </p:txBody>
      </p:sp>
    </p:spTree>
    <p:extLst>
      <p:ext uri="{BB962C8B-B14F-4D97-AF65-F5344CB8AC3E}">
        <p14:creationId xmlns:p14="http://schemas.microsoft.com/office/powerpoint/2010/main" val="21026107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dirty="0"/>
          </a:p>
        </p:txBody>
      </p:sp>
      <p:sp>
        <p:nvSpPr>
          <p:cNvPr id="4" name="Rezervirano mjesto zaglavlja 3"/>
          <p:cNvSpPr>
            <a:spLocks noGrp="1"/>
          </p:cNvSpPr>
          <p:nvPr>
            <p:ph type="hdr" sz="quarter" idx="10"/>
          </p:nvPr>
        </p:nvSpPr>
        <p:spPr/>
        <p:txBody>
          <a:bodyPr/>
          <a:lstStyle/>
          <a:p>
            <a:r>
              <a:rPr lang="hr-HR" smtClean="0">
                <a:solidFill>
                  <a:prstClr val="black"/>
                </a:solidFill>
              </a:rPr>
              <a:t>Izazovi suvremenog djetinjstva - sociološki aspekt</a:t>
            </a:r>
            <a:endParaRPr lang="hr-HR">
              <a:solidFill>
                <a:prstClr val="black"/>
              </a:solidFill>
            </a:endParaRPr>
          </a:p>
        </p:txBody>
      </p:sp>
    </p:spTree>
    <p:extLst>
      <p:ext uri="{BB962C8B-B14F-4D97-AF65-F5344CB8AC3E}">
        <p14:creationId xmlns:p14="http://schemas.microsoft.com/office/powerpoint/2010/main" val="21026107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dirty="0"/>
          </a:p>
        </p:txBody>
      </p:sp>
      <p:sp>
        <p:nvSpPr>
          <p:cNvPr id="4" name="Rezervirano mjesto zaglavlja 3"/>
          <p:cNvSpPr>
            <a:spLocks noGrp="1"/>
          </p:cNvSpPr>
          <p:nvPr>
            <p:ph type="hdr" sz="quarter" idx="10"/>
          </p:nvPr>
        </p:nvSpPr>
        <p:spPr/>
        <p:txBody>
          <a:bodyPr/>
          <a:lstStyle/>
          <a:p>
            <a:r>
              <a:rPr lang="hr-HR" smtClean="0">
                <a:solidFill>
                  <a:prstClr val="black"/>
                </a:solidFill>
              </a:rPr>
              <a:t>Izazovi suvremenog djetinjstva - sociološki aspekt</a:t>
            </a:r>
            <a:endParaRPr lang="hr-HR">
              <a:solidFill>
                <a:prstClr val="black"/>
              </a:solidFill>
            </a:endParaRPr>
          </a:p>
        </p:txBody>
      </p:sp>
    </p:spTree>
    <p:extLst>
      <p:ext uri="{BB962C8B-B14F-4D97-AF65-F5344CB8AC3E}">
        <p14:creationId xmlns:p14="http://schemas.microsoft.com/office/powerpoint/2010/main" val="21026107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dirty="0"/>
          </a:p>
        </p:txBody>
      </p:sp>
      <p:sp>
        <p:nvSpPr>
          <p:cNvPr id="4" name="Rezervirano mjesto zaglavlja 3"/>
          <p:cNvSpPr>
            <a:spLocks noGrp="1"/>
          </p:cNvSpPr>
          <p:nvPr>
            <p:ph type="hdr" sz="quarter" idx="10"/>
          </p:nvPr>
        </p:nvSpPr>
        <p:spPr/>
        <p:txBody>
          <a:bodyPr/>
          <a:lstStyle/>
          <a:p>
            <a:r>
              <a:rPr lang="hr-HR" smtClean="0">
                <a:solidFill>
                  <a:prstClr val="black"/>
                </a:solidFill>
              </a:rPr>
              <a:t>Izazovi suvremenog djetinjstva - sociološki aspekt</a:t>
            </a:r>
            <a:endParaRPr lang="hr-HR">
              <a:solidFill>
                <a:prstClr val="black"/>
              </a:solidFill>
            </a:endParaRPr>
          </a:p>
        </p:txBody>
      </p:sp>
    </p:spTree>
    <p:extLst>
      <p:ext uri="{BB962C8B-B14F-4D97-AF65-F5344CB8AC3E}">
        <p14:creationId xmlns:p14="http://schemas.microsoft.com/office/powerpoint/2010/main" val="21026107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dirty="0"/>
          </a:p>
        </p:txBody>
      </p:sp>
      <p:sp>
        <p:nvSpPr>
          <p:cNvPr id="4" name="Rezervirano mjesto zaglavlja 3"/>
          <p:cNvSpPr>
            <a:spLocks noGrp="1"/>
          </p:cNvSpPr>
          <p:nvPr>
            <p:ph type="hdr" sz="quarter" idx="10"/>
          </p:nvPr>
        </p:nvSpPr>
        <p:spPr/>
        <p:txBody>
          <a:bodyPr/>
          <a:lstStyle/>
          <a:p>
            <a:r>
              <a:rPr lang="hr-HR" smtClean="0">
                <a:solidFill>
                  <a:prstClr val="black"/>
                </a:solidFill>
              </a:rPr>
              <a:t>Izazovi suvremenog djetinjstva - sociološki aspekt</a:t>
            </a:r>
            <a:endParaRPr lang="hr-HR">
              <a:solidFill>
                <a:prstClr val="black"/>
              </a:solidFill>
            </a:endParaRPr>
          </a:p>
        </p:txBody>
      </p:sp>
    </p:spTree>
    <p:extLst>
      <p:ext uri="{BB962C8B-B14F-4D97-AF65-F5344CB8AC3E}">
        <p14:creationId xmlns:p14="http://schemas.microsoft.com/office/powerpoint/2010/main" val="21026107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endParaRPr lang="hr-HR" dirty="0"/>
          </a:p>
        </p:txBody>
      </p:sp>
      <p:sp>
        <p:nvSpPr>
          <p:cNvPr id="4" name="Rezervirano mjesto zaglavlja 3"/>
          <p:cNvSpPr>
            <a:spLocks noGrp="1"/>
          </p:cNvSpPr>
          <p:nvPr>
            <p:ph type="hdr" sz="quarter" idx="10"/>
          </p:nvPr>
        </p:nvSpPr>
        <p:spPr/>
        <p:txBody>
          <a:bodyPr/>
          <a:lstStyle/>
          <a:p>
            <a:r>
              <a:rPr lang="hr-HR" smtClean="0">
                <a:solidFill>
                  <a:prstClr val="black"/>
                </a:solidFill>
              </a:rPr>
              <a:t>Izazovi suvremenog djetinjstva - sociološki aspekt</a:t>
            </a:r>
            <a:endParaRPr lang="hr-HR">
              <a:solidFill>
                <a:prstClr val="black"/>
              </a:solidFill>
            </a:endParaRPr>
          </a:p>
        </p:txBody>
      </p:sp>
    </p:spTree>
    <p:extLst>
      <p:ext uri="{BB962C8B-B14F-4D97-AF65-F5344CB8AC3E}">
        <p14:creationId xmlns:p14="http://schemas.microsoft.com/office/powerpoint/2010/main" val="21026107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Naslovni slaj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ctrTitle"/>
          </p:nvPr>
        </p:nvSpPr>
        <p:spPr>
          <a:xfrm>
            <a:off x="533400" y="4419600"/>
            <a:ext cx="4114800" cy="685800"/>
          </a:xfrm>
        </p:spPr>
        <p:txBody>
          <a:bodyPr/>
          <a:lstStyle>
            <a:lvl1pPr>
              <a:defRPr sz="2800">
                <a:solidFill>
                  <a:schemeClr val="accent3">
                    <a:lumMod val="20000"/>
                    <a:lumOff val="80000"/>
                  </a:schemeClr>
                </a:solidFill>
              </a:defRPr>
            </a:lvl1pPr>
          </a:lstStyle>
          <a:p>
            <a:r>
              <a:rPr lang="hr-HR" smtClean="0"/>
              <a:t>Uredite stil naslova matrice</a:t>
            </a:r>
            <a:endParaRPr lang="en-US" dirty="0"/>
          </a:p>
        </p:txBody>
      </p:sp>
      <p:sp>
        <p:nvSpPr>
          <p:cNvPr id="16387" name="Rectangle 3"/>
          <p:cNvSpPr>
            <a:spLocks noGrp="1" noChangeArrowheads="1"/>
          </p:cNvSpPr>
          <p:nvPr>
            <p:ph type="subTitle" idx="1"/>
          </p:nvPr>
        </p:nvSpPr>
        <p:spPr>
          <a:xfrm>
            <a:off x="533400" y="4953000"/>
            <a:ext cx="4114800" cy="457200"/>
          </a:xfrm>
        </p:spPr>
        <p:txBody>
          <a:bodyPr/>
          <a:lstStyle>
            <a:lvl1pPr marL="0" indent="0">
              <a:buFontTx/>
              <a:buNone/>
              <a:defRPr sz="2000">
                <a:solidFill>
                  <a:schemeClr val="accent6">
                    <a:lumMod val="60000"/>
                    <a:lumOff val="40000"/>
                  </a:schemeClr>
                </a:solidFill>
              </a:defRPr>
            </a:lvl1pPr>
          </a:lstStyle>
          <a:p>
            <a:r>
              <a:rPr lang="hr-HR" smtClean="0"/>
              <a:t>Uredite stil podnaslova matrice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Slika s opisom">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hr-HR" smtClean="0"/>
              <a:t>Uredite stil naslova matrice</a:t>
            </a:r>
            <a:endParaRPr lang="en-US"/>
          </a:p>
        </p:txBody>
      </p:sp>
      <p:sp>
        <p:nvSpPr>
          <p:cNvPr id="3" name="Picture Placeholder 2"/>
          <p:cNvSpPr>
            <a:spLocks noGrp="1"/>
          </p:cNvSpPr>
          <p:nvPr>
            <p:ph type="pic" idx="1"/>
          </p:nvPr>
        </p:nvSpPr>
        <p:spPr>
          <a:xfrm>
            <a:off x="1792288" y="1066800"/>
            <a:ext cx="5486400" cy="3733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hr-HR" smtClean="0"/>
              <a:t>Kliknite ikonu da biste dodali  sliku</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r-HR" smtClean="0"/>
              <a:t>Uredite stilove teksta matrice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Naslov i okomiti tekst">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mtClean="0"/>
              <a:t>Uredite stil naslova matrice</a:t>
            </a:r>
            <a:endParaRPr lang="en-US"/>
          </a:p>
        </p:txBody>
      </p:sp>
      <p:sp>
        <p:nvSpPr>
          <p:cNvPr id="3" name="Vertical Text Placeholder 2"/>
          <p:cNvSpPr>
            <a:spLocks noGrp="1"/>
          </p:cNvSpPr>
          <p:nvPr>
            <p:ph type="body" orient="vert" idx="1"/>
          </p:nvPr>
        </p:nvSpPr>
        <p:spPr/>
        <p:txBody>
          <a:bodyPr vert="eaVert"/>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Okomiti naslov i tekst">
    <p:bg>
      <p:bgPr>
        <a:blipFill dpi="0" rotWithShape="0">
          <a:blip r:embed="rId2">
            <a:lum/>
          </a:blip>
          <a:srcRect/>
          <a:stretch>
            <a:fillRect l="-2000" r="-2000"/>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29500" y="1143000"/>
            <a:ext cx="1257300" cy="5257800"/>
          </a:xfrm>
        </p:spPr>
        <p:txBody>
          <a:bodyPr vert="eaVert"/>
          <a:lstStyle/>
          <a:p>
            <a:r>
              <a:rPr lang="hr-HR" smtClean="0"/>
              <a:t>Uredite stil naslova matrice</a:t>
            </a:r>
            <a:endParaRPr lang="en-US" dirty="0"/>
          </a:p>
        </p:txBody>
      </p:sp>
      <p:sp>
        <p:nvSpPr>
          <p:cNvPr id="3" name="Vertical Text Placeholder 2"/>
          <p:cNvSpPr>
            <a:spLocks noGrp="1"/>
          </p:cNvSpPr>
          <p:nvPr>
            <p:ph type="body" orient="vert" idx="1"/>
          </p:nvPr>
        </p:nvSpPr>
        <p:spPr>
          <a:xfrm>
            <a:off x="304800" y="1143000"/>
            <a:ext cx="6972300" cy="5257800"/>
          </a:xfrm>
        </p:spPr>
        <p:txBody>
          <a:bodyPr vert="eaVert"/>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Naslovni slaj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ctrTitle"/>
          </p:nvPr>
        </p:nvSpPr>
        <p:spPr>
          <a:xfrm>
            <a:off x="533400" y="4419600"/>
            <a:ext cx="4114800" cy="685800"/>
          </a:xfrm>
        </p:spPr>
        <p:txBody>
          <a:bodyPr/>
          <a:lstStyle>
            <a:lvl1pPr>
              <a:defRPr sz="2800">
                <a:solidFill>
                  <a:schemeClr val="accent3">
                    <a:lumMod val="20000"/>
                    <a:lumOff val="80000"/>
                  </a:schemeClr>
                </a:solidFill>
              </a:defRPr>
            </a:lvl1pPr>
          </a:lstStyle>
          <a:p>
            <a:r>
              <a:rPr lang="hr-HR" smtClean="0"/>
              <a:t>Uredite stil naslova matrice</a:t>
            </a:r>
            <a:endParaRPr lang="en-US" dirty="0"/>
          </a:p>
        </p:txBody>
      </p:sp>
      <p:sp>
        <p:nvSpPr>
          <p:cNvPr id="16387" name="Rectangle 3"/>
          <p:cNvSpPr>
            <a:spLocks noGrp="1" noChangeArrowheads="1"/>
          </p:cNvSpPr>
          <p:nvPr>
            <p:ph type="subTitle" idx="1"/>
          </p:nvPr>
        </p:nvSpPr>
        <p:spPr>
          <a:xfrm>
            <a:off x="533400" y="4953000"/>
            <a:ext cx="4114800" cy="457200"/>
          </a:xfrm>
        </p:spPr>
        <p:txBody>
          <a:bodyPr/>
          <a:lstStyle>
            <a:lvl1pPr marL="0" indent="0">
              <a:buFontTx/>
              <a:buNone/>
              <a:defRPr sz="2000">
                <a:solidFill>
                  <a:schemeClr val="accent6">
                    <a:lumMod val="60000"/>
                    <a:lumOff val="40000"/>
                  </a:schemeClr>
                </a:solidFill>
              </a:defRPr>
            </a:lvl1pPr>
          </a:lstStyle>
          <a:p>
            <a:r>
              <a:rPr lang="hr-HR" smtClean="0"/>
              <a:t>Uredite stil podnaslova matrice</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Naslov i sadržaj">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mtClean="0"/>
              <a:t>Uredite stil naslova matrice</a:t>
            </a:r>
            <a:endParaRPr lang="en-US"/>
          </a:p>
        </p:txBody>
      </p:sp>
      <p:sp>
        <p:nvSpPr>
          <p:cNvPr id="3" name="Content Placeholder 2"/>
          <p:cNvSpPr>
            <a:spLocks noGrp="1"/>
          </p:cNvSpPr>
          <p:nvPr>
            <p:ph idx="1"/>
          </p:nvPr>
        </p:nvSpPr>
        <p:spPr/>
        <p:txBody>
          <a:body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Zaglavlje odjeljka">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hr-HR" smtClean="0"/>
              <a:t>Uredite stil naslova matrice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hr-HR" smtClean="0"/>
              <a:t>Uredite stilove teksta matrice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va sadržaj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mtClean="0"/>
              <a:t>Uredite stil naslova matrice</a:t>
            </a:r>
            <a:endParaRPr lang="en-US"/>
          </a:p>
        </p:txBody>
      </p:sp>
      <p:sp>
        <p:nvSpPr>
          <p:cNvPr id="3" name="Content Placeholder 2"/>
          <p:cNvSpPr>
            <a:spLocks noGrp="1"/>
          </p:cNvSpPr>
          <p:nvPr>
            <p:ph sz="half" idx="1"/>
          </p:nvPr>
        </p:nvSpPr>
        <p:spPr>
          <a:xfrm>
            <a:off x="381000" y="1219200"/>
            <a:ext cx="39624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en-US" dirty="0"/>
          </a:p>
        </p:txBody>
      </p:sp>
      <p:sp>
        <p:nvSpPr>
          <p:cNvPr id="4" name="Content Placeholder 3"/>
          <p:cNvSpPr>
            <a:spLocks noGrp="1"/>
          </p:cNvSpPr>
          <p:nvPr>
            <p:ph sz="half" idx="2"/>
          </p:nvPr>
        </p:nvSpPr>
        <p:spPr>
          <a:xfrm>
            <a:off x="4343400" y="1219200"/>
            <a:ext cx="41910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Usporedba">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lvl1pPr>
              <a:defRPr/>
            </a:lvl1pPr>
          </a:lstStyle>
          <a:p>
            <a:r>
              <a:rPr lang="hr-HR" smtClean="0"/>
              <a:t>Uredite stil naslova matrice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smtClean="0"/>
              <a:t>Uredite stilove teksta matrice</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smtClean="0"/>
              <a:t>Uredite stilove teksta matrice</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amo naslov">
    <p:bg>
      <p:bgPr>
        <a:blipFill dpi="0" rotWithShape="0">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90600" y="1143000"/>
            <a:ext cx="5029200" cy="838200"/>
          </a:xfrm>
        </p:spPr>
        <p:txBody>
          <a:bodyPr/>
          <a:lstStyle/>
          <a:p>
            <a:r>
              <a:rPr lang="hr-HR" smtClean="0"/>
              <a:t>Uredite stil naslova matrice</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Prazno">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 sadržaj">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mtClean="0"/>
              <a:t>Uredite stil naslova matrice</a:t>
            </a:r>
            <a:endParaRPr lang="en-US"/>
          </a:p>
        </p:txBody>
      </p:sp>
      <p:sp>
        <p:nvSpPr>
          <p:cNvPr id="3" name="Content Placeholder 2"/>
          <p:cNvSpPr>
            <a:spLocks noGrp="1"/>
          </p:cNvSpPr>
          <p:nvPr>
            <p:ph idx="1"/>
          </p:nvPr>
        </p:nvSpPr>
        <p:spPr/>
        <p:txBody>
          <a:body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Sadržaj s opisom">
    <p:spTree>
      <p:nvGrpSpPr>
        <p:cNvPr id="1" name=""/>
        <p:cNvGrpSpPr/>
        <p:nvPr/>
      </p:nvGrpSpPr>
      <p:grpSpPr>
        <a:xfrm>
          <a:off x="0" y="0"/>
          <a:ext cx="0" cy="0"/>
          <a:chOff x="0" y="0"/>
          <a:chExt cx="0" cy="0"/>
        </a:xfrm>
      </p:grpSpPr>
      <p:sp>
        <p:nvSpPr>
          <p:cNvPr id="2" name="Title 1"/>
          <p:cNvSpPr>
            <a:spLocks noGrp="1"/>
          </p:cNvSpPr>
          <p:nvPr>
            <p:ph type="title"/>
          </p:nvPr>
        </p:nvSpPr>
        <p:spPr>
          <a:xfrm>
            <a:off x="457201" y="-228600"/>
            <a:ext cx="3008313" cy="1162050"/>
          </a:xfrm>
        </p:spPr>
        <p:txBody>
          <a:bodyPr anchor="b"/>
          <a:lstStyle>
            <a:lvl1pPr algn="l">
              <a:defRPr sz="2000" b="1"/>
            </a:lvl1pPr>
          </a:lstStyle>
          <a:p>
            <a:r>
              <a:rPr lang="hr-HR" smtClean="0"/>
              <a:t>Uredite stil naslova matrice</a:t>
            </a:r>
            <a:endParaRPr lang="en-US"/>
          </a:p>
        </p:txBody>
      </p:sp>
      <p:sp>
        <p:nvSpPr>
          <p:cNvPr id="3" name="Content Placeholder 2"/>
          <p:cNvSpPr>
            <a:spLocks noGrp="1"/>
          </p:cNvSpPr>
          <p:nvPr>
            <p:ph idx="1"/>
          </p:nvPr>
        </p:nvSpPr>
        <p:spPr>
          <a:xfrm>
            <a:off x="3575050" y="1066801"/>
            <a:ext cx="5111750" cy="5105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en-US"/>
          </a:p>
        </p:txBody>
      </p:sp>
      <p:sp>
        <p:nvSpPr>
          <p:cNvPr id="4" name="Text Placeholder 3"/>
          <p:cNvSpPr>
            <a:spLocks noGrp="1"/>
          </p:cNvSpPr>
          <p:nvPr>
            <p:ph type="body" sz="half" idx="2"/>
          </p:nvPr>
        </p:nvSpPr>
        <p:spPr>
          <a:xfrm>
            <a:off x="457201" y="1143002"/>
            <a:ext cx="3008313" cy="4995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r-HR" smtClean="0"/>
              <a:t>Uredite stilove teksta matrice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Slika s opisom">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hr-HR" smtClean="0"/>
              <a:t>Uredite stil naslova matrice</a:t>
            </a:r>
            <a:endParaRPr lang="en-US"/>
          </a:p>
        </p:txBody>
      </p:sp>
      <p:sp>
        <p:nvSpPr>
          <p:cNvPr id="3" name="Picture Placeholder 2"/>
          <p:cNvSpPr>
            <a:spLocks noGrp="1"/>
          </p:cNvSpPr>
          <p:nvPr>
            <p:ph type="pic" idx="1"/>
          </p:nvPr>
        </p:nvSpPr>
        <p:spPr>
          <a:xfrm>
            <a:off x="1792288" y="1066800"/>
            <a:ext cx="5486400" cy="3733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hr-HR" smtClean="0"/>
              <a:t>Kliknite ikonu da biste dodali  sliku</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r-HR" smtClean="0"/>
              <a:t>Uredite stilove teksta matrice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Naslov i okomiti tekst">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mtClean="0"/>
              <a:t>Uredite stil naslova matrice</a:t>
            </a:r>
            <a:endParaRPr lang="en-US"/>
          </a:p>
        </p:txBody>
      </p:sp>
      <p:sp>
        <p:nvSpPr>
          <p:cNvPr id="3" name="Vertical Text Placeholder 2"/>
          <p:cNvSpPr>
            <a:spLocks noGrp="1"/>
          </p:cNvSpPr>
          <p:nvPr>
            <p:ph type="body" orient="vert" idx="1"/>
          </p:nvPr>
        </p:nvSpPr>
        <p:spPr/>
        <p:txBody>
          <a:bodyPr vert="eaVert"/>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Okomiti naslov i tekst">
    <p:bg>
      <p:bgPr>
        <a:blipFill dpi="0" rotWithShape="0">
          <a:blip r:embed="rId2">
            <a:lum/>
          </a:blip>
          <a:srcRect/>
          <a:stretch>
            <a:fillRect l="-2000" r="-2000"/>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29500" y="1143000"/>
            <a:ext cx="1257300" cy="5257800"/>
          </a:xfrm>
        </p:spPr>
        <p:txBody>
          <a:bodyPr vert="eaVert"/>
          <a:lstStyle/>
          <a:p>
            <a:r>
              <a:rPr lang="hr-HR" smtClean="0"/>
              <a:t>Uredite stil naslova matrice</a:t>
            </a:r>
            <a:endParaRPr lang="en-US" dirty="0"/>
          </a:p>
        </p:txBody>
      </p:sp>
      <p:sp>
        <p:nvSpPr>
          <p:cNvPr id="3" name="Vertical Text Placeholder 2"/>
          <p:cNvSpPr>
            <a:spLocks noGrp="1"/>
          </p:cNvSpPr>
          <p:nvPr>
            <p:ph type="body" orient="vert" idx="1"/>
          </p:nvPr>
        </p:nvSpPr>
        <p:spPr>
          <a:xfrm>
            <a:off x="304800" y="1143000"/>
            <a:ext cx="6972300" cy="5257800"/>
          </a:xfrm>
        </p:spPr>
        <p:txBody>
          <a:bodyPr vert="eaVert"/>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Naslovni slajd">
    <p:spTree>
      <p:nvGrpSpPr>
        <p:cNvPr id="1" name=""/>
        <p:cNvGrpSpPr/>
        <p:nvPr/>
      </p:nvGrpSpPr>
      <p:grpSpPr>
        <a:xfrm>
          <a:off x="0" y="0"/>
          <a:ext cx="0" cy="0"/>
          <a:chOff x="0" y="0"/>
          <a:chExt cx="0" cy="0"/>
        </a:xfrm>
      </p:grpSpPr>
      <p:sp>
        <p:nvSpPr>
          <p:cNvPr id="2" name="Naslov 1"/>
          <p:cNvSpPr>
            <a:spLocks noGrp="1"/>
          </p:cNvSpPr>
          <p:nvPr>
            <p:ph type="ctrTitle"/>
          </p:nvPr>
        </p:nvSpPr>
        <p:spPr>
          <a:xfrm>
            <a:off x="685800" y="2130425"/>
            <a:ext cx="7772400" cy="1470025"/>
          </a:xfrm>
        </p:spPr>
        <p:txBody>
          <a:bodyPr/>
          <a:lstStyle/>
          <a:p>
            <a:r>
              <a:rPr lang="hr-HR" smtClean="0"/>
              <a:t>Uredite stil naslova matrice</a:t>
            </a:r>
            <a:endParaRPr lang="hr-HR"/>
          </a:p>
        </p:txBody>
      </p:sp>
      <p:sp>
        <p:nvSpPr>
          <p:cNvPr id="3" name="Podnaslov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hr-HR" smtClean="0"/>
              <a:t>Uredite stil podnaslova matrice</a:t>
            </a:r>
            <a:endParaRPr lang="hr-HR"/>
          </a:p>
        </p:txBody>
      </p:sp>
      <p:sp>
        <p:nvSpPr>
          <p:cNvPr id="4" name="Rezervirano mjesto datuma 3"/>
          <p:cNvSpPr>
            <a:spLocks noGrp="1"/>
          </p:cNvSpPr>
          <p:nvPr>
            <p:ph type="dt" sz="half" idx="10"/>
          </p:nvPr>
        </p:nvSpPr>
        <p:spPr/>
        <p:txBody>
          <a:bodyPr/>
          <a:lstStyle>
            <a:lvl1pPr>
              <a:defRPr/>
            </a:lvl1pPr>
          </a:lstStyle>
          <a:p>
            <a:r>
              <a:rPr lang="sr-Latn-RS" altLang="sr-Latn-RS" smtClean="0"/>
              <a:t>4/19/2014</a:t>
            </a:r>
            <a:endParaRPr lang="es-ES" altLang="sr-Latn-RS"/>
          </a:p>
        </p:txBody>
      </p:sp>
      <p:sp>
        <p:nvSpPr>
          <p:cNvPr id="5" name="Rezervirano mjesto podnožja 4"/>
          <p:cNvSpPr>
            <a:spLocks noGrp="1"/>
          </p:cNvSpPr>
          <p:nvPr>
            <p:ph type="ftr" sz="quarter" idx="11"/>
          </p:nvPr>
        </p:nvSpPr>
        <p:spPr/>
        <p:txBody>
          <a:bodyPr/>
          <a:lstStyle>
            <a:lvl1pPr>
              <a:defRPr/>
            </a:lvl1pPr>
          </a:lstStyle>
          <a:p>
            <a:r>
              <a:rPr lang="es-ES" altLang="sr-Latn-RS" smtClean="0"/>
              <a:t>doc.dr.sc. Željko Boneta</a:t>
            </a:r>
            <a:endParaRPr lang="es-ES" altLang="sr-Latn-RS"/>
          </a:p>
        </p:txBody>
      </p:sp>
      <p:sp>
        <p:nvSpPr>
          <p:cNvPr id="6" name="Rezervirano mjesto broja slajda 5"/>
          <p:cNvSpPr>
            <a:spLocks noGrp="1"/>
          </p:cNvSpPr>
          <p:nvPr>
            <p:ph type="sldNum" sz="quarter" idx="12"/>
          </p:nvPr>
        </p:nvSpPr>
        <p:spPr/>
        <p:txBody>
          <a:bodyPr/>
          <a:lstStyle>
            <a:lvl1pPr>
              <a:defRPr/>
            </a:lvl1pPr>
          </a:lstStyle>
          <a:p>
            <a:fld id="{0861EDCF-2CFF-4738-AD62-B299A8F07DF4}" type="slidenum">
              <a:rPr lang="es-ES" altLang="sr-Latn-RS"/>
              <a:pPr/>
              <a:t>‹#›</a:t>
            </a:fld>
            <a:endParaRPr lang="es-ES" altLang="sr-Latn-RS"/>
          </a:p>
        </p:txBody>
      </p:sp>
    </p:spTree>
    <p:extLst>
      <p:ext uri="{BB962C8B-B14F-4D97-AF65-F5344CB8AC3E}">
        <p14:creationId xmlns:p14="http://schemas.microsoft.com/office/powerpoint/2010/main" val="967217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Naslov i sadržaj">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smtClean="0"/>
              <a:t>Uredite stil naslova matrice</a:t>
            </a:r>
            <a:endParaRPr lang="hr-HR"/>
          </a:p>
        </p:txBody>
      </p:sp>
      <p:sp>
        <p:nvSpPr>
          <p:cNvPr id="3" name="Rezervirano mjesto sadržaja 2"/>
          <p:cNvSpPr>
            <a:spLocks noGrp="1"/>
          </p:cNvSpPr>
          <p:nvPr>
            <p:ph idx="1"/>
          </p:nvPr>
        </p:nvSpPr>
        <p:spPr/>
        <p:txBody>
          <a:body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4" name="Rezervirano mjesto datuma 3"/>
          <p:cNvSpPr>
            <a:spLocks noGrp="1"/>
          </p:cNvSpPr>
          <p:nvPr>
            <p:ph type="dt" sz="half" idx="10"/>
          </p:nvPr>
        </p:nvSpPr>
        <p:spPr/>
        <p:txBody>
          <a:bodyPr/>
          <a:lstStyle>
            <a:lvl1pPr>
              <a:defRPr/>
            </a:lvl1pPr>
          </a:lstStyle>
          <a:p>
            <a:r>
              <a:rPr lang="sr-Latn-RS" smtClean="0"/>
              <a:t>4/19/2014</a:t>
            </a:r>
            <a:endParaRPr lang="en-US"/>
          </a:p>
        </p:txBody>
      </p:sp>
      <p:sp>
        <p:nvSpPr>
          <p:cNvPr id="5" name="Rezervirano mjesto podnožja 4"/>
          <p:cNvSpPr>
            <a:spLocks noGrp="1"/>
          </p:cNvSpPr>
          <p:nvPr>
            <p:ph type="ftr" sz="quarter" idx="11"/>
          </p:nvPr>
        </p:nvSpPr>
        <p:spPr/>
        <p:txBody>
          <a:bodyPr/>
          <a:lstStyle>
            <a:lvl1pPr>
              <a:defRPr/>
            </a:lvl1pPr>
          </a:lstStyle>
          <a:p>
            <a:r>
              <a:rPr lang="en-US" smtClean="0"/>
              <a:t>doc.dr.sc. Željko Boneta</a:t>
            </a:r>
            <a:endParaRPr lang="en-US"/>
          </a:p>
        </p:txBody>
      </p:sp>
      <p:sp>
        <p:nvSpPr>
          <p:cNvPr id="6" name="Rezervirano mjesto broja slajda 5"/>
          <p:cNvSpPr>
            <a:spLocks noGrp="1"/>
          </p:cNvSpPr>
          <p:nvPr>
            <p:ph type="sldNum" sz="quarter" idx="12"/>
          </p:nvPr>
        </p:nvSpPr>
        <p:spPr/>
        <p:txBody>
          <a:bodyPr/>
          <a:lstStyle>
            <a:lvl1pPr>
              <a:defRPr/>
            </a:lvl1pPr>
          </a:lstStyle>
          <a:p>
            <a:fld id="{289D71E3-7D81-4C24-B9D8-6B108755C64C}" type="slidenum">
              <a:rPr lang="en-US" smtClean="0"/>
              <a:t>‹#›</a:t>
            </a:fld>
            <a:endParaRPr lang="en-US"/>
          </a:p>
        </p:txBody>
      </p:sp>
    </p:spTree>
    <p:extLst>
      <p:ext uri="{BB962C8B-B14F-4D97-AF65-F5344CB8AC3E}">
        <p14:creationId xmlns:p14="http://schemas.microsoft.com/office/powerpoint/2010/main" val="63153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Zaglavlje odjeljka">
    <p:spTree>
      <p:nvGrpSpPr>
        <p:cNvPr id="1" name=""/>
        <p:cNvGrpSpPr/>
        <p:nvPr/>
      </p:nvGrpSpPr>
      <p:grpSpPr>
        <a:xfrm>
          <a:off x="0" y="0"/>
          <a:ext cx="0" cy="0"/>
          <a:chOff x="0" y="0"/>
          <a:chExt cx="0" cy="0"/>
        </a:xfrm>
      </p:grpSpPr>
      <p:sp>
        <p:nvSpPr>
          <p:cNvPr id="2" name="Naslov 1"/>
          <p:cNvSpPr>
            <a:spLocks noGrp="1"/>
          </p:cNvSpPr>
          <p:nvPr>
            <p:ph type="title"/>
          </p:nvPr>
        </p:nvSpPr>
        <p:spPr>
          <a:xfrm>
            <a:off x="722313" y="4406900"/>
            <a:ext cx="7772400" cy="1362075"/>
          </a:xfrm>
        </p:spPr>
        <p:txBody>
          <a:bodyPr anchor="t"/>
          <a:lstStyle>
            <a:lvl1pPr algn="l">
              <a:defRPr sz="4000" b="1" cap="all"/>
            </a:lvl1pPr>
          </a:lstStyle>
          <a:p>
            <a:r>
              <a:rPr lang="hr-HR" smtClean="0"/>
              <a:t>Uredite stil naslova matrice</a:t>
            </a:r>
            <a:endParaRPr lang="hr-HR"/>
          </a:p>
        </p:txBody>
      </p:sp>
      <p:sp>
        <p:nvSpPr>
          <p:cNvPr id="3" name="Rezervirano mjesto teksta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hr-HR" smtClean="0"/>
              <a:t>Uredite stilove teksta matrice</a:t>
            </a:r>
          </a:p>
        </p:txBody>
      </p:sp>
      <p:sp>
        <p:nvSpPr>
          <p:cNvPr id="4" name="Rezervirano mjesto datuma 3"/>
          <p:cNvSpPr>
            <a:spLocks noGrp="1"/>
          </p:cNvSpPr>
          <p:nvPr>
            <p:ph type="dt" sz="half" idx="10"/>
          </p:nvPr>
        </p:nvSpPr>
        <p:spPr/>
        <p:txBody>
          <a:bodyPr/>
          <a:lstStyle>
            <a:lvl1pPr>
              <a:defRPr/>
            </a:lvl1pPr>
          </a:lstStyle>
          <a:p>
            <a:r>
              <a:rPr lang="sr-Latn-RS" smtClean="0"/>
              <a:t>4/19/2014</a:t>
            </a:r>
            <a:endParaRPr lang="en-US"/>
          </a:p>
        </p:txBody>
      </p:sp>
      <p:sp>
        <p:nvSpPr>
          <p:cNvPr id="5" name="Rezervirano mjesto podnožja 4"/>
          <p:cNvSpPr>
            <a:spLocks noGrp="1"/>
          </p:cNvSpPr>
          <p:nvPr>
            <p:ph type="ftr" sz="quarter" idx="11"/>
          </p:nvPr>
        </p:nvSpPr>
        <p:spPr/>
        <p:txBody>
          <a:bodyPr/>
          <a:lstStyle>
            <a:lvl1pPr>
              <a:defRPr/>
            </a:lvl1pPr>
          </a:lstStyle>
          <a:p>
            <a:r>
              <a:rPr lang="hr-HR" smtClean="0"/>
              <a:t>doc.dr.sc. Željko Boneta</a:t>
            </a:r>
            <a:endParaRPr lang="hr-HR"/>
          </a:p>
        </p:txBody>
      </p:sp>
      <p:sp>
        <p:nvSpPr>
          <p:cNvPr id="6" name="Rezervirano mjesto broja slajda 5"/>
          <p:cNvSpPr>
            <a:spLocks noGrp="1"/>
          </p:cNvSpPr>
          <p:nvPr>
            <p:ph type="sldNum" sz="quarter" idx="12"/>
          </p:nvPr>
        </p:nvSpPr>
        <p:spPr/>
        <p:txBody>
          <a:bodyPr/>
          <a:lstStyle>
            <a:lvl1pPr>
              <a:defRPr/>
            </a:lvl1pPr>
          </a:lstStyle>
          <a:p>
            <a:fld id="{CA8D9AD5-F248-4919-864A-CFD76CC027D6}" type="slidenum">
              <a:rPr lang="hr-HR" smtClean="0"/>
              <a:t>‹#›</a:t>
            </a:fld>
            <a:endParaRPr lang="hr-HR"/>
          </a:p>
        </p:txBody>
      </p:sp>
    </p:spTree>
    <p:extLst>
      <p:ext uri="{BB962C8B-B14F-4D97-AF65-F5344CB8AC3E}">
        <p14:creationId xmlns:p14="http://schemas.microsoft.com/office/powerpoint/2010/main" val="341852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Dva sadržaja">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smtClean="0"/>
              <a:t>Uredite stil naslova matrice</a:t>
            </a:r>
            <a:endParaRPr lang="hr-HR"/>
          </a:p>
        </p:txBody>
      </p:sp>
      <p:sp>
        <p:nvSpPr>
          <p:cNvPr id="3" name="Rezervirano mjesto sadržaja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4" name="Rezervirano mjesto sadržaja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5" name="Rezervirano mjesto datuma 4"/>
          <p:cNvSpPr>
            <a:spLocks noGrp="1"/>
          </p:cNvSpPr>
          <p:nvPr>
            <p:ph type="dt" sz="half" idx="10"/>
          </p:nvPr>
        </p:nvSpPr>
        <p:spPr/>
        <p:txBody>
          <a:bodyPr/>
          <a:lstStyle>
            <a:lvl1pPr>
              <a:defRPr/>
            </a:lvl1pPr>
          </a:lstStyle>
          <a:p>
            <a:r>
              <a:rPr lang="sr-Latn-RS" smtClean="0"/>
              <a:t>4/19/2014</a:t>
            </a:r>
            <a:endParaRPr lang="en-US"/>
          </a:p>
        </p:txBody>
      </p:sp>
      <p:sp>
        <p:nvSpPr>
          <p:cNvPr id="6" name="Rezervirano mjesto podnožja 5"/>
          <p:cNvSpPr>
            <a:spLocks noGrp="1"/>
          </p:cNvSpPr>
          <p:nvPr>
            <p:ph type="ftr" sz="quarter" idx="11"/>
          </p:nvPr>
        </p:nvSpPr>
        <p:spPr/>
        <p:txBody>
          <a:bodyPr/>
          <a:lstStyle>
            <a:lvl1pPr>
              <a:defRPr/>
            </a:lvl1pPr>
          </a:lstStyle>
          <a:p>
            <a:r>
              <a:rPr lang="en-US" smtClean="0"/>
              <a:t>doc.dr.sc. Željko Boneta</a:t>
            </a:r>
            <a:endParaRPr lang="en-US"/>
          </a:p>
        </p:txBody>
      </p:sp>
      <p:sp>
        <p:nvSpPr>
          <p:cNvPr id="7" name="Rezervirano mjesto broja slajda 6"/>
          <p:cNvSpPr>
            <a:spLocks noGrp="1"/>
          </p:cNvSpPr>
          <p:nvPr>
            <p:ph type="sldNum" sz="quarter" idx="12"/>
          </p:nvPr>
        </p:nvSpPr>
        <p:spPr/>
        <p:txBody>
          <a:bodyPr/>
          <a:lstStyle>
            <a:lvl1pPr>
              <a:defRPr/>
            </a:lvl1pPr>
          </a:lstStyle>
          <a:p>
            <a:fld id="{289D71E3-7D81-4C24-B9D8-6B108755C64C}" type="slidenum">
              <a:rPr lang="en-US" smtClean="0"/>
              <a:t>‹#›</a:t>
            </a:fld>
            <a:endParaRPr lang="en-US"/>
          </a:p>
        </p:txBody>
      </p:sp>
    </p:spTree>
    <p:extLst>
      <p:ext uri="{BB962C8B-B14F-4D97-AF65-F5344CB8AC3E}">
        <p14:creationId xmlns:p14="http://schemas.microsoft.com/office/powerpoint/2010/main" val="3841865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Usporedba">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lvl1pPr>
              <a:defRPr/>
            </a:lvl1pPr>
          </a:lstStyle>
          <a:p>
            <a:r>
              <a:rPr lang="hr-HR" smtClean="0"/>
              <a:t>Uredite stil naslova matrice</a:t>
            </a:r>
            <a:endParaRPr lang="hr-HR"/>
          </a:p>
        </p:txBody>
      </p:sp>
      <p:sp>
        <p:nvSpPr>
          <p:cNvPr id="3" name="Rezervirano mjesto teksta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smtClean="0"/>
              <a:t>Uredite stilove teksta matrice</a:t>
            </a:r>
          </a:p>
        </p:txBody>
      </p:sp>
      <p:sp>
        <p:nvSpPr>
          <p:cNvPr id="4" name="Rezervirano mjesto sadržaja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5" name="Rezervirano mjesto teksta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smtClean="0"/>
              <a:t>Uredite stilove teksta matrice</a:t>
            </a:r>
          </a:p>
        </p:txBody>
      </p:sp>
      <p:sp>
        <p:nvSpPr>
          <p:cNvPr id="6" name="Rezervirano mjesto sadržaja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7" name="Rezervirano mjesto datuma 6"/>
          <p:cNvSpPr>
            <a:spLocks noGrp="1"/>
          </p:cNvSpPr>
          <p:nvPr>
            <p:ph type="dt" sz="half" idx="10"/>
          </p:nvPr>
        </p:nvSpPr>
        <p:spPr/>
        <p:txBody>
          <a:bodyPr/>
          <a:lstStyle>
            <a:lvl1pPr>
              <a:defRPr/>
            </a:lvl1pPr>
          </a:lstStyle>
          <a:p>
            <a:r>
              <a:rPr lang="sr-Latn-RS" smtClean="0"/>
              <a:t>4/19/2014</a:t>
            </a:r>
            <a:endParaRPr lang="en-US"/>
          </a:p>
        </p:txBody>
      </p:sp>
      <p:sp>
        <p:nvSpPr>
          <p:cNvPr id="8" name="Rezervirano mjesto podnožja 7"/>
          <p:cNvSpPr>
            <a:spLocks noGrp="1"/>
          </p:cNvSpPr>
          <p:nvPr>
            <p:ph type="ftr" sz="quarter" idx="11"/>
          </p:nvPr>
        </p:nvSpPr>
        <p:spPr/>
        <p:txBody>
          <a:bodyPr/>
          <a:lstStyle>
            <a:lvl1pPr>
              <a:defRPr/>
            </a:lvl1pPr>
          </a:lstStyle>
          <a:p>
            <a:r>
              <a:rPr lang="en-US" smtClean="0"/>
              <a:t>doc.dr.sc. Željko Boneta</a:t>
            </a:r>
            <a:endParaRPr lang="en-US"/>
          </a:p>
        </p:txBody>
      </p:sp>
      <p:sp>
        <p:nvSpPr>
          <p:cNvPr id="9" name="Rezervirano mjesto broja slajda 8"/>
          <p:cNvSpPr>
            <a:spLocks noGrp="1"/>
          </p:cNvSpPr>
          <p:nvPr>
            <p:ph type="sldNum" sz="quarter" idx="12"/>
          </p:nvPr>
        </p:nvSpPr>
        <p:spPr/>
        <p:txBody>
          <a:bodyPr/>
          <a:lstStyle>
            <a:lvl1pPr>
              <a:defRPr/>
            </a:lvl1pPr>
          </a:lstStyle>
          <a:p>
            <a:fld id="{289D71E3-7D81-4C24-B9D8-6B108755C64C}" type="slidenum">
              <a:rPr lang="en-US" smtClean="0"/>
              <a:t>‹#›</a:t>
            </a:fld>
            <a:endParaRPr lang="en-US"/>
          </a:p>
        </p:txBody>
      </p:sp>
    </p:spTree>
    <p:extLst>
      <p:ext uri="{BB962C8B-B14F-4D97-AF65-F5344CB8AC3E}">
        <p14:creationId xmlns:p14="http://schemas.microsoft.com/office/powerpoint/2010/main" val="2976348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aglavlje odjeljka">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hr-HR" smtClean="0"/>
              <a:t>Uredite stil naslova matrice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hr-HR" smtClean="0"/>
              <a:t>Uredite stilove teksta matrice</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smtClean="0"/>
              <a:t>Uredite stil naslova matrice</a:t>
            </a:r>
            <a:endParaRPr lang="hr-HR"/>
          </a:p>
        </p:txBody>
      </p:sp>
      <p:sp>
        <p:nvSpPr>
          <p:cNvPr id="3" name="Rezervirano mjesto datuma 2"/>
          <p:cNvSpPr>
            <a:spLocks noGrp="1"/>
          </p:cNvSpPr>
          <p:nvPr>
            <p:ph type="dt" sz="half" idx="10"/>
          </p:nvPr>
        </p:nvSpPr>
        <p:spPr/>
        <p:txBody>
          <a:bodyPr/>
          <a:lstStyle>
            <a:lvl1pPr>
              <a:defRPr/>
            </a:lvl1pPr>
          </a:lstStyle>
          <a:p>
            <a:r>
              <a:rPr lang="sr-Latn-RS" smtClean="0"/>
              <a:t>4/19/2014</a:t>
            </a:r>
            <a:endParaRPr lang="en-US"/>
          </a:p>
        </p:txBody>
      </p:sp>
      <p:sp>
        <p:nvSpPr>
          <p:cNvPr id="4" name="Rezervirano mjesto podnožja 3"/>
          <p:cNvSpPr>
            <a:spLocks noGrp="1"/>
          </p:cNvSpPr>
          <p:nvPr>
            <p:ph type="ftr" sz="quarter" idx="11"/>
          </p:nvPr>
        </p:nvSpPr>
        <p:spPr/>
        <p:txBody>
          <a:bodyPr/>
          <a:lstStyle>
            <a:lvl1pPr>
              <a:defRPr/>
            </a:lvl1pPr>
          </a:lstStyle>
          <a:p>
            <a:r>
              <a:rPr lang="en-US" smtClean="0"/>
              <a:t>doc.dr.sc. Željko Boneta</a:t>
            </a:r>
            <a:endParaRPr lang="en-US"/>
          </a:p>
        </p:txBody>
      </p:sp>
      <p:sp>
        <p:nvSpPr>
          <p:cNvPr id="5" name="Rezervirano mjesto broja slajda 4"/>
          <p:cNvSpPr>
            <a:spLocks noGrp="1"/>
          </p:cNvSpPr>
          <p:nvPr>
            <p:ph type="sldNum" sz="quarter" idx="12"/>
          </p:nvPr>
        </p:nvSpPr>
        <p:spPr/>
        <p:txBody>
          <a:bodyPr/>
          <a:lstStyle>
            <a:lvl1pPr>
              <a:defRPr/>
            </a:lvl1pPr>
          </a:lstStyle>
          <a:p>
            <a:fld id="{289D71E3-7D81-4C24-B9D8-6B108755C64C}" type="slidenum">
              <a:rPr lang="en-US" smtClean="0"/>
              <a:t>‹#›</a:t>
            </a:fld>
            <a:endParaRPr lang="en-US"/>
          </a:p>
        </p:txBody>
      </p:sp>
    </p:spTree>
    <p:extLst>
      <p:ext uri="{BB962C8B-B14F-4D97-AF65-F5344CB8AC3E}">
        <p14:creationId xmlns:p14="http://schemas.microsoft.com/office/powerpoint/2010/main" val="3861096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Prazno">
    <p:spTree>
      <p:nvGrpSpPr>
        <p:cNvPr id="1" name=""/>
        <p:cNvGrpSpPr/>
        <p:nvPr/>
      </p:nvGrpSpPr>
      <p:grpSpPr>
        <a:xfrm>
          <a:off x="0" y="0"/>
          <a:ext cx="0" cy="0"/>
          <a:chOff x="0" y="0"/>
          <a:chExt cx="0" cy="0"/>
        </a:xfrm>
      </p:grpSpPr>
      <p:sp>
        <p:nvSpPr>
          <p:cNvPr id="2" name="Rezervirano mjesto datuma 1"/>
          <p:cNvSpPr>
            <a:spLocks noGrp="1"/>
          </p:cNvSpPr>
          <p:nvPr>
            <p:ph type="dt" sz="half" idx="10"/>
          </p:nvPr>
        </p:nvSpPr>
        <p:spPr/>
        <p:txBody>
          <a:bodyPr/>
          <a:lstStyle>
            <a:lvl1pPr>
              <a:defRPr/>
            </a:lvl1pPr>
          </a:lstStyle>
          <a:p>
            <a:r>
              <a:rPr lang="sr-Latn-RS" smtClean="0"/>
              <a:t>4/19/2014</a:t>
            </a:r>
            <a:endParaRPr lang="en-US"/>
          </a:p>
        </p:txBody>
      </p:sp>
      <p:sp>
        <p:nvSpPr>
          <p:cNvPr id="3" name="Rezervirano mjesto podnožja 2"/>
          <p:cNvSpPr>
            <a:spLocks noGrp="1"/>
          </p:cNvSpPr>
          <p:nvPr>
            <p:ph type="ftr" sz="quarter" idx="11"/>
          </p:nvPr>
        </p:nvSpPr>
        <p:spPr/>
        <p:txBody>
          <a:bodyPr/>
          <a:lstStyle>
            <a:lvl1pPr>
              <a:defRPr/>
            </a:lvl1pPr>
          </a:lstStyle>
          <a:p>
            <a:r>
              <a:rPr lang="en-US" smtClean="0"/>
              <a:t>doc.dr.sc. Željko Boneta</a:t>
            </a:r>
            <a:endParaRPr lang="en-US"/>
          </a:p>
        </p:txBody>
      </p:sp>
      <p:sp>
        <p:nvSpPr>
          <p:cNvPr id="4" name="Rezervirano mjesto broja slajda 3"/>
          <p:cNvSpPr>
            <a:spLocks noGrp="1"/>
          </p:cNvSpPr>
          <p:nvPr>
            <p:ph type="sldNum" sz="quarter" idx="12"/>
          </p:nvPr>
        </p:nvSpPr>
        <p:spPr/>
        <p:txBody>
          <a:bodyPr/>
          <a:lstStyle>
            <a:lvl1pPr>
              <a:defRPr/>
            </a:lvl1pPr>
          </a:lstStyle>
          <a:p>
            <a:fld id="{289D71E3-7D81-4C24-B9D8-6B108755C64C}" type="slidenum">
              <a:rPr lang="en-US" smtClean="0"/>
              <a:t>‹#›</a:t>
            </a:fld>
            <a:endParaRPr lang="en-US"/>
          </a:p>
        </p:txBody>
      </p:sp>
    </p:spTree>
    <p:extLst>
      <p:ext uri="{BB962C8B-B14F-4D97-AF65-F5344CB8AC3E}">
        <p14:creationId xmlns:p14="http://schemas.microsoft.com/office/powerpoint/2010/main" val="1151584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Sadržaj s opisom">
    <p:spTree>
      <p:nvGrpSpPr>
        <p:cNvPr id="1" name=""/>
        <p:cNvGrpSpPr/>
        <p:nvPr/>
      </p:nvGrpSpPr>
      <p:grpSpPr>
        <a:xfrm>
          <a:off x="0" y="0"/>
          <a:ext cx="0" cy="0"/>
          <a:chOff x="0" y="0"/>
          <a:chExt cx="0" cy="0"/>
        </a:xfrm>
      </p:grpSpPr>
      <p:sp>
        <p:nvSpPr>
          <p:cNvPr id="2" name="Naslov 1"/>
          <p:cNvSpPr>
            <a:spLocks noGrp="1"/>
          </p:cNvSpPr>
          <p:nvPr>
            <p:ph type="title"/>
          </p:nvPr>
        </p:nvSpPr>
        <p:spPr>
          <a:xfrm>
            <a:off x="457200" y="273050"/>
            <a:ext cx="3008313" cy="1162050"/>
          </a:xfrm>
        </p:spPr>
        <p:txBody>
          <a:bodyPr anchor="b"/>
          <a:lstStyle>
            <a:lvl1pPr algn="l">
              <a:defRPr sz="2000" b="1"/>
            </a:lvl1pPr>
          </a:lstStyle>
          <a:p>
            <a:r>
              <a:rPr lang="hr-HR" smtClean="0"/>
              <a:t>Uredite stil naslova matrice</a:t>
            </a:r>
            <a:endParaRPr lang="hr-HR"/>
          </a:p>
        </p:txBody>
      </p:sp>
      <p:sp>
        <p:nvSpPr>
          <p:cNvPr id="3" name="Rezervirano mjesto sadržaja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4" name="Rezervirano mjesto teksta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r-HR" smtClean="0"/>
              <a:t>Uredite stilove teksta matrice</a:t>
            </a:r>
          </a:p>
        </p:txBody>
      </p:sp>
      <p:sp>
        <p:nvSpPr>
          <p:cNvPr id="5" name="Rezervirano mjesto datuma 4"/>
          <p:cNvSpPr>
            <a:spLocks noGrp="1"/>
          </p:cNvSpPr>
          <p:nvPr>
            <p:ph type="dt" sz="half" idx="10"/>
          </p:nvPr>
        </p:nvSpPr>
        <p:spPr/>
        <p:txBody>
          <a:bodyPr/>
          <a:lstStyle>
            <a:lvl1pPr>
              <a:defRPr/>
            </a:lvl1pPr>
          </a:lstStyle>
          <a:p>
            <a:r>
              <a:rPr lang="sr-Latn-RS" smtClean="0"/>
              <a:t>4/19/2014</a:t>
            </a:r>
            <a:endParaRPr lang="en-US"/>
          </a:p>
        </p:txBody>
      </p:sp>
      <p:sp>
        <p:nvSpPr>
          <p:cNvPr id="6" name="Rezervirano mjesto podnožja 5"/>
          <p:cNvSpPr>
            <a:spLocks noGrp="1"/>
          </p:cNvSpPr>
          <p:nvPr>
            <p:ph type="ftr" sz="quarter" idx="11"/>
          </p:nvPr>
        </p:nvSpPr>
        <p:spPr/>
        <p:txBody>
          <a:bodyPr/>
          <a:lstStyle>
            <a:lvl1pPr>
              <a:defRPr/>
            </a:lvl1pPr>
          </a:lstStyle>
          <a:p>
            <a:r>
              <a:rPr lang="en-US" smtClean="0"/>
              <a:t>doc.dr.sc. Željko Boneta</a:t>
            </a:r>
            <a:endParaRPr lang="en-US"/>
          </a:p>
        </p:txBody>
      </p:sp>
      <p:sp>
        <p:nvSpPr>
          <p:cNvPr id="7" name="Rezervirano mjesto broja slajda 6"/>
          <p:cNvSpPr>
            <a:spLocks noGrp="1"/>
          </p:cNvSpPr>
          <p:nvPr>
            <p:ph type="sldNum" sz="quarter" idx="12"/>
          </p:nvPr>
        </p:nvSpPr>
        <p:spPr/>
        <p:txBody>
          <a:bodyPr/>
          <a:lstStyle>
            <a:lvl1pPr>
              <a:defRPr/>
            </a:lvl1pPr>
          </a:lstStyle>
          <a:p>
            <a:fld id="{289D71E3-7D81-4C24-B9D8-6B108755C64C}" type="slidenum">
              <a:rPr lang="en-US" smtClean="0"/>
              <a:t>‹#›</a:t>
            </a:fld>
            <a:endParaRPr lang="en-US"/>
          </a:p>
        </p:txBody>
      </p:sp>
    </p:spTree>
    <p:extLst>
      <p:ext uri="{BB962C8B-B14F-4D97-AF65-F5344CB8AC3E}">
        <p14:creationId xmlns:p14="http://schemas.microsoft.com/office/powerpoint/2010/main" val="3645829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Slika s opisom">
    <p:spTree>
      <p:nvGrpSpPr>
        <p:cNvPr id="1" name=""/>
        <p:cNvGrpSpPr/>
        <p:nvPr/>
      </p:nvGrpSpPr>
      <p:grpSpPr>
        <a:xfrm>
          <a:off x="0" y="0"/>
          <a:ext cx="0" cy="0"/>
          <a:chOff x="0" y="0"/>
          <a:chExt cx="0" cy="0"/>
        </a:xfrm>
      </p:grpSpPr>
      <p:sp>
        <p:nvSpPr>
          <p:cNvPr id="2" name="Naslov 1"/>
          <p:cNvSpPr>
            <a:spLocks noGrp="1"/>
          </p:cNvSpPr>
          <p:nvPr>
            <p:ph type="title"/>
          </p:nvPr>
        </p:nvSpPr>
        <p:spPr>
          <a:xfrm>
            <a:off x="1792288" y="4800600"/>
            <a:ext cx="5486400" cy="566738"/>
          </a:xfrm>
        </p:spPr>
        <p:txBody>
          <a:bodyPr anchor="b"/>
          <a:lstStyle>
            <a:lvl1pPr algn="l">
              <a:defRPr sz="2000" b="1"/>
            </a:lvl1pPr>
          </a:lstStyle>
          <a:p>
            <a:r>
              <a:rPr lang="hr-HR" smtClean="0"/>
              <a:t>Uredite stil naslova matrice</a:t>
            </a:r>
            <a:endParaRPr lang="hr-HR"/>
          </a:p>
        </p:txBody>
      </p:sp>
      <p:sp>
        <p:nvSpPr>
          <p:cNvPr id="3" name="Rezervirano mjesto slik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hr-HR" smtClean="0"/>
              <a:t>Kliknite ikonu da biste dodali  sliku</a:t>
            </a:r>
            <a:endParaRPr lang="hr-HR"/>
          </a:p>
        </p:txBody>
      </p:sp>
      <p:sp>
        <p:nvSpPr>
          <p:cNvPr id="4" name="Rezervirano mjesto teksta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r-HR" smtClean="0"/>
              <a:t>Uredite stilove teksta matrice</a:t>
            </a:r>
          </a:p>
        </p:txBody>
      </p:sp>
      <p:sp>
        <p:nvSpPr>
          <p:cNvPr id="5" name="Rezervirano mjesto datuma 4"/>
          <p:cNvSpPr>
            <a:spLocks noGrp="1"/>
          </p:cNvSpPr>
          <p:nvPr>
            <p:ph type="dt" sz="half" idx="10"/>
          </p:nvPr>
        </p:nvSpPr>
        <p:spPr/>
        <p:txBody>
          <a:bodyPr/>
          <a:lstStyle>
            <a:lvl1pPr>
              <a:defRPr/>
            </a:lvl1pPr>
          </a:lstStyle>
          <a:p>
            <a:r>
              <a:rPr lang="sr-Latn-RS" smtClean="0"/>
              <a:t>4/19/2014</a:t>
            </a:r>
            <a:endParaRPr lang="en-US"/>
          </a:p>
        </p:txBody>
      </p:sp>
      <p:sp>
        <p:nvSpPr>
          <p:cNvPr id="6" name="Rezervirano mjesto podnožja 5"/>
          <p:cNvSpPr>
            <a:spLocks noGrp="1"/>
          </p:cNvSpPr>
          <p:nvPr>
            <p:ph type="ftr" sz="quarter" idx="11"/>
          </p:nvPr>
        </p:nvSpPr>
        <p:spPr/>
        <p:txBody>
          <a:bodyPr/>
          <a:lstStyle>
            <a:lvl1pPr>
              <a:defRPr/>
            </a:lvl1pPr>
          </a:lstStyle>
          <a:p>
            <a:r>
              <a:rPr lang="en-US" smtClean="0"/>
              <a:t>doc.dr.sc. Željko Boneta</a:t>
            </a:r>
            <a:endParaRPr lang="en-US"/>
          </a:p>
        </p:txBody>
      </p:sp>
      <p:sp>
        <p:nvSpPr>
          <p:cNvPr id="7" name="Rezervirano mjesto broja slajda 6"/>
          <p:cNvSpPr>
            <a:spLocks noGrp="1"/>
          </p:cNvSpPr>
          <p:nvPr>
            <p:ph type="sldNum" sz="quarter" idx="12"/>
          </p:nvPr>
        </p:nvSpPr>
        <p:spPr/>
        <p:txBody>
          <a:bodyPr/>
          <a:lstStyle>
            <a:lvl1pPr>
              <a:defRPr/>
            </a:lvl1pPr>
          </a:lstStyle>
          <a:p>
            <a:fld id="{289D71E3-7D81-4C24-B9D8-6B108755C64C}" type="slidenum">
              <a:rPr lang="en-US" smtClean="0"/>
              <a:t>‹#›</a:t>
            </a:fld>
            <a:endParaRPr lang="en-US"/>
          </a:p>
        </p:txBody>
      </p:sp>
    </p:spTree>
    <p:extLst>
      <p:ext uri="{BB962C8B-B14F-4D97-AF65-F5344CB8AC3E}">
        <p14:creationId xmlns:p14="http://schemas.microsoft.com/office/powerpoint/2010/main" val="3787501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Naslov i okomiti tekst">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smtClean="0"/>
              <a:t>Uredite stil naslova matrice</a:t>
            </a:r>
            <a:endParaRPr lang="hr-HR"/>
          </a:p>
        </p:txBody>
      </p:sp>
      <p:sp>
        <p:nvSpPr>
          <p:cNvPr id="3" name="Rezervirano mjesto okomitog teksta 2"/>
          <p:cNvSpPr>
            <a:spLocks noGrp="1"/>
          </p:cNvSpPr>
          <p:nvPr>
            <p:ph type="body" orient="vert" idx="1"/>
          </p:nvPr>
        </p:nvSpPr>
        <p:spPr/>
        <p:txBody>
          <a:bodyPr vert="eaVert"/>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4" name="Rezervirano mjesto datuma 3"/>
          <p:cNvSpPr>
            <a:spLocks noGrp="1"/>
          </p:cNvSpPr>
          <p:nvPr>
            <p:ph type="dt" sz="half" idx="10"/>
          </p:nvPr>
        </p:nvSpPr>
        <p:spPr/>
        <p:txBody>
          <a:bodyPr/>
          <a:lstStyle>
            <a:lvl1pPr>
              <a:defRPr/>
            </a:lvl1pPr>
          </a:lstStyle>
          <a:p>
            <a:r>
              <a:rPr lang="sr-Latn-RS" smtClean="0"/>
              <a:t>4/19/2014</a:t>
            </a:r>
            <a:endParaRPr lang="en-US"/>
          </a:p>
        </p:txBody>
      </p:sp>
      <p:sp>
        <p:nvSpPr>
          <p:cNvPr id="5" name="Rezervirano mjesto podnožja 4"/>
          <p:cNvSpPr>
            <a:spLocks noGrp="1"/>
          </p:cNvSpPr>
          <p:nvPr>
            <p:ph type="ftr" sz="quarter" idx="11"/>
          </p:nvPr>
        </p:nvSpPr>
        <p:spPr/>
        <p:txBody>
          <a:bodyPr/>
          <a:lstStyle>
            <a:lvl1pPr>
              <a:defRPr/>
            </a:lvl1pPr>
          </a:lstStyle>
          <a:p>
            <a:r>
              <a:rPr lang="en-US" smtClean="0"/>
              <a:t>doc.dr.sc. Željko Boneta</a:t>
            </a:r>
            <a:endParaRPr lang="en-US"/>
          </a:p>
        </p:txBody>
      </p:sp>
      <p:sp>
        <p:nvSpPr>
          <p:cNvPr id="6" name="Rezervirano mjesto broja slajda 5"/>
          <p:cNvSpPr>
            <a:spLocks noGrp="1"/>
          </p:cNvSpPr>
          <p:nvPr>
            <p:ph type="sldNum" sz="quarter" idx="12"/>
          </p:nvPr>
        </p:nvSpPr>
        <p:spPr/>
        <p:txBody>
          <a:bodyPr/>
          <a:lstStyle>
            <a:lvl1pPr>
              <a:defRPr/>
            </a:lvl1pPr>
          </a:lstStyle>
          <a:p>
            <a:fld id="{289D71E3-7D81-4C24-B9D8-6B108755C64C}" type="slidenum">
              <a:rPr lang="en-US" smtClean="0"/>
              <a:t>‹#›</a:t>
            </a:fld>
            <a:endParaRPr lang="en-US"/>
          </a:p>
        </p:txBody>
      </p:sp>
    </p:spTree>
    <p:extLst>
      <p:ext uri="{BB962C8B-B14F-4D97-AF65-F5344CB8AC3E}">
        <p14:creationId xmlns:p14="http://schemas.microsoft.com/office/powerpoint/2010/main" val="3121081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Okomiti naslov i tekst">
    <p:spTree>
      <p:nvGrpSpPr>
        <p:cNvPr id="1" name=""/>
        <p:cNvGrpSpPr/>
        <p:nvPr/>
      </p:nvGrpSpPr>
      <p:grpSpPr>
        <a:xfrm>
          <a:off x="0" y="0"/>
          <a:ext cx="0" cy="0"/>
          <a:chOff x="0" y="0"/>
          <a:chExt cx="0" cy="0"/>
        </a:xfrm>
      </p:grpSpPr>
      <p:sp>
        <p:nvSpPr>
          <p:cNvPr id="2" name="Okomiti naslov 1"/>
          <p:cNvSpPr>
            <a:spLocks noGrp="1"/>
          </p:cNvSpPr>
          <p:nvPr>
            <p:ph type="title" orient="vert"/>
          </p:nvPr>
        </p:nvSpPr>
        <p:spPr>
          <a:xfrm>
            <a:off x="6629400" y="274638"/>
            <a:ext cx="2057400" cy="5851525"/>
          </a:xfrm>
        </p:spPr>
        <p:txBody>
          <a:bodyPr vert="eaVert"/>
          <a:lstStyle/>
          <a:p>
            <a:r>
              <a:rPr lang="hr-HR" smtClean="0"/>
              <a:t>Uredite stil naslova matrice</a:t>
            </a:r>
            <a:endParaRPr lang="hr-HR"/>
          </a:p>
        </p:txBody>
      </p:sp>
      <p:sp>
        <p:nvSpPr>
          <p:cNvPr id="3" name="Rezervirano mjesto okomitog teksta 2"/>
          <p:cNvSpPr>
            <a:spLocks noGrp="1"/>
          </p:cNvSpPr>
          <p:nvPr>
            <p:ph type="body" orient="vert" idx="1"/>
          </p:nvPr>
        </p:nvSpPr>
        <p:spPr>
          <a:xfrm>
            <a:off x="457200" y="274638"/>
            <a:ext cx="6019800" cy="5851525"/>
          </a:xfrm>
        </p:spPr>
        <p:txBody>
          <a:bodyPr vert="eaVert"/>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hr-HR"/>
          </a:p>
        </p:txBody>
      </p:sp>
      <p:sp>
        <p:nvSpPr>
          <p:cNvPr id="4" name="Rezervirano mjesto datuma 3"/>
          <p:cNvSpPr>
            <a:spLocks noGrp="1"/>
          </p:cNvSpPr>
          <p:nvPr>
            <p:ph type="dt" sz="half" idx="10"/>
          </p:nvPr>
        </p:nvSpPr>
        <p:spPr/>
        <p:txBody>
          <a:bodyPr/>
          <a:lstStyle>
            <a:lvl1pPr>
              <a:defRPr/>
            </a:lvl1pPr>
          </a:lstStyle>
          <a:p>
            <a:r>
              <a:rPr lang="sr-Latn-RS" smtClean="0"/>
              <a:t>4/19/2014</a:t>
            </a:r>
            <a:endParaRPr lang="en-US"/>
          </a:p>
        </p:txBody>
      </p:sp>
      <p:sp>
        <p:nvSpPr>
          <p:cNvPr id="5" name="Rezervirano mjesto podnožja 4"/>
          <p:cNvSpPr>
            <a:spLocks noGrp="1"/>
          </p:cNvSpPr>
          <p:nvPr>
            <p:ph type="ftr" sz="quarter" idx="11"/>
          </p:nvPr>
        </p:nvSpPr>
        <p:spPr/>
        <p:txBody>
          <a:bodyPr/>
          <a:lstStyle>
            <a:lvl1pPr>
              <a:defRPr/>
            </a:lvl1pPr>
          </a:lstStyle>
          <a:p>
            <a:r>
              <a:rPr lang="en-US" smtClean="0"/>
              <a:t>doc.dr.sc. Željko Boneta</a:t>
            </a:r>
            <a:endParaRPr lang="en-US"/>
          </a:p>
        </p:txBody>
      </p:sp>
      <p:sp>
        <p:nvSpPr>
          <p:cNvPr id="6" name="Rezervirano mjesto broja slajda 5"/>
          <p:cNvSpPr>
            <a:spLocks noGrp="1"/>
          </p:cNvSpPr>
          <p:nvPr>
            <p:ph type="sldNum" sz="quarter" idx="12"/>
          </p:nvPr>
        </p:nvSpPr>
        <p:spPr/>
        <p:txBody>
          <a:bodyPr/>
          <a:lstStyle>
            <a:lvl1pPr>
              <a:defRPr/>
            </a:lvl1pPr>
          </a:lstStyle>
          <a:p>
            <a:fld id="{289D71E3-7D81-4C24-B9D8-6B108755C64C}" type="slidenum">
              <a:rPr lang="en-US" smtClean="0"/>
              <a:t>‹#›</a:t>
            </a:fld>
            <a:endParaRPr lang="en-US"/>
          </a:p>
        </p:txBody>
      </p:sp>
    </p:spTree>
    <p:extLst>
      <p:ext uri="{BB962C8B-B14F-4D97-AF65-F5344CB8AC3E}">
        <p14:creationId xmlns:p14="http://schemas.microsoft.com/office/powerpoint/2010/main" val="1504518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 preserve="1">
  <p:cSld name="Naslovni slajd">
    <p:spTree>
      <p:nvGrpSpPr>
        <p:cNvPr id="1" name=""/>
        <p:cNvGrpSpPr/>
        <p:nvPr/>
      </p:nvGrpSpPr>
      <p:grpSpPr>
        <a:xfrm>
          <a:off x="0" y="0"/>
          <a:ext cx="0" cy="0"/>
          <a:chOff x="0" y="0"/>
          <a:chExt cx="0" cy="0"/>
        </a:xfrm>
      </p:grpSpPr>
      <p:sp>
        <p:nvSpPr>
          <p:cNvPr id="10" name="Pravokutni trokut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9" name="Naslov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hr-HR" smtClean="0"/>
              <a:t>Uredite stil naslova matrice</a:t>
            </a:r>
            <a:endParaRPr kumimoji="0" lang="en-US"/>
          </a:p>
        </p:txBody>
      </p:sp>
      <p:sp>
        <p:nvSpPr>
          <p:cNvPr id="17" name="Podnaslov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hr-HR" smtClean="0"/>
              <a:t>Uredite stil podnaslova matrice</a:t>
            </a:r>
            <a:endParaRPr kumimoji="0" lang="en-US"/>
          </a:p>
        </p:txBody>
      </p:sp>
      <p:grpSp>
        <p:nvGrpSpPr>
          <p:cNvPr id="2" name="Grupa 1"/>
          <p:cNvGrpSpPr/>
          <p:nvPr/>
        </p:nvGrpSpPr>
        <p:grpSpPr>
          <a:xfrm>
            <a:off x="-3765" y="4953000"/>
            <a:ext cx="9147765" cy="1912088"/>
            <a:chOff x="-3765" y="4832896"/>
            <a:chExt cx="9147765" cy="2032192"/>
          </a:xfrm>
        </p:grpSpPr>
        <p:sp>
          <p:nvSpPr>
            <p:cNvPr id="7" name="Prostoručno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8" name="Prostoručno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11" name="Prostoručno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a:endParaRPr lang="en-US">
                <a:solidFill>
                  <a:prstClr val="white"/>
                </a:solidFill>
              </a:endParaRPr>
            </a:p>
          </p:txBody>
        </p:sp>
        <p:cxnSp>
          <p:nvCxnSpPr>
            <p:cNvPr id="12" name="Ravni poveznik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Rezervirano mjesto datuma 29"/>
          <p:cNvSpPr>
            <a:spLocks noGrp="1"/>
          </p:cNvSpPr>
          <p:nvPr>
            <p:ph type="dt" sz="half" idx="10"/>
          </p:nvPr>
        </p:nvSpPr>
        <p:spPr/>
        <p:txBody>
          <a:bodyPr/>
          <a:lstStyle>
            <a:lvl1pPr>
              <a:defRPr>
                <a:solidFill>
                  <a:srgbClr val="FFFFFF"/>
                </a:solidFill>
              </a:defRPr>
            </a:lvl1pPr>
            <a:extLst/>
          </a:lstStyle>
          <a:p>
            <a:r>
              <a:rPr lang="sr-Latn-RS" smtClean="0"/>
              <a:t>4/19/2014</a:t>
            </a:r>
            <a:endParaRPr lang="hr-HR"/>
          </a:p>
        </p:txBody>
      </p:sp>
      <p:sp>
        <p:nvSpPr>
          <p:cNvPr id="19" name="Rezervirano mjesto podnožja 18"/>
          <p:cNvSpPr>
            <a:spLocks noGrp="1"/>
          </p:cNvSpPr>
          <p:nvPr>
            <p:ph type="ftr" sz="quarter" idx="11"/>
          </p:nvPr>
        </p:nvSpPr>
        <p:spPr/>
        <p:txBody>
          <a:bodyPr/>
          <a:lstStyle>
            <a:lvl1pPr>
              <a:defRPr>
                <a:solidFill>
                  <a:schemeClr val="accent1">
                    <a:tint val="20000"/>
                  </a:schemeClr>
                </a:solidFill>
              </a:defRPr>
            </a:lvl1pPr>
            <a:extLst/>
          </a:lstStyle>
          <a:p>
            <a:r>
              <a:rPr lang="hr-HR" smtClean="0">
                <a:solidFill>
                  <a:srgbClr val="2DA2BF">
                    <a:tint val="20000"/>
                  </a:srgbClr>
                </a:solidFill>
              </a:rPr>
              <a:t>doc.dr.sc. Željko Boneta</a:t>
            </a:r>
            <a:endParaRPr lang="hr-HR">
              <a:solidFill>
                <a:srgbClr val="2DA2BF">
                  <a:tint val="20000"/>
                </a:srgbClr>
              </a:solidFill>
            </a:endParaRPr>
          </a:p>
        </p:txBody>
      </p:sp>
      <p:sp>
        <p:nvSpPr>
          <p:cNvPr id="27" name="Rezervirano mjesto broja slajda 26"/>
          <p:cNvSpPr>
            <a:spLocks noGrp="1"/>
          </p:cNvSpPr>
          <p:nvPr>
            <p:ph type="sldNum" sz="quarter" idx="12"/>
          </p:nvPr>
        </p:nvSpPr>
        <p:spPr/>
        <p:txBody>
          <a:bodyPr/>
          <a:lstStyle>
            <a:lvl1pPr>
              <a:defRPr>
                <a:solidFill>
                  <a:srgbClr val="FFFFFF"/>
                </a:solidFill>
              </a:defRPr>
            </a:lvl1pPr>
            <a:extLst/>
          </a:lstStyle>
          <a:p>
            <a:fld id="{934E5606-35C0-4283-BDA7-88B88E621763}" type="slidenum">
              <a:rPr lang="hr-HR" smtClean="0"/>
              <a:pPr/>
              <a:t>‹#›</a:t>
            </a:fld>
            <a:endParaRPr lang="hr-HR"/>
          </a:p>
        </p:txBody>
      </p:sp>
    </p:spTree>
    <p:extLst>
      <p:ext uri="{BB962C8B-B14F-4D97-AF65-F5344CB8AC3E}">
        <p14:creationId xmlns:p14="http://schemas.microsoft.com/office/powerpoint/2010/main" val="313693419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Naslov i sadržaj">
    <p:spTree>
      <p:nvGrpSpPr>
        <p:cNvPr id="1" name=""/>
        <p:cNvGrpSpPr/>
        <p:nvPr/>
      </p:nvGrpSpPr>
      <p:grpSpPr>
        <a:xfrm>
          <a:off x="0" y="0"/>
          <a:ext cx="0" cy="0"/>
          <a:chOff x="0" y="0"/>
          <a:chExt cx="0" cy="0"/>
        </a:xfrm>
      </p:grpSpPr>
      <p:sp>
        <p:nvSpPr>
          <p:cNvPr id="3" name="Rezervirano mjesto sadržaja 2"/>
          <p:cNvSpPr>
            <a:spLocks noGrp="1"/>
          </p:cNvSpPr>
          <p:nvPr>
            <p:ph idx="1"/>
          </p:nvPr>
        </p:nvSpPr>
        <p:spPr/>
        <p:txBody>
          <a:bodyPr/>
          <a:lstStyle>
            <a:extLst/>
          </a:lstStyle>
          <a:p>
            <a:pPr lvl="0" eaLnBrk="1" latinLnBrk="0" hangingPunct="1"/>
            <a:r>
              <a:rPr lang="hr-HR" smtClean="0"/>
              <a:t>Uredite stilove teksta matrice</a:t>
            </a:r>
          </a:p>
          <a:p>
            <a:pPr lvl="1" eaLnBrk="1" latinLnBrk="0" hangingPunct="1"/>
            <a:r>
              <a:rPr lang="hr-HR" smtClean="0"/>
              <a:t>Druga razina</a:t>
            </a:r>
          </a:p>
          <a:p>
            <a:pPr lvl="2" eaLnBrk="1" latinLnBrk="0" hangingPunct="1"/>
            <a:r>
              <a:rPr lang="hr-HR" smtClean="0"/>
              <a:t>Treća razina</a:t>
            </a:r>
          </a:p>
          <a:p>
            <a:pPr lvl="3" eaLnBrk="1" latinLnBrk="0" hangingPunct="1"/>
            <a:r>
              <a:rPr lang="hr-HR" smtClean="0"/>
              <a:t>Četvrta razina</a:t>
            </a:r>
          </a:p>
          <a:p>
            <a:pPr lvl="4" eaLnBrk="1" latinLnBrk="0" hangingPunct="1"/>
            <a:r>
              <a:rPr lang="hr-HR" smtClean="0"/>
              <a:t>Peta razina</a:t>
            </a:r>
            <a:endParaRPr kumimoji="0" lang="en-US"/>
          </a:p>
        </p:txBody>
      </p:sp>
      <p:sp>
        <p:nvSpPr>
          <p:cNvPr id="4" name="Rezervirano mjesto datuma 3"/>
          <p:cNvSpPr>
            <a:spLocks noGrp="1"/>
          </p:cNvSpPr>
          <p:nvPr>
            <p:ph type="dt" sz="half" idx="10"/>
          </p:nvPr>
        </p:nvSpPr>
        <p:spPr/>
        <p:txBody>
          <a:bodyPr/>
          <a:lstStyle>
            <a:extLst/>
          </a:lstStyle>
          <a:p>
            <a:r>
              <a:rPr lang="sr-Latn-RS" smtClean="0">
                <a:solidFill>
                  <a:prstClr val="black"/>
                </a:solidFill>
              </a:rPr>
              <a:t>4/19/2014</a:t>
            </a:r>
            <a:endParaRPr lang="hr-HR">
              <a:solidFill>
                <a:prstClr val="black"/>
              </a:solidFill>
            </a:endParaRPr>
          </a:p>
        </p:txBody>
      </p:sp>
      <p:sp>
        <p:nvSpPr>
          <p:cNvPr id="5" name="Rezervirano mjesto podnožja 4"/>
          <p:cNvSpPr>
            <a:spLocks noGrp="1"/>
          </p:cNvSpPr>
          <p:nvPr>
            <p:ph type="ftr" sz="quarter" idx="11"/>
          </p:nvPr>
        </p:nvSpPr>
        <p:spPr/>
        <p:txBody>
          <a:bodyPr/>
          <a:lstStyle>
            <a:extLst/>
          </a:lstStyle>
          <a:p>
            <a:r>
              <a:rPr lang="hr-HR" smtClean="0">
                <a:solidFill>
                  <a:prstClr val="black"/>
                </a:solidFill>
              </a:rPr>
              <a:t>doc.dr.sc. Željko Boneta</a:t>
            </a:r>
            <a:endParaRPr lang="hr-HR">
              <a:solidFill>
                <a:prstClr val="black"/>
              </a:solidFill>
            </a:endParaRPr>
          </a:p>
        </p:txBody>
      </p:sp>
      <p:sp>
        <p:nvSpPr>
          <p:cNvPr id="6" name="Rezervirano mjesto broja slajda 5"/>
          <p:cNvSpPr>
            <a:spLocks noGrp="1"/>
          </p:cNvSpPr>
          <p:nvPr>
            <p:ph type="sldNum" sz="quarter" idx="12"/>
          </p:nvPr>
        </p:nvSpPr>
        <p:spPr/>
        <p:txBody>
          <a:bodyPr/>
          <a:lstStyle>
            <a:extLst/>
          </a:lstStyle>
          <a:p>
            <a:fld id="{934E5606-35C0-4283-BDA7-88B88E621763}" type="slidenum">
              <a:rPr lang="hr-HR" smtClean="0">
                <a:solidFill>
                  <a:prstClr val="black"/>
                </a:solidFill>
              </a:rPr>
              <a:pPr/>
              <a:t>‹#›</a:t>
            </a:fld>
            <a:endParaRPr lang="hr-HR">
              <a:solidFill>
                <a:prstClr val="black"/>
              </a:solidFill>
            </a:endParaRPr>
          </a:p>
        </p:txBody>
      </p:sp>
      <p:sp>
        <p:nvSpPr>
          <p:cNvPr id="7" name="Naslov 6"/>
          <p:cNvSpPr>
            <a:spLocks noGrp="1"/>
          </p:cNvSpPr>
          <p:nvPr>
            <p:ph type="title"/>
          </p:nvPr>
        </p:nvSpPr>
        <p:spPr/>
        <p:txBody>
          <a:bodyPr rtlCol="0"/>
          <a:lstStyle>
            <a:extLst/>
          </a:lstStyle>
          <a:p>
            <a:r>
              <a:rPr kumimoji="0" lang="hr-HR" smtClean="0"/>
              <a:t>Uredite stil naslova matrice</a:t>
            </a:r>
            <a:endParaRPr kumimoji="0" lang="en-US"/>
          </a:p>
        </p:txBody>
      </p:sp>
    </p:spTree>
    <p:extLst>
      <p:ext uri="{BB962C8B-B14F-4D97-AF65-F5344CB8AC3E}">
        <p14:creationId xmlns:p14="http://schemas.microsoft.com/office/powerpoint/2010/main" val="69860790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Zaglavlje odjeljka">
    <p:bg>
      <p:bgRef idx="1002">
        <a:schemeClr val="bg1"/>
      </p:bgRef>
    </p:bg>
    <p:spTree>
      <p:nvGrpSpPr>
        <p:cNvPr id="1" name=""/>
        <p:cNvGrpSpPr/>
        <p:nvPr/>
      </p:nvGrpSpPr>
      <p:grpSpPr>
        <a:xfrm>
          <a:off x="0" y="0"/>
          <a:ext cx="0" cy="0"/>
          <a:chOff x="0" y="0"/>
          <a:chExt cx="0" cy="0"/>
        </a:xfrm>
      </p:grpSpPr>
      <p:sp>
        <p:nvSpPr>
          <p:cNvPr id="2" name="Naslov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hr-HR" smtClean="0"/>
              <a:t>Uredite stil naslova matrice</a:t>
            </a:r>
            <a:endParaRPr kumimoji="0" lang="en-US"/>
          </a:p>
        </p:txBody>
      </p:sp>
      <p:sp>
        <p:nvSpPr>
          <p:cNvPr id="3" name="Rezervirano mjesto teksta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hr-HR" smtClean="0"/>
              <a:t>Uredite stilove teksta matrice</a:t>
            </a:r>
          </a:p>
        </p:txBody>
      </p:sp>
      <p:sp>
        <p:nvSpPr>
          <p:cNvPr id="4" name="Rezervirano mjesto datuma 3"/>
          <p:cNvSpPr>
            <a:spLocks noGrp="1"/>
          </p:cNvSpPr>
          <p:nvPr>
            <p:ph type="dt" sz="half" idx="10"/>
          </p:nvPr>
        </p:nvSpPr>
        <p:spPr/>
        <p:txBody>
          <a:bodyPr/>
          <a:lstStyle>
            <a:extLst/>
          </a:lstStyle>
          <a:p>
            <a:r>
              <a:rPr lang="sr-Latn-RS" smtClean="0">
                <a:solidFill>
                  <a:prstClr val="white"/>
                </a:solidFill>
              </a:rPr>
              <a:t>4/19/2014</a:t>
            </a:r>
            <a:endParaRPr lang="hr-HR">
              <a:solidFill>
                <a:prstClr val="white"/>
              </a:solidFill>
            </a:endParaRPr>
          </a:p>
        </p:txBody>
      </p:sp>
      <p:sp>
        <p:nvSpPr>
          <p:cNvPr id="5" name="Rezervirano mjesto podnožja 4"/>
          <p:cNvSpPr>
            <a:spLocks noGrp="1"/>
          </p:cNvSpPr>
          <p:nvPr>
            <p:ph type="ftr" sz="quarter" idx="11"/>
          </p:nvPr>
        </p:nvSpPr>
        <p:spPr/>
        <p:txBody>
          <a:bodyPr/>
          <a:lstStyle>
            <a:extLst/>
          </a:lstStyle>
          <a:p>
            <a:r>
              <a:rPr lang="hr-HR" smtClean="0">
                <a:solidFill>
                  <a:prstClr val="white"/>
                </a:solidFill>
              </a:rPr>
              <a:t>doc.dr.sc. Željko Boneta</a:t>
            </a:r>
            <a:endParaRPr lang="hr-HR">
              <a:solidFill>
                <a:prstClr val="white"/>
              </a:solidFill>
            </a:endParaRPr>
          </a:p>
        </p:txBody>
      </p:sp>
      <p:sp>
        <p:nvSpPr>
          <p:cNvPr id="6" name="Rezervirano mjesto broja slajda 5"/>
          <p:cNvSpPr>
            <a:spLocks noGrp="1"/>
          </p:cNvSpPr>
          <p:nvPr>
            <p:ph type="sldNum" sz="quarter" idx="12"/>
          </p:nvPr>
        </p:nvSpPr>
        <p:spPr/>
        <p:txBody>
          <a:bodyPr/>
          <a:lstStyle>
            <a:extLst/>
          </a:lstStyle>
          <a:p>
            <a:fld id="{934E5606-35C0-4283-BDA7-88B88E621763}" type="slidenum">
              <a:rPr lang="hr-HR" smtClean="0">
                <a:solidFill>
                  <a:prstClr val="white"/>
                </a:solidFill>
              </a:rPr>
              <a:pPr/>
              <a:t>‹#›</a:t>
            </a:fld>
            <a:endParaRPr lang="hr-HR">
              <a:solidFill>
                <a:prstClr val="white"/>
              </a:solidFill>
            </a:endParaRPr>
          </a:p>
        </p:txBody>
      </p:sp>
      <p:sp>
        <p:nvSpPr>
          <p:cNvPr id="7" name="Š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
        <p:nvSpPr>
          <p:cNvPr id="8" name="Š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Tree>
    <p:extLst>
      <p:ext uri="{BB962C8B-B14F-4D97-AF65-F5344CB8AC3E}">
        <p14:creationId xmlns:p14="http://schemas.microsoft.com/office/powerpoint/2010/main" val="1482561372"/>
      </p:ext>
    </p:extLst>
  </p:cSld>
  <p:clrMapOvr>
    <a:overrideClrMapping bg1="dk1" tx1="lt1" bg2="dk2" tx2="lt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Dva sadržaja">
    <p:bg>
      <p:bgRef idx="1002">
        <a:schemeClr val="bg1"/>
      </p:bgRef>
    </p:bg>
    <p:spTree>
      <p:nvGrpSpPr>
        <p:cNvPr id="1" name=""/>
        <p:cNvGrpSpPr/>
        <p:nvPr/>
      </p:nvGrpSpPr>
      <p:grpSpPr>
        <a:xfrm>
          <a:off x="0" y="0"/>
          <a:ext cx="0" cy="0"/>
          <a:chOff x="0" y="0"/>
          <a:chExt cx="0" cy="0"/>
        </a:xfrm>
      </p:grpSpPr>
      <p:sp>
        <p:nvSpPr>
          <p:cNvPr id="3" name="Rezervirano mjesto sadržaja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hr-HR" smtClean="0"/>
              <a:t>Uredite stilove teksta matrice</a:t>
            </a:r>
          </a:p>
          <a:p>
            <a:pPr lvl="1" eaLnBrk="1" latinLnBrk="0" hangingPunct="1"/>
            <a:r>
              <a:rPr lang="hr-HR" smtClean="0"/>
              <a:t>Druga razina</a:t>
            </a:r>
          </a:p>
          <a:p>
            <a:pPr lvl="2" eaLnBrk="1" latinLnBrk="0" hangingPunct="1"/>
            <a:r>
              <a:rPr lang="hr-HR" smtClean="0"/>
              <a:t>Treća razina</a:t>
            </a:r>
          </a:p>
          <a:p>
            <a:pPr lvl="3" eaLnBrk="1" latinLnBrk="0" hangingPunct="1"/>
            <a:r>
              <a:rPr lang="hr-HR" smtClean="0"/>
              <a:t>Četvrta razina</a:t>
            </a:r>
          </a:p>
          <a:p>
            <a:pPr lvl="4" eaLnBrk="1" latinLnBrk="0" hangingPunct="1"/>
            <a:r>
              <a:rPr lang="hr-HR" smtClean="0"/>
              <a:t>Peta razina</a:t>
            </a:r>
            <a:endParaRPr kumimoji="0" lang="en-US"/>
          </a:p>
        </p:txBody>
      </p:sp>
      <p:sp>
        <p:nvSpPr>
          <p:cNvPr id="4" name="Rezervirano mjesto sadržaja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hr-HR" smtClean="0"/>
              <a:t>Uredite stilove teksta matrice</a:t>
            </a:r>
          </a:p>
          <a:p>
            <a:pPr lvl="1" eaLnBrk="1" latinLnBrk="0" hangingPunct="1"/>
            <a:r>
              <a:rPr lang="hr-HR" smtClean="0"/>
              <a:t>Druga razina</a:t>
            </a:r>
          </a:p>
          <a:p>
            <a:pPr lvl="2" eaLnBrk="1" latinLnBrk="0" hangingPunct="1"/>
            <a:r>
              <a:rPr lang="hr-HR" smtClean="0"/>
              <a:t>Treća razina</a:t>
            </a:r>
          </a:p>
          <a:p>
            <a:pPr lvl="3" eaLnBrk="1" latinLnBrk="0" hangingPunct="1"/>
            <a:r>
              <a:rPr lang="hr-HR" smtClean="0"/>
              <a:t>Četvrta razina</a:t>
            </a:r>
          </a:p>
          <a:p>
            <a:pPr lvl="4" eaLnBrk="1" latinLnBrk="0" hangingPunct="1"/>
            <a:r>
              <a:rPr lang="hr-HR" smtClean="0"/>
              <a:t>Peta razina</a:t>
            </a:r>
            <a:endParaRPr kumimoji="0" lang="en-US"/>
          </a:p>
        </p:txBody>
      </p:sp>
      <p:sp>
        <p:nvSpPr>
          <p:cNvPr id="5" name="Rezervirano mjesto datuma 4"/>
          <p:cNvSpPr>
            <a:spLocks noGrp="1"/>
          </p:cNvSpPr>
          <p:nvPr>
            <p:ph type="dt" sz="half" idx="10"/>
          </p:nvPr>
        </p:nvSpPr>
        <p:spPr/>
        <p:txBody>
          <a:bodyPr/>
          <a:lstStyle>
            <a:extLst/>
          </a:lstStyle>
          <a:p>
            <a:r>
              <a:rPr lang="sr-Latn-RS" smtClean="0">
                <a:solidFill>
                  <a:prstClr val="white"/>
                </a:solidFill>
              </a:rPr>
              <a:t>4/19/2014</a:t>
            </a:r>
            <a:endParaRPr lang="hr-HR">
              <a:solidFill>
                <a:prstClr val="white"/>
              </a:solidFill>
            </a:endParaRPr>
          </a:p>
        </p:txBody>
      </p:sp>
      <p:sp>
        <p:nvSpPr>
          <p:cNvPr id="6" name="Rezervirano mjesto podnožja 5"/>
          <p:cNvSpPr>
            <a:spLocks noGrp="1"/>
          </p:cNvSpPr>
          <p:nvPr>
            <p:ph type="ftr" sz="quarter" idx="11"/>
          </p:nvPr>
        </p:nvSpPr>
        <p:spPr/>
        <p:txBody>
          <a:bodyPr/>
          <a:lstStyle>
            <a:extLst/>
          </a:lstStyle>
          <a:p>
            <a:r>
              <a:rPr lang="hr-HR" smtClean="0">
                <a:solidFill>
                  <a:prstClr val="white"/>
                </a:solidFill>
              </a:rPr>
              <a:t>doc.dr.sc. Željko Boneta</a:t>
            </a:r>
            <a:endParaRPr lang="hr-HR">
              <a:solidFill>
                <a:prstClr val="white"/>
              </a:solidFill>
            </a:endParaRPr>
          </a:p>
        </p:txBody>
      </p:sp>
      <p:sp>
        <p:nvSpPr>
          <p:cNvPr id="7" name="Rezervirano mjesto broja slajda 6"/>
          <p:cNvSpPr>
            <a:spLocks noGrp="1"/>
          </p:cNvSpPr>
          <p:nvPr>
            <p:ph type="sldNum" sz="quarter" idx="12"/>
          </p:nvPr>
        </p:nvSpPr>
        <p:spPr/>
        <p:txBody>
          <a:bodyPr/>
          <a:lstStyle>
            <a:extLst/>
          </a:lstStyle>
          <a:p>
            <a:fld id="{934E5606-35C0-4283-BDA7-88B88E621763}" type="slidenum">
              <a:rPr lang="hr-HR" smtClean="0">
                <a:solidFill>
                  <a:prstClr val="white"/>
                </a:solidFill>
              </a:rPr>
              <a:pPr/>
              <a:t>‹#›</a:t>
            </a:fld>
            <a:endParaRPr lang="hr-HR">
              <a:solidFill>
                <a:prstClr val="white"/>
              </a:solidFill>
            </a:endParaRPr>
          </a:p>
        </p:txBody>
      </p:sp>
      <p:sp>
        <p:nvSpPr>
          <p:cNvPr id="8" name="Naslov 7"/>
          <p:cNvSpPr>
            <a:spLocks noGrp="1"/>
          </p:cNvSpPr>
          <p:nvPr>
            <p:ph type="title"/>
          </p:nvPr>
        </p:nvSpPr>
        <p:spPr/>
        <p:txBody>
          <a:bodyPr rtlCol="0"/>
          <a:lstStyle>
            <a:extLst/>
          </a:lstStyle>
          <a:p>
            <a:r>
              <a:rPr kumimoji="0" lang="hr-HR" smtClean="0"/>
              <a:t>Uredite stil naslova matrice</a:t>
            </a:r>
            <a:endParaRPr kumimoji="0" lang="en-US"/>
          </a:p>
        </p:txBody>
      </p:sp>
    </p:spTree>
    <p:extLst>
      <p:ext uri="{BB962C8B-B14F-4D97-AF65-F5344CB8AC3E}">
        <p14:creationId xmlns:p14="http://schemas.microsoft.com/office/powerpoint/2010/main" val="1594360710"/>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sadržaj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mtClean="0"/>
              <a:t>Uredite stil naslova matrice</a:t>
            </a:r>
            <a:endParaRPr lang="en-US"/>
          </a:p>
        </p:txBody>
      </p:sp>
      <p:sp>
        <p:nvSpPr>
          <p:cNvPr id="3" name="Content Placeholder 2"/>
          <p:cNvSpPr>
            <a:spLocks noGrp="1"/>
          </p:cNvSpPr>
          <p:nvPr>
            <p:ph sz="half" idx="1"/>
          </p:nvPr>
        </p:nvSpPr>
        <p:spPr>
          <a:xfrm>
            <a:off x="381000" y="1219200"/>
            <a:ext cx="39624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en-US" dirty="0"/>
          </a:p>
        </p:txBody>
      </p:sp>
      <p:sp>
        <p:nvSpPr>
          <p:cNvPr id="4" name="Content Placeholder 3"/>
          <p:cNvSpPr>
            <a:spLocks noGrp="1"/>
          </p:cNvSpPr>
          <p:nvPr>
            <p:ph sz="half" idx="2"/>
          </p:nvPr>
        </p:nvSpPr>
        <p:spPr>
          <a:xfrm>
            <a:off x="4343400" y="1219200"/>
            <a:ext cx="41910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woTxTwoObj" preserve="1">
  <p:cSld name="Usporedba">
    <p:bg>
      <p:bgRef idx="1003">
        <a:schemeClr val="bg1"/>
      </p:bgRef>
    </p:bg>
    <p:spTree>
      <p:nvGrpSpPr>
        <p:cNvPr id="1" name=""/>
        <p:cNvGrpSpPr/>
        <p:nvPr/>
      </p:nvGrpSpPr>
      <p:grpSpPr>
        <a:xfrm>
          <a:off x="0" y="0"/>
          <a:ext cx="0" cy="0"/>
          <a:chOff x="0" y="0"/>
          <a:chExt cx="0" cy="0"/>
        </a:xfrm>
      </p:grpSpPr>
      <p:sp>
        <p:nvSpPr>
          <p:cNvPr id="2" name="Naslov 1"/>
          <p:cNvSpPr>
            <a:spLocks noGrp="1"/>
          </p:cNvSpPr>
          <p:nvPr>
            <p:ph type="title"/>
          </p:nvPr>
        </p:nvSpPr>
        <p:spPr>
          <a:xfrm>
            <a:off x="457200" y="273050"/>
            <a:ext cx="8229600" cy="1143000"/>
          </a:xfrm>
        </p:spPr>
        <p:txBody>
          <a:bodyPr anchor="ctr"/>
          <a:lstStyle>
            <a:lvl1pPr>
              <a:defRPr/>
            </a:lvl1pPr>
            <a:extLst/>
          </a:lstStyle>
          <a:p>
            <a:r>
              <a:rPr kumimoji="0" lang="hr-HR" smtClean="0"/>
              <a:t>Uredite stil naslova matrice</a:t>
            </a:r>
            <a:endParaRPr kumimoji="0" lang="en-US"/>
          </a:p>
        </p:txBody>
      </p:sp>
      <p:sp>
        <p:nvSpPr>
          <p:cNvPr id="3" name="Rezervirano mjesto teksta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hr-HR" smtClean="0"/>
              <a:t>Uredite stilove teksta matrice</a:t>
            </a:r>
          </a:p>
        </p:txBody>
      </p:sp>
      <p:sp>
        <p:nvSpPr>
          <p:cNvPr id="4" name="Rezervirano mjesto teksta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hr-HR" smtClean="0"/>
              <a:t>Uredite stilove teksta matrice</a:t>
            </a:r>
          </a:p>
        </p:txBody>
      </p:sp>
      <p:sp>
        <p:nvSpPr>
          <p:cNvPr id="5" name="Rezervirano mjesto sadržaja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hr-HR" smtClean="0"/>
              <a:t>Uredite stilove teksta matrice</a:t>
            </a:r>
          </a:p>
          <a:p>
            <a:pPr lvl="1" eaLnBrk="1" latinLnBrk="0" hangingPunct="1"/>
            <a:r>
              <a:rPr lang="hr-HR" smtClean="0"/>
              <a:t>Druga razina</a:t>
            </a:r>
          </a:p>
          <a:p>
            <a:pPr lvl="2" eaLnBrk="1" latinLnBrk="0" hangingPunct="1"/>
            <a:r>
              <a:rPr lang="hr-HR" smtClean="0"/>
              <a:t>Treća razina</a:t>
            </a:r>
          </a:p>
          <a:p>
            <a:pPr lvl="3" eaLnBrk="1" latinLnBrk="0" hangingPunct="1"/>
            <a:r>
              <a:rPr lang="hr-HR" smtClean="0"/>
              <a:t>Četvrta razina</a:t>
            </a:r>
          </a:p>
          <a:p>
            <a:pPr lvl="4" eaLnBrk="1" latinLnBrk="0" hangingPunct="1"/>
            <a:r>
              <a:rPr lang="hr-HR" smtClean="0"/>
              <a:t>Peta razina</a:t>
            </a:r>
            <a:endParaRPr kumimoji="0" lang="en-US"/>
          </a:p>
        </p:txBody>
      </p:sp>
      <p:sp>
        <p:nvSpPr>
          <p:cNvPr id="6" name="Rezervirano mjesto sadržaja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hr-HR" smtClean="0"/>
              <a:t>Uredite stilove teksta matrice</a:t>
            </a:r>
          </a:p>
          <a:p>
            <a:pPr lvl="1" eaLnBrk="1" latinLnBrk="0" hangingPunct="1"/>
            <a:r>
              <a:rPr lang="hr-HR" smtClean="0"/>
              <a:t>Druga razina</a:t>
            </a:r>
          </a:p>
          <a:p>
            <a:pPr lvl="2" eaLnBrk="1" latinLnBrk="0" hangingPunct="1"/>
            <a:r>
              <a:rPr lang="hr-HR" smtClean="0"/>
              <a:t>Treća razina</a:t>
            </a:r>
          </a:p>
          <a:p>
            <a:pPr lvl="3" eaLnBrk="1" latinLnBrk="0" hangingPunct="1"/>
            <a:r>
              <a:rPr lang="hr-HR" smtClean="0"/>
              <a:t>Četvrta razina</a:t>
            </a:r>
          </a:p>
          <a:p>
            <a:pPr lvl="4" eaLnBrk="1" latinLnBrk="0" hangingPunct="1"/>
            <a:r>
              <a:rPr lang="hr-HR" smtClean="0"/>
              <a:t>Peta razina</a:t>
            </a:r>
            <a:endParaRPr kumimoji="0" lang="en-US"/>
          </a:p>
        </p:txBody>
      </p:sp>
      <p:sp>
        <p:nvSpPr>
          <p:cNvPr id="7" name="Rezervirano mjesto datuma 6"/>
          <p:cNvSpPr>
            <a:spLocks noGrp="1"/>
          </p:cNvSpPr>
          <p:nvPr>
            <p:ph type="dt" sz="half" idx="10"/>
          </p:nvPr>
        </p:nvSpPr>
        <p:spPr/>
        <p:txBody>
          <a:bodyPr/>
          <a:lstStyle>
            <a:extLst/>
          </a:lstStyle>
          <a:p>
            <a:r>
              <a:rPr lang="sr-Latn-RS" smtClean="0">
                <a:solidFill>
                  <a:prstClr val="black"/>
                </a:solidFill>
              </a:rPr>
              <a:t>4/19/2014</a:t>
            </a:r>
            <a:endParaRPr lang="hr-HR">
              <a:solidFill>
                <a:prstClr val="black"/>
              </a:solidFill>
            </a:endParaRPr>
          </a:p>
        </p:txBody>
      </p:sp>
      <p:sp>
        <p:nvSpPr>
          <p:cNvPr id="8" name="Rezervirano mjesto podnožja 7"/>
          <p:cNvSpPr>
            <a:spLocks noGrp="1"/>
          </p:cNvSpPr>
          <p:nvPr>
            <p:ph type="ftr" sz="quarter" idx="11"/>
          </p:nvPr>
        </p:nvSpPr>
        <p:spPr/>
        <p:txBody>
          <a:bodyPr/>
          <a:lstStyle>
            <a:extLst/>
          </a:lstStyle>
          <a:p>
            <a:r>
              <a:rPr lang="hr-HR" smtClean="0">
                <a:solidFill>
                  <a:prstClr val="black"/>
                </a:solidFill>
              </a:rPr>
              <a:t>doc.dr.sc. Željko Boneta</a:t>
            </a:r>
            <a:endParaRPr lang="hr-HR">
              <a:solidFill>
                <a:prstClr val="black"/>
              </a:solidFill>
            </a:endParaRPr>
          </a:p>
        </p:txBody>
      </p:sp>
      <p:sp>
        <p:nvSpPr>
          <p:cNvPr id="9" name="Rezervirano mjesto broja slajda 8"/>
          <p:cNvSpPr>
            <a:spLocks noGrp="1"/>
          </p:cNvSpPr>
          <p:nvPr>
            <p:ph type="sldNum" sz="quarter" idx="12"/>
          </p:nvPr>
        </p:nvSpPr>
        <p:spPr/>
        <p:txBody>
          <a:bodyPr/>
          <a:lstStyle>
            <a:extLst/>
          </a:lstStyle>
          <a:p>
            <a:fld id="{934E5606-35C0-4283-BDA7-88B88E621763}" type="slidenum">
              <a:rPr lang="hr-HR" smtClean="0">
                <a:solidFill>
                  <a:prstClr val="black"/>
                </a:solidFill>
              </a:rPr>
              <a:pPr/>
              <a:t>‹#›</a:t>
            </a:fld>
            <a:endParaRPr lang="hr-HR">
              <a:solidFill>
                <a:prstClr val="black"/>
              </a:solidFill>
            </a:endParaRPr>
          </a:p>
        </p:txBody>
      </p:sp>
    </p:spTree>
    <p:extLst>
      <p:ext uri="{BB962C8B-B14F-4D97-AF65-F5344CB8AC3E}">
        <p14:creationId xmlns:p14="http://schemas.microsoft.com/office/powerpoint/2010/main" val="1053943386"/>
      </p:ext>
    </p:extLst>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Samo naslov">
    <p:bg>
      <p:bgRef idx="1002">
        <a:schemeClr val="bg1"/>
      </p:bgRef>
    </p:bg>
    <p:spTree>
      <p:nvGrpSpPr>
        <p:cNvPr id="1" name=""/>
        <p:cNvGrpSpPr/>
        <p:nvPr/>
      </p:nvGrpSpPr>
      <p:grpSpPr>
        <a:xfrm>
          <a:off x="0" y="0"/>
          <a:ext cx="0" cy="0"/>
          <a:chOff x="0" y="0"/>
          <a:chExt cx="0" cy="0"/>
        </a:xfrm>
      </p:grpSpPr>
      <p:sp>
        <p:nvSpPr>
          <p:cNvPr id="3" name="Rezervirano mjesto datuma 2"/>
          <p:cNvSpPr>
            <a:spLocks noGrp="1"/>
          </p:cNvSpPr>
          <p:nvPr>
            <p:ph type="dt" sz="half" idx="10"/>
          </p:nvPr>
        </p:nvSpPr>
        <p:spPr/>
        <p:txBody>
          <a:bodyPr/>
          <a:lstStyle>
            <a:extLst/>
          </a:lstStyle>
          <a:p>
            <a:r>
              <a:rPr lang="sr-Latn-RS" smtClean="0">
                <a:solidFill>
                  <a:prstClr val="white"/>
                </a:solidFill>
              </a:rPr>
              <a:t>4/19/2014</a:t>
            </a:r>
            <a:endParaRPr lang="hr-HR">
              <a:solidFill>
                <a:prstClr val="white"/>
              </a:solidFill>
            </a:endParaRPr>
          </a:p>
        </p:txBody>
      </p:sp>
      <p:sp>
        <p:nvSpPr>
          <p:cNvPr id="4" name="Rezervirano mjesto podnožja 3"/>
          <p:cNvSpPr>
            <a:spLocks noGrp="1"/>
          </p:cNvSpPr>
          <p:nvPr>
            <p:ph type="ftr" sz="quarter" idx="11"/>
          </p:nvPr>
        </p:nvSpPr>
        <p:spPr/>
        <p:txBody>
          <a:bodyPr/>
          <a:lstStyle>
            <a:extLst/>
          </a:lstStyle>
          <a:p>
            <a:r>
              <a:rPr lang="hr-HR" smtClean="0">
                <a:solidFill>
                  <a:prstClr val="white"/>
                </a:solidFill>
              </a:rPr>
              <a:t>doc.dr.sc. Željko Boneta</a:t>
            </a:r>
            <a:endParaRPr lang="hr-HR">
              <a:solidFill>
                <a:prstClr val="white"/>
              </a:solidFill>
            </a:endParaRPr>
          </a:p>
        </p:txBody>
      </p:sp>
      <p:sp>
        <p:nvSpPr>
          <p:cNvPr id="5" name="Rezervirano mjesto broja slajda 4"/>
          <p:cNvSpPr>
            <a:spLocks noGrp="1"/>
          </p:cNvSpPr>
          <p:nvPr>
            <p:ph type="sldNum" sz="quarter" idx="12"/>
          </p:nvPr>
        </p:nvSpPr>
        <p:spPr/>
        <p:txBody>
          <a:bodyPr/>
          <a:lstStyle>
            <a:extLst/>
          </a:lstStyle>
          <a:p>
            <a:fld id="{934E5606-35C0-4283-BDA7-88B88E621763}" type="slidenum">
              <a:rPr lang="hr-HR" smtClean="0">
                <a:solidFill>
                  <a:prstClr val="white"/>
                </a:solidFill>
              </a:rPr>
              <a:pPr/>
              <a:t>‹#›</a:t>
            </a:fld>
            <a:endParaRPr lang="hr-HR">
              <a:solidFill>
                <a:prstClr val="white"/>
              </a:solidFill>
            </a:endParaRPr>
          </a:p>
        </p:txBody>
      </p:sp>
      <p:sp>
        <p:nvSpPr>
          <p:cNvPr id="6" name="Naslov 5"/>
          <p:cNvSpPr>
            <a:spLocks noGrp="1"/>
          </p:cNvSpPr>
          <p:nvPr>
            <p:ph type="title"/>
          </p:nvPr>
        </p:nvSpPr>
        <p:spPr/>
        <p:txBody>
          <a:bodyPr rtlCol="0"/>
          <a:lstStyle>
            <a:extLst/>
          </a:lstStyle>
          <a:p>
            <a:r>
              <a:rPr kumimoji="0" lang="hr-HR" smtClean="0"/>
              <a:t>Uredite stil naslova matrice</a:t>
            </a:r>
            <a:endParaRPr kumimoji="0" lang="en-US"/>
          </a:p>
        </p:txBody>
      </p:sp>
    </p:spTree>
    <p:extLst>
      <p:ext uri="{BB962C8B-B14F-4D97-AF65-F5344CB8AC3E}">
        <p14:creationId xmlns:p14="http://schemas.microsoft.com/office/powerpoint/2010/main" val="3208323006"/>
      </p:ext>
    </p:extLst>
  </p:cSld>
  <p:clrMapOvr>
    <a:overrideClrMapping bg1="dk1" tx1="lt1" bg2="dk2" tx2="lt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Prazno">
    <p:spTree>
      <p:nvGrpSpPr>
        <p:cNvPr id="1" name=""/>
        <p:cNvGrpSpPr/>
        <p:nvPr/>
      </p:nvGrpSpPr>
      <p:grpSpPr>
        <a:xfrm>
          <a:off x="0" y="0"/>
          <a:ext cx="0" cy="0"/>
          <a:chOff x="0" y="0"/>
          <a:chExt cx="0" cy="0"/>
        </a:xfrm>
      </p:grpSpPr>
      <p:sp>
        <p:nvSpPr>
          <p:cNvPr id="2" name="Rezervirano mjesto datuma 1"/>
          <p:cNvSpPr>
            <a:spLocks noGrp="1"/>
          </p:cNvSpPr>
          <p:nvPr>
            <p:ph type="dt" sz="half" idx="10"/>
          </p:nvPr>
        </p:nvSpPr>
        <p:spPr/>
        <p:txBody>
          <a:bodyPr/>
          <a:lstStyle>
            <a:extLst/>
          </a:lstStyle>
          <a:p>
            <a:r>
              <a:rPr lang="sr-Latn-RS" smtClean="0">
                <a:solidFill>
                  <a:prstClr val="black"/>
                </a:solidFill>
              </a:rPr>
              <a:t>4/19/2014</a:t>
            </a:r>
            <a:endParaRPr lang="hr-HR">
              <a:solidFill>
                <a:prstClr val="black"/>
              </a:solidFill>
            </a:endParaRPr>
          </a:p>
        </p:txBody>
      </p:sp>
      <p:sp>
        <p:nvSpPr>
          <p:cNvPr id="3" name="Rezervirano mjesto podnožja 2"/>
          <p:cNvSpPr>
            <a:spLocks noGrp="1"/>
          </p:cNvSpPr>
          <p:nvPr>
            <p:ph type="ftr" sz="quarter" idx="11"/>
          </p:nvPr>
        </p:nvSpPr>
        <p:spPr/>
        <p:txBody>
          <a:bodyPr/>
          <a:lstStyle>
            <a:extLst/>
          </a:lstStyle>
          <a:p>
            <a:r>
              <a:rPr lang="hr-HR" smtClean="0">
                <a:solidFill>
                  <a:prstClr val="black"/>
                </a:solidFill>
              </a:rPr>
              <a:t>doc.dr.sc. Željko Boneta</a:t>
            </a:r>
            <a:endParaRPr lang="hr-HR">
              <a:solidFill>
                <a:prstClr val="black"/>
              </a:solidFill>
            </a:endParaRPr>
          </a:p>
        </p:txBody>
      </p:sp>
      <p:sp>
        <p:nvSpPr>
          <p:cNvPr id="4" name="Rezervirano mjesto broja slajda 3"/>
          <p:cNvSpPr>
            <a:spLocks noGrp="1"/>
          </p:cNvSpPr>
          <p:nvPr>
            <p:ph type="sldNum" sz="quarter" idx="12"/>
          </p:nvPr>
        </p:nvSpPr>
        <p:spPr/>
        <p:txBody>
          <a:bodyPr/>
          <a:lstStyle>
            <a:extLst/>
          </a:lstStyle>
          <a:p>
            <a:fld id="{934E5606-35C0-4283-BDA7-88B88E621763}" type="slidenum">
              <a:rPr lang="hr-HR" smtClean="0">
                <a:solidFill>
                  <a:prstClr val="black"/>
                </a:solidFill>
              </a:rPr>
              <a:pPr/>
              <a:t>‹#›</a:t>
            </a:fld>
            <a:endParaRPr lang="hr-HR">
              <a:solidFill>
                <a:prstClr val="black"/>
              </a:solidFill>
            </a:endParaRPr>
          </a:p>
        </p:txBody>
      </p:sp>
    </p:spTree>
    <p:extLst>
      <p:ext uri="{BB962C8B-B14F-4D97-AF65-F5344CB8AC3E}">
        <p14:creationId xmlns:p14="http://schemas.microsoft.com/office/powerpoint/2010/main" val="152697092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objTx" preserve="1">
  <p:cSld name="Sadržaj s opisom">
    <p:bg>
      <p:bgRef idx="1003">
        <a:schemeClr val="bg1"/>
      </p:bgRef>
    </p:bg>
    <p:spTree>
      <p:nvGrpSpPr>
        <p:cNvPr id="1" name=""/>
        <p:cNvGrpSpPr/>
        <p:nvPr/>
      </p:nvGrpSpPr>
      <p:grpSpPr>
        <a:xfrm>
          <a:off x="0" y="0"/>
          <a:ext cx="0" cy="0"/>
          <a:chOff x="0" y="0"/>
          <a:chExt cx="0" cy="0"/>
        </a:xfrm>
      </p:grpSpPr>
      <p:sp>
        <p:nvSpPr>
          <p:cNvPr id="2" name="Naslov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hr-HR" smtClean="0"/>
              <a:t>Uredite stil naslova matrice</a:t>
            </a:r>
            <a:endParaRPr kumimoji="0" lang="en-US"/>
          </a:p>
        </p:txBody>
      </p:sp>
      <p:sp>
        <p:nvSpPr>
          <p:cNvPr id="3" name="Rezervirano mjesto teksta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hr-HR" smtClean="0"/>
              <a:t>Uredite stilove teksta matrice</a:t>
            </a:r>
          </a:p>
        </p:txBody>
      </p:sp>
      <p:sp>
        <p:nvSpPr>
          <p:cNvPr id="4" name="Rezervirano mjesto sadržaja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hr-HR" smtClean="0"/>
              <a:t>Uredite stilove teksta matrice</a:t>
            </a:r>
          </a:p>
          <a:p>
            <a:pPr lvl="1" eaLnBrk="1" latinLnBrk="0" hangingPunct="1"/>
            <a:r>
              <a:rPr lang="hr-HR" smtClean="0"/>
              <a:t>Druga razina</a:t>
            </a:r>
          </a:p>
          <a:p>
            <a:pPr lvl="2" eaLnBrk="1" latinLnBrk="0" hangingPunct="1"/>
            <a:r>
              <a:rPr lang="hr-HR" smtClean="0"/>
              <a:t>Treća razina</a:t>
            </a:r>
          </a:p>
          <a:p>
            <a:pPr lvl="3" eaLnBrk="1" latinLnBrk="0" hangingPunct="1"/>
            <a:r>
              <a:rPr lang="hr-HR" smtClean="0"/>
              <a:t>Četvrta razina</a:t>
            </a:r>
          </a:p>
          <a:p>
            <a:pPr lvl="4" eaLnBrk="1" latinLnBrk="0" hangingPunct="1"/>
            <a:r>
              <a:rPr lang="hr-HR" smtClean="0"/>
              <a:t>Peta razina</a:t>
            </a:r>
            <a:endParaRPr kumimoji="0" lang="en-US"/>
          </a:p>
        </p:txBody>
      </p:sp>
      <p:sp>
        <p:nvSpPr>
          <p:cNvPr id="5" name="Rezervirano mjesto datuma 4"/>
          <p:cNvSpPr>
            <a:spLocks noGrp="1"/>
          </p:cNvSpPr>
          <p:nvPr>
            <p:ph type="dt" sz="half" idx="10"/>
          </p:nvPr>
        </p:nvSpPr>
        <p:spPr>
          <a:xfrm>
            <a:off x="6727032" y="6407944"/>
            <a:ext cx="1920240" cy="365760"/>
          </a:xfrm>
        </p:spPr>
        <p:txBody>
          <a:bodyPr/>
          <a:lstStyle>
            <a:extLst/>
          </a:lstStyle>
          <a:p>
            <a:r>
              <a:rPr lang="sr-Latn-RS" smtClean="0">
                <a:solidFill>
                  <a:prstClr val="black"/>
                </a:solidFill>
              </a:rPr>
              <a:t>4/19/2014</a:t>
            </a:r>
            <a:endParaRPr lang="hr-HR">
              <a:solidFill>
                <a:prstClr val="black"/>
              </a:solidFill>
            </a:endParaRPr>
          </a:p>
        </p:txBody>
      </p:sp>
      <p:sp>
        <p:nvSpPr>
          <p:cNvPr id="6" name="Rezervirano mjesto podnožja 5"/>
          <p:cNvSpPr>
            <a:spLocks noGrp="1"/>
          </p:cNvSpPr>
          <p:nvPr>
            <p:ph type="ftr" sz="quarter" idx="11"/>
          </p:nvPr>
        </p:nvSpPr>
        <p:spPr/>
        <p:txBody>
          <a:bodyPr/>
          <a:lstStyle>
            <a:extLst/>
          </a:lstStyle>
          <a:p>
            <a:r>
              <a:rPr lang="hr-HR" smtClean="0">
                <a:solidFill>
                  <a:prstClr val="black"/>
                </a:solidFill>
              </a:rPr>
              <a:t>doc.dr.sc. Željko Boneta</a:t>
            </a:r>
            <a:endParaRPr lang="hr-HR">
              <a:solidFill>
                <a:prstClr val="black"/>
              </a:solidFill>
            </a:endParaRPr>
          </a:p>
        </p:txBody>
      </p:sp>
      <p:sp>
        <p:nvSpPr>
          <p:cNvPr id="7" name="Rezervirano mjesto broja slajda 6"/>
          <p:cNvSpPr>
            <a:spLocks noGrp="1"/>
          </p:cNvSpPr>
          <p:nvPr>
            <p:ph type="sldNum" sz="quarter" idx="12"/>
          </p:nvPr>
        </p:nvSpPr>
        <p:spPr/>
        <p:txBody>
          <a:bodyPr/>
          <a:lstStyle>
            <a:extLst/>
          </a:lstStyle>
          <a:p>
            <a:fld id="{934E5606-35C0-4283-BDA7-88B88E621763}" type="slidenum">
              <a:rPr lang="hr-HR" smtClean="0">
                <a:solidFill>
                  <a:prstClr val="black"/>
                </a:solidFill>
              </a:rPr>
              <a:pPr/>
              <a:t>‹#›</a:t>
            </a:fld>
            <a:endParaRPr lang="hr-HR">
              <a:solidFill>
                <a:prstClr val="black"/>
              </a:solidFill>
            </a:endParaRPr>
          </a:p>
        </p:txBody>
      </p:sp>
    </p:spTree>
    <p:extLst>
      <p:ext uri="{BB962C8B-B14F-4D97-AF65-F5344CB8AC3E}">
        <p14:creationId xmlns:p14="http://schemas.microsoft.com/office/powerpoint/2010/main" val="1766048550"/>
      </p:ext>
    </p:extLst>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picTx" preserve="1">
  <p:cSld name="Slika s opisom">
    <p:bg>
      <p:bgRef idx="1002">
        <a:schemeClr val="bg1"/>
      </p:bgRef>
    </p:bg>
    <p:spTree>
      <p:nvGrpSpPr>
        <p:cNvPr id="1" name=""/>
        <p:cNvGrpSpPr/>
        <p:nvPr/>
      </p:nvGrpSpPr>
      <p:grpSpPr>
        <a:xfrm>
          <a:off x="0" y="0"/>
          <a:ext cx="0" cy="0"/>
          <a:chOff x="0" y="0"/>
          <a:chExt cx="0" cy="0"/>
        </a:xfrm>
      </p:grpSpPr>
      <p:sp>
        <p:nvSpPr>
          <p:cNvPr id="4" name="Rezervirano mjesto teksta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hr-HR" smtClean="0"/>
              <a:t>Uredite stilove teksta matrice</a:t>
            </a:r>
          </a:p>
        </p:txBody>
      </p:sp>
      <p:sp>
        <p:nvSpPr>
          <p:cNvPr id="3" name="Rezervirano mjesto slike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hr-HR" smtClean="0"/>
              <a:t>Kliknite ikonu da biste dodali  sliku</a:t>
            </a:r>
            <a:endParaRPr kumimoji="0" lang="en-US" dirty="0"/>
          </a:p>
        </p:txBody>
      </p:sp>
      <p:sp>
        <p:nvSpPr>
          <p:cNvPr id="5" name="Rezervirano mjesto datuma 4"/>
          <p:cNvSpPr>
            <a:spLocks noGrp="1"/>
          </p:cNvSpPr>
          <p:nvPr>
            <p:ph type="dt" sz="half" idx="10"/>
          </p:nvPr>
        </p:nvSpPr>
        <p:spPr/>
        <p:txBody>
          <a:bodyPr/>
          <a:lstStyle>
            <a:lvl1pPr>
              <a:defRPr>
                <a:solidFill>
                  <a:schemeClr val="tx1"/>
                </a:solidFill>
              </a:defRPr>
            </a:lvl1pPr>
            <a:extLst/>
          </a:lstStyle>
          <a:p>
            <a:r>
              <a:rPr lang="sr-Latn-RS" smtClean="0">
                <a:solidFill>
                  <a:prstClr val="white"/>
                </a:solidFill>
              </a:rPr>
              <a:t>4/19/2014</a:t>
            </a:r>
            <a:endParaRPr lang="hr-HR">
              <a:solidFill>
                <a:prstClr val="white"/>
              </a:solidFill>
            </a:endParaRPr>
          </a:p>
        </p:txBody>
      </p:sp>
      <p:sp>
        <p:nvSpPr>
          <p:cNvPr id="6" name="Rezervirano mjesto podnožja 5"/>
          <p:cNvSpPr>
            <a:spLocks noGrp="1"/>
          </p:cNvSpPr>
          <p:nvPr>
            <p:ph type="ftr" sz="quarter" idx="11"/>
          </p:nvPr>
        </p:nvSpPr>
        <p:spPr>
          <a:xfrm>
            <a:off x="4380072" y="6407944"/>
            <a:ext cx="2350681" cy="365125"/>
          </a:xfrm>
        </p:spPr>
        <p:txBody>
          <a:bodyPr/>
          <a:lstStyle>
            <a:lvl1pPr>
              <a:defRPr>
                <a:solidFill>
                  <a:schemeClr val="tx1"/>
                </a:solidFill>
              </a:defRPr>
            </a:lvl1pPr>
            <a:extLst/>
          </a:lstStyle>
          <a:p>
            <a:r>
              <a:rPr lang="hr-HR" smtClean="0">
                <a:solidFill>
                  <a:prstClr val="white"/>
                </a:solidFill>
              </a:rPr>
              <a:t>doc.dr.sc. Željko Boneta</a:t>
            </a:r>
            <a:endParaRPr lang="hr-HR">
              <a:solidFill>
                <a:prstClr val="white"/>
              </a:solidFill>
            </a:endParaRPr>
          </a:p>
        </p:txBody>
      </p:sp>
      <p:sp>
        <p:nvSpPr>
          <p:cNvPr id="7" name="Rezervirano mjesto broja slajda 6"/>
          <p:cNvSpPr>
            <a:spLocks noGrp="1"/>
          </p:cNvSpPr>
          <p:nvPr>
            <p:ph type="sldNum" sz="quarter" idx="12"/>
          </p:nvPr>
        </p:nvSpPr>
        <p:spPr/>
        <p:txBody>
          <a:bodyPr/>
          <a:lstStyle>
            <a:lvl1pPr>
              <a:defRPr>
                <a:solidFill>
                  <a:schemeClr val="tx1"/>
                </a:solidFill>
              </a:defRPr>
            </a:lvl1pPr>
            <a:extLst/>
          </a:lstStyle>
          <a:p>
            <a:fld id="{934E5606-35C0-4283-BDA7-88B88E621763}" type="slidenum">
              <a:rPr lang="hr-HR" smtClean="0">
                <a:solidFill>
                  <a:prstClr val="white"/>
                </a:solidFill>
              </a:rPr>
              <a:pPr/>
              <a:t>‹#›</a:t>
            </a:fld>
            <a:endParaRPr lang="hr-HR">
              <a:solidFill>
                <a:prstClr val="white"/>
              </a:solidFill>
            </a:endParaRPr>
          </a:p>
        </p:txBody>
      </p:sp>
      <p:sp>
        <p:nvSpPr>
          <p:cNvPr id="2" name="Naslov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hr-HR" smtClean="0"/>
              <a:t>Uredite stil naslova matrice</a:t>
            </a:r>
            <a:endParaRPr kumimoji="0" lang="en-US"/>
          </a:p>
        </p:txBody>
      </p:sp>
      <p:sp>
        <p:nvSpPr>
          <p:cNvPr id="8" name="Prostoručno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white"/>
              </a:solidFill>
            </a:endParaRPr>
          </a:p>
        </p:txBody>
      </p:sp>
      <p:sp>
        <p:nvSpPr>
          <p:cNvPr id="9" name="Prostoručno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white"/>
              </a:solidFill>
            </a:endParaRPr>
          </a:p>
        </p:txBody>
      </p:sp>
      <p:sp>
        <p:nvSpPr>
          <p:cNvPr id="10" name="Pravokutni trokut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a:endParaRPr lang="en-US">
              <a:solidFill>
                <a:prstClr val="white"/>
              </a:solidFill>
            </a:endParaRPr>
          </a:p>
        </p:txBody>
      </p:sp>
      <p:cxnSp>
        <p:nvCxnSpPr>
          <p:cNvPr id="11" name="Ravni poveznik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Š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
        <p:nvSpPr>
          <p:cNvPr id="13" name="Š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Tree>
    <p:extLst>
      <p:ext uri="{BB962C8B-B14F-4D97-AF65-F5344CB8AC3E}">
        <p14:creationId xmlns:p14="http://schemas.microsoft.com/office/powerpoint/2010/main" val="1219480033"/>
      </p:ext>
    </p:extLst>
  </p:cSld>
  <p:clrMapOvr>
    <a:overrideClrMapping bg1="dk1" tx1="lt1" bg2="dk2" tx2="lt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Naslov i okomiti tekst">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extLst/>
          </a:lstStyle>
          <a:p>
            <a:r>
              <a:rPr kumimoji="0" lang="hr-HR" smtClean="0"/>
              <a:t>Uredite stil naslova matrice</a:t>
            </a:r>
            <a:endParaRPr kumimoji="0" lang="en-US"/>
          </a:p>
        </p:txBody>
      </p:sp>
      <p:sp>
        <p:nvSpPr>
          <p:cNvPr id="3" name="Rezervirano mjesto okomitog teksta 2"/>
          <p:cNvSpPr>
            <a:spLocks noGrp="1"/>
          </p:cNvSpPr>
          <p:nvPr>
            <p:ph type="body" orient="vert" idx="1"/>
          </p:nvPr>
        </p:nvSpPr>
        <p:spPr>
          <a:xfrm>
            <a:off x="457200" y="1481329"/>
            <a:ext cx="8229600" cy="4386071"/>
          </a:xfrm>
        </p:spPr>
        <p:txBody>
          <a:bodyPr vert="eaVert"/>
          <a:lstStyle>
            <a:extLst/>
          </a:lstStyle>
          <a:p>
            <a:pPr lvl="0" eaLnBrk="1" latinLnBrk="0" hangingPunct="1"/>
            <a:r>
              <a:rPr lang="hr-HR" smtClean="0"/>
              <a:t>Uredite stilove teksta matrice</a:t>
            </a:r>
          </a:p>
          <a:p>
            <a:pPr lvl="1" eaLnBrk="1" latinLnBrk="0" hangingPunct="1"/>
            <a:r>
              <a:rPr lang="hr-HR" smtClean="0"/>
              <a:t>Druga razina</a:t>
            </a:r>
          </a:p>
          <a:p>
            <a:pPr lvl="2" eaLnBrk="1" latinLnBrk="0" hangingPunct="1"/>
            <a:r>
              <a:rPr lang="hr-HR" smtClean="0"/>
              <a:t>Treća razina</a:t>
            </a:r>
          </a:p>
          <a:p>
            <a:pPr lvl="3" eaLnBrk="1" latinLnBrk="0" hangingPunct="1"/>
            <a:r>
              <a:rPr lang="hr-HR" smtClean="0"/>
              <a:t>Četvrta razina</a:t>
            </a:r>
          </a:p>
          <a:p>
            <a:pPr lvl="4" eaLnBrk="1" latinLnBrk="0" hangingPunct="1"/>
            <a:r>
              <a:rPr lang="hr-HR" smtClean="0"/>
              <a:t>Peta razina</a:t>
            </a:r>
            <a:endParaRPr kumimoji="0" lang="en-US"/>
          </a:p>
        </p:txBody>
      </p:sp>
      <p:sp>
        <p:nvSpPr>
          <p:cNvPr id="4" name="Rezervirano mjesto datuma 3"/>
          <p:cNvSpPr>
            <a:spLocks noGrp="1"/>
          </p:cNvSpPr>
          <p:nvPr>
            <p:ph type="dt" sz="half" idx="10"/>
          </p:nvPr>
        </p:nvSpPr>
        <p:spPr/>
        <p:txBody>
          <a:bodyPr/>
          <a:lstStyle>
            <a:extLst/>
          </a:lstStyle>
          <a:p>
            <a:r>
              <a:rPr lang="sr-Latn-RS" smtClean="0">
                <a:solidFill>
                  <a:prstClr val="black"/>
                </a:solidFill>
              </a:rPr>
              <a:t>4/19/2014</a:t>
            </a:r>
            <a:endParaRPr lang="hr-HR">
              <a:solidFill>
                <a:prstClr val="black"/>
              </a:solidFill>
            </a:endParaRPr>
          </a:p>
        </p:txBody>
      </p:sp>
      <p:sp>
        <p:nvSpPr>
          <p:cNvPr id="5" name="Rezervirano mjesto podnožja 4"/>
          <p:cNvSpPr>
            <a:spLocks noGrp="1"/>
          </p:cNvSpPr>
          <p:nvPr>
            <p:ph type="ftr" sz="quarter" idx="11"/>
          </p:nvPr>
        </p:nvSpPr>
        <p:spPr/>
        <p:txBody>
          <a:bodyPr/>
          <a:lstStyle>
            <a:extLst/>
          </a:lstStyle>
          <a:p>
            <a:r>
              <a:rPr lang="hr-HR" smtClean="0">
                <a:solidFill>
                  <a:prstClr val="black"/>
                </a:solidFill>
              </a:rPr>
              <a:t>doc.dr.sc. Željko Boneta</a:t>
            </a:r>
            <a:endParaRPr lang="hr-HR">
              <a:solidFill>
                <a:prstClr val="black"/>
              </a:solidFill>
            </a:endParaRPr>
          </a:p>
        </p:txBody>
      </p:sp>
      <p:sp>
        <p:nvSpPr>
          <p:cNvPr id="6" name="Rezervirano mjesto broja slajda 5"/>
          <p:cNvSpPr>
            <a:spLocks noGrp="1"/>
          </p:cNvSpPr>
          <p:nvPr>
            <p:ph type="sldNum" sz="quarter" idx="12"/>
          </p:nvPr>
        </p:nvSpPr>
        <p:spPr/>
        <p:txBody>
          <a:bodyPr/>
          <a:lstStyle>
            <a:extLst/>
          </a:lstStyle>
          <a:p>
            <a:fld id="{934E5606-35C0-4283-BDA7-88B88E621763}" type="slidenum">
              <a:rPr lang="hr-HR" smtClean="0">
                <a:solidFill>
                  <a:prstClr val="black"/>
                </a:solidFill>
              </a:rPr>
              <a:pPr/>
              <a:t>‹#›</a:t>
            </a:fld>
            <a:endParaRPr lang="hr-HR">
              <a:solidFill>
                <a:prstClr val="black"/>
              </a:solidFill>
            </a:endParaRPr>
          </a:p>
        </p:txBody>
      </p:sp>
    </p:spTree>
    <p:extLst>
      <p:ext uri="{BB962C8B-B14F-4D97-AF65-F5344CB8AC3E}">
        <p14:creationId xmlns:p14="http://schemas.microsoft.com/office/powerpoint/2010/main" val="175693434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Okomiti naslov i tekst">
    <p:spTree>
      <p:nvGrpSpPr>
        <p:cNvPr id="1" name=""/>
        <p:cNvGrpSpPr/>
        <p:nvPr/>
      </p:nvGrpSpPr>
      <p:grpSpPr>
        <a:xfrm>
          <a:off x="0" y="0"/>
          <a:ext cx="0" cy="0"/>
          <a:chOff x="0" y="0"/>
          <a:chExt cx="0" cy="0"/>
        </a:xfrm>
      </p:grpSpPr>
      <p:sp>
        <p:nvSpPr>
          <p:cNvPr id="2" name="Okomiti naslov 1"/>
          <p:cNvSpPr>
            <a:spLocks noGrp="1"/>
          </p:cNvSpPr>
          <p:nvPr>
            <p:ph type="title" orient="vert"/>
          </p:nvPr>
        </p:nvSpPr>
        <p:spPr>
          <a:xfrm>
            <a:off x="6844013" y="274640"/>
            <a:ext cx="1777470" cy="5592761"/>
          </a:xfrm>
        </p:spPr>
        <p:txBody>
          <a:bodyPr vert="eaVert"/>
          <a:lstStyle>
            <a:extLst/>
          </a:lstStyle>
          <a:p>
            <a:r>
              <a:rPr kumimoji="0" lang="hr-HR" smtClean="0"/>
              <a:t>Uredite stil naslova matrice</a:t>
            </a:r>
            <a:endParaRPr kumimoji="0" lang="en-US"/>
          </a:p>
        </p:txBody>
      </p:sp>
      <p:sp>
        <p:nvSpPr>
          <p:cNvPr id="3" name="Rezervirano mjesto okomitog teksta 2"/>
          <p:cNvSpPr>
            <a:spLocks noGrp="1"/>
          </p:cNvSpPr>
          <p:nvPr>
            <p:ph type="body" orient="vert" idx="1"/>
          </p:nvPr>
        </p:nvSpPr>
        <p:spPr>
          <a:xfrm>
            <a:off x="457200" y="274641"/>
            <a:ext cx="6324600" cy="5592760"/>
          </a:xfrm>
        </p:spPr>
        <p:txBody>
          <a:bodyPr vert="eaVert"/>
          <a:lstStyle>
            <a:extLst/>
          </a:lstStyle>
          <a:p>
            <a:pPr lvl="0" eaLnBrk="1" latinLnBrk="0" hangingPunct="1"/>
            <a:r>
              <a:rPr lang="hr-HR" smtClean="0"/>
              <a:t>Uredite stilove teksta matrice</a:t>
            </a:r>
          </a:p>
          <a:p>
            <a:pPr lvl="1" eaLnBrk="1" latinLnBrk="0" hangingPunct="1"/>
            <a:r>
              <a:rPr lang="hr-HR" smtClean="0"/>
              <a:t>Druga razina</a:t>
            </a:r>
          </a:p>
          <a:p>
            <a:pPr lvl="2" eaLnBrk="1" latinLnBrk="0" hangingPunct="1"/>
            <a:r>
              <a:rPr lang="hr-HR" smtClean="0"/>
              <a:t>Treća razina</a:t>
            </a:r>
          </a:p>
          <a:p>
            <a:pPr lvl="3" eaLnBrk="1" latinLnBrk="0" hangingPunct="1"/>
            <a:r>
              <a:rPr lang="hr-HR" smtClean="0"/>
              <a:t>Četvrta razina</a:t>
            </a:r>
          </a:p>
          <a:p>
            <a:pPr lvl="4" eaLnBrk="1" latinLnBrk="0" hangingPunct="1"/>
            <a:r>
              <a:rPr lang="hr-HR" smtClean="0"/>
              <a:t>Peta razina</a:t>
            </a:r>
            <a:endParaRPr kumimoji="0" lang="en-US"/>
          </a:p>
        </p:txBody>
      </p:sp>
      <p:sp>
        <p:nvSpPr>
          <p:cNvPr id="4" name="Rezervirano mjesto datuma 3"/>
          <p:cNvSpPr>
            <a:spLocks noGrp="1"/>
          </p:cNvSpPr>
          <p:nvPr>
            <p:ph type="dt" sz="half" idx="10"/>
          </p:nvPr>
        </p:nvSpPr>
        <p:spPr/>
        <p:txBody>
          <a:bodyPr/>
          <a:lstStyle>
            <a:extLst/>
          </a:lstStyle>
          <a:p>
            <a:r>
              <a:rPr lang="sr-Latn-RS" smtClean="0">
                <a:solidFill>
                  <a:prstClr val="black"/>
                </a:solidFill>
              </a:rPr>
              <a:t>4/19/2014</a:t>
            </a:r>
            <a:endParaRPr lang="hr-HR">
              <a:solidFill>
                <a:prstClr val="black"/>
              </a:solidFill>
            </a:endParaRPr>
          </a:p>
        </p:txBody>
      </p:sp>
      <p:sp>
        <p:nvSpPr>
          <p:cNvPr id="5" name="Rezervirano mjesto podnožja 4"/>
          <p:cNvSpPr>
            <a:spLocks noGrp="1"/>
          </p:cNvSpPr>
          <p:nvPr>
            <p:ph type="ftr" sz="quarter" idx="11"/>
          </p:nvPr>
        </p:nvSpPr>
        <p:spPr/>
        <p:txBody>
          <a:bodyPr/>
          <a:lstStyle>
            <a:extLst/>
          </a:lstStyle>
          <a:p>
            <a:r>
              <a:rPr lang="hr-HR" smtClean="0">
                <a:solidFill>
                  <a:prstClr val="black"/>
                </a:solidFill>
              </a:rPr>
              <a:t>doc.dr.sc. Željko Boneta</a:t>
            </a:r>
            <a:endParaRPr lang="hr-HR">
              <a:solidFill>
                <a:prstClr val="black"/>
              </a:solidFill>
            </a:endParaRPr>
          </a:p>
        </p:txBody>
      </p:sp>
      <p:sp>
        <p:nvSpPr>
          <p:cNvPr id="6" name="Rezervirano mjesto broja slajda 5"/>
          <p:cNvSpPr>
            <a:spLocks noGrp="1"/>
          </p:cNvSpPr>
          <p:nvPr>
            <p:ph type="sldNum" sz="quarter" idx="12"/>
          </p:nvPr>
        </p:nvSpPr>
        <p:spPr/>
        <p:txBody>
          <a:bodyPr/>
          <a:lstStyle>
            <a:extLst/>
          </a:lstStyle>
          <a:p>
            <a:fld id="{934E5606-35C0-4283-BDA7-88B88E621763}" type="slidenum">
              <a:rPr lang="hr-HR" smtClean="0">
                <a:solidFill>
                  <a:prstClr val="black"/>
                </a:solidFill>
              </a:rPr>
              <a:pPr/>
              <a:t>‹#›</a:t>
            </a:fld>
            <a:endParaRPr lang="hr-HR">
              <a:solidFill>
                <a:prstClr val="black"/>
              </a:solidFill>
            </a:endParaRPr>
          </a:p>
        </p:txBody>
      </p:sp>
    </p:spTree>
    <p:extLst>
      <p:ext uri="{BB962C8B-B14F-4D97-AF65-F5344CB8AC3E}">
        <p14:creationId xmlns:p14="http://schemas.microsoft.com/office/powerpoint/2010/main" val="204882507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Naslovni slajd">
    <p:spTree>
      <p:nvGrpSpPr>
        <p:cNvPr id="1" name=""/>
        <p:cNvGrpSpPr/>
        <p:nvPr/>
      </p:nvGrpSpPr>
      <p:grpSpPr>
        <a:xfrm>
          <a:off x="0" y="0"/>
          <a:ext cx="0" cy="0"/>
          <a:chOff x="0" y="0"/>
          <a:chExt cx="0" cy="0"/>
        </a:xfrm>
      </p:grpSpPr>
      <p:sp>
        <p:nvSpPr>
          <p:cNvPr id="10" name="Pravokutni trokut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9" name="Naslov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hr-HR" smtClean="0"/>
              <a:t>Uredite stil naslova matrice</a:t>
            </a:r>
            <a:endParaRPr kumimoji="0" lang="en-US"/>
          </a:p>
        </p:txBody>
      </p:sp>
      <p:sp>
        <p:nvSpPr>
          <p:cNvPr id="17" name="Podnaslov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hr-HR" smtClean="0"/>
              <a:t>Uredite stil podnaslova matrice</a:t>
            </a:r>
            <a:endParaRPr kumimoji="0" lang="en-US"/>
          </a:p>
        </p:txBody>
      </p:sp>
      <p:grpSp>
        <p:nvGrpSpPr>
          <p:cNvPr id="2" name="Grupa 1"/>
          <p:cNvGrpSpPr/>
          <p:nvPr/>
        </p:nvGrpSpPr>
        <p:grpSpPr>
          <a:xfrm>
            <a:off x="-3765" y="4953000"/>
            <a:ext cx="9147765" cy="1912088"/>
            <a:chOff x="-3765" y="4832896"/>
            <a:chExt cx="9147765" cy="2032192"/>
          </a:xfrm>
        </p:grpSpPr>
        <p:sp>
          <p:nvSpPr>
            <p:cNvPr id="7" name="Prostoručno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8" name="Prostoručno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11" name="Prostoručno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a:endParaRPr lang="en-US">
                <a:solidFill>
                  <a:prstClr val="white"/>
                </a:solidFill>
              </a:endParaRPr>
            </a:p>
          </p:txBody>
        </p:sp>
        <p:cxnSp>
          <p:nvCxnSpPr>
            <p:cNvPr id="12" name="Ravni poveznik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Rezervirano mjesto datuma 29"/>
          <p:cNvSpPr>
            <a:spLocks noGrp="1"/>
          </p:cNvSpPr>
          <p:nvPr>
            <p:ph type="dt" sz="half" idx="10"/>
          </p:nvPr>
        </p:nvSpPr>
        <p:spPr/>
        <p:txBody>
          <a:bodyPr/>
          <a:lstStyle>
            <a:lvl1pPr>
              <a:defRPr>
                <a:solidFill>
                  <a:srgbClr val="FFFFFF"/>
                </a:solidFill>
              </a:defRPr>
            </a:lvl1pPr>
            <a:extLst/>
          </a:lstStyle>
          <a:p>
            <a:r>
              <a:rPr lang="sr-Latn-RS" smtClean="0"/>
              <a:t>4/19/2014</a:t>
            </a:r>
            <a:endParaRPr lang="hr-HR"/>
          </a:p>
        </p:txBody>
      </p:sp>
      <p:sp>
        <p:nvSpPr>
          <p:cNvPr id="19" name="Rezervirano mjesto podnožja 18"/>
          <p:cNvSpPr>
            <a:spLocks noGrp="1"/>
          </p:cNvSpPr>
          <p:nvPr>
            <p:ph type="ftr" sz="quarter" idx="11"/>
          </p:nvPr>
        </p:nvSpPr>
        <p:spPr/>
        <p:txBody>
          <a:bodyPr/>
          <a:lstStyle>
            <a:lvl1pPr>
              <a:defRPr>
                <a:solidFill>
                  <a:schemeClr val="accent1">
                    <a:tint val="20000"/>
                  </a:schemeClr>
                </a:solidFill>
              </a:defRPr>
            </a:lvl1pPr>
            <a:extLst/>
          </a:lstStyle>
          <a:p>
            <a:r>
              <a:rPr lang="hr-HR" smtClean="0">
                <a:solidFill>
                  <a:srgbClr val="2DA2BF">
                    <a:tint val="20000"/>
                  </a:srgbClr>
                </a:solidFill>
              </a:rPr>
              <a:t>doc.dr.sc. Željko Boneta</a:t>
            </a:r>
            <a:endParaRPr lang="hr-HR">
              <a:solidFill>
                <a:srgbClr val="2DA2BF">
                  <a:tint val="20000"/>
                </a:srgbClr>
              </a:solidFill>
            </a:endParaRPr>
          </a:p>
        </p:txBody>
      </p:sp>
      <p:sp>
        <p:nvSpPr>
          <p:cNvPr id="27" name="Rezervirano mjesto broja slajda 26"/>
          <p:cNvSpPr>
            <a:spLocks noGrp="1"/>
          </p:cNvSpPr>
          <p:nvPr>
            <p:ph type="sldNum" sz="quarter" idx="12"/>
          </p:nvPr>
        </p:nvSpPr>
        <p:spPr/>
        <p:txBody>
          <a:bodyPr/>
          <a:lstStyle>
            <a:lvl1pPr>
              <a:defRPr>
                <a:solidFill>
                  <a:srgbClr val="FFFFFF"/>
                </a:solidFill>
              </a:defRPr>
            </a:lvl1pPr>
            <a:extLst/>
          </a:lstStyle>
          <a:p>
            <a:fld id="{934E5606-35C0-4283-BDA7-88B88E621763}" type="slidenum">
              <a:rPr lang="hr-HR" smtClean="0"/>
              <a:pPr/>
              <a:t>‹#›</a:t>
            </a:fld>
            <a:endParaRPr lang="hr-HR"/>
          </a:p>
        </p:txBody>
      </p:sp>
    </p:spTree>
    <p:extLst>
      <p:ext uri="{BB962C8B-B14F-4D97-AF65-F5344CB8AC3E}">
        <p14:creationId xmlns:p14="http://schemas.microsoft.com/office/powerpoint/2010/main" val="231191282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Naslov i sadržaj">
    <p:spTree>
      <p:nvGrpSpPr>
        <p:cNvPr id="1" name=""/>
        <p:cNvGrpSpPr/>
        <p:nvPr/>
      </p:nvGrpSpPr>
      <p:grpSpPr>
        <a:xfrm>
          <a:off x="0" y="0"/>
          <a:ext cx="0" cy="0"/>
          <a:chOff x="0" y="0"/>
          <a:chExt cx="0" cy="0"/>
        </a:xfrm>
      </p:grpSpPr>
      <p:sp>
        <p:nvSpPr>
          <p:cNvPr id="3" name="Rezervirano mjesto sadržaja 2"/>
          <p:cNvSpPr>
            <a:spLocks noGrp="1"/>
          </p:cNvSpPr>
          <p:nvPr>
            <p:ph idx="1"/>
          </p:nvPr>
        </p:nvSpPr>
        <p:spPr/>
        <p:txBody>
          <a:bodyPr/>
          <a:lstStyle>
            <a:extLst/>
          </a:lstStyle>
          <a:p>
            <a:pPr lvl="0" eaLnBrk="1" latinLnBrk="0" hangingPunct="1"/>
            <a:r>
              <a:rPr lang="hr-HR" smtClean="0"/>
              <a:t>Uredite stilove teksta matrice</a:t>
            </a:r>
          </a:p>
          <a:p>
            <a:pPr lvl="1" eaLnBrk="1" latinLnBrk="0" hangingPunct="1"/>
            <a:r>
              <a:rPr lang="hr-HR" smtClean="0"/>
              <a:t>Druga razina</a:t>
            </a:r>
          </a:p>
          <a:p>
            <a:pPr lvl="2" eaLnBrk="1" latinLnBrk="0" hangingPunct="1"/>
            <a:r>
              <a:rPr lang="hr-HR" smtClean="0"/>
              <a:t>Treća razina</a:t>
            </a:r>
          </a:p>
          <a:p>
            <a:pPr lvl="3" eaLnBrk="1" latinLnBrk="0" hangingPunct="1"/>
            <a:r>
              <a:rPr lang="hr-HR" smtClean="0"/>
              <a:t>Četvrta razina</a:t>
            </a:r>
          </a:p>
          <a:p>
            <a:pPr lvl="4" eaLnBrk="1" latinLnBrk="0" hangingPunct="1"/>
            <a:r>
              <a:rPr lang="hr-HR" smtClean="0"/>
              <a:t>Peta razina</a:t>
            </a:r>
            <a:endParaRPr kumimoji="0" lang="en-US"/>
          </a:p>
        </p:txBody>
      </p:sp>
      <p:sp>
        <p:nvSpPr>
          <p:cNvPr id="4" name="Rezervirano mjesto datuma 3"/>
          <p:cNvSpPr>
            <a:spLocks noGrp="1"/>
          </p:cNvSpPr>
          <p:nvPr>
            <p:ph type="dt" sz="half" idx="10"/>
          </p:nvPr>
        </p:nvSpPr>
        <p:spPr/>
        <p:txBody>
          <a:bodyPr/>
          <a:lstStyle>
            <a:extLst/>
          </a:lstStyle>
          <a:p>
            <a:r>
              <a:rPr lang="sr-Latn-RS" smtClean="0">
                <a:solidFill>
                  <a:prstClr val="black"/>
                </a:solidFill>
              </a:rPr>
              <a:t>4/19/2014</a:t>
            </a:r>
            <a:endParaRPr lang="hr-HR">
              <a:solidFill>
                <a:prstClr val="black"/>
              </a:solidFill>
            </a:endParaRPr>
          </a:p>
        </p:txBody>
      </p:sp>
      <p:sp>
        <p:nvSpPr>
          <p:cNvPr id="5" name="Rezervirano mjesto podnožja 4"/>
          <p:cNvSpPr>
            <a:spLocks noGrp="1"/>
          </p:cNvSpPr>
          <p:nvPr>
            <p:ph type="ftr" sz="quarter" idx="11"/>
          </p:nvPr>
        </p:nvSpPr>
        <p:spPr/>
        <p:txBody>
          <a:bodyPr/>
          <a:lstStyle>
            <a:extLst/>
          </a:lstStyle>
          <a:p>
            <a:r>
              <a:rPr lang="hr-HR" smtClean="0">
                <a:solidFill>
                  <a:prstClr val="black"/>
                </a:solidFill>
              </a:rPr>
              <a:t>doc.dr.sc. Željko Boneta</a:t>
            </a:r>
            <a:endParaRPr lang="hr-HR">
              <a:solidFill>
                <a:prstClr val="black"/>
              </a:solidFill>
            </a:endParaRPr>
          </a:p>
        </p:txBody>
      </p:sp>
      <p:sp>
        <p:nvSpPr>
          <p:cNvPr id="6" name="Rezervirano mjesto broja slajda 5"/>
          <p:cNvSpPr>
            <a:spLocks noGrp="1"/>
          </p:cNvSpPr>
          <p:nvPr>
            <p:ph type="sldNum" sz="quarter" idx="12"/>
          </p:nvPr>
        </p:nvSpPr>
        <p:spPr/>
        <p:txBody>
          <a:bodyPr/>
          <a:lstStyle>
            <a:extLst/>
          </a:lstStyle>
          <a:p>
            <a:fld id="{934E5606-35C0-4283-BDA7-88B88E621763}" type="slidenum">
              <a:rPr lang="hr-HR" smtClean="0">
                <a:solidFill>
                  <a:prstClr val="black"/>
                </a:solidFill>
              </a:rPr>
              <a:pPr/>
              <a:t>‹#›</a:t>
            </a:fld>
            <a:endParaRPr lang="hr-HR">
              <a:solidFill>
                <a:prstClr val="black"/>
              </a:solidFill>
            </a:endParaRPr>
          </a:p>
        </p:txBody>
      </p:sp>
      <p:sp>
        <p:nvSpPr>
          <p:cNvPr id="7" name="Naslov 6"/>
          <p:cNvSpPr>
            <a:spLocks noGrp="1"/>
          </p:cNvSpPr>
          <p:nvPr>
            <p:ph type="title"/>
          </p:nvPr>
        </p:nvSpPr>
        <p:spPr/>
        <p:txBody>
          <a:bodyPr rtlCol="0"/>
          <a:lstStyle>
            <a:extLst/>
          </a:lstStyle>
          <a:p>
            <a:r>
              <a:rPr kumimoji="0" lang="hr-HR" smtClean="0"/>
              <a:t>Uredite stil naslova matrice</a:t>
            </a:r>
            <a:endParaRPr kumimoji="0" lang="en-US"/>
          </a:p>
        </p:txBody>
      </p:sp>
    </p:spTree>
    <p:extLst>
      <p:ext uri="{BB962C8B-B14F-4D97-AF65-F5344CB8AC3E}">
        <p14:creationId xmlns:p14="http://schemas.microsoft.com/office/powerpoint/2010/main" val="176670132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Zaglavlje odjeljka">
    <p:bg>
      <p:bgRef idx="1002">
        <a:schemeClr val="bg1"/>
      </p:bgRef>
    </p:bg>
    <p:spTree>
      <p:nvGrpSpPr>
        <p:cNvPr id="1" name=""/>
        <p:cNvGrpSpPr/>
        <p:nvPr/>
      </p:nvGrpSpPr>
      <p:grpSpPr>
        <a:xfrm>
          <a:off x="0" y="0"/>
          <a:ext cx="0" cy="0"/>
          <a:chOff x="0" y="0"/>
          <a:chExt cx="0" cy="0"/>
        </a:xfrm>
      </p:grpSpPr>
      <p:sp>
        <p:nvSpPr>
          <p:cNvPr id="2" name="Naslov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hr-HR" smtClean="0"/>
              <a:t>Uredite stil naslova matrice</a:t>
            </a:r>
            <a:endParaRPr kumimoji="0" lang="en-US"/>
          </a:p>
        </p:txBody>
      </p:sp>
      <p:sp>
        <p:nvSpPr>
          <p:cNvPr id="3" name="Rezervirano mjesto teksta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hr-HR" smtClean="0"/>
              <a:t>Uredite stilove teksta matrice</a:t>
            </a:r>
          </a:p>
        </p:txBody>
      </p:sp>
      <p:sp>
        <p:nvSpPr>
          <p:cNvPr id="4" name="Rezervirano mjesto datuma 3"/>
          <p:cNvSpPr>
            <a:spLocks noGrp="1"/>
          </p:cNvSpPr>
          <p:nvPr>
            <p:ph type="dt" sz="half" idx="10"/>
          </p:nvPr>
        </p:nvSpPr>
        <p:spPr/>
        <p:txBody>
          <a:bodyPr/>
          <a:lstStyle>
            <a:extLst/>
          </a:lstStyle>
          <a:p>
            <a:r>
              <a:rPr lang="sr-Latn-RS" smtClean="0">
                <a:solidFill>
                  <a:prstClr val="white"/>
                </a:solidFill>
              </a:rPr>
              <a:t>4/19/2014</a:t>
            </a:r>
            <a:endParaRPr lang="hr-HR">
              <a:solidFill>
                <a:prstClr val="white"/>
              </a:solidFill>
            </a:endParaRPr>
          </a:p>
        </p:txBody>
      </p:sp>
      <p:sp>
        <p:nvSpPr>
          <p:cNvPr id="5" name="Rezervirano mjesto podnožja 4"/>
          <p:cNvSpPr>
            <a:spLocks noGrp="1"/>
          </p:cNvSpPr>
          <p:nvPr>
            <p:ph type="ftr" sz="quarter" idx="11"/>
          </p:nvPr>
        </p:nvSpPr>
        <p:spPr/>
        <p:txBody>
          <a:bodyPr/>
          <a:lstStyle>
            <a:extLst/>
          </a:lstStyle>
          <a:p>
            <a:r>
              <a:rPr lang="hr-HR" smtClean="0">
                <a:solidFill>
                  <a:prstClr val="white"/>
                </a:solidFill>
              </a:rPr>
              <a:t>doc.dr.sc. Željko Boneta</a:t>
            </a:r>
            <a:endParaRPr lang="hr-HR">
              <a:solidFill>
                <a:prstClr val="white"/>
              </a:solidFill>
            </a:endParaRPr>
          </a:p>
        </p:txBody>
      </p:sp>
      <p:sp>
        <p:nvSpPr>
          <p:cNvPr id="6" name="Rezervirano mjesto broja slajda 5"/>
          <p:cNvSpPr>
            <a:spLocks noGrp="1"/>
          </p:cNvSpPr>
          <p:nvPr>
            <p:ph type="sldNum" sz="quarter" idx="12"/>
          </p:nvPr>
        </p:nvSpPr>
        <p:spPr/>
        <p:txBody>
          <a:bodyPr/>
          <a:lstStyle>
            <a:extLst/>
          </a:lstStyle>
          <a:p>
            <a:fld id="{934E5606-35C0-4283-BDA7-88B88E621763}" type="slidenum">
              <a:rPr lang="hr-HR" smtClean="0">
                <a:solidFill>
                  <a:prstClr val="white"/>
                </a:solidFill>
              </a:rPr>
              <a:pPr/>
              <a:t>‹#›</a:t>
            </a:fld>
            <a:endParaRPr lang="hr-HR">
              <a:solidFill>
                <a:prstClr val="white"/>
              </a:solidFill>
            </a:endParaRPr>
          </a:p>
        </p:txBody>
      </p:sp>
      <p:sp>
        <p:nvSpPr>
          <p:cNvPr id="7" name="Š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
        <p:nvSpPr>
          <p:cNvPr id="8" name="Š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Tree>
    <p:extLst>
      <p:ext uri="{BB962C8B-B14F-4D97-AF65-F5344CB8AC3E}">
        <p14:creationId xmlns:p14="http://schemas.microsoft.com/office/powerpoint/2010/main" val="3441890229"/>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Usporedba">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lvl1pPr>
              <a:defRPr/>
            </a:lvl1pPr>
          </a:lstStyle>
          <a:p>
            <a:r>
              <a:rPr lang="hr-HR" smtClean="0"/>
              <a:t>Uredite stil naslova matrice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smtClean="0"/>
              <a:t>Uredite stilove teksta matrice</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smtClean="0"/>
              <a:t>Uredite stilove teksta matrice</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Dva sadržaja">
    <p:bg>
      <p:bgRef idx="1002">
        <a:schemeClr val="bg1"/>
      </p:bgRef>
    </p:bg>
    <p:spTree>
      <p:nvGrpSpPr>
        <p:cNvPr id="1" name=""/>
        <p:cNvGrpSpPr/>
        <p:nvPr/>
      </p:nvGrpSpPr>
      <p:grpSpPr>
        <a:xfrm>
          <a:off x="0" y="0"/>
          <a:ext cx="0" cy="0"/>
          <a:chOff x="0" y="0"/>
          <a:chExt cx="0" cy="0"/>
        </a:xfrm>
      </p:grpSpPr>
      <p:sp>
        <p:nvSpPr>
          <p:cNvPr id="3" name="Rezervirano mjesto sadržaja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hr-HR" smtClean="0"/>
              <a:t>Uredite stilove teksta matrice</a:t>
            </a:r>
          </a:p>
          <a:p>
            <a:pPr lvl="1" eaLnBrk="1" latinLnBrk="0" hangingPunct="1"/>
            <a:r>
              <a:rPr lang="hr-HR" smtClean="0"/>
              <a:t>Druga razina</a:t>
            </a:r>
          </a:p>
          <a:p>
            <a:pPr lvl="2" eaLnBrk="1" latinLnBrk="0" hangingPunct="1"/>
            <a:r>
              <a:rPr lang="hr-HR" smtClean="0"/>
              <a:t>Treća razina</a:t>
            </a:r>
          </a:p>
          <a:p>
            <a:pPr lvl="3" eaLnBrk="1" latinLnBrk="0" hangingPunct="1"/>
            <a:r>
              <a:rPr lang="hr-HR" smtClean="0"/>
              <a:t>Četvrta razina</a:t>
            </a:r>
          </a:p>
          <a:p>
            <a:pPr lvl="4" eaLnBrk="1" latinLnBrk="0" hangingPunct="1"/>
            <a:r>
              <a:rPr lang="hr-HR" smtClean="0"/>
              <a:t>Peta razina</a:t>
            </a:r>
            <a:endParaRPr kumimoji="0" lang="en-US"/>
          </a:p>
        </p:txBody>
      </p:sp>
      <p:sp>
        <p:nvSpPr>
          <p:cNvPr id="4" name="Rezervirano mjesto sadržaja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hr-HR" smtClean="0"/>
              <a:t>Uredite stilove teksta matrice</a:t>
            </a:r>
          </a:p>
          <a:p>
            <a:pPr lvl="1" eaLnBrk="1" latinLnBrk="0" hangingPunct="1"/>
            <a:r>
              <a:rPr lang="hr-HR" smtClean="0"/>
              <a:t>Druga razina</a:t>
            </a:r>
          </a:p>
          <a:p>
            <a:pPr lvl="2" eaLnBrk="1" latinLnBrk="0" hangingPunct="1"/>
            <a:r>
              <a:rPr lang="hr-HR" smtClean="0"/>
              <a:t>Treća razina</a:t>
            </a:r>
          </a:p>
          <a:p>
            <a:pPr lvl="3" eaLnBrk="1" latinLnBrk="0" hangingPunct="1"/>
            <a:r>
              <a:rPr lang="hr-HR" smtClean="0"/>
              <a:t>Četvrta razina</a:t>
            </a:r>
          </a:p>
          <a:p>
            <a:pPr lvl="4" eaLnBrk="1" latinLnBrk="0" hangingPunct="1"/>
            <a:r>
              <a:rPr lang="hr-HR" smtClean="0"/>
              <a:t>Peta razina</a:t>
            </a:r>
            <a:endParaRPr kumimoji="0" lang="en-US"/>
          </a:p>
        </p:txBody>
      </p:sp>
      <p:sp>
        <p:nvSpPr>
          <p:cNvPr id="5" name="Rezervirano mjesto datuma 4"/>
          <p:cNvSpPr>
            <a:spLocks noGrp="1"/>
          </p:cNvSpPr>
          <p:nvPr>
            <p:ph type="dt" sz="half" idx="10"/>
          </p:nvPr>
        </p:nvSpPr>
        <p:spPr/>
        <p:txBody>
          <a:bodyPr/>
          <a:lstStyle>
            <a:extLst/>
          </a:lstStyle>
          <a:p>
            <a:r>
              <a:rPr lang="sr-Latn-RS" smtClean="0">
                <a:solidFill>
                  <a:prstClr val="white"/>
                </a:solidFill>
              </a:rPr>
              <a:t>4/19/2014</a:t>
            </a:r>
            <a:endParaRPr lang="hr-HR">
              <a:solidFill>
                <a:prstClr val="white"/>
              </a:solidFill>
            </a:endParaRPr>
          </a:p>
        </p:txBody>
      </p:sp>
      <p:sp>
        <p:nvSpPr>
          <p:cNvPr id="6" name="Rezervirano mjesto podnožja 5"/>
          <p:cNvSpPr>
            <a:spLocks noGrp="1"/>
          </p:cNvSpPr>
          <p:nvPr>
            <p:ph type="ftr" sz="quarter" idx="11"/>
          </p:nvPr>
        </p:nvSpPr>
        <p:spPr/>
        <p:txBody>
          <a:bodyPr/>
          <a:lstStyle>
            <a:extLst/>
          </a:lstStyle>
          <a:p>
            <a:r>
              <a:rPr lang="hr-HR" smtClean="0">
                <a:solidFill>
                  <a:prstClr val="white"/>
                </a:solidFill>
              </a:rPr>
              <a:t>doc.dr.sc. Željko Boneta</a:t>
            </a:r>
            <a:endParaRPr lang="hr-HR">
              <a:solidFill>
                <a:prstClr val="white"/>
              </a:solidFill>
            </a:endParaRPr>
          </a:p>
        </p:txBody>
      </p:sp>
      <p:sp>
        <p:nvSpPr>
          <p:cNvPr id="7" name="Rezervirano mjesto broja slajda 6"/>
          <p:cNvSpPr>
            <a:spLocks noGrp="1"/>
          </p:cNvSpPr>
          <p:nvPr>
            <p:ph type="sldNum" sz="quarter" idx="12"/>
          </p:nvPr>
        </p:nvSpPr>
        <p:spPr/>
        <p:txBody>
          <a:bodyPr/>
          <a:lstStyle>
            <a:extLst/>
          </a:lstStyle>
          <a:p>
            <a:fld id="{934E5606-35C0-4283-BDA7-88B88E621763}" type="slidenum">
              <a:rPr lang="hr-HR" smtClean="0">
                <a:solidFill>
                  <a:prstClr val="white"/>
                </a:solidFill>
              </a:rPr>
              <a:pPr/>
              <a:t>‹#›</a:t>
            </a:fld>
            <a:endParaRPr lang="hr-HR">
              <a:solidFill>
                <a:prstClr val="white"/>
              </a:solidFill>
            </a:endParaRPr>
          </a:p>
        </p:txBody>
      </p:sp>
      <p:sp>
        <p:nvSpPr>
          <p:cNvPr id="8" name="Naslov 7"/>
          <p:cNvSpPr>
            <a:spLocks noGrp="1"/>
          </p:cNvSpPr>
          <p:nvPr>
            <p:ph type="title"/>
          </p:nvPr>
        </p:nvSpPr>
        <p:spPr/>
        <p:txBody>
          <a:bodyPr rtlCol="0"/>
          <a:lstStyle>
            <a:extLst/>
          </a:lstStyle>
          <a:p>
            <a:r>
              <a:rPr kumimoji="0" lang="hr-HR" smtClean="0"/>
              <a:t>Uredite stil naslova matrice</a:t>
            </a:r>
            <a:endParaRPr kumimoji="0" lang="en-US"/>
          </a:p>
        </p:txBody>
      </p:sp>
    </p:spTree>
    <p:extLst>
      <p:ext uri="{BB962C8B-B14F-4D97-AF65-F5344CB8AC3E}">
        <p14:creationId xmlns:p14="http://schemas.microsoft.com/office/powerpoint/2010/main" val="4179398934"/>
      </p:ext>
    </p:extLst>
  </p:cSld>
  <p:clrMapOvr>
    <a:overrideClrMapping bg1="dk1" tx1="lt1" bg2="dk2" tx2="lt2" accent1="accent1" accent2="accent2" accent3="accent3" accent4="accent4" accent5="accent5" accent6="accent6" hlink="hlink" folHlink="folHlink"/>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woTxTwoObj" preserve="1">
  <p:cSld name="Usporedba">
    <p:bg>
      <p:bgRef idx="1003">
        <a:schemeClr val="bg1"/>
      </p:bgRef>
    </p:bg>
    <p:spTree>
      <p:nvGrpSpPr>
        <p:cNvPr id="1" name=""/>
        <p:cNvGrpSpPr/>
        <p:nvPr/>
      </p:nvGrpSpPr>
      <p:grpSpPr>
        <a:xfrm>
          <a:off x="0" y="0"/>
          <a:ext cx="0" cy="0"/>
          <a:chOff x="0" y="0"/>
          <a:chExt cx="0" cy="0"/>
        </a:xfrm>
      </p:grpSpPr>
      <p:sp>
        <p:nvSpPr>
          <p:cNvPr id="2" name="Naslov 1"/>
          <p:cNvSpPr>
            <a:spLocks noGrp="1"/>
          </p:cNvSpPr>
          <p:nvPr>
            <p:ph type="title"/>
          </p:nvPr>
        </p:nvSpPr>
        <p:spPr>
          <a:xfrm>
            <a:off x="457200" y="273050"/>
            <a:ext cx="8229600" cy="1143000"/>
          </a:xfrm>
        </p:spPr>
        <p:txBody>
          <a:bodyPr anchor="ctr"/>
          <a:lstStyle>
            <a:lvl1pPr>
              <a:defRPr/>
            </a:lvl1pPr>
            <a:extLst/>
          </a:lstStyle>
          <a:p>
            <a:r>
              <a:rPr kumimoji="0" lang="hr-HR" smtClean="0"/>
              <a:t>Uredite stil naslova matrice</a:t>
            </a:r>
            <a:endParaRPr kumimoji="0" lang="en-US"/>
          </a:p>
        </p:txBody>
      </p:sp>
      <p:sp>
        <p:nvSpPr>
          <p:cNvPr id="3" name="Rezervirano mjesto teksta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hr-HR" smtClean="0"/>
              <a:t>Uredite stilove teksta matrice</a:t>
            </a:r>
          </a:p>
        </p:txBody>
      </p:sp>
      <p:sp>
        <p:nvSpPr>
          <p:cNvPr id="4" name="Rezervirano mjesto teksta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hr-HR" smtClean="0"/>
              <a:t>Uredite stilove teksta matrice</a:t>
            </a:r>
          </a:p>
        </p:txBody>
      </p:sp>
      <p:sp>
        <p:nvSpPr>
          <p:cNvPr id="5" name="Rezervirano mjesto sadržaja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hr-HR" smtClean="0"/>
              <a:t>Uredite stilove teksta matrice</a:t>
            </a:r>
          </a:p>
          <a:p>
            <a:pPr lvl="1" eaLnBrk="1" latinLnBrk="0" hangingPunct="1"/>
            <a:r>
              <a:rPr lang="hr-HR" smtClean="0"/>
              <a:t>Druga razina</a:t>
            </a:r>
          </a:p>
          <a:p>
            <a:pPr lvl="2" eaLnBrk="1" latinLnBrk="0" hangingPunct="1"/>
            <a:r>
              <a:rPr lang="hr-HR" smtClean="0"/>
              <a:t>Treća razina</a:t>
            </a:r>
          </a:p>
          <a:p>
            <a:pPr lvl="3" eaLnBrk="1" latinLnBrk="0" hangingPunct="1"/>
            <a:r>
              <a:rPr lang="hr-HR" smtClean="0"/>
              <a:t>Četvrta razina</a:t>
            </a:r>
          </a:p>
          <a:p>
            <a:pPr lvl="4" eaLnBrk="1" latinLnBrk="0" hangingPunct="1"/>
            <a:r>
              <a:rPr lang="hr-HR" smtClean="0"/>
              <a:t>Peta razina</a:t>
            </a:r>
            <a:endParaRPr kumimoji="0" lang="en-US"/>
          </a:p>
        </p:txBody>
      </p:sp>
      <p:sp>
        <p:nvSpPr>
          <p:cNvPr id="6" name="Rezervirano mjesto sadržaja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hr-HR" smtClean="0"/>
              <a:t>Uredite stilove teksta matrice</a:t>
            </a:r>
          </a:p>
          <a:p>
            <a:pPr lvl="1" eaLnBrk="1" latinLnBrk="0" hangingPunct="1"/>
            <a:r>
              <a:rPr lang="hr-HR" smtClean="0"/>
              <a:t>Druga razina</a:t>
            </a:r>
          </a:p>
          <a:p>
            <a:pPr lvl="2" eaLnBrk="1" latinLnBrk="0" hangingPunct="1"/>
            <a:r>
              <a:rPr lang="hr-HR" smtClean="0"/>
              <a:t>Treća razina</a:t>
            </a:r>
          </a:p>
          <a:p>
            <a:pPr lvl="3" eaLnBrk="1" latinLnBrk="0" hangingPunct="1"/>
            <a:r>
              <a:rPr lang="hr-HR" smtClean="0"/>
              <a:t>Četvrta razina</a:t>
            </a:r>
          </a:p>
          <a:p>
            <a:pPr lvl="4" eaLnBrk="1" latinLnBrk="0" hangingPunct="1"/>
            <a:r>
              <a:rPr lang="hr-HR" smtClean="0"/>
              <a:t>Peta razina</a:t>
            </a:r>
            <a:endParaRPr kumimoji="0" lang="en-US"/>
          </a:p>
        </p:txBody>
      </p:sp>
      <p:sp>
        <p:nvSpPr>
          <p:cNvPr id="7" name="Rezervirano mjesto datuma 6"/>
          <p:cNvSpPr>
            <a:spLocks noGrp="1"/>
          </p:cNvSpPr>
          <p:nvPr>
            <p:ph type="dt" sz="half" idx="10"/>
          </p:nvPr>
        </p:nvSpPr>
        <p:spPr/>
        <p:txBody>
          <a:bodyPr/>
          <a:lstStyle>
            <a:extLst/>
          </a:lstStyle>
          <a:p>
            <a:r>
              <a:rPr lang="sr-Latn-RS" smtClean="0">
                <a:solidFill>
                  <a:prstClr val="black"/>
                </a:solidFill>
              </a:rPr>
              <a:t>4/19/2014</a:t>
            </a:r>
            <a:endParaRPr lang="hr-HR">
              <a:solidFill>
                <a:prstClr val="black"/>
              </a:solidFill>
            </a:endParaRPr>
          </a:p>
        </p:txBody>
      </p:sp>
      <p:sp>
        <p:nvSpPr>
          <p:cNvPr id="8" name="Rezervirano mjesto podnožja 7"/>
          <p:cNvSpPr>
            <a:spLocks noGrp="1"/>
          </p:cNvSpPr>
          <p:nvPr>
            <p:ph type="ftr" sz="quarter" idx="11"/>
          </p:nvPr>
        </p:nvSpPr>
        <p:spPr/>
        <p:txBody>
          <a:bodyPr/>
          <a:lstStyle>
            <a:extLst/>
          </a:lstStyle>
          <a:p>
            <a:r>
              <a:rPr lang="hr-HR" smtClean="0">
                <a:solidFill>
                  <a:prstClr val="black"/>
                </a:solidFill>
              </a:rPr>
              <a:t>doc.dr.sc. Željko Boneta</a:t>
            </a:r>
            <a:endParaRPr lang="hr-HR">
              <a:solidFill>
                <a:prstClr val="black"/>
              </a:solidFill>
            </a:endParaRPr>
          </a:p>
        </p:txBody>
      </p:sp>
      <p:sp>
        <p:nvSpPr>
          <p:cNvPr id="9" name="Rezervirano mjesto broja slajda 8"/>
          <p:cNvSpPr>
            <a:spLocks noGrp="1"/>
          </p:cNvSpPr>
          <p:nvPr>
            <p:ph type="sldNum" sz="quarter" idx="12"/>
          </p:nvPr>
        </p:nvSpPr>
        <p:spPr/>
        <p:txBody>
          <a:bodyPr/>
          <a:lstStyle>
            <a:extLst/>
          </a:lstStyle>
          <a:p>
            <a:fld id="{934E5606-35C0-4283-BDA7-88B88E621763}" type="slidenum">
              <a:rPr lang="hr-HR" smtClean="0">
                <a:solidFill>
                  <a:prstClr val="black"/>
                </a:solidFill>
              </a:rPr>
              <a:pPr/>
              <a:t>‹#›</a:t>
            </a:fld>
            <a:endParaRPr lang="hr-HR">
              <a:solidFill>
                <a:prstClr val="black"/>
              </a:solidFill>
            </a:endParaRPr>
          </a:p>
        </p:txBody>
      </p:sp>
    </p:spTree>
    <p:extLst>
      <p:ext uri="{BB962C8B-B14F-4D97-AF65-F5344CB8AC3E}">
        <p14:creationId xmlns:p14="http://schemas.microsoft.com/office/powerpoint/2010/main" val="2743107479"/>
      </p:ext>
    </p:extLst>
  </p:cSld>
  <p:clrMapOvr>
    <a:overrideClrMapping bg1="lt1" tx1="dk1" bg2="lt2" tx2="dk2" accent1="accent1" accent2="accent2" accent3="accent3" accent4="accent4" accent5="accent5" accent6="accent6" hlink="hlink" folHlink="folHlink"/>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Samo naslov">
    <p:bg>
      <p:bgRef idx="1002">
        <a:schemeClr val="bg1"/>
      </p:bgRef>
    </p:bg>
    <p:spTree>
      <p:nvGrpSpPr>
        <p:cNvPr id="1" name=""/>
        <p:cNvGrpSpPr/>
        <p:nvPr/>
      </p:nvGrpSpPr>
      <p:grpSpPr>
        <a:xfrm>
          <a:off x="0" y="0"/>
          <a:ext cx="0" cy="0"/>
          <a:chOff x="0" y="0"/>
          <a:chExt cx="0" cy="0"/>
        </a:xfrm>
      </p:grpSpPr>
      <p:sp>
        <p:nvSpPr>
          <p:cNvPr id="3" name="Rezervirano mjesto datuma 2"/>
          <p:cNvSpPr>
            <a:spLocks noGrp="1"/>
          </p:cNvSpPr>
          <p:nvPr>
            <p:ph type="dt" sz="half" idx="10"/>
          </p:nvPr>
        </p:nvSpPr>
        <p:spPr/>
        <p:txBody>
          <a:bodyPr/>
          <a:lstStyle>
            <a:extLst/>
          </a:lstStyle>
          <a:p>
            <a:r>
              <a:rPr lang="sr-Latn-RS" smtClean="0">
                <a:solidFill>
                  <a:prstClr val="white"/>
                </a:solidFill>
              </a:rPr>
              <a:t>4/19/2014</a:t>
            </a:r>
            <a:endParaRPr lang="hr-HR">
              <a:solidFill>
                <a:prstClr val="white"/>
              </a:solidFill>
            </a:endParaRPr>
          </a:p>
        </p:txBody>
      </p:sp>
      <p:sp>
        <p:nvSpPr>
          <p:cNvPr id="4" name="Rezervirano mjesto podnožja 3"/>
          <p:cNvSpPr>
            <a:spLocks noGrp="1"/>
          </p:cNvSpPr>
          <p:nvPr>
            <p:ph type="ftr" sz="quarter" idx="11"/>
          </p:nvPr>
        </p:nvSpPr>
        <p:spPr/>
        <p:txBody>
          <a:bodyPr/>
          <a:lstStyle>
            <a:extLst/>
          </a:lstStyle>
          <a:p>
            <a:r>
              <a:rPr lang="hr-HR" smtClean="0">
                <a:solidFill>
                  <a:prstClr val="white"/>
                </a:solidFill>
              </a:rPr>
              <a:t>doc.dr.sc. Željko Boneta</a:t>
            </a:r>
            <a:endParaRPr lang="hr-HR">
              <a:solidFill>
                <a:prstClr val="white"/>
              </a:solidFill>
            </a:endParaRPr>
          </a:p>
        </p:txBody>
      </p:sp>
      <p:sp>
        <p:nvSpPr>
          <p:cNvPr id="5" name="Rezervirano mjesto broja slajda 4"/>
          <p:cNvSpPr>
            <a:spLocks noGrp="1"/>
          </p:cNvSpPr>
          <p:nvPr>
            <p:ph type="sldNum" sz="quarter" idx="12"/>
          </p:nvPr>
        </p:nvSpPr>
        <p:spPr/>
        <p:txBody>
          <a:bodyPr/>
          <a:lstStyle>
            <a:extLst/>
          </a:lstStyle>
          <a:p>
            <a:fld id="{934E5606-35C0-4283-BDA7-88B88E621763}" type="slidenum">
              <a:rPr lang="hr-HR" smtClean="0">
                <a:solidFill>
                  <a:prstClr val="white"/>
                </a:solidFill>
              </a:rPr>
              <a:pPr/>
              <a:t>‹#›</a:t>
            </a:fld>
            <a:endParaRPr lang="hr-HR">
              <a:solidFill>
                <a:prstClr val="white"/>
              </a:solidFill>
            </a:endParaRPr>
          </a:p>
        </p:txBody>
      </p:sp>
      <p:sp>
        <p:nvSpPr>
          <p:cNvPr id="6" name="Naslov 5"/>
          <p:cNvSpPr>
            <a:spLocks noGrp="1"/>
          </p:cNvSpPr>
          <p:nvPr>
            <p:ph type="title"/>
          </p:nvPr>
        </p:nvSpPr>
        <p:spPr/>
        <p:txBody>
          <a:bodyPr rtlCol="0"/>
          <a:lstStyle>
            <a:extLst/>
          </a:lstStyle>
          <a:p>
            <a:r>
              <a:rPr kumimoji="0" lang="hr-HR" smtClean="0"/>
              <a:t>Uredite stil naslova matrice</a:t>
            </a:r>
            <a:endParaRPr kumimoji="0" lang="en-US"/>
          </a:p>
        </p:txBody>
      </p:sp>
    </p:spTree>
    <p:extLst>
      <p:ext uri="{BB962C8B-B14F-4D97-AF65-F5344CB8AC3E}">
        <p14:creationId xmlns:p14="http://schemas.microsoft.com/office/powerpoint/2010/main" val="4198810052"/>
      </p:ext>
    </p:extLst>
  </p:cSld>
  <p:clrMapOvr>
    <a:overrideClrMapping bg1="dk1" tx1="lt1" bg2="dk2" tx2="lt2" accent1="accent1" accent2="accent2" accent3="accent3" accent4="accent4" accent5="accent5" accent6="accent6" hlink="hlink" folHlink="folHlink"/>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Prazno">
    <p:spTree>
      <p:nvGrpSpPr>
        <p:cNvPr id="1" name=""/>
        <p:cNvGrpSpPr/>
        <p:nvPr/>
      </p:nvGrpSpPr>
      <p:grpSpPr>
        <a:xfrm>
          <a:off x="0" y="0"/>
          <a:ext cx="0" cy="0"/>
          <a:chOff x="0" y="0"/>
          <a:chExt cx="0" cy="0"/>
        </a:xfrm>
      </p:grpSpPr>
      <p:sp>
        <p:nvSpPr>
          <p:cNvPr id="2" name="Rezervirano mjesto datuma 1"/>
          <p:cNvSpPr>
            <a:spLocks noGrp="1"/>
          </p:cNvSpPr>
          <p:nvPr>
            <p:ph type="dt" sz="half" idx="10"/>
          </p:nvPr>
        </p:nvSpPr>
        <p:spPr/>
        <p:txBody>
          <a:bodyPr/>
          <a:lstStyle>
            <a:extLst/>
          </a:lstStyle>
          <a:p>
            <a:r>
              <a:rPr lang="sr-Latn-RS" smtClean="0">
                <a:solidFill>
                  <a:prstClr val="black"/>
                </a:solidFill>
              </a:rPr>
              <a:t>4/19/2014</a:t>
            </a:r>
            <a:endParaRPr lang="hr-HR">
              <a:solidFill>
                <a:prstClr val="black"/>
              </a:solidFill>
            </a:endParaRPr>
          </a:p>
        </p:txBody>
      </p:sp>
      <p:sp>
        <p:nvSpPr>
          <p:cNvPr id="3" name="Rezervirano mjesto podnožja 2"/>
          <p:cNvSpPr>
            <a:spLocks noGrp="1"/>
          </p:cNvSpPr>
          <p:nvPr>
            <p:ph type="ftr" sz="quarter" idx="11"/>
          </p:nvPr>
        </p:nvSpPr>
        <p:spPr/>
        <p:txBody>
          <a:bodyPr/>
          <a:lstStyle>
            <a:extLst/>
          </a:lstStyle>
          <a:p>
            <a:r>
              <a:rPr lang="hr-HR" smtClean="0">
                <a:solidFill>
                  <a:prstClr val="black"/>
                </a:solidFill>
              </a:rPr>
              <a:t>doc.dr.sc. Željko Boneta</a:t>
            </a:r>
            <a:endParaRPr lang="hr-HR">
              <a:solidFill>
                <a:prstClr val="black"/>
              </a:solidFill>
            </a:endParaRPr>
          </a:p>
        </p:txBody>
      </p:sp>
      <p:sp>
        <p:nvSpPr>
          <p:cNvPr id="4" name="Rezervirano mjesto broja slajda 3"/>
          <p:cNvSpPr>
            <a:spLocks noGrp="1"/>
          </p:cNvSpPr>
          <p:nvPr>
            <p:ph type="sldNum" sz="quarter" idx="12"/>
          </p:nvPr>
        </p:nvSpPr>
        <p:spPr/>
        <p:txBody>
          <a:bodyPr/>
          <a:lstStyle>
            <a:extLst/>
          </a:lstStyle>
          <a:p>
            <a:fld id="{934E5606-35C0-4283-BDA7-88B88E621763}" type="slidenum">
              <a:rPr lang="hr-HR" smtClean="0">
                <a:solidFill>
                  <a:prstClr val="black"/>
                </a:solidFill>
              </a:rPr>
              <a:pPr/>
              <a:t>‹#›</a:t>
            </a:fld>
            <a:endParaRPr lang="hr-HR">
              <a:solidFill>
                <a:prstClr val="black"/>
              </a:solidFill>
            </a:endParaRPr>
          </a:p>
        </p:txBody>
      </p:sp>
    </p:spTree>
    <p:extLst>
      <p:ext uri="{BB962C8B-B14F-4D97-AF65-F5344CB8AC3E}">
        <p14:creationId xmlns:p14="http://schemas.microsoft.com/office/powerpoint/2010/main" val="382946621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objTx" preserve="1">
  <p:cSld name="Sadržaj s opisom">
    <p:bg>
      <p:bgRef idx="1003">
        <a:schemeClr val="bg1"/>
      </p:bgRef>
    </p:bg>
    <p:spTree>
      <p:nvGrpSpPr>
        <p:cNvPr id="1" name=""/>
        <p:cNvGrpSpPr/>
        <p:nvPr/>
      </p:nvGrpSpPr>
      <p:grpSpPr>
        <a:xfrm>
          <a:off x="0" y="0"/>
          <a:ext cx="0" cy="0"/>
          <a:chOff x="0" y="0"/>
          <a:chExt cx="0" cy="0"/>
        </a:xfrm>
      </p:grpSpPr>
      <p:sp>
        <p:nvSpPr>
          <p:cNvPr id="2" name="Naslov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hr-HR" smtClean="0"/>
              <a:t>Uredite stil naslova matrice</a:t>
            </a:r>
            <a:endParaRPr kumimoji="0" lang="en-US"/>
          </a:p>
        </p:txBody>
      </p:sp>
      <p:sp>
        <p:nvSpPr>
          <p:cNvPr id="3" name="Rezervirano mjesto teksta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hr-HR" smtClean="0"/>
              <a:t>Uredite stilove teksta matrice</a:t>
            </a:r>
          </a:p>
        </p:txBody>
      </p:sp>
      <p:sp>
        <p:nvSpPr>
          <p:cNvPr id="4" name="Rezervirano mjesto sadržaja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hr-HR" smtClean="0"/>
              <a:t>Uredite stilove teksta matrice</a:t>
            </a:r>
          </a:p>
          <a:p>
            <a:pPr lvl="1" eaLnBrk="1" latinLnBrk="0" hangingPunct="1"/>
            <a:r>
              <a:rPr lang="hr-HR" smtClean="0"/>
              <a:t>Druga razina</a:t>
            </a:r>
          </a:p>
          <a:p>
            <a:pPr lvl="2" eaLnBrk="1" latinLnBrk="0" hangingPunct="1"/>
            <a:r>
              <a:rPr lang="hr-HR" smtClean="0"/>
              <a:t>Treća razina</a:t>
            </a:r>
          </a:p>
          <a:p>
            <a:pPr lvl="3" eaLnBrk="1" latinLnBrk="0" hangingPunct="1"/>
            <a:r>
              <a:rPr lang="hr-HR" smtClean="0"/>
              <a:t>Četvrta razina</a:t>
            </a:r>
          </a:p>
          <a:p>
            <a:pPr lvl="4" eaLnBrk="1" latinLnBrk="0" hangingPunct="1"/>
            <a:r>
              <a:rPr lang="hr-HR" smtClean="0"/>
              <a:t>Peta razina</a:t>
            </a:r>
            <a:endParaRPr kumimoji="0" lang="en-US"/>
          </a:p>
        </p:txBody>
      </p:sp>
      <p:sp>
        <p:nvSpPr>
          <p:cNvPr id="5" name="Rezervirano mjesto datuma 4"/>
          <p:cNvSpPr>
            <a:spLocks noGrp="1"/>
          </p:cNvSpPr>
          <p:nvPr>
            <p:ph type="dt" sz="half" idx="10"/>
          </p:nvPr>
        </p:nvSpPr>
        <p:spPr>
          <a:xfrm>
            <a:off x="6727032" y="6407944"/>
            <a:ext cx="1920240" cy="365760"/>
          </a:xfrm>
        </p:spPr>
        <p:txBody>
          <a:bodyPr/>
          <a:lstStyle>
            <a:extLst/>
          </a:lstStyle>
          <a:p>
            <a:r>
              <a:rPr lang="sr-Latn-RS" smtClean="0">
                <a:solidFill>
                  <a:prstClr val="black"/>
                </a:solidFill>
              </a:rPr>
              <a:t>4/19/2014</a:t>
            </a:r>
            <a:endParaRPr lang="hr-HR">
              <a:solidFill>
                <a:prstClr val="black"/>
              </a:solidFill>
            </a:endParaRPr>
          </a:p>
        </p:txBody>
      </p:sp>
      <p:sp>
        <p:nvSpPr>
          <p:cNvPr id="6" name="Rezervirano mjesto podnožja 5"/>
          <p:cNvSpPr>
            <a:spLocks noGrp="1"/>
          </p:cNvSpPr>
          <p:nvPr>
            <p:ph type="ftr" sz="quarter" idx="11"/>
          </p:nvPr>
        </p:nvSpPr>
        <p:spPr/>
        <p:txBody>
          <a:bodyPr/>
          <a:lstStyle>
            <a:extLst/>
          </a:lstStyle>
          <a:p>
            <a:r>
              <a:rPr lang="hr-HR" smtClean="0">
                <a:solidFill>
                  <a:prstClr val="black"/>
                </a:solidFill>
              </a:rPr>
              <a:t>doc.dr.sc. Željko Boneta</a:t>
            </a:r>
            <a:endParaRPr lang="hr-HR">
              <a:solidFill>
                <a:prstClr val="black"/>
              </a:solidFill>
            </a:endParaRPr>
          </a:p>
        </p:txBody>
      </p:sp>
      <p:sp>
        <p:nvSpPr>
          <p:cNvPr id="7" name="Rezervirano mjesto broja slajda 6"/>
          <p:cNvSpPr>
            <a:spLocks noGrp="1"/>
          </p:cNvSpPr>
          <p:nvPr>
            <p:ph type="sldNum" sz="quarter" idx="12"/>
          </p:nvPr>
        </p:nvSpPr>
        <p:spPr/>
        <p:txBody>
          <a:bodyPr/>
          <a:lstStyle>
            <a:extLst/>
          </a:lstStyle>
          <a:p>
            <a:fld id="{934E5606-35C0-4283-BDA7-88B88E621763}" type="slidenum">
              <a:rPr lang="hr-HR" smtClean="0">
                <a:solidFill>
                  <a:prstClr val="black"/>
                </a:solidFill>
              </a:rPr>
              <a:pPr/>
              <a:t>‹#›</a:t>
            </a:fld>
            <a:endParaRPr lang="hr-HR">
              <a:solidFill>
                <a:prstClr val="black"/>
              </a:solidFill>
            </a:endParaRPr>
          </a:p>
        </p:txBody>
      </p:sp>
    </p:spTree>
    <p:extLst>
      <p:ext uri="{BB962C8B-B14F-4D97-AF65-F5344CB8AC3E}">
        <p14:creationId xmlns:p14="http://schemas.microsoft.com/office/powerpoint/2010/main" val="2748219454"/>
      </p:ext>
    </p:extLst>
  </p:cSld>
  <p:clrMapOvr>
    <a:overrideClrMapping bg1="lt1" tx1="dk1" bg2="lt2" tx2="dk2" accent1="accent1" accent2="accent2" accent3="accent3" accent4="accent4" accent5="accent5" accent6="accent6" hlink="hlink" folHlink="folHlink"/>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picTx" preserve="1">
  <p:cSld name="Slika s opisom">
    <p:bg>
      <p:bgRef idx="1002">
        <a:schemeClr val="bg1"/>
      </p:bgRef>
    </p:bg>
    <p:spTree>
      <p:nvGrpSpPr>
        <p:cNvPr id="1" name=""/>
        <p:cNvGrpSpPr/>
        <p:nvPr/>
      </p:nvGrpSpPr>
      <p:grpSpPr>
        <a:xfrm>
          <a:off x="0" y="0"/>
          <a:ext cx="0" cy="0"/>
          <a:chOff x="0" y="0"/>
          <a:chExt cx="0" cy="0"/>
        </a:xfrm>
      </p:grpSpPr>
      <p:sp>
        <p:nvSpPr>
          <p:cNvPr id="4" name="Rezervirano mjesto teksta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hr-HR" smtClean="0"/>
              <a:t>Uredite stilove teksta matrice</a:t>
            </a:r>
          </a:p>
        </p:txBody>
      </p:sp>
      <p:sp>
        <p:nvSpPr>
          <p:cNvPr id="3" name="Rezervirano mjesto slike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hr-HR" smtClean="0"/>
              <a:t>Kliknite ikonu da biste dodali  sliku</a:t>
            </a:r>
            <a:endParaRPr kumimoji="0" lang="en-US" dirty="0"/>
          </a:p>
        </p:txBody>
      </p:sp>
      <p:sp>
        <p:nvSpPr>
          <p:cNvPr id="5" name="Rezervirano mjesto datuma 4"/>
          <p:cNvSpPr>
            <a:spLocks noGrp="1"/>
          </p:cNvSpPr>
          <p:nvPr>
            <p:ph type="dt" sz="half" idx="10"/>
          </p:nvPr>
        </p:nvSpPr>
        <p:spPr/>
        <p:txBody>
          <a:bodyPr/>
          <a:lstStyle>
            <a:lvl1pPr>
              <a:defRPr>
                <a:solidFill>
                  <a:schemeClr val="tx1"/>
                </a:solidFill>
              </a:defRPr>
            </a:lvl1pPr>
            <a:extLst/>
          </a:lstStyle>
          <a:p>
            <a:r>
              <a:rPr lang="sr-Latn-RS" smtClean="0">
                <a:solidFill>
                  <a:prstClr val="white"/>
                </a:solidFill>
              </a:rPr>
              <a:t>4/19/2014</a:t>
            </a:r>
            <a:endParaRPr lang="hr-HR">
              <a:solidFill>
                <a:prstClr val="white"/>
              </a:solidFill>
            </a:endParaRPr>
          </a:p>
        </p:txBody>
      </p:sp>
      <p:sp>
        <p:nvSpPr>
          <p:cNvPr id="6" name="Rezervirano mjesto podnožja 5"/>
          <p:cNvSpPr>
            <a:spLocks noGrp="1"/>
          </p:cNvSpPr>
          <p:nvPr>
            <p:ph type="ftr" sz="quarter" idx="11"/>
          </p:nvPr>
        </p:nvSpPr>
        <p:spPr>
          <a:xfrm>
            <a:off x="4380072" y="6407944"/>
            <a:ext cx="2350681" cy="365125"/>
          </a:xfrm>
        </p:spPr>
        <p:txBody>
          <a:bodyPr/>
          <a:lstStyle>
            <a:lvl1pPr>
              <a:defRPr>
                <a:solidFill>
                  <a:schemeClr val="tx1"/>
                </a:solidFill>
              </a:defRPr>
            </a:lvl1pPr>
            <a:extLst/>
          </a:lstStyle>
          <a:p>
            <a:r>
              <a:rPr lang="hr-HR" smtClean="0">
                <a:solidFill>
                  <a:prstClr val="white"/>
                </a:solidFill>
              </a:rPr>
              <a:t>doc.dr.sc. Željko Boneta</a:t>
            </a:r>
            <a:endParaRPr lang="hr-HR">
              <a:solidFill>
                <a:prstClr val="white"/>
              </a:solidFill>
            </a:endParaRPr>
          </a:p>
        </p:txBody>
      </p:sp>
      <p:sp>
        <p:nvSpPr>
          <p:cNvPr id="7" name="Rezervirano mjesto broja slajda 6"/>
          <p:cNvSpPr>
            <a:spLocks noGrp="1"/>
          </p:cNvSpPr>
          <p:nvPr>
            <p:ph type="sldNum" sz="quarter" idx="12"/>
          </p:nvPr>
        </p:nvSpPr>
        <p:spPr/>
        <p:txBody>
          <a:bodyPr/>
          <a:lstStyle>
            <a:lvl1pPr>
              <a:defRPr>
                <a:solidFill>
                  <a:schemeClr val="tx1"/>
                </a:solidFill>
              </a:defRPr>
            </a:lvl1pPr>
            <a:extLst/>
          </a:lstStyle>
          <a:p>
            <a:fld id="{934E5606-35C0-4283-BDA7-88B88E621763}" type="slidenum">
              <a:rPr lang="hr-HR" smtClean="0">
                <a:solidFill>
                  <a:prstClr val="white"/>
                </a:solidFill>
              </a:rPr>
              <a:pPr/>
              <a:t>‹#›</a:t>
            </a:fld>
            <a:endParaRPr lang="hr-HR">
              <a:solidFill>
                <a:prstClr val="white"/>
              </a:solidFill>
            </a:endParaRPr>
          </a:p>
        </p:txBody>
      </p:sp>
      <p:sp>
        <p:nvSpPr>
          <p:cNvPr id="2" name="Naslov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hr-HR" smtClean="0"/>
              <a:t>Uredite stil naslova matrice</a:t>
            </a:r>
            <a:endParaRPr kumimoji="0" lang="en-US"/>
          </a:p>
        </p:txBody>
      </p:sp>
      <p:sp>
        <p:nvSpPr>
          <p:cNvPr id="8" name="Prostoručno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white"/>
              </a:solidFill>
            </a:endParaRPr>
          </a:p>
        </p:txBody>
      </p:sp>
      <p:sp>
        <p:nvSpPr>
          <p:cNvPr id="9" name="Prostoručno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white"/>
              </a:solidFill>
            </a:endParaRPr>
          </a:p>
        </p:txBody>
      </p:sp>
      <p:sp>
        <p:nvSpPr>
          <p:cNvPr id="10" name="Pravokutni trokut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a:endParaRPr lang="en-US">
              <a:solidFill>
                <a:prstClr val="white"/>
              </a:solidFill>
            </a:endParaRPr>
          </a:p>
        </p:txBody>
      </p:sp>
      <p:cxnSp>
        <p:nvCxnSpPr>
          <p:cNvPr id="11" name="Ravni poveznik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Š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
        <p:nvSpPr>
          <p:cNvPr id="13" name="Š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Tree>
    <p:extLst>
      <p:ext uri="{BB962C8B-B14F-4D97-AF65-F5344CB8AC3E}">
        <p14:creationId xmlns:p14="http://schemas.microsoft.com/office/powerpoint/2010/main" val="3023397124"/>
      </p:ext>
    </p:extLst>
  </p:cSld>
  <p:clrMapOvr>
    <a:overrideClrMapping bg1="dk1" tx1="lt1" bg2="dk2" tx2="lt2" accent1="accent1" accent2="accent2" accent3="accent3" accent4="accent4" accent5="accent5" accent6="accent6" hlink="hlink" folHlink="folHlink"/>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Naslov i okomiti tekst">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extLst/>
          </a:lstStyle>
          <a:p>
            <a:r>
              <a:rPr kumimoji="0" lang="hr-HR" smtClean="0"/>
              <a:t>Uredite stil naslova matrice</a:t>
            </a:r>
            <a:endParaRPr kumimoji="0" lang="en-US"/>
          </a:p>
        </p:txBody>
      </p:sp>
      <p:sp>
        <p:nvSpPr>
          <p:cNvPr id="3" name="Rezervirano mjesto okomitog teksta 2"/>
          <p:cNvSpPr>
            <a:spLocks noGrp="1"/>
          </p:cNvSpPr>
          <p:nvPr>
            <p:ph type="body" orient="vert" idx="1"/>
          </p:nvPr>
        </p:nvSpPr>
        <p:spPr>
          <a:xfrm>
            <a:off x="457200" y="1481329"/>
            <a:ext cx="8229600" cy="4386071"/>
          </a:xfrm>
        </p:spPr>
        <p:txBody>
          <a:bodyPr vert="eaVert"/>
          <a:lstStyle>
            <a:extLst/>
          </a:lstStyle>
          <a:p>
            <a:pPr lvl="0" eaLnBrk="1" latinLnBrk="0" hangingPunct="1"/>
            <a:r>
              <a:rPr lang="hr-HR" smtClean="0"/>
              <a:t>Uredite stilove teksta matrice</a:t>
            </a:r>
          </a:p>
          <a:p>
            <a:pPr lvl="1" eaLnBrk="1" latinLnBrk="0" hangingPunct="1"/>
            <a:r>
              <a:rPr lang="hr-HR" smtClean="0"/>
              <a:t>Druga razina</a:t>
            </a:r>
          </a:p>
          <a:p>
            <a:pPr lvl="2" eaLnBrk="1" latinLnBrk="0" hangingPunct="1"/>
            <a:r>
              <a:rPr lang="hr-HR" smtClean="0"/>
              <a:t>Treća razina</a:t>
            </a:r>
          </a:p>
          <a:p>
            <a:pPr lvl="3" eaLnBrk="1" latinLnBrk="0" hangingPunct="1"/>
            <a:r>
              <a:rPr lang="hr-HR" smtClean="0"/>
              <a:t>Četvrta razina</a:t>
            </a:r>
          </a:p>
          <a:p>
            <a:pPr lvl="4" eaLnBrk="1" latinLnBrk="0" hangingPunct="1"/>
            <a:r>
              <a:rPr lang="hr-HR" smtClean="0"/>
              <a:t>Peta razina</a:t>
            </a:r>
            <a:endParaRPr kumimoji="0" lang="en-US"/>
          </a:p>
        </p:txBody>
      </p:sp>
      <p:sp>
        <p:nvSpPr>
          <p:cNvPr id="4" name="Rezervirano mjesto datuma 3"/>
          <p:cNvSpPr>
            <a:spLocks noGrp="1"/>
          </p:cNvSpPr>
          <p:nvPr>
            <p:ph type="dt" sz="half" idx="10"/>
          </p:nvPr>
        </p:nvSpPr>
        <p:spPr/>
        <p:txBody>
          <a:bodyPr/>
          <a:lstStyle>
            <a:extLst/>
          </a:lstStyle>
          <a:p>
            <a:r>
              <a:rPr lang="sr-Latn-RS" smtClean="0">
                <a:solidFill>
                  <a:prstClr val="black"/>
                </a:solidFill>
              </a:rPr>
              <a:t>4/19/2014</a:t>
            </a:r>
            <a:endParaRPr lang="hr-HR">
              <a:solidFill>
                <a:prstClr val="black"/>
              </a:solidFill>
            </a:endParaRPr>
          </a:p>
        </p:txBody>
      </p:sp>
      <p:sp>
        <p:nvSpPr>
          <p:cNvPr id="5" name="Rezervirano mjesto podnožja 4"/>
          <p:cNvSpPr>
            <a:spLocks noGrp="1"/>
          </p:cNvSpPr>
          <p:nvPr>
            <p:ph type="ftr" sz="quarter" idx="11"/>
          </p:nvPr>
        </p:nvSpPr>
        <p:spPr/>
        <p:txBody>
          <a:bodyPr/>
          <a:lstStyle>
            <a:extLst/>
          </a:lstStyle>
          <a:p>
            <a:r>
              <a:rPr lang="hr-HR" smtClean="0">
                <a:solidFill>
                  <a:prstClr val="black"/>
                </a:solidFill>
              </a:rPr>
              <a:t>doc.dr.sc. Željko Boneta</a:t>
            </a:r>
            <a:endParaRPr lang="hr-HR">
              <a:solidFill>
                <a:prstClr val="black"/>
              </a:solidFill>
            </a:endParaRPr>
          </a:p>
        </p:txBody>
      </p:sp>
      <p:sp>
        <p:nvSpPr>
          <p:cNvPr id="6" name="Rezervirano mjesto broja slajda 5"/>
          <p:cNvSpPr>
            <a:spLocks noGrp="1"/>
          </p:cNvSpPr>
          <p:nvPr>
            <p:ph type="sldNum" sz="quarter" idx="12"/>
          </p:nvPr>
        </p:nvSpPr>
        <p:spPr/>
        <p:txBody>
          <a:bodyPr/>
          <a:lstStyle>
            <a:extLst/>
          </a:lstStyle>
          <a:p>
            <a:fld id="{934E5606-35C0-4283-BDA7-88B88E621763}" type="slidenum">
              <a:rPr lang="hr-HR" smtClean="0">
                <a:solidFill>
                  <a:prstClr val="black"/>
                </a:solidFill>
              </a:rPr>
              <a:pPr/>
              <a:t>‹#›</a:t>
            </a:fld>
            <a:endParaRPr lang="hr-HR">
              <a:solidFill>
                <a:prstClr val="black"/>
              </a:solidFill>
            </a:endParaRPr>
          </a:p>
        </p:txBody>
      </p:sp>
    </p:spTree>
    <p:extLst>
      <p:ext uri="{BB962C8B-B14F-4D97-AF65-F5344CB8AC3E}">
        <p14:creationId xmlns:p14="http://schemas.microsoft.com/office/powerpoint/2010/main" val="71878148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Okomiti naslov i tekst">
    <p:spTree>
      <p:nvGrpSpPr>
        <p:cNvPr id="1" name=""/>
        <p:cNvGrpSpPr/>
        <p:nvPr/>
      </p:nvGrpSpPr>
      <p:grpSpPr>
        <a:xfrm>
          <a:off x="0" y="0"/>
          <a:ext cx="0" cy="0"/>
          <a:chOff x="0" y="0"/>
          <a:chExt cx="0" cy="0"/>
        </a:xfrm>
      </p:grpSpPr>
      <p:sp>
        <p:nvSpPr>
          <p:cNvPr id="2" name="Okomiti naslov 1"/>
          <p:cNvSpPr>
            <a:spLocks noGrp="1"/>
          </p:cNvSpPr>
          <p:nvPr>
            <p:ph type="title" orient="vert"/>
          </p:nvPr>
        </p:nvSpPr>
        <p:spPr>
          <a:xfrm>
            <a:off x="6844013" y="274640"/>
            <a:ext cx="1777470" cy="5592761"/>
          </a:xfrm>
        </p:spPr>
        <p:txBody>
          <a:bodyPr vert="eaVert"/>
          <a:lstStyle>
            <a:extLst/>
          </a:lstStyle>
          <a:p>
            <a:r>
              <a:rPr kumimoji="0" lang="hr-HR" smtClean="0"/>
              <a:t>Uredite stil naslova matrice</a:t>
            </a:r>
            <a:endParaRPr kumimoji="0" lang="en-US"/>
          </a:p>
        </p:txBody>
      </p:sp>
      <p:sp>
        <p:nvSpPr>
          <p:cNvPr id="3" name="Rezervirano mjesto okomitog teksta 2"/>
          <p:cNvSpPr>
            <a:spLocks noGrp="1"/>
          </p:cNvSpPr>
          <p:nvPr>
            <p:ph type="body" orient="vert" idx="1"/>
          </p:nvPr>
        </p:nvSpPr>
        <p:spPr>
          <a:xfrm>
            <a:off x="457200" y="274641"/>
            <a:ext cx="6324600" cy="5592760"/>
          </a:xfrm>
        </p:spPr>
        <p:txBody>
          <a:bodyPr vert="eaVert"/>
          <a:lstStyle>
            <a:extLst/>
          </a:lstStyle>
          <a:p>
            <a:pPr lvl="0" eaLnBrk="1" latinLnBrk="0" hangingPunct="1"/>
            <a:r>
              <a:rPr lang="hr-HR" smtClean="0"/>
              <a:t>Uredite stilove teksta matrice</a:t>
            </a:r>
          </a:p>
          <a:p>
            <a:pPr lvl="1" eaLnBrk="1" latinLnBrk="0" hangingPunct="1"/>
            <a:r>
              <a:rPr lang="hr-HR" smtClean="0"/>
              <a:t>Druga razina</a:t>
            </a:r>
          </a:p>
          <a:p>
            <a:pPr lvl="2" eaLnBrk="1" latinLnBrk="0" hangingPunct="1"/>
            <a:r>
              <a:rPr lang="hr-HR" smtClean="0"/>
              <a:t>Treća razina</a:t>
            </a:r>
          </a:p>
          <a:p>
            <a:pPr lvl="3" eaLnBrk="1" latinLnBrk="0" hangingPunct="1"/>
            <a:r>
              <a:rPr lang="hr-HR" smtClean="0"/>
              <a:t>Četvrta razina</a:t>
            </a:r>
          </a:p>
          <a:p>
            <a:pPr lvl="4" eaLnBrk="1" latinLnBrk="0" hangingPunct="1"/>
            <a:r>
              <a:rPr lang="hr-HR" smtClean="0"/>
              <a:t>Peta razina</a:t>
            </a:r>
            <a:endParaRPr kumimoji="0" lang="en-US"/>
          </a:p>
        </p:txBody>
      </p:sp>
      <p:sp>
        <p:nvSpPr>
          <p:cNvPr id="4" name="Rezervirano mjesto datuma 3"/>
          <p:cNvSpPr>
            <a:spLocks noGrp="1"/>
          </p:cNvSpPr>
          <p:nvPr>
            <p:ph type="dt" sz="half" idx="10"/>
          </p:nvPr>
        </p:nvSpPr>
        <p:spPr/>
        <p:txBody>
          <a:bodyPr/>
          <a:lstStyle>
            <a:extLst/>
          </a:lstStyle>
          <a:p>
            <a:r>
              <a:rPr lang="sr-Latn-RS" smtClean="0">
                <a:solidFill>
                  <a:prstClr val="black"/>
                </a:solidFill>
              </a:rPr>
              <a:t>4/19/2014</a:t>
            </a:r>
            <a:endParaRPr lang="hr-HR">
              <a:solidFill>
                <a:prstClr val="black"/>
              </a:solidFill>
            </a:endParaRPr>
          </a:p>
        </p:txBody>
      </p:sp>
      <p:sp>
        <p:nvSpPr>
          <p:cNvPr id="5" name="Rezervirano mjesto podnožja 4"/>
          <p:cNvSpPr>
            <a:spLocks noGrp="1"/>
          </p:cNvSpPr>
          <p:nvPr>
            <p:ph type="ftr" sz="quarter" idx="11"/>
          </p:nvPr>
        </p:nvSpPr>
        <p:spPr/>
        <p:txBody>
          <a:bodyPr/>
          <a:lstStyle>
            <a:extLst/>
          </a:lstStyle>
          <a:p>
            <a:r>
              <a:rPr lang="hr-HR" smtClean="0">
                <a:solidFill>
                  <a:prstClr val="black"/>
                </a:solidFill>
              </a:rPr>
              <a:t>doc.dr.sc. Željko Boneta</a:t>
            </a:r>
            <a:endParaRPr lang="hr-HR">
              <a:solidFill>
                <a:prstClr val="black"/>
              </a:solidFill>
            </a:endParaRPr>
          </a:p>
        </p:txBody>
      </p:sp>
      <p:sp>
        <p:nvSpPr>
          <p:cNvPr id="6" name="Rezervirano mjesto broja slajda 5"/>
          <p:cNvSpPr>
            <a:spLocks noGrp="1"/>
          </p:cNvSpPr>
          <p:nvPr>
            <p:ph type="sldNum" sz="quarter" idx="12"/>
          </p:nvPr>
        </p:nvSpPr>
        <p:spPr/>
        <p:txBody>
          <a:bodyPr/>
          <a:lstStyle>
            <a:extLst/>
          </a:lstStyle>
          <a:p>
            <a:fld id="{934E5606-35C0-4283-BDA7-88B88E621763}" type="slidenum">
              <a:rPr lang="hr-HR" smtClean="0">
                <a:solidFill>
                  <a:prstClr val="black"/>
                </a:solidFill>
              </a:rPr>
              <a:pPr/>
              <a:t>‹#›</a:t>
            </a:fld>
            <a:endParaRPr lang="hr-HR">
              <a:solidFill>
                <a:prstClr val="black"/>
              </a:solidFill>
            </a:endParaRPr>
          </a:p>
        </p:txBody>
      </p:sp>
    </p:spTree>
    <p:extLst>
      <p:ext uri="{BB962C8B-B14F-4D97-AF65-F5344CB8AC3E}">
        <p14:creationId xmlns:p14="http://schemas.microsoft.com/office/powerpoint/2010/main" val="41330496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title" preserve="1">
  <p:cSld name="Naslovni slajd">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a:solidFill>
                <a:prstClr val="white"/>
              </a:solidFill>
            </a:endParaRPr>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prstClr val="black"/>
                </a:solidFill>
                <a:latin typeface="Arial" charset="0"/>
                <a:cs typeface="Arial" charset="0"/>
              </a:endParaRPr>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prstClr val="black"/>
                </a:solidFill>
                <a:latin typeface="Arial" charset="0"/>
                <a:cs typeface="Arial" charset="0"/>
              </a:endParaRPr>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prstClr val="black"/>
                </a:solidFill>
                <a:latin typeface="Arial" charset="0"/>
                <a:cs typeface="Arial" charset="0"/>
              </a:endParaRPr>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prstClr val="black"/>
                </a:solidFill>
                <a:latin typeface="Arial" charset="0"/>
                <a:cs typeface="Arial" charset="0"/>
              </a:endParaRPr>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prstClr val="black"/>
                </a:solidFill>
                <a:latin typeface="Arial" charset="0"/>
                <a:cs typeface="Arial" charset="0"/>
              </a:endParaRPr>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hr-HR" smtClean="0"/>
              <a:t>Uredite stil naslova matrice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hr-HR" smtClean="0"/>
              <a:t>Uredite stil podnaslova matrice</a:t>
            </a:r>
            <a:endParaRPr lang="en-US" dirty="0"/>
          </a:p>
        </p:txBody>
      </p:sp>
      <p:sp>
        <p:nvSpPr>
          <p:cNvPr id="4" name="Date Placeholder 3"/>
          <p:cNvSpPr>
            <a:spLocks noGrp="1"/>
          </p:cNvSpPr>
          <p:nvPr>
            <p:ph type="dt" sz="half" idx="10"/>
          </p:nvPr>
        </p:nvSpPr>
        <p:spPr/>
        <p:txBody>
          <a:bodyPr/>
          <a:lstStyle/>
          <a:p>
            <a:pPr>
              <a:defRPr/>
            </a:pPr>
            <a:fld id="{43632367-C73C-4624-942E-4126A27BCA1A}" type="datetimeFigureOut">
              <a:rPr lang="sr-Latn-CS" smtClean="0">
                <a:solidFill>
                  <a:srgbClr val="073E87"/>
                </a:solidFill>
              </a:rPr>
              <a:pPr>
                <a:defRPr/>
              </a:pPr>
              <a:t>23.4.2014</a:t>
            </a:fld>
            <a:endParaRPr lang="hr-HR">
              <a:solidFill>
                <a:srgbClr val="073E87"/>
              </a:solidFill>
            </a:endParaRPr>
          </a:p>
        </p:txBody>
      </p:sp>
      <p:sp>
        <p:nvSpPr>
          <p:cNvPr id="5" name="Footer Placeholder 4"/>
          <p:cNvSpPr>
            <a:spLocks noGrp="1"/>
          </p:cNvSpPr>
          <p:nvPr>
            <p:ph type="ftr" sz="quarter" idx="11"/>
          </p:nvPr>
        </p:nvSpPr>
        <p:spPr/>
        <p:txBody>
          <a:bodyPr/>
          <a:lstStyle/>
          <a:p>
            <a:pPr>
              <a:defRPr/>
            </a:pPr>
            <a:endParaRPr lang="hr-HR">
              <a:solidFill>
                <a:srgbClr val="073E87"/>
              </a:solidFill>
            </a:endParaRPr>
          </a:p>
        </p:txBody>
      </p:sp>
      <p:sp>
        <p:nvSpPr>
          <p:cNvPr id="6" name="Slide Number Placeholder 5"/>
          <p:cNvSpPr>
            <a:spLocks noGrp="1"/>
          </p:cNvSpPr>
          <p:nvPr>
            <p:ph type="sldNum" sz="quarter" idx="12"/>
          </p:nvPr>
        </p:nvSpPr>
        <p:spPr/>
        <p:txBody>
          <a:bodyPr/>
          <a:lstStyle/>
          <a:p>
            <a:pPr>
              <a:defRPr/>
            </a:pPr>
            <a:fld id="{6F242B46-EA97-464E-83EF-BD45CB9A711D}" type="slidenum">
              <a:rPr lang="hr-HR" smtClean="0">
                <a:solidFill>
                  <a:srgbClr val="073E87"/>
                </a:solidFill>
              </a:rPr>
              <a:pPr>
                <a:defRPr/>
              </a:pPr>
              <a:t>‹#›</a:t>
            </a:fld>
            <a:endParaRPr lang="hr-HR">
              <a:solidFill>
                <a:srgbClr val="073E87"/>
              </a:solidFill>
            </a:endParaRPr>
          </a:p>
        </p:txBody>
      </p:sp>
    </p:spTree>
    <p:extLst>
      <p:ext uri="{BB962C8B-B14F-4D97-AF65-F5344CB8AC3E}">
        <p14:creationId xmlns:p14="http://schemas.microsoft.com/office/powerpoint/2010/main" val="432007946"/>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Naslov i sadržaj">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en-US"/>
          </a:p>
        </p:txBody>
      </p:sp>
      <p:sp>
        <p:nvSpPr>
          <p:cNvPr id="4" name="Date Placeholder 3"/>
          <p:cNvSpPr>
            <a:spLocks noGrp="1"/>
          </p:cNvSpPr>
          <p:nvPr>
            <p:ph type="dt" sz="half" idx="10"/>
          </p:nvPr>
        </p:nvSpPr>
        <p:spPr/>
        <p:txBody>
          <a:bodyPr/>
          <a:lstStyle/>
          <a:p>
            <a:pPr>
              <a:defRPr/>
            </a:pPr>
            <a:fld id="{43632367-C73C-4624-942E-4126A27BCA1A}" type="datetimeFigureOut">
              <a:rPr lang="sr-Latn-CS" smtClean="0">
                <a:solidFill>
                  <a:srgbClr val="073E87"/>
                </a:solidFill>
              </a:rPr>
              <a:pPr>
                <a:defRPr/>
              </a:pPr>
              <a:t>23.4.2014</a:t>
            </a:fld>
            <a:endParaRPr lang="hr-HR">
              <a:solidFill>
                <a:srgbClr val="073E87"/>
              </a:solidFill>
            </a:endParaRPr>
          </a:p>
        </p:txBody>
      </p:sp>
      <p:sp>
        <p:nvSpPr>
          <p:cNvPr id="5" name="Footer Placeholder 4"/>
          <p:cNvSpPr>
            <a:spLocks noGrp="1"/>
          </p:cNvSpPr>
          <p:nvPr>
            <p:ph type="ftr" sz="quarter" idx="11"/>
          </p:nvPr>
        </p:nvSpPr>
        <p:spPr/>
        <p:txBody>
          <a:bodyPr/>
          <a:lstStyle/>
          <a:p>
            <a:pPr>
              <a:defRPr/>
            </a:pPr>
            <a:endParaRPr lang="hr-HR">
              <a:solidFill>
                <a:srgbClr val="073E87"/>
              </a:solidFill>
            </a:endParaRPr>
          </a:p>
        </p:txBody>
      </p:sp>
      <p:sp>
        <p:nvSpPr>
          <p:cNvPr id="6" name="Slide Number Placeholder 5"/>
          <p:cNvSpPr>
            <a:spLocks noGrp="1"/>
          </p:cNvSpPr>
          <p:nvPr>
            <p:ph type="sldNum" sz="quarter" idx="12"/>
          </p:nvPr>
        </p:nvSpPr>
        <p:spPr/>
        <p:txBody>
          <a:bodyPr/>
          <a:lstStyle/>
          <a:p>
            <a:pPr>
              <a:defRPr/>
            </a:pPr>
            <a:fld id="{6F242B46-EA97-464E-83EF-BD45CB9A711D}" type="slidenum">
              <a:rPr lang="hr-HR" smtClean="0">
                <a:solidFill>
                  <a:srgbClr val="073E87"/>
                </a:solidFill>
              </a:rPr>
              <a:pPr>
                <a:defRPr/>
              </a:pPr>
              <a:t>‹#›</a:t>
            </a:fld>
            <a:endParaRPr lang="hr-HR">
              <a:solidFill>
                <a:srgbClr val="073E87"/>
              </a:solidFill>
            </a:endParaRPr>
          </a:p>
        </p:txBody>
      </p:sp>
      <p:sp>
        <p:nvSpPr>
          <p:cNvPr id="7" name="Title 6"/>
          <p:cNvSpPr>
            <a:spLocks noGrp="1"/>
          </p:cNvSpPr>
          <p:nvPr>
            <p:ph type="title"/>
          </p:nvPr>
        </p:nvSpPr>
        <p:spPr/>
        <p:txBody>
          <a:bodyPr/>
          <a:lstStyle/>
          <a:p>
            <a:r>
              <a:rPr lang="hr-HR" smtClean="0"/>
              <a:t>Uredite stil naslova matrice</a:t>
            </a:r>
            <a:endParaRPr lang="en-US"/>
          </a:p>
        </p:txBody>
      </p:sp>
    </p:spTree>
    <p:extLst>
      <p:ext uri="{BB962C8B-B14F-4D97-AF65-F5344CB8AC3E}">
        <p14:creationId xmlns:p14="http://schemas.microsoft.com/office/powerpoint/2010/main" val="316244475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amo naslov">
    <p:bg>
      <p:bgPr>
        <a:blipFill dpi="0" rotWithShape="0">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90600" y="1143000"/>
            <a:ext cx="5029200" cy="838200"/>
          </a:xfrm>
        </p:spPr>
        <p:txBody>
          <a:bodyPr/>
          <a:lstStyle/>
          <a:p>
            <a:r>
              <a:rPr lang="hr-HR" smtClean="0"/>
              <a:t>Uredite stil naslova matrice</a:t>
            </a:r>
            <a:endParaRPr lang="en-US"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secHead" preserve="1">
  <p:cSld name="Zaglavlje odjeljka">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a:solidFill>
                <a:prstClr val="white"/>
              </a:solidFill>
            </a:endParaRPr>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prstClr val="black"/>
              </a:solidFill>
              <a:latin typeface="Arial" charset="0"/>
              <a:cs typeface="Arial" charset="0"/>
            </a:endParaRPr>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prstClr val="black"/>
              </a:solidFill>
              <a:latin typeface="Arial" charset="0"/>
              <a:cs typeface="Arial" charset="0"/>
            </a:endParaRPr>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prstClr val="black"/>
              </a:solidFill>
              <a:latin typeface="Arial" charset="0"/>
              <a:cs typeface="Arial" charset="0"/>
            </a:endParaRPr>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prstClr val="black"/>
              </a:solidFill>
              <a:latin typeface="Arial" charset="0"/>
              <a:cs typeface="Arial" charset="0"/>
            </a:endParaRPr>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prstClr val="black"/>
              </a:solidFill>
              <a:latin typeface="Arial" charset="0"/>
              <a:cs typeface="Arial" charset="0"/>
            </a:endParaRPr>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hr-HR" smtClean="0"/>
              <a:t>Uredite stil naslova matrice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r-HR" smtClean="0"/>
              <a:t>Uredite stilove teksta matrice</a:t>
            </a:r>
          </a:p>
        </p:txBody>
      </p:sp>
      <p:sp>
        <p:nvSpPr>
          <p:cNvPr id="4" name="Date Placeholder 3"/>
          <p:cNvSpPr>
            <a:spLocks noGrp="1"/>
          </p:cNvSpPr>
          <p:nvPr>
            <p:ph type="dt" sz="half" idx="10"/>
          </p:nvPr>
        </p:nvSpPr>
        <p:spPr/>
        <p:txBody>
          <a:bodyPr/>
          <a:lstStyle/>
          <a:p>
            <a:pPr>
              <a:defRPr/>
            </a:pPr>
            <a:fld id="{43632367-C73C-4624-942E-4126A27BCA1A}" type="datetimeFigureOut">
              <a:rPr lang="sr-Latn-CS" smtClean="0">
                <a:solidFill>
                  <a:srgbClr val="073E87"/>
                </a:solidFill>
              </a:rPr>
              <a:pPr>
                <a:defRPr/>
              </a:pPr>
              <a:t>23.4.2014</a:t>
            </a:fld>
            <a:endParaRPr lang="hr-HR">
              <a:solidFill>
                <a:srgbClr val="073E87"/>
              </a:solidFill>
            </a:endParaRPr>
          </a:p>
        </p:txBody>
      </p:sp>
      <p:sp>
        <p:nvSpPr>
          <p:cNvPr id="5" name="Footer Placeholder 4"/>
          <p:cNvSpPr>
            <a:spLocks noGrp="1"/>
          </p:cNvSpPr>
          <p:nvPr>
            <p:ph type="ftr" sz="quarter" idx="11"/>
          </p:nvPr>
        </p:nvSpPr>
        <p:spPr/>
        <p:txBody>
          <a:bodyPr/>
          <a:lstStyle/>
          <a:p>
            <a:pPr>
              <a:defRPr/>
            </a:pPr>
            <a:endParaRPr lang="hr-HR">
              <a:solidFill>
                <a:srgbClr val="073E87"/>
              </a:solidFill>
            </a:endParaRPr>
          </a:p>
        </p:txBody>
      </p:sp>
      <p:sp>
        <p:nvSpPr>
          <p:cNvPr id="6" name="Slide Number Placeholder 5"/>
          <p:cNvSpPr>
            <a:spLocks noGrp="1"/>
          </p:cNvSpPr>
          <p:nvPr>
            <p:ph type="sldNum" sz="quarter" idx="12"/>
          </p:nvPr>
        </p:nvSpPr>
        <p:spPr/>
        <p:txBody>
          <a:bodyPr/>
          <a:lstStyle/>
          <a:p>
            <a:pPr>
              <a:defRPr/>
            </a:pPr>
            <a:fld id="{6F242B46-EA97-464E-83EF-BD45CB9A711D}" type="slidenum">
              <a:rPr lang="hr-HR" smtClean="0">
                <a:solidFill>
                  <a:srgbClr val="073E87"/>
                </a:solidFill>
              </a:rPr>
              <a:pPr>
                <a:defRPr/>
              </a:pPr>
              <a:t>‹#›</a:t>
            </a:fld>
            <a:endParaRPr lang="hr-HR">
              <a:solidFill>
                <a:srgbClr val="073E87"/>
              </a:solidFill>
            </a:endParaRPr>
          </a:p>
        </p:txBody>
      </p:sp>
    </p:spTree>
    <p:extLst>
      <p:ext uri="{BB962C8B-B14F-4D97-AF65-F5344CB8AC3E}">
        <p14:creationId xmlns:p14="http://schemas.microsoft.com/office/powerpoint/2010/main" val="4038395406"/>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Dva sadržaj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mtClean="0"/>
              <a:t>Uredite stil naslova matrice</a:t>
            </a:r>
            <a:endParaRPr lang="en-US"/>
          </a:p>
        </p:txBody>
      </p:sp>
      <p:sp>
        <p:nvSpPr>
          <p:cNvPr id="5" name="Date Placeholder 4"/>
          <p:cNvSpPr>
            <a:spLocks noGrp="1"/>
          </p:cNvSpPr>
          <p:nvPr>
            <p:ph type="dt" sz="half" idx="10"/>
          </p:nvPr>
        </p:nvSpPr>
        <p:spPr/>
        <p:txBody>
          <a:bodyPr/>
          <a:lstStyle/>
          <a:p>
            <a:pPr>
              <a:defRPr/>
            </a:pPr>
            <a:fld id="{43632367-C73C-4624-942E-4126A27BCA1A}" type="datetimeFigureOut">
              <a:rPr lang="sr-Latn-CS" smtClean="0">
                <a:solidFill>
                  <a:srgbClr val="073E87"/>
                </a:solidFill>
              </a:rPr>
              <a:pPr>
                <a:defRPr/>
              </a:pPr>
              <a:t>23.4.2014</a:t>
            </a:fld>
            <a:endParaRPr lang="hr-HR">
              <a:solidFill>
                <a:srgbClr val="073E87"/>
              </a:solidFill>
            </a:endParaRPr>
          </a:p>
        </p:txBody>
      </p:sp>
      <p:sp>
        <p:nvSpPr>
          <p:cNvPr id="6" name="Footer Placeholder 5"/>
          <p:cNvSpPr>
            <a:spLocks noGrp="1"/>
          </p:cNvSpPr>
          <p:nvPr>
            <p:ph type="ftr" sz="quarter" idx="11"/>
          </p:nvPr>
        </p:nvSpPr>
        <p:spPr/>
        <p:txBody>
          <a:bodyPr/>
          <a:lstStyle/>
          <a:p>
            <a:pPr>
              <a:defRPr/>
            </a:pPr>
            <a:endParaRPr lang="hr-HR">
              <a:solidFill>
                <a:srgbClr val="073E87"/>
              </a:solidFill>
            </a:endParaRPr>
          </a:p>
        </p:txBody>
      </p:sp>
      <p:sp>
        <p:nvSpPr>
          <p:cNvPr id="7" name="Slide Number Placeholder 6"/>
          <p:cNvSpPr>
            <a:spLocks noGrp="1"/>
          </p:cNvSpPr>
          <p:nvPr>
            <p:ph type="sldNum" sz="quarter" idx="12"/>
          </p:nvPr>
        </p:nvSpPr>
        <p:spPr/>
        <p:txBody>
          <a:bodyPr/>
          <a:lstStyle/>
          <a:p>
            <a:pPr>
              <a:defRPr/>
            </a:pPr>
            <a:fld id="{6F242B46-EA97-464E-83EF-BD45CB9A711D}" type="slidenum">
              <a:rPr lang="hr-HR" smtClean="0">
                <a:solidFill>
                  <a:srgbClr val="073E87"/>
                </a:solidFill>
              </a:rPr>
              <a:pPr>
                <a:defRPr/>
              </a:pPr>
              <a:t>‹#›</a:t>
            </a:fld>
            <a:endParaRPr lang="hr-HR">
              <a:solidFill>
                <a:srgbClr val="073E87"/>
              </a:solidFill>
            </a:endParaRPr>
          </a:p>
        </p:txBody>
      </p:sp>
      <p:sp>
        <p:nvSpPr>
          <p:cNvPr id="9" name="Content Placeholder 8"/>
          <p:cNvSpPr>
            <a:spLocks noGrp="1"/>
          </p:cNvSpPr>
          <p:nvPr>
            <p:ph sz="quarter" idx="13"/>
          </p:nvPr>
        </p:nvSpPr>
        <p:spPr>
          <a:xfrm>
            <a:off x="676655" y="2679192"/>
            <a:ext cx="3822192" cy="3447288"/>
          </a:xfrm>
        </p:spPr>
        <p:txBody>
          <a:body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en-US"/>
          </a:p>
        </p:txBody>
      </p:sp>
    </p:spTree>
    <p:extLst>
      <p:ext uri="{BB962C8B-B14F-4D97-AF65-F5344CB8AC3E}">
        <p14:creationId xmlns:p14="http://schemas.microsoft.com/office/powerpoint/2010/main" val="2159179444"/>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Usporedb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hr-HR" smtClean="0"/>
              <a:t>Uredite stil naslova matrice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smtClean="0"/>
              <a:t>Uredite stilove teksta matrice</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smtClean="0"/>
              <a:t>Uredite stilove teksta matrice</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en-US" dirty="0"/>
          </a:p>
        </p:txBody>
      </p:sp>
      <p:sp>
        <p:nvSpPr>
          <p:cNvPr id="7" name="Date Placeholder 6"/>
          <p:cNvSpPr>
            <a:spLocks noGrp="1"/>
          </p:cNvSpPr>
          <p:nvPr>
            <p:ph type="dt" sz="half" idx="10"/>
          </p:nvPr>
        </p:nvSpPr>
        <p:spPr/>
        <p:txBody>
          <a:bodyPr/>
          <a:lstStyle/>
          <a:p>
            <a:pPr>
              <a:defRPr/>
            </a:pPr>
            <a:fld id="{43632367-C73C-4624-942E-4126A27BCA1A}" type="datetimeFigureOut">
              <a:rPr lang="sr-Latn-CS" smtClean="0">
                <a:solidFill>
                  <a:srgbClr val="073E87"/>
                </a:solidFill>
              </a:rPr>
              <a:pPr>
                <a:defRPr/>
              </a:pPr>
              <a:t>23.4.2014</a:t>
            </a:fld>
            <a:endParaRPr lang="hr-HR">
              <a:solidFill>
                <a:srgbClr val="073E87"/>
              </a:solidFill>
            </a:endParaRPr>
          </a:p>
        </p:txBody>
      </p:sp>
      <p:sp>
        <p:nvSpPr>
          <p:cNvPr id="8" name="Footer Placeholder 7"/>
          <p:cNvSpPr>
            <a:spLocks noGrp="1"/>
          </p:cNvSpPr>
          <p:nvPr>
            <p:ph type="ftr" sz="quarter" idx="11"/>
          </p:nvPr>
        </p:nvSpPr>
        <p:spPr/>
        <p:txBody>
          <a:bodyPr/>
          <a:lstStyle/>
          <a:p>
            <a:pPr>
              <a:defRPr/>
            </a:pPr>
            <a:endParaRPr lang="hr-HR">
              <a:solidFill>
                <a:srgbClr val="073E87"/>
              </a:solidFill>
            </a:endParaRPr>
          </a:p>
        </p:txBody>
      </p:sp>
      <p:sp>
        <p:nvSpPr>
          <p:cNvPr id="9" name="Slide Number Placeholder 8"/>
          <p:cNvSpPr>
            <a:spLocks noGrp="1"/>
          </p:cNvSpPr>
          <p:nvPr>
            <p:ph type="sldNum" sz="quarter" idx="12"/>
          </p:nvPr>
        </p:nvSpPr>
        <p:spPr/>
        <p:txBody>
          <a:bodyPr/>
          <a:lstStyle/>
          <a:p>
            <a:pPr>
              <a:defRPr/>
            </a:pPr>
            <a:fld id="{6F242B46-EA97-464E-83EF-BD45CB9A711D}" type="slidenum">
              <a:rPr lang="hr-HR" smtClean="0">
                <a:solidFill>
                  <a:srgbClr val="073E87"/>
                </a:solidFill>
              </a:rPr>
              <a:pPr>
                <a:defRPr/>
              </a:pPr>
              <a:t>‹#›</a:t>
            </a:fld>
            <a:endParaRPr lang="hr-HR">
              <a:solidFill>
                <a:srgbClr val="073E87"/>
              </a:solidFill>
            </a:endParaRPr>
          </a:p>
        </p:txBody>
      </p:sp>
    </p:spTree>
    <p:extLst>
      <p:ext uri="{BB962C8B-B14F-4D97-AF65-F5344CB8AC3E}">
        <p14:creationId xmlns:p14="http://schemas.microsoft.com/office/powerpoint/2010/main" val="3348079179"/>
      </p:ext>
    </p:extLst>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mtClean="0"/>
              <a:t>Uredite stil naslova matrice</a:t>
            </a:r>
            <a:endParaRPr lang="en-US"/>
          </a:p>
        </p:txBody>
      </p:sp>
      <p:sp>
        <p:nvSpPr>
          <p:cNvPr id="3" name="Date Placeholder 2"/>
          <p:cNvSpPr>
            <a:spLocks noGrp="1"/>
          </p:cNvSpPr>
          <p:nvPr>
            <p:ph type="dt" sz="half" idx="10"/>
          </p:nvPr>
        </p:nvSpPr>
        <p:spPr/>
        <p:txBody>
          <a:bodyPr/>
          <a:lstStyle/>
          <a:p>
            <a:pPr>
              <a:defRPr/>
            </a:pPr>
            <a:fld id="{43632367-C73C-4624-942E-4126A27BCA1A}" type="datetimeFigureOut">
              <a:rPr lang="sr-Latn-CS" smtClean="0">
                <a:solidFill>
                  <a:srgbClr val="073E87"/>
                </a:solidFill>
              </a:rPr>
              <a:pPr>
                <a:defRPr/>
              </a:pPr>
              <a:t>23.4.2014</a:t>
            </a:fld>
            <a:endParaRPr lang="hr-HR">
              <a:solidFill>
                <a:srgbClr val="073E87"/>
              </a:solidFill>
            </a:endParaRPr>
          </a:p>
        </p:txBody>
      </p:sp>
      <p:sp>
        <p:nvSpPr>
          <p:cNvPr id="4" name="Footer Placeholder 3"/>
          <p:cNvSpPr>
            <a:spLocks noGrp="1"/>
          </p:cNvSpPr>
          <p:nvPr>
            <p:ph type="ftr" sz="quarter" idx="11"/>
          </p:nvPr>
        </p:nvSpPr>
        <p:spPr/>
        <p:txBody>
          <a:bodyPr/>
          <a:lstStyle/>
          <a:p>
            <a:pPr>
              <a:defRPr/>
            </a:pPr>
            <a:endParaRPr lang="hr-HR">
              <a:solidFill>
                <a:srgbClr val="073E87"/>
              </a:solidFill>
            </a:endParaRPr>
          </a:p>
        </p:txBody>
      </p:sp>
      <p:sp>
        <p:nvSpPr>
          <p:cNvPr id="5" name="Slide Number Placeholder 4"/>
          <p:cNvSpPr>
            <a:spLocks noGrp="1"/>
          </p:cNvSpPr>
          <p:nvPr>
            <p:ph type="sldNum" sz="quarter" idx="12"/>
          </p:nvPr>
        </p:nvSpPr>
        <p:spPr/>
        <p:txBody>
          <a:bodyPr/>
          <a:lstStyle/>
          <a:p>
            <a:pPr>
              <a:defRPr/>
            </a:pPr>
            <a:fld id="{6F242B46-EA97-464E-83EF-BD45CB9A711D}" type="slidenum">
              <a:rPr lang="hr-HR" smtClean="0">
                <a:solidFill>
                  <a:srgbClr val="073E87"/>
                </a:solidFill>
              </a:rPr>
              <a:pPr>
                <a:defRPr/>
              </a:pPr>
              <a:t>‹#›</a:t>
            </a:fld>
            <a:endParaRPr lang="hr-HR">
              <a:solidFill>
                <a:srgbClr val="073E87"/>
              </a:solidFill>
            </a:endParaRPr>
          </a:p>
        </p:txBody>
      </p:sp>
    </p:spTree>
    <p:extLst>
      <p:ext uri="{BB962C8B-B14F-4D97-AF65-F5344CB8AC3E}">
        <p14:creationId xmlns:p14="http://schemas.microsoft.com/office/powerpoint/2010/main" val="1573347007"/>
      </p:ext>
    </p:extLst>
  </p:cSld>
  <p:clrMapOvr>
    <a:masterClrMapping/>
  </p:clrMapOvr>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blank" preserve="1">
  <p:cSld name="Prazno">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a:solidFill>
                <a:prstClr val="white"/>
              </a:solidFill>
            </a:endParaRPr>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prstClr val="black"/>
                </a:solidFill>
                <a:latin typeface="Arial" charset="0"/>
                <a:cs typeface="Arial" charset="0"/>
              </a:endParaRPr>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prstClr val="black"/>
                </a:solidFill>
                <a:latin typeface="Arial" charset="0"/>
                <a:cs typeface="Arial" charset="0"/>
              </a:endParaRPr>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prstClr val="black"/>
                </a:solidFill>
                <a:latin typeface="Arial" charset="0"/>
                <a:cs typeface="Arial" charset="0"/>
              </a:endParaRPr>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prstClr val="black"/>
                </a:solidFill>
                <a:latin typeface="Arial" charset="0"/>
                <a:cs typeface="Arial" charset="0"/>
              </a:endParaRPr>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prstClr val="black"/>
                </a:solidFill>
                <a:latin typeface="Arial" charset="0"/>
                <a:cs typeface="Arial" charset="0"/>
              </a:endParaRPr>
            </a:p>
          </p:txBody>
        </p:sp>
      </p:grpSp>
      <p:sp>
        <p:nvSpPr>
          <p:cNvPr id="2" name="Date Placeholder 1"/>
          <p:cNvSpPr>
            <a:spLocks noGrp="1"/>
          </p:cNvSpPr>
          <p:nvPr>
            <p:ph type="dt" sz="half" idx="10"/>
          </p:nvPr>
        </p:nvSpPr>
        <p:spPr/>
        <p:txBody>
          <a:bodyPr/>
          <a:lstStyle/>
          <a:p>
            <a:pPr>
              <a:defRPr/>
            </a:pPr>
            <a:fld id="{43632367-C73C-4624-942E-4126A27BCA1A}" type="datetimeFigureOut">
              <a:rPr lang="sr-Latn-CS" smtClean="0">
                <a:solidFill>
                  <a:srgbClr val="073E87"/>
                </a:solidFill>
              </a:rPr>
              <a:pPr>
                <a:defRPr/>
              </a:pPr>
              <a:t>23.4.2014</a:t>
            </a:fld>
            <a:endParaRPr lang="hr-HR">
              <a:solidFill>
                <a:srgbClr val="073E87"/>
              </a:solidFill>
            </a:endParaRPr>
          </a:p>
        </p:txBody>
      </p:sp>
      <p:sp>
        <p:nvSpPr>
          <p:cNvPr id="3" name="Footer Placeholder 2"/>
          <p:cNvSpPr>
            <a:spLocks noGrp="1"/>
          </p:cNvSpPr>
          <p:nvPr>
            <p:ph type="ftr" sz="quarter" idx="11"/>
          </p:nvPr>
        </p:nvSpPr>
        <p:spPr/>
        <p:txBody>
          <a:bodyPr/>
          <a:lstStyle/>
          <a:p>
            <a:pPr>
              <a:defRPr/>
            </a:pPr>
            <a:endParaRPr lang="hr-HR">
              <a:solidFill>
                <a:srgbClr val="073E87"/>
              </a:solidFill>
            </a:endParaRPr>
          </a:p>
        </p:txBody>
      </p:sp>
      <p:sp>
        <p:nvSpPr>
          <p:cNvPr id="4" name="Slide Number Placeholder 3"/>
          <p:cNvSpPr>
            <a:spLocks noGrp="1"/>
          </p:cNvSpPr>
          <p:nvPr>
            <p:ph type="sldNum" sz="quarter" idx="12"/>
          </p:nvPr>
        </p:nvSpPr>
        <p:spPr/>
        <p:txBody>
          <a:bodyPr/>
          <a:lstStyle/>
          <a:p>
            <a:pPr>
              <a:defRPr/>
            </a:pPr>
            <a:fld id="{6F242B46-EA97-464E-83EF-BD45CB9A711D}" type="slidenum">
              <a:rPr lang="hr-HR" smtClean="0">
                <a:solidFill>
                  <a:srgbClr val="073E87"/>
                </a:solidFill>
              </a:rPr>
              <a:pPr>
                <a:defRPr/>
              </a:pPr>
              <a:t>‹#›</a:t>
            </a:fld>
            <a:endParaRPr lang="hr-HR">
              <a:solidFill>
                <a:srgbClr val="073E87"/>
              </a:solidFill>
            </a:endParaRPr>
          </a:p>
        </p:txBody>
      </p:sp>
    </p:spTree>
    <p:extLst>
      <p:ext uri="{BB962C8B-B14F-4D97-AF65-F5344CB8AC3E}">
        <p14:creationId xmlns:p14="http://schemas.microsoft.com/office/powerpoint/2010/main" val="2373572041"/>
      </p:ext>
    </p:extLst>
  </p:cSld>
  <p:clrMapOvr>
    <a:masterClrMapping/>
  </p:clrMapOvr>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objTx" preserve="1">
  <p:cSld name="Sadržaj s opisom">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a:solidFill>
                <a:prstClr val="white"/>
              </a:solidFill>
            </a:endParaRPr>
          </a:p>
        </p:txBody>
      </p:sp>
      <p:sp>
        <p:nvSpPr>
          <p:cNvPr id="5" name="Date Placeholder 4"/>
          <p:cNvSpPr>
            <a:spLocks noGrp="1"/>
          </p:cNvSpPr>
          <p:nvPr>
            <p:ph type="dt" sz="half" idx="10"/>
          </p:nvPr>
        </p:nvSpPr>
        <p:spPr/>
        <p:txBody>
          <a:bodyPr/>
          <a:lstStyle/>
          <a:p>
            <a:pPr>
              <a:defRPr/>
            </a:pPr>
            <a:fld id="{43632367-C73C-4624-942E-4126A27BCA1A}" type="datetimeFigureOut">
              <a:rPr lang="sr-Latn-CS" smtClean="0">
                <a:solidFill>
                  <a:srgbClr val="073E87"/>
                </a:solidFill>
              </a:rPr>
              <a:pPr>
                <a:defRPr/>
              </a:pPr>
              <a:t>23.4.2014</a:t>
            </a:fld>
            <a:endParaRPr lang="hr-HR">
              <a:solidFill>
                <a:srgbClr val="073E87"/>
              </a:solidFill>
            </a:endParaRPr>
          </a:p>
        </p:txBody>
      </p:sp>
      <p:sp>
        <p:nvSpPr>
          <p:cNvPr id="6" name="Footer Placeholder 5"/>
          <p:cNvSpPr>
            <a:spLocks noGrp="1"/>
          </p:cNvSpPr>
          <p:nvPr>
            <p:ph type="ftr" sz="quarter" idx="11"/>
          </p:nvPr>
        </p:nvSpPr>
        <p:spPr/>
        <p:txBody>
          <a:bodyPr/>
          <a:lstStyle/>
          <a:p>
            <a:pPr>
              <a:defRPr/>
            </a:pPr>
            <a:endParaRPr lang="hr-HR">
              <a:solidFill>
                <a:srgbClr val="073E87"/>
              </a:solidFill>
            </a:endParaRPr>
          </a:p>
        </p:txBody>
      </p:sp>
      <p:sp>
        <p:nvSpPr>
          <p:cNvPr id="7" name="Slide Number Placeholder 6"/>
          <p:cNvSpPr>
            <a:spLocks noGrp="1"/>
          </p:cNvSpPr>
          <p:nvPr>
            <p:ph type="sldNum" sz="quarter" idx="12"/>
          </p:nvPr>
        </p:nvSpPr>
        <p:spPr/>
        <p:txBody>
          <a:bodyPr/>
          <a:lstStyle/>
          <a:p>
            <a:pPr>
              <a:defRPr/>
            </a:pPr>
            <a:fld id="{6F242B46-EA97-464E-83EF-BD45CB9A711D}" type="slidenum">
              <a:rPr lang="hr-HR" smtClean="0">
                <a:solidFill>
                  <a:srgbClr val="073E87"/>
                </a:solidFill>
              </a:rPr>
              <a:pPr>
                <a:defRPr/>
              </a:pPr>
              <a:t>‹#›</a:t>
            </a:fld>
            <a:endParaRPr lang="hr-HR">
              <a:solidFill>
                <a:srgbClr val="073E87"/>
              </a:solidFill>
            </a:endParaRPr>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r-HR" smtClean="0"/>
              <a:t>Uredite stilove teksta matrice</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prstClr val="black"/>
                </a:solidFill>
                <a:latin typeface="Arial" charset="0"/>
                <a:cs typeface="Arial" charset="0"/>
              </a:endParaRPr>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prstClr val="black"/>
                </a:solidFill>
                <a:latin typeface="Arial" charset="0"/>
                <a:cs typeface="Arial" charset="0"/>
              </a:endParaRPr>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prstClr val="black"/>
                </a:solidFill>
                <a:latin typeface="Arial" charset="0"/>
                <a:cs typeface="Arial" charset="0"/>
              </a:endParaRPr>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prstClr val="black"/>
                </a:solidFill>
                <a:latin typeface="Arial" charset="0"/>
                <a:cs typeface="Arial" charset="0"/>
              </a:endParaRPr>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prstClr val="black"/>
                </a:solidFill>
                <a:latin typeface="Arial" charset="0"/>
                <a:cs typeface="Arial" charset="0"/>
              </a:endParaRPr>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hr-HR" smtClean="0"/>
              <a:t>Uredite stil naslova matrice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en-US" dirty="0"/>
          </a:p>
        </p:txBody>
      </p:sp>
    </p:spTree>
    <p:extLst>
      <p:ext uri="{BB962C8B-B14F-4D97-AF65-F5344CB8AC3E}">
        <p14:creationId xmlns:p14="http://schemas.microsoft.com/office/powerpoint/2010/main" val="947453225"/>
      </p:ext>
    </p:extLst>
  </p:cSld>
  <p:clrMapOvr>
    <a:masterClrMapping/>
  </p:clrMapOvr>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picTx" preserve="1">
  <p:cSld name="Slika s opisom">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a:solidFill>
                <a:prstClr val="white"/>
              </a:solidFill>
            </a:endParaRPr>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prstClr val="black"/>
                </a:solidFill>
                <a:latin typeface="Arial" charset="0"/>
                <a:cs typeface="Arial" charset="0"/>
              </a:endParaRPr>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prstClr val="black"/>
                </a:solidFill>
                <a:latin typeface="Arial" charset="0"/>
                <a:cs typeface="Arial" charset="0"/>
              </a:endParaRPr>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prstClr val="black"/>
                </a:solidFill>
                <a:latin typeface="Arial" charset="0"/>
                <a:cs typeface="Arial" charset="0"/>
              </a:endParaRPr>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prstClr val="black"/>
                </a:solidFill>
                <a:latin typeface="Arial" charset="0"/>
                <a:cs typeface="Arial" charset="0"/>
              </a:endParaRPr>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prstClr val="black"/>
                </a:solidFill>
                <a:latin typeface="Arial" charset="0"/>
                <a:cs typeface="Arial" charset="0"/>
              </a:endParaRPr>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hr-HR" smtClean="0"/>
              <a:t>Uredite stil naslova matrice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r-HR" smtClean="0"/>
              <a:t>Uredite stilove teksta matrice</a:t>
            </a:r>
          </a:p>
        </p:txBody>
      </p:sp>
      <p:sp>
        <p:nvSpPr>
          <p:cNvPr id="5" name="Date Placeholder 4"/>
          <p:cNvSpPr>
            <a:spLocks noGrp="1"/>
          </p:cNvSpPr>
          <p:nvPr>
            <p:ph type="dt" sz="half" idx="10"/>
          </p:nvPr>
        </p:nvSpPr>
        <p:spPr/>
        <p:txBody>
          <a:bodyPr/>
          <a:lstStyle/>
          <a:p>
            <a:pPr>
              <a:defRPr/>
            </a:pPr>
            <a:fld id="{43632367-C73C-4624-942E-4126A27BCA1A}" type="datetimeFigureOut">
              <a:rPr lang="sr-Latn-CS" smtClean="0">
                <a:solidFill>
                  <a:srgbClr val="073E87"/>
                </a:solidFill>
              </a:rPr>
              <a:pPr>
                <a:defRPr/>
              </a:pPr>
              <a:t>23.4.2014</a:t>
            </a:fld>
            <a:endParaRPr lang="hr-HR">
              <a:solidFill>
                <a:srgbClr val="073E87"/>
              </a:solidFill>
            </a:endParaRPr>
          </a:p>
        </p:txBody>
      </p:sp>
      <p:sp>
        <p:nvSpPr>
          <p:cNvPr id="6" name="Footer Placeholder 5"/>
          <p:cNvSpPr>
            <a:spLocks noGrp="1"/>
          </p:cNvSpPr>
          <p:nvPr>
            <p:ph type="ftr" sz="quarter" idx="11"/>
          </p:nvPr>
        </p:nvSpPr>
        <p:spPr/>
        <p:txBody>
          <a:bodyPr/>
          <a:lstStyle/>
          <a:p>
            <a:pPr>
              <a:defRPr/>
            </a:pPr>
            <a:endParaRPr lang="hr-HR">
              <a:solidFill>
                <a:srgbClr val="073E87"/>
              </a:solidFill>
            </a:endParaRPr>
          </a:p>
        </p:txBody>
      </p:sp>
      <p:sp>
        <p:nvSpPr>
          <p:cNvPr id="7" name="Slide Number Placeholder 6"/>
          <p:cNvSpPr>
            <a:spLocks noGrp="1"/>
          </p:cNvSpPr>
          <p:nvPr>
            <p:ph type="sldNum" sz="quarter" idx="12"/>
          </p:nvPr>
        </p:nvSpPr>
        <p:spPr/>
        <p:txBody>
          <a:bodyPr/>
          <a:lstStyle/>
          <a:p>
            <a:pPr>
              <a:defRPr/>
            </a:pPr>
            <a:fld id="{6F242B46-EA97-464E-83EF-BD45CB9A711D}" type="slidenum">
              <a:rPr lang="hr-HR" smtClean="0">
                <a:solidFill>
                  <a:srgbClr val="073E87"/>
                </a:solidFill>
              </a:rPr>
              <a:pPr>
                <a:defRPr/>
              </a:pPr>
              <a:t>‹#›</a:t>
            </a:fld>
            <a:endParaRPr lang="hr-HR">
              <a:solidFill>
                <a:srgbClr val="073E87"/>
              </a:solidFill>
            </a:endParaRPr>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hr-HR" smtClean="0"/>
              <a:t>Kliknite ikonu da biste dodali  sliku</a:t>
            </a:r>
            <a:endParaRPr lang="en-US" dirty="0"/>
          </a:p>
        </p:txBody>
      </p:sp>
    </p:spTree>
    <p:extLst>
      <p:ext uri="{BB962C8B-B14F-4D97-AF65-F5344CB8AC3E}">
        <p14:creationId xmlns:p14="http://schemas.microsoft.com/office/powerpoint/2010/main" val="1005880493"/>
      </p:ext>
    </p:extLst>
  </p:cSld>
  <p:clrMapOvr>
    <a:masterClrMapping/>
  </p:clrMapOvr>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Naslov i okomiti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mtClean="0"/>
              <a:t>Uredite stil naslova matrice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en-US"/>
          </a:p>
        </p:txBody>
      </p:sp>
      <p:sp>
        <p:nvSpPr>
          <p:cNvPr id="4" name="Date Placeholder 3"/>
          <p:cNvSpPr>
            <a:spLocks noGrp="1"/>
          </p:cNvSpPr>
          <p:nvPr>
            <p:ph type="dt" sz="half" idx="10"/>
          </p:nvPr>
        </p:nvSpPr>
        <p:spPr/>
        <p:txBody>
          <a:bodyPr/>
          <a:lstStyle/>
          <a:p>
            <a:pPr>
              <a:defRPr/>
            </a:pPr>
            <a:fld id="{43632367-C73C-4624-942E-4126A27BCA1A}" type="datetimeFigureOut">
              <a:rPr lang="sr-Latn-CS" smtClean="0">
                <a:solidFill>
                  <a:srgbClr val="073E87"/>
                </a:solidFill>
              </a:rPr>
              <a:pPr>
                <a:defRPr/>
              </a:pPr>
              <a:t>23.4.2014</a:t>
            </a:fld>
            <a:endParaRPr lang="hr-HR">
              <a:solidFill>
                <a:srgbClr val="073E87"/>
              </a:solidFill>
            </a:endParaRPr>
          </a:p>
        </p:txBody>
      </p:sp>
      <p:sp>
        <p:nvSpPr>
          <p:cNvPr id="5" name="Footer Placeholder 4"/>
          <p:cNvSpPr>
            <a:spLocks noGrp="1"/>
          </p:cNvSpPr>
          <p:nvPr>
            <p:ph type="ftr" sz="quarter" idx="11"/>
          </p:nvPr>
        </p:nvSpPr>
        <p:spPr/>
        <p:txBody>
          <a:bodyPr/>
          <a:lstStyle/>
          <a:p>
            <a:pPr>
              <a:defRPr/>
            </a:pPr>
            <a:endParaRPr lang="hr-HR">
              <a:solidFill>
                <a:srgbClr val="073E87"/>
              </a:solidFill>
            </a:endParaRPr>
          </a:p>
        </p:txBody>
      </p:sp>
      <p:sp>
        <p:nvSpPr>
          <p:cNvPr id="6" name="Slide Number Placeholder 5"/>
          <p:cNvSpPr>
            <a:spLocks noGrp="1"/>
          </p:cNvSpPr>
          <p:nvPr>
            <p:ph type="sldNum" sz="quarter" idx="12"/>
          </p:nvPr>
        </p:nvSpPr>
        <p:spPr/>
        <p:txBody>
          <a:bodyPr/>
          <a:lstStyle/>
          <a:p>
            <a:pPr>
              <a:defRPr/>
            </a:pPr>
            <a:fld id="{6F242B46-EA97-464E-83EF-BD45CB9A711D}" type="slidenum">
              <a:rPr lang="hr-HR" smtClean="0">
                <a:solidFill>
                  <a:srgbClr val="073E87"/>
                </a:solidFill>
              </a:rPr>
              <a:pPr>
                <a:defRPr/>
              </a:pPr>
              <a:t>‹#›</a:t>
            </a:fld>
            <a:endParaRPr lang="hr-HR">
              <a:solidFill>
                <a:srgbClr val="073E87"/>
              </a:solidFill>
            </a:endParaRPr>
          </a:p>
        </p:txBody>
      </p:sp>
    </p:spTree>
    <p:extLst>
      <p:ext uri="{BB962C8B-B14F-4D97-AF65-F5344CB8AC3E}">
        <p14:creationId xmlns:p14="http://schemas.microsoft.com/office/powerpoint/2010/main" val="2063499636"/>
      </p:ext>
    </p:extLst>
  </p:cSld>
  <p:clrMapOvr>
    <a:masterClrMapping/>
  </p:clrMapOvr>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vertTitleAndTx" preserve="1">
  <p:cSld name="Okomiti naslov i tekst">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a:solidFill>
                <a:prstClr val="white"/>
              </a:solidFill>
            </a:endParaRPr>
          </a:p>
        </p:txBody>
      </p:sp>
      <p:sp>
        <p:nvSpPr>
          <p:cNvPr id="4" name="Date Placeholder 3"/>
          <p:cNvSpPr>
            <a:spLocks noGrp="1"/>
          </p:cNvSpPr>
          <p:nvPr>
            <p:ph type="dt" sz="half" idx="10"/>
          </p:nvPr>
        </p:nvSpPr>
        <p:spPr/>
        <p:txBody>
          <a:bodyPr/>
          <a:lstStyle/>
          <a:p>
            <a:pPr>
              <a:defRPr/>
            </a:pPr>
            <a:fld id="{43632367-C73C-4624-942E-4126A27BCA1A}" type="datetimeFigureOut">
              <a:rPr lang="sr-Latn-CS" smtClean="0">
                <a:solidFill>
                  <a:srgbClr val="073E87"/>
                </a:solidFill>
              </a:rPr>
              <a:pPr>
                <a:defRPr/>
              </a:pPr>
              <a:t>23.4.2014</a:t>
            </a:fld>
            <a:endParaRPr lang="hr-HR">
              <a:solidFill>
                <a:srgbClr val="073E87"/>
              </a:solidFill>
            </a:endParaRPr>
          </a:p>
        </p:txBody>
      </p:sp>
      <p:sp>
        <p:nvSpPr>
          <p:cNvPr id="5" name="Footer Placeholder 4"/>
          <p:cNvSpPr>
            <a:spLocks noGrp="1"/>
          </p:cNvSpPr>
          <p:nvPr>
            <p:ph type="ftr" sz="quarter" idx="11"/>
          </p:nvPr>
        </p:nvSpPr>
        <p:spPr/>
        <p:txBody>
          <a:bodyPr/>
          <a:lstStyle/>
          <a:p>
            <a:pPr>
              <a:defRPr/>
            </a:pPr>
            <a:endParaRPr lang="hr-HR">
              <a:solidFill>
                <a:srgbClr val="073E87"/>
              </a:solidFill>
            </a:endParaRPr>
          </a:p>
        </p:txBody>
      </p:sp>
      <p:sp>
        <p:nvSpPr>
          <p:cNvPr id="6" name="Slide Number Placeholder 5"/>
          <p:cNvSpPr>
            <a:spLocks noGrp="1"/>
          </p:cNvSpPr>
          <p:nvPr>
            <p:ph type="sldNum" sz="quarter" idx="12"/>
          </p:nvPr>
        </p:nvSpPr>
        <p:spPr/>
        <p:txBody>
          <a:bodyPr/>
          <a:lstStyle/>
          <a:p>
            <a:pPr>
              <a:defRPr/>
            </a:pPr>
            <a:fld id="{6F242B46-EA97-464E-83EF-BD45CB9A711D}" type="slidenum">
              <a:rPr lang="hr-HR" smtClean="0">
                <a:solidFill>
                  <a:srgbClr val="073E87"/>
                </a:solidFill>
              </a:rPr>
              <a:pPr>
                <a:defRPr/>
              </a:pPr>
              <a:t>‹#›</a:t>
            </a:fld>
            <a:endParaRPr lang="hr-HR">
              <a:solidFill>
                <a:srgbClr val="073E87"/>
              </a:solidFill>
            </a:endParaRPr>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prstClr val="black"/>
                </a:solidFill>
                <a:latin typeface="Arial" charset="0"/>
                <a:cs typeface="Arial" charset="0"/>
              </a:endParaRPr>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prstClr val="black"/>
                </a:solidFill>
                <a:latin typeface="Arial" charset="0"/>
                <a:cs typeface="Arial" charset="0"/>
              </a:endParaRPr>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prstClr val="black"/>
                </a:solidFill>
                <a:latin typeface="Arial" charset="0"/>
                <a:cs typeface="Arial" charset="0"/>
              </a:endParaRPr>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prstClr val="black"/>
                </a:solidFill>
                <a:latin typeface="Arial" charset="0"/>
                <a:cs typeface="Arial" charset="0"/>
              </a:endParaRPr>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prstClr val="black"/>
                </a:solidFill>
                <a:latin typeface="Arial" charset="0"/>
                <a:cs typeface="Arial" charset="0"/>
              </a:endParaRPr>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hr-HR" smtClean="0"/>
              <a:t>Uredite stil naslova matrice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en-US" dirty="0"/>
          </a:p>
        </p:txBody>
      </p:sp>
    </p:spTree>
    <p:extLst>
      <p:ext uri="{BB962C8B-B14F-4D97-AF65-F5344CB8AC3E}">
        <p14:creationId xmlns:p14="http://schemas.microsoft.com/office/powerpoint/2010/main" val="151250862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azno">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Sadržaj s opisom">
    <p:spTree>
      <p:nvGrpSpPr>
        <p:cNvPr id="1" name=""/>
        <p:cNvGrpSpPr/>
        <p:nvPr/>
      </p:nvGrpSpPr>
      <p:grpSpPr>
        <a:xfrm>
          <a:off x="0" y="0"/>
          <a:ext cx="0" cy="0"/>
          <a:chOff x="0" y="0"/>
          <a:chExt cx="0" cy="0"/>
        </a:xfrm>
      </p:grpSpPr>
      <p:sp>
        <p:nvSpPr>
          <p:cNvPr id="2" name="Title 1"/>
          <p:cNvSpPr>
            <a:spLocks noGrp="1"/>
          </p:cNvSpPr>
          <p:nvPr>
            <p:ph type="title"/>
          </p:nvPr>
        </p:nvSpPr>
        <p:spPr>
          <a:xfrm>
            <a:off x="457201" y="-228600"/>
            <a:ext cx="3008313" cy="1162050"/>
          </a:xfrm>
        </p:spPr>
        <p:txBody>
          <a:bodyPr anchor="b"/>
          <a:lstStyle>
            <a:lvl1pPr algn="l">
              <a:defRPr sz="2000" b="1"/>
            </a:lvl1pPr>
          </a:lstStyle>
          <a:p>
            <a:r>
              <a:rPr lang="hr-HR" smtClean="0"/>
              <a:t>Uredite stil naslova matrice</a:t>
            </a:r>
            <a:endParaRPr lang="en-US"/>
          </a:p>
        </p:txBody>
      </p:sp>
      <p:sp>
        <p:nvSpPr>
          <p:cNvPr id="3" name="Content Placeholder 2"/>
          <p:cNvSpPr>
            <a:spLocks noGrp="1"/>
          </p:cNvSpPr>
          <p:nvPr>
            <p:ph idx="1"/>
          </p:nvPr>
        </p:nvSpPr>
        <p:spPr>
          <a:xfrm>
            <a:off x="3575050" y="1066801"/>
            <a:ext cx="5111750" cy="5105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en-US"/>
          </a:p>
        </p:txBody>
      </p:sp>
      <p:sp>
        <p:nvSpPr>
          <p:cNvPr id="4" name="Text Placeholder 3"/>
          <p:cNvSpPr>
            <a:spLocks noGrp="1"/>
          </p:cNvSpPr>
          <p:nvPr>
            <p:ph type="body" sz="half" idx="2"/>
          </p:nvPr>
        </p:nvSpPr>
        <p:spPr>
          <a:xfrm>
            <a:off x="457201" y="1143002"/>
            <a:ext cx="3008313" cy="4995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r-HR" smtClean="0"/>
              <a:t>Uredite stilove teksta matrice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image" Target="../media/image5.jpeg"/><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image" Target="../media/image6.jpeg"/><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image" Target="../media/image6.jpeg"/><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theme" Target="../theme/theme6.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304800" y="152400"/>
            <a:ext cx="8229600" cy="838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smtClean="0"/>
              <a:t>Your Topic Goes Here</a:t>
            </a:r>
          </a:p>
        </p:txBody>
      </p:sp>
      <p:sp>
        <p:nvSpPr>
          <p:cNvPr id="10243" name="Rectangle 3"/>
          <p:cNvSpPr>
            <a:spLocks noGrp="1" noChangeArrowheads="1"/>
          </p:cNvSpPr>
          <p:nvPr>
            <p:ph type="body" idx="1"/>
          </p:nvPr>
        </p:nvSpPr>
        <p:spPr bwMode="auto">
          <a:xfrm>
            <a:off x="381000" y="1219200"/>
            <a:ext cx="8077200" cy="5181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smtClean="0"/>
              <a:t>Your Subtopics Go Here</a:t>
            </a: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hf sldNum="0" hdr="0" ftr="0" dt="0"/>
  <p:txStyles>
    <p:titleStyle>
      <a:lvl1pPr algn="l" rtl="0" eaLnBrk="1" fontAlgn="base" hangingPunct="1">
        <a:spcBef>
          <a:spcPct val="0"/>
        </a:spcBef>
        <a:spcAft>
          <a:spcPct val="0"/>
        </a:spcAft>
        <a:defRPr sz="4000">
          <a:solidFill>
            <a:schemeClr val="accent2">
              <a:lumMod val="75000"/>
            </a:schemeClr>
          </a:solidFill>
          <a:latin typeface="+mj-lt"/>
          <a:ea typeface="+mj-ea"/>
          <a:cs typeface="+mj-cs"/>
        </a:defRPr>
      </a:lvl1pPr>
      <a:lvl2pPr algn="l" rtl="0" eaLnBrk="1" fontAlgn="base" hangingPunct="1">
        <a:spcBef>
          <a:spcPct val="0"/>
        </a:spcBef>
        <a:spcAft>
          <a:spcPct val="0"/>
        </a:spcAft>
        <a:defRPr sz="4000">
          <a:solidFill>
            <a:srgbClr val="800000"/>
          </a:solidFill>
          <a:latin typeface="Impact" pitchFamily="34" charset="0"/>
        </a:defRPr>
      </a:lvl2pPr>
      <a:lvl3pPr algn="l" rtl="0" eaLnBrk="1" fontAlgn="base" hangingPunct="1">
        <a:spcBef>
          <a:spcPct val="0"/>
        </a:spcBef>
        <a:spcAft>
          <a:spcPct val="0"/>
        </a:spcAft>
        <a:defRPr sz="4000">
          <a:solidFill>
            <a:srgbClr val="800000"/>
          </a:solidFill>
          <a:latin typeface="Impact" pitchFamily="34" charset="0"/>
        </a:defRPr>
      </a:lvl3pPr>
      <a:lvl4pPr algn="l" rtl="0" eaLnBrk="1" fontAlgn="base" hangingPunct="1">
        <a:spcBef>
          <a:spcPct val="0"/>
        </a:spcBef>
        <a:spcAft>
          <a:spcPct val="0"/>
        </a:spcAft>
        <a:defRPr sz="4000">
          <a:solidFill>
            <a:srgbClr val="800000"/>
          </a:solidFill>
          <a:latin typeface="Impact" pitchFamily="34" charset="0"/>
        </a:defRPr>
      </a:lvl4pPr>
      <a:lvl5pPr algn="l" rtl="0" eaLnBrk="1" fontAlgn="base" hangingPunct="1">
        <a:spcBef>
          <a:spcPct val="0"/>
        </a:spcBef>
        <a:spcAft>
          <a:spcPct val="0"/>
        </a:spcAft>
        <a:defRPr sz="4000">
          <a:solidFill>
            <a:srgbClr val="800000"/>
          </a:solidFill>
          <a:latin typeface="Impact" pitchFamily="34" charset="0"/>
        </a:defRPr>
      </a:lvl5pPr>
      <a:lvl6pPr marL="457200" algn="l" rtl="0" eaLnBrk="1" fontAlgn="base" hangingPunct="1">
        <a:spcBef>
          <a:spcPct val="0"/>
        </a:spcBef>
        <a:spcAft>
          <a:spcPct val="0"/>
        </a:spcAft>
        <a:defRPr sz="4000">
          <a:solidFill>
            <a:srgbClr val="800000"/>
          </a:solidFill>
          <a:latin typeface="Impact" pitchFamily="34" charset="0"/>
        </a:defRPr>
      </a:lvl6pPr>
      <a:lvl7pPr marL="914400" algn="l" rtl="0" eaLnBrk="1" fontAlgn="base" hangingPunct="1">
        <a:spcBef>
          <a:spcPct val="0"/>
        </a:spcBef>
        <a:spcAft>
          <a:spcPct val="0"/>
        </a:spcAft>
        <a:defRPr sz="4000">
          <a:solidFill>
            <a:srgbClr val="800000"/>
          </a:solidFill>
          <a:latin typeface="Impact" pitchFamily="34" charset="0"/>
        </a:defRPr>
      </a:lvl7pPr>
      <a:lvl8pPr marL="1371600" algn="l" rtl="0" eaLnBrk="1" fontAlgn="base" hangingPunct="1">
        <a:spcBef>
          <a:spcPct val="0"/>
        </a:spcBef>
        <a:spcAft>
          <a:spcPct val="0"/>
        </a:spcAft>
        <a:defRPr sz="4000">
          <a:solidFill>
            <a:srgbClr val="800000"/>
          </a:solidFill>
          <a:latin typeface="Impact" pitchFamily="34" charset="0"/>
        </a:defRPr>
      </a:lvl8pPr>
      <a:lvl9pPr marL="1828800" algn="l" rtl="0" eaLnBrk="1" fontAlgn="base" hangingPunct="1">
        <a:spcBef>
          <a:spcPct val="0"/>
        </a:spcBef>
        <a:spcAft>
          <a:spcPct val="0"/>
        </a:spcAft>
        <a:defRPr sz="4000">
          <a:solidFill>
            <a:srgbClr val="800000"/>
          </a:solidFill>
          <a:latin typeface="Impact" pitchFamily="34" charset="0"/>
        </a:defRPr>
      </a:lvl9pPr>
    </p:titleStyle>
    <p:bodyStyle>
      <a:lvl1pPr marL="342900" indent="-342900" algn="l" rtl="0" eaLnBrk="1" fontAlgn="base" hangingPunct="1">
        <a:spcBef>
          <a:spcPct val="20000"/>
        </a:spcBef>
        <a:spcAft>
          <a:spcPct val="0"/>
        </a:spcAft>
        <a:buChar char="•"/>
        <a:defRPr sz="2400">
          <a:solidFill>
            <a:schemeClr val="bg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Arial" charset="0"/>
        </a:defRPr>
      </a:lvl2pPr>
      <a:lvl3pPr marL="1143000" indent="-228600" algn="l" rtl="0" eaLnBrk="1" fontAlgn="base" hangingPunct="1">
        <a:spcBef>
          <a:spcPct val="20000"/>
        </a:spcBef>
        <a:spcAft>
          <a:spcPct val="0"/>
        </a:spcAft>
        <a:buChar char="•"/>
        <a:defRPr sz="2400">
          <a:solidFill>
            <a:schemeClr val="tx1"/>
          </a:solidFill>
          <a:latin typeface="Arial" charset="0"/>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304800" y="152400"/>
            <a:ext cx="8229600" cy="838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smtClean="0"/>
              <a:t>Your Topic Goes Here</a:t>
            </a:r>
          </a:p>
        </p:txBody>
      </p:sp>
      <p:sp>
        <p:nvSpPr>
          <p:cNvPr id="10243" name="Rectangle 3"/>
          <p:cNvSpPr>
            <a:spLocks noGrp="1" noChangeArrowheads="1"/>
          </p:cNvSpPr>
          <p:nvPr>
            <p:ph type="body" idx="1"/>
          </p:nvPr>
        </p:nvSpPr>
        <p:spPr bwMode="auto">
          <a:xfrm>
            <a:off x="381000" y="1219200"/>
            <a:ext cx="8077200" cy="5181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smtClean="0"/>
              <a:t>Your Subtopics Go Here</a:t>
            </a:r>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8"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sldNum="0" hdr="0" ftr="0" dt="0"/>
  <p:txStyles>
    <p:titleStyle>
      <a:lvl1pPr algn="l" rtl="0" eaLnBrk="1" fontAlgn="base" hangingPunct="1">
        <a:spcBef>
          <a:spcPct val="0"/>
        </a:spcBef>
        <a:spcAft>
          <a:spcPct val="0"/>
        </a:spcAft>
        <a:defRPr sz="4000">
          <a:solidFill>
            <a:schemeClr val="accent2">
              <a:lumMod val="75000"/>
            </a:schemeClr>
          </a:solidFill>
          <a:latin typeface="+mj-lt"/>
          <a:ea typeface="+mj-ea"/>
          <a:cs typeface="+mj-cs"/>
        </a:defRPr>
      </a:lvl1pPr>
      <a:lvl2pPr algn="l" rtl="0" eaLnBrk="1" fontAlgn="base" hangingPunct="1">
        <a:spcBef>
          <a:spcPct val="0"/>
        </a:spcBef>
        <a:spcAft>
          <a:spcPct val="0"/>
        </a:spcAft>
        <a:defRPr sz="4000">
          <a:solidFill>
            <a:srgbClr val="800000"/>
          </a:solidFill>
          <a:latin typeface="Impact" pitchFamily="34" charset="0"/>
        </a:defRPr>
      </a:lvl2pPr>
      <a:lvl3pPr algn="l" rtl="0" eaLnBrk="1" fontAlgn="base" hangingPunct="1">
        <a:spcBef>
          <a:spcPct val="0"/>
        </a:spcBef>
        <a:spcAft>
          <a:spcPct val="0"/>
        </a:spcAft>
        <a:defRPr sz="4000">
          <a:solidFill>
            <a:srgbClr val="800000"/>
          </a:solidFill>
          <a:latin typeface="Impact" pitchFamily="34" charset="0"/>
        </a:defRPr>
      </a:lvl3pPr>
      <a:lvl4pPr algn="l" rtl="0" eaLnBrk="1" fontAlgn="base" hangingPunct="1">
        <a:spcBef>
          <a:spcPct val="0"/>
        </a:spcBef>
        <a:spcAft>
          <a:spcPct val="0"/>
        </a:spcAft>
        <a:defRPr sz="4000">
          <a:solidFill>
            <a:srgbClr val="800000"/>
          </a:solidFill>
          <a:latin typeface="Impact" pitchFamily="34" charset="0"/>
        </a:defRPr>
      </a:lvl4pPr>
      <a:lvl5pPr algn="l" rtl="0" eaLnBrk="1" fontAlgn="base" hangingPunct="1">
        <a:spcBef>
          <a:spcPct val="0"/>
        </a:spcBef>
        <a:spcAft>
          <a:spcPct val="0"/>
        </a:spcAft>
        <a:defRPr sz="4000">
          <a:solidFill>
            <a:srgbClr val="800000"/>
          </a:solidFill>
          <a:latin typeface="Impact" pitchFamily="34" charset="0"/>
        </a:defRPr>
      </a:lvl5pPr>
      <a:lvl6pPr marL="457200" algn="l" rtl="0" eaLnBrk="1" fontAlgn="base" hangingPunct="1">
        <a:spcBef>
          <a:spcPct val="0"/>
        </a:spcBef>
        <a:spcAft>
          <a:spcPct val="0"/>
        </a:spcAft>
        <a:defRPr sz="4000">
          <a:solidFill>
            <a:srgbClr val="800000"/>
          </a:solidFill>
          <a:latin typeface="Impact" pitchFamily="34" charset="0"/>
        </a:defRPr>
      </a:lvl6pPr>
      <a:lvl7pPr marL="914400" algn="l" rtl="0" eaLnBrk="1" fontAlgn="base" hangingPunct="1">
        <a:spcBef>
          <a:spcPct val="0"/>
        </a:spcBef>
        <a:spcAft>
          <a:spcPct val="0"/>
        </a:spcAft>
        <a:defRPr sz="4000">
          <a:solidFill>
            <a:srgbClr val="800000"/>
          </a:solidFill>
          <a:latin typeface="Impact" pitchFamily="34" charset="0"/>
        </a:defRPr>
      </a:lvl7pPr>
      <a:lvl8pPr marL="1371600" algn="l" rtl="0" eaLnBrk="1" fontAlgn="base" hangingPunct="1">
        <a:spcBef>
          <a:spcPct val="0"/>
        </a:spcBef>
        <a:spcAft>
          <a:spcPct val="0"/>
        </a:spcAft>
        <a:defRPr sz="4000">
          <a:solidFill>
            <a:srgbClr val="800000"/>
          </a:solidFill>
          <a:latin typeface="Impact" pitchFamily="34" charset="0"/>
        </a:defRPr>
      </a:lvl8pPr>
      <a:lvl9pPr marL="1828800" algn="l" rtl="0" eaLnBrk="1" fontAlgn="base" hangingPunct="1">
        <a:spcBef>
          <a:spcPct val="0"/>
        </a:spcBef>
        <a:spcAft>
          <a:spcPct val="0"/>
        </a:spcAft>
        <a:defRPr sz="4000">
          <a:solidFill>
            <a:srgbClr val="800000"/>
          </a:solidFill>
          <a:latin typeface="Impact" pitchFamily="34" charset="0"/>
        </a:defRPr>
      </a:lvl9pPr>
    </p:titleStyle>
    <p:bodyStyle>
      <a:lvl1pPr marL="342900" indent="-342900" algn="l" rtl="0" eaLnBrk="1" fontAlgn="base" hangingPunct="1">
        <a:spcBef>
          <a:spcPct val="20000"/>
        </a:spcBef>
        <a:spcAft>
          <a:spcPct val="0"/>
        </a:spcAft>
        <a:buChar char="•"/>
        <a:defRPr sz="2400">
          <a:solidFill>
            <a:schemeClr val="bg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Arial" charset="0"/>
        </a:defRPr>
      </a:lvl2pPr>
      <a:lvl3pPr marL="1143000" indent="-228600" algn="l" rtl="0" eaLnBrk="1" fontAlgn="base" hangingPunct="1">
        <a:spcBef>
          <a:spcPct val="20000"/>
        </a:spcBef>
        <a:spcAft>
          <a:spcPct val="0"/>
        </a:spcAft>
        <a:buChar char="•"/>
        <a:defRPr sz="2400">
          <a:solidFill>
            <a:schemeClr val="tx1"/>
          </a:solidFill>
          <a:latin typeface="Arial" charset="0"/>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s-ES" altLang="sr-Latn-RS" smtClean="0"/>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s-ES" altLang="sr-Latn-RS" smtClean="0"/>
              <a:t>Haga clic para modificar el estilo de texto del patrón</a:t>
            </a:r>
          </a:p>
          <a:p>
            <a:pPr lvl="1"/>
            <a:r>
              <a:rPr lang="es-ES" altLang="sr-Latn-RS" smtClean="0"/>
              <a:t>Segundo nivel</a:t>
            </a:r>
          </a:p>
          <a:p>
            <a:pPr lvl="2"/>
            <a:r>
              <a:rPr lang="es-ES" altLang="sr-Latn-RS" smtClean="0"/>
              <a:t>Tercer nivel</a:t>
            </a:r>
          </a:p>
          <a:p>
            <a:pPr lvl="3"/>
            <a:r>
              <a:rPr lang="es-ES" altLang="sr-Latn-RS" smtClean="0"/>
              <a:t>Cuarto nivel</a:t>
            </a:r>
          </a:p>
          <a:p>
            <a:pPr lvl="4"/>
            <a:r>
              <a:rPr lang="es-ES" altLang="sr-Latn-RS" smtClean="0"/>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r>
              <a:rPr lang="sr-Latn-RS" altLang="sr-Latn-RS" smtClean="0"/>
              <a:t>4/19/2014</a:t>
            </a:r>
            <a:endParaRPr lang="es-ES" altLang="sr-Latn-R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r>
              <a:rPr lang="es-ES" altLang="sr-Latn-RS" smtClean="0"/>
              <a:t>doc.dr.sc. Željko Boneta</a:t>
            </a:r>
            <a:endParaRPr lang="es-ES" altLang="sr-Latn-R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B1D4047F-E164-47D8-B2D1-C7F8E20C476F}" type="slidenum">
              <a:rPr lang="es-ES" altLang="sr-Latn-RS"/>
              <a:pPr/>
              <a:t>‹#›</a:t>
            </a:fld>
            <a:endParaRPr lang="es-ES" altLang="sr-Latn-RS"/>
          </a:p>
        </p:txBody>
      </p:sp>
    </p:spTree>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sldNum="0" hdr="0" ftr="0" dt="0"/>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cs typeface="Arial" charset="0"/>
        </a:defRPr>
      </a:lvl2pPr>
      <a:lvl3pPr algn="ctr" rtl="0" eaLnBrk="1" fontAlgn="base" hangingPunct="1">
        <a:spcBef>
          <a:spcPct val="0"/>
        </a:spcBef>
        <a:spcAft>
          <a:spcPct val="0"/>
        </a:spcAft>
        <a:defRPr sz="4400">
          <a:solidFill>
            <a:schemeClr val="tx2"/>
          </a:solidFill>
          <a:latin typeface="Arial" charset="0"/>
          <a:cs typeface="Arial" charset="0"/>
        </a:defRPr>
      </a:lvl3pPr>
      <a:lvl4pPr algn="ctr" rtl="0" eaLnBrk="1" fontAlgn="base" hangingPunct="1">
        <a:spcBef>
          <a:spcPct val="0"/>
        </a:spcBef>
        <a:spcAft>
          <a:spcPct val="0"/>
        </a:spcAft>
        <a:defRPr sz="4400">
          <a:solidFill>
            <a:schemeClr val="tx2"/>
          </a:solidFill>
          <a:latin typeface="Arial" charset="0"/>
          <a:cs typeface="Arial" charset="0"/>
        </a:defRPr>
      </a:lvl4pPr>
      <a:lvl5pPr algn="ctr" rtl="0" eaLnBrk="1" fontAlgn="base" hangingPunct="1">
        <a:spcBef>
          <a:spcPct val="0"/>
        </a:spcBef>
        <a:spcAft>
          <a:spcPct val="0"/>
        </a:spcAft>
        <a:defRPr sz="4400">
          <a:solidFill>
            <a:schemeClr val="tx2"/>
          </a:solidFill>
          <a:latin typeface="Arial" charset="0"/>
          <a:cs typeface="Arial" charset="0"/>
        </a:defRPr>
      </a:lvl5pPr>
      <a:lvl6pPr marL="457200" algn="ctr" rtl="0" eaLnBrk="1" fontAlgn="base" hangingPunct="1">
        <a:spcBef>
          <a:spcPct val="0"/>
        </a:spcBef>
        <a:spcAft>
          <a:spcPct val="0"/>
        </a:spcAft>
        <a:defRPr sz="4400">
          <a:solidFill>
            <a:schemeClr val="tx2"/>
          </a:solidFill>
          <a:latin typeface="Arial" charset="0"/>
          <a:cs typeface="Arial" charset="0"/>
        </a:defRPr>
      </a:lvl6pPr>
      <a:lvl7pPr marL="914400" algn="ctr" rtl="0" eaLnBrk="1" fontAlgn="base" hangingPunct="1">
        <a:spcBef>
          <a:spcPct val="0"/>
        </a:spcBef>
        <a:spcAft>
          <a:spcPct val="0"/>
        </a:spcAft>
        <a:defRPr sz="4400">
          <a:solidFill>
            <a:schemeClr val="tx2"/>
          </a:solidFill>
          <a:latin typeface="Arial" charset="0"/>
          <a:cs typeface="Arial" charset="0"/>
        </a:defRPr>
      </a:lvl7pPr>
      <a:lvl8pPr marL="1371600" algn="ctr" rtl="0" eaLnBrk="1" fontAlgn="base" hangingPunct="1">
        <a:spcBef>
          <a:spcPct val="0"/>
        </a:spcBef>
        <a:spcAft>
          <a:spcPct val="0"/>
        </a:spcAft>
        <a:defRPr sz="4400">
          <a:solidFill>
            <a:schemeClr val="tx2"/>
          </a:solidFill>
          <a:latin typeface="Arial" charset="0"/>
          <a:cs typeface="Arial" charset="0"/>
        </a:defRPr>
      </a:lvl8pPr>
      <a:lvl9pPr marL="1828800" algn="ctr" rtl="0" eaLnBrk="1" fontAlgn="base" hangingPunct="1">
        <a:spcBef>
          <a:spcPct val="0"/>
        </a:spcBef>
        <a:spcAft>
          <a:spcPct val="0"/>
        </a:spcAft>
        <a:defRPr sz="4400">
          <a:solidFill>
            <a:schemeClr val="tx2"/>
          </a:solidFill>
          <a:latin typeface="Arial" charset="0"/>
          <a:cs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cs typeface="+mn-cs"/>
        </a:defRPr>
      </a:lvl2pPr>
      <a:lvl3pPr marL="1143000" indent="-228600" algn="l" rtl="0" eaLnBrk="1" fontAlgn="base" hangingPunct="1">
        <a:spcBef>
          <a:spcPct val="20000"/>
        </a:spcBef>
        <a:spcAft>
          <a:spcPct val="0"/>
        </a:spcAft>
        <a:buChar char="•"/>
        <a:defRPr sz="2400">
          <a:solidFill>
            <a:schemeClr val="tx1"/>
          </a:solidFill>
          <a:latin typeface="+mn-lt"/>
          <a:cs typeface="+mn-cs"/>
        </a:defRPr>
      </a:lvl3pPr>
      <a:lvl4pPr marL="1600200" indent="-228600" algn="l" rtl="0" eaLnBrk="1" fontAlgn="base" hangingPunct="1">
        <a:spcBef>
          <a:spcPct val="20000"/>
        </a:spcBef>
        <a:spcAft>
          <a:spcPct val="0"/>
        </a:spcAft>
        <a:buChar char="–"/>
        <a:defRPr sz="2000">
          <a:solidFill>
            <a:schemeClr val="tx1"/>
          </a:solidFill>
          <a:latin typeface="+mn-lt"/>
          <a:cs typeface="+mn-cs"/>
        </a:defRPr>
      </a:lvl4pPr>
      <a:lvl5pPr marL="2057400" indent="-228600" algn="l" rtl="0" eaLnBrk="1" fontAlgn="base" hangingPunct="1">
        <a:spcBef>
          <a:spcPct val="20000"/>
        </a:spcBef>
        <a:spcAft>
          <a:spcPct val="0"/>
        </a:spcAft>
        <a:buChar char="»"/>
        <a:defRPr sz="2000">
          <a:solidFill>
            <a:schemeClr val="tx1"/>
          </a:solidFill>
          <a:latin typeface="+mn-lt"/>
          <a:cs typeface="+mn-cs"/>
        </a:defRPr>
      </a:lvl5pPr>
      <a:lvl6pPr marL="2514600" indent="-228600" algn="l" rtl="0" eaLnBrk="1" fontAlgn="base" hangingPunct="1">
        <a:spcBef>
          <a:spcPct val="20000"/>
        </a:spcBef>
        <a:spcAft>
          <a:spcPct val="0"/>
        </a:spcAft>
        <a:buChar char="»"/>
        <a:defRPr sz="2000">
          <a:solidFill>
            <a:schemeClr val="tx1"/>
          </a:solidFill>
          <a:latin typeface="+mn-lt"/>
          <a:cs typeface="+mn-cs"/>
        </a:defRPr>
      </a:lvl6pPr>
      <a:lvl7pPr marL="2971800" indent="-228600" algn="l" rtl="0" eaLnBrk="1" fontAlgn="base" hangingPunct="1">
        <a:spcBef>
          <a:spcPct val="20000"/>
        </a:spcBef>
        <a:spcAft>
          <a:spcPct val="0"/>
        </a:spcAft>
        <a:buChar char="»"/>
        <a:defRPr sz="2000">
          <a:solidFill>
            <a:schemeClr val="tx1"/>
          </a:solidFill>
          <a:latin typeface="+mn-lt"/>
          <a:cs typeface="+mn-cs"/>
        </a:defRPr>
      </a:lvl7pPr>
      <a:lvl8pPr marL="3429000" indent="-228600" algn="l" rtl="0" eaLnBrk="1" fontAlgn="base" hangingPunct="1">
        <a:spcBef>
          <a:spcPct val="20000"/>
        </a:spcBef>
        <a:spcAft>
          <a:spcPct val="0"/>
        </a:spcAft>
        <a:buChar char="»"/>
        <a:defRPr sz="2000">
          <a:solidFill>
            <a:schemeClr val="tx1"/>
          </a:solidFill>
          <a:latin typeface="+mn-lt"/>
          <a:cs typeface="+mn-cs"/>
        </a:defRPr>
      </a:lvl8pPr>
      <a:lvl9pPr marL="3886200" indent="-228600" algn="l" rtl="0" eaLnBrk="1" fontAlgn="base" hangingPunct="1">
        <a:spcBef>
          <a:spcPct val="20000"/>
        </a:spcBef>
        <a:spcAft>
          <a:spcPct val="0"/>
        </a:spcAft>
        <a:buChar char="»"/>
        <a:defRPr sz="2000">
          <a:solidFill>
            <a:schemeClr val="tx1"/>
          </a:solidFill>
          <a:latin typeface="+mn-lt"/>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Prostoručno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12" name="Prostoručno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14" name="Pravokutni trokut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a:endParaRPr lang="en-US">
              <a:solidFill>
                <a:prstClr val="white"/>
              </a:solidFill>
            </a:endParaRPr>
          </a:p>
        </p:txBody>
      </p:sp>
      <p:cxnSp>
        <p:nvCxnSpPr>
          <p:cNvPr id="15" name="Ravni poveznik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Rezervirano mjesto naslova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hr-HR" smtClean="0"/>
              <a:t>Uredite stil naslova matrice</a:t>
            </a:r>
            <a:endParaRPr kumimoji="0" lang="en-US"/>
          </a:p>
        </p:txBody>
      </p:sp>
      <p:sp>
        <p:nvSpPr>
          <p:cNvPr id="30" name="Rezervirano mjesto teksta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hr-HR" smtClean="0"/>
              <a:t>Uredite stilove teksta matrice</a:t>
            </a:r>
          </a:p>
          <a:p>
            <a:pPr lvl="1" eaLnBrk="1" latinLnBrk="0" hangingPunct="1"/>
            <a:r>
              <a:rPr kumimoji="0" lang="hr-HR" smtClean="0"/>
              <a:t>Druga razina</a:t>
            </a:r>
          </a:p>
          <a:p>
            <a:pPr lvl="2" eaLnBrk="1" latinLnBrk="0" hangingPunct="1"/>
            <a:r>
              <a:rPr kumimoji="0" lang="hr-HR" smtClean="0"/>
              <a:t>Treća razina</a:t>
            </a:r>
          </a:p>
          <a:p>
            <a:pPr lvl="3" eaLnBrk="1" latinLnBrk="0" hangingPunct="1"/>
            <a:r>
              <a:rPr kumimoji="0" lang="hr-HR" smtClean="0"/>
              <a:t>Četvrta razina</a:t>
            </a:r>
          </a:p>
          <a:p>
            <a:pPr lvl="4" eaLnBrk="1" latinLnBrk="0" hangingPunct="1"/>
            <a:r>
              <a:rPr kumimoji="0" lang="hr-HR" smtClean="0"/>
              <a:t>Peta razina</a:t>
            </a:r>
            <a:endParaRPr kumimoji="0" lang="en-US"/>
          </a:p>
        </p:txBody>
      </p:sp>
      <p:sp>
        <p:nvSpPr>
          <p:cNvPr id="10" name="Rezervirano mjesto datuma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r>
              <a:rPr lang="sr-Latn-RS" smtClean="0">
                <a:solidFill>
                  <a:prstClr val="black"/>
                </a:solidFill>
              </a:rPr>
              <a:t>4/19/2014</a:t>
            </a:r>
            <a:endParaRPr lang="hr-HR">
              <a:solidFill>
                <a:prstClr val="black"/>
              </a:solidFill>
            </a:endParaRPr>
          </a:p>
        </p:txBody>
      </p:sp>
      <p:sp>
        <p:nvSpPr>
          <p:cNvPr id="22" name="Rezervirano mjesto podnožja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r>
              <a:rPr lang="hr-HR" smtClean="0">
                <a:solidFill>
                  <a:prstClr val="black"/>
                </a:solidFill>
              </a:rPr>
              <a:t>doc.dr.sc. Željko Boneta</a:t>
            </a:r>
            <a:endParaRPr lang="hr-HR">
              <a:solidFill>
                <a:prstClr val="black"/>
              </a:solidFill>
            </a:endParaRPr>
          </a:p>
        </p:txBody>
      </p:sp>
      <p:sp>
        <p:nvSpPr>
          <p:cNvPr id="18" name="Rezervirano mjesto broja slajda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934E5606-35C0-4283-BDA7-88B88E621763}" type="slidenum">
              <a:rPr lang="hr-HR" smtClean="0">
                <a:solidFill>
                  <a:prstClr val="black"/>
                </a:solidFill>
              </a:rPr>
              <a:pPr/>
              <a:t>‹#›</a:t>
            </a:fld>
            <a:endParaRPr lang="hr-HR">
              <a:solidFill>
                <a:prstClr val="black"/>
              </a:solidFill>
            </a:endParaRPr>
          </a:p>
        </p:txBody>
      </p:sp>
    </p:spTree>
    <p:extLst>
      <p:ext uri="{BB962C8B-B14F-4D97-AF65-F5344CB8AC3E}">
        <p14:creationId xmlns:p14="http://schemas.microsoft.com/office/powerpoint/2010/main" val="2990161940"/>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Lst>
  <p:hf sldNum="0" hdr="0" ftr="0" dt="0"/>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Prostoručno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12" name="Prostoručno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14" name="Pravokutni trokut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a:endParaRPr lang="en-US">
              <a:solidFill>
                <a:prstClr val="white"/>
              </a:solidFill>
            </a:endParaRPr>
          </a:p>
        </p:txBody>
      </p:sp>
      <p:cxnSp>
        <p:nvCxnSpPr>
          <p:cNvPr id="15" name="Ravni poveznik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Rezervirano mjesto naslova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hr-HR" smtClean="0"/>
              <a:t>Uredite stil naslova matrice</a:t>
            </a:r>
            <a:endParaRPr kumimoji="0" lang="en-US"/>
          </a:p>
        </p:txBody>
      </p:sp>
      <p:sp>
        <p:nvSpPr>
          <p:cNvPr id="30" name="Rezervirano mjesto teksta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hr-HR" smtClean="0"/>
              <a:t>Uredite stilove teksta matrice</a:t>
            </a:r>
          </a:p>
          <a:p>
            <a:pPr lvl="1" eaLnBrk="1" latinLnBrk="0" hangingPunct="1"/>
            <a:r>
              <a:rPr kumimoji="0" lang="hr-HR" smtClean="0"/>
              <a:t>Druga razina</a:t>
            </a:r>
          </a:p>
          <a:p>
            <a:pPr lvl="2" eaLnBrk="1" latinLnBrk="0" hangingPunct="1"/>
            <a:r>
              <a:rPr kumimoji="0" lang="hr-HR" smtClean="0"/>
              <a:t>Treća razina</a:t>
            </a:r>
          </a:p>
          <a:p>
            <a:pPr lvl="3" eaLnBrk="1" latinLnBrk="0" hangingPunct="1"/>
            <a:r>
              <a:rPr kumimoji="0" lang="hr-HR" smtClean="0"/>
              <a:t>Četvrta razina</a:t>
            </a:r>
          </a:p>
          <a:p>
            <a:pPr lvl="4" eaLnBrk="1" latinLnBrk="0" hangingPunct="1"/>
            <a:r>
              <a:rPr kumimoji="0" lang="hr-HR" smtClean="0"/>
              <a:t>Peta razina</a:t>
            </a:r>
            <a:endParaRPr kumimoji="0" lang="en-US"/>
          </a:p>
        </p:txBody>
      </p:sp>
      <p:sp>
        <p:nvSpPr>
          <p:cNvPr id="10" name="Rezervirano mjesto datuma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r>
              <a:rPr lang="sr-Latn-RS" smtClean="0">
                <a:solidFill>
                  <a:prstClr val="black"/>
                </a:solidFill>
              </a:rPr>
              <a:t>4/19/2014</a:t>
            </a:r>
            <a:endParaRPr lang="hr-HR">
              <a:solidFill>
                <a:prstClr val="black"/>
              </a:solidFill>
            </a:endParaRPr>
          </a:p>
        </p:txBody>
      </p:sp>
      <p:sp>
        <p:nvSpPr>
          <p:cNvPr id="22" name="Rezervirano mjesto podnožja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r>
              <a:rPr lang="hr-HR" smtClean="0">
                <a:solidFill>
                  <a:prstClr val="black"/>
                </a:solidFill>
              </a:rPr>
              <a:t>doc.dr.sc. Željko Boneta</a:t>
            </a:r>
            <a:endParaRPr lang="hr-HR">
              <a:solidFill>
                <a:prstClr val="black"/>
              </a:solidFill>
            </a:endParaRPr>
          </a:p>
        </p:txBody>
      </p:sp>
      <p:sp>
        <p:nvSpPr>
          <p:cNvPr id="18" name="Rezervirano mjesto broja slajda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934E5606-35C0-4283-BDA7-88B88E621763}" type="slidenum">
              <a:rPr lang="hr-HR" smtClean="0">
                <a:solidFill>
                  <a:prstClr val="black"/>
                </a:solidFill>
              </a:rPr>
              <a:pPr/>
              <a:t>‹#›</a:t>
            </a:fld>
            <a:endParaRPr lang="hr-HR">
              <a:solidFill>
                <a:prstClr val="black"/>
              </a:solidFill>
            </a:endParaRPr>
          </a:p>
        </p:txBody>
      </p:sp>
    </p:spTree>
    <p:extLst>
      <p:ext uri="{BB962C8B-B14F-4D97-AF65-F5344CB8AC3E}">
        <p14:creationId xmlns:p14="http://schemas.microsoft.com/office/powerpoint/2010/main" val="546598993"/>
      </p:ext>
    </p:extLst>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 id="2147483793" r:id="rId8"/>
    <p:sldLayoutId id="2147483794" r:id="rId9"/>
    <p:sldLayoutId id="2147483795" r:id="rId10"/>
    <p:sldLayoutId id="2147483796" r:id="rId11"/>
  </p:sldLayoutIdLst>
  <p:hf sldNum="0" hdr="0" ftr="0" dt="0"/>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a:solidFill>
                <a:prstClr val="white"/>
              </a:solidFill>
            </a:endParaRPr>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prstClr val="black"/>
                </a:solidFill>
                <a:latin typeface="Arial" charset="0"/>
                <a:cs typeface="Arial" charset="0"/>
              </a:endParaRPr>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prstClr val="black"/>
                </a:solidFill>
                <a:latin typeface="Arial" charset="0"/>
                <a:cs typeface="Arial" charset="0"/>
              </a:endParaRPr>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prstClr val="black"/>
                </a:solidFill>
                <a:latin typeface="Arial" charset="0"/>
                <a:cs typeface="Arial" charset="0"/>
              </a:endParaRPr>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prstClr val="black"/>
                </a:solidFill>
                <a:latin typeface="Arial" charset="0"/>
                <a:cs typeface="Arial" charset="0"/>
              </a:endParaRPr>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prstClr val="black"/>
                </a:solidFill>
                <a:latin typeface="Arial" charset="0"/>
                <a:cs typeface="Arial" charset="0"/>
              </a:endParaRPr>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hr-HR" smtClean="0"/>
              <a:t>Uredite stil naslova matrice</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pPr fontAlgn="base">
              <a:spcBef>
                <a:spcPct val="0"/>
              </a:spcBef>
              <a:spcAft>
                <a:spcPct val="0"/>
              </a:spcAft>
              <a:defRPr/>
            </a:pPr>
            <a:fld id="{43632367-C73C-4624-942E-4126A27BCA1A}" type="datetimeFigureOut">
              <a:rPr lang="sr-Latn-CS" smtClean="0">
                <a:solidFill>
                  <a:srgbClr val="073E87"/>
                </a:solidFill>
                <a:latin typeface="Arial" charset="0"/>
                <a:cs typeface="Arial" charset="0"/>
              </a:rPr>
              <a:pPr fontAlgn="base">
                <a:spcBef>
                  <a:spcPct val="0"/>
                </a:spcBef>
                <a:spcAft>
                  <a:spcPct val="0"/>
                </a:spcAft>
                <a:defRPr/>
              </a:pPr>
              <a:t>23.4.2014</a:t>
            </a:fld>
            <a:endParaRPr lang="hr-HR">
              <a:solidFill>
                <a:srgbClr val="073E87"/>
              </a:solidFill>
              <a:latin typeface="Arial" charset="0"/>
              <a:cs typeface="Arial" charset="0"/>
            </a:endParaRPr>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pPr fontAlgn="base">
              <a:spcBef>
                <a:spcPct val="0"/>
              </a:spcBef>
              <a:spcAft>
                <a:spcPct val="0"/>
              </a:spcAft>
              <a:defRPr/>
            </a:pPr>
            <a:endParaRPr lang="hr-HR">
              <a:solidFill>
                <a:srgbClr val="073E87"/>
              </a:solidFill>
              <a:latin typeface="Arial" charset="0"/>
              <a:cs typeface="Arial" charset="0"/>
            </a:endParaRPr>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pPr fontAlgn="base">
              <a:spcBef>
                <a:spcPct val="0"/>
              </a:spcBef>
              <a:spcAft>
                <a:spcPct val="0"/>
              </a:spcAft>
              <a:defRPr/>
            </a:pPr>
            <a:fld id="{6F242B46-EA97-464E-83EF-BD45CB9A711D}" type="slidenum">
              <a:rPr lang="hr-HR" smtClean="0">
                <a:solidFill>
                  <a:srgbClr val="073E87"/>
                </a:solidFill>
                <a:latin typeface="Arial" charset="0"/>
                <a:cs typeface="Arial" charset="0"/>
              </a:rPr>
              <a:pPr fontAlgn="base">
                <a:spcBef>
                  <a:spcPct val="0"/>
                </a:spcBef>
                <a:spcAft>
                  <a:spcPct val="0"/>
                </a:spcAft>
                <a:defRPr/>
              </a:pPr>
              <a:t>‹#›</a:t>
            </a:fld>
            <a:endParaRPr lang="hr-HR">
              <a:solidFill>
                <a:srgbClr val="073E87"/>
              </a:solidFill>
              <a:latin typeface="Arial" charset="0"/>
              <a:cs typeface="Arial" charset="0"/>
            </a:endParaRPr>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en-US" dirty="0"/>
          </a:p>
        </p:txBody>
      </p:sp>
    </p:spTree>
    <p:extLst>
      <p:ext uri="{BB962C8B-B14F-4D97-AF65-F5344CB8AC3E}">
        <p14:creationId xmlns:p14="http://schemas.microsoft.com/office/powerpoint/2010/main" val="2702591322"/>
      </p:ext>
    </p:extLst>
  </p:cSld>
  <p:clrMap bg1="lt1" tx1="dk1" bg2="lt2" tx2="dk2" accent1="accent1" accent2="accent2" accent3="accent3" accent4="accent4" accent5="accent5" accent6="accent6" hlink="hlink" folHlink="folHlink"/>
  <p:sldLayoutIdLst>
    <p:sldLayoutId id="2147483882" r:id="rId1"/>
    <p:sldLayoutId id="2147483883" r:id="rId2"/>
    <p:sldLayoutId id="2147483884" r:id="rId3"/>
    <p:sldLayoutId id="2147483885" r:id="rId4"/>
    <p:sldLayoutId id="2147483886" r:id="rId5"/>
    <p:sldLayoutId id="2147483887" r:id="rId6"/>
    <p:sldLayoutId id="2147483888" r:id="rId7"/>
    <p:sldLayoutId id="2147483889" r:id="rId8"/>
    <p:sldLayoutId id="2147483890" r:id="rId9"/>
    <p:sldLayoutId id="2147483891" r:id="rId10"/>
    <p:sldLayoutId id="2147483892"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8.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5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5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8.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5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8.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5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4.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8.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53.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5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8.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8.xml"/></Relationships>
</file>

<file path=ppt/slides/_rels/slide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8.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3.xml"/></Relationships>
</file>

<file path=ppt/slides/_rels/slide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3.xml"/></Relationships>
</file>

<file path=ppt/slides/_rels/slide3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8.xml"/></Relationships>
</file>

<file path=ppt/slides/_rels/slide3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53.xml"/><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42.xml"/><Relationship Id="rId4" Type="http://schemas.openxmlformats.org/officeDocument/2006/relationships/image" Target="../media/image31.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5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5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4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ctrTitle"/>
          </p:nvPr>
        </p:nvSpPr>
        <p:spPr>
          <a:xfrm>
            <a:off x="683568" y="3270827"/>
            <a:ext cx="7772400" cy="1470025"/>
          </a:xfrm>
        </p:spPr>
        <p:txBody>
          <a:bodyPr>
            <a:normAutofit fontScale="90000"/>
          </a:bodyPr>
          <a:lstStyle/>
          <a:p>
            <a:pPr algn="ctr"/>
            <a:r>
              <a:rPr lang="hr-HR" sz="4000" dirty="0" smtClean="0">
                <a:latin typeface="Comic Sans MS" panose="030F0702030302020204" pitchFamily="66" charset="0"/>
              </a:rPr>
              <a:t>DRŽAVNI STRUČNI SKUP ZA </a:t>
            </a:r>
            <a:br>
              <a:rPr lang="hr-HR" sz="4000" dirty="0" smtClean="0">
                <a:latin typeface="Comic Sans MS" panose="030F0702030302020204" pitchFamily="66" charset="0"/>
              </a:rPr>
            </a:br>
            <a:r>
              <a:rPr lang="hr-HR" sz="4000" dirty="0" smtClean="0">
                <a:latin typeface="Comic Sans MS" panose="030F0702030302020204" pitchFamily="66" charset="0"/>
              </a:rPr>
              <a:t>ODGOJITELJE </a:t>
            </a:r>
            <a:br>
              <a:rPr lang="hr-HR" sz="4000" dirty="0" smtClean="0">
                <a:latin typeface="Comic Sans MS" panose="030F0702030302020204" pitchFamily="66" charset="0"/>
              </a:rPr>
            </a:br>
            <a:r>
              <a:rPr lang="hr-HR" dirty="0" smtClean="0">
                <a:latin typeface="Comic Sans MS" panose="030F0702030302020204" pitchFamily="66" charset="0"/>
              </a:rPr>
              <a:t/>
            </a:r>
            <a:br>
              <a:rPr lang="hr-HR" dirty="0" smtClean="0">
                <a:latin typeface="Comic Sans MS" panose="030F0702030302020204" pitchFamily="66" charset="0"/>
              </a:rPr>
            </a:br>
            <a:r>
              <a:rPr lang="hr-HR" sz="3100" dirty="0" smtClean="0">
                <a:solidFill>
                  <a:srgbClr val="9F2431"/>
                </a:solidFill>
                <a:latin typeface="Comic Sans MS" panose="030F0702030302020204" pitchFamily="66" charset="0"/>
              </a:rPr>
              <a:t>doc. dr. sc. Željko Boneta</a:t>
            </a:r>
            <a:br>
              <a:rPr lang="hr-HR" sz="3100" dirty="0" smtClean="0">
                <a:solidFill>
                  <a:srgbClr val="9F2431"/>
                </a:solidFill>
                <a:latin typeface="Comic Sans MS" panose="030F0702030302020204" pitchFamily="66" charset="0"/>
              </a:rPr>
            </a:br>
            <a:r>
              <a:rPr lang="hr-HR" dirty="0" smtClean="0">
                <a:solidFill>
                  <a:srgbClr val="9F2431"/>
                </a:solidFill>
                <a:latin typeface="Comic Sans MS" panose="030F0702030302020204" pitchFamily="66" charset="0"/>
              </a:rPr>
              <a:t>Izazovi suvremenog djetinjstva – sociološki aspekt</a:t>
            </a:r>
            <a:endParaRPr lang="hr-HR" dirty="0">
              <a:solidFill>
                <a:srgbClr val="9F2431"/>
              </a:solidFill>
              <a:latin typeface="Comic Sans MS" panose="030F0702030302020204" pitchFamily="66" charset="0"/>
            </a:endParaRPr>
          </a:p>
        </p:txBody>
      </p:sp>
      <p:sp>
        <p:nvSpPr>
          <p:cNvPr id="3" name="Podnaslov 2"/>
          <p:cNvSpPr>
            <a:spLocks noGrp="1"/>
          </p:cNvSpPr>
          <p:nvPr>
            <p:ph type="subTitle" idx="1"/>
          </p:nvPr>
        </p:nvSpPr>
        <p:spPr>
          <a:xfrm>
            <a:off x="685800" y="5253632"/>
            <a:ext cx="7772400" cy="1199704"/>
          </a:xfrm>
        </p:spPr>
        <p:txBody>
          <a:bodyPr>
            <a:normAutofit/>
          </a:bodyPr>
          <a:lstStyle/>
          <a:p>
            <a:r>
              <a:rPr lang="hr-HR" dirty="0" smtClean="0"/>
              <a:t/>
            </a:r>
            <a:br>
              <a:rPr lang="hr-HR" dirty="0" smtClean="0"/>
            </a:br>
            <a:r>
              <a:rPr lang="hr-HR" sz="2800" dirty="0" smtClean="0">
                <a:latin typeface="Comic Sans MS" panose="030F0702030302020204" pitchFamily="66" charset="0"/>
              </a:rPr>
              <a:t>Vodice, </a:t>
            </a:r>
            <a:r>
              <a:rPr lang="hr-HR" sz="2800" dirty="0" err="1" smtClean="0">
                <a:latin typeface="Comic Sans MS" panose="030F0702030302020204" pitchFamily="66" charset="0"/>
              </a:rPr>
              <a:t>23</a:t>
            </a:r>
            <a:r>
              <a:rPr lang="hr-HR" sz="2800" dirty="0" smtClean="0">
                <a:latin typeface="Comic Sans MS" panose="030F0702030302020204" pitchFamily="66" charset="0"/>
              </a:rPr>
              <a:t>. – </a:t>
            </a:r>
            <a:r>
              <a:rPr lang="hr-HR" sz="2800" dirty="0" err="1" smtClean="0">
                <a:latin typeface="Comic Sans MS" panose="030F0702030302020204" pitchFamily="66" charset="0"/>
              </a:rPr>
              <a:t>25</a:t>
            </a:r>
            <a:r>
              <a:rPr lang="hr-HR" sz="2800" dirty="0" smtClean="0">
                <a:latin typeface="Comic Sans MS" panose="030F0702030302020204" pitchFamily="66" charset="0"/>
              </a:rPr>
              <a:t>. travnja </a:t>
            </a:r>
            <a:r>
              <a:rPr lang="hr-HR" sz="2800" dirty="0" err="1" smtClean="0">
                <a:latin typeface="Comic Sans MS" panose="030F0702030302020204" pitchFamily="66" charset="0"/>
              </a:rPr>
              <a:t>2014</a:t>
            </a:r>
            <a:r>
              <a:rPr lang="hr-HR" sz="2800" dirty="0" smtClean="0">
                <a:latin typeface="Comic Sans MS" panose="030F0702030302020204" pitchFamily="66" charset="0"/>
              </a:rPr>
              <a:t>.</a:t>
            </a:r>
            <a:endParaRPr lang="hr-HR" sz="2800" dirty="0">
              <a:latin typeface="Comic Sans MS" panose="030F0702030302020204" pitchFamily="66" charset="0"/>
            </a:endParaRPr>
          </a:p>
        </p:txBody>
      </p:sp>
    </p:spTree>
    <p:extLst>
      <p:ext uri="{BB962C8B-B14F-4D97-AF65-F5344CB8AC3E}">
        <p14:creationId xmlns:p14="http://schemas.microsoft.com/office/powerpoint/2010/main" val="22971636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zervirano mjesto teksta 4"/>
          <p:cNvSpPr>
            <a:spLocks noGrp="1"/>
          </p:cNvSpPr>
          <p:nvPr>
            <p:ph idx="1"/>
          </p:nvPr>
        </p:nvSpPr>
        <p:spPr>
          <a:xfrm>
            <a:off x="323528" y="1484784"/>
            <a:ext cx="8568952" cy="4896544"/>
          </a:xfrm>
        </p:spPr>
        <p:txBody>
          <a:bodyPr>
            <a:normAutofit/>
          </a:bodyPr>
          <a:lstStyle/>
          <a:p>
            <a:pPr marL="109728" indent="0">
              <a:buNone/>
            </a:pPr>
            <a:r>
              <a:rPr lang="hr-HR" sz="3000" dirty="0">
                <a:solidFill>
                  <a:srgbClr val="000000"/>
                </a:solidFill>
                <a:latin typeface="Comic Sans MS" panose="030F0702030302020204" pitchFamily="66" charset="0"/>
              </a:rPr>
              <a:t>J</a:t>
            </a:r>
            <a:r>
              <a:rPr lang="hr-HR" sz="3000" dirty="0" smtClean="0">
                <a:solidFill>
                  <a:srgbClr val="000000"/>
                </a:solidFill>
                <a:latin typeface="Comic Sans MS" panose="030F0702030302020204" pitchFamily="66" charset="0"/>
              </a:rPr>
              <a:t>e li posljedica globalizacije da svi živimo u istom svijetu?</a:t>
            </a:r>
          </a:p>
          <a:p>
            <a:r>
              <a:rPr lang="hr-HR" sz="3000" dirty="0" smtClean="0">
                <a:solidFill>
                  <a:srgbClr val="FF0000"/>
                </a:solidFill>
                <a:latin typeface="Comic Sans MS" panose="030F0702030302020204" pitchFamily="66" charset="0"/>
              </a:rPr>
              <a:t>paradoks</a:t>
            </a:r>
            <a:r>
              <a:rPr lang="hr-HR" sz="3000" dirty="0" smtClean="0">
                <a:solidFill>
                  <a:srgbClr val="000000"/>
                </a:solidFill>
                <a:latin typeface="Comic Sans MS" panose="030F0702030302020204" pitchFamily="66" charset="0"/>
              </a:rPr>
              <a:t>: prepoznajemo ljude s TV ekrana, ali ne i susjede</a:t>
            </a:r>
          </a:p>
          <a:p>
            <a:pPr marL="109728" indent="0">
              <a:buNone/>
            </a:pPr>
            <a:r>
              <a:rPr lang="hr-HR" sz="3000" dirty="0" smtClean="0">
                <a:solidFill>
                  <a:srgbClr val="000000"/>
                </a:solidFill>
                <a:latin typeface="Comic Sans MS" panose="030F0702030302020204" pitchFamily="66" charset="0"/>
              </a:rPr>
              <a:t>Je li na djelu proces unificiranja djetinjstva (amerikanizacije djetinjstva)?</a:t>
            </a:r>
          </a:p>
          <a:p>
            <a:r>
              <a:rPr lang="hr-HR" sz="3000" dirty="0" smtClean="0">
                <a:solidFill>
                  <a:srgbClr val="000000"/>
                </a:solidFill>
                <a:latin typeface="Comic Sans MS" panose="030F0702030302020204" pitchFamily="66" charset="0"/>
              </a:rPr>
              <a:t>u pojedinim društvima je na dijelu različiti intenzitet globalizacije</a:t>
            </a:r>
            <a:endParaRPr lang="hr-HR" sz="3000" dirty="0">
              <a:solidFill>
                <a:srgbClr val="000000"/>
              </a:solidFill>
              <a:latin typeface="Comic Sans MS" panose="030F0702030302020204" pitchFamily="66" charset="0"/>
            </a:endParaRPr>
          </a:p>
          <a:p>
            <a:pPr marL="624078" indent="-514350">
              <a:buAutoNum type="arabicPeriod"/>
            </a:pPr>
            <a:endParaRPr lang="hr-HR" sz="3200" dirty="0" smtClean="0">
              <a:solidFill>
                <a:srgbClr val="000000"/>
              </a:solidFill>
              <a:latin typeface="Comic Sans MS" panose="030F0702030302020204" pitchFamily="66" charset="0"/>
            </a:endParaRPr>
          </a:p>
          <a:p>
            <a:pPr marL="624078" indent="-514350">
              <a:buAutoNum type="arabicPeriod"/>
            </a:pPr>
            <a:endParaRPr lang="hr-HR" sz="3200" dirty="0">
              <a:solidFill>
                <a:srgbClr val="000000"/>
              </a:solidFill>
              <a:latin typeface="Comic Sans MS" panose="030F0702030302020204" pitchFamily="66" charset="0"/>
            </a:endParaRPr>
          </a:p>
          <a:p>
            <a:pPr marL="624078" indent="-514350">
              <a:buAutoNum type="arabicPeriod"/>
            </a:pPr>
            <a:endParaRPr lang="hr-HR" sz="3200" dirty="0" smtClean="0">
              <a:solidFill>
                <a:srgbClr val="000000"/>
              </a:solidFill>
              <a:latin typeface="Comic Sans MS" panose="030F0702030302020204" pitchFamily="66" charset="0"/>
            </a:endParaRPr>
          </a:p>
          <a:p>
            <a:pPr marL="624078" indent="-514350">
              <a:buAutoNum type="arabicPeriod"/>
            </a:pPr>
            <a:endParaRPr lang="hr-HR" sz="3200" dirty="0">
              <a:solidFill>
                <a:srgbClr val="000000"/>
              </a:solidFill>
              <a:latin typeface="Comic Sans MS" panose="030F0702030302020204" pitchFamily="66" charset="0"/>
            </a:endParaRPr>
          </a:p>
          <a:p>
            <a:pPr marL="624078" indent="-514350">
              <a:buAutoNum type="arabicPeriod"/>
            </a:pPr>
            <a:endParaRPr lang="hr-HR" sz="3200" dirty="0" smtClean="0">
              <a:solidFill>
                <a:srgbClr val="000000"/>
              </a:solidFill>
              <a:latin typeface="Comic Sans MS" panose="030F0702030302020204" pitchFamily="66" charset="0"/>
            </a:endParaRPr>
          </a:p>
          <a:p>
            <a:pPr marL="109728" indent="0">
              <a:buNone/>
            </a:pPr>
            <a:endParaRPr lang="hr-HR" sz="2400" dirty="0" smtClean="0"/>
          </a:p>
        </p:txBody>
      </p:sp>
      <p:sp>
        <p:nvSpPr>
          <p:cNvPr id="2" name="Naslov 1"/>
          <p:cNvSpPr>
            <a:spLocks noGrp="1"/>
          </p:cNvSpPr>
          <p:nvPr>
            <p:ph type="title"/>
          </p:nvPr>
        </p:nvSpPr>
        <p:spPr/>
        <p:txBody>
          <a:bodyPr>
            <a:normAutofit/>
          </a:bodyPr>
          <a:lstStyle/>
          <a:p>
            <a:r>
              <a:rPr lang="hr-HR" sz="3200" dirty="0">
                <a:solidFill>
                  <a:srgbClr val="C00000"/>
                </a:solidFill>
                <a:latin typeface="Comic Sans MS" panose="030F0702030302020204" pitchFamily="66" charset="0"/>
              </a:rPr>
              <a:t>1. Proces globalizacije </a:t>
            </a:r>
          </a:p>
        </p:txBody>
      </p:sp>
    </p:spTree>
    <p:extLst>
      <p:ext uri="{BB962C8B-B14F-4D97-AF65-F5344CB8AC3E}">
        <p14:creationId xmlns:p14="http://schemas.microsoft.com/office/powerpoint/2010/main" val="42825108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D:\1\SOC DJET 2014\dijete i komp.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476672"/>
            <a:ext cx="5568000" cy="4176000"/>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descr="D:\1\SOCIOLOGIJA\KULTURA\djeca s mobitelim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9952" y="4005064"/>
            <a:ext cx="4876800" cy="2743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87050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adržaja 1"/>
          <p:cNvSpPr>
            <a:spLocks noGrp="1"/>
          </p:cNvSpPr>
          <p:nvPr>
            <p:ph idx="1"/>
          </p:nvPr>
        </p:nvSpPr>
        <p:spPr>
          <a:xfrm>
            <a:off x="107504" y="1481328"/>
            <a:ext cx="8856984" cy="4972008"/>
          </a:xfrm>
        </p:spPr>
        <p:txBody>
          <a:bodyPr>
            <a:normAutofit lnSpcReduction="10000"/>
          </a:bodyPr>
          <a:lstStyle/>
          <a:p>
            <a:pPr marL="457200" indent="-457200">
              <a:lnSpc>
                <a:spcPct val="115000"/>
              </a:lnSpc>
            </a:pPr>
            <a:r>
              <a:rPr lang="hr-HR" sz="2800" dirty="0">
                <a:latin typeface="Comic Sans MS"/>
                <a:ea typeface="Calibri"/>
                <a:cs typeface="Times New Roman"/>
              </a:rPr>
              <a:t>siromaštvo izraženije </a:t>
            </a:r>
            <a:r>
              <a:rPr lang="hr-HR" sz="2800" dirty="0">
                <a:solidFill>
                  <a:srgbClr val="FF0000"/>
                </a:solidFill>
                <a:latin typeface="Comic Sans MS"/>
                <a:ea typeface="Calibri"/>
                <a:cs typeface="Times New Roman"/>
              </a:rPr>
              <a:t>u </a:t>
            </a:r>
            <a:r>
              <a:rPr lang="hr-HR" sz="2800" dirty="0" err="1">
                <a:solidFill>
                  <a:srgbClr val="FF0000"/>
                </a:solidFill>
                <a:latin typeface="Comic Sans MS"/>
                <a:ea typeface="Calibri"/>
                <a:cs typeface="Times New Roman"/>
              </a:rPr>
              <a:t>jednoroditeljskim</a:t>
            </a:r>
            <a:r>
              <a:rPr lang="hr-HR" sz="2800" dirty="0">
                <a:solidFill>
                  <a:srgbClr val="FF0000"/>
                </a:solidFill>
                <a:latin typeface="Comic Sans MS"/>
                <a:ea typeface="Calibri"/>
                <a:cs typeface="Times New Roman"/>
              </a:rPr>
              <a:t> obiteljima i </a:t>
            </a:r>
            <a:r>
              <a:rPr lang="hr-HR" sz="2800" dirty="0">
                <a:latin typeface="Comic Sans MS"/>
                <a:ea typeface="Calibri"/>
                <a:cs typeface="Times New Roman"/>
              </a:rPr>
              <a:t>onima s </a:t>
            </a:r>
            <a:r>
              <a:rPr lang="hr-HR" sz="2800" dirty="0">
                <a:solidFill>
                  <a:srgbClr val="FF0000"/>
                </a:solidFill>
                <a:latin typeface="Comic Sans MS"/>
                <a:ea typeface="Calibri"/>
                <a:cs typeface="Times New Roman"/>
              </a:rPr>
              <a:t>nezaposlenim roditeljima </a:t>
            </a:r>
          </a:p>
          <a:p>
            <a:pPr marL="457200" indent="-457200">
              <a:lnSpc>
                <a:spcPct val="115000"/>
              </a:lnSpc>
            </a:pPr>
            <a:r>
              <a:rPr lang="hr-HR" sz="2800" dirty="0">
                <a:solidFill>
                  <a:srgbClr val="FF0000"/>
                </a:solidFill>
                <a:latin typeface="Comic Sans MS"/>
                <a:ea typeface="Calibri"/>
                <a:cs typeface="Times New Roman"/>
              </a:rPr>
              <a:t>iskorištavanje dječjeg rada u zemljama trećeg svijeta </a:t>
            </a:r>
          </a:p>
          <a:p>
            <a:pPr marL="457200" indent="-457200">
              <a:lnSpc>
                <a:spcPct val="115000"/>
              </a:lnSpc>
            </a:pPr>
            <a:r>
              <a:rPr lang="hr-HR" sz="2800" dirty="0">
                <a:latin typeface="Comic Sans MS"/>
                <a:ea typeface="Calibri"/>
                <a:cs typeface="Times New Roman"/>
              </a:rPr>
              <a:t>UNICEF - </a:t>
            </a:r>
            <a:r>
              <a:rPr lang="hr-HR" sz="2800" dirty="0" err="1">
                <a:latin typeface="Comic Sans MS"/>
                <a:ea typeface="Calibri"/>
                <a:cs typeface="Times New Roman"/>
              </a:rPr>
              <a:t>150</a:t>
            </a:r>
            <a:r>
              <a:rPr lang="hr-HR" sz="2800" dirty="0">
                <a:latin typeface="Comic Sans MS"/>
                <a:ea typeface="Calibri"/>
                <a:cs typeface="Times New Roman"/>
              </a:rPr>
              <a:t> milijuna djece 5-</a:t>
            </a:r>
            <a:r>
              <a:rPr lang="hr-HR" sz="2800" dirty="0" err="1">
                <a:latin typeface="Comic Sans MS"/>
                <a:ea typeface="Calibri"/>
                <a:cs typeface="Times New Roman"/>
              </a:rPr>
              <a:t>14</a:t>
            </a:r>
            <a:r>
              <a:rPr lang="hr-HR" sz="2800" dirty="0">
                <a:latin typeface="Comic Sans MS"/>
                <a:ea typeface="Calibri"/>
                <a:cs typeface="Times New Roman"/>
              </a:rPr>
              <a:t> godina starosti radi (</a:t>
            </a:r>
            <a:r>
              <a:rPr lang="hr-HR" sz="2800" dirty="0" err="1">
                <a:latin typeface="Comic Sans MS"/>
                <a:ea typeface="Calibri"/>
                <a:cs typeface="Times New Roman"/>
              </a:rPr>
              <a:t>16</a:t>
            </a:r>
            <a:r>
              <a:rPr lang="hr-HR" sz="2800" dirty="0">
                <a:latin typeface="Comic Sans MS"/>
                <a:ea typeface="Calibri"/>
                <a:cs typeface="Times New Roman"/>
              </a:rPr>
              <a:t>%)</a:t>
            </a:r>
          </a:p>
          <a:p>
            <a:pPr marL="457200" indent="-457200">
              <a:lnSpc>
                <a:spcPct val="115000"/>
              </a:lnSpc>
            </a:pPr>
            <a:r>
              <a:rPr lang="hr-HR" sz="2800" dirty="0" smtClean="0">
                <a:solidFill>
                  <a:srgbClr val="FF0000"/>
                </a:solidFill>
                <a:latin typeface="Comic Sans MS"/>
                <a:ea typeface="Calibri"/>
                <a:cs typeface="Times New Roman"/>
              </a:rPr>
              <a:t>paradoks</a:t>
            </a:r>
            <a:r>
              <a:rPr lang="hr-HR" sz="2800" dirty="0" smtClean="0">
                <a:solidFill>
                  <a:srgbClr val="FF0000"/>
                </a:solidFill>
                <a:latin typeface="Comic Sans MS"/>
                <a:ea typeface="Calibri"/>
                <a:cs typeface="Times New Roman"/>
              </a:rPr>
              <a:t>: proces komercijalizacije </a:t>
            </a:r>
            <a:r>
              <a:rPr lang="hr-HR" sz="2800" dirty="0">
                <a:solidFill>
                  <a:srgbClr val="FF0000"/>
                </a:solidFill>
                <a:latin typeface="Comic Sans MS"/>
                <a:ea typeface="Calibri"/>
                <a:cs typeface="Times New Roman"/>
              </a:rPr>
              <a:t>dječjeg </a:t>
            </a:r>
            <a:r>
              <a:rPr lang="hr-HR" sz="2800" dirty="0" smtClean="0">
                <a:solidFill>
                  <a:srgbClr val="FF0000"/>
                </a:solidFill>
                <a:latin typeface="Comic Sans MS"/>
                <a:ea typeface="Calibri"/>
                <a:cs typeface="Times New Roman"/>
              </a:rPr>
              <a:t>svijeta (u razvijenim zemljama)</a:t>
            </a:r>
            <a:r>
              <a:rPr lang="hr-HR" sz="2800" dirty="0" smtClean="0">
                <a:solidFill>
                  <a:srgbClr val="000000"/>
                </a:solidFill>
                <a:latin typeface="Comic Sans MS"/>
                <a:ea typeface="Calibri"/>
                <a:cs typeface="Times New Roman"/>
              </a:rPr>
              <a:t>, </a:t>
            </a:r>
            <a:r>
              <a:rPr lang="hr-HR" sz="2800" dirty="0">
                <a:solidFill>
                  <a:srgbClr val="FF0000"/>
                </a:solidFill>
                <a:latin typeface="Comic Sans MS"/>
                <a:ea typeface="Calibri"/>
                <a:cs typeface="Times New Roman"/>
              </a:rPr>
              <a:t>ali i otvaranje prostora kreativnosti i autonomije</a:t>
            </a:r>
          </a:p>
          <a:p>
            <a:pPr marL="457200" indent="-457200">
              <a:lnSpc>
                <a:spcPct val="115000"/>
              </a:lnSpc>
            </a:pPr>
            <a:r>
              <a:rPr lang="hr-HR" sz="2800" dirty="0">
                <a:solidFill>
                  <a:srgbClr val="000000"/>
                </a:solidFill>
                <a:latin typeface="Comic Sans MS"/>
                <a:ea typeface="Calibri"/>
                <a:cs typeface="Times New Roman"/>
              </a:rPr>
              <a:t>roditelji sve teže prate visoka </a:t>
            </a:r>
            <a:r>
              <a:rPr lang="hr-HR" sz="2800" dirty="0" smtClean="0">
                <a:solidFill>
                  <a:srgbClr val="000000"/>
                </a:solidFill>
                <a:latin typeface="Comic Sans MS"/>
                <a:ea typeface="Calibri"/>
                <a:cs typeface="Times New Roman"/>
              </a:rPr>
              <a:t>očekivanja </a:t>
            </a:r>
            <a:r>
              <a:rPr lang="hr-HR" sz="2800" dirty="0" smtClean="0">
                <a:solidFill>
                  <a:srgbClr val="000000"/>
                </a:solidFill>
                <a:latin typeface="Comic Sans MS"/>
                <a:ea typeface="Calibri"/>
                <a:cs typeface="Times New Roman"/>
              </a:rPr>
              <a:t>djece</a:t>
            </a:r>
            <a:endParaRPr lang="hr-HR" sz="2800" dirty="0" smtClean="0">
              <a:solidFill>
                <a:srgbClr val="000000"/>
              </a:solidFill>
              <a:latin typeface="Comic Sans MS"/>
              <a:ea typeface="Calibri"/>
              <a:cs typeface="Times New Roman"/>
            </a:endParaRPr>
          </a:p>
        </p:txBody>
      </p:sp>
      <p:sp>
        <p:nvSpPr>
          <p:cNvPr id="3" name="Naslov 2"/>
          <p:cNvSpPr>
            <a:spLocks noGrp="1"/>
          </p:cNvSpPr>
          <p:nvPr>
            <p:ph type="title"/>
          </p:nvPr>
        </p:nvSpPr>
        <p:spPr>
          <a:xfrm>
            <a:off x="179512" y="274638"/>
            <a:ext cx="8856984" cy="1143000"/>
          </a:xfrm>
        </p:spPr>
        <p:txBody>
          <a:bodyPr>
            <a:noAutofit/>
          </a:bodyPr>
          <a:lstStyle/>
          <a:p>
            <a:pPr lvl="0">
              <a:spcBef>
                <a:spcPts val="600"/>
              </a:spcBef>
            </a:pPr>
            <a:r>
              <a:rPr lang="hr-HR" sz="2800" b="0" cap="none" dirty="0" smtClean="0">
                <a:solidFill>
                  <a:srgbClr val="FF0000"/>
                </a:solidFill>
                <a:latin typeface="Comic Sans MS" panose="030F0702030302020204" pitchFamily="66" charset="0"/>
                <a:cs typeface="Aparajita" panose="020B0604020202020204" pitchFamily="34" charset="0"/>
              </a:rPr>
              <a:t>Paradoks: Mali dio djece živi u obilju, a sve veći u situaciji egzistencijalne ugroženosti</a:t>
            </a:r>
            <a:endParaRPr lang="hr-HR" sz="2800" b="0" dirty="0">
              <a:solidFill>
                <a:srgbClr val="FF0000"/>
              </a:solidFill>
              <a:latin typeface="Comic Sans MS" panose="030F0702030302020204" pitchFamily="66" charset="0"/>
              <a:cs typeface="Aparajita" panose="020B0604020202020204" pitchFamily="34" charset="0"/>
            </a:endParaRPr>
          </a:p>
        </p:txBody>
      </p:sp>
    </p:spTree>
    <p:extLst>
      <p:ext uri="{BB962C8B-B14F-4D97-AF65-F5344CB8AC3E}">
        <p14:creationId xmlns:p14="http://schemas.microsoft.com/office/powerpoint/2010/main" val="21986846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0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620688"/>
            <a:ext cx="7160548"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Pravokutnik 2"/>
          <p:cNvSpPr/>
          <p:nvPr/>
        </p:nvSpPr>
        <p:spPr>
          <a:xfrm>
            <a:off x="3358118" y="4951965"/>
            <a:ext cx="2531527" cy="369332"/>
          </a:xfrm>
          <a:prstGeom prst="rect">
            <a:avLst/>
          </a:prstGeom>
        </p:spPr>
        <p:txBody>
          <a:bodyPr wrap="none">
            <a:spAutoFit/>
          </a:bodyPr>
          <a:lstStyle/>
          <a:p>
            <a:pPr fontAlgn="base">
              <a:spcBef>
                <a:spcPct val="0"/>
              </a:spcBef>
              <a:spcAft>
                <a:spcPct val="0"/>
              </a:spcAft>
            </a:pPr>
            <a:r>
              <a:rPr lang="hr-HR" dirty="0">
                <a:solidFill>
                  <a:prstClr val="black"/>
                </a:solidFill>
                <a:latin typeface="Arial" pitchFamily="34" charset="0"/>
                <a:cs typeface="Arial" pitchFamily="34" charset="0"/>
              </a:rPr>
              <a:t>http://www.care.org.uk/</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608" y="620688"/>
            <a:ext cx="7286625" cy="5010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62374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074"/>
                                        </p:tgtEl>
                                      </p:cBhvr>
                                    </p:animEffect>
                                    <p:set>
                                      <p:cBhvr>
                                        <p:cTn id="7" dur="1" fill="hold">
                                          <p:stCondLst>
                                            <p:cond delay="499"/>
                                          </p:stCondLst>
                                        </p:cTn>
                                        <p:tgtEl>
                                          <p:spTgt spid="3074"/>
                                        </p:tgtEl>
                                        <p:attrNameLst>
                                          <p:attrName>style.visibility</p:attrName>
                                        </p:attrNameLst>
                                      </p:cBhvr>
                                      <p:to>
                                        <p:strVal val="hidden"/>
                                      </p:to>
                                    </p:set>
                                  </p:childTnLst>
                                </p:cTn>
                              </p:par>
                              <p:par>
                                <p:cTn id="8" presetID="1"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adržaja 1"/>
          <p:cNvSpPr>
            <a:spLocks noGrp="1"/>
          </p:cNvSpPr>
          <p:nvPr>
            <p:ph idx="1"/>
          </p:nvPr>
        </p:nvSpPr>
        <p:spPr>
          <a:xfrm>
            <a:off x="251520" y="764704"/>
            <a:ext cx="8784976" cy="5709248"/>
          </a:xfrm>
        </p:spPr>
        <p:txBody>
          <a:bodyPr>
            <a:normAutofit/>
          </a:bodyPr>
          <a:lstStyle/>
          <a:p>
            <a:pPr marL="109728" indent="0">
              <a:lnSpc>
                <a:spcPct val="115000"/>
              </a:lnSpc>
              <a:buNone/>
            </a:pPr>
            <a:r>
              <a:rPr lang="hr-HR" sz="2800" b="1" dirty="0" smtClean="0">
                <a:solidFill>
                  <a:srgbClr val="C00000"/>
                </a:solidFill>
                <a:latin typeface="Comic Sans MS"/>
                <a:ea typeface="Calibri"/>
                <a:cs typeface="Times New Roman"/>
              </a:rPr>
              <a:t>Paradoks: Djeca </a:t>
            </a:r>
            <a:r>
              <a:rPr lang="hr-HR" sz="2800" b="1" dirty="0">
                <a:solidFill>
                  <a:srgbClr val="C00000"/>
                </a:solidFill>
                <a:latin typeface="Comic Sans MS"/>
                <a:ea typeface="Calibri"/>
                <a:cs typeface="Times New Roman"/>
              </a:rPr>
              <a:t>imaju sve veći značaj u društvu, ali je društveno sve vidljiviji problem zlostavljanja djece u </a:t>
            </a:r>
            <a:r>
              <a:rPr lang="hr-HR" sz="2800" b="1" dirty="0" smtClean="0">
                <a:solidFill>
                  <a:srgbClr val="C00000"/>
                </a:solidFill>
                <a:latin typeface="Comic Sans MS"/>
                <a:ea typeface="Calibri"/>
                <a:cs typeface="Times New Roman"/>
              </a:rPr>
              <a:t>obitelji </a:t>
            </a:r>
            <a:endParaRPr lang="hr-HR" sz="2800" b="1" dirty="0">
              <a:solidFill>
                <a:srgbClr val="C00000"/>
              </a:solidFill>
              <a:latin typeface="Times New Roman"/>
              <a:ea typeface="Calibri"/>
              <a:cs typeface="Times New Roman"/>
            </a:endParaRPr>
          </a:p>
          <a:p>
            <a:pPr marL="457200" indent="-457200">
              <a:lnSpc>
                <a:spcPct val="115000"/>
              </a:lnSpc>
            </a:pPr>
            <a:r>
              <a:rPr lang="hr-HR" sz="2800" dirty="0" smtClean="0">
                <a:solidFill>
                  <a:srgbClr val="000000"/>
                </a:solidFill>
                <a:latin typeface="Comic Sans MS"/>
                <a:ea typeface="Calibri"/>
                <a:cs typeface="Times New Roman"/>
              </a:rPr>
              <a:t>dugo neprimijećeno </a:t>
            </a:r>
            <a:r>
              <a:rPr lang="hr-HR" sz="2800" dirty="0">
                <a:solidFill>
                  <a:srgbClr val="000000"/>
                </a:solidFill>
                <a:latin typeface="Comic Sans MS"/>
                <a:ea typeface="Calibri"/>
                <a:cs typeface="Times New Roman"/>
              </a:rPr>
              <a:t>zbog </a:t>
            </a:r>
            <a:r>
              <a:rPr lang="hr-HR" sz="2800" dirty="0">
                <a:solidFill>
                  <a:srgbClr val="FF0000"/>
                </a:solidFill>
                <a:latin typeface="Comic Sans MS"/>
                <a:ea typeface="Calibri"/>
                <a:cs typeface="Times New Roman"/>
              </a:rPr>
              <a:t>glorifikacije obitelji </a:t>
            </a:r>
            <a:endParaRPr lang="hr-HR" sz="2800" dirty="0" smtClean="0">
              <a:solidFill>
                <a:srgbClr val="FF0000"/>
              </a:solidFill>
              <a:latin typeface="Comic Sans MS"/>
              <a:ea typeface="Calibri"/>
              <a:cs typeface="Times New Roman"/>
            </a:endParaRPr>
          </a:p>
          <a:p>
            <a:pPr marL="457200" indent="-457200">
              <a:lnSpc>
                <a:spcPct val="115000"/>
              </a:lnSpc>
            </a:pPr>
            <a:r>
              <a:rPr lang="hr-HR" sz="2800" dirty="0" smtClean="0">
                <a:solidFill>
                  <a:srgbClr val="000000"/>
                </a:solidFill>
                <a:latin typeface="Comic Sans MS"/>
                <a:ea typeface="Calibri"/>
                <a:cs typeface="Times New Roman"/>
              </a:rPr>
              <a:t>oblici </a:t>
            </a:r>
            <a:r>
              <a:rPr lang="hr-HR" sz="2800" dirty="0">
                <a:solidFill>
                  <a:srgbClr val="000000"/>
                </a:solidFill>
                <a:latin typeface="Comic Sans MS"/>
                <a:ea typeface="Calibri"/>
                <a:cs typeface="Times New Roman"/>
              </a:rPr>
              <a:t>društvene agresije prisutni u društvu utječu na povećavanje agresije u </a:t>
            </a:r>
            <a:r>
              <a:rPr lang="hr-HR" sz="2800" dirty="0" smtClean="0">
                <a:solidFill>
                  <a:srgbClr val="000000"/>
                </a:solidFill>
                <a:latin typeface="Comic Sans MS"/>
                <a:ea typeface="Calibri"/>
                <a:cs typeface="Times New Roman"/>
              </a:rPr>
              <a:t>obitelji </a:t>
            </a:r>
            <a:endParaRPr lang="hr-HR" sz="2800" dirty="0">
              <a:latin typeface="Times New Roman"/>
              <a:ea typeface="Calibri"/>
              <a:cs typeface="Times New Roman"/>
            </a:endParaRPr>
          </a:p>
          <a:p>
            <a:pPr marL="0" indent="0">
              <a:lnSpc>
                <a:spcPct val="115000"/>
              </a:lnSpc>
              <a:buNone/>
            </a:pPr>
            <a:r>
              <a:rPr lang="hr-HR" sz="2800" b="1" dirty="0" smtClean="0">
                <a:solidFill>
                  <a:srgbClr val="C00000"/>
                </a:solidFill>
                <a:latin typeface="Comic Sans MS"/>
                <a:ea typeface="Calibri"/>
                <a:cs typeface="Times New Roman"/>
              </a:rPr>
              <a:t>Kompeticija </a:t>
            </a:r>
            <a:r>
              <a:rPr lang="hr-HR" sz="2800" b="1" dirty="0">
                <a:solidFill>
                  <a:srgbClr val="C00000"/>
                </a:solidFill>
                <a:latin typeface="Comic Sans MS"/>
                <a:ea typeface="Calibri"/>
                <a:cs typeface="Times New Roman"/>
              </a:rPr>
              <a:t>između najstarijih i najmlađih oko raspodjele sredstava </a:t>
            </a:r>
            <a:r>
              <a:rPr lang="hr-HR" sz="2800" b="1" dirty="0" smtClean="0">
                <a:solidFill>
                  <a:srgbClr val="C00000"/>
                </a:solidFill>
                <a:latin typeface="Comic Sans MS"/>
                <a:ea typeface="Calibri"/>
                <a:cs typeface="Times New Roman"/>
              </a:rPr>
              <a:t>budžeta</a:t>
            </a:r>
            <a:endParaRPr lang="hr-HR" sz="2800" b="1" dirty="0">
              <a:solidFill>
                <a:srgbClr val="C00000"/>
              </a:solidFill>
              <a:latin typeface="Comic Sans MS"/>
              <a:ea typeface="Calibri"/>
              <a:cs typeface="Times New Roman"/>
            </a:endParaRPr>
          </a:p>
          <a:p>
            <a:pPr>
              <a:lnSpc>
                <a:spcPct val="115000"/>
              </a:lnSpc>
            </a:pPr>
            <a:r>
              <a:rPr lang="hr-HR" sz="2800" dirty="0" smtClean="0">
                <a:solidFill>
                  <a:srgbClr val="000000"/>
                </a:solidFill>
                <a:latin typeface="Comic Sans MS"/>
                <a:ea typeface="Calibri"/>
                <a:cs typeface="Times New Roman"/>
              </a:rPr>
              <a:t>udio </a:t>
            </a:r>
            <a:r>
              <a:rPr lang="hr-HR" sz="2800" dirty="0">
                <a:solidFill>
                  <a:srgbClr val="000000"/>
                </a:solidFill>
                <a:latin typeface="Comic Sans MS"/>
                <a:ea typeface="Calibri"/>
                <a:cs typeface="Times New Roman"/>
              </a:rPr>
              <a:t>najstarijih u društvu raste, oni raspolažu većim utjecajem i moći, pa veći dio budžetskih sredstava usmjeravaju </a:t>
            </a:r>
            <a:r>
              <a:rPr lang="hr-HR" sz="2800" dirty="0" smtClean="0">
                <a:solidFill>
                  <a:srgbClr val="000000"/>
                </a:solidFill>
                <a:latin typeface="Comic Sans MS"/>
                <a:ea typeface="Calibri"/>
                <a:cs typeface="Times New Roman"/>
              </a:rPr>
              <a:t>sebi</a:t>
            </a:r>
            <a:endParaRPr lang="vi-VN" sz="2400" dirty="0"/>
          </a:p>
        </p:txBody>
      </p:sp>
    </p:spTree>
    <p:extLst>
      <p:ext uri="{BB962C8B-B14F-4D97-AF65-F5344CB8AC3E}">
        <p14:creationId xmlns:p14="http://schemas.microsoft.com/office/powerpoint/2010/main" val="17724877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zervirano mjesto teksta 4"/>
          <p:cNvSpPr>
            <a:spLocks noGrp="1"/>
          </p:cNvSpPr>
          <p:nvPr>
            <p:ph idx="1"/>
          </p:nvPr>
        </p:nvSpPr>
        <p:spPr>
          <a:xfrm>
            <a:off x="395536" y="1340768"/>
            <a:ext cx="8568952" cy="5112568"/>
          </a:xfrm>
        </p:spPr>
        <p:txBody>
          <a:bodyPr>
            <a:normAutofit/>
          </a:bodyPr>
          <a:lstStyle/>
          <a:p>
            <a:pPr marL="109728" indent="0">
              <a:buNone/>
            </a:pPr>
            <a:r>
              <a:rPr lang="vi-VN" sz="2800" dirty="0" smtClean="0">
                <a:latin typeface="Comic Sans MS" panose="030F0702030302020204" pitchFamily="66" charset="0"/>
              </a:rPr>
              <a:t>a)	</a:t>
            </a:r>
            <a:r>
              <a:rPr lang="hr-HR" sz="2800" b="1" dirty="0" smtClean="0">
                <a:solidFill>
                  <a:srgbClr val="FF0000"/>
                </a:solidFill>
                <a:latin typeface="Comic Sans MS" panose="030F0702030302020204" pitchFamily="66" charset="0"/>
              </a:rPr>
              <a:t>N</a:t>
            </a:r>
            <a:r>
              <a:rPr lang="vi-VN" sz="2800" b="1" dirty="0" smtClean="0">
                <a:solidFill>
                  <a:srgbClr val="FF0000"/>
                </a:solidFill>
                <a:latin typeface="Comic Sans MS" panose="030F0702030302020204" pitchFamily="66" charset="0"/>
              </a:rPr>
              <a:t>egativne </a:t>
            </a:r>
            <a:r>
              <a:rPr lang="vi-VN" sz="2800" b="1" dirty="0">
                <a:solidFill>
                  <a:srgbClr val="FF0000"/>
                </a:solidFill>
                <a:latin typeface="Comic Sans MS" panose="030F0702030302020204" pitchFamily="66" charset="0"/>
              </a:rPr>
              <a:t>utopije </a:t>
            </a:r>
            <a:endParaRPr lang="hr-HR" sz="2800" b="1" dirty="0" smtClean="0">
              <a:solidFill>
                <a:srgbClr val="FF0000"/>
              </a:solidFill>
              <a:latin typeface="Comic Sans MS" panose="030F0702030302020204" pitchFamily="66" charset="0"/>
            </a:endParaRPr>
          </a:p>
          <a:p>
            <a:r>
              <a:rPr lang="vi-VN" sz="3000" dirty="0" smtClean="0">
                <a:latin typeface="Comic Sans MS" panose="030F0702030302020204" pitchFamily="66" charset="0"/>
              </a:rPr>
              <a:t>kritika </a:t>
            </a:r>
            <a:r>
              <a:rPr lang="vi-VN" sz="3000" dirty="0">
                <a:latin typeface="Comic Sans MS" panose="030F0702030302020204" pitchFamily="66" charset="0"/>
              </a:rPr>
              <a:t>dječje ovisnost o medijima i tehnološkim </a:t>
            </a:r>
            <a:r>
              <a:rPr lang="hr-HR" sz="3000" dirty="0" smtClean="0">
                <a:latin typeface="Comic Sans MS" panose="030F0702030302020204" pitchFamily="66" charset="0"/>
              </a:rPr>
              <a:t>n</a:t>
            </a:r>
            <a:r>
              <a:rPr lang="vi-VN" sz="3000" dirty="0" smtClean="0">
                <a:latin typeface="Comic Sans MS" panose="030F0702030302020204" pitchFamily="66" charset="0"/>
              </a:rPr>
              <a:t>ovinama </a:t>
            </a:r>
            <a:r>
              <a:rPr lang="vi-VN" sz="3000" dirty="0">
                <a:latin typeface="Comic Sans MS" panose="030F0702030302020204" pitchFamily="66" charset="0"/>
              </a:rPr>
              <a:t>(mobiteli, igraće </a:t>
            </a:r>
            <a:r>
              <a:rPr lang="vi-VN" sz="3000" dirty="0" smtClean="0">
                <a:latin typeface="Comic Sans MS" panose="030F0702030302020204" pitchFamily="66" charset="0"/>
              </a:rPr>
              <a:t>konzole</a:t>
            </a:r>
            <a:r>
              <a:rPr lang="hr-HR" sz="3000" dirty="0" smtClean="0">
                <a:latin typeface="Comic Sans MS" panose="030F0702030302020204" pitchFamily="66" charset="0"/>
              </a:rPr>
              <a:t>, računala</a:t>
            </a:r>
            <a:r>
              <a:rPr lang="vi-VN" sz="3000" dirty="0" smtClean="0">
                <a:latin typeface="Comic Sans MS" panose="030F0702030302020204" pitchFamily="66" charset="0"/>
              </a:rPr>
              <a:t> ...)</a:t>
            </a:r>
            <a:endParaRPr lang="hr-HR" sz="3000" dirty="0">
              <a:latin typeface="Comic Sans MS" panose="030F0702030302020204" pitchFamily="66" charset="0"/>
            </a:endParaRPr>
          </a:p>
          <a:p>
            <a:pPr marL="109728" indent="0">
              <a:buNone/>
            </a:pPr>
            <a:endParaRPr lang="hr-BA" sz="3000" dirty="0" smtClean="0">
              <a:solidFill>
                <a:schemeClr val="accent5"/>
              </a:solidFill>
              <a:latin typeface="Comic Sans MS" panose="030F0702030302020204" pitchFamily="66" charset="0"/>
            </a:endParaRPr>
          </a:p>
          <a:p>
            <a:pPr marL="109728" indent="0">
              <a:buNone/>
            </a:pPr>
            <a:r>
              <a:rPr lang="hr-BA" sz="3000" dirty="0" err="1" smtClean="0">
                <a:solidFill>
                  <a:schemeClr val="accent5"/>
                </a:solidFill>
                <a:latin typeface="Comic Sans MS" panose="030F0702030302020204" pitchFamily="66" charset="0"/>
              </a:rPr>
              <a:t>Neil</a:t>
            </a:r>
            <a:r>
              <a:rPr lang="hr-BA" sz="3000" dirty="0" smtClean="0">
                <a:solidFill>
                  <a:schemeClr val="accent5"/>
                </a:solidFill>
                <a:latin typeface="Comic Sans MS" panose="030F0702030302020204" pitchFamily="66" charset="0"/>
              </a:rPr>
              <a:t> </a:t>
            </a:r>
            <a:r>
              <a:rPr lang="hr-BA" sz="3000" dirty="0" err="1">
                <a:solidFill>
                  <a:schemeClr val="accent5"/>
                </a:solidFill>
                <a:latin typeface="Comic Sans MS" panose="030F0702030302020204" pitchFamily="66" charset="0"/>
              </a:rPr>
              <a:t>Postman</a:t>
            </a:r>
            <a:r>
              <a:rPr lang="hr-BA" sz="3000" dirty="0">
                <a:solidFill>
                  <a:schemeClr val="accent5"/>
                </a:solidFill>
                <a:latin typeface="Comic Sans MS" panose="030F0702030302020204" pitchFamily="66" charset="0"/>
              </a:rPr>
              <a:t> (</a:t>
            </a:r>
            <a:r>
              <a:rPr lang="hr-BA" sz="3000" dirty="0" err="1">
                <a:solidFill>
                  <a:schemeClr val="accent5"/>
                </a:solidFill>
                <a:latin typeface="Comic Sans MS" panose="030F0702030302020204" pitchFamily="66" charset="0"/>
              </a:rPr>
              <a:t>1983</a:t>
            </a:r>
            <a:r>
              <a:rPr lang="hr-BA" sz="3000" dirty="0">
                <a:solidFill>
                  <a:schemeClr val="accent5"/>
                </a:solidFill>
                <a:latin typeface="Comic Sans MS" panose="030F0702030302020204" pitchFamily="66" charset="0"/>
              </a:rPr>
              <a:t>) </a:t>
            </a:r>
            <a:r>
              <a:rPr lang="hr-BA" sz="3000" dirty="0" smtClean="0">
                <a:solidFill>
                  <a:schemeClr val="accent5"/>
                </a:solidFill>
                <a:latin typeface="Comic Sans MS" panose="030F0702030302020204" pitchFamily="66" charset="0"/>
              </a:rPr>
              <a:t>„Nestajanje djetinjstva”</a:t>
            </a:r>
          </a:p>
          <a:p>
            <a:r>
              <a:rPr lang="hr-BA" sz="3000" dirty="0" smtClean="0">
                <a:latin typeface="Comic Sans MS" panose="030F0702030302020204" pitchFamily="66" charset="0"/>
              </a:rPr>
              <a:t>digitalni mediji (TV) dehumaniziraju i uništavaju komunikaciju, loše </a:t>
            </a:r>
            <a:r>
              <a:rPr lang="hr-BA" sz="3000" dirty="0">
                <a:latin typeface="Comic Sans MS" panose="030F0702030302020204" pitchFamily="66" charset="0"/>
              </a:rPr>
              <a:t>utječu na dječje ponašanje (</a:t>
            </a:r>
            <a:r>
              <a:rPr lang="hr-BA" sz="3000" dirty="0" smtClean="0">
                <a:latin typeface="Comic Sans MS" panose="030F0702030302020204" pitchFamily="66" charset="0"/>
              </a:rPr>
              <a:t>neprihvatljivi modeli - nasilje) i na </a:t>
            </a:r>
            <a:r>
              <a:rPr lang="hr-BA" sz="3000" dirty="0" smtClean="0">
                <a:latin typeface="Comic Sans MS" panose="030F0702030302020204" pitchFamily="66" charset="0"/>
              </a:rPr>
              <a:t>zdravlje </a:t>
            </a:r>
            <a:r>
              <a:rPr lang="hr-BA" sz="3000" dirty="0">
                <a:latin typeface="Comic Sans MS" panose="030F0702030302020204" pitchFamily="66" charset="0"/>
              </a:rPr>
              <a:t>(ovisnost, zračenja </a:t>
            </a:r>
            <a:r>
              <a:rPr lang="hr-BA" sz="3000" dirty="0" smtClean="0">
                <a:latin typeface="Comic Sans MS" panose="030F0702030302020204" pitchFamily="66" charset="0"/>
              </a:rPr>
              <a:t>...)</a:t>
            </a:r>
            <a:endParaRPr lang="hr-BA" sz="3000" dirty="0">
              <a:latin typeface="Comic Sans MS" panose="030F0702030302020204" pitchFamily="66" charset="0"/>
            </a:endParaRPr>
          </a:p>
        </p:txBody>
      </p:sp>
      <p:sp>
        <p:nvSpPr>
          <p:cNvPr id="2" name="Naslov 1"/>
          <p:cNvSpPr>
            <a:spLocks noGrp="1"/>
          </p:cNvSpPr>
          <p:nvPr>
            <p:ph type="title"/>
          </p:nvPr>
        </p:nvSpPr>
        <p:spPr/>
        <p:txBody>
          <a:bodyPr>
            <a:normAutofit/>
          </a:bodyPr>
          <a:lstStyle/>
          <a:p>
            <a:r>
              <a:rPr lang="vi-VN" sz="3600" dirty="0">
                <a:solidFill>
                  <a:srgbClr val="C00000"/>
                </a:solidFill>
                <a:effectLst>
                  <a:outerShdw blurRad="38100" dist="38100" dir="2700000" algn="tl">
                    <a:srgbClr val="000000">
                      <a:alpha val="43137"/>
                    </a:srgbClr>
                  </a:outerShdw>
                </a:effectLst>
                <a:latin typeface="Comic Sans MS" panose="030F0702030302020204" pitchFamily="66" charset="0"/>
              </a:rPr>
              <a:t>2.	Tehnološke </a:t>
            </a:r>
            <a:r>
              <a:rPr lang="vi-VN" sz="3600" dirty="0" smtClean="0">
                <a:solidFill>
                  <a:srgbClr val="C00000"/>
                </a:solidFill>
                <a:effectLst>
                  <a:outerShdw blurRad="38100" dist="38100" dir="2700000" algn="tl">
                    <a:srgbClr val="000000">
                      <a:alpha val="43137"/>
                    </a:srgbClr>
                  </a:outerShdw>
                </a:effectLst>
                <a:latin typeface="Comic Sans MS" panose="030F0702030302020204" pitchFamily="66" charset="0"/>
              </a:rPr>
              <a:t>promjene</a:t>
            </a:r>
            <a:endParaRPr lang="hr-HR" sz="4000" dirty="0">
              <a:solidFill>
                <a:srgbClr val="C00000"/>
              </a:solidFill>
              <a:effectLst>
                <a:outerShdw blurRad="38100" dist="38100" dir="2700000" algn="tl">
                  <a:srgbClr val="000000">
                    <a:alpha val="43137"/>
                  </a:srgbClr>
                </a:outerShdw>
              </a:effectLst>
              <a:latin typeface="Comic Sans MS" panose="030F0702030302020204" pitchFamily="66" charset="0"/>
            </a:endParaRPr>
          </a:p>
        </p:txBody>
      </p:sp>
    </p:spTree>
    <p:extLst>
      <p:ext uri="{BB962C8B-B14F-4D97-AF65-F5344CB8AC3E}">
        <p14:creationId xmlns:p14="http://schemas.microsoft.com/office/powerpoint/2010/main" val="36827732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Zeljko\Desktop\Vodice\djeca komp i lopt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692696"/>
            <a:ext cx="7648725" cy="540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95891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zervirano mjesto teksta 4"/>
          <p:cNvSpPr>
            <a:spLocks noGrp="1"/>
          </p:cNvSpPr>
          <p:nvPr>
            <p:ph idx="1"/>
          </p:nvPr>
        </p:nvSpPr>
        <p:spPr>
          <a:xfrm>
            <a:off x="179512" y="1340768"/>
            <a:ext cx="8856984" cy="5112568"/>
          </a:xfrm>
        </p:spPr>
        <p:txBody>
          <a:bodyPr>
            <a:normAutofit/>
          </a:bodyPr>
          <a:lstStyle/>
          <a:p>
            <a:pPr>
              <a:lnSpc>
                <a:spcPct val="150000"/>
              </a:lnSpc>
            </a:pPr>
            <a:r>
              <a:rPr lang="hr-HR" sz="3200" dirty="0" smtClean="0">
                <a:latin typeface="Comic Sans MS" panose="030F0702030302020204" pitchFamily="66" charset="0"/>
              </a:rPr>
              <a:t>TV potiče pasivnost nasuprot čitanja knjiga</a:t>
            </a:r>
          </a:p>
          <a:p>
            <a:pPr>
              <a:lnSpc>
                <a:spcPct val="150000"/>
              </a:lnSpc>
            </a:pPr>
            <a:r>
              <a:rPr lang="hr-HR" sz="3200" dirty="0" smtClean="0">
                <a:latin typeface="Comic Sans MS" panose="030F0702030302020204" pitchFamily="66" charset="0"/>
              </a:rPr>
              <a:t>TV pretvara </a:t>
            </a:r>
            <a:r>
              <a:rPr lang="vi-VN" sz="3200" dirty="0" smtClean="0">
                <a:latin typeface="Comic Sans MS" panose="030F0702030302020204" pitchFamily="66" charset="0"/>
              </a:rPr>
              <a:t>dječji svijet u svijet odraslih</a:t>
            </a:r>
            <a:r>
              <a:rPr lang="hr-HR" sz="3200" dirty="0" smtClean="0">
                <a:latin typeface="Comic Sans MS" panose="030F0702030302020204" pitchFamily="66" charset="0"/>
              </a:rPr>
              <a:t> (djeca kao seksualni objekti - </a:t>
            </a:r>
            <a:r>
              <a:rPr lang="hr-HR" sz="3200" dirty="0" err="1" smtClean="0">
                <a:latin typeface="Comic Sans MS" panose="030F0702030302020204" pitchFamily="66" charset="0"/>
              </a:rPr>
              <a:t>B.Shields</a:t>
            </a:r>
            <a:r>
              <a:rPr lang="hr-HR" sz="3200" dirty="0">
                <a:latin typeface="Comic Sans MS" panose="030F0702030302020204" pitchFamily="66" charset="0"/>
              </a:rPr>
              <a:t>)</a:t>
            </a:r>
          </a:p>
          <a:p>
            <a:pPr>
              <a:lnSpc>
                <a:spcPct val="150000"/>
              </a:lnSpc>
            </a:pPr>
            <a:r>
              <a:rPr lang="hr-HR" sz="3200" dirty="0" smtClean="0">
                <a:latin typeface="Comic Sans MS" panose="030F0702030302020204" pitchFamily="66" charset="0"/>
              </a:rPr>
              <a:t>TV serije nude iskvarenu sliku djeteta</a:t>
            </a:r>
          </a:p>
          <a:p>
            <a:pPr>
              <a:lnSpc>
                <a:spcPct val="150000"/>
              </a:lnSpc>
            </a:pPr>
            <a:r>
              <a:rPr lang="hr-HR" sz="3200" dirty="0" smtClean="0">
                <a:latin typeface="Comic Sans MS" panose="030F0702030302020204" pitchFamily="66" charset="0"/>
              </a:rPr>
              <a:t>TV doprinosi preranom odrastaju djece </a:t>
            </a:r>
            <a:r>
              <a:rPr lang="hr-HR" sz="3200" dirty="0" smtClean="0">
                <a:latin typeface="Comic Sans MS" panose="030F0702030302020204" pitchFamily="66" charset="0"/>
              </a:rPr>
              <a:t>(</a:t>
            </a:r>
            <a:r>
              <a:rPr lang="hr-HR" sz="3200" dirty="0" smtClean="0">
                <a:latin typeface="Comic Sans MS" panose="030F0702030302020204" pitchFamily="66" charset="0"/>
              </a:rPr>
              <a:t>npr. </a:t>
            </a:r>
            <a:r>
              <a:rPr lang="hr-HR" sz="3200" dirty="0" smtClean="0">
                <a:latin typeface="Comic Sans MS" panose="030F0702030302020204" pitchFamily="66" charset="0"/>
              </a:rPr>
              <a:t>starmala </a:t>
            </a:r>
            <a:r>
              <a:rPr lang="hr-HR" sz="3200" dirty="0" smtClean="0">
                <a:latin typeface="Comic Sans MS" panose="030F0702030302020204" pitchFamily="66" charset="0"/>
              </a:rPr>
              <a:t>djeca </a:t>
            </a:r>
            <a:r>
              <a:rPr lang="hr-HR" sz="3200" dirty="0" smtClean="0">
                <a:latin typeface="Comic Sans MS" panose="030F0702030302020204" pitchFamily="66" charset="0"/>
              </a:rPr>
              <a:t>u </a:t>
            </a:r>
            <a:r>
              <a:rPr lang="hr-HR" sz="3200" dirty="0" smtClean="0">
                <a:latin typeface="Comic Sans MS" panose="030F0702030302020204" pitchFamily="66" charset="0"/>
              </a:rPr>
              <a:t>„Dance </a:t>
            </a:r>
            <a:r>
              <a:rPr lang="hr-HR" sz="3200" dirty="0" err="1" smtClean="0">
                <a:latin typeface="Comic Sans MS" panose="030F0702030302020204" pitchFamily="66" charset="0"/>
              </a:rPr>
              <a:t>Moms</a:t>
            </a:r>
            <a:r>
              <a:rPr lang="hr-HR" sz="3200" dirty="0" smtClean="0">
                <a:latin typeface="Comic Sans MS" panose="030F0702030302020204" pitchFamily="66" charset="0"/>
              </a:rPr>
              <a:t>”)</a:t>
            </a:r>
            <a:endParaRPr lang="vi-VN" sz="3200" dirty="0" smtClean="0">
              <a:latin typeface="Comic Sans MS" panose="030F0702030302020204" pitchFamily="66" charset="0"/>
            </a:endParaRPr>
          </a:p>
          <a:p>
            <a:pPr marL="109728" indent="0">
              <a:buNone/>
            </a:pPr>
            <a:endParaRPr lang="vi-VN" sz="3200" dirty="0">
              <a:latin typeface="Comic Sans MS" panose="030F0702030302020204" pitchFamily="66" charset="0"/>
            </a:endParaRPr>
          </a:p>
        </p:txBody>
      </p:sp>
      <p:sp>
        <p:nvSpPr>
          <p:cNvPr id="2" name="Naslov 1"/>
          <p:cNvSpPr>
            <a:spLocks noGrp="1"/>
          </p:cNvSpPr>
          <p:nvPr>
            <p:ph type="title"/>
          </p:nvPr>
        </p:nvSpPr>
        <p:spPr>
          <a:xfrm>
            <a:off x="251520" y="274638"/>
            <a:ext cx="8784976" cy="1143000"/>
          </a:xfrm>
        </p:spPr>
        <p:txBody>
          <a:bodyPr>
            <a:normAutofit/>
          </a:bodyPr>
          <a:lstStyle/>
          <a:p>
            <a:r>
              <a:rPr lang="vi-VN" sz="3000" b="0" dirty="0" smtClean="0">
                <a:solidFill>
                  <a:schemeClr val="accent5"/>
                </a:solidFill>
                <a:effectLst>
                  <a:outerShdw blurRad="38100" dist="38100" dir="2700000" algn="tl">
                    <a:srgbClr val="000000">
                      <a:alpha val="43137"/>
                    </a:srgbClr>
                  </a:outerShdw>
                </a:effectLst>
                <a:latin typeface="Comic Sans MS" panose="030F0702030302020204" pitchFamily="66" charset="0"/>
              </a:rPr>
              <a:t>N</a:t>
            </a:r>
            <a:r>
              <a:rPr lang="hr-HR" sz="3000" b="0" dirty="0" err="1" smtClean="0">
                <a:solidFill>
                  <a:schemeClr val="accent5"/>
                </a:solidFill>
                <a:effectLst>
                  <a:outerShdw blurRad="38100" dist="38100" dir="2700000" algn="tl">
                    <a:srgbClr val="000000">
                      <a:alpha val="43137"/>
                    </a:srgbClr>
                  </a:outerShdw>
                </a:effectLst>
                <a:latin typeface="Comic Sans MS" panose="030F0702030302020204" pitchFamily="66" charset="0"/>
              </a:rPr>
              <a:t>eil</a:t>
            </a:r>
            <a:r>
              <a:rPr lang="vi-VN" sz="3000" b="0" dirty="0" smtClean="0">
                <a:solidFill>
                  <a:schemeClr val="accent5"/>
                </a:solidFill>
                <a:effectLst>
                  <a:outerShdw blurRad="38100" dist="38100" dir="2700000" algn="tl">
                    <a:srgbClr val="000000">
                      <a:alpha val="43137"/>
                    </a:srgbClr>
                  </a:outerShdw>
                </a:effectLst>
                <a:latin typeface="Comic Sans MS" panose="030F0702030302020204" pitchFamily="66" charset="0"/>
              </a:rPr>
              <a:t> </a:t>
            </a:r>
            <a:r>
              <a:rPr lang="vi-VN" sz="3000" b="0" dirty="0">
                <a:solidFill>
                  <a:schemeClr val="accent5"/>
                </a:solidFill>
                <a:effectLst>
                  <a:outerShdw blurRad="38100" dist="38100" dir="2700000" algn="tl">
                    <a:srgbClr val="000000">
                      <a:alpha val="43137"/>
                    </a:srgbClr>
                  </a:outerShdw>
                </a:effectLst>
                <a:latin typeface="Comic Sans MS" panose="030F0702030302020204" pitchFamily="66" charset="0"/>
              </a:rPr>
              <a:t>Postman (1983) „Nestajanje djetinjstva”</a:t>
            </a:r>
          </a:p>
        </p:txBody>
      </p:sp>
    </p:spTree>
    <p:extLst>
      <p:ext uri="{BB962C8B-B14F-4D97-AF65-F5344CB8AC3E}">
        <p14:creationId xmlns:p14="http://schemas.microsoft.com/office/powerpoint/2010/main" val="39004490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Zeljko\Desktop\Vodice\readin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548680"/>
            <a:ext cx="6875332" cy="540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32125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zervirano mjesto teksta 4"/>
          <p:cNvSpPr>
            <a:spLocks noGrp="1"/>
          </p:cNvSpPr>
          <p:nvPr>
            <p:ph idx="1"/>
          </p:nvPr>
        </p:nvSpPr>
        <p:spPr>
          <a:xfrm>
            <a:off x="179512" y="1340768"/>
            <a:ext cx="8856984" cy="5184576"/>
          </a:xfrm>
        </p:spPr>
        <p:txBody>
          <a:bodyPr>
            <a:noAutofit/>
          </a:bodyPr>
          <a:lstStyle/>
          <a:p>
            <a:pPr marL="109728" indent="0">
              <a:buNone/>
            </a:pPr>
            <a:r>
              <a:rPr lang="hr-BA" sz="3000" dirty="0" smtClean="0">
                <a:latin typeface="Comic Sans MS" panose="030F0702030302020204" pitchFamily="66" charset="0"/>
              </a:rPr>
              <a:t>Jesu li djeca homogena masa (svi reagiraju isto)?</a:t>
            </a:r>
          </a:p>
          <a:p>
            <a:pPr marL="109728" indent="0">
              <a:buNone/>
            </a:pPr>
            <a:r>
              <a:rPr lang="hr-BA" sz="3000" dirty="0" smtClean="0">
                <a:latin typeface="Comic Sans MS" panose="030F0702030302020204" pitchFamily="66" charset="0"/>
              </a:rPr>
              <a:t>Imaju li mediji tako snažan utjecaj na djecu? </a:t>
            </a:r>
            <a:endParaRPr lang="hr-BA" sz="3000" dirty="0">
              <a:latin typeface="Comic Sans MS" panose="030F0702030302020204" pitchFamily="66" charset="0"/>
            </a:endParaRPr>
          </a:p>
          <a:p>
            <a:pPr marL="109728" indent="0">
              <a:buNone/>
            </a:pPr>
            <a:r>
              <a:rPr lang="hr-BA" sz="3000" dirty="0" smtClean="0">
                <a:latin typeface="Comic Sans MS" panose="030F0702030302020204" pitchFamily="66" charset="0"/>
              </a:rPr>
              <a:t>Jesu li djeca </a:t>
            </a:r>
            <a:r>
              <a:rPr lang="hr-BA" sz="3000" dirty="0">
                <a:latin typeface="Comic Sans MS" panose="030F0702030302020204" pitchFamily="66" charset="0"/>
              </a:rPr>
              <a:t>pasivni </a:t>
            </a:r>
            <a:r>
              <a:rPr lang="hr-BA" sz="3000" dirty="0" smtClean="0">
                <a:latin typeface="Comic Sans MS" panose="030F0702030302020204" pitchFamily="66" charset="0"/>
              </a:rPr>
              <a:t>objekti TV-a</a:t>
            </a:r>
            <a:r>
              <a:rPr lang="hr-BA" sz="3000" dirty="0">
                <a:latin typeface="Comic Sans MS" panose="030F0702030302020204" pitchFamily="66" charset="0"/>
              </a:rPr>
              <a:t>? </a:t>
            </a:r>
            <a:endParaRPr lang="hr-BA" sz="3000" dirty="0" smtClean="0">
              <a:latin typeface="Comic Sans MS" panose="030F0702030302020204" pitchFamily="66" charset="0"/>
            </a:endParaRPr>
          </a:p>
          <a:p>
            <a:pPr marL="109728" indent="0">
              <a:buNone/>
            </a:pPr>
            <a:r>
              <a:rPr lang="hr-BA" sz="3000" dirty="0" smtClean="0">
                <a:latin typeface="Comic Sans MS" panose="030F0702030302020204" pitchFamily="66" charset="0"/>
              </a:rPr>
              <a:t>Zahtijevaju </a:t>
            </a:r>
            <a:r>
              <a:rPr lang="hr-BA" sz="3000" dirty="0">
                <a:latin typeface="Comic Sans MS" panose="030F0702030302020204" pitchFamily="66" charset="0"/>
              </a:rPr>
              <a:t>li tiskani mediji veću analitičnost od TV-a?</a:t>
            </a:r>
            <a:endParaRPr lang="hr-BA" sz="3000" dirty="0" smtClean="0">
              <a:latin typeface="Comic Sans MS" panose="030F0702030302020204" pitchFamily="66" charset="0"/>
            </a:endParaRPr>
          </a:p>
          <a:p>
            <a:pPr marL="109728" indent="0">
              <a:buNone/>
            </a:pPr>
            <a:endParaRPr lang="hr-BA" sz="3000" dirty="0" smtClean="0">
              <a:latin typeface="Comic Sans MS" panose="030F0702030302020204" pitchFamily="66" charset="0"/>
            </a:endParaRPr>
          </a:p>
          <a:p>
            <a:pPr marL="109728" indent="0">
              <a:buNone/>
            </a:pPr>
            <a:r>
              <a:rPr lang="hr-BA" sz="3000" dirty="0" smtClean="0">
                <a:latin typeface="Comic Sans MS" panose="030F0702030302020204" pitchFamily="66" charset="0"/>
              </a:rPr>
              <a:t>Zagovara li se povratak </a:t>
            </a:r>
            <a:r>
              <a:rPr lang="hr-BA" sz="3000" dirty="0">
                <a:latin typeface="Comic Sans MS" panose="030F0702030302020204" pitchFamily="66" charset="0"/>
              </a:rPr>
              <a:t>tradicionalnih odnosa u obitelji: autoritarni roditelji i poslušna </a:t>
            </a:r>
            <a:r>
              <a:rPr lang="hr-BA" sz="3000" dirty="0" smtClean="0">
                <a:latin typeface="Comic Sans MS" panose="030F0702030302020204" pitchFamily="66" charset="0"/>
              </a:rPr>
              <a:t>djeca?</a:t>
            </a:r>
            <a:endParaRPr lang="hr-BA" sz="3000" dirty="0">
              <a:latin typeface="Comic Sans MS" panose="030F0702030302020204" pitchFamily="66" charset="0"/>
            </a:endParaRPr>
          </a:p>
          <a:p>
            <a:pPr marL="109728" indent="0">
              <a:buNone/>
            </a:pPr>
            <a:r>
              <a:rPr lang="hr-BA" sz="3000" dirty="0" smtClean="0">
                <a:latin typeface="Comic Sans MS" panose="030F0702030302020204" pitchFamily="66" charset="0"/>
              </a:rPr>
              <a:t>Zagovaraju </a:t>
            </a:r>
            <a:r>
              <a:rPr lang="hr-BA" sz="3000" dirty="0">
                <a:latin typeface="Comic Sans MS" panose="030F0702030302020204" pitchFamily="66" charset="0"/>
              </a:rPr>
              <a:t>li </a:t>
            </a:r>
            <a:r>
              <a:rPr lang="hr-BA" sz="3000" dirty="0" smtClean="0">
                <a:latin typeface="Comic Sans MS" panose="030F0702030302020204" pitchFamily="66" charset="0"/>
              </a:rPr>
              <a:t>se interesi </a:t>
            </a:r>
            <a:r>
              <a:rPr lang="hr-BA" sz="3000" dirty="0">
                <a:latin typeface="Comic Sans MS" panose="030F0702030302020204" pitchFamily="66" charset="0"/>
              </a:rPr>
              <a:t>odraslih?</a:t>
            </a:r>
          </a:p>
          <a:p>
            <a:pPr marL="109728" indent="0">
              <a:buNone/>
            </a:pPr>
            <a:r>
              <a:rPr lang="hr-BA" sz="3000" dirty="0" smtClean="0">
                <a:latin typeface="Comic Sans MS" panose="030F0702030302020204" pitchFamily="66" charset="0"/>
              </a:rPr>
              <a:t>Zahtijevaju </a:t>
            </a:r>
            <a:r>
              <a:rPr lang="hr-BA" sz="3000" dirty="0">
                <a:latin typeface="Comic Sans MS" panose="030F0702030302020204" pitchFamily="66" charset="0"/>
              </a:rPr>
              <a:t>li novi mediji nove sposobnosti</a:t>
            </a:r>
            <a:r>
              <a:rPr lang="hr-BA" sz="3000" dirty="0" smtClean="0">
                <a:latin typeface="Comic Sans MS" panose="030F0702030302020204" pitchFamily="66" charset="0"/>
              </a:rPr>
              <a:t>?</a:t>
            </a:r>
            <a:endParaRPr lang="hr-BA" sz="3000" dirty="0">
              <a:latin typeface="Comic Sans MS" panose="030F0702030302020204" pitchFamily="66" charset="0"/>
            </a:endParaRPr>
          </a:p>
        </p:txBody>
      </p:sp>
      <p:sp>
        <p:nvSpPr>
          <p:cNvPr id="2" name="Naslov 1"/>
          <p:cNvSpPr>
            <a:spLocks noGrp="1"/>
          </p:cNvSpPr>
          <p:nvPr>
            <p:ph type="title"/>
          </p:nvPr>
        </p:nvSpPr>
        <p:spPr/>
        <p:txBody>
          <a:bodyPr>
            <a:normAutofit/>
          </a:bodyPr>
          <a:lstStyle/>
          <a:p>
            <a:r>
              <a:rPr lang="vi-VN" sz="3600" dirty="0">
                <a:solidFill>
                  <a:srgbClr val="FF0000"/>
                </a:solidFill>
                <a:effectLst>
                  <a:outerShdw blurRad="38100" dist="38100" dir="2700000" algn="tl">
                    <a:srgbClr val="000000">
                      <a:alpha val="43137"/>
                    </a:srgbClr>
                  </a:outerShdw>
                </a:effectLst>
                <a:latin typeface="Comic Sans MS" panose="030F0702030302020204" pitchFamily="66" charset="0"/>
              </a:rPr>
              <a:t>Kritika </a:t>
            </a:r>
            <a:r>
              <a:rPr lang="hr-HR" sz="3600" dirty="0" smtClean="0">
                <a:solidFill>
                  <a:srgbClr val="FF0000"/>
                </a:solidFill>
                <a:effectLst>
                  <a:outerShdw blurRad="38100" dist="38100" dir="2700000" algn="tl">
                    <a:srgbClr val="000000">
                      <a:alpha val="43137"/>
                    </a:srgbClr>
                  </a:outerShdw>
                </a:effectLst>
                <a:latin typeface="Comic Sans MS" panose="030F0702030302020204" pitchFamily="66" charset="0"/>
              </a:rPr>
              <a:t>negativnih utopija</a:t>
            </a:r>
            <a:endParaRPr lang="vi-VN" sz="3600" dirty="0">
              <a:solidFill>
                <a:srgbClr val="FF0000"/>
              </a:solidFill>
              <a:effectLst>
                <a:outerShdw blurRad="38100" dist="38100" dir="2700000" algn="tl">
                  <a:srgbClr val="000000">
                    <a:alpha val="43137"/>
                  </a:srgbClr>
                </a:outerShdw>
              </a:effectLst>
              <a:latin typeface="Comic Sans MS" panose="030F0702030302020204" pitchFamily="66" charset="0"/>
            </a:endParaRPr>
          </a:p>
        </p:txBody>
      </p:sp>
    </p:spTree>
    <p:extLst>
      <p:ext uri="{BB962C8B-B14F-4D97-AF65-F5344CB8AC3E}">
        <p14:creationId xmlns:p14="http://schemas.microsoft.com/office/powerpoint/2010/main" val="29589967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457200" y="273050"/>
            <a:ext cx="7931224" cy="1162050"/>
          </a:xfrm>
        </p:spPr>
        <p:txBody>
          <a:bodyPr/>
          <a:lstStyle/>
          <a:p>
            <a:pPr algn="ctr"/>
            <a:r>
              <a:rPr lang="hr-HR" sz="4000" dirty="0" smtClean="0">
                <a:latin typeface="Comic Sans MS" panose="030F0702030302020204" pitchFamily="66" charset="0"/>
              </a:rPr>
              <a:t>Što je djetinjstvo?</a:t>
            </a:r>
            <a:endParaRPr lang="hr-HR" sz="4000" dirty="0">
              <a:latin typeface="Comic Sans MS" panose="030F0702030302020204" pitchFamily="66" charset="0"/>
            </a:endParaRPr>
          </a:p>
        </p:txBody>
      </p:sp>
      <p:sp>
        <p:nvSpPr>
          <p:cNvPr id="5" name="Rezervirano mjesto teksta 4"/>
          <p:cNvSpPr>
            <a:spLocks noGrp="1"/>
          </p:cNvSpPr>
          <p:nvPr>
            <p:ph type="body" idx="2"/>
          </p:nvPr>
        </p:nvSpPr>
        <p:spPr>
          <a:xfrm>
            <a:off x="251520" y="1124744"/>
            <a:ext cx="8496944" cy="5328592"/>
          </a:xfrm>
        </p:spPr>
        <p:txBody>
          <a:bodyPr>
            <a:normAutofit/>
          </a:bodyPr>
          <a:lstStyle/>
          <a:p>
            <a:pPr lvl="0" algn="l"/>
            <a:r>
              <a:rPr lang="hr-HR" sz="3200" dirty="0" smtClean="0">
                <a:solidFill>
                  <a:srgbClr val="FF0000"/>
                </a:solidFill>
                <a:latin typeface="Comic Sans MS" panose="030F0702030302020204" pitchFamily="66" charset="0"/>
              </a:rPr>
              <a:t>Teorije socijalizacije</a:t>
            </a:r>
          </a:p>
          <a:p>
            <a:pPr marL="457200" lvl="0" indent="-457200" algn="l">
              <a:buFont typeface="Arial" panose="020B0604020202020204" pitchFamily="34" charset="0"/>
              <a:buChar char="•"/>
            </a:pPr>
            <a:r>
              <a:rPr lang="hr-HR" sz="2800" dirty="0" smtClean="0">
                <a:solidFill>
                  <a:srgbClr val="000000"/>
                </a:solidFill>
                <a:latin typeface="Comic Sans MS" panose="030F0702030302020204" pitchFamily="66" charset="0"/>
              </a:rPr>
              <a:t>biološko </a:t>
            </a:r>
            <a:r>
              <a:rPr lang="hr-HR" sz="2800" dirty="0">
                <a:solidFill>
                  <a:srgbClr val="000000"/>
                </a:solidFill>
                <a:latin typeface="Comic Sans MS" panose="030F0702030302020204" pitchFamily="66" charset="0"/>
              </a:rPr>
              <a:t>razdoblje određeno fiziološkim </a:t>
            </a:r>
            <a:r>
              <a:rPr lang="hr-HR" sz="2800" dirty="0" smtClean="0">
                <a:solidFill>
                  <a:srgbClr val="000000"/>
                </a:solidFill>
                <a:latin typeface="Comic Sans MS" panose="030F0702030302020204" pitchFamily="66" charset="0"/>
              </a:rPr>
              <a:t>promjenama </a:t>
            </a:r>
          </a:p>
          <a:p>
            <a:pPr marL="457200" lvl="0" indent="-457200" algn="l">
              <a:buFont typeface="Arial" panose="020B0604020202020204" pitchFamily="34" charset="0"/>
              <a:buChar char="•"/>
            </a:pPr>
            <a:r>
              <a:rPr lang="hr-HR" sz="2800" dirty="0" smtClean="0">
                <a:solidFill>
                  <a:srgbClr val="000000"/>
                </a:solidFill>
                <a:latin typeface="Comic Sans MS" panose="030F0702030302020204" pitchFamily="66" charset="0"/>
              </a:rPr>
              <a:t>postoji </a:t>
            </a:r>
            <a:r>
              <a:rPr lang="hr-HR" sz="2800" dirty="0" smtClean="0">
                <a:solidFill>
                  <a:srgbClr val="FF0000"/>
                </a:solidFill>
                <a:latin typeface="Comic Sans MS" panose="030F0702030302020204" pitchFamily="66" charset="0"/>
              </a:rPr>
              <a:t>jedno - univerzalno djetinjstvo </a:t>
            </a:r>
            <a:endParaRPr lang="hr-HR" sz="2800" dirty="0" smtClean="0">
              <a:solidFill>
                <a:srgbClr val="000000"/>
              </a:solidFill>
              <a:latin typeface="Comic Sans MS" panose="030F0702030302020204" pitchFamily="66" charset="0"/>
            </a:endParaRPr>
          </a:p>
          <a:p>
            <a:pPr marL="457200" lvl="0" indent="-457200" algn="l">
              <a:buFont typeface="Arial" panose="020B0604020202020204" pitchFamily="34" charset="0"/>
              <a:buChar char="•"/>
            </a:pPr>
            <a:r>
              <a:rPr lang="hr-HR" sz="2800" dirty="0" smtClean="0">
                <a:solidFill>
                  <a:srgbClr val="000000"/>
                </a:solidFill>
                <a:latin typeface="Comic Sans MS" panose="030F0702030302020204" pitchFamily="66" charset="0"/>
              </a:rPr>
              <a:t>roditelji (= odrasli) odgajaju </a:t>
            </a:r>
            <a:r>
              <a:rPr lang="hr-HR" sz="2800" dirty="0" smtClean="0">
                <a:solidFill>
                  <a:srgbClr val="000000"/>
                </a:solidFill>
                <a:latin typeface="Comic Sans MS" panose="030F0702030302020204" pitchFamily="66" charset="0"/>
              </a:rPr>
              <a:t>djecu (pasivni </a:t>
            </a:r>
            <a:r>
              <a:rPr lang="hr-HR" sz="2800" dirty="0" smtClean="0">
                <a:solidFill>
                  <a:srgbClr val="000000"/>
                </a:solidFill>
                <a:latin typeface="Comic Sans MS" panose="030F0702030302020204" pitchFamily="66" charset="0"/>
              </a:rPr>
              <a:t>objekti)</a:t>
            </a:r>
          </a:p>
          <a:p>
            <a:pPr marL="457200" indent="-457200" algn="l">
              <a:buFont typeface="Arial" panose="020B0604020202020204" pitchFamily="34" charset="0"/>
              <a:buChar char="•"/>
            </a:pPr>
            <a:r>
              <a:rPr lang="hr-HR" sz="2800" dirty="0">
                <a:latin typeface="Comic Sans MS" panose="030F0702030302020204" pitchFamily="66" charset="0"/>
              </a:rPr>
              <a:t>sociologija se </a:t>
            </a:r>
            <a:r>
              <a:rPr lang="hr-HR" sz="2800" dirty="0" smtClean="0">
                <a:latin typeface="Comic Sans MS" panose="030F0702030302020204" pitchFamily="66" charset="0"/>
              </a:rPr>
              <a:t>bavi </a:t>
            </a:r>
            <a:r>
              <a:rPr lang="hr-HR" sz="2800" dirty="0">
                <a:latin typeface="Comic Sans MS" panose="030F0702030302020204" pitchFamily="66" charset="0"/>
              </a:rPr>
              <a:t>analizom roditeljske socijalizacije</a:t>
            </a:r>
            <a:endParaRPr lang="hr-HR" sz="2800" dirty="0">
              <a:solidFill>
                <a:srgbClr val="000000"/>
              </a:solidFill>
              <a:latin typeface="Comic Sans MS" panose="030F0702030302020204" pitchFamily="66" charset="0"/>
            </a:endParaRPr>
          </a:p>
          <a:p>
            <a:pPr marL="457200" lvl="0" indent="-457200" algn="l">
              <a:buFont typeface="Arial" panose="020B0604020202020204" pitchFamily="34" charset="0"/>
              <a:buChar char="•"/>
            </a:pPr>
            <a:r>
              <a:rPr lang="hr-HR" sz="2800" dirty="0" smtClean="0">
                <a:latin typeface="Comic Sans MS" panose="030F0702030302020204" pitchFamily="66" charset="0"/>
              </a:rPr>
              <a:t>pretpostavka da su </a:t>
            </a:r>
            <a:r>
              <a:rPr lang="hr-HR" sz="2800" dirty="0" smtClean="0">
                <a:solidFill>
                  <a:srgbClr val="FF0000"/>
                </a:solidFill>
                <a:latin typeface="Comic Sans MS" panose="030F0702030302020204" pitchFamily="66" charset="0"/>
              </a:rPr>
              <a:t>djeca </a:t>
            </a:r>
            <a:r>
              <a:rPr lang="hr-HR" sz="2800" dirty="0">
                <a:solidFill>
                  <a:srgbClr val="FF0000"/>
                </a:solidFill>
                <a:latin typeface="Comic Sans MS" panose="030F0702030302020204" pitchFamily="66" charset="0"/>
              </a:rPr>
              <a:t>još-ne-odrasla </a:t>
            </a:r>
            <a:r>
              <a:rPr lang="hr-HR" sz="2800" dirty="0" smtClean="0">
                <a:solidFill>
                  <a:srgbClr val="FF0000"/>
                </a:solidFill>
                <a:latin typeface="Comic Sans MS" panose="030F0702030302020204" pitchFamily="66" charset="0"/>
              </a:rPr>
              <a:t>bića</a:t>
            </a:r>
            <a:endParaRPr lang="hr-HR" sz="2800" dirty="0" smtClean="0">
              <a:solidFill>
                <a:srgbClr val="FF0000"/>
              </a:solidFill>
              <a:latin typeface="Comic Sans MS" panose="030F0702030302020204" pitchFamily="66" charset="0"/>
            </a:endParaRPr>
          </a:p>
        </p:txBody>
      </p:sp>
    </p:spTree>
    <p:extLst>
      <p:ext uri="{BB962C8B-B14F-4D97-AF65-F5344CB8AC3E}">
        <p14:creationId xmlns:p14="http://schemas.microsoft.com/office/powerpoint/2010/main" val="17696537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332656"/>
            <a:ext cx="5565217" cy="576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043396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zervirano mjesto teksta 4"/>
          <p:cNvSpPr>
            <a:spLocks noGrp="1"/>
          </p:cNvSpPr>
          <p:nvPr>
            <p:ph idx="1"/>
          </p:nvPr>
        </p:nvSpPr>
        <p:spPr>
          <a:xfrm>
            <a:off x="395536" y="1484784"/>
            <a:ext cx="8568952" cy="4968552"/>
          </a:xfrm>
        </p:spPr>
        <p:txBody>
          <a:bodyPr>
            <a:normAutofit/>
          </a:bodyPr>
          <a:lstStyle/>
          <a:p>
            <a:pPr marL="109728" indent="0">
              <a:buNone/>
            </a:pPr>
            <a:r>
              <a:rPr lang="hr-HR" sz="3600" b="1" dirty="0">
                <a:solidFill>
                  <a:srgbClr val="FF0000"/>
                </a:solidFill>
                <a:latin typeface="Comic Sans MS" panose="030F0702030302020204" pitchFamily="66" charset="0"/>
              </a:rPr>
              <a:t>b</a:t>
            </a:r>
            <a:r>
              <a:rPr lang="vi-VN" sz="3600" b="1" dirty="0" smtClean="0">
                <a:solidFill>
                  <a:srgbClr val="FF0000"/>
                </a:solidFill>
                <a:latin typeface="Comic Sans MS" panose="030F0702030302020204" pitchFamily="66" charset="0"/>
              </a:rPr>
              <a:t>)	</a:t>
            </a:r>
            <a:r>
              <a:rPr lang="hr-HR" sz="3600" b="1" dirty="0" smtClean="0">
                <a:solidFill>
                  <a:srgbClr val="FF0000"/>
                </a:solidFill>
                <a:latin typeface="Comic Sans MS" panose="030F0702030302020204" pitchFamily="66" charset="0"/>
              </a:rPr>
              <a:t>V</a:t>
            </a:r>
            <a:r>
              <a:rPr lang="vi-VN" sz="3600" b="1" dirty="0" smtClean="0">
                <a:solidFill>
                  <a:srgbClr val="FF0000"/>
                </a:solidFill>
                <a:latin typeface="Comic Sans MS" panose="030F0702030302020204" pitchFamily="66" charset="0"/>
              </a:rPr>
              <a:t>izionarske </a:t>
            </a:r>
            <a:r>
              <a:rPr lang="vi-VN" sz="3600" b="1" dirty="0">
                <a:solidFill>
                  <a:srgbClr val="FF0000"/>
                </a:solidFill>
                <a:latin typeface="Comic Sans MS" panose="030F0702030302020204" pitchFamily="66" charset="0"/>
              </a:rPr>
              <a:t>utopije </a:t>
            </a:r>
            <a:endParaRPr lang="hr-HR" sz="3600" b="1" dirty="0" smtClean="0">
              <a:solidFill>
                <a:srgbClr val="FF0000"/>
              </a:solidFill>
              <a:latin typeface="Comic Sans MS" panose="030F0702030302020204" pitchFamily="66" charset="0"/>
            </a:endParaRPr>
          </a:p>
          <a:p>
            <a:r>
              <a:rPr lang="hr-HR" sz="3200" dirty="0" smtClean="0">
                <a:latin typeface="Comic Sans MS" panose="030F0702030302020204" pitchFamily="66" charset="0"/>
              </a:rPr>
              <a:t>novi mediji</a:t>
            </a:r>
            <a:r>
              <a:rPr lang="hr-BA" sz="3200" dirty="0" smtClean="0">
                <a:latin typeface="Comic Sans MS" panose="030F0702030302020204" pitchFamily="66" charset="0"/>
              </a:rPr>
              <a:t> </a:t>
            </a:r>
            <a:r>
              <a:rPr lang="hr-BA" sz="3200" dirty="0">
                <a:latin typeface="Comic Sans MS" panose="030F0702030302020204" pitchFamily="66" charset="0"/>
              </a:rPr>
              <a:t>uvode </a:t>
            </a:r>
            <a:r>
              <a:rPr lang="hr-BA" sz="3200" dirty="0" smtClean="0">
                <a:latin typeface="Comic Sans MS" panose="030F0702030302020204" pitchFamily="66" charset="0"/>
              </a:rPr>
              <a:t>nove, kvalitetnije oblike </a:t>
            </a:r>
            <a:r>
              <a:rPr lang="hr-BA" sz="3200" dirty="0">
                <a:latin typeface="Comic Sans MS" panose="030F0702030302020204" pitchFamily="66" charset="0"/>
              </a:rPr>
              <a:t>učenja </a:t>
            </a:r>
            <a:r>
              <a:rPr lang="hr-BA" sz="3200" dirty="0" smtClean="0">
                <a:latin typeface="Comic Sans MS" panose="030F0702030302020204" pitchFamily="66" charset="0"/>
              </a:rPr>
              <a:t>(u odnosu na knjige </a:t>
            </a:r>
            <a:r>
              <a:rPr lang="hr-BA" sz="3200" dirty="0">
                <a:latin typeface="Comic Sans MS" panose="030F0702030302020204" pitchFamily="66" charset="0"/>
              </a:rPr>
              <a:t>i </a:t>
            </a:r>
            <a:r>
              <a:rPr lang="hr-BA" sz="3200" dirty="0" smtClean="0">
                <a:latin typeface="Comic Sans MS" panose="030F0702030302020204" pitchFamily="66" charset="0"/>
              </a:rPr>
              <a:t>TV)</a:t>
            </a:r>
            <a:endParaRPr lang="hr-BA" sz="3200" dirty="0">
              <a:latin typeface="Comic Sans MS" panose="030F0702030302020204" pitchFamily="66" charset="0"/>
            </a:endParaRPr>
          </a:p>
          <a:p>
            <a:r>
              <a:rPr lang="hr-BA" sz="3200" dirty="0" smtClean="0">
                <a:latin typeface="Comic Sans MS" panose="030F0702030302020204" pitchFamily="66" charset="0"/>
              </a:rPr>
              <a:t>djeca su sklonija novim, kreativnijim </a:t>
            </a:r>
            <a:r>
              <a:rPr lang="hr-BA" sz="3200" dirty="0">
                <a:latin typeface="Comic Sans MS" panose="030F0702030302020204" pitchFamily="66" charset="0"/>
              </a:rPr>
              <a:t>i </a:t>
            </a:r>
            <a:r>
              <a:rPr lang="hr-BA" sz="3200" dirty="0" smtClean="0">
                <a:latin typeface="Comic Sans MS" panose="030F0702030302020204" pitchFamily="66" charset="0"/>
              </a:rPr>
              <a:t>spontanijim načinima učenja</a:t>
            </a:r>
          </a:p>
          <a:p>
            <a:r>
              <a:rPr lang="hr-BA" sz="3200" dirty="0" err="1">
                <a:latin typeface="Comic Sans MS" panose="030F0702030302020204" pitchFamily="66" charset="0"/>
              </a:rPr>
              <a:t>internet</a:t>
            </a:r>
            <a:r>
              <a:rPr lang="hr-BA" sz="3200" dirty="0">
                <a:latin typeface="Comic Sans MS" panose="030F0702030302020204" pitchFamily="66" charset="0"/>
              </a:rPr>
              <a:t> je oblik </a:t>
            </a:r>
            <a:r>
              <a:rPr lang="hr-BA" sz="3200" dirty="0" smtClean="0">
                <a:latin typeface="Comic Sans MS" panose="030F0702030302020204" pitchFamily="66" charset="0"/>
              </a:rPr>
              <a:t>oslobađanja </a:t>
            </a:r>
            <a:r>
              <a:rPr lang="hr-BA" sz="3200" dirty="0">
                <a:latin typeface="Comic Sans MS" panose="030F0702030302020204" pitchFamily="66" charset="0"/>
              </a:rPr>
              <a:t>od nadzora odraslih i prilika da </a:t>
            </a:r>
            <a:r>
              <a:rPr lang="hr-BA" sz="3200" dirty="0" smtClean="0">
                <a:latin typeface="Comic Sans MS" panose="030F0702030302020204" pitchFamily="66" charset="0"/>
              </a:rPr>
              <a:t>djeca izgrade </a:t>
            </a:r>
            <a:r>
              <a:rPr lang="hr-BA" sz="3200" dirty="0">
                <a:latin typeface="Comic Sans MS" panose="030F0702030302020204" pitchFamily="66" charset="0"/>
              </a:rPr>
              <a:t>vlastite </a:t>
            </a:r>
            <a:r>
              <a:rPr lang="hr-BA" sz="3200" dirty="0" err="1" smtClean="0">
                <a:latin typeface="Comic Sans MS" panose="030F0702030302020204" pitchFamily="66" charset="0"/>
              </a:rPr>
              <a:t>subkulture</a:t>
            </a:r>
            <a:r>
              <a:rPr lang="hr-BA" sz="3200" dirty="0" smtClean="0">
                <a:latin typeface="Comic Sans MS" panose="030F0702030302020204" pitchFamily="66" charset="0"/>
              </a:rPr>
              <a:t> </a:t>
            </a:r>
            <a:r>
              <a:rPr lang="hr-BA" sz="3200" dirty="0">
                <a:latin typeface="Comic Sans MS" panose="030F0702030302020204" pitchFamily="66" charset="0"/>
              </a:rPr>
              <a:t>i </a:t>
            </a:r>
            <a:r>
              <a:rPr lang="hr-BA" sz="3200" dirty="0" smtClean="0">
                <a:latin typeface="Comic Sans MS" panose="030F0702030302020204" pitchFamily="66" charset="0"/>
              </a:rPr>
              <a:t>zajednice</a:t>
            </a:r>
            <a:endParaRPr lang="hr-BA" sz="3200" dirty="0">
              <a:latin typeface="Comic Sans MS" panose="030F0702030302020204" pitchFamily="66" charset="0"/>
            </a:endParaRPr>
          </a:p>
        </p:txBody>
      </p:sp>
      <p:sp>
        <p:nvSpPr>
          <p:cNvPr id="2" name="Naslov 1"/>
          <p:cNvSpPr>
            <a:spLocks noGrp="1"/>
          </p:cNvSpPr>
          <p:nvPr>
            <p:ph type="title"/>
          </p:nvPr>
        </p:nvSpPr>
        <p:spPr/>
        <p:txBody>
          <a:bodyPr>
            <a:normAutofit/>
          </a:bodyPr>
          <a:lstStyle/>
          <a:p>
            <a:r>
              <a:rPr lang="hr-HR" sz="3600" dirty="0" smtClean="0">
                <a:solidFill>
                  <a:srgbClr val="C00000"/>
                </a:solidFill>
                <a:latin typeface="Comic Sans MS" panose="030F0702030302020204" pitchFamily="66" charset="0"/>
              </a:rPr>
              <a:t>2. Tehnološke promjene</a:t>
            </a:r>
            <a:endParaRPr lang="hr-HR" sz="3600" dirty="0">
              <a:solidFill>
                <a:srgbClr val="C00000"/>
              </a:solidFill>
              <a:latin typeface="Comic Sans MS" panose="030F0702030302020204" pitchFamily="66" charset="0"/>
            </a:endParaRPr>
          </a:p>
        </p:txBody>
      </p:sp>
    </p:spTree>
    <p:extLst>
      <p:ext uri="{BB962C8B-B14F-4D97-AF65-F5344CB8AC3E}">
        <p14:creationId xmlns:p14="http://schemas.microsoft.com/office/powerpoint/2010/main" val="9495423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Zeljko\Desktop\Vodice\tv komand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980728"/>
            <a:ext cx="6546026" cy="4996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66032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hr-BA" sz="3200" b="0" dirty="0" smtClean="0">
                <a:solidFill>
                  <a:schemeClr val="accent4"/>
                </a:solidFill>
                <a:latin typeface="Comic Sans MS" panose="030F0702030302020204" pitchFamily="66" charset="0"/>
              </a:rPr>
              <a:t>Don </a:t>
            </a:r>
            <a:r>
              <a:rPr lang="hr-BA" sz="3200" b="0" dirty="0" err="1" smtClean="0">
                <a:solidFill>
                  <a:schemeClr val="accent4"/>
                </a:solidFill>
                <a:latin typeface="Comic Sans MS" panose="030F0702030302020204" pitchFamily="66" charset="0"/>
              </a:rPr>
              <a:t>Tapscott</a:t>
            </a:r>
            <a:r>
              <a:rPr lang="hr-BA" sz="3200" b="0" dirty="0" smtClean="0">
                <a:solidFill>
                  <a:schemeClr val="accent4"/>
                </a:solidFill>
                <a:latin typeface="Comic Sans MS" panose="030F0702030302020204" pitchFamily="66" charset="0"/>
              </a:rPr>
              <a:t> (</a:t>
            </a:r>
            <a:r>
              <a:rPr lang="hr-BA" sz="3200" b="0" dirty="0" err="1" smtClean="0">
                <a:solidFill>
                  <a:schemeClr val="accent4"/>
                </a:solidFill>
                <a:latin typeface="Comic Sans MS" panose="030F0702030302020204" pitchFamily="66" charset="0"/>
              </a:rPr>
              <a:t>2009</a:t>
            </a:r>
            <a:r>
              <a:rPr lang="hr-BA" sz="3200" b="0" dirty="0" smtClean="0">
                <a:solidFill>
                  <a:schemeClr val="accent4"/>
                </a:solidFill>
                <a:latin typeface="Comic Sans MS" panose="030F0702030302020204" pitchFamily="66" charset="0"/>
              </a:rPr>
              <a:t>) „</a:t>
            </a:r>
            <a:r>
              <a:rPr lang="hr-BA" sz="3200" b="0" dirty="0" err="1" smtClean="0">
                <a:solidFill>
                  <a:schemeClr val="accent4"/>
                </a:solidFill>
                <a:latin typeface="Comic Sans MS" panose="030F0702030302020204" pitchFamily="66" charset="0"/>
              </a:rPr>
              <a:t>Grown</a:t>
            </a:r>
            <a:r>
              <a:rPr lang="hr-BA" sz="3200" b="0" dirty="0" smtClean="0">
                <a:solidFill>
                  <a:schemeClr val="accent4"/>
                </a:solidFill>
                <a:latin typeface="Comic Sans MS" panose="030F0702030302020204" pitchFamily="66" charset="0"/>
              </a:rPr>
              <a:t> </a:t>
            </a:r>
            <a:r>
              <a:rPr lang="hr-BA" sz="3200" b="0" dirty="0" err="1" smtClean="0">
                <a:solidFill>
                  <a:schemeClr val="accent4"/>
                </a:solidFill>
                <a:latin typeface="Comic Sans MS" panose="030F0702030302020204" pitchFamily="66" charset="0"/>
              </a:rPr>
              <a:t>up</a:t>
            </a:r>
            <a:r>
              <a:rPr lang="hr-BA" sz="3200" b="0" dirty="0" smtClean="0">
                <a:solidFill>
                  <a:schemeClr val="accent4"/>
                </a:solidFill>
                <a:latin typeface="Comic Sans MS" panose="030F0702030302020204" pitchFamily="66" charset="0"/>
              </a:rPr>
              <a:t> </a:t>
            </a:r>
            <a:r>
              <a:rPr lang="hr-BA" sz="3200" b="0" dirty="0" err="1" smtClean="0">
                <a:solidFill>
                  <a:schemeClr val="accent4"/>
                </a:solidFill>
                <a:latin typeface="Comic Sans MS" panose="030F0702030302020204" pitchFamily="66" charset="0"/>
              </a:rPr>
              <a:t>digital</a:t>
            </a:r>
            <a:r>
              <a:rPr lang="hr-BA" sz="3200" b="0" dirty="0" smtClean="0">
                <a:solidFill>
                  <a:schemeClr val="accent4"/>
                </a:solidFill>
                <a:latin typeface="Comic Sans MS" panose="030F0702030302020204" pitchFamily="66" charset="0"/>
              </a:rPr>
              <a:t>”</a:t>
            </a:r>
            <a:r>
              <a:rPr lang="hr-BA" sz="3200" dirty="0">
                <a:solidFill>
                  <a:schemeClr val="tx1">
                    <a:lumMod val="85000"/>
                    <a:lumOff val="15000"/>
                  </a:schemeClr>
                </a:solidFill>
                <a:latin typeface="Comic Sans MS" panose="030F0702030302020204" pitchFamily="66" charset="0"/>
              </a:rPr>
              <a:t/>
            </a:r>
            <a:br>
              <a:rPr lang="hr-BA" sz="3200" dirty="0">
                <a:solidFill>
                  <a:schemeClr val="tx1">
                    <a:lumMod val="85000"/>
                    <a:lumOff val="15000"/>
                  </a:schemeClr>
                </a:solidFill>
                <a:latin typeface="Comic Sans MS" panose="030F0702030302020204" pitchFamily="66" charset="0"/>
              </a:rPr>
            </a:br>
            <a:endParaRPr lang="hr-BA" sz="3200" dirty="0">
              <a:solidFill>
                <a:schemeClr val="tx1">
                  <a:lumMod val="85000"/>
                  <a:lumOff val="15000"/>
                </a:schemeClr>
              </a:solidFill>
              <a:latin typeface="Comic Sans MS" panose="030F0702030302020204" pitchFamily="66" charset="0"/>
            </a:endParaRPr>
          </a:p>
        </p:txBody>
      </p:sp>
      <p:sp>
        <p:nvSpPr>
          <p:cNvPr id="4" name="Text Placeholder 3"/>
          <p:cNvSpPr>
            <a:spLocks noGrp="1"/>
          </p:cNvSpPr>
          <p:nvPr>
            <p:ph type="body" idx="1"/>
          </p:nvPr>
        </p:nvSpPr>
        <p:spPr>
          <a:xfrm>
            <a:off x="251520" y="5445224"/>
            <a:ext cx="4040188" cy="762000"/>
          </a:xfrm>
        </p:spPr>
        <p:txBody>
          <a:bodyPr/>
          <a:lstStyle/>
          <a:p>
            <a:pPr algn="ctr"/>
            <a:r>
              <a:rPr lang="hr-HR" dirty="0" smtClean="0">
                <a:latin typeface="Comic Sans MS" panose="030F0702030302020204" pitchFamily="66" charset="0"/>
              </a:rPr>
              <a:t>TELEVIZIJA</a:t>
            </a:r>
            <a:endParaRPr lang="hr-HR" dirty="0">
              <a:latin typeface="Comic Sans MS" panose="030F0702030302020204" pitchFamily="66" charset="0"/>
            </a:endParaRPr>
          </a:p>
        </p:txBody>
      </p:sp>
      <p:sp>
        <p:nvSpPr>
          <p:cNvPr id="5" name="Text Placeholder 4"/>
          <p:cNvSpPr>
            <a:spLocks noGrp="1"/>
          </p:cNvSpPr>
          <p:nvPr>
            <p:ph type="body" sz="half" idx="3"/>
          </p:nvPr>
        </p:nvSpPr>
        <p:spPr/>
        <p:txBody>
          <a:bodyPr/>
          <a:lstStyle/>
          <a:p>
            <a:pPr algn="ctr"/>
            <a:r>
              <a:rPr lang="hr-HR" dirty="0" smtClean="0">
                <a:latin typeface="Comic Sans MS" panose="030F0702030302020204" pitchFamily="66" charset="0"/>
              </a:rPr>
              <a:t>INTERNET</a:t>
            </a:r>
            <a:endParaRPr lang="hr-HR" dirty="0">
              <a:latin typeface="Comic Sans MS" panose="030F0702030302020204" pitchFamily="66" charset="0"/>
            </a:endParaRPr>
          </a:p>
        </p:txBody>
      </p:sp>
      <p:sp>
        <p:nvSpPr>
          <p:cNvPr id="3" name="Content Placeholder 2"/>
          <p:cNvSpPr>
            <a:spLocks noGrp="1"/>
          </p:cNvSpPr>
          <p:nvPr>
            <p:ph sz="quarter" idx="2"/>
          </p:nvPr>
        </p:nvSpPr>
        <p:spPr>
          <a:xfrm>
            <a:off x="251520" y="1124744"/>
            <a:ext cx="4245868" cy="4261313"/>
          </a:xfrm>
        </p:spPr>
        <p:txBody>
          <a:bodyPr anchor="ctr">
            <a:normAutofit/>
          </a:bodyPr>
          <a:lstStyle/>
          <a:p>
            <a:r>
              <a:rPr lang="hr-BA" dirty="0" smtClean="0">
                <a:solidFill>
                  <a:schemeClr val="tx1">
                    <a:lumMod val="85000"/>
                    <a:lumOff val="15000"/>
                  </a:schemeClr>
                </a:solidFill>
                <a:latin typeface="Comic Sans MS" panose="030F0702030302020204" pitchFamily="66" charset="0"/>
              </a:rPr>
              <a:t>pasivna</a:t>
            </a:r>
            <a:endParaRPr lang="hr-BA" sz="2400" dirty="0" smtClean="0">
              <a:solidFill>
                <a:schemeClr val="tx1">
                  <a:lumMod val="85000"/>
                  <a:lumOff val="15000"/>
                </a:schemeClr>
              </a:solidFill>
              <a:latin typeface="Comic Sans MS" panose="030F0702030302020204" pitchFamily="66" charset="0"/>
            </a:endParaRPr>
          </a:p>
          <a:p>
            <a:r>
              <a:rPr lang="hr-BA" sz="2400" dirty="0" smtClean="0">
                <a:solidFill>
                  <a:schemeClr val="tx1">
                    <a:lumMod val="85000"/>
                    <a:lumOff val="15000"/>
                  </a:schemeClr>
                </a:solidFill>
                <a:latin typeface="Comic Sans MS" panose="030F0702030302020204" pitchFamily="66" charset="0"/>
              </a:rPr>
              <a:t>zaglupljuje</a:t>
            </a:r>
          </a:p>
          <a:p>
            <a:r>
              <a:rPr lang="hr-BA" sz="2400" dirty="0" smtClean="0">
                <a:solidFill>
                  <a:schemeClr val="tx1">
                    <a:lumMod val="85000"/>
                    <a:lumOff val="15000"/>
                  </a:schemeClr>
                </a:solidFill>
                <a:latin typeface="Comic Sans MS" panose="030F0702030302020204" pitchFamily="66" charset="0"/>
              </a:rPr>
              <a:t>jednostrana slika svijeta</a:t>
            </a:r>
          </a:p>
          <a:p>
            <a:r>
              <a:rPr lang="hr-BA" sz="2400" dirty="0" smtClean="0">
                <a:solidFill>
                  <a:schemeClr val="tx1">
                    <a:lumMod val="85000"/>
                    <a:lumOff val="15000"/>
                  </a:schemeClr>
                </a:solidFill>
                <a:latin typeface="Comic Sans MS" panose="030F0702030302020204" pitchFamily="66" charset="0"/>
              </a:rPr>
              <a:t>izolira pojedinca</a:t>
            </a:r>
          </a:p>
          <a:p>
            <a:r>
              <a:rPr lang="hr-BA" dirty="0" smtClean="0">
                <a:solidFill>
                  <a:schemeClr val="tx1">
                    <a:lumMod val="85000"/>
                    <a:lumOff val="15000"/>
                  </a:schemeClr>
                </a:solidFill>
                <a:latin typeface="Comic Sans MS" panose="030F0702030302020204" pitchFamily="66" charset="0"/>
              </a:rPr>
              <a:t>vrijednosti „TV generacije”:</a:t>
            </a:r>
          </a:p>
          <a:p>
            <a:pPr marL="566928" indent="-457200">
              <a:buAutoNum type="alphaLcParenR"/>
            </a:pPr>
            <a:r>
              <a:rPr lang="hr-BA" dirty="0" smtClean="0">
                <a:solidFill>
                  <a:schemeClr val="tx1">
                    <a:lumMod val="85000"/>
                    <a:lumOff val="15000"/>
                  </a:schemeClr>
                </a:solidFill>
                <a:latin typeface="Comic Sans MS" panose="030F0702030302020204" pitchFamily="66" charset="0"/>
              </a:rPr>
              <a:t>konzervativnost</a:t>
            </a:r>
          </a:p>
          <a:p>
            <a:pPr marL="566928" indent="-457200">
              <a:buAutoNum type="alphaLcParenR"/>
            </a:pPr>
            <a:r>
              <a:rPr lang="hr-BA" sz="2400" dirty="0" smtClean="0">
                <a:solidFill>
                  <a:schemeClr val="tx1">
                    <a:lumMod val="85000"/>
                    <a:lumOff val="15000"/>
                  </a:schemeClr>
                </a:solidFill>
                <a:latin typeface="Comic Sans MS" panose="030F0702030302020204" pitchFamily="66" charset="0"/>
              </a:rPr>
              <a:t>nefleksibilnost</a:t>
            </a:r>
          </a:p>
          <a:p>
            <a:pPr marL="566928" indent="-457200">
              <a:buAutoNum type="alphaLcParenR"/>
            </a:pPr>
            <a:r>
              <a:rPr lang="hr-BA" dirty="0" smtClean="0">
                <a:solidFill>
                  <a:schemeClr val="tx1">
                    <a:lumMod val="85000"/>
                    <a:lumOff val="15000"/>
                  </a:schemeClr>
                </a:solidFill>
                <a:latin typeface="Comic Sans MS" panose="030F0702030302020204" pitchFamily="66" charset="0"/>
              </a:rPr>
              <a:t>centraliziranost</a:t>
            </a:r>
          </a:p>
          <a:p>
            <a:pPr marL="566928" indent="-457200">
              <a:buAutoNum type="alphaLcParenR"/>
            </a:pPr>
            <a:r>
              <a:rPr lang="hr-BA" sz="2400" dirty="0" smtClean="0">
                <a:solidFill>
                  <a:schemeClr val="tx1">
                    <a:lumMod val="85000"/>
                    <a:lumOff val="15000"/>
                  </a:schemeClr>
                </a:solidFill>
                <a:latin typeface="Comic Sans MS" panose="030F0702030302020204" pitchFamily="66" charset="0"/>
              </a:rPr>
              <a:t>prihvaćanje hijerarhije</a:t>
            </a:r>
            <a:endParaRPr lang="hr-BA" sz="2400" dirty="0">
              <a:solidFill>
                <a:schemeClr val="tx1">
                  <a:lumMod val="85000"/>
                  <a:lumOff val="15000"/>
                </a:schemeClr>
              </a:solidFill>
              <a:latin typeface="Comic Sans MS" panose="030F0702030302020204" pitchFamily="66" charset="0"/>
            </a:endParaRPr>
          </a:p>
        </p:txBody>
      </p:sp>
      <p:sp>
        <p:nvSpPr>
          <p:cNvPr id="6" name="Content Placeholder 5"/>
          <p:cNvSpPr>
            <a:spLocks noGrp="1"/>
          </p:cNvSpPr>
          <p:nvPr>
            <p:ph sz="quarter" idx="4"/>
          </p:nvPr>
        </p:nvSpPr>
        <p:spPr>
          <a:xfrm>
            <a:off x="4645025" y="1052736"/>
            <a:ext cx="4391471" cy="4333321"/>
          </a:xfrm>
        </p:spPr>
        <p:txBody>
          <a:bodyPr>
            <a:noAutofit/>
          </a:bodyPr>
          <a:lstStyle/>
          <a:p>
            <a:r>
              <a:rPr lang="hr-HR" sz="2500" dirty="0" smtClean="0">
                <a:latin typeface="Comic Sans MS" panose="030F0702030302020204" pitchFamily="66" charset="0"/>
              </a:rPr>
              <a:t>aktivan</a:t>
            </a:r>
          </a:p>
          <a:p>
            <a:r>
              <a:rPr lang="hr-HR" sz="2500" dirty="0" smtClean="0">
                <a:latin typeface="Comic Sans MS" panose="030F0702030302020204" pitchFamily="66" charset="0"/>
              </a:rPr>
              <a:t>potiče razvoj inteligencije</a:t>
            </a:r>
          </a:p>
          <a:p>
            <a:r>
              <a:rPr lang="hr-HR" sz="2500" dirty="0" smtClean="0">
                <a:latin typeface="Comic Sans MS" panose="030F0702030302020204" pitchFamily="66" charset="0"/>
              </a:rPr>
              <a:t>interaktivan </a:t>
            </a:r>
          </a:p>
          <a:p>
            <a:r>
              <a:rPr lang="hr-HR" sz="2500" dirty="0" smtClean="0">
                <a:latin typeface="Comic Sans MS" panose="030F0702030302020204" pitchFamily="66" charset="0"/>
              </a:rPr>
              <a:t>gradi zajednice (mreže)</a:t>
            </a:r>
          </a:p>
          <a:p>
            <a:r>
              <a:rPr lang="hr-HR" sz="2500" dirty="0" smtClean="0">
                <a:latin typeface="Comic Sans MS" panose="030F0702030302020204" pitchFamily="66" charset="0"/>
              </a:rPr>
              <a:t>vrijednosti „net generacije”:</a:t>
            </a:r>
            <a:endParaRPr lang="hr-HR" sz="2500" dirty="0">
              <a:latin typeface="Comic Sans MS" panose="030F0702030302020204" pitchFamily="66" charset="0"/>
            </a:endParaRPr>
          </a:p>
          <a:p>
            <a:pPr marL="566928" indent="-457200">
              <a:buFont typeface="+mj-lt"/>
              <a:buAutoNum type="alphaLcParenR"/>
            </a:pPr>
            <a:r>
              <a:rPr lang="hr-HR" sz="2500" dirty="0" err="1" smtClean="0">
                <a:latin typeface="Comic Sans MS" panose="030F0702030302020204" pitchFamily="66" charset="0"/>
              </a:rPr>
              <a:t>samoizražavanje</a:t>
            </a:r>
            <a:endParaRPr lang="hr-HR" sz="2500" dirty="0" smtClean="0">
              <a:latin typeface="Comic Sans MS" panose="030F0702030302020204" pitchFamily="66" charset="0"/>
            </a:endParaRPr>
          </a:p>
          <a:p>
            <a:pPr marL="566928" indent="-457200">
              <a:buFont typeface="+mj-lt"/>
              <a:buAutoNum type="alphaLcParenR"/>
            </a:pPr>
            <a:r>
              <a:rPr lang="hr-HR" sz="2500" dirty="0" err="1" smtClean="0">
                <a:latin typeface="Comic Sans MS" panose="030F0702030302020204" pitchFamily="66" charset="0"/>
              </a:rPr>
              <a:t>samorazvoj</a:t>
            </a:r>
            <a:endParaRPr lang="hr-HR" sz="2500" dirty="0" smtClean="0">
              <a:latin typeface="Comic Sans MS" panose="030F0702030302020204" pitchFamily="66" charset="0"/>
            </a:endParaRPr>
          </a:p>
          <a:p>
            <a:pPr marL="566928" indent="-457200">
              <a:buFont typeface="+mj-lt"/>
              <a:buAutoNum type="alphaLcParenR"/>
            </a:pPr>
            <a:r>
              <a:rPr lang="hr-HR" sz="2500" dirty="0" smtClean="0">
                <a:latin typeface="Comic Sans MS" panose="030F0702030302020204" pitchFamily="66" charset="0"/>
              </a:rPr>
              <a:t>kreativnost</a:t>
            </a:r>
          </a:p>
          <a:p>
            <a:pPr marL="566928" indent="-457200">
              <a:buFont typeface="+mj-lt"/>
              <a:buAutoNum type="alphaLcParenR"/>
            </a:pPr>
            <a:r>
              <a:rPr lang="hr-HR" sz="2500" dirty="0" err="1" smtClean="0">
                <a:latin typeface="Comic Sans MS" panose="030F0702030302020204" pitchFamily="66" charset="0"/>
              </a:rPr>
              <a:t>toleratnost</a:t>
            </a:r>
            <a:endParaRPr lang="hr-HR" sz="2500" dirty="0" smtClean="0">
              <a:latin typeface="Comic Sans MS" panose="030F0702030302020204" pitchFamily="66" charset="0"/>
            </a:endParaRPr>
          </a:p>
        </p:txBody>
      </p:sp>
    </p:spTree>
    <p:extLst>
      <p:ext uri="{BB962C8B-B14F-4D97-AF65-F5344CB8AC3E}">
        <p14:creationId xmlns:p14="http://schemas.microsoft.com/office/powerpoint/2010/main" val="17071782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196752"/>
            <a:ext cx="8640960" cy="5544616"/>
          </a:xfrm>
        </p:spPr>
        <p:txBody>
          <a:bodyPr anchor="ctr">
            <a:normAutofit fontScale="92500"/>
          </a:bodyPr>
          <a:lstStyle/>
          <a:p>
            <a:pPr marL="342900" indent="-342900">
              <a:lnSpc>
                <a:spcPct val="115000"/>
              </a:lnSpc>
            </a:pPr>
            <a:r>
              <a:rPr lang="hr-HR" sz="3000" dirty="0" smtClean="0">
                <a:latin typeface="Comic Sans MS"/>
                <a:ea typeface="Calibri"/>
                <a:cs typeface="Times New Roman"/>
              </a:rPr>
              <a:t>zagovaraju </a:t>
            </a:r>
            <a:r>
              <a:rPr lang="vi-VN" sz="3000" dirty="0" smtClean="0">
                <a:latin typeface="Comic Sans MS"/>
                <a:ea typeface="Calibri"/>
                <a:cs typeface="Times New Roman"/>
              </a:rPr>
              <a:t>tehnološk</a:t>
            </a:r>
            <a:r>
              <a:rPr lang="hr-HR" sz="3000" dirty="0" smtClean="0">
                <a:latin typeface="Comic Sans MS"/>
                <a:ea typeface="Calibri"/>
                <a:cs typeface="Times New Roman"/>
              </a:rPr>
              <a:t>i</a:t>
            </a:r>
            <a:r>
              <a:rPr lang="vi-VN" sz="3000" dirty="0" smtClean="0">
                <a:latin typeface="Comic Sans MS"/>
                <a:ea typeface="Calibri"/>
                <a:cs typeface="Times New Roman"/>
              </a:rPr>
              <a:t> determiniz</a:t>
            </a:r>
            <a:r>
              <a:rPr lang="hr-HR" sz="3000" dirty="0" smtClean="0">
                <a:latin typeface="Comic Sans MS"/>
                <a:ea typeface="Calibri"/>
                <a:cs typeface="Times New Roman"/>
              </a:rPr>
              <a:t>a</a:t>
            </a:r>
            <a:r>
              <a:rPr lang="vi-VN" sz="3000" dirty="0" smtClean="0">
                <a:latin typeface="Comic Sans MS"/>
                <a:ea typeface="Calibri"/>
                <a:cs typeface="Times New Roman"/>
              </a:rPr>
              <a:t>m</a:t>
            </a:r>
            <a:r>
              <a:rPr lang="hr-HR" sz="3000" dirty="0" smtClean="0">
                <a:latin typeface="Comic Sans MS"/>
                <a:ea typeface="Calibri"/>
                <a:cs typeface="Times New Roman"/>
              </a:rPr>
              <a:t> </a:t>
            </a:r>
          </a:p>
          <a:p>
            <a:pPr marL="342900" indent="-342900">
              <a:lnSpc>
                <a:spcPct val="115000"/>
              </a:lnSpc>
            </a:pPr>
            <a:r>
              <a:rPr lang="hr-HR" sz="3000" dirty="0" smtClean="0">
                <a:latin typeface="Comic Sans MS"/>
                <a:ea typeface="Calibri"/>
                <a:cs typeface="Times New Roman"/>
              </a:rPr>
              <a:t>zaboravljaju </a:t>
            </a:r>
            <a:r>
              <a:rPr lang="vi-VN" sz="3000" dirty="0" smtClean="0">
                <a:solidFill>
                  <a:srgbClr val="FF0000"/>
                </a:solidFill>
                <a:latin typeface="Comic Sans MS"/>
                <a:ea typeface="Calibri"/>
                <a:cs typeface="Times New Roman"/>
              </a:rPr>
              <a:t>nove </a:t>
            </a:r>
            <a:r>
              <a:rPr lang="vi-VN" sz="3000" dirty="0">
                <a:solidFill>
                  <a:srgbClr val="FF0000"/>
                </a:solidFill>
                <a:latin typeface="Comic Sans MS"/>
                <a:ea typeface="Calibri"/>
                <a:cs typeface="Times New Roman"/>
              </a:rPr>
              <a:t>rizike za djecu</a:t>
            </a:r>
            <a:endParaRPr lang="hr-HR" sz="3000" dirty="0">
              <a:solidFill>
                <a:srgbClr val="FF0000"/>
              </a:solidFill>
              <a:latin typeface="Times New Roman"/>
              <a:ea typeface="Calibri"/>
              <a:cs typeface="Times New Roman"/>
            </a:endParaRPr>
          </a:p>
          <a:p>
            <a:pPr marL="342900" indent="-342900">
              <a:lnSpc>
                <a:spcPct val="115000"/>
              </a:lnSpc>
            </a:pPr>
            <a:r>
              <a:rPr lang="hr-HR" sz="3000" dirty="0" smtClean="0">
                <a:solidFill>
                  <a:srgbClr val="FF0000"/>
                </a:solidFill>
                <a:latin typeface="Comic Sans MS"/>
                <a:ea typeface="Calibri"/>
                <a:cs typeface="Times New Roman"/>
              </a:rPr>
              <a:t>v</a:t>
            </a:r>
            <a:r>
              <a:rPr lang="vi-VN" sz="3000" dirty="0">
                <a:solidFill>
                  <a:srgbClr val="FF0000"/>
                </a:solidFill>
                <a:latin typeface="Comic Sans MS"/>
                <a:ea typeface="Calibri"/>
                <a:cs typeface="Times New Roman"/>
              </a:rPr>
              <a:t>ećina djece ne koristi internet kre</a:t>
            </a:r>
            <a:r>
              <a:rPr lang="hr-HR" sz="3000" dirty="0">
                <a:solidFill>
                  <a:srgbClr val="FF0000"/>
                </a:solidFill>
                <a:latin typeface="Comic Sans MS"/>
                <a:ea typeface="Calibri"/>
                <a:cs typeface="Times New Roman"/>
              </a:rPr>
              <a:t>a</a:t>
            </a:r>
            <a:r>
              <a:rPr lang="vi-VN" sz="3000" dirty="0">
                <a:solidFill>
                  <a:srgbClr val="FF0000"/>
                </a:solidFill>
                <a:latin typeface="Comic Sans MS"/>
                <a:ea typeface="Calibri"/>
                <a:cs typeface="Times New Roman"/>
              </a:rPr>
              <a:t>tivno i inova</a:t>
            </a:r>
            <a:r>
              <a:rPr lang="hr-HR" sz="3000" dirty="0" err="1">
                <a:solidFill>
                  <a:srgbClr val="FF0000"/>
                </a:solidFill>
                <a:latin typeface="Comic Sans MS"/>
                <a:ea typeface="Calibri"/>
                <a:cs typeface="Times New Roman"/>
              </a:rPr>
              <a:t>tivno</a:t>
            </a:r>
            <a:endParaRPr lang="hr-HR" sz="3000" dirty="0">
              <a:solidFill>
                <a:srgbClr val="FF0000"/>
              </a:solidFill>
              <a:latin typeface="Times New Roman"/>
              <a:ea typeface="Calibri"/>
              <a:cs typeface="Times New Roman"/>
            </a:endParaRPr>
          </a:p>
          <a:p>
            <a:pPr marL="342900" indent="-342900">
              <a:lnSpc>
                <a:spcPct val="115000"/>
              </a:lnSpc>
            </a:pPr>
            <a:r>
              <a:rPr lang="vi-VN" sz="3000" dirty="0" smtClean="0">
                <a:latin typeface="Comic Sans MS"/>
                <a:ea typeface="Calibri"/>
                <a:cs typeface="Times New Roman"/>
              </a:rPr>
              <a:t>tehnologija </a:t>
            </a:r>
            <a:r>
              <a:rPr lang="hr-HR" sz="3000" dirty="0" smtClean="0">
                <a:latin typeface="Comic Sans MS"/>
                <a:ea typeface="Calibri"/>
                <a:cs typeface="Times New Roman"/>
              </a:rPr>
              <a:t>se </a:t>
            </a:r>
            <a:r>
              <a:rPr lang="vi-VN" sz="3000" dirty="0" smtClean="0">
                <a:latin typeface="Comic Sans MS"/>
                <a:ea typeface="Calibri"/>
                <a:cs typeface="Times New Roman"/>
              </a:rPr>
              <a:t>koristi </a:t>
            </a:r>
            <a:r>
              <a:rPr lang="hr-HR" sz="3000" dirty="0">
                <a:latin typeface="Comic Sans MS"/>
                <a:ea typeface="Calibri"/>
                <a:cs typeface="Times New Roman"/>
              </a:rPr>
              <a:t>i </a:t>
            </a:r>
            <a:r>
              <a:rPr lang="vi-VN" sz="3000" dirty="0">
                <a:latin typeface="Comic Sans MS"/>
                <a:ea typeface="Calibri"/>
                <a:cs typeface="Times New Roman"/>
              </a:rPr>
              <a:t>za iskorištavanje mladih </a:t>
            </a:r>
            <a:endParaRPr lang="hr-HR" sz="3000" dirty="0" smtClean="0">
              <a:latin typeface="Comic Sans MS"/>
              <a:ea typeface="Calibri"/>
              <a:cs typeface="Times New Roman"/>
            </a:endParaRPr>
          </a:p>
          <a:p>
            <a:pPr marL="342900" indent="-342900">
              <a:lnSpc>
                <a:spcPct val="115000"/>
              </a:lnSpc>
            </a:pPr>
            <a:r>
              <a:rPr lang="vi-VN" sz="3000" dirty="0" smtClean="0">
                <a:solidFill>
                  <a:srgbClr val="FF0000"/>
                </a:solidFill>
                <a:latin typeface="Comic Sans MS"/>
                <a:ea typeface="Calibri"/>
                <a:cs typeface="Times New Roman"/>
              </a:rPr>
              <a:t>«</a:t>
            </a:r>
            <a:r>
              <a:rPr lang="vi-VN" sz="3000" dirty="0">
                <a:solidFill>
                  <a:srgbClr val="FF0000"/>
                </a:solidFill>
                <a:latin typeface="Comic Sans MS"/>
                <a:ea typeface="Calibri"/>
                <a:cs typeface="Times New Roman"/>
              </a:rPr>
              <a:t>digitalna generacija» </a:t>
            </a:r>
            <a:r>
              <a:rPr lang="vi-VN" sz="3000" dirty="0">
                <a:latin typeface="Comic Sans MS"/>
                <a:ea typeface="Calibri"/>
                <a:cs typeface="Times New Roman"/>
              </a:rPr>
              <a:t>nije ono što djeca jesu, već ono </a:t>
            </a:r>
            <a:r>
              <a:rPr lang="hr-HR" sz="3000" dirty="0">
                <a:latin typeface="Comic Sans MS"/>
                <a:ea typeface="Calibri"/>
                <a:cs typeface="Times New Roman"/>
              </a:rPr>
              <a:t>odrasli žele da ona </a:t>
            </a:r>
            <a:r>
              <a:rPr lang="vi-VN" sz="3000" dirty="0" smtClean="0">
                <a:latin typeface="Comic Sans MS"/>
                <a:ea typeface="Calibri"/>
                <a:cs typeface="Times New Roman"/>
              </a:rPr>
              <a:t>budu</a:t>
            </a:r>
            <a:endParaRPr lang="hr-HR" sz="3000" dirty="0" smtClean="0">
              <a:latin typeface="Comic Sans MS"/>
              <a:ea typeface="Calibri"/>
              <a:cs typeface="Times New Roman"/>
            </a:endParaRPr>
          </a:p>
          <a:p>
            <a:pPr marL="342900" indent="-342900">
              <a:lnSpc>
                <a:spcPct val="115000"/>
              </a:lnSpc>
            </a:pPr>
            <a:r>
              <a:rPr lang="hr-HR" sz="3000" dirty="0" smtClean="0">
                <a:solidFill>
                  <a:srgbClr val="9F2431"/>
                </a:solidFill>
                <a:latin typeface="Comic Sans MS"/>
                <a:ea typeface="Calibri"/>
                <a:cs typeface="Times New Roman"/>
              </a:rPr>
              <a:t>novi mediji imaju kreativni potencijal, ovisi o društvenom kontekstu kako će on biti realiziran </a:t>
            </a:r>
            <a:r>
              <a:rPr lang="hr-HR" sz="3000" dirty="0" smtClean="0">
                <a:latin typeface="Comic Sans MS"/>
                <a:ea typeface="Calibri"/>
                <a:cs typeface="Times New Roman"/>
              </a:rPr>
              <a:t>(</a:t>
            </a:r>
            <a:r>
              <a:rPr lang="hr-HR" sz="3000" dirty="0" err="1" smtClean="0">
                <a:latin typeface="Comic Sans MS"/>
                <a:ea typeface="Calibri"/>
                <a:cs typeface="Times New Roman"/>
              </a:rPr>
              <a:t>Buckingham</a:t>
            </a:r>
            <a:r>
              <a:rPr lang="hr-HR" sz="3000" dirty="0" smtClean="0">
                <a:latin typeface="Comic Sans MS"/>
                <a:ea typeface="Calibri"/>
                <a:cs typeface="Times New Roman"/>
              </a:rPr>
              <a:t>) </a:t>
            </a:r>
            <a:endParaRPr lang="hr-HR" sz="3000" dirty="0">
              <a:latin typeface="Times New Roman"/>
              <a:ea typeface="Calibri"/>
              <a:cs typeface="Times New Roman"/>
            </a:endParaRPr>
          </a:p>
        </p:txBody>
      </p:sp>
      <p:sp>
        <p:nvSpPr>
          <p:cNvPr id="2" name="Title 1"/>
          <p:cNvSpPr>
            <a:spLocks noGrp="1"/>
          </p:cNvSpPr>
          <p:nvPr>
            <p:ph type="title"/>
          </p:nvPr>
        </p:nvSpPr>
        <p:spPr>
          <a:xfrm>
            <a:off x="251520" y="260648"/>
            <a:ext cx="8712968" cy="972344"/>
          </a:xfrm>
        </p:spPr>
        <p:txBody>
          <a:bodyPr>
            <a:normAutofit/>
          </a:bodyPr>
          <a:lstStyle/>
          <a:p>
            <a:r>
              <a:rPr lang="hr-HR" sz="3200" dirty="0" smtClean="0">
                <a:solidFill>
                  <a:srgbClr val="FF0000"/>
                </a:solidFill>
                <a:latin typeface="Comic Sans MS" panose="030F0702030302020204" pitchFamily="66" charset="0"/>
              </a:rPr>
              <a:t>Kritika vizionarskih utopija</a:t>
            </a:r>
            <a:endParaRPr lang="en-US" sz="2700" b="1" dirty="0">
              <a:solidFill>
                <a:srgbClr val="FF0000"/>
              </a:solidFill>
              <a:latin typeface="Comic Sans MS" panose="030F0702030302020204" pitchFamily="66" charset="0"/>
            </a:endParaRPr>
          </a:p>
        </p:txBody>
      </p:sp>
    </p:spTree>
    <p:extLst>
      <p:ext uri="{BB962C8B-B14F-4D97-AF65-F5344CB8AC3E}">
        <p14:creationId xmlns:p14="http://schemas.microsoft.com/office/powerpoint/2010/main" val="5794198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zervirano mjesto teksta 4"/>
          <p:cNvSpPr>
            <a:spLocks noGrp="1"/>
          </p:cNvSpPr>
          <p:nvPr>
            <p:ph idx="1"/>
          </p:nvPr>
        </p:nvSpPr>
        <p:spPr>
          <a:xfrm>
            <a:off x="107504" y="1196752"/>
            <a:ext cx="8928992" cy="5112568"/>
          </a:xfrm>
        </p:spPr>
        <p:txBody>
          <a:bodyPr>
            <a:noAutofit/>
          </a:bodyPr>
          <a:lstStyle/>
          <a:p>
            <a:r>
              <a:rPr lang="vi-VN" sz="3000" dirty="0">
                <a:solidFill>
                  <a:srgbClr val="000000"/>
                </a:solidFill>
                <a:latin typeface="Comic Sans MS" panose="030F0702030302020204" pitchFamily="66" charset="0"/>
              </a:rPr>
              <a:t>ekonomska neovisnost </a:t>
            </a:r>
            <a:r>
              <a:rPr lang="vi-VN" sz="3000" dirty="0" smtClean="0">
                <a:solidFill>
                  <a:srgbClr val="000000"/>
                </a:solidFill>
                <a:latin typeface="Comic Sans MS" panose="030F0702030302020204" pitchFamily="66" charset="0"/>
              </a:rPr>
              <a:t>partnera</a:t>
            </a:r>
            <a:r>
              <a:rPr lang="hr-HR" sz="3000" dirty="0" smtClean="0">
                <a:solidFill>
                  <a:srgbClr val="000000"/>
                </a:solidFill>
                <a:latin typeface="Comic Sans MS" panose="030F0702030302020204" pitchFamily="66" charset="0"/>
              </a:rPr>
              <a:t>, </a:t>
            </a:r>
            <a:r>
              <a:rPr lang="hr-HR" sz="3000" dirty="0" smtClean="0">
                <a:solidFill>
                  <a:srgbClr val="FF0000"/>
                </a:solidFill>
                <a:latin typeface="Comic Sans MS" panose="030F0702030302020204" pitchFamily="66" charset="0"/>
              </a:rPr>
              <a:t>promjena </a:t>
            </a:r>
            <a:r>
              <a:rPr lang="hr-HR" sz="3000" dirty="0" smtClean="0">
                <a:solidFill>
                  <a:srgbClr val="FF0000"/>
                </a:solidFill>
                <a:latin typeface="Comic Sans MS" panose="030F0702030302020204" pitchFamily="66" charset="0"/>
              </a:rPr>
              <a:t>položaja žene i </a:t>
            </a:r>
            <a:r>
              <a:rPr lang="hr-HR" sz="3000" dirty="0" err="1" smtClean="0">
                <a:solidFill>
                  <a:srgbClr val="000000"/>
                </a:solidFill>
                <a:latin typeface="Comic Sans MS" panose="030F0702030302020204" pitchFamily="66" charset="0"/>
              </a:rPr>
              <a:t>unutarobiteljskih</a:t>
            </a:r>
            <a:r>
              <a:rPr lang="hr-HR" sz="3000" dirty="0" smtClean="0">
                <a:solidFill>
                  <a:srgbClr val="000000"/>
                </a:solidFill>
                <a:latin typeface="Comic Sans MS" panose="030F0702030302020204" pitchFamily="66" charset="0"/>
              </a:rPr>
              <a:t> odnosa </a:t>
            </a:r>
            <a:endParaRPr lang="hr-HR" sz="3000" dirty="0">
              <a:solidFill>
                <a:srgbClr val="000000"/>
              </a:solidFill>
              <a:latin typeface="Comic Sans MS" panose="030F0702030302020204" pitchFamily="66" charset="0"/>
            </a:endParaRPr>
          </a:p>
          <a:p>
            <a:pPr lvl="0"/>
            <a:r>
              <a:rPr lang="hr-HR" sz="3000" dirty="0" smtClean="0">
                <a:solidFill>
                  <a:srgbClr val="FF0000"/>
                </a:solidFill>
                <a:latin typeface="Comic Sans MS" panose="030F0702030302020204" pitchFamily="66" charset="0"/>
              </a:rPr>
              <a:t>traganje za </a:t>
            </a:r>
            <a:r>
              <a:rPr lang="hr-HR" sz="3000" dirty="0" smtClean="0">
                <a:solidFill>
                  <a:srgbClr val="000000"/>
                </a:solidFill>
                <a:latin typeface="Comic Sans MS" panose="030F0702030302020204" pitchFamily="66" charset="0"/>
              </a:rPr>
              <a:t>potpunom </a:t>
            </a:r>
            <a:r>
              <a:rPr lang="hr-HR" sz="3000" dirty="0" smtClean="0">
                <a:solidFill>
                  <a:srgbClr val="000000"/>
                </a:solidFill>
                <a:latin typeface="Comic Sans MS" panose="030F0702030302020204" pitchFamily="66" charset="0"/>
              </a:rPr>
              <a:t>vezom </a:t>
            </a:r>
            <a:r>
              <a:rPr lang="hr-HR" sz="3000" dirty="0">
                <a:solidFill>
                  <a:srgbClr val="000000"/>
                </a:solidFill>
                <a:latin typeface="Comic Sans MS" panose="030F0702030302020204" pitchFamily="66" charset="0"/>
              </a:rPr>
              <a:t>(</a:t>
            </a:r>
            <a:r>
              <a:rPr lang="hr-HR" sz="3000" dirty="0" smtClean="0">
                <a:solidFill>
                  <a:srgbClr val="000000"/>
                </a:solidFill>
                <a:latin typeface="Comic Sans MS" panose="030F0702030302020204" pitchFamily="66" charset="0"/>
              </a:rPr>
              <a:t>intimnošću) s </a:t>
            </a:r>
            <a:r>
              <a:rPr lang="hr-HR" sz="3000" dirty="0" smtClean="0">
                <a:solidFill>
                  <a:srgbClr val="000000"/>
                </a:solidFill>
                <a:latin typeface="Comic Sans MS" panose="030F0702030302020204" pitchFamily="66" charset="0"/>
              </a:rPr>
              <a:t>partnerom (i djecom)</a:t>
            </a:r>
          </a:p>
          <a:p>
            <a:pPr lvl="0"/>
            <a:r>
              <a:rPr lang="hr-HR" sz="3000" dirty="0" smtClean="0">
                <a:solidFill>
                  <a:srgbClr val="FF0000"/>
                </a:solidFill>
                <a:latin typeface="Comic Sans MS" panose="030F0702030302020204" pitchFamily="66" charset="0"/>
              </a:rPr>
              <a:t>paradoks</a:t>
            </a:r>
            <a:r>
              <a:rPr lang="hr-HR" sz="3000" dirty="0" smtClean="0">
                <a:solidFill>
                  <a:srgbClr val="000000"/>
                </a:solidFill>
                <a:latin typeface="Comic Sans MS" panose="030F0702030302020204" pitchFamily="66" charset="0"/>
              </a:rPr>
              <a:t>: </a:t>
            </a:r>
            <a:r>
              <a:rPr lang="hr-HR" sz="3000" dirty="0" smtClean="0">
                <a:solidFill>
                  <a:srgbClr val="000000"/>
                </a:solidFill>
                <a:latin typeface="Comic Sans MS" panose="030F0702030302020204" pitchFamily="66" charset="0"/>
              </a:rPr>
              <a:t>danas su </a:t>
            </a:r>
            <a:r>
              <a:rPr lang="vi-VN" sz="3000" dirty="0" smtClean="0">
                <a:solidFill>
                  <a:srgbClr val="000000"/>
                </a:solidFill>
                <a:latin typeface="Comic Sans MS" panose="030F0702030302020204" pitchFamily="66" charset="0"/>
              </a:rPr>
              <a:t>veća </a:t>
            </a:r>
            <a:r>
              <a:rPr lang="hr-HR" sz="3000" dirty="0" smtClean="0">
                <a:solidFill>
                  <a:srgbClr val="000000"/>
                </a:solidFill>
                <a:latin typeface="Comic Sans MS" panose="030F0702030302020204" pitchFamily="66" charset="0"/>
              </a:rPr>
              <a:t>bračna </a:t>
            </a:r>
            <a:r>
              <a:rPr lang="vi-VN" sz="3000" dirty="0" smtClean="0">
                <a:solidFill>
                  <a:srgbClr val="000000"/>
                </a:solidFill>
                <a:latin typeface="Comic Sans MS" panose="030F0702030302020204" pitchFamily="66" charset="0"/>
              </a:rPr>
              <a:t>očekivanja</a:t>
            </a:r>
            <a:r>
              <a:rPr lang="hr-HR" sz="3000" dirty="0" smtClean="0">
                <a:solidFill>
                  <a:srgbClr val="000000"/>
                </a:solidFill>
                <a:latin typeface="Comic Sans MS" panose="030F0702030302020204" pitchFamily="66" charset="0"/>
              </a:rPr>
              <a:t>, ali </a:t>
            </a:r>
            <a:r>
              <a:rPr lang="vi-VN" sz="3000" dirty="0" smtClean="0">
                <a:solidFill>
                  <a:srgbClr val="000000"/>
                </a:solidFill>
                <a:latin typeface="Comic Sans MS" panose="030F0702030302020204" pitchFamily="66" charset="0"/>
              </a:rPr>
              <a:t>i </a:t>
            </a:r>
            <a:r>
              <a:rPr lang="vi-VN" sz="3000" dirty="0">
                <a:solidFill>
                  <a:srgbClr val="000000"/>
                </a:solidFill>
                <a:latin typeface="Comic Sans MS" panose="030F0702030302020204" pitchFamily="66" charset="0"/>
              </a:rPr>
              <a:t>veća razočaranja </a:t>
            </a:r>
            <a:endParaRPr lang="hr-HR" sz="3000" dirty="0" smtClean="0">
              <a:solidFill>
                <a:srgbClr val="000000"/>
              </a:solidFill>
              <a:latin typeface="Comic Sans MS" panose="030F0702030302020204" pitchFamily="66" charset="0"/>
            </a:endParaRPr>
          </a:p>
          <a:p>
            <a:pPr lvl="0"/>
            <a:r>
              <a:rPr lang="vi-VN" sz="3000" dirty="0" smtClean="0">
                <a:solidFill>
                  <a:srgbClr val="000000"/>
                </a:solidFill>
                <a:latin typeface="Comic Sans MS" panose="030F0702030302020204" pitchFamily="66" charset="0"/>
              </a:rPr>
              <a:t>kasniji </a:t>
            </a:r>
            <a:r>
              <a:rPr lang="vi-VN" sz="3000" dirty="0">
                <a:solidFill>
                  <a:srgbClr val="000000"/>
                </a:solidFill>
                <a:latin typeface="Comic Sans MS" panose="030F0702030302020204" pitchFamily="66" charset="0"/>
              </a:rPr>
              <a:t>ulazak u brak, manji broj djece u obitelji i kasnije rođenje djeteta/djece </a:t>
            </a:r>
            <a:endParaRPr lang="hr-HR" sz="3000" dirty="0" smtClean="0">
              <a:solidFill>
                <a:srgbClr val="000000"/>
              </a:solidFill>
              <a:latin typeface="Comic Sans MS" panose="030F0702030302020204" pitchFamily="66" charset="0"/>
            </a:endParaRPr>
          </a:p>
          <a:p>
            <a:r>
              <a:rPr lang="vi-VN" sz="3000" dirty="0" smtClean="0">
                <a:solidFill>
                  <a:srgbClr val="000000"/>
                </a:solidFill>
                <a:latin typeface="Comic Sans MS" panose="030F0702030302020204" pitchFamily="66" charset="0"/>
              </a:rPr>
              <a:t>slabljenje </a:t>
            </a:r>
            <a:r>
              <a:rPr lang="vi-VN" sz="3000" dirty="0">
                <a:solidFill>
                  <a:srgbClr val="000000"/>
                </a:solidFill>
                <a:latin typeface="Comic Sans MS" panose="030F0702030302020204" pitchFamily="66" charset="0"/>
              </a:rPr>
              <a:t>stigme razvoda </a:t>
            </a:r>
            <a:endParaRPr lang="hr-HR" sz="3000" dirty="0" smtClean="0">
              <a:solidFill>
                <a:srgbClr val="000000"/>
              </a:solidFill>
              <a:latin typeface="Comic Sans MS" panose="030F0702030302020204" pitchFamily="66" charset="0"/>
            </a:endParaRPr>
          </a:p>
          <a:p>
            <a:r>
              <a:rPr lang="hr-HR" sz="3000" dirty="0" smtClean="0">
                <a:solidFill>
                  <a:srgbClr val="000000"/>
                </a:solidFill>
                <a:latin typeface="Comic Sans MS" panose="030F0702030302020204" pitchFamily="66" charset="0"/>
              </a:rPr>
              <a:t>stvaranje novih obitelji nakon razvoda</a:t>
            </a:r>
            <a:endParaRPr lang="vi-VN" sz="3000" dirty="0">
              <a:solidFill>
                <a:srgbClr val="000000"/>
              </a:solidFill>
              <a:latin typeface="Comic Sans MS" panose="030F0702030302020204" pitchFamily="66" charset="0"/>
            </a:endParaRPr>
          </a:p>
        </p:txBody>
      </p:sp>
      <p:sp>
        <p:nvSpPr>
          <p:cNvPr id="2" name="Naslov 1"/>
          <p:cNvSpPr>
            <a:spLocks noGrp="1"/>
          </p:cNvSpPr>
          <p:nvPr>
            <p:ph type="title"/>
          </p:nvPr>
        </p:nvSpPr>
        <p:spPr>
          <a:xfrm>
            <a:off x="467544" y="332656"/>
            <a:ext cx="8229600" cy="1143000"/>
          </a:xfrm>
        </p:spPr>
        <p:txBody>
          <a:bodyPr>
            <a:normAutofit/>
          </a:bodyPr>
          <a:lstStyle/>
          <a:p>
            <a:r>
              <a:rPr lang="hr-HR" sz="3000" dirty="0" smtClean="0">
                <a:solidFill>
                  <a:srgbClr val="C00000"/>
                </a:solidFill>
                <a:latin typeface="Comic Sans MS" panose="030F0702030302020204" pitchFamily="66" charset="0"/>
              </a:rPr>
              <a:t>3. </a:t>
            </a:r>
            <a:r>
              <a:rPr lang="vi-VN" sz="3000" dirty="0" smtClean="0">
                <a:solidFill>
                  <a:srgbClr val="C00000"/>
                </a:solidFill>
                <a:latin typeface="Comic Sans MS" panose="030F0702030302020204" pitchFamily="66" charset="0"/>
              </a:rPr>
              <a:t>Promjene </a:t>
            </a:r>
            <a:r>
              <a:rPr lang="vi-VN" sz="3000" dirty="0">
                <a:solidFill>
                  <a:srgbClr val="C00000"/>
                </a:solidFill>
                <a:latin typeface="Comic Sans MS" panose="030F0702030302020204" pitchFamily="66" charset="0"/>
              </a:rPr>
              <a:t>u modernoj nukleusnoj obitelji </a:t>
            </a:r>
          </a:p>
        </p:txBody>
      </p:sp>
    </p:spTree>
    <p:extLst>
      <p:ext uri="{BB962C8B-B14F-4D97-AF65-F5344CB8AC3E}">
        <p14:creationId xmlns:p14="http://schemas.microsoft.com/office/powerpoint/2010/main" val="9640231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6632"/>
            <a:ext cx="9251168" cy="68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281699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zervirano mjesto teksta 4"/>
          <p:cNvSpPr>
            <a:spLocks noGrp="1"/>
          </p:cNvSpPr>
          <p:nvPr>
            <p:ph idx="1"/>
          </p:nvPr>
        </p:nvSpPr>
        <p:spPr>
          <a:xfrm>
            <a:off x="179512" y="1340768"/>
            <a:ext cx="8856984" cy="4896544"/>
          </a:xfrm>
        </p:spPr>
        <p:txBody>
          <a:bodyPr>
            <a:normAutofit fontScale="92500" lnSpcReduction="10000"/>
          </a:bodyPr>
          <a:lstStyle/>
          <a:p>
            <a:r>
              <a:rPr lang="vi-VN" sz="3200" dirty="0" smtClean="0">
                <a:solidFill>
                  <a:srgbClr val="FF0000"/>
                </a:solidFill>
                <a:latin typeface="Comic Sans MS" panose="030F0702030302020204" pitchFamily="66" charset="0"/>
              </a:rPr>
              <a:t>izol</a:t>
            </a:r>
            <a:r>
              <a:rPr lang="hr-HR" sz="3200" dirty="0" err="1" smtClean="0">
                <a:solidFill>
                  <a:srgbClr val="FF0000"/>
                </a:solidFill>
                <a:latin typeface="Comic Sans MS" panose="030F0702030302020204" pitchFamily="66" charset="0"/>
              </a:rPr>
              <a:t>iranost</a:t>
            </a:r>
            <a:r>
              <a:rPr lang="hr-HR" sz="3200" dirty="0" smtClean="0">
                <a:solidFill>
                  <a:srgbClr val="FF0000"/>
                </a:solidFill>
                <a:latin typeface="Comic Sans MS" panose="030F0702030302020204" pitchFamily="66" charset="0"/>
              </a:rPr>
              <a:t> obitelji</a:t>
            </a:r>
            <a:r>
              <a:rPr lang="vi-VN" sz="3200" dirty="0" smtClean="0">
                <a:solidFill>
                  <a:srgbClr val="000000"/>
                </a:solidFill>
                <a:latin typeface="Comic Sans MS" panose="030F0702030302020204" pitchFamily="66" charset="0"/>
              </a:rPr>
              <a:t>: </a:t>
            </a:r>
            <a:r>
              <a:rPr lang="vi-VN" sz="3200" dirty="0">
                <a:solidFill>
                  <a:srgbClr val="000000"/>
                </a:solidFill>
                <a:latin typeface="Comic Sans MS" panose="030F0702030302020204" pitchFamily="66" charset="0"/>
              </a:rPr>
              <a:t>privatnost, intimno </a:t>
            </a:r>
            <a:r>
              <a:rPr lang="vi-VN" sz="3200" dirty="0" smtClean="0">
                <a:solidFill>
                  <a:srgbClr val="000000"/>
                </a:solidFill>
                <a:latin typeface="Comic Sans MS" panose="030F0702030302020204" pitchFamily="66" charset="0"/>
              </a:rPr>
              <a:t>sklonište, </a:t>
            </a:r>
            <a:r>
              <a:rPr lang="vi-VN" sz="3200" dirty="0">
                <a:solidFill>
                  <a:srgbClr val="000000"/>
                </a:solidFill>
                <a:latin typeface="Comic Sans MS" panose="030F0702030302020204" pitchFamily="66" charset="0"/>
              </a:rPr>
              <a:t>ali i skriveno mjesto </a:t>
            </a:r>
            <a:r>
              <a:rPr lang="vi-VN" sz="3200" dirty="0" smtClean="0">
                <a:solidFill>
                  <a:srgbClr val="000000"/>
                </a:solidFill>
                <a:latin typeface="Comic Sans MS" panose="030F0702030302020204" pitchFamily="66" charset="0"/>
              </a:rPr>
              <a:t>zlostavljanja</a:t>
            </a:r>
            <a:endParaRPr lang="hr-HR" sz="3200" dirty="0" smtClean="0">
              <a:solidFill>
                <a:srgbClr val="000000"/>
              </a:solidFill>
              <a:latin typeface="Comic Sans MS" panose="030F0702030302020204" pitchFamily="66" charset="0"/>
            </a:endParaRPr>
          </a:p>
          <a:p>
            <a:pPr lvl="0">
              <a:buClr>
                <a:srgbClr val="2DA2BF"/>
              </a:buClr>
            </a:pPr>
            <a:r>
              <a:rPr lang="hr-HR" sz="3000" dirty="0">
                <a:solidFill>
                  <a:srgbClr val="FF0000"/>
                </a:solidFill>
                <a:latin typeface="Comic Sans MS" panose="030F0702030302020204" pitchFamily="66" charset="0"/>
              </a:rPr>
              <a:t>zbližavanje roditelja i djece </a:t>
            </a:r>
            <a:r>
              <a:rPr lang="hr-HR" sz="3000" dirty="0">
                <a:solidFill>
                  <a:prstClr val="black"/>
                </a:solidFill>
                <a:latin typeface="Comic Sans MS" panose="030F0702030302020204" pitchFamily="66" charset="0"/>
              </a:rPr>
              <a:t>(jača emocionalna veza)</a:t>
            </a:r>
          </a:p>
          <a:p>
            <a:pPr lvl="0">
              <a:buClr>
                <a:srgbClr val="2DA2BF"/>
              </a:buClr>
            </a:pPr>
            <a:r>
              <a:rPr lang="hr-HR" sz="3200" b="1" dirty="0" smtClean="0">
                <a:solidFill>
                  <a:srgbClr val="C00000"/>
                </a:solidFill>
                <a:latin typeface="Comic Sans MS" panose="030F0702030302020204" pitchFamily="66" charset="0"/>
              </a:rPr>
              <a:t>odnos </a:t>
            </a:r>
            <a:r>
              <a:rPr lang="hr-HR" sz="3200" b="1" dirty="0" smtClean="0">
                <a:solidFill>
                  <a:srgbClr val="C00000"/>
                </a:solidFill>
                <a:latin typeface="Comic Sans MS" panose="030F0702030302020204" pitchFamily="66" charset="0"/>
              </a:rPr>
              <a:t>s djecom ostaje jedini neupitan odnos </a:t>
            </a:r>
            <a:r>
              <a:rPr lang="hr-HR" sz="3200" b="1" dirty="0">
                <a:solidFill>
                  <a:srgbClr val="C00000"/>
                </a:solidFill>
                <a:latin typeface="Comic Sans MS" panose="030F0702030302020204" pitchFamily="66" charset="0"/>
              </a:rPr>
              <a:t>ljubavi i </a:t>
            </a:r>
            <a:r>
              <a:rPr lang="hr-HR" sz="3200" b="1" dirty="0" smtClean="0">
                <a:solidFill>
                  <a:srgbClr val="C00000"/>
                </a:solidFill>
                <a:latin typeface="Comic Sans MS" panose="030F0702030302020204" pitchFamily="66" charset="0"/>
              </a:rPr>
              <a:t>povjerenja</a:t>
            </a:r>
          </a:p>
          <a:p>
            <a:pPr lvl="0">
              <a:buClr>
                <a:srgbClr val="2DA2BF"/>
              </a:buClr>
            </a:pPr>
            <a:r>
              <a:rPr lang="vi-VN" sz="3000" b="1" dirty="0">
                <a:solidFill>
                  <a:srgbClr val="FF0000"/>
                </a:solidFill>
                <a:latin typeface="Comic Sans MS" panose="030F0702030302020204" pitchFamily="66" charset="0"/>
              </a:rPr>
              <a:t>„</a:t>
            </a:r>
            <a:r>
              <a:rPr lang="hr-HR" sz="3000" b="1" dirty="0">
                <a:solidFill>
                  <a:srgbClr val="FF0000"/>
                </a:solidFill>
                <a:latin typeface="Comic Sans MS" panose="030F0702030302020204" pitchFamily="66" charset="0"/>
              </a:rPr>
              <a:t>n</a:t>
            </a:r>
            <a:r>
              <a:rPr lang="vi-VN" sz="3000" b="1" dirty="0">
                <a:solidFill>
                  <a:srgbClr val="FF0000"/>
                </a:solidFill>
                <a:latin typeface="Comic Sans MS" panose="030F0702030302020204" pitchFamily="66" charset="0"/>
              </a:rPr>
              <a:t>ostalgično dijete“</a:t>
            </a:r>
            <a:r>
              <a:rPr lang="vi-VN" sz="3000" b="1" dirty="0">
                <a:solidFill>
                  <a:srgbClr val="000000"/>
                </a:solidFill>
                <a:latin typeface="Comic Sans MS" panose="030F0702030302020204" pitchFamily="66" charset="0"/>
              </a:rPr>
              <a:t> </a:t>
            </a:r>
            <a:r>
              <a:rPr lang="vi-VN" sz="3000" dirty="0">
                <a:solidFill>
                  <a:srgbClr val="000000"/>
                </a:solidFill>
                <a:latin typeface="Comic Sans MS" panose="030F0702030302020204" pitchFamily="66" charset="0"/>
              </a:rPr>
              <a:t>- </a:t>
            </a:r>
            <a:r>
              <a:rPr lang="vi-VN" sz="3000" dirty="0">
                <a:solidFill>
                  <a:srgbClr val="FF0000"/>
                </a:solidFill>
                <a:latin typeface="Comic Sans MS" panose="030F0702030302020204" pitchFamily="66" charset="0"/>
              </a:rPr>
              <a:t>dijete predstavlja izgubljeni svijet sigurnosti, ugodnosti i topline</a:t>
            </a:r>
            <a:r>
              <a:rPr lang="vi-VN" sz="3000" dirty="0">
                <a:solidFill>
                  <a:srgbClr val="000000"/>
                </a:solidFill>
                <a:latin typeface="Comic Sans MS" panose="030F0702030302020204" pitchFamily="66" charset="0"/>
              </a:rPr>
              <a:t> </a:t>
            </a:r>
            <a:r>
              <a:rPr lang="vi-VN" sz="3000" i="1" dirty="0">
                <a:solidFill>
                  <a:srgbClr val="0070C0"/>
                </a:solidFill>
                <a:latin typeface="Comic Sans MS" panose="030F0702030302020204" pitchFamily="66" charset="0"/>
              </a:rPr>
              <a:t>(Jenks)</a:t>
            </a:r>
          </a:p>
          <a:p>
            <a:pPr>
              <a:buClr>
                <a:srgbClr val="2DA2BF"/>
              </a:buClr>
            </a:pPr>
            <a:r>
              <a:rPr lang="hr-HR" sz="3200" dirty="0" smtClean="0">
                <a:solidFill>
                  <a:srgbClr val="FF0000"/>
                </a:solidFill>
                <a:latin typeface="Comic Sans MS" panose="030F0702030302020204" pitchFamily="66" charset="0"/>
              </a:rPr>
              <a:t>paradoks</a:t>
            </a:r>
            <a:r>
              <a:rPr lang="hr-HR" sz="3200" dirty="0" smtClean="0">
                <a:solidFill>
                  <a:srgbClr val="FF0000"/>
                </a:solidFill>
                <a:latin typeface="Comic Sans MS" panose="030F0702030302020204" pitchFamily="66" charset="0"/>
              </a:rPr>
              <a:t>: </a:t>
            </a:r>
            <a:r>
              <a:rPr lang="vi-VN" sz="3200" dirty="0" smtClean="0">
                <a:solidFill>
                  <a:srgbClr val="FF0000"/>
                </a:solidFill>
                <a:latin typeface="Comic Sans MS" panose="030F0702030302020204" pitchFamily="66" charset="0"/>
              </a:rPr>
              <a:t>dijete </a:t>
            </a:r>
            <a:r>
              <a:rPr lang="vi-VN" sz="3200" dirty="0">
                <a:solidFill>
                  <a:srgbClr val="FF0000"/>
                </a:solidFill>
                <a:latin typeface="Comic Sans MS" panose="030F0702030302020204" pitchFamily="66" charset="0"/>
              </a:rPr>
              <a:t>više aktivnog vremena provodi u institucijama nego u </a:t>
            </a:r>
            <a:r>
              <a:rPr lang="vi-VN" sz="3200" dirty="0" smtClean="0">
                <a:solidFill>
                  <a:srgbClr val="FF0000"/>
                </a:solidFill>
                <a:latin typeface="Comic Sans MS" panose="030F0702030302020204" pitchFamily="66" charset="0"/>
              </a:rPr>
              <a:t>obitelji</a:t>
            </a:r>
            <a:endParaRPr lang="vi-VN" sz="3200" dirty="0">
              <a:solidFill>
                <a:srgbClr val="FF0000"/>
              </a:solidFill>
              <a:latin typeface="Comic Sans MS" panose="030F0702030302020204" pitchFamily="66" charset="0"/>
            </a:endParaRPr>
          </a:p>
        </p:txBody>
      </p:sp>
      <p:sp>
        <p:nvSpPr>
          <p:cNvPr id="2" name="Naslov 1"/>
          <p:cNvSpPr>
            <a:spLocks noGrp="1"/>
          </p:cNvSpPr>
          <p:nvPr>
            <p:ph type="title"/>
          </p:nvPr>
        </p:nvSpPr>
        <p:spPr>
          <a:xfrm>
            <a:off x="467544" y="260648"/>
            <a:ext cx="8229600" cy="1143000"/>
          </a:xfrm>
        </p:spPr>
        <p:txBody>
          <a:bodyPr>
            <a:normAutofit/>
          </a:bodyPr>
          <a:lstStyle/>
          <a:p>
            <a:r>
              <a:rPr lang="hr-HR" sz="3000" dirty="0">
                <a:solidFill>
                  <a:srgbClr val="C00000"/>
                </a:solidFill>
                <a:latin typeface="Comic Sans MS" panose="030F0702030302020204" pitchFamily="66" charset="0"/>
              </a:rPr>
              <a:t>3. </a:t>
            </a:r>
            <a:r>
              <a:rPr lang="vi-VN" sz="3000" dirty="0">
                <a:solidFill>
                  <a:srgbClr val="C00000"/>
                </a:solidFill>
                <a:latin typeface="Comic Sans MS" panose="030F0702030302020204" pitchFamily="66" charset="0"/>
              </a:rPr>
              <a:t>Promjene u modernoj nukleusnoj obitelji </a:t>
            </a:r>
            <a:endParaRPr lang="hr-HR" sz="3600" dirty="0">
              <a:solidFill>
                <a:srgbClr val="C00000"/>
              </a:solidFill>
              <a:latin typeface="Comic Sans MS" panose="030F0702030302020204" pitchFamily="66" charset="0"/>
            </a:endParaRPr>
          </a:p>
        </p:txBody>
      </p:sp>
    </p:spTree>
    <p:extLst>
      <p:ext uri="{BB962C8B-B14F-4D97-AF65-F5344CB8AC3E}">
        <p14:creationId xmlns:p14="http://schemas.microsoft.com/office/powerpoint/2010/main" val="12302366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548680"/>
            <a:ext cx="8067227" cy="576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265417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zervirano mjesto teksta 4"/>
          <p:cNvSpPr>
            <a:spLocks noGrp="1"/>
          </p:cNvSpPr>
          <p:nvPr>
            <p:ph idx="1"/>
          </p:nvPr>
        </p:nvSpPr>
        <p:spPr>
          <a:xfrm>
            <a:off x="251520" y="1340768"/>
            <a:ext cx="8712968" cy="5328592"/>
          </a:xfrm>
        </p:spPr>
        <p:txBody>
          <a:bodyPr>
            <a:noAutofit/>
          </a:bodyPr>
          <a:lstStyle/>
          <a:p>
            <a:r>
              <a:rPr lang="hr-HR" sz="3000" dirty="0" err="1" smtClean="0">
                <a:solidFill>
                  <a:srgbClr val="000000"/>
                </a:solidFill>
                <a:latin typeface="Comic Sans MS" panose="030F0702030302020204" pitchFamily="66" charset="0"/>
              </a:rPr>
              <a:t>1960</a:t>
            </a:r>
            <a:r>
              <a:rPr lang="hr-HR" sz="3000" dirty="0" smtClean="0">
                <a:solidFill>
                  <a:srgbClr val="000000"/>
                </a:solidFill>
                <a:latin typeface="Comic Sans MS" panose="030F0702030302020204" pitchFamily="66" charset="0"/>
              </a:rPr>
              <a:t>-tih </a:t>
            </a:r>
            <a:r>
              <a:rPr lang="vi-VN" sz="3000" dirty="0" smtClean="0">
                <a:solidFill>
                  <a:srgbClr val="000000"/>
                </a:solidFill>
                <a:latin typeface="Comic Sans MS" panose="030F0702030302020204" pitchFamily="66" charset="0"/>
              </a:rPr>
              <a:t>d</a:t>
            </a:r>
            <a:r>
              <a:rPr lang="hr-HR" sz="3000" dirty="0" smtClean="0">
                <a:solidFill>
                  <a:srgbClr val="000000"/>
                </a:solidFill>
                <a:latin typeface="Comic Sans MS" panose="030F0702030302020204" pitchFamily="66" charset="0"/>
              </a:rPr>
              <a:t>i</a:t>
            </a:r>
            <a:r>
              <a:rPr lang="vi-VN" sz="3000" dirty="0" smtClean="0">
                <a:solidFill>
                  <a:srgbClr val="000000"/>
                </a:solidFill>
                <a:latin typeface="Comic Sans MS" panose="030F0702030302020204" pitchFamily="66" charset="0"/>
              </a:rPr>
              <a:t>jete </a:t>
            </a:r>
            <a:r>
              <a:rPr lang="hr-HR" sz="3000" dirty="0" smtClean="0">
                <a:solidFill>
                  <a:srgbClr val="000000"/>
                </a:solidFill>
                <a:latin typeface="Comic Sans MS" panose="030F0702030302020204" pitchFamily="66" charset="0"/>
              </a:rPr>
              <a:t>postaje</a:t>
            </a:r>
            <a:r>
              <a:rPr lang="vi-VN" sz="3000" dirty="0" smtClean="0">
                <a:solidFill>
                  <a:srgbClr val="000000"/>
                </a:solidFill>
                <a:latin typeface="Comic Sans MS" panose="030F0702030302020204" pitchFamily="66" charset="0"/>
              </a:rPr>
              <a:t> </a:t>
            </a:r>
            <a:r>
              <a:rPr lang="vi-VN" sz="3000" i="1" dirty="0">
                <a:solidFill>
                  <a:schemeClr val="accent4"/>
                </a:solidFill>
                <a:latin typeface="Comic Sans MS" panose="030F0702030302020204" pitchFamily="66" charset="0"/>
              </a:rPr>
              <a:t>„ekonomski </a:t>
            </a:r>
            <a:r>
              <a:rPr lang="vi-VN" sz="3000" i="1" dirty="0" smtClean="0">
                <a:solidFill>
                  <a:schemeClr val="accent4"/>
                </a:solidFill>
                <a:latin typeface="Comic Sans MS" panose="030F0702030302020204" pitchFamily="66" charset="0"/>
              </a:rPr>
              <a:t>beskorisno, </a:t>
            </a:r>
            <a:r>
              <a:rPr lang="vi-VN" sz="3000" i="1" dirty="0">
                <a:solidFill>
                  <a:schemeClr val="accent4"/>
                </a:solidFill>
                <a:latin typeface="Comic Sans MS" panose="030F0702030302020204" pitchFamily="66" charset="0"/>
              </a:rPr>
              <a:t>ali emocionalno </a:t>
            </a:r>
            <a:r>
              <a:rPr lang="vi-VN" sz="3000" i="1" dirty="0" smtClean="0">
                <a:solidFill>
                  <a:schemeClr val="accent4"/>
                </a:solidFill>
                <a:latin typeface="Comic Sans MS" panose="030F0702030302020204" pitchFamily="66" charset="0"/>
              </a:rPr>
              <a:t>neproc</a:t>
            </a:r>
            <a:r>
              <a:rPr lang="hr-HR" sz="3000" i="1" dirty="0" smtClean="0">
                <a:solidFill>
                  <a:schemeClr val="accent4"/>
                </a:solidFill>
                <a:latin typeface="Comic Sans MS" panose="030F0702030302020204" pitchFamily="66" charset="0"/>
              </a:rPr>
              <a:t>i</a:t>
            </a:r>
            <a:r>
              <a:rPr lang="vi-VN" sz="3000" i="1" dirty="0" smtClean="0">
                <a:solidFill>
                  <a:schemeClr val="accent4"/>
                </a:solidFill>
                <a:latin typeface="Comic Sans MS" panose="030F0702030302020204" pitchFamily="66" charset="0"/>
              </a:rPr>
              <a:t>jenjivo“ </a:t>
            </a:r>
            <a:r>
              <a:rPr lang="vi-VN" sz="3000" i="1" dirty="0">
                <a:solidFill>
                  <a:schemeClr val="accent4"/>
                </a:solidFill>
                <a:latin typeface="Comic Sans MS" panose="030F0702030302020204" pitchFamily="66" charset="0"/>
              </a:rPr>
              <a:t>(Zelizer</a:t>
            </a:r>
            <a:r>
              <a:rPr lang="vi-VN" sz="3000" i="1" dirty="0" smtClean="0">
                <a:solidFill>
                  <a:schemeClr val="accent4"/>
                </a:solidFill>
                <a:latin typeface="Comic Sans MS" panose="030F0702030302020204" pitchFamily="66" charset="0"/>
              </a:rPr>
              <a:t>)</a:t>
            </a:r>
            <a:endParaRPr lang="hr-HR" sz="3000" i="1" dirty="0" smtClean="0">
              <a:solidFill>
                <a:schemeClr val="accent4"/>
              </a:solidFill>
              <a:latin typeface="Comic Sans MS" panose="030F0702030302020204" pitchFamily="66" charset="0"/>
            </a:endParaRPr>
          </a:p>
          <a:p>
            <a:r>
              <a:rPr lang="hr-HR" sz="3000" dirty="0" smtClean="0">
                <a:solidFill>
                  <a:srgbClr val="000000"/>
                </a:solidFill>
                <a:latin typeface="Comic Sans MS" panose="030F0702030302020204" pitchFamily="66" charset="0"/>
              </a:rPr>
              <a:t>d</a:t>
            </a:r>
            <a:r>
              <a:rPr lang="vi-VN" sz="3000" dirty="0" smtClean="0">
                <a:solidFill>
                  <a:srgbClr val="000000"/>
                </a:solidFill>
                <a:latin typeface="Comic Sans MS" panose="030F0702030302020204" pitchFamily="66" charset="0"/>
              </a:rPr>
              <a:t>ijete </a:t>
            </a:r>
            <a:r>
              <a:rPr lang="hr-HR" sz="3000" dirty="0" smtClean="0">
                <a:solidFill>
                  <a:srgbClr val="000000"/>
                </a:solidFill>
                <a:latin typeface="Comic Sans MS" panose="030F0702030302020204" pitchFamily="66" charset="0"/>
              </a:rPr>
              <a:t>kao</a:t>
            </a:r>
            <a:r>
              <a:rPr lang="vi-VN" sz="3000" dirty="0" smtClean="0">
                <a:solidFill>
                  <a:srgbClr val="000000"/>
                </a:solidFill>
                <a:latin typeface="Comic Sans MS" panose="030F0702030302020204" pitchFamily="66" charset="0"/>
              </a:rPr>
              <a:t> </a:t>
            </a:r>
            <a:r>
              <a:rPr lang="vi-VN" sz="3000" dirty="0">
                <a:solidFill>
                  <a:srgbClr val="FF0000"/>
                </a:solidFill>
                <a:latin typeface="Comic Sans MS" panose="030F0702030302020204" pitchFamily="66" charset="0"/>
              </a:rPr>
              <a:t>„životni projekt" </a:t>
            </a:r>
            <a:r>
              <a:rPr lang="vi-VN" sz="3000" dirty="0" smtClean="0">
                <a:solidFill>
                  <a:srgbClr val="FF0000"/>
                </a:solidFill>
                <a:latin typeface="Comic Sans MS" panose="030F0702030302020204" pitchFamily="66" charset="0"/>
              </a:rPr>
              <a:t>roditelja</a:t>
            </a:r>
            <a:endParaRPr lang="hr-HR" sz="3000" dirty="0" smtClean="0">
              <a:solidFill>
                <a:srgbClr val="FF0000"/>
              </a:solidFill>
              <a:latin typeface="Comic Sans MS" panose="030F0702030302020204" pitchFamily="66" charset="0"/>
            </a:endParaRPr>
          </a:p>
          <a:p>
            <a:r>
              <a:rPr lang="hr-HR" sz="3000" b="1" dirty="0" smtClean="0">
                <a:solidFill>
                  <a:srgbClr val="C00000"/>
                </a:solidFill>
                <a:latin typeface="Comic Sans MS" panose="030F0702030302020204" pitchFamily="66" charset="0"/>
              </a:rPr>
              <a:t>„sakralno dijete</a:t>
            </a:r>
            <a:r>
              <a:rPr lang="hr-HR" sz="3000" dirty="0" smtClean="0">
                <a:solidFill>
                  <a:srgbClr val="C00000"/>
                </a:solidFill>
                <a:latin typeface="Comic Sans MS" panose="030F0702030302020204" pitchFamily="66" charset="0"/>
              </a:rPr>
              <a:t>” </a:t>
            </a:r>
            <a:r>
              <a:rPr lang="vi-VN" sz="3000" dirty="0" smtClean="0">
                <a:solidFill>
                  <a:srgbClr val="FF0000"/>
                </a:solidFill>
                <a:latin typeface="Comic Sans MS" panose="030F0702030302020204" pitchFamily="66" charset="0"/>
              </a:rPr>
              <a:t>sve ovisn</a:t>
            </a:r>
            <a:r>
              <a:rPr lang="hr-HR" sz="3000" dirty="0" err="1" smtClean="0">
                <a:solidFill>
                  <a:srgbClr val="FF0000"/>
                </a:solidFill>
                <a:latin typeface="Comic Sans MS" panose="030F0702030302020204" pitchFamily="66" charset="0"/>
              </a:rPr>
              <a:t>ije</a:t>
            </a:r>
            <a:r>
              <a:rPr lang="vi-VN" sz="3000" dirty="0" smtClean="0">
                <a:solidFill>
                  <a:srgbClr val="FF0000"/>
                </a:solidFill>
                <a:latin typeface="Comic Sans MS" panose="030F0702030302020204" pitchFamily="66" charset="0"/>
              </a:rPr>
              <a:t> o roditelj</a:t>
            </a:r>
            <a:r>
              <a:rPr lang="hr-HR" sz="3000" dirty="0" smtClean="0">
                <a:solidFill>
                  <a:srgbClr val="FF0000"/>
                </a:solidFill>
                <a:latin typeface="Comic Sans MS" panose="030F0702030302020204" pitchFamily="66" charset="0"/>
              </a:rPr>
              <a:t>im</a:t>
            </a:r>
            <a:r>
              <a:rPr lang="vi-VN" sz="3000" dirty="0" smtClean="0">
                <a:solidFill>
                  <a:srgbClr val="FF0000"/>
                </a:solidFill>
                <a:latin typeface="Comic Sans MS" panose="030F0702030302020204" pitchFamily="66" charset="0"/>
              </a:rPr>
              <a:t>a</a:t>
            </a:r>
            <a:r>
              <a:rPr lang="vi-VN" sz="3000" dirty="0">
                <a:solidFill>
                  <a:srgbClr val="FF0000"/>
                </a:solidFill>
                <a:latin typeface="Comic Sans MS" panose="030F0702030302020204" pitchFamily="66" charset="0"/>
              </a:rPr>
              <a:t>, </a:t>
            </a:r>
            <a:r>
              <a:rPr lang="vi-VN" sz="3000" dirty="0" smtClean="0">
                <a:solidFill>
                  <a:srgbClr val="FF0000"/>
                </a:solidFill>
                <a:latin typeface="Comic Sans MS" panose="030F0702030302020204" pitchFamily="66" charset="0"/>
              </a:rPr>
              <a:t>pasivn</a:t>
            </a:r>
            <a:r>
              <a:rPr lang="hr-HR" sz="3000" dirty="0">
                <a:solidFill>
                  <a:srgbClr val="FF0000"/>
                </a:solidFill>
                <a:latin typeface="Comic Sans MS" panose="030F0702030302020204" pitchFamily="66" charset="0"/>
              </a:rPr>
              <a:t>o</a:t>
            </a:r>
            <a:r>
              <a:rPr lang="hr-HR" sz="3000" dirty="0" smtClean="0">
                <a:solidFill>
                  <a:srgbClr val="FF0000"/>
                </a:solidFill>
                <a:latin typeface="Comic Sans MS" panose="030F0702030302020204" pitchFamily="66" charset="0"/>
              </a:rPr>
              <a:t> </a:t>
            </a:r>
            <a:r>
              <a:rPr lang="vi-VN" sz="3000" dirty="0" smtClean="0">
                <a:solidFill>
                  <a:srgbClr val="FF0000"/>
                </a:solidFill>
                <a:latin typeface="Comic Sans MS" panose="030F0702030302020204" pitchFamily="66" charset="0"/>
              </a:rPr>
              <a:t>i prezaštićen</a:t>
            </a:r>
            <a:r>
              <a:rPr lang="hr-HR" sz="3000" dirty="0">
                <a:solidFill>
                  <a:srgbClr val="FF0000"/>
                </a:solidFill>
                <a:latin typeface="Comic Sans MS" panose="030F0702030302020204" pitchFamily="66" charset="0"/>
              </a:rPr>
              <a:t>o</a:t>
            </a:r>
            <a:r>
              <a:rPr lang="vi-VN" sz="3000" dirty="0" smtClean="0">
                <a:solidFill>
                  <a:srgbClr val="FF0000"/>
                </a:solidFill>
                <a:latin typeface="Comic Sans MS" panose="030F0702030302020204" pitchFamily="66" charset="0"/>
              </a:rPr>
              <a:t> </a:t>
            </a:r>
            <a:endParaRPr lang="hr-HR" sz="3000" dirty="0" smtClean="0">
              <a:solidFill>
                <a:srgbClr val="FF0000"/>
              </a:solidFill>
              <a:latin typeface="Comic Sans MS" panose="030F0702030302020204" pitchFamily="66" charset="0"/>
            </a:endParaRPr>
          </a:p>
          <a:p>
            <a:r>
              <a:rPr lang="hr-HR" sz="3000" dirty="0" err="1" smtClean="0">
                <a:solidFill>
                  <a:srgbClr val="000000"/>
                </a:solidFill>
                <a:latin typeface="Comic Sans MS" panose="030F0702030302020204" pitchFamily="66" charset="0"/>
              </a:rPr>
              <a:t>1980</a:t>
            </a:r>
            <a:r>
              <a:rPr lang="hr-HR" sz="3000" dirty="0" smtClean="0">
                <a:solidFill>
                  <a:srgbClr val="000000"/>
                </a:solidFill>
                <a:latin typeface="Comic Sans MS" panose="030F0702030302020204" pitchFamily="66" charset="0"/>
              </a:rPr>
              <a:t>-tih novi trend: p</a:t>
            </a:r>
            <a:r>
              <a:rPr lang="vi-VN" sz="3000" dirty="0" smtClean="0">
                <a:solidFill>
                  <a:srgbClr val="000000"/>
                </a:solidFill>
                <a:latin typeface="Comic Sans MS" panose="030F0702030302020204" pitchFamily="66" charset="0"/>
              </a:rPr>
              <a:t>artnerstvo </a:t>
            </a:r>
            <a:r>
              <a:rPr lang="vi-VN" sz="3000" dirty="0">
                <a:solidFill>
                  <a:srgbClr val="000000"/>
                </a:solidFill>
                <a:latin typeface="Comic Sans MS" panose="030F0702030302020204" pitchFamily="66" charset="0"/>
              </a:rPr>
              <a:t>djece i </a:t>
            </a:r>
            <a:r>
              <a:rPr lang="vi-VN" sz="3000" dirty="0" smtClean="0">
                <a:solidFill>
                  <a:srgbClr val="000000"/>
                </a:solidFill>
                <a:latin typeface="Comic Sans MS" panose="030F0702030302020204" pitchFamily="66" charset="0"/>
              </a:rPr>
              <a:t>roditelja</a:t>
            </a:r>
            <a:r>
              <a:rPr lang="hr-HR" sz="3000" dirty="0" smtClean="0">
                <a:solidFill>
                  <a:srgbClr val="000000"/>
                </a:solidFill>
                <a:latin typeface="Comic Sans MS" panose="030F0702030302020204" pitchFamily="66" charset="0"/>
              </a:rPr>
              <a:t> (</a:t>
            </a:r>
            <a:r>
              <a:rPr lang="vi-VN" sz="3000" dirty="0" smtClean="0">
                <a:solidFill>
                  <a:srgbClr val="000000"/>
                </a:solidFill>
                <a:latin typeface="Comic Sans MS" panose="030F0702030302020204" pitchFamily="66" charset="0"/>
              </a:rPr>
              <a:t>odraslih</a:t>
            </a:r>
            <a:r>
              <a:rPr lang="hr-HR" sz="3000" dirty="0" smtClean="0">
                <a:solidFill>
                  <a:srgbClr val="000000"/>
                </a:solidFill>
                <a:latin typeface="Comic Sans MS" panose="030F0702030302020204" pitchFamily="66" charset="0"/>
              </a:rPr>
              <a:t>)</a:t>
            </a:r>
          </a:p>
          <a:p>
            <a:pPr lvl="0">
              <a:buClr>
                <a:srgbClr val="2DA2BF"/>
              </a:buClr>
            </a:pPr>
            <a:r>
              <a:rPr lang="vi-VN" sz="3000" dirty="0">
                <a:solidFill>
                  <a:srgbClr val="FF0000"/>
                </a:solidFill>
                <a:latin typeface="Comic Sans MS" panose="030F0702030302020204" pitchFamily="66" charset="0"/>
              </a:rPr>
              <a:t>sukob roditelj</a:t>
            </a:r>
            <a:r>
              <a:rPr lang="hr-HR" sz="3000" dirty="0" err="1">
                <a:solidFill>
                  <a:srgbClr val="FF0000"/>
                </a:solidFill>
                <a:latin typeface="Comic Sans MS" panose="030F0702030302020204" pitchFamily="66" charset="0"/>
              </a:rPr>
              <a:t>skih</a:t>
            </a:r>
            <a:r>
              <a:rPr lang="hr-HR" sz="3000" dirty="0">
                <a:solidFill>
                  <a:srgbClr val="FF0000"/>
                </a:solidFill>
                <a:latin typeface="Comic Sans MS" panose="030F0702030302020204" pitchFamily="66" charset="0"/>
              </a:rPr>
              <a:t> karijera</a:t>
            </a:r>
            <a:r>
              <a:rPr lang="vi-VN" sz="3000" dirty="0">
                <a:solidFill>
                  <a:srgbClr val="FF0000"/>
                </a:solidFill>
                <a:latin typeface="Comic Sans MS" panose="030F0702030302020204" pitchFamily="66" charset="0"/>
              </a:rPr>
              <a:t> </a:t>
            </a:r>
            <a:r>
              <a:rPr lang="vi-VN" sz="3000" dirty="0">
                <a:solidFill>
                  <a:srgbClr val="000000"/>
                </a:solidFill>
                <a:latin typeface="Comic Sans MS" panose="030F0702030302020204" pitchFamily="66" charset="0"/>
              </a:rPr>
              <a:t>i odgoj </a:t>
            </a:r>
            <a:r>
              <a:rPr lang="vi-VN" sz="3000" dirty="0" smtClean="0">
                <a:solidFill>
                  <a:srgbClr val="000000"/>
                </a:solidFill>
                <a:latin typeface="Comic Sans MS" panose="030F0702030302020204" pitchFamily="66" charset="0"/>
              </a:rPr>
              <a:t>djece</a:t>
            </a:r>
            <a:endParaRPr lang="vi-VN" sz="3000" dirty="0">
              <a:solidFill>
                <a:srgbClr val="000000"/>
              </a:solidFill>
              <a:latin typeface="Comic Sans MS" panose="030F0702030302020204" pitchFamily="66" charset="0"/>
            </a:endParaRPr>
          </a:p>
        </p:txBody>
      </p:sp>
      <p:sp>
        <p:nvSpPr>
          <p:cNvPr id="2" name="Naslov 1"/>
          <p:cNvSpPr>
            <a:spLocks noGrp="1"/>
          </p:cNvSpPr>
          <p:nvPr>
            <p:ph type="title"/>
          </p:nvPr>
        </p:nvSpPr>
        <p:spPr/>
        <p:txBody>
          <a:bodyPr>
            <a:normAutofit/>
          </a:bodyPr>
          <a:lstStyle/>
          <a:p>
            <a:r>
              <a:rPr lang="hr-HR" sz="3200" dirty="0" smtClean="0">
                <a:solidFill>
                  <a:srgbClr val="C00000"/>
                </a:solidFill>
                <a:latin typeface="Comic Sans MS" panose="030F0702030302020204" pitchFamily="66" charset="0"/>
              </a:rPr>
              <a:t>„</a:t>
            </a:r>
            <a:r>
              <a:rPr lang="hr-HR" sz="3200" dirty="0" err="1" smtClean="0">
                <a:solidFill>
                  <a:srgbClr val="C00000"/>
                </a:solidFill>
                <a:latin typeface="Comic Sans MS" panose="030F0702030302020204" pitchFamily="66" charset="0"/>
              </a:rPr>
              <a:t>Dijetecentrična</a:t>
            </a:r>
            <a:r>
              <a:rPr lang="hr-HR" sz="3200" dirty="0" smtClean="0">
                <a:solidFill>
                  <a:srgbClr val="C00000"/>
                </a:solidFill>
                <a:latin typeface="Comic Sans MS" panose="030F0702030302020204" pitchFamily="66" charset="0"/>
              </a:rPr>
              <a:t> obitelj”</a:t>
            </a:r>
            <a:endParaRPr lang="hr-HR" sz="3200" dirty="0">
              <a:solidFill>
                <a:srgbClr val="C00000"/>
              </a:solidFill>
              <a:latin typeface="Comic Sans MS" panose="030F0702030302020204" pitchFamily="66" charset="0"/>
            </a:endParaRPr>
          </a:p>
        </p:txBody>
      </p:sp>
    </p:spTree>
    <p:extLst>
      <p:ext uri="{BB962C8B-B14F-4D97-AF65-F5344CB8AC3E}">
        <p14:creationId xmlns:p14="http://schemas.microsoft.com/office/powerpoint/2010/main" val="28145875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908720"/>
            <a:ext cx="5383178" cy="576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738697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764704"/>
            <a:ext cx="7688429" cy="543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844386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adržaja 1"/>
          <p:cNvSpPr>
            <a:spLocks noGrp="1"/>
          </p:cNvSpPr>
          <p:nvPr>
            <p:ph idx="1"/>
          </p:nvPr>
        </p:nvSpPr>
        <p:spPr>
          <a:xfrm>
            <a:off x="179512" y="1600200"/>
            <a:ext cx="8640960" cy="5141168"/>
          </a:xfrm>
        </p:spPr>
        <p:txBody>
          <a:bodyPr>
            <a:normAutofit/>
          </a:bodyPr>
          <a:lstStyle/>
          <a:p>
            <a:pPr marL="0" indent="0" algn="just">
              <a:lnSpc>
                <a:spcPct val="115000"/>
              </a:lnSpc>
              <a:buNone/>
            </a:pPr>
            <a:r>
              <a:rPr lang="hr-HR" sz="3000" dirty="0" smtClean="0">
                <a:solidFill>
                  <a:srgbClr val="000000"/>
                </a:solidFill>
                <a:latin typeface="Comic Sans MS"/>
                <a:ea typeface="Calibri"/>
                <a:cs typeface="Times New Roman"/>
              </a:rPr>
              <a:t>Uzroci:</a:t>
            </a:r>
          </a:p>
          <a:p>
            <a:pPr marL="342900" indent="-342900" algn="just">
              <a:lnSpc>
                <a:spcPct val="115000"/>
              </a:lnSpc>
            </a:pPr>
            <a:r>
              <a:rPr lang="hr-HR" sz="3000" dirty="0" smtClean="0">
                <a:solidFill>
                  <a:srgbClr val="FF0000"/>
                </a:solidFill>
                <a:latin typeface="Comic Sans MS"/>
                <a:ea typeface="Calibri"/>
                <a:cs typeface="Times New Roman"/>
              </a:rPr>
              <a:t>troškovi odgoja </a:t>
            </a:r>
            <a:r>
              <a:rPr lang="hr-HR" sz="3000" dirty="0">
                <a:solidFill>
                  <a:srgbClr val="FF0000"/>
                </a:solidFill>
                <a:latin typeface="Comic Sans MS"/>
                <a:ea typeface="Calibri"/>
                <a:cs typeface="Times New Roman"/>
              </a:rPr>
              <a:t>djeteta</a:t>
            </a:r>
            <a:r>
              <a:rPr lang="hr-HR" sz="3000" dirty="0">
                <a:solidFill>
                  <a:srgbClr val="000000"/>
                </a:solidFill>
                <a:latin typeface="Comic Sans MS"/>
                <a:ea typeface="Calibri"/>
                <a:cs typeface="Times New Roman"/>
              </a:rPr>
              <a:t> su izuzetno </a:t>
            </a:r>
            <a:r>
              <a:rPr lang="hr-HR" sz="3000" dirty="0" smtClean="0">
                <a:solidFill>
                  <a:srgbClr val="000000"/>
                </a:solidFill>
                <a:latin typeface="Comic Sans MS"/>
                <a:ea typeface="Calibri"/>
                <a:cs typeface="Times New Roman"/>
              </a:rPr>
              <a:t>porasli</a:t>
            </a:r>
            <a:endParaRPr lang="hr-HR" sz="3000" dirty="0">
              <a:latin typeface="Times New Roman"/>
              <a:ea typeface="Calibri"/>
              <a:cs typeface="Times New Roman"/>
            </a:endParaRPr>
          </a:p>
          <a:p>
            <a:pPr marL="342900" indent="-342900" algn="just">
              <a:lnSpc>
                <a:spcPct val="115000"/>
              </a:lnSpc>
            </a:pPr>
            <a:r>
              <a:rPr lang="hr-HR" sz="3000" dirty="0">
                <a:solidFill>
                  <a:srgbClr val="000000"/>
                </a:solidFill>
                <a:latin typeface="Comic Sans MS"/>
                <a:ea typeface="Calibri"/>
                <a:cs typeface="Times New Roman"/>
              </a:rPr>
              <a:t>djeca </a:t>
            </a:r>
            <a:r>
              <a:rPr lang="hr-HR" sz="3000" dirty="0" smtClean="0">
                <a:solidFill>
                  <a:srgbClr val="000000"/>
                </a:solidFill>
                <a:latin typeface="Comic Sans MS"/>
                <a:ea typeface="Calibri"/>
                <a:cs typeface="Times New Roman"/>
              </a:rPr>
              <a:t>su postala </a:t>
            </a:r>
            <a:r>
              <a:rPr lang="hr-HR" sz="3000" dirty="0" smtClean="0">
                <a:solidFill>
                  <a:srgbClr val="FF0000"/>
                </a:solidFill>
                <a:latin typeface="Comic Sans MS"/>
                <a:ea typeface="Calibri"/>
                <a:cs typeface="Times New Roman"/>
              </a:rPr>
              <a:t>isključivi potrošači</a:t>
            </a:r>
            <a:endParaRPr lang="hr-HR" sz="3000" dirty="0">
              <a:solidFill>
                <a:srgbClr val="FF0000"/>
              </a:solidFill>
              <a:latin typeface="Times New Roman"/>
              <a:ea typeface="Calibri"/>
              <a:cs typeface="Times New Roman"/>
            </a:endParaRPr>
          </a:p>
          <a:p>
            <a:pPr marL="342900" indent="-342900" algn="just">
              <a:lnSpc>
                <a:spcPct val="115000"/>
              </a:lnSpc>
            </a:pPr>
            <a:r>
              <a:rPr lang="hr-HR" sz="3000" dirty="0" smtClean="0">
                <a:solidFill>
                  <a:srgbClr val="000000"/>
                </a:solidFill>
                <a:latin typeface="Comic Sans MS"/>
                <a:ea typeface="Calibri"/>
                <a:cs typeface="Times New Roman"/>
              </a:rPr>
              <a:t>djeca manje sudjeluju </a:t>
            </a:r>
            <a:r>
              <a:rPr lang="hr-HR" sz="3000" dirty="0">
                <a:solidFill>
                  <a:srgbClr val="000000"/>
                </a:solidFill>
                <a:latin typeface="Comic Sans MS"/>
                <a:ea typeface="Calibri"/>
                <a:cs typeface="Times New Roman"/>
              </a:rPr>
              <a:t>u </a:t>
            </a:r>
            <a:r>
              <a:rPr lang="hr-HR" sz="3000" dirty="0" smtClean="0">
                <a:solidFill>
                  <a:srgbClr val="000000"/>
                </a:solidFill>
                <a:latin typeface="Comic Sans MS"/>
                <a:ea typeface="Calibri"/>
                <a:cs typeface="Times New Roman"/>
              </a:rPr>
              <a:t>kućnim poslovima</a:t>
            </a:r>
            <a:endParaRPr lang="hr-HR" sz="3000" dirty="0">
              <a:latin typeface="Times New Roman"/>
              <a:ea typeface="Calibri"/>
              <a:cs typeface="Times New Roman"/>
            </a:endParaRPr>
          </a:p>
          <a:p>
            <a:pPr marL="342900" indent="-342900" algn="just">
              <a:lnSpc>
                <a:spcPct val="115000"/>
              </a:lnSpc>
            </a:pPr>
            <a:r>
              <a:rPr lang="hr-HR" sz="3000" dirty="0" smtClean="0">
                <a:solidFill>
                  <a:srgbClr val="FF0000"/>
                </a:solidFill>
                <a:latin typeface="Comic Sans MS"/>
                <a:ea typeface="Calibri"/>
                <a:cs typeface="Times New Roman"/>
              </a:rPr>
              <a:t>emocionalna </a:t>
            </a:r>
            <a:r>
              <a:rPr lang="hr-HR" sz="3000" dirty="0">
                <a:solidFill>
                  <a:srgbClr val="FF0000"/>
                </a:solidFill>
                <a:latin typeface="Comic Sans MS"/>
                <a:ea typeface="Calibri"/>
                <a:cs typeface="Times New Roman"/>
              </a:rPr>
              <a:t>zasićenost jednim djetetom </a:t>
            </a:r>
            <a:r>
              <a:rPr lang="hr-HR" sz="3000" dirty="0" smtClean="0">
                <a:solidFill>
                  <a:srgbClr val="000000"/>
                </a:solidFill>
                <a:latin typeface="Comic Sans MS"/>
                <a:ea typeface="Calibri"/>
                <a:cs typeface="Times New Roman"/>
              </a:rPr>
              <a:t>(?)</a:t>
            </a:r>
          </a:p>
          <a:p>
            <a:pPr marL="0" indent="0" algn="just">
              <a:lnSpc>
                <a:spcPct val="115000"/>
              </a:lnSpc>
              <a:buNone/>
            </a:pPr>
            <a:r>
              <a:rPr lang="hr-HR" sz="3000" dirty="0" smtClean="0">
                <a:solidFill>
                  <a:srgbClr val="000000"/>
                </a:solidFill>
                <a:latin typeface="Comic Sans MS"/>
                <a:ea typeface="Calibri"/>
                <a:cs typeface="Times New Roman"/>
              </a:rPr>
              <a:t>Posljedica:</a:t>
            </a:r>
          </a:p>
          <a:p>
            <a:pPr marL="342900" indent="-342900" algn="just">
              <a:lnSpc>
                <a:spcPct val="115000"/>
              </a:lnSpc>
            </a:pPr>
            <a:r>
              <a:rPr lang="hr-HR" sz="3000" dirty="0">
                <a:solidFill>
                  <a:srgbClr val="000000"/>
                </a:solidFill>
                <a:latin typeface="Comic Sans MS"/>
                <a:ea typeface="Calibri"/>
                <a:cs typeface="Times New Roman"/>
              </a:rPr>
              <a:t>veća briga i bolji standard </a:t>
            </a:r>
            <a:r>
              <a:rPr lang="hr-HR" sz="3000" dirty="0" smtClean="0">
                <a:solidFill>
                  <a:srgbClr val="000000"/>
                </a:solidFill>
                <a:latin typeface="Comic Sans MS"/>
                <a:ea typeface="Calibri"/>
                <a:cs typeface="Times New Roman"/>
              </a:rPr>
              <a:t>djece, ali </a:t>
            </a:r>
            <a:r>
              <a:rPr lang="hr-HR" sz="3000" dirty="0">
                <a:solidFill>
                  <a:srgbClr val="000000"/>
                </a:solidFill>
                <a:latin typeface="Comic Sans MS"/>
                <a:ea typeface="Calibri"/>
                <a:cs typeface="Times New Roman"/>
              </a:rPr>
              <a:t>samo za dio </a:t>
            </a:r>
            <a:r>
              <a:rPr lang="hr-HR" sz="3000" dirty="0" smtClean="0">
                <a:solidFill>
                  <a:srgbClr val="000000"/>
                </a:solidFill>
                <a:latin typeface="Comic Sans MS"/>
                <a:ea typeface="Calibri"/>
                <a:cs typeface="Times New Roman"/>
              </a:rPr>
              <a:t>obitelji</a:t>
            </a:r>
            <a:endParaRPr lang="vi-VN" sz="3000" dirty="0"/>
          </a:p>
          <a:p>
            <a:endParaRPr lang="vi-VN" sz="2000" dirty="0"/>
          </a:p>
          <a:p>
            <a:endParaRPr lang="hr-HR" sz="2000" dirty="0"/>
          </a:p>
        </p:txBody>
      </p:sp>
      <p:sp>
        <p:nvSpPr>
          <p:cNvPr id="4" name="Naslov 3"/>
          <p:cNvSpPr>
            <a:spLocks noGrp="1"/>
          </p:cNvSpPr>
          <p:nvPr>
            <p:ph type="title"/>
          </p:nvPr>
        </p:nvSpPr>
        <p:spPr>
          <a:xfrm>
            <a:off x="251520" y="274638"/>
            <a:ext cx="8640960" cy="1354162"/>
          </a:xfrm>
        </p:spPr>
        <p:txBody>
          <a:bodyPr>
            <a:noAutofit/>
          </a:bodyPr>
          <a:lstStyle/>
          <a:p>
            <a:pPr marL="109537" lvl="0">
              <a:spcBef>
                <a:spcPts val="600"/>
              </a:spcBef>
            </a:pPr>
            <a:r>
              <a:rPr lang="hr-HR" sz="2800" dirty="0" smtClean="0">
                <a:solidFill>
                  <a:srgbClr val="C00000"/>
                </a:solidFill>
                <a:latin typeface="Comic Sans MS" panose="030F0702030302020204" pitchFamily="66" charset="0"/>
                <a:cs typeface="Andalus" panose="02020603050405020304" pitchFamily="18" charset="-78"/>
              </a:rPr>
              <a:t>Paradoks: Roditelji </a:t>
            </a:r>
            <a:r>
              <a:rPr lang="hr-HR" sz="2800" dirty="0">
                <a:solidFill>
                  <a:srgbClr val="C00000"/>
                </a:solidFill>
                <a:latin typeface="Comic Sans MS" panose="030F0702030302020204" pitchFamily="66" charset="0"/>
                <a:cs typeface="Andalus" panose="02020603050405020304" pitchFamily="18" charset="-78"/>
              </a:rPr>
              <a:t>sve otvorenije iskazuju ljubav spram djece, a </a:t>
            </a:r>
            <a:r>
              <a:rPr lang="hr-HR" sz="2800" dirty="0" smtClean="0">
                <a:solidFill>
                  <a:srgbClr val="C00000"/>
                </a:solidFill>
                <a:latin typeface="Comic Sans MS" panose="030F0702030302020204" pitchFamily="66" charset="0"/>
                <a:cs typeface="Andalus" panose="02020603050405020304" pitchFamily="18" charset="-78"/>
              </a:rPr>
              <a:t>nataliteta </a:t>
            </a:r>
            <a:r>
              <a:rPr lang="hr-HR" sz="2800" dirty="0">
                <a:solidFill>
                  <a:srgbClr val="C00000"/>
                </a:solidFill>
                <a:latin typeface="Comic Sans MS" panose="030F0702030302020204" pitchFamily="66" charset="0"/>
                <a:cs typeface="Andalus" panose="02020603050405020304" pitchFamily="18" charset="-78"/>
              </a:rPr>
              <a:t>i fertiliteta u razvijenim </a:t>
            </a:r>
            <a:r>
              <a:rPr lang="hr-HR" sz="2800" dirty="0" smtClean="0">
                <a:solidFill>
                  <a:srgbClr val="C00000"/>
                </a:solidFill>
                <a:latin typeface="Comic Sans MS" panose="030F0702030302020204" pitchFamily="66" charset="0"/>
                <a:cs typeface="Andalus" panose="02020603050405020304" pitchFamily="18" charset="-78"/>
              </a:rPr>
              <a:t>zemljama opada</a:t>
            </a:r>
            <a:endParaRPr lang="hr-HR" sz="3200" b="1" dirty="0">
              <a:solidFill>
                <a:srgbClr val="C00000"/>
              </a:solidFill>
              <a:latin typeface="Comic Sans MS" panose="030F0702030302020204" pitchFamily="66" charset="0"/>
              <a:cs typeface="Andalus" panose="02020603050405020304" pitchFamily="18" charset="-78"/>
            </a:endParaRPr>
          </a:p>
        </p:txBody>
      </p:sp>
    </p:spTree>
    <p:extLst>
      <p:ext uri="{BB962C8B-B14F-4D97-AF65-F5344CB8AC3E}">
        <p14:creationId xmlns:p14="http://schemas.microsoft.com/office/powerpoint/2010/main" val="33944151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0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865" y="861243"/>
            <a:ext cx="8963025" cy="5067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Pravokutnik 2"/>
          <p:cNvSpPr/>
          <p:nvPr/>
        </p:nvSpPr>
        <p:spPr>
          <a:xfrm>
            <a:off x="323528" y="5979956"/>
            <a:ext cx="8568952" cy="338554"/>
          </a:xfrm>
          <a:prstGeom prst="rect">
            <a:avLst/>
          </a:prstGeom>
        </p:spPr>
        <p:txBody>
          <a:bodyPr wrap="square">
            <a:spAutoFit/>
          </a:bodyPr>
          <a:lstStyle/>
          <a:p>
            <a:pPr algn="r" fontAlgn="base">
              <a:spcBef>
                <a:spcPct val="0"/>
              </a:spcBef>
              <a:spcAft>
                <a:spcPct val="0"/>
              </a:spcAft>
            </a:pPr>
            <a:r>
              <a:rPr lang="en-US" sz="1600" dirty="0">
                <a:solidFill>
                  <a:prstClr val="black"/>
                </a:solidFill>
                <a:latin typeface="Arial" pitchFamily="34" charset="0"/>
                <a:cs typeface="Arial" pitchFamily="34" charset="0"/>
              </a:rPr>
              <a:t>Christopher </a:t>
            </a:r>
            <a:r>
              <a:rPr lang="en-US" sz="1600" dirty="0" smtClean="0">
                <a:solidFill>
                  <a:prstClr val="black"/>
                </a:solidFill>
                <a:latin typeface="Arial" pitchFamily="34" charset="0"/>
                <a:cs typeface="Arial" pitchFamily="34" charset="0"/>
              </a:rPr>
              <a:t>Carr</a:t>
            </a:r>
            <a:r>
              <a:rPr lang="hr-HR" sz="1600" dirty="0" smtClean="0">
                <a:solidFill>
                  <a:prstClr val="black"/>
                </a:solidFill>
                <a:latin typeface="Arial" pitchFamily="34" charset="0"/>
                <a:cs typeface="Arial" pitchFamily="34" charset="0"/>
              </a:rPr>
              <a:t>, </a:t>
            </a:r>
            <a:r>
              <a:rPr lang="hr-HR" sz="1600" dirty="0" err="1" smtClean="0">
                <a:solidFill>
                  <a:prstClr val="black"/>
                </a:solidFill>
                <a:latin typeface="Arial" pitchFamily="34" charset="0"/>
                <a:cs typeface="Arial" pitchFamily="34" charset="0"/>
              </a:rPr>
              <a:t>The</a:t>
            </a:r>
            <a:r>
              <a:rPr lang="hr-HR" sz="1600" dirty="0" smtClean="0">
                <a:solidFill>
                  <a:prstClr val="black"/>
                </a:solidFill>
                <a:latin typeface="Arial" pitchFamily="34" charset="0"/>
                <a:cs typeface="Arial" pitchFamily="34" charset="0"/>
              </a:rPr>
              <a:t> Atlantic, 26.8.2013. </a:t>
            </a:r>
            <a:r>
              <a:rPr lang="en-US" sz="1600" dirty="0" smtClean="0">
                <a:solidFill>
                  <a:prstClr val="black"/>
                </a:solidFill>
                <a:latin typeface="Arial" pitchFamily="34" charset="0"/>
                <a:cs typeface="Arial" pitchFamily="34" charset="0"/>
              </a:rPr>
              <a:t> </a:t>
            </a:r>
            <a:endParaRPr lang="hr-HR" sz="1600" dirty="0">
              <a:solidFill>
                <a:prstClr val="black"/>
              </a:solidFill>
              <a:latin typeface="Arial" pitchFamily="34" charset="0"/>
              <a:cs typeface="Arial" pitchFamily="34" charset="0"/>
            </a:endParaRPr>
          </a:p>
        </p:txBody>
      </p:sp>
      <p:sp>
        <p:nvSpPr>
          <p:cNvPr id="4" name="Pravokutnik 3"/>
          <p:cNvSpPr/>
          <p:nvPr/>
        </p:nvSpPr>
        <p:spPr>
          <a:xfrm>
            <a:off x="323528" y="116632"/>
            <a:ext cx="8568952" cy="646331"/>
          </a:xfrm>
          <a:prstGeom prst="rect">
            <a:avLst/>
          </a:prstGeom>
        </p:spPr>
        <p:txBody>
          <a:bodyPr wrap="square">
            <a:spAutoFit/>
          </a:bodyPr>
          <a:lstStyle/>
          <a:p>
            <a:pPr fontAlgn="base">
              <a:spcBef>
                <a:spcPct val="0"/>
              </a:spcBef>
              <a:spcAft>
                <a:spcPct val="0"/>
              </a:spcAft>
            </a:pPr>
            <a:r>
              <a:rPr lang="hr-HR" i="1" dirty="0" smtClean="0">
                <a:solidFill>
                  <a:prstClr val="black"/>
                </a:solidFill>
                <a:latin typeface="Arial" pitchFamily="34" charset="0"/>
                <a:cs typeface="Arial" pitchFamily="34" charset="0"/>
              </a:rPr>
              <a:t>Nikada nije bilo skuplje imati djecu, ali nikada ih nije bilo jeftinije obući i nahraniti. Što je poskupjelo</a:t>
            </a:r>
            <a:r>
              <a:rPr lang="en-US" i="1" dirty="0" smtClean="0">
                <a:solidFill>
                  <a:prstClr val="black"/>
                </a:solidFill>
                <a:latin typeface="Arial" pitchFamily="34" charset="0"/>
                <a:cs typeface="Arial" pitchFamily="34" charset="0"/>
              </a:rPr>
              <a:t>?</a:t>
            </a:r>
            <a:endParaRPr lang="hr-HR" i="1" dirty="0">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28933106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adržaja 1"/>
          <p:cNvSpPr>
            <a:spLocks noGrp="1"/>
          </p:cNvSpPr>
          <p:nvPr>
            <p:ph idx="1"/>
          </p:nvPr>
        </p:nvSpPr>
        <p:spPr>
          <a:xfrm>
            <a:off x="323528" y="1340768"/>
            <a:ext cx="8568952" cy="5112568"/>
          </a:xfrm>
        </p:spPr>
        <p:txBody>
          <a:bodyPr>
            <a:normAutofit/>
          </a:bodyPr>
          <a:lstStyle/>
          <a:p>
            <a:pPr marL="452437" indent="-342900"/>
            <a:r>
              <a:rPr lang="hr-HR" sz="2500" b="1" dirty="0" smtClean="0">
                <a:solidFill>
                  <a:srgbClr val="FF0000"/>
                </a:solidFill>
                <a:latin typeface="Comic Sans MS"/>
                <a:ea typeface="Calibri"/>
                <a:cs typeface="Times New Roman"/>
              </a:rPr>
              <a:t>produžena mladost</a:t>
            </a:r>
          </a:p>
          <a:p>
            <a:pPr marL="457200" indent="-457200">
              <a:lnSpc>
                <a:spcPct val="115000"/>
              </a:lnSpc>
            </a:pPr>
            <a:r>
              <a:rPr lang="hr-HR" sz="2800" dirty="0">
                <a:solidFill>
                  <a:srgbClr val="000000"/>
                </a:solidFill>
                <a:latin typeface="Comic Sans MS"/>
                <a:ea typeface="Calibri"/>
                <a:cs typeface="Times New Roman"/>
              </a:rPr>
              <a:t>roditelji se trude osigurati maksimalne materijalne uvjete za dječje </a:t>
            </a:r>
            <a:r>
              <a:rPr lang="hr-HR" sz="2800" dirty="0" smtClean="0">
                <a:solidFill>
                  <a:srgbClr val="000000"/>
                </a:solidFill>
                <a:latin typeface="Comic Sans MS"/>
                <a:ea typeface="Calibri"/>
                <a:cs typeface="Times New Roman"/>
              </a:rPr>
              <a:t>odrastanje</a:t>
            </a:r>
            <a:endParaRPr lang="hr-HR" sz="2800" dirty="0">
              <a:latin typeface="Times New Roman"/>
              <a:ea typeface="Calibri"/>
              <a:cs typeface="Times New Roman"/>
            </a:endParaRPr>
          </a:p>
          <a:p>
            <a:pPr marL="457200" indent="-457200">
              <a:lnSpc>
                <a:spcPct val="115000"/>
              </a:lnSpc>
            </a:pPr>
            <a:r>
              <a:rPr lang="hr-HR" sz="2800" dirty="0">
                <a:solidFill>
                  <a:srgbClr val="FF0000"/>
                </a:solidFill>
                <a:latin typeface="Comic Sans MS"/>
                <a:ea typeface="Calibri"/>
                <a:cs typeface="Times New Roman"/>
              </a:rPr>
              <a:t>država </a:t>
            </a:r>
            <a:r>
              <a:rPr lang="hr-HR" sz="2800" dirty="0" smtClean="0">
                <a:solidFill>
                  <a:srgbClr val="FF0000"/>
                </a:solidFill>
                <a:latin typeface="Comic Sans MS"/>
                <a:ea typeface="Calibri"/>
                <a:cs typeface="Times New Roman"/>
              </a:rPr>
              <a:t>participira </a:t>
            </a:r>
            <a:r>
              <a:rPr lang="hr-HR" sz="2800" dirty="0">
                <a:solidFill>
                  <a:srgbClr val="000000"/>
                </a:solidFill>
                <a:latin typeface="Comic Sans MS"/>
                <a:ea typeface="Calibri"/>
                <a:cs typeface="Times New Roman"/>
              </a:rPr>
              <a:t>u </a:t>
            </a:r>
            <a:r>
              <a:rPr lang="hr-HR" sz="2800" dirty="0" smtClean="0">
                <a:solidFill>
                  <a:srgbClr val="000000"/>
                </a:solidFill>
                <a:latin typeface="Comic Sans MS"/>
                <a:ea typeface="Calibri"/>
                <a:cs typeface="Times New Roman"/>
              </a:rPr>
              <a:t>troškovima</a:t>
            </a:r>
            <a:endParaRPr lang="hr-HR" sz="2800" dirty="0">
              <a:latin typeface="Times New Roman"/>
              <a:ea typeface="Calibri"/>
              <a:cs typeface="Times New Roman"/>
            </a:endParaRPr>
          </a:p>
          <a:p>
            <a:pPr marL="457200" indent="-457200">
              <a:lnSpc>
                <a:spcPct val="115000"/>
              </a:lnSpc>
            </a:pPr>
            <a:r>
              <a:rPr lang="hr-HR" sz="2800" dirty="0" err="1">
                <a:solidFill>
                  <a:srgbClr val="000000"/>
                </a:solidFill>
                <a:latin typeface="Comic Sans MS"/>
                <a:ea typeface="Calibri"/>
                <a:cs typeface="Times New Roman"/>
              </a:rPr>
              <a:t>1980</a:t>
            </a:r>
            <a:r>
              <a:rPr lang="hr-HR" sz="2800" dirty="0">
                <a:solidFill>
                  <a:srgbClr val="000000"/>
                </a:solidFill>
                <a:latin typeface="Comic Sans MS"/>
                <a:ea typeface="Calibri"/>
                <a:cs typeface="Times New Roman"/>
              </a:rPr>
              <a:t>-tih širenje trenda </a:t>
            </a:r>
            <a:r>
              <a:rPr lang="hr-HR" sz="2800" dirty="0" err="1">
                <a:solidFill>
                  <a:srgbClr val="000000"/>
                </a:solidFill>
                <a:latin typeface="Comic Sans MS"/>
                <a:ea typeface="Calibri"/>
                <a:cs typeface="Times New Roman"/>
              </a:rPr>
              <a:t>housechild</a:t>
            </a:r>
            <a:r>
              <a:rPr lang="hr-HR" sz="2800" dirty="0">
                <a:solidFill>
                  <a:srgbClr val="000000"/>
                </a:solidFill>
                <a:latin typeface="Comic Sans MS"/>
                <a:ea typeface="Calibri"/>
                <a:cs typeface="Times New Roman"/>
              </a:rPr>
              <a:t> - dijete preuzima dio kućanskih poslova zaposlene majke</a:t>
            </a:r>
          </a:p>
          <a:p>
            <a:pPr marL="0" indent="0">
              <a:lnSpc>
                <a:spcPct val="115000"/>
              </a:lnSpc>
              <a:buNone/>
            </a:pPr>
            <a:r>
              <a:rPr lang="hr-HR" sz="2800" dirty="0" smtClean="0">
                <a:solidFill>
                  <a:srgbClr val="000000"/>
                </a:solidFill>
                <a:latin typeface="Comic Sans MS"/>
                <a:ea typeface="Calibri"/>
                <a:cs typeface="Times New Roman"/>
              </a:rPr>
              <a:t>Koliko djeca trebaju sudjelovati u kućanskim poslovima (simbolički značaj)?</a:t>
            </a:r>
          </a:p>
          <a:p>
            <a:pPr marL="0" indent="0">
              <a:lnSpc>
                <a:spcPct val="115000"/>
              </a:lnSpc>
              <a:buNone/>
            </a:pPr>
            <a:r>
              <a:rPr lang="hr-HR" sz="2800" dirty="0" smtClean="0">
                <a:solidFill>
                  <a:srgbClr val="000000"/>
                </a:solidFill>
                <a:latin typeface="Comic Sans MS"/>
                <a:ea typeface="Calibri"/>
                <a:cs typeface="Times New Roman"/>
              </a:rPr>
              <a:t>Je li školovanje oblik rada?</a:t>
            </a:r>
            <a:endParaRPr lang="hr-HR" sz="2800" dirty="0">
              <a:latin typeface="Times New Roman"/>
              <a:ea typeface="Calibri"/>
              <a:cs typeface="Times New Roman"/>
            </a:endParaRPr>
          </a:p>
          <a:p>
            <a:pPr marL="566737" indent="-457200"/>
            <a:endParaRPr lang="vi-VN" sz="2800" dirty="0"/>
          </a:p>
        </p:txBody>
      </p:sp>
      <p:sp>
        <p:nvSpPr>
          <p:cNvPr id="3" name="Naslov 2"/>
          <p:cNvSpPr>
            <a:spLocks noGrp="1"/>
          </p:cNvSpPr>
          <p:nvPr>
            <p:ph type="title"/>
          </p:nvPr>
        </p:nvSpPr>
        <p:spPr>
          <a:xfrm>
            <a:off x="457200" y="274638"/>
            <a:ext cx="8435280" cy="1143000"/>
          </a:xfrm>
        </p:spPr>
        <p:txBody>
          <a:bodyPr>
            <a:normAutofit fontScale="90000"/>
          </a:bodyPr>
          <a:lstStyle/>
          <a:p>
            <a:pPr>
              <a:lnSpc>
                <a:spcPct val="115000"/>
              </a:lnSpc>
              <a:spcAft>
                <a:spcPts val="0"/>
              </a:spcAft>
            </a:pPr>
            <a:r>
              <a:rPr lang="hr-HR" sz="2800" dirty="0" smtClean="0">
                <a:solidFill>
                  <a:srgbClr val="C00000"/>
                </a:solidFill>
                <a:effectLst/>
                <a:latin typeface="Comic Sans MS"/>
                <a:ea typeface="Calibri"/>
                <a:cs typeface="Times New Roman"/>
              </a:rPr>
              <a:t>Paradoks: Djeca </a:t>
            </a:r>
            <a:r>
              <a:rPr lang="hr-HR" sz="2800" dirty="0">
                <a:solidFill>
                  <a:srgbClr val="C00000"/>
                </a:solidFill>
                <a:effectLst/>
                <a:latin typeface="Comic Sans MS"/>
                <a:ea typeface="Calibri"/>
                <a:cs typeface="Times New Roman"/>
              </a:rPr>
              <a:t>uživaju pogodnosti visokog standarda, ali su </a:t>
            </a:r>
            <a:r>
              <a:rPr lang="hr-HR" sz="2800" dirty="0" smtClean="0">
                <a:solidFill>
                  <a:srgbClr val="C00000"/>
                </a:solidFill>
                <a:effectLst/>
                <a:latin typeface="Comic Sans MS"/>
                <a:ea typeface="Calibri"/>
                <a:cs typeface="Times New Roman"/>
              </a:rPr>
              <a:t>ekonomski ovisna </a:t>
            </a:r>
            <a:r>
              <a:rPr lang="hr-HR" sz="2800" dirty="0">
                <a:solidFill>
                  <a:srgbClr val="C00000"/>
                </a:solidFill>
                <a:effectLst/>
                <a:latin typeface="Comic Sans MS"/>
                <a:ea typeface="Calibri"/>
                <a:cs typeface="Times New Roman"/>
              </a:rPr>
              <a:t>o </a:t>
            </a:r>
            <a:r>
              <a:rPr lang="hr-HR" sz="2800" dirty="0" smtClean="0">
                <a:solidFill>
                  <a:srgbClr val="C00000"/>
                </a:solidFill>
                <a:effectLst/>
                <a:latin typeface="Comic Sans MS"/>
                <a:ea typeface="Calibri"/>
                <a:cs typeface="Times New Roman"/>
              </a:rPr>
              <a:t>roditeljima</a:t>
            </a:r>
            <a:endParaRPr lang="hr-HR" sz="2800" dirty="0">
              <a:solidFill>
                <a:srgbClr val="C00000"/>
              </a:solidFill>
              <a:effectLst/>
              <a:latin typeface="Times New Roman"/>
              <a:ea typeface="Calibri"/>
              <a:cs typeface="Times New Roman"/>
            </a:endParaRPr>
          </a:p>
        </p:txBody>
      </p:sp>
      <p:pic>
        <p:nvPicPr>
          <p:cNvPr id="2050" name="Picture 2" descr="C:\Users\Zeljko\Desktop\Vodice\kids_moving_back.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7984" y="764704"/>
            <a:ext cx="4524375"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65049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050"/>
                                        </p:tgtEl>
                                        <p:attrNameLst>
                                          <p:attrName>style.visibility</p:attrName>
                                        </p:attrNameLst>
                                      </p:cBhvr>
                                      <p:to>
                                        <p:strVal val="visible"/>
                                      </p:to>
                                    </p:set>
                                    <p:animEffect transition="in" filter="fade">
                                      <p:cBhvr>
                                        <p:cTn id="11" dur="500"/>
                                        <p:tgtEl>
                                          <p:spTgt spid="2050"/>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nodeType="clickEffect">
                                  <p:stCondLst>
                                    <p:cond delay="0"/>
                                  </p:stCondLst>
                                  <p:childTnLst>
                                    <p:set>
                                      <p:cBhvr>
                                        <p:cTn id="15" dur="1" fill="hold">
                                          <p:stCondLst>
                                            <p:cond delay="0"/>
                                          </p:stCondLst>
                                        </p:cTn>
                                        <p:tgtEl>
                                          <p:spTgt spid="2050"/>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692696"/>
            <a:ext cx="6900863" cy="5402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415006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adržaja 1"/>
          <p:cNvSpPr>
            <a:spLocks noGrp="1"/>
          </p:cNvSpPr>
          <p:nvPr>
            <p:ph idx="1"/>
          </p:nvPr>
        </p:nvSpPr>
        <p:spPr>
          <a:xfrm>
            <a:off x="179512" y="1268760"/>
            <a:ext cx="8784976" cy="5260040"/>
          </a:xfrm>
        </p:spPr>
        <p:txBody>
          <a:bodyPr>
            <a:noAutofit/>
          </a:bodyPr>
          <a:lstStyle/>
          <a:p>
            <a:r>
              <a:rPr lang="hr-HR" sz="2800" dirty="0" smtClean="0">
                <a:solidFill>
                  <a:srgbClr val="FF0000"/>
                </a:solidFill>
                <a:latin typeface="Comic Sans MS" panose="030F0702030302020204" pitchFamily="66" charset="0"/>
              </a:rPr>
              <a:t>rizičnost </a:t>
            </a:r>
            <a:r>
              <a:rPr lang="hr-HR" sz="2800" dirty="0">
                <a:solidFill>
                  <a:srgbClr val="FF0000"/>
                </a:solidFill>
                <a:latin typeface="Comic Sans MS" panose="030F0702030302020204" pitchFamily="66" charset="0"/>
              </a:rPr>
              <a:t>javnih prostora naspram idealizacije </a:t>
            </a:r>
            <a:r>
              <a:rPr lang="hr-HR" sz="2800" dirty="0" smtClean="0">
                <a:solidFill>
                  <a:srgbClr val="FF0000"/>
                </a:solidFill>
                <a:latin typeface="Comic Sans MS" panose="030F0702030302020204" pitchFamily="66" charset="0"/>
              </a:rPr>
              <a:t>doma</a:t>
            </a:r>
          </a:p>
          <a:p>
            <a:r>
              <a:rPr lang="hr-HR" sz="2800" dirty="0">
                <a:latin typeface="Comic Sans MS" panose="030F0702030302020204" pitchFamily="66" charset="0"/>
              </a:rPr>
              <a:t>na Zapadu se (od industrijalizacije) djeca nastoje ukloniti s ulica – ograničavanje kretanja djece</a:t>
            </a:r>
          </a:p>
          <a:p>
            <a:pPr marL="109728" indent="0">
              <a:buNone/>
            </a:pPr>
            <a:r>
              <a:rPr lang="hr-HR" sz="2800" dirty="0" smtClean="0">
                <a:solidFill>
                  <a:srgbClr val="FF0000"/>
                </a:solidFill>
                <a:latin typeface="Comic Sans MS" panose="030F0702030302020204" pitchFamily="66" charset="0"/>
              </a:rPr>
              <a:t>a) </a:t>
            </a:r>
            <a:r>
              <a:rPr lang="hr-HR" sz="2800" dirty="0" smtClean="0">
                <a:solidFill>
                  <a:srgbClr val="FF0000"/>
                </a:solidFill>
                <a:latin typeface="Comic Sans MS" panose="030F0702030302020204" pitchFamily="66" charset="0"/>
              </a:rPr>
              <a:t>dječja perspektiva: javni </a:t>
            </a:r>
            <a:r>
              <a:rPr lang="hr-HR" sz="2800" dirty="0" smtClean="0">
                <a:solidFill>
                  <a:srgbClr val="FF0000"/>
                </a:solidFill>
                <a:latin typeface="Comic Sans MS" panose="030F0702030302020204" pitchFamily="66" charset="0"/>
              </a:rPr>
              <a:t>prostor je prostor odraslih </a:t>
            </a:r>
          </a:p>
          <a:p>
            <a:r>
              <a:rPr lang="hr-HR" sz="2800" dirty="0" smtClean="0">
                <a:solidFill>
                  <a:srgbClr val="FF0000"/>
                </a:solidFill>
                <a:latin typeface="Comic Sans MS" panose="030F0702030302020204" pitchFamily="66" charset="0"/>
              </a:rPr>
              <a:t>paradoks: javni prostor je prostor opasnosti, ali otvara </a:t>
            </a:r>
            <a:r>
              <a:rPr lang="hr-HR" sz="2800" dirty="0">
                <a:solidFill>
                  <a:srgbClr val="FF0000"/>
                </a:solidFill>
                <a:latin typeface="Comic Sans MS" panose="030F0702030302020204" pitchFamily="66" charset="0"/>
              </a:rPr>
              <a:t>nove mogućnosti </a:t>
            </a:r>
            <a:r>
              <a:rPr lang="hr-HR" sz="2800" dirty="0" smtClean="0">
                <a:solidFill>
                  <a:srgbClr val="FF0000"/>
                </a:solidFill>
                <a:latin typeface="Comic Sans MS" panose="030F0702030302020204" pitchFamily="66" charset="0"/>
              </a:rPr>
              <a:t>za djecu</a:t>
            </a:r>
            <a:endParaRPr lang="hr-HR" sz="2800" dirty="0" smtClean="0">
              <a:solidFill>
                <a:srgbClr val="FF0000"/>
              </a:solidFill>
              <a:latin typeface="Comic Sans MS" panose="030F0702030302020204" pitchFamily="66" charset="0"/>
            </a:endParaRPr>
          </a:p>
          <a:p>
            <a:r>
              <a:rPr lang="hr-HR" sz="2800" dirty="0" smtClean="0">
                <a:latin typeface="Comic Sans MS" panose="030F0702030302020204" pitchFamily="66" charset="0"/>
              </a:rPr>
              <a:t>u </a:t>
            </a:r>
            <a:r>
              <a:rPr lang="hr-HR" sz="2800" dirty="0" err="1" smtClean="0">
                <a:latin typeface="Comic Sans MS" panose="030F0702030302020204" pitchFamily="66" charset="0"/>
              </a:rPr>
              <a:t>nezapadnim</a:t>
            </a:r>
            <a:r>
              <a:rPr lang="hr-HR" sz="2800" dirty="0" smtClean="0">
                <a:latin typeface="Comic Sans MS" panose="030F0702030302020204" pitchFamily="66" charset="0"/>
              </a:rPr>
              <a:t> društvima </a:t>
            </a:r>
            <a:r>
              <a:rPr lang="hr-HR" sz="2800" dirty="0" smtClean="0">
                <a:latin typeface="Comic Sans MS" panose="030F0702030302020204" pitchFamily="66" charset="0"/>
              </a:rPr>
              <a:t>drugačije: </a:t>
            </a:r>
            <a:r>
              <a:rPr lang="hr-HR" sz="2800" i="1" dirty="0" smtClean="0">
                <a:latin typeface="Comic Sans MS" panose="030F0702030302020204" pitchFamily="66" charset="0"/>
              </a:rPr>
              <a:t>npr. Indija – ulica je dom </a:t>
            </a:r>
          </a:p>
          <a:p>
            <a:pPr marL="109728" indent="0">
              <a:buNone/>
            </a:pPr>
            <a:r>
              <a:rPr lang="hr-HR" sz="2800" i="1" dirty="0" smtClean="0">
                <a:latin typeface="Comic Sans MS" panose="030F0702030302020204" pitchFamily="66" charset="0"/>
              </a:rPr>
              <a:t>Je li ulica apriori rizično mjesto za djecu? </a:t>
            </a:r>
          </a:p>
        </p:txBody>
      </p:sp>
      <p:sp>
        <p:nvSpPr>
          <p:cNvPr id="4" name="Naslov 3"/>
          <p:cNvSpPr>
            <a:spLocks noGrp="1"/>
          </p:cNvSpPr>
          <p:nvPr>
            <p:ph type="title"/>
          </p:nvPr>
        </p:nvSpPr>
        <p:spPr/>
        <p:txBody>
          <a:bodyPr>
            <a:normAutofit/>
          </a:bodyPr>
          <a:lstStyle/>
          <a:p>
            <a:r>
              <a:rPr lang="hr-HR" sz="3600" b="0" dirty="0" smtClean="0">
                <a:solidFill>
                  <a:srgbClr val="C00000"/>
                </a:solidFill>
                <a:latin typeface="Comic Sans MS" panose="030F0702030302020204" pitchFamily="66" charset="0"/>
              </a:rPr>
              <a:t>Kontrola nad prostorom djetinjstva</a:t>
            </a:r>
            <a:endParaRPr lang="hr-HR" sz="3600" b="0" dirty="0">
              <a:solidFill>
                <a:srgbClr val="C00000"/>
              </a:solidFill>
              <a:latin typeface="Comic Sans MS" panose="030F0702030302020204" pitchFamily="66" charset="0"/>
            </a:endParaRPr>
          </a:p>
        </p:txBody>
      </p:sp>
    </p:spTree>
    <p:extLst>
      <p:ext uri="{BB962C8B-B14F-4D97-AF65-F5344CB8AC3E}">
        <p14:creationId xmlns:p14="http://schemas.microsoft.com/office/powerpoint/2010/main" val="8098124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adržaja 1"/>
          <p:cNvSpPr>
            <a:spLocks noGrp="1"/>
          </p:cNvSpPr>
          <p:nvPr>
            <p:ph idx="1"/>
          </p:nvPr>
        </p:nvSpPr>
        <p:spPr>
          <a:xfrm>
            <a:off x="395536" y="1340768"/>
            <a:ext cx="8640960" cy="5404056"/>
          </a:xfrm>
        </p:spPr>
        <p:txBody>
          <a:bodyPr>
            <a:noAutofit/>
          </a:bodyPr>
          <a:lstStyle/>
          <a:p>
            <a:r>
              <a:rPr lang="hr-HR" sz="3000" dirty="0" smtClean="0">
                <a:latin typeface="Comic Sans MS" panose="030F0702030302020204" pitchFamily="66" charset="0"/>
              </a:rPr>
              <a:t>postoje formalna </a:t>
            </a:r>
            <a:r>
              <a:rPr lang="hr-HR" sz="3000" dirty="0" smtClean="0">
                <a:latin typeface="Comic Sans MS" panose="030F0702030302020204" pitchFamily="66" charset="0"/>
              </a:rPr>
              <a:t>i neformalna ograničenja kretanja u javnom prostoru</a:t>
            </a:r>
          </a:p>
          <a:p>
            <a:r>
              <a:rPr lang="hr-HR" sz="3000" dirty="0" smtClean="0">
                <a:solidFill>
                  <a:srgbClr val="FF0000"/>
                </a:solidFill>
                <a:latin typeface="Comic Sans MS" panose="030F0702030302020204" pitchFamily="66" charset="0"/>
              </a:rPr>
              <a:t>djeca ne prihvaćaju ograničenja </a:t>
            </a:r>
          </a:p>
          <a:p>
            <a:r>
              <a:rPr lang="hr-HR" sz="3000" dirty="0" smtClean="0">
                <a:solidFill>
                  <a:srgbClr val="FF0000"/>
                </a:solidFill>
                <a:latin typeface="Comic Sans MS" panose="030F0702030302020204" pitchFamily="66" charset="0"/>
              </a:rPr>
              <a:t>strategije</a:t>
            </a:r>
            <a:r>
              <a:rPr lang="hr-HR" sz="3000" dirty="0" smtClean="0">
                <a:latin typeface="Comic Sans MS" panose="030F0702030302020204" pitchFamily="66" charset="0"/>
              </a:rPr>
              <a:t>: pregovaranje s </a:t>
            </a:r>
            <a:r>
              <a:rPr lang="hr-HR" sz="3000" dirty="0" smtClean="0">
                <a:latin typeface="Comic Sans MS" panose="030F0702030302020204" pitchFamily="66" charset="0"/>
              </a:rPr>
              <a:t>roditeljima </a:t>
            </a:r>
            <a:r>
              <a:rPr lang="hr-HR" sz="3000" i="1" dirty="0" smtClean="0">
                <a:latin typeface="Comic Sans MS" panose="030F0702030302020204" pitchFamily="66" charset="0"/>
              </a:rPr>
              <a:t>(„svi mogu, jedino mene ne puštate”); </a:t>
            </a:r>
            <a:r>
              <a:rPr lang="hr-HR" sz="3000" dirty="0" smtClean="0">
                <a:latin typeface="Comic Sans MS" panose="030F0702030302020204" pitchFamily="66" charset="0"/>
              </a:rPr>
              <a:t>nastoje ostaviti dojam da su stariji</a:t>
            </a:r>
          </a:p>
          <a:p>
            <a:pPr marL="109728" indent="0">
              <a:buNone/>
            </a:pPr>
            <a:r>
              <a:rPr lang="hr-HR" sz="3000" dirty="0" smtClean="0">
                <a:solidFill>
                  <a:srgbClr val="FF0000"/>
                </a:solidFill>
                <a:latin typeface="Comic Sans MS" panose="030F0702030302020204" pitchFamily="66" charset="0"/>
              </a:rPr>
              <a:t>b) lokalni </a:t>
            </a:r>
            <a:r>
              <a:rPr lang="hr-HR" sz="3000" dirty="0">
                <a:solidFill>
                  <a:srgbClr val="FF0000"/>
                </a:solidFill>
                <a:latin typeface="Comic Sans MS" panose="030F0702030302020204" pitchFamily="66" charset="0"/>
              </a:rPr>
              <a:t>prostor </a:t>
            </a:r>
            <a:r>
              <a:rPr lang="hr-HR" sz="3000" dirty="0">
                <a:latin typeface="Comic Sans MS" panose="030F0702030302020204" pitchFamily="66" charset="0"/>
              </a:rPr>
              <a:t>(susjedstvo) djeca  percipiraju kao </a:t>
            </a:r>
            <a:r>
              <a:rPr lang="hr-HR" sz="3000" dirty="0">
                <a:solidFill>
                  <a:srgbClr val="FF0000"/>
                </a:solidFill>
                <a:latin typeface="Comic Sans MS" panose="030F0702030302020204" pitchFamily="66" charset="0"/>
              </a:rPr>
              <a:t>manje rizičan </a:t>
            </a:r>
            <a:r>
              <a:rPr lang="hr-HR" sz="3000" dirty="0">
                <a:latin typeface="Comic Sans MS" panose="030F0702030302020204" pitchFamily="66" charset="0"/>
              </a:rPr>
              <a:t>prostor </a:t>
            </a:r>
            <a:endParaRPr lang="hr-HR" sz="3000" dirty="0" smtClean="0">
              <a:latin typeface="Comic Sans MS" panose="030F0702030302020204" pitchFamily="66" charset="0"/>
            </a:endParaRPr>
          </a:p>
          <a:p>
            <a:r>
              <a:rPr lang="hr-HR" sz="3000" dirty="0" smtClean="0">
                <a:latin typeface="Comic Sans MS" panose="030F0702030302020204" pitchFamily="66" charset="0"/>
              </a:rPr>
              <a:t>poznati </a:t>
            </a:r>
            <a:r>
              <a:rPr lang="hr-HR" sz="3000" dirty="0">
                <a:latin typeface="Comic Sans MS" panose="030F0702030302020204" pitchFamily="66" charset="0"/>
              </a:rPr>
              <a:t>ljudi, ali i neformalna ograničenja</a:t>
            </a:r>
          </a:p>
          <a:p>
            <a:r>
              <a:rPr lang="hr-HR" sz="3000" dirty="0">
                <a:latin typeface="Comic Sans MS" panose="030F0702030302020204" pitchFamily="66" charset="0"/>
              </a:rPr>
              <a:t>moguće opasnosti </a:t>
            </a:r>
            <a:r>
              <a:rPr lang="hr-HR" sz="3000" dirty="0" smtClean="0">
                <a:latin typeface="Comic Sans MS" panose="030F0702030302020204" pitchFamily="66" charset="0"/>
              </a:rPr>
              <a:t>dolaze </a:t>
            </a:r>
            <a:r>
              <a:rPr lang="hr-HR" sz="3000" dirty="0">
                <a:latin typeface="Comic Sans MS" panose="030F0702030302020204" pitchFamily="66" charset="0"/>
              </a:rPr>
              <a:t>iz javnog </a:t>
            </a:r>
            <a:r>
              <a:rPr lang="hr-HR" sz="3000" dirty="0" smtClean="0">
                <a:latin typeface="Comic Sans MS" panose="030F0702030302020204" pitchFamily="66" charset="0"/>
              </a:rPr>
              <a:t>prostora</a:t>
            </a:r>
            <a:endParaRPr lang="hr-HR" sz="3000" dirty="0">
              <a:latin typeface="Comic Sans MS" panose="030F0702030302020204" pitchFamily="66" charset="0"/>
            </a:endParaRPr>
          </a:p>
        </p:txBody>
      </p:sp>
      <p:sp>
        <p:nvSpPr>
          <p:cNvPr id="4" name="Naslov 3"/>
          <p:cNvSpPr>
            <a:spLocks noGrp="1"/>
          </p:cNvSpPr>
          <p:nvPr>
            <p:ph type="title"/>
          </p:nvPr>
        </p:nvSpPr>
        <p:spPr/>
        <p:txBody>
          <a:bodyPr>
            <a:normAutofit/>
          </a:bodyPr>
          <a:lstStyle/>
          <a:p>
            <a:r>
              <a:rPr lang="hr-HR" sz="3600" b="0" dirty="0" smtClean="0">
                <a:solidFill>
                  <a:srgbClr val="FF0000"/>
                </a:solidFill>
                <a:latin typeface="Comic Sans MS" panose="030F0702030302020204" pitchFamily="66" charset="0"/>
              </a:rPr>
              <a:t>Kontrola nad prostorom djetinjstva</a:t>
            </a:r>
            <a:endParaRPr lang="hr-HR" sz="3600" b="0" dirty="0">
              <a:solidFill>
                <a:srgbClr val="FF0000"/>
              </a:solidFill>
              <a:latin typeface="Comic Sans MS" panose="030F0702030302020204" pitchFamily="66" charset="0"/>
            </a:endParaRPr>
          </a:p>
        </p:txBody>
      </p:sp>
    </p:spTree>
    <p:extLst>
      <p:ext uri="{BB962C8B-B14F-4D97-AF65-F5344CB8AC3E}">
        <p14:creationId xmlns:p14="http://schemas.microsoft.com/office/powerpoint/2010/main" val="41424765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adržaja 1"/>
          <p:cNvSpPr>
            <a:spLocks noGrp="1"/>
          </p:cNvSpPr>
          <p:nvPr>
            <p:ph idx="1"/>
          </p:nvPr>
        </p:nvSpPr>
        <p:spPr>
          <a:xfrm>
            <a:off x="251520" y="1052736"/>
            <a:ext cx="8784976" cy="5260040"/>
          </a:xfrm>
        </p:spPr>
        <p:txBody>
          <a:bodyPr>
            <a:noAutofit/>
          </a:bodyPr>
          <a:lstStyle/>
          <a:p>
            <a:pPr marL="109728" indent="0">
              <a:buNone/>
            </a:pPr>
            <a:r>
              <a:rPr lang="hr-HR" sz="3000" dirty="0" smtClean="0">
                <a:solidFill>
                  <a:srgbClr val="FF0000"/>
                </a:solidFill>
                <a:latin typeface="Comic Sans MS" panose="030F0702030302020204" pitchFamily="66" charset="0"/>
              </a:rPr>
              <a:t>c) kuća</a:t>
            </a:r>
            <a:r>
              <a:rPr lang="hr-HR" sz="3000" dirty="0" smtClean="0">
                <a:latin typeface="Comic Sans MS" panose="030F0702030302020204" pitchFamily="66" charset="0"/>
              </a:rPr>
              <a:t> je sigurno mjesto (je li?)</a:t>
            </a:r>
          </a:p>
          <a:p>
            <a:r>
              <a:rPr lang="hr-HR" sz="3000" dirty="0" smtClean="0">
                <a:latin typeface="Comic Sans MS" panose="030F0702030302020204" pitchFamily="66" charset="0"/>
              </a:rPr>
              <a:t>rizici u nju ulaze izvana (</a:t>
            </a:r>
            <a:r>
              <a:rPr lang="hr-HR" sz="3000" dirty="0" err="1" smtClean="0">
                <a:latin typeface="Comic Sans MS" panose="030F0702030302020204" pitchFamily="66" charset="0"/>
              </a:rPr>
              <a:t>mas</a:t>
            </a:r>
            <a:r>
              <a:rPr lang="hr-HR" sz="3000" dirty="0" smtClean="0">
                <a:latin typeface="Comic Sans MS" panose="030F0702030302020204" pitchFamily="66" charset="0"/>
              </a:rPr>
              <a:t>-mediji)</a:t>
            </a:r>
          </a:p>
          <a:p>
            <a:pPr marL="109728" indent="0">
              <a:buNone/>
            </a:pPr>
            <a:r>
              <a:rPr lang="hr-HR" sz="3000" dirty="0" smtClean="0">
                <a:latin typeface="Comic Sans MS" panose="030F0702030302020204" pitchFamily="66" charset="0"/>
              </a:rPr>
              <a:t>Što je s nasiljem unutar obitelji? </a:t>
            </a:r>
          </a:p>
          <a:p>
            <a:pPr marL="109728" indent="0">
              <a:buNone/>
            </a:pPr>
            <a:endParaRPr lang="hr-HR" sz="3000" dirty="0" smtClean="0">
              <a:latin typeface="Comic Sans MS" panose="030F0702030302020204" pitchFamily="66" charset="0"/>
            </a:endParaRPr>
          </a:p>
          <a:p>
            <a:r>
              <a:rPr lang="hr-HR" sz="3000" dirty="0" smtClean="0">
                <a:solidFill>
                  <a:srgbClr val="C00000"/>
                </a:solidFill>
                <a:latin typeface="Comic Sans MS" panose="030F0702030302020204" pitchFamily="66" charset="0"/>
                <a:ea typeface="Times New Roman"/>
              </a:rPr>
              <a:t>opravdanje kontrole od strane odraslih: </a:t>
            </a:r>
            <a:r>
              <a:rPr lang="hr-HR" sz="3000" dirty="0">
                <a:solidFill>
                  <a:srgbClr val="C00000"/>
                </a:solidFill>
                <a:latin typeface="Comic Sans MS" panose="030F0702030302020204" pitchFamily="66" charset="0"/>
                <a:ea typeface="Times New Roman"/>
              </a:rPr>
              <a:t>ako želimo djeci osigurati normalan razvoj moramo ih zaštiti od fizičkih, seksualnih i moralnih opasnosti </a:t>
            </a:r>
          </a:p>
          <a:p>
            <a:r>
              <a:rPr lang="hr-HR" sz="3000" dirty="0">
                <a:solidFill>
                  <a:srgbClr val="FF0000"/>
                </a:solidFill>
                <a:latin typeface="Comic Sans MS" panose="030F0702030302020204" pitchFamily="66" charset="0"/>
              </a:rPr>
              <a:t>zbog strahova odraslih djeca školske dobi imaju izrazito malo slobode od roditeljskog </a:t>
            </a:r>
            <a:r>
              <a:rPr lang="hr-HR" sz="3000" dirty="0" smtClean="0">
                <a:solidFill>
                  <a:srgbClr val="FF0000"/>
                </a:solidFill>
                <a:latin typeface="Comic Sans MS" panose="030F0702030302020204" pitchFamily="66" charset="0"/>
              </a:rPr>
              <a:t>nadzora</a:t>
            </a:r>
          </a:p>
          <a:p>
            <a:pPr marL="109728" indent="0">
              <a:buNone/>
            </a:pPr>
            <a:endParaRPr lang="hr-HR" sz="2600" dirty="0">
              <a:latin typeface="Comic Sans MS" panose="030F0702030302020204" pitchFamily="66" charset="0"/>
            </a:endParaRPr>
          </a:p>
        </p:txBody>
      </p:sp>
      <p:sp>
        <p:nvSpPr>
          <p:cNvPr id="4" name="Naslov 3"/>
          <p:cNvSpPr>
            <a:spLocks noGrp="1"/>
          </p:cNvSpPr>
          <p:nvPr>
            <p:ph type="title"/>
          </p:nvPr>
        </p:nvSpPr>
        <p:spPr>
          <a:xfrm>
            <a:off x="395536" y="11088"/>
            <a:ext cx="8507288" cy="1143000"/>
          </a:xfrm>
        </p:spPr>
        <p:txBody>
          <a:bodyPr>
            <a:normAutofit/>
          </a:bodyPr>
          <a:lstStyle/>
          <a:p>
            <a:r>
              <a:rPr lang="hr-HR" sz="3600" b="0" dirty="0" smtClean="0">
                <a:solidFill>
                  <a:srgbClr val="FF0000"/>
                </a:solidFill>
                <a:latin typeface="Comic Sans MS" panose="030F0702030302020204" pitchFamily="66" charset="0"/>
              </a:rPr>
              <a:t>Kontrola nad prostorom djetinjstva</a:t>
            </a:r>
            <a:endParaRPr lang="hr-HR" sz="3600" b="0" dirty="0">
              <a:solidFill>
                <a:srgbClr val="FF0000"/>
              </a:solidFill>
              <a:latin typeface="Comic Sans MS" panose="030F0702030302020204" pitchFamily="66" charset="0"/>
            </a:endParaRPr>
          </a:p>
        </p:txBody>
      </p:sp>
    </p:spTree>
    <p:extLst>
      <p:ext uri="{BB962C8B-B14F-4D97-AF65-F5344CB8AC3E}">
        <p14:creationId xmlns:p14="http://schemas.microsoft.com/office/powerpoint/2010/main" val="24314587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adržaja 1"/>
          <p:cNvSpPr>
            <a:spLocks noGrp="1"/>
          </p:cNvSpPr>
          <p:nvPr>
            <p:ph idx="1"/>
          </p:nvPr>
        </p:nvSpPr>
        <p:spPr>
          <a:xfrm>
            <a:off x="388925" y="1340768"/>
            <a:ext cx="8784976" cy="5260040"/>
          </a:xfrm>
        </p:spPr>
        <p:txBody>
          <a:bodyPr>
            <a:noAutofit/>
          </a:bodyPr>
          <a:lstStyle/>
          <a:p>
            <a:pPr lvl="0">
              <a:buClr>
                <a:srgbClr val="2DA2BF"/>
              </a:buClr>
            </a:pPr>
            <a:r>
              <a:rPr lang="hr-HR" sz="3000" dirty="0" smtClean="0">
                <a:solidFill>
                  <a:prstClr val="black"/>
                </a:solidFill>
                <a:latin typeface="Comic Sans MS" panose="030F0702030302020204" pitchFamily="66" charset="0"/>
              </a:rPr>
              <a:t>česta primjena koncepta </a:t>
            </a:r>
            <a:r>
              <a:rPr lang="hr-HR" sz="3000" dirty="0" smtClean="0">
                <a:solidFill>
                  <a:srgbClr val="FF0000"/>
                </a:solidFill>
                <a:latin typeface="Comic Sans MS" panose="030F0702030302020204" pitchFamily="66" charset="0"/>
              </a:rPr>
              <a:t>moralne panike </a:t>
            </a:r>
            <a:endParaRPr lang="hr-HR" sz="3000" i="1" dirty="0" smtClean="0">
              <a:solidFill>
                <a:srgbClr val="FF0000"/>
              </a:solidFill>
              <a:latin typeface="Comic Sans MS" panose="030F0702030302020204" pitchFamily="66" charset="0"/>
            </a:endParaRPr>
          </a:p>
          <a:p>
            <a:pPr lvl="0">
              <a:buClr>
                <a:srgbClr val="2DA2BF"/>
              </a:buClr>
            </a:pPr>
            <a:r>
              <a:rPr lang="hr-HR" sz="3000" i="1" dirty="0" smtClean="0">
                <a:solidFill>
                  <a:prstClr val="black"/>
                </a:solidFill>
                <a:latin typeface="Comic Sans MS" panose="030F0702030302020204" pitchFamily="66" charset="0"/>
              </a:rPr>
              <a:t>npr. opasnost od stranaca (crna </a:t>
            </a:r>
            <a:r>
              <a:rPr lang="hr-HR" sz="3000" i="1" dirty="0" smtClean="0">
                <a:solidFill>
                  <a:prstClr val="black"/>
                </a:solidFill>
                <a:latin typeface="Comic Sans MS" panose="030F0702030302020204" pitchFamily="66" charset="0"/>
              </a:rPr>
              <a:t>limuzina, bijela jahta …)</a:t>
            </a:r>
            <a:endParaRPr lang="hr-HR" sz="3000" i="1" dirty="0" smtClean="0">
              <a:solidFill>
                <a:prstClr val="black"/>
              </a:solidFill>
              <a:latin typeface="Comic Sans MS" panose="030F0702030302020204" pitchFamily="66" charset="0"/>
            </a:endParaRPr>
          </a:p>
          <a:p>
            <a:pPr lvl="0">
              <a:buClr>
                <a:srgbClr val="2DA2BF"/>
              </a:buClr>
            </a:pPr>
            <a:r>
              <a:rPr lang="hr-HR" sz="3000" dirty="0" smtClean="0">
                <a:solidFill>
                  <a:srgbClr val="FF0000"/>
                </a:solidFill>
                <a:latin typeface="Comic Sans MS" panose="030F0702030302020204" pitchFamily="66" charset="0"/>
              </a:rPr>
              <a:t>posljedica moralne panike je ograničavanje prava</a:t>
            </a:r>
            <a:r>
              <a:rPr lang="hr-HR" sz="3000" dirty="0" smtClean="0">
                <a:solidFill>
                  <a:prstClr val="black"/>
                </a:solidFill>
                <a:latin typeface="Comic Sans MS" panose="030F0702030302020204" pitchFamily="66" charset="0"/>
              </a:rPr>
              <a:t>: isključivanje djece iz javnih prostora</a:t>
            </a:r>
          </a:p>
          <a:p>
            <a:pPr lvl="0">
              <a:buClr>
                <a:srgbClr val="2DA2BF"/>
              </a:buClr>
            </a:pPr>
            <a:r>
              <a:rPr lang="hr-HR" sz="3000" i="1" dirty="0" smtClean="0">
                <a:solidFill>
                  <a:srgbClr val="0070C0"/>
                </a:solidFill>
                <a:latin typeface="Comic Sans MS" panose="030F0702030302020204" pitchFamily="66" charset="0"/>
              </a:rPr>
              <a:t>Nekada </a:t>
            </a:r>
            <a:r>
              <a:rPr lang="hr-HR" sz="3000" i="1" dirty="0">
                <a:solidFill>
                  <a:srgbClr val="0070C0"/>
                </a:solidFill>
                <a:latin typeface="Comic Sans MS" panose="030F0702030302020204" pitchFamily="66" charset="0"/>
              </a:rPr>
              <a:t>je djecu trebalo štititi od nasilja ili manipulacija, a danas od roditeljske </a:t>
            </a:r>
            <a:r>
              <a:rPr lang="hr-HR" sz="3000" i="1" dirty="0" smtClean="0">
                <a:solidFill>
                  <a:srgbClr val="0070C0"/>
                </a:solidFill>
                <a:latin typeface="Comic Sans MS" panose="030F0702030302020204" pitchFamily="66" charset="0"/>
              </a:rPr>
              <a:t>brige (</a:t>
            </a:r>
            <a:r>
              <a:rPr lang="hr-HR" sz="3000" i="1" dirty="0" err="1" smtClean="0">
                <a:solidFill>
                  <a:srgbClr val="0070C0"/>
                </a:solidFill>
                <a:latin typeface="Comic Sans MS" panose="030F0702030302020204" pitchFamily="66" charset="0"/>
              </a:rPr>
              <a:t>Beck</a:t>
            </a:r>
            <a:r>
              <a:rPr lang="hr-HR" sz="3000" i="1" dirty="0" smtClean="0">
                <a:solidFill>
                  <a:srgbClr val="0070C0"/>
                </a:solidFill>
                <a:latin typeface="Comic Sans MS" panose="030F0702030302020204" pitchFamily="66" charset="0"/>
              </a:rPr>
              <a:t>-</a:t>
            </a:r>
            <a:r>
              <a:rPr lang="hr-HR" sz="3000" i="1" dirty="0" err="1" smtClean="0">
                <a:solidFill>
                  <a:srgbClr val="0070C0"/>
                </a:solidFill>
                <a:latin typeface="Comic Sans MS" panose="030F0702030302020204" pitchFamily="66" charset="0"/>
              </a:rPr>
              <a:t>Gernsheim</a:t>
            </a:r>
            <a:r>
              <a:rPr lang="hr-HR" sz="3000" i="1" dirty="0" smtClean="0">
                <a:solidFill>
                  <a:srgbClr val="0070C0"/>
                </a:solidFill>
                <a:latin typeface="Comic Sans MS" panose="030F0702030302020204" pitchFamily="66" charset="0"/>
              </a:rPr>
              <a:t>)</a:t>
            </a:r>
            <a:endParaRPr lang="hr-HR" sz="3000" i="1" dirty="0">
              <a:solidFill>
                <a:srgbClr val="0070C0"/>
              </a:solidFill>
              <a:latin typeface="Comic Sans MS" panose="030F0702030302020204" pitchFamily="66" charset="0"/>
            </a:endParaRPr>
          </a:p>
          <a:p>
            <a:pPr lvl="0">
              <a:buClr>
                <a:srgbClr val="2DA2BF"/>
              </a:buClr>
            </a:pPr>
            <a:r>
              <a:rPr lang="hr-HR" sz="3000" dirty="0" smtClean="0">
                <a:solidFill>
                  <a:srgbClr val="FF0000"/>
                </a:solidFill>
                <a:latin typeface="Comic Sans MS" panose="030F0702030302020204" pitchFamily="66" charset="0"/>
              </a:rPr>
              <a:t>paradoks: zaštitnički </a:t>
            </a:r>
            <a:r>
              <a:rPr lang="hr-HR" sz="3000" dirty="0">
                <a:solidFill>
                  <a:srgbClr val="FF0000"/>
                </a:solidFill>
                <a:latin typeface="Comic Sans MS" panose="030F0702030302020204" pitchFamily="66" charset="0"/>
              </a:rPr>
              <a:t>se odnos pretvorio u paternalizam </a:t>
            </a:r>
            <a:endParaRPr lang="hr-HR" sz="3000" dirty="0" smtClean="0">
              <a:solidFill>
                <a:srgbClr val="FF0000"/>
              </a:solidFill>
              <a:latin typeface="Comic Sans MS" panose="030F0702030302020204" pitchFamily="66" charset="0"/>
            </a:endParaRPr>
          </a:p>
          <a:p>
            <a:pPr marL="109728" indent="0">
              <a:buNone/>
            </a:pPr>
            <a:endParaRPr lang="hr-HR" sz="2600" dirty="0">
              <a:latin typeface="Comic Sans MS" panose="030F0702030302020204" pitchFamily="66" charset="0"/>
            </a:endParaRPr>
          </a:p>
        </p:txBody>
      </p:sp>
      <p:sp>
        <p:nvSpPr>
          <p:cNvPr id="4" name="Naslov 3"/>
          <p:cNvSpPr>
            <a:spLocks noGrp="1"/>
          </p:cNvSpPr>
          <p:nvPr>
            <p:ph type="title"/>
          </p:nvPr>
        </p:nvSpPr>
        <p:spPr>
          <a:xfrm>
            <a:off x="395536" y="116632"/>
            <a:ext cx="8507288" cy="1143000"/>
          </a:xfrm>
        </p:spPr>
        <p:txBody>
          <a:bodyPr>
            <a:normAutofit/>
          </a:bodyPr>
          <a:lstStyle/>
          <a:p>
            <a:r>
              <a:rPr lang="hr-HR" sz="3600" b="0" dirty="0" smtClean="0">
                <a:solidFill>
                  <a:srgbClr val="FF0000"/>
                </a:solidFill>
                <a:latin typeface="Comic Sans MS" panose="030F0702030302020204" pitchFamily="66" charset="0"/>
              </a:rPr>
              <a:t>Kontrola nad prostorom djetinjstva</a:t>
            </a:r>
            <a:endParaRPr lang="hr-HR" sz="3600" b="0" dirty="0">
              <a:solidFill>
                <a:srgbClr val="FF0000"/>
              </a:solidFill>
              <a:latin typeface="Comic Sans MS" panose="030F0702030302020204" pitchFamily="66" charset="0"/>
            </a:endParaRPr>
          </a:p>
        </p:txBody>
      </p:sp>
    </p:spTree>
    <p:extLst>
      <p:ext uri="{BB962C8B-B14F-4D97-AF65-F5344CB8AC3E}">
        <p14:creationId xmlns:p14="http://schemas.microsoft.com/office/powerpoint/2010/main" val="17901552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adržaja 1"/>
          <p:cNvSpPr>
            <a:spLocks noGrp="1"/>
          </p:cNvSpPr>
          <p:nvPr>
            <p:ph idx="1"/>
          </p:nvPr>
        </p:nvSpPr>
        <p:spPr>
          <a:xfrm>
            <a:off x="179512" y="1196752"/>
            <a:ext cx="8712968" cy="5260040"/>
          </a:xfrm>
        </p:spPr>
        <p:txBody>
          <a:bodyPr>
            <a:noAutofit/>
          </a:bodyPr>
          <a:lstStyle/>
          <a:p>
            <a:pPr marL="109728" indent="0">
              <a:buNone/>
            </a:pPr>
            <a:r>
              <a:rPr lang="hr-HR" sz="3200" b="1" dirty="0">
                <a:solidFill>
                  <a:srgbClr val="C00000"/>
                </a:solidFill>
                <a:latin typeface="Comic Sans MS"/>
                <a:ea typeface="Calibri"/>
                <a:cs typeface="Times New Roman"/>
              </a:rPr>
              <a:t>Vrtić i škola segregiraju </a:t>
            </a:r>
            <a:r>
              <a:rPr lang="hr-HR" sz="3200" b="1" dirty="0" smtClean="0">
                <a:solidFill>
                  <a:srgbClr val="C00000"/>
                </a:solidFill>
                <a:latin typeface="Comic Sans MS"/>
                <a:ea typeface="Calibri"/>
                <a:cs typeface="Times New Roman"/>
              </a:rPr>
              <a:t>djecu od odraslih</a:t>
            </a:r>
          </a:p>
          <a:p>
            <a:r>
              <a:rPr lang="hr-HR" sz="2800" dirty="0" smtClean="0">
                <a:solidFill>
                  <a:srgbClr val="FF0000"/>
                </a:solidFill>
                <a:latin typeface="Comic Sans MS"/>
                <a:ea typeface="Calibri"/>
                <a:cs typeface="Times New Roman"/>
              </a:rPr>
              <a:t>zaštićeni prostor </a:t>
            </a:r>
            <a:r>
              <a:rPr lang="hr-HR" sz="2800" dirty="0">
                <a:solidFill>
                  <a:srgbClr val="FF0000"/>
                </a:solidFill>
                <a:latin typeface="Comic Sans MS"/>
                <a:ea typeface="Calibri"/>
                <a:cs typeface="Times New Roman"/>
              </a:rPr>
              <a:t>i nad­gledane </a:t>
            </a:r>
            <a:r>
              <a:rPr lang="hr-HR" sz="2800" dirty="0" smtClean="0">
                <a:latin typeface="Comic Sans MS"/>
                <a:ea typeface="Calibri"/>
                <a:cs typeface="Times New Roman"/>
              </a:rPr>
              <a:t>aktivnosti u kojima se </a:t>
            </a:r>
            <a:r>
              <a:rPr lang="hr-HR" sz="2800" dirty="0" smtClean="0">
                <a:solidFill>
                  <a:srgbClr val="000000"/>
                </a:solidFill>
                <a:latin typeface="Comic Sans MS"/>
                <a:ea typeface="Calibri"/>
                <a:cs typeface="Times New Roman"/>
              </a:rPr>
              <a:t>formira </a:t>
            </a:r>
            <a:r>
              <a:rPr lang="hr-HR" sz="2800" dirty="0" smtClean="0">
                <a:solidFill>
                  <a:srgbClr val="FF0000"/>
                </a:solidFill>
                <a:latin typeface="Comic Sans MS"/>
                <a:ea typeface="Calibri"/>
                <a:cs typeface="Times New Roman"/>
              </a:rPr>
              <a:t>zaseban </a:t>
            </a:r>
            <a:r>
              <a:rPr lang="hr-HR" sz="2800" dirty="0" smtClean="0">
                <a:solidFill>
                  <a:srgbClr val="FF0000"/>
                </a:solidFill>
                <a:latin typeface="Comic Sans MS"/>
                <a:ea typeface="Calibri"/>
                <a:cs typeface="Times New Roman"/>
              </a:rPr>
              <a:t>dječji svijet </a:t>
            </a:r>
          </a:p>
          <a:p>
            <a:r>
              <a:rPr lang="hr-HR" sz="2800" dirty="0" smtClean="0">
                <a:solidFill>
                  <a:srgbClr val="FF0000"/>
                </a:solidFill>
                <a:latin typeface="Comic Sans MS"/>
                <a:ea typeface="Calibri"/>
                <a:cs typeface="Times New Roman"/>
              </a:rPr>
              <a:t>paradoks</a:t>
            </a:r>
            <a:r>
              <a:rPr lang="hr-HR" sz="2800" b="1" dirty="0" smtClean="0">
                <a:solidFill>
                  <a:srgbClr val="FF0000"/>
                </a:solidFill>
                <a:latin typeface="Comic Sans MS"/>
                <a:ea typeface="Calibri"/>
                <a:cs typeface="Times New Roman"/>
              </a:rPr>
              <a:t>: </a:t>
            </a:r>
            <a:r>
              <a:rPr lang="hr-HR" sz="2800" dirty="0" smtClean="0">
                <a:solidFill>
                  <a:srgbClr val="000000"/>
                </a:solidFill>
                <a:latin typeface="Comic Sans MS"/>
                <a:ea typeface="Calibri"/>
                <a:cs typeface="Times New Roman"/>
              </a:rPr>
              <a:t>djeca </a:t>
            </a:r>
            <a:r>
              <a:rPr lang="hr-HR" sz="2800" dirty="0">
                <a:solidFill>
                  <a:srgbClr val="000000"/>
                </a:solidFill>
                <a:latin typeface="Comic Sans MS"/>
                <a:ea typeface="Calibri"/>
                <a:cs typeface="Times New Roman"/>
              </a:rPr>
              <a:t>su </a:t>
            </a:r>
            <a:r>
              <a:rPr lang="hr-HR" sz="2800" dirty="0" smtClean="0">
                <a:solidFill>
                  <a:srgbClr val="FF0000"/>
                </a:solidFill>
                <a:latin typeface="Comic Sans MS"/>
                <a:ea typeface="Calibri"/>
                <a:cs typeface="Times New Roman"/>
              </a:rPr>
              <a:t>zaštićenija nego </a:t>
            </a:r>
            <a:r>
              <a:rPr lang="hr-HR" sz="2800" dirty="0">
                <a:solidFill>
                  <a:srgbClr val="FF0000"/>
                </a:solidFill>
                <a:latin typeface="Comic Sans MS"/>
                <a:ea typeface="Calibri"/>
                <a:cs typeface="Times New Roman"/>
              </a:rPr>
              <a:t>prije </a:t>
            </a:r>
            <a:r>
              <a:rPr lang="hr-HR" sz="2800" dirty="0">
                <a:solidFill>
                  <a:srgbClr val="000000"/>
                </a:solidFill>
                <a:latin typeface="Comic Sans MS"/>
                <a:ea typeface="Calibri"/>
                <a:cs typeface="Times New Roman"/>
              </a:rPr>
              <a:t>(profesionalna skrb), ali se </a:t>
            </a:r>
            <a:r>
              <a:rPr lang="hr-HR" sz="2800" dirty="0" smtClean="0">
                <a:solidFill>
                  <a:srgbClr val="FF0000"/>
                </a:solidFill>
                <a:latin typeface="Comic Sans MS"/>
                <a:ea typeface="Calibri"/>
                <a:cs typeface="Times New Roman"/>
              </a:rPr>
              <a:t>širi područje kontrole </a:t>
            </a:r>
            <a:endParaRPr lang="hr-HR" sz="2800" dirty="0" smtClean="0">
              <a:solidFill>
                <a:srgbClr val="000000"/>
              </a:solidFill>
              <a:latin typeface="Comic Sans MS"/>
              <a:ea typeface="Calibri"/>
              <a:cs typeface="Times New Roman"/>
            </a:endParaRPr>
          </a:p>
          <a:p>
            <a:pPr marL="457200" indent="-457200">
              <a:lnSpc>
                <a:spcPct val="115000"/>
              </a:lnSpc>
            </a:pPr>
            <a:r>
              <a:rPr lang="hr-HR" sz="2800" dirty="0" smtClean="0">
                <a:solidFill>
                  <a:srgbClr val="FF0000"/>
                </a:solidFill>
                <a:latin typeface="Comic Sans MS"/>
                <a:ea typeface="Calibri"/>
                <a:cs typeface="Times New Roman"/>
              </a:rPr>
              <a:t>paradoks</a:t>
            </a:r>
            <a:r>
              <a:rPr lang="hr-HR" sz="2800" dirty="0" smtClean="0">
                <a:solidFill>
                  <a:srgbClr val="000000"/>
                </a:solidFill>
                <a:latin typeface="Comic Sans MS"/>
                <a:ea typeface="Calibri"/>
                <a:cs typeface="Times New Roman"/>
              </a:rPr>
              <a:t>: sve se više </a:t>
            </a:r>
            <a:r>
              <a:rPr lang="hr-HR" sz="2800" dirty="0" smtClean="0">
                <a:solidFill>
                  <a:srgbClr val="FF0000"/>
                </a:solidFill>
                <a:latin typeface="Comic Sans MS"/>
                <a:ea typeface="Calibri"/>
                <a:cs typeface="Times New Roman"/>
              </a:rPr>
              <a:t>cijeni dječja spontanost, a šire se organizirane </a:t>
            </a:r>
            <a:r>
              <a:rPr lang="hr-HR" sz="2800" dirty="0">
                <a:solidFill>
                  <a:srgbClr val="FF0000"/>
                </a:solidFill>
                <a:latin typeface="Comic Sans MS"/>
                <a:ea typeface="Calibri"/>
                <a:cs typeface="Times New Roman"/>
              </a:rPr>
              <a:t>i </a:t>
            </a:r>
            <a:r>
              <a:rPr lang="hr-HR" sz="2800" dirty="0" smtClean="0">
                <a:solidFill>
                  <a:srgbClr val="FF0000"/>
                </a:solidFill>
                <a:latin typeface="Comic Sans MS"/>
                <a:ea typeface="Calibri"/>
                <a:cs typeface="Times New Roman"/>
              </a:rPr>
              <a:t>rukovođene aktivnosti</a:t>
            </a:r>
            <a:endParaRPr lang="hr-HR" sz="2800" dirty="0">
              <a:solidFill>
                <a:srgbClr val="FF0000"/>
              </a:solidFill>
              <a:latin typeface="Times New Roman"/>
              <a:ea typeface="Calibri"/>
              <a:cs typeface="Times New Roman"/>
            </a:endParaRPr>
          </a:p>
          <a:p>
            <a:pPr marL="457200" indent="-457200">
              <a:lnSpc>
                <a:spcPct val="115000"/>
              </a:lnSpc>
            </a:pPr>
            <a:r>
              <a:rPr lang="hr-HR" sz="2800" dirty="0">
                <a:solidFill>
                  <a:srgbClr val="000000"/>
                </a:solidFill>
                <a:latin typeface="Comic Sans MS"/>
                <a:ea typeface="Calibri"/>
                <a:cs typeface="Times New Roman"/>
              </a:rPr>
              <a:t>dječji se </a:t>
            </a:r>
            <a:r>
              <a:rPr lang="hr-HR" sz="2800" dirty="0">
                <a:solidFill>
                  <a:srgbClr val="FF0000"/>
                </a:solidFill>
                <a:latin typeface="Comic Sans MS"/>
                <a:ea typeface="Calibri"/>
                <a:cs typeface="Times New Roman"/>
              </a:rPr>
              <a:t>prostori zatvaraju prema prirodi</a:t>
            </a:r>
            <a:r>
              <a:rPr lang="hr-HR" sz="2800" dirty="0">
                <a:solidFill>
                  <a:srgbClr val="000000"/>
                </a:solidFill>
                <a:latin typeface="Comic Sans MS"/>
                <a:ea typeface="Calibri"/>
                <a:cs typeface="Times New Roman"/>
              </a:rPr>
              <a:t>, smanjuje se prostor samo­stalnog istraživanja </a:t>
            </a:r>
            <a:r>
              <a:rPr lang="hr-HR" sz="2800" dirty="0" smtClean="0">
                <a:solidFill>
                  <a:srgbClr val="000000"/>
                </a:solidFill>
                <a:latin typeface="Comic Sans MS"/>
                <a:ea typeface="Calibri"/>
                <a:cs typeface="Times New Roman"/>
              </a:rPr>
              <a:t>svijeta </a:t>
            </a:r>
            <a:endParaRPr lang="hr-HR" sz="2800" dirty="0">
              <a:latin typeface="Times New Roman"/>
              <a:ea typeface="Calibri"/>
              <a:cs typeface="Times New Roman"/>
            </a:endParaRPr>
          </a:p>
          <a:p>
            <a:endParaRPr lang="vi-VN" sz="2800" dirty="0" smtClean="0"/>
          </a:p>
        </p:txBody>
      </p:sp>
      <p:sp>
        <p:nvSpPr>
          <p:cNvPr id="3" name="Naslov 2"/>
          <p:cNvSpPr>
            <a:spLocks noGrp="1"/>
          </p:cNvSpPr>
          <p:nvPr>
            <p:ph type="title"/>
          </p:nvPr>
        </p:nvSpPr>
        <p:spPr/>
        <p:txBody>
          <a:bodyPr>
            <a:normAutofit/>
          </a:bodyPr>
          <a:lstStyle/>
          <a:p>
            <a:pPr>
              <a:lnSpc>
                <a:spcPct val="115000"/>
              </a:lnSpc>
              <a:spcAft>
                <a:spcPts val="0"/>
              </a:spcAft>
            </a:pPr>
            <a:r>
              <a:rPr lang="hr-HR" sz="3200" dirty="0" smtClean="0">
                <a:solidFill>
                  <a:srgbClr val="C00000"/>
                </a:solidFill>
                <a:effectLst/>
                <a:latin typeface="Comic Sans MS"/>
                <a:ea typeface="Calibri"/>
                <a:cs typeface="Times New Roman"/>
              </a:rPr>
              <a:t>4) Institucionalizacija djetinjstva </a:t>
            </a:r>
            <a:r>
              <a:rPr lang="hr-HR" sz="2800" dirty="0" smtClean="0">
                <a:solidFill>
                  <a:srgbClr val="C00000"/>
                </a:solidFill>
                <a:effectLst/>
                <a:latin typeface="Comic Sans MS"/>
                <a:ea typeface="Calibri"/>
                <a:cs typeface="Times New Roman"/>
              </a:rPr>
              <a:t/>
            </a:r>
            <a:br>
              <a:rPr lang="hr-HR" sz="2800" dirty="0" smtClean="0">
                <a:solidFill>
                  <a:srgbClr val="C00000"/>
                </a:solidFill>
                <a:effectLst/>
                <a:latin typeface="Comic Sans MS"/>
                <a:ea typeface="Calibri"/>
                <a:cs typeface="Times New Roman"/>
              </a:rPr>
            </a:br>
            <a:endParaRPr lang="hr-HR" sz="2800" dirty="0">
              <a:solidFill>
                <a:srgbClr val="C00000"/>
              </a:solidFill>
              <a:effectLst/>
              <a:latin typeface="Times New Roman"/>
              <a:ea typeface="Calibri"/>
              <a:cs typeface="Times New Roman"/>
            </a:endParaRPr>
          </a:p>
        </p:txBody>
      </p:sp>
    </p:spTree>
    <p:extLst>
      <p:ext uri="{BB962C8B-B14F-4D97-AF65-F5344CB8AC3E}">
        <p14:creationId xmlns:p14="http://schemas.microsoft.com/office/powerpoint/2010/main" val="36690103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0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7824" y="95833"/>
            <a:ext cx="4744282" cy="334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D:\1\SOCIOLOGIJA\KULTURA\djeca rudari.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3645024"/>
            <a:ext cx="3359088" cy="2520000"/>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6016" y="3789040"/>
            <a:ext cx="3810000" cy="267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766535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0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548680"/>
            <a:ext cx="7563025" cy="54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1583291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adržaja 1"/>
          <p:cNvSpPr>
            <a:spLocks noGrp="1"/>
          </p:cNvSpPr>
          <p:nvPr>
            <p:ph idx="1"/>
          </p:nvPr>
        </p:nvSpPr>
        <p:spPr>
          <a:xfrm>
            <a:off x="251520" y="548680"/>
            <a:ext cx="8640960" cy="5688632"/>
          </a:xfrm>
        </p:spPr>
        <p:txBody>
          <a:bodyPr>
            <a:noAutofit/>
          </a:bodyPr>
          <a:lstStyle/>
          <a:p>
            <a:pPr marL="457200" indent="-457200">
              <a:lnSpc>
                <a:spcPct val="115000"/>
              </a:lnSpc>
            </a:pPr>
            <a:r>
              <a:rPr lang="vi-VN" sz="3000" dirty="0">
                <a:solidFill>
                  <a:srgbClr val="FF0000"/>
                </a:solidFill>
                <a:latin typeface="Comic Sans MS"/>
                <a:ea typeface="Calibri"/>
                <a:cs typeface="Times New Roman"/>
              </a:rPr>
              <a:t>sve više djece </a:t>
            </a:r>
            <a:r>
              <a:rPr lang="hr-HR" sz="3000" dirty="0" smtClean="0">
                <a:solidFill>
                  <a:srgbClr val="FF0000"/>
                </a:solidFill>
                <a:latin typeface="Comic Sans MS"/>
                <a:ea typeface="Calibri"/>
                <a:cs typeface="Times New Roman"/>
              </a:rPr>
              <a:t>sve </a:t>
            </a:r>
            <a:r>
              <a:rPr lang="vi-VN" sz="3000" dirty="0" smtClean="0">
                <a:solidFill>
                  <a:srgbClr val="FF0000"/>
                </a:solidFill>
                <a:latin typeface="Comic Sans MS"/>
                <a:ea typeface="Calibri"/>
                <a:cs typeface="Times New Roman"/>
              </a:rPr>
              <a:t>mlađeg </a:t>
            </a:r>
            <a:r>
              <a:rPr lang="vi-VN" sz="3000" dirty="0">
                <a:solidFill>
                  <a:srgbClr val="FF0000"/>
                </a:solidFill>
                <a:latin typeface="Comic Sans MS"/>
                <a:ea typeface="Calibri"/>
                <a:cs typeface="Times New Roman"/>
              </a:rPr>
              <a:t>uzrasta ulazi u institucije, </a:t>
            </a:r>
            <a:r>
              <a:rPr lang="vi-VN" sz="3000" dirty="0" smtClean="0">
                <a:solidFill>
                  <a:srgbClr val="FF0000"/>
                </a:solidFill>
                <a:latin typeface="Comic Sans MS"/>
                <a:ea typeface="Calibri"/>
                <a:cs typeface="Times New Roman"/>
              </a:rPr>
              <a:t>djetinjstvo </a:t>
            </a:r>
            <a:r>
              <a:rPr lang="hr-HR" sz="3000" dirty="0" smtClean="0">
                <a:solidFill>
                  <a:srgbClr val="FF0000"/>
                </a:solidFill>
                <a:latin typeface="Comic Sans MS"/>
                <a:ea typeface="Calibri"/>
                <a:cs typeface="Times New Roman"/>
              </a:rPr>
              <a:t>je </a:t>
            </a:r>
            <a:r>
              <a:rPr lang="vi-VN" sz="3000" dirty="0" smtClean="0">
                <a:solidFill>
                  <a:srgbClr val="FF0000"/>
                </a:solidFill>
                <a:latin typeface="Comic Sans MS"/>
                <a:ea typeface="Calibri"/>
                <a:cs typeface="Times New Roman"/>
              </a:rPr>
              <a:t>sve više </a:t>
            </a:r>
            <a:r>
              <a:rPr lang="vi-VN" sz="3000" dirty="0">
                <a:solidFill>
                  <a:srgbClr val="FF0000"/>
                </a:solidFill>
                <a:latin typeface="Comic Sans MS"/>
                <a:ea typeface="Calibri"/>
                <a:cs typeface="Times New Roman"/>
              </a:rPr>
              <a:t>isplanirano </a:t>
            </a:r>
          </a:p>
          <a:p>
            <a:pPr marL="457200" indent="-457200">
              <a:lnSpc>
                <a:spcPct val="115000"/>
              </a:lnSpc>
            </a:pPr>
            <a:r>
              <a:rPr lang="hr-HR" sz="3000" dirty="0" smtClean="0">
                <a:solidFill>
                  <a:srgbClr val="FF0000"/>
                </a:solidFill>
                <a:latin typeface="Comic Sans MS"/>
                <a:ea typeface="Calibri"/>
                <a:cs typeface="Times New Roman"/>
              </a:rPr>
              <a:t>djetinjstvo </a:t>
            </a:r>
            <a:r>
              <a:rPr lang="hr-HR" sz="3000" dirty="0">
                <a:solidFill>
                  <a:srgbClr val="FF0000"/>
                </a:solidFill>
                <a:latin typeface="Comic Sans MS"/>
                <a:ea typeface="Calibri"/>
                <a:cs typeface="Times New Roman"/>
              </a:rPr>
              <a:t>postaje sve kraće </a:t>
            </a:r>
            <a:r>
              <a:rPr lang="hr-HR" sz="3000" dirty="0" smtClean="0">
                <a:solidFill>
                  <a:srgbClr val="000000"/>
                </a:solidFill>
                <a:latin typeface="Comic Sans MS"/>
                <a:ea typeface="Calibri"/>
                <a:cs typeface="Times New Roman"/>
              </a:rPr>
              <a:t>i </a:t>
            </a:r>
            <a:r>
              <a:rPr lang="hr-HR" sz="3000" dirty="0">
                <a:solidFill>
                  <a:srgbClr val="000000"/>
                </a:solidFill>
                <a:latin typeface="Comic Sans MS"/>
                <a:ea typeface="Calibri"/>
                <a:cs typeface="Times New Roman"/>
              </a:rPr>
              <a:t>sve sličnije strukturama u kojima odrasli provode svoj </a:t>
            </a:r>
            <a:r>
              <a:rPr lang="hr-HR" sz="3000" dirty="0" smtClean="0">
                <a:solidFill>
                  <a:srgbClr val="000000"/>
                </a:solidFill>
                <a:latin typeface="Comic Sans MS"/>
                <a:ea typeface="Calibri"/>
                <a:cs typeface="Times New Roman"/>
              </a:rPr>
              <a:t>život</a:t>
            </a:r>
            <a:endParaRPr lang="hr-HR" sz="3000" dirty="0">
              <a:latin typeface="Times New Roman"/>
              <a:ea typeface="Calibri"/>
              <a:cs typeface="Times New Roman"/>
            </a:endParaRPr>
          </a:p>
          <a:p>
            <a:pPr marL="457200" indent="-457200">
              <a:lnSpc>
                <a:spcPct val="115000"/>
              </a:lnSpc>
            </a:pPr>
            <a:r>
              <a:rPr lang="hr-HR" sz="3000" dirty="0">
                <a:solidFill>
                  <a:srgbClr val="000000"/>
                </a:solidFill>
                <a:latin typeface="Comic Sans MS"/>
                <a:ea typeface="Calibri"/>
                <a:cs typeface="Times New Roman"/>
              </a:rPr>
              <a:t>roditelji i djeca pro­vode sve više </a:t>
            </a:r>
            <a:r>
              <a:rPr lang="hr-HR" sz="3000" dirty="0" err="1" smtClean="0">
                <a:solidFill>
                  <a:srgbClr val="000000"/>
                </a:solidFill>
                <a:latin typeface="Comic Sans MS"/>
                <a:ea typeface="Calibri"/>
                <a:cs typeface="Times New Roman"/>
              </a:rPr>
              <a:t>vreme</a:t>
            </a:r>
            <a:r>
              <a:rPr lang="hr-HR" sz="3000" dirty="0" smtClean="0">
                <a:solidFill>
                  <a:srgbClr val="000000"/>
                </a:solidFill>
                <a:latin typeface="Comic Sans MS"/>
                <a:ea typeface="Calibri"/>
                <a:cs typeface="Times New Roman"/>
              </a:rPr>
              <a:t>­na </a:t>
            </a:r>
            <a:r>
              <a:rPr lang="hr-HR" sz="3000" dirty="0" smtClean="0">
                <a:solidFill>
                  <a:srgbClr val="000000"/>
                </a:solidFill>
                <a:latin typeface="Comic Sans MS"/>
                <a:ea typeface="Calibri"/>
                <a:cs typeface="Times New Roman"/>
              </a:rPr>
              <a:t>razdvojeni</a:t>
            </a:r>
            <a:endParaRPr lang="hr-HR" sz="3000" dirty="0">
              <a:latin typeface="Times New Roman"/>
              <a:ea typeface="Calibri"/>
              <a:cs typeface="Times New Roman"/>
            </a:endParaRPr>
          </a:p>
          <a:p>
            <a:pPr marL="457200" indent="-457200">
              <a:lnSpc>
                <a:spcPct val="115000"/>
              </a:lnSpc>
            </a:pPr>
            <a:r>
              <a:rPr lang="hr-HR" sz="3000" dirty="0" smtClean="0">
                <a:solidFill>
                  <a:srgbClr val="C00000"/>
                </a:solidFill>
                <a:latin typeface="Comic Sans MS"/>
                <a:ea typeface="Calibri"/>
                <a:cs typeface="Times New Roman"/>
              </a:rPr>
              <a:t>paradoks: vrtići </a:t>
            </a:r>
            <a:r>
              <a:rPr lang="hr-HR" sz="3000" dirty="0">
                <a:solidFill>
                  <a:srgbClr val="C00000"/>
                </a:solidFill>
                <a:latin typeface="Comic Sans MS"/>
                <a:ea typeface="Calibri"/>
                <a:cs typeface="Times New Roman"/>
              </a:rPr>
              <a:t>su često najbolja opcija za većinu djece, </a:t>
            </a:r>
            <a:r>
              <a:rPr lang="hr-HR" sz="3000" dirty="0" smtClean="0">
                <a:solidFill>
                  <a:srgbClr val="C00000"/>
                </a:solidFill>
                <a:latin typeface="Comic Sans MS"/>
                <a:ea typeface="Calibri"/>
                <a:cs typeface="Times New Roman"/>
              </a:rPr>
              <a:t>u njima su igra </a:t>
            </a:r>
            <a:r>
              <a:rPr lang="hr-HR" sz="3000" dirty="0">
                <a:solidFill>
                  <a:srgbClr val="C00000"/>
                </a:solidFill>
                <a:latin typeface="Comic Sans MS"/>
                <a:ea typeface="Calibri"/>
                <a:cs typeface="Times New Roman"/>
              </a:rPr>
              <a:t>i spontanost postali dio nastavnog </a:t>
            </a:r>
            <a:r>
              <a:rPr lang="hr-HR" sz="3000" dirty="0" smtClean="0">
                <a:solidFill>
                  <a:srgbClr val="C00000"/>
                </a:solidFill>
                <a:latin typeface="Comic Sans MS"/>
                <a:ea typeface="Calibri"/>
                <a:cs typeface="Times New Roman"/>
              </a:rPr>
              <a:t>plana</a:t>
            </a:r>
            <a:endParaRPr lang="vi-VN" sz="3000" dirty="0">
              <a:solidFill>
                <a:srgbClr val="C00000"/>
              </a:solidFill>
            </a:endParaRPr>
          </a:p>
        </p:txBody>
      </p:sp>
    </p:spTree>
    <p:extLst>
      <p:ext uri="{BB962C8B-B14F-4D97-AF65-F5344CB8AC3E}">
        <p14:creationId xmlns:p14="http://schemas.microsoft.com/office/powerpoint/2010/main" val="26094625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47864" y="692696"/>
            <a:ext cx="4565650" cy="6065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9150" y="1098550"/>
            <a:ext cx="7504113" cy="5041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22513" y="738188"/>
            <a:ext cx="4498975" cy="5761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09728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xit" presetSubtype="0" fill="hold" nodeType="clickEffect">
                                  <p:stCondLst>
                                    <p:cond delay="0"/>
                                  </p:stCondLst>
                                  <p:childTnLst>
                                    <p:animEffect transition="out" filter="fade">
                                      <p:cBhvr>
                                        <p:cTn id="10" dur="500"/>
                                        <p:tgtEl>
                                          <p:spTgt spid="1027"/>
                                        </p:tgtEl>
                                      </p:cBhvr>
                                    </p:animEffect>
                                    <p:set>
                                      <p:cBhvr>
                                        <p:cTn id="11" dur="1" fill="hold">
                                          <p:stCondLst>
                                            <p:cond delay="499"/>
                                          </p:stCondLst>
                                        </p:cTn>
                                        <p:tgtEl>
                                          <p:spTgt spid="1027"/>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02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1028"/>
                                        </p:tgtEl>
                                      </p:cBhvr>
                                    </p:animEffect>
                                    <p:set>
                                      <p:cBhvr>
                                        <p:cTn id="20" dur="1" fill="hold">
                                          <p:stCondLst>
                                            <p:cond delay="499"/>
                                          </p:stCondLst>
                                        </p:cTn>
                                        <p:tgtEl>
                                          <p:spTgt spid="102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adržaja 1"/>
          <p:cNvSpPr>
            <a:spLocks noGrp="1"/>
          </p:cNvSpPr>
          <p:nvPr>
            <p:ph idx="1"/>
          </p:nvPr>
        </p:nvSpPr>
        <p:spPr>
          <a:xfrm>
            <a:off x="457200" y="1124744"/>
            <a:ext cx="8229600" cy="5544616"/>
          </a:xfrm>
        </p:spPr>
        <p:txBody>
          <a:bodyPr>
            <a:normAutofit/>
          </a:bodyPr>
          <a:lstStyle/>
          <a:p>
            <a:pPr marL="109728" indent="0">
              <a:lnSpc>
                <a:spcPct val="150000"/>
              </a:lnSpc>
              <a:buNone/>
            </a:pPr>
            <a:endParaRPr lang="hr-HR" sz="3100" dirty="0" smtClean="0">
              <a:latin typeface="Comic Sans MS" panose="030F0702030302020204" pitchFamily="66" charset="0"/>
            </a:endParaRPr>
          </a:p>
          <a:p>
            <a:pPr marL="109728" indent="0">
              <a:lnSpc>
                <a:spcPct val="150000"/>
              </a:lnSpc>
              <a:buNone/>
            </a:pPr>
            <a:r>
              <a:rPr lang="hr-HR" sz="3100" dirty="0" smtClean="0">
                <a:solidFill>
                  <a:srgbClr val="FF0000"/>
                </a:solidFill>
                <a:latin typeface="Comic Sans MS" panose="030F0702030302020204" pitchFamily="66" charset="0"/>
              </a:rPr>
              <a:t>Odvajaju li se svjetovi odraslih i djece?</a:t>
            </a:r>
          </a:p>
          <a:p>
            <a:pPr marL="109728" indent="0">
              <a:lnSpc>
                <a:spcPct val="150000"/>
              </a:lnSpc>
              <a:buNone/>
            </a:pPr>
            <a:r>
              <a:rPr lang="hr-HR" sz="3100" dirty="0" smtClean="0">
                <a:solidFill>
                  <a:srgbClr val="FF0000"/>
                </a:solidFill>
                <a:latin typeface="Comic Sans MS" panose="030F0702030302020204" pitchFamily="66" charset="0"/>
              </a:rPr>
              <a:t>Kolonizira li se time životni prostor djece?</a:t>
            </a:r>
          </a:p>
          <a:p>
            <a:pPr marL="109728" indent="0">
              <a:lnSpc>
                <a:spcPct val="150000"/>
              </a:lnSpc>
              <a:buNone/>
            </a:pPr>
            <a:r>
              <a:rPr lang="hr-HR" sz="3100" dirty="0" smtClean="0">
                <a:solidFill>
                  <a:srgbClr val="FF0000"/>
                </a:solidFill>
                <a:latin typeface="Comic Sans MS" panose="030F0702030302020204" pitchFamily="66" charset="0"/>
              </a:rPr>
              <a:t>Koje su značajke dječjeg svijeta u vrtiću?</a:t>
            </a:r>
            <a:endParaRPr lang="hr-HR" sz="3100" dirty="0">
              <a:solidFill>
                <a:srgbClr val="FF0000"/>
              </a:solidFill>
              <a:latin typeface="Comic Sans MS" panose="030F0702030302020204" pitchFamily="66" charset="0"/>
            </a:endParaRPr>
          </a:p>
        </p:txBody>
      </p:sp>
      <p:sp>
        <p:nvSpPr>
          <p:cNvPr id="3" name="Naslov 2"/>
          <p:cNvSpPr>
            <a:spLocks noGrp="1"/>
          </p:cNvSpPr>
          <p:nvPr>
            <p:ph type="title"/>
          </p:nvPr>
        </p:nvSpPr>
        <p:spPr>
          <a:xfrm>
            <a:off x="395536" y="260648"/>
            <a:ext cx="8229600" cy="1143000"/>
          </a:xfrm>
        </p:spPr>
        <p:txBody>
          <a:bodyPr>
            <a:noAutofit/>
          </a:bodyPr>
          <a:lstStyle/>
          <a:p>
            <a:r>
              <a:rPr lang="hr-HR" sz="3200" dirty="0">
                <a:solidFill>
                  <a:srgbClr val="C00000"/>
                </a:solidFill>
                <a:latin typeface="Comic Sans MS" panose="030F0702030302020204" pitchFamily="66" charset="0"/>
              </a:rPr>
              <a:t>P</a:t>
            </a:r>
            <a:r>
              <a:rPr lang="hr-HR" sz="3200" dirty="0" smtClean="0">
                <a:solidFill>
                  <a:srgbClr val="C00000"/>
                </a:solidFill>
                <a:latin typeface="Comic Sans MS" panose="030F0702030302020204" pitchFamily="66" charset="0"/>
              </a:rPr>
              <a:t>osljedice institucionalizacije djetinjstva </a:t>
            </a:r>
            <a:endParaRPr lang="hr-HR" sz="3200" dirty="0">
              <a:solidFill>
                <a:srgbClr val="C00000"/>
              </a:solidFill>
              <a:latin typeface="Comic Sans MS" panose="030F0702030302020204" pitchFamily="66" charset="0"/>
            </a:endParaRPr>
          </a:p>
        </p:txBody>
      </p:sp>
    </p:spTree>
    <p:extLst>
      <p:ext uri="{BB962C8B-B14F-4D97-AF65-F5344CB8AC3E}">
        <p14:creationId xmlns:p14="http://schemas.microsoft.com/office/powerpoint/2010/main" val="780206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adržaja 1"/>
          <p:cNvSpPr>
            <a:spLocks noGrp="1"/>
          </p:cNvSpPr>
          <p:nvPr>
            <p:ph idx="1"/>
          </p:nvPr>
        </p:nvSpPr>
        <p:spPr>
          <a:xfrm>
            <a:off x="251520" y="1052736"/>
            <a:ext cx="8640960" cy="5040560"/>
          </a:xfrm>
        </p:spPr>
        <p:txBody>
          <a:bodyPr>
            <a:noAutofit/>
          </a:bodyPr>
          <a:lstStyle/>
          <a:p>
            <a:pPr lvl="0">
              <a:buClr>
                <a:srgbClr val="2DA2BF"/>
              </a:buClr>
            </a:pPr>
            <a:r>
              <a:rPr lang="hr-HR" sz="3000" dirty="0">
                <a:solidFill>
                  <a:srgbClr val="FF0000"/>
                </a:solidFill>
                <a:latin typeface="Comic Sans MS" panose="030F0702030302020204" pitchFamily="66" charset="0"/>
                <a:ea typeface="Times New Roman"/>
              </a:rPr>
              <a:t>vršnjačka kultura je skup aktivnosti ili rutina koje djeca proizvode i dijele u interakciji s vršnjacima</a:t>
            </a:r>
          </a:p>
          <a:p>
            <a:r>
              <a:rPr lang="vi-VN" sz="3000" dirty="0" smtClean="0">
                <a:latin typeface="Comic Sans MS" panose="030F0702030302020204" pitchFamily="66" charset="0"/>
                <a:ea typeface="Calibri"/>
              </a:rPr>
              <a:t>pohađanje </a:t>
            </a:r>
            <a:r>
              <a:rPr lang="vi-VN" sz="3000" dirty="0">
                <a:latin typeface="Comic Sans MS" panose="030F0702030302020204" pitchFamily="66" charset="0"/>
                <a:ea typeface="Calibri"/>
              </a:rPr>
              <a:t>vrtića je </a:t>
            </a:r>
            <a:r>
              <a:rPr lang="vi-VN" sz="3000" dirty="0">
                <a:solidFill>
                  <a:srgbClr val="FF0000"/>
                </a:solidFill>
                <a:latin typeface="Comic Sans MS" panose="030F0702030302020204" pitchFamily="66" charset="0"/>
                <a:ea typeface="Calibri"/>
              </a:rPr>
              <a:t>novo socijalno iskustvo</a:t>
            </a:r>
            <a:r>
              <a:rPr lang="vi-VN" sz="3000" dirty="0">
                <a:latin typeface="Comic Sans MS" panose="030F0702030302020204" pitchFamily="66" charset="0"/>
                <a:ea typeface="Calibri"/>
              </a:rPr>
              <a:t>, koje se stalno mijenja i nadograđuje </a:t>
            </a:r>
          </a:p>
          <a:p>
            <a:r>
              <a:rPr lang="vi-VN" sz="3000" dirty="0" smtClean="0">
                <a:latin typeface="Comic Sans MS" panose="030F0702030302020204" pitchFamily="66" charset="0"/>
                <a:ea typeface="Calibri"/>
              </a:rPr>
              <a:t>djeca </a:t>
            </a:r>
            <a:r>
              <a:rPr lang="vi-VN" sz="3000" dirty="0">
                <a:latin typeface="Comic Sans MS" panose="030F0702030302020204" pitchFamily="66" charset="0"/>
                <a:ea typeface="Calibri"/>
              </a:rPr>
              <a:t>otkrivanju da se </a:t>
            </a:r>
            <a:r>
              <a:rPr lang="vi-VN" sz="3000" dirty="0">
                <a:solidFill>
                  <a:srgbClr val="FF0000"/>
                </a:solidFill>
                <a:latin typeface="Comic Sans MS" panose="030F0702030302020204" pitchFamily="66" charset="0"/>
                <a:ea typeface="Calibri"/>
              </a:rPr>
              <a:t>svakodnevne rutine </a:t>
            </a:r>
            <a:r>
              <a:rPr lang="hr-HR" sz="3000" dirty="0" smtClean="0">
                <a:solidFill>
                  <a:srgbClr val="FF0000"/>
                </a:solidFill>
                <a:latin typeface="Comic Sans MS" panose="030F0702030302020204" pitchFamily="66" charset="0"/>
                <a:ea typeface="Calibri"/>
              </a:rPr>
              <a:t>izvan vrtića </a:t>
            </a:r>
            <a:r>
              <a:rPr lang="vi-VN" sz="3000" dirty="0" smtClean="0">
                <a:latin typeface="Comic Sans MS" panose="030F0702030302020204" pitchFamily="66" charset="0"/>
                <a:ea typeface="Calibri"/>
              </a:rPr>
              <a:t>bitno </a:t>
            </a:r>
            <a:r>
              <a:rPr lang="vi-VN" sz="3000" dirty="0">
                <a:latin typeface="Comic Sans MS" panose="030F0702030302020204" pitchFamily="66" charset="0"/>
                <a:ea typeface="Calibri"/>
              </a:rPr>
              <a:t>razlikuju od onih u vrtiću </a:t>
            </a:r>
          </a:p>
          <a:p>
            <a:r>
              <a:rPr lang="vi-VN" sz="3000" dirty="0" smtClean="0">
                <a:latin typeface="Comic Sans MS" panose="030F0702030302020204" pitchFamily="66" charset="0"/>
                <a:ea typeface="Calibri"/>
              </a:rPr>
              <a:t>sudjelovanje </a:t>
            </a:r>
            <a:r>
              <a:rPr lang="vi-VN" sz="3000" dirty="0">
                <a:latin typeface="Comic Sans MS" panose="030F0702030302020204" pitchFamily="66" charset="0"/>
                <a:ea typeface="Calibri"/>
              </a:rPr>
              <a:t>u vršnjačkoj </a:t>
            </a:r>
            <a:r>
              <a:rPr lang="vi-VN" sz="3000" dirty="0" smtClean="0">
                <a:latin typeface="Comic Sans MS" panose="030F0702030302020204" pitchFamily="66" charset="0"/>
                <a:ea typeface="Calibri"/>
              </a:rPr>
              <a:t>kulturi </a:t>
            </a:r>
            <a:r>
              <a:rPr lang="hr-HR" sz="3000" dirty="0" smtClean="0">
                <a:latin typeface="Comic Sans MS" panose="030F0702030302020204" pitchFamily="66" charset="0"/>
                <a:ea typeface="Calibri"/>
              </a:rPr>
              <a:t>doprinosi formiranju osobnog i grupnog identiteta</a:t>
            </a:r>
            <a:r>
              <a:rPr lang="vi-VN" sz="3000" dirty="0" smtClean="0">
                <a:latin typeface="Comic Sans MS" panose="030F0702030302020204" pitchFamily="66" charset="0"/>
                <a:ea typeface="Calibri"/>
              </a:rPr>
              <a:t> </a:t>
            </a:r>
            <a:r>
              <a:rPr lang="hr-HR" sz="3000" dirty="0" smtClean="0">
                <a:latin typeface="Comic Sans MS" panose="030F0702030302020204" pitchFamily="66" charset="0"/>
                <a:ea typeface="Calibri"/>
              </a:rPr>
              <a:t>(</a:t>
            </a:r>
            <a:r>
              <a:rPr lang="vi-VN" sz="3000" dirty="0" smtClean="0">
                <a:solidFill>
                  <a:srgbClr val="FF0000"/>
                </a:solidFill>
                <a:latin typeface="Comic Sans MS" panose="030F0702030302020204" pitchFamily="66" charset="0"/>
                <a:ea typeface="Calibri"/>
              </a:rPr>
              <a:t>osjećaj vršnjaštva</a:t>
            </a:r>
            <a:r>
              <a:rPr lang="hr-HR" sz="3000" dirty="0" smtClean="0">
                <a:solidFill>
                  <a:srgbClr val="FF0000"/>
                </a:solidFill>
                <a:latin typeface="Comic Sans MS" panose="030F0702030302020204" pitchFamily="66" charset="0"/>
                <a:ea typeface="Calibri"/>
              </a:rPr>
              <a:t>, </a:t>
            </a:r>
            <a:r>
              <a:rPr lang="vi-VN" sz="3000" dirty="0" smtClean="0">
                <a:latin typeface="Comic Sans MS" panose="030F0702030302020204" pitchFamily="66" charset="0"/>
                <a:ea typeface="Calibri"/>
              </a:rPr>
              <a:t>ravnopravnost</a:t>
            </a:r>
            <a:r>
              <a:rPr lang="vi-VN" sz="3000" dirty="0">
                <a:latin typeface="Comic Sans MS" panose="030F0702030302020204" pitchFamily="66" charset="0"/>
                <a:ea typeface="Calibri"/>
              </a:rPr>
              <a:t>) </a:t>
            </a:r>
          </a:p>
        </p:txBody>
      </p:sp>
      <p:sp>
        <p:nvSpPr>
          <p:cNvPr id="3" name="Naslov 2"/>
          <p:cNvSpPr>
            <a:spLocks noGrp="1"/>
          </p:cNvSpPr>
          <p:nvPr>
            <p:ph type="title"/>
          </p:nvPr>
        </p:nvSpPr>
        <p:spPr>
          <a:xfrm>
            <a:off x="457200" y="-13394"/>
            <a:ext cx="8435280" cy="1143000"/>
          </a:xfrm>
        </p:spPr>
        <p:txBody>
          <a:bodyPr>
            <a:noAutofit/>
          </a:bodyPr>
          <a:lstStyle/>
          <a:p>
            <a:pPr>
              <a:lnSpc>
                <a:spcPct val="150000"/>
              </a:lnSpc>
              <a:spcAft>
                <a:spcPts val="0"/>
              </a:spcAft>
            </a:pPr>
            <a:r>
              <a:rPr lang="hr-HR" sz="3200" dirty="0" smtClean="0">
                <a:solidFill>
                  <a:srgbClr val="C00000"/>
                </a:solidFill>
                <a:effectLst/>
                <a:latin typeface="Comic Sans MS" panose="030F0702030302020204" pitchFamily="66" charset="0"/>
                <a:ea typeface="Calibri"/>
              </a:rPr>
              <a:t>Vršnjačke kulture u vrtiću</a:t>
            </a:r>
            <a:endParaRPr lang="hr-HR" sz="3200" dirty="0">
              <a:solidFill>
                <a:srgbClr val="C00000"/>
              </a:solidFill>
              <a:effectLst>
                <a:outerShdw blurRad="38100" dist="38100" dir="2700000" algn="tl">
                  <a:srgbClr val="000000">
                    <a:alpha val="43137"/>
                  </a:srgbClr>
                </a:outerShdw>
              </a:effectLst>
              <a:latin typeface="Comic Sans MS" panose="030F0702030302020204" pitchFamily="66" charset="0"/>
              <a:ea typeface="Calibri"/>
              <a:cs typeface="Times New Roman"/>
            </a:endParaRPr>
          </a:p>
        </p:txBody>
      </p:sp>
    </p:spTree>
    <p:extLst>
      <p:ext uri="{BB962C8B-B14F-4D97-AF65-F5344CB8AC3E}">
        <p14:creationId xmlns:p14="http://schemas.microsoft.com/office/powerpoint/2010/main" val="333717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476672"/>
            <a:ext cx="5760000" cy="576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5667825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adržaja 1"/>
          <p:cNvSpPr>
            <a:spLocks noGrp="1"/>
          </p:cNvSpPr>
          <p:nvPr>
            <p:ph idx="1"/>
          </p:nvPr>
        </p:nvSpPr>
        <p:spPr>
          <a:xfrm>
            <a:off x="107504" y="1052736"/>
            <a:ext cx="9001000" cy="5760640"/>
          </a:xfrm>
        </p:spPr>
        <p:txBody>
          <a:bodyPr>
            <a:noAutofit/>
          </a:bodyPr>
          <a:lstStyle/>
          <a:p>
            <a:r>
              <a:rPr lang="vi-VN" sz="3000" dirty="0" smtClean="0">
                <a:solidFill>
                  <a:srgbClr val="FF0000"/>
                </a:solidFill>
                <a:latin typeface="Comic Sans MS" panose="030F0702030302020204" pitchFamily="66" charset="0"/>
                <a:ea typeface="Calibri"/>
              </a:rPr>
              <a:t>djeca </a:t>
            </a:r>
            <a:r>
              <a:rPr lang="vi-VN" sz="3000" dirty="0">
                <a:solidFill>
                  <a:srgbClr val="FF0000"/>
                </a:solidFill>
                <a:latin typeface="Comic Sans MS" panose="030F0702030302020204" pitchFamily="66" charset="0"/>
                <a:ea typeface="Calibri"/>
              </a:rPr>
              <a:t>u </a:t>
            </a:r>
            <a:r>
              <a:rPr lang="vi-VN" sz="3000" dirty="0" smtClean="0">
                <a:solidFill>
                  <a:srgbClr val="FF0000"/>
                </a:solidFill>
                <a:latin typeface="Comic Sans MS" panose="030F0702030302020204" pitchFamily="66" charset="0"/>
                <a:ea typeface="Calibri"/>
              </a:rPr>
              <a:t>interakcijama </a:t>
            </a:r>
            <a:r>
              <a:rPr lang="vi-VN" sz="3000" dirty="0">
                <a:solidFill>
                  <a:srgbClr val="FF0000"/>
                </a:solidFill>
                <a:latin typeface="Comic Sans MS" panose="030F0702030302020204" pitchFamily="66" charset="0"/>
                <a:ea typeface="Calibri"/>
              </a:rPr>
              <a:t>proizvode svoju vršnjačku </a:t>
            </a:r>
            <a:r>
              <a:rPr lang="vi-VN" sz="3000" dirty="0" smtClean="0">
                <a:solidFill>
                  <a:srgbClr val="FF0000"/>
                </a:solidFill>
                <a:latin typeface="Comic Sans MS" panose="030F0702030302020204" pitchFamily="66" charset="0"/>
                <a:ea typeface="Calibri"/>
              </a:rPr>
              <a:t>kulturu</a:t>
            </a:r>
            <a:r>
              <a:rPr lang="hr-HR" sz="3000" dirty="0" smtClean="0">
                <a:latin typeface="Comic Sans MS" panose="030F0702030302020204" pitchFamily="66" charset="0"/>
                <a:ea typeface="Calibri"/>
              </a:rPr>
              <a:t>, </a:t>
            </a:r>
            <a:r>
              <a:rPr lang="vi-VN" sz="3000" dirty="0" smtClean="0">
                <a:latin typeface="Comic Sans MS" panose="030F0702030302020204" pitchFamily="66" charset="0"/>
                <a:ea typeface="Calibri"/>
              </a:rPr>
              <a:t>socijalizacija </a:t>
            </a:r>
            <a:r>
              <a:rPr lang="vi-VN" sz="3000" dirty="0">
                <a:latin typeface="Comic Sans MS" panose="030F0702030302020204" pitchFamily="66" charset="0"/>
                <a:ea typeface="Calibri"/>
              </a:rPr>
              <a:t>nije </a:t>
            </a:r>
            <a:r>
              <a:rPr lang="hr-HR" sz="3000" dirty="0" smtClean="0">
                <a:latin typeface="Comic Sans MS" panose="030F0702030302020204" pitchFamily="66" charset="0"/>
                <a:ea typeface="Calibri"/>
              </a:rPr>
              <a:t>jednosmjerna</a:t>
            </a:r>
            <a:endParaRPr lang="hr-HR" sz="3000" dirty="0">
              <a:latin typeface="Comic Sans MS" panose="030F0702030302020204" pitchFamily="66" charset="0"/>
              <a:ea typeface="Calibri"/>
            </a:endParaRPr>
          </a:p>
          <a:p>
            <a:r>
              <a:rPr lang="hr-HR" sz="3000" dirty="0" smtClean="0">
                <a:solidFill>
                  <a:srgbClr val="FF0000"/>
                </a:solidFill>
                <a:latin typeface="Comic Sans MS" panose="030F0702030302020204" pitchFamily="66" charset="0"/>
                <a:ea typeface="Calibri"/>
              </a:rPr>
              <a:t>djeca </a:t>
            </a:r>
            <a:r>
              <a:rPr lang="hr-HR" sz="3000" dirty="0">
                <a:solidFill>
                  <a:srgbClr val="FF0000"/>
                </a:solidFill>
                <a:latin typeface="Comic Sans MS" panose="030F0702030302020204" pitchFamily="66" charset="0"/>
                <a:ea typeface="Calibri"/>
              </a:rPr>
              <a:t>istražuju </a:t>
            </a:r>
            <a:r>
              <a:rPr lang="hr-HR" sz="3000" dirty="0">
                <a:latin typeface="Comic Sans MS" panose="030F0702030302020204" pitchFamily="66" charset="0"/>
                <a:ea typeface="Calibri"/>
              </a:rPr>
              <a:t>vrtićki okoliš</a:t>
            </a:r>
          </a:p>
          <a:p>
            <a:r>
              <a:rPr lang="hr-HR" sz="3000" dirty="0" smtClean="0">
                <a:latin typeface="Comic Sans MS" panose="030F0702030302020204" pitchFamily="66" charset="0"/>
                <a:ea typeface="Calibri"/>
              </a:rPr>
              <a:t>djeca </a:t>
            </a:r>
            <a:r>
              <a:rPr lang="hr-HR" sz="3000" dirty="0" smtClean="0">
                <a:latin typeface="Comic Sans MS" panose="030F0702030302020204" pitchFamily="66" charset="0"/>
                <a:ea typeface="Calibri"/>
              </a:rPr>
              <a:t>nastoje prijeći </a:t>
            </a:r>
            <a:r>
              <a:rPr lang="hr-HR" sz="3000" dirty="0" smtClean="0">
                <a:solidFill>
                  <a:srgbClr val="C00000"/>
                </a:solidFill>
                <a:latin typeface="Comic Sans MS" panose="030F0702030302020204" pitchFamily="66" charset="0"/>
                <a:ea typeface="Calibri"/>
              </a:rPr>
              <a:t>granice i barijere koje postavljaju odgajatelji </a:t>
            </a:r>
            <a:r>
              <a:rPr lang="hr-HR" sz="3000" dirty="0">
                <a:solidFill>
                  <a:srgbClr val="0070C0"/>
                </a:solidFill>
                <a:latin typeface="Comic Sans MS" panose="030F0702030302020204" pitchFamily="66" charset="0"/>
                <a:ea typeface="Times New Roman"/>
              </a:rPr>
              <a:t>(</a:t>
            </a:r>
            <a:r>
              <a:rPr lang="hr-HR" sz="3000" dirty="0" err="1">
                <a:solidFill>
                  <a:srgbClr val="0070C0"/>
                </a:solidFill>
                <a:latin typeface="Comic Sans MS" panose="030F0702030302020204" pitchFamily="66" charset="0"/>
                <a:ea typeface="Times New Roman"/>
              </a:rPr>
              <a:t>Corsaro</a:t>
            </a:r>
            <a:r>
              <a:rPr lang="hr-HR" sz="3000" dirty="0">
                <a:solidFill>
                  <a:srgbClr val="0070C0"/>
                </a:solidFill>
                <a:latin typeface="Comic Sans MS" panose="030F0702030302020204" pitchFamily="66" charset="0"/>
                <a:ea typeface="Times New Roman"/>
              </a:rPr>
              <a:t>)</a:t>
            </a:r>
          </a:p>
          <a:p>
            <a:r>
              <a:rPr lang="hr-HR" sz="3000" dirty="0" smtClean="0">
                <a:latin typeface="Comic Sans MS" panose="030F0702030302020204" pitchFamily="66" charset="0"/>
                <a:ea typeface="Times New Roman"/>
              </a:rPr>
              <a:t>širok raspon prilagodbi na nova pravila </a:t>
            </a:r>
          </a:p>
          <a:p>
            <a:r>
              <a:rPr lang="hr-HR" sz="3000" i="1" dirty="0" smtClean="0">
                <a:latin typeface="Comic Sans MS" panose="030F0702030302020204" pitchFamily="66" charset="0"/>
                <a:ea typeface="Times New Roman"/>
              </a:rPr>
              <a:t>npr</a:t>
            </a:r>
            <a:r>
              <a:rPr lang="hr-HR" sz="3000" i="1" dirty="0">
                <a:latin typeface="Comic Sans MS" panose="030F0702030302020204" pitchFamily="66" charset="0"/>
                <a:ea typeface="Times New Roman"/>
              </a:rPr>
              <a:t>. strategije </a:t>
            </a:r>
            <a:r>
              <a:rPr lang="hr-HR" sz="3000" i="1" dirty="0" smtClean="0">
                <a:latin typeface="Comic Sans MS" panose="030F0702030302020204" pitchFamily="66" charset="0"/>
                <a:ea typeface="Times New Roman"/>
              </a:rPr>
              <a:t>izbjegavanja zabrane </a:t>
            </a:r>
            <a:r>
              <a:rPr lang="hr-HR" sz="3000" i="1" dirty="0">
                <a:latin typeface="Comic Sans MS" panose="030F0702030302020204" pitchFamily="66" charset="0"/>
                <a:ea typeface="Times New Roman"/>
              </a:rPr>
              <a:t>donošenja  igračaka </a:t>
            </a:r>
            <a:r>
              <a:rPr lang="hr-HR" sz="3000" i="1" dirty="0" smtClean="0">
                <a:latin typeface="Comic Sans MS" panose="030F0702030302020204" pitchFamily="66" charset="0"/>
                <a:ea typeface="Times New Roman"/>
              </a:rPr>
              <a:t>u </a:t>
            </a:r>
            <a:r>
              <a:rPr lang="hr-HR" sz="3000" i="1" dirty="0" smtClean="0">
                <a:latin typeface="Comic Sans MS" panose="030F0702030302020204" pitchFamily="66" charset="0"/>
                <a:ea typeface="Times New Roman"/>
              </a:rPr>
              <a:t>vrtić</a:t>
            </a:r>
            <a:endParaRPr lang="hr-HR" sz="3000" i="1" dirty="0">
              <a:latin typeface="Comic Sans MS" panose="030F0702030302020204" pitchFamily="66" charset="0"/>
              <a:ea typeface="Times New Roman"/>
            </a:endParaRPr>
          </a:p>
        </p:txBody>
      </p:sp>
      <p:sp>
        <p:nvSpPr>
          <p:cNvPr id="3" name="Naslov 2"/>
          <p:cNvSpPr>
            <a:spLocks noGrp="1"/>
          </p:cNvSpPr>
          <p:nvPr>
            <p:ph type="title"/>
          </p:nvPr>
        </p:nvSpPr>
        <p:spPr>
          <a:xfrm>
            <a:off x="611560" y="-13295"/>
            <a:ext cx="8435280" cy="1143000"/>
          </a:xfrm>
        </p:spPr>
        <p:txBody>
          <a:bodyPr>
            <a:noAutofit/>
          </a:bodyPr>
          <a:lstStyle/>
          <a:p>
            <a:pPr>
              <a:lnSpc>
                <a:spcPct val="150000"/>
              </a:lnSpc>
              <a:spcAft>
                <a:spcPts val="0"/>
              </a:spcAft>
            </a:pPr>
            <a:r>
              <a:rPr lang="hr-HR" sz="3200" dirty="0">
                <a:solidFill>
                  <a:srgbClr val="C00000"/>
                </a:solidFill>
                <a:effectLst/>
                <a:latin typeface="Comic Sans MS" panose="030F0702030302020204" pitchFamily="66" charset="0"/>
                <a:ea typeface="Calibri"/>
              </a:rPr>
              <a:t>Vršnjačke kulture u vrtiću</a:t>
            </a:r>
            <a:endParaRPr lang="hr-HR" sz="3200" dirty="0">
              <a:effectLst>
                <a:outerShdw blurRad="38100" dist="38100" dir="2700000" algn="tl">
                  <a:srgbClr val="000000">
                    <a:alpha val="43137"/>
                  </a:srgbClr>
                </a:outerShdw>
              </a:effectLst>
              <a:latin typeface="Comic Sans MS" panose="030F0702030302020204" pitchFamily="66" charset="0"/>
              <a:ea typeface="Calibri"/>
              <a:cs typeface="Times New Roman"/>
            </a:endParaRPr>
          </a:p>
        </p:txBody>
      </p:sp>
    </p:spTree>
    <p:extLst>
      <p:ext uri="{BB962C8B-B14F-4D97-AF65-F5344CB8AC3E}">
        <p14:creationId xmlns:p14="http://schemas.microsoft.com/office/powerpoint/2010/main" val="462989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35696" y="764704"/>
            <a:ext cx="5861601" cy="54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0797579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adržaja 1"/>
          <p:cNvSpPr>
            <a:spLocks noGrp="1"/>
          </p:cNvSpPr>
          <p:nvPr>
            <p:ph idx="1"/>
          </p:nvPr>
        </p:nvSpPr>
        <p:spPr>
          <a:xfrm>
            <a:off x="107504" y="1268760"/>
            <a:ext cx="8928992" cy="4882554"/>
          </a:xfrm>
        </p:spPr>
        <p:txBody>
          <a:bodyPr>
            <a:noAutofit/>
          </a:bodyPr>
          <a:lstStyle/>
          <a:p>
            <a:r>
              <a:rPr lang="hr-HR" sz="3200" dirty="0" smtClean="0">
                <a:latin typeface="Comic Sans MS" panose="030F0702030302020204" pitchFamily="66" charset="0"/>
                <a:ea typeface="Times New Roman"/>
              </a:rPr>
              <a:t>djeca </a:t>
            </a:r>
            <a:r>
              <a:rPr lang="hr-HR" sz="3200" dirty="0" smtClean="0">
                <a:solidFill>
                  <a:srgbClr val="FF0000"/>
                </a:solidFill>
                <a:latin typeface="Comic Sans MS" panose="030F0702030302020204" pitchFamily="66" charset="0"/>
                <a:ea typeface="Times New Roman"/>
              </a:rPr>
              <a:t>kreativno prerađuju informacije </a:t>
            </a:r>
            <a:r>
              <a:rPr lang="hr-HR" sz="3200" dirty="0" smtClean="0">
                <a:solidFill>
                  <a:srgbClr val="C00000"/>
                </a:solidFill>
                <a:latin typeface="Comic Sans MS" panose="030F0702030302020204" pitchFamily="66" charset="0"/>
                <a:ea typeface="Times New Roman"/>
              </a:rPr>
              <a:t>iz svijeta odraslih </a:t>
            </a:r>
            <a:r>
              <a:rPr lang="hr-HR" sz="3200" dirty="0" smtClean="0">
                <a:latin typeface="Comic Sans MS" panose="030F0702030302020204" pitchFamily="66" charset="0"/>
                <a:ea typeface="Times New Roman"/>
              </a:rPr>
              <a:t>i stvaraju svoje jedinstvene </a:t>
            </a:r>
            <a:r>
              <a:rPr lang="hr-HR" sz="3200" dirty="0" smtClean="0">
                <a:solidFill>
                  <a:srgbClr val="FF0000"/>
                </a:solidFill>
                <a:latin typeface="Comic Sans MS" panose="030F0702030302020204" pitchFamily="66" charset="0"/>
                <a:ea typeface="Times New Roman"/>
              </a:rPr>
              <a:t>vršnjačke rutine </a:t>
            </a:r>
            <a:endParaRPr lang="hr-HR" sz="3200" dirty="0" smtClean="0">
              <a:solidFill>
                <a:srgbClr val="FF0000"/>
              </a:solidFill>
              <a:latin typeface="Comic Sans MS" panose="030F0702030302020204" pitchFamily="66" charset="0"/>
              <a:ea typeface="Times New Roman"/>
            </a:endParaRPr>
          </a:p>
          <a:p>
            <a:pPr lvl="0">
              <a:buClr>
                <a:srgbClr val="2DA2BF"/>
              </a:buClr>
            </a:pPr>
            <a:r>
              <a:rPr lang="hr-HR" sz="3200" dirty="0">
                <a:solidFill>
                  <a:srgbClr val="FF0000"/>
                </a:solidFill>
                <a:latin typeface="Comic Sans MS" panose="030F0702030302020204" pitchFamily="66" charset="0"/>
                <a:ea typeface="Times New Roman"/>
              </a:rPr>
              <a:t>vršnjačke kulture su odraz svijeta odraslih</a:t>
            </a:r>
          </a:p>
          <a:p>
            <a:endParaRPr lang="hr-HR" sz="3200" dirty="0" smtClean="0">
              <a:solidFill>
                <a:srgbClr val="FF0000"/>
              </a:solidFill>
              <a:latin typeface="Comic Sans MS" panose="030F0702030302020204" pitchFamily="66" charset="0"/>
              <a:ea typeface="Times New Roman"/>
            </a:endParaRPr>
          </a:p>
          <a:p>
            <a:r>
              <a:rPr lang="hr-HR" sz="3200" dirty="0" smtClean="0">
                <a:latin typeface="Comic Sans MS" panose="030F0702030302020204" pitchFamily="66" charset="0"/>
                <a:ea typeface="Times New Roman"/>
              </a:rPr>
              <a:t>djeca </a:t>
            </a:r>
            <a:r>
              <a:rPr lang="hr-HR" sz="3200" dirty="0" smtClean="0">
                <a:solidFill>
                  <a:srgbClr val="FF0000"/>
                </a:solidFill>
                <a:latin typeface="Comic Sans MS" panose="030F0702030302020204" pitchFamily="66" charset="0"/>
                <a:ea typeface="Times New Roman"/>
              </a:rPr>
              <a:t>pokušavaju uspostaviti kontrolu nad svojim životom</a:t>
            </a:r>
          </a:p>
          <a:p>
            <a:r>
              <a:rPr lang="hr-HR" sz="3200" dirty="0" smtClean="0">
                <a:latin typeface="Comic Sans MS" panose="030F0702030302020204" pitchFamily="66" charset="0"/>
                <a:ea typeface="Times New Roman"/>
              </a:rPr>
              <a:t>djeca nastoje tu </a:t>
            </a:r>
            <a:r>
              <a:rPr lang="hr-HR" sz="3200" dirty="0" smtClean="0">
                <a:solidFill>
                  <a:srgbClr val="FF0000"/>
                </a:solidFill>
                <a:latin typeface="Comic Sans MS" panose="030F0702030302020204" pitchFamily="66" charset="0"/>
                <a:ea typeface="Times New Roman"/>
              </a:rPr>
              <a:t>kontrolu podijeliti s </a:t>
            </a:r>
            <a:r>
              <a:rPr lang="hr-HR" sz="3200" dirty="0" smtClean="0">
                <a:solidFill>
                  <a:srgbClr val="FF0000"/>
                </a:solidFill>
                <a:latin typeface="Comic Sans MS" panose="030F0702030302020204" pitchFamily="66" charset="0"/>
                <a:ea typeface="Times New Roman"/>
              </a:rPr>
              <a:t>drugima (vršnjacima, roditeljima, odgajateljima …)</a:t>
            </a:r>
            <a:endParaRPr lang="hr-HR" sz="3200" dirty="0" smtClean="0">
              <a:solidFill>
                <a:srgbClr val="FF0000"/>
              </a:solidFill>
              <a:latin typeface="Comic Sans MS" panose="030F0702030302020204" pitchFamily="66" charset="0"/>
              <a:ea typeface="Times New Roman"/>
            </a:endParaRPr>
          </a:p>
        </p:txBody>
      </p:sp>
      <p:sp>
        <p:nvSpPr>
          <p:cNvPr id="3" name="Naslov 2"/>
          <p:cNvSpPr>
            <a:spLocks noGrp="1"/>
          </p:cNvSpPr>
          <p:nvPr>
            <p:ph type="title"/>
          </p:nvPr>
        </p:nvSpPr>
        <p:spPr>
          <a:xfrm>
            <a:off x="457200" y="44624"/>
            <a:ext cx="8435280" cy="1143000"/>
          </a:xfrm>
        </p:spPr>
        <p:txBody>
          <a:bodyPr>
            <a:noAutofit/>
          </a:bodyPr>
          <a:lstStyle/>
          <a:p>
            <a:pPr algn="just">
              <a:lnSpc>
                <a:spcPct val="150000"/>
              </a:lnSpc>
              <a:spcAft>
                <a:spcPts val="0"/>
              </a:spcAft>
            </a:pPr>
            <a:r>
              <a:rPr lang="hr-HR" sz="3200" dirty="0">
                <a:solidFill>
                  <a:srgbClr val="C00000"/>
                </a:solidFill>
                <a:effectLst/>
                <a:latin typeface="Comic Sans MS" panose="030F0702030302020204" pitchFamily="66" charset="0"/>
                <a:ea typeface="Calibri"/>
              </a:rPr>
              <a:t>Vršnjačke kulture u vrtiću</a:t>
            </a:r>
            <a:endParaRPr lang="hr-HR" sz="3600" dirty="0">
              <a:effectLst/>
              <a:latin typeface="Times New Roman"/>
              <a:ea typeface="Times New Roman"/>
            </a:endParaRPr>
          </a:p>
        </p:txBody>
      </p:sp>
    </p:spTree>
    <p:extLst>
      <p:ext uri="{BB962C8B-B14F-4D97-AF65-F5344CB8AC3E}">
        <p14:creationId xmlns:p14="http://schemas.microsoft.com/office/powerpoint/2010/main" val="3785390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1374" y="1844823"/>
            <a:ext cx="3810000" cy="3667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0029" y="1844823"/>
            <a:ext cx="4051251" cy="363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76126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zervirano mjesto teksta 4"/>
          <p:cNvSpPr>
            <a:spLocks noGrp="1"/>
          </p:cNvSpPr>
          <p:nvPr>
            <p:ph idx="1"/>
          </p:nvPr>
        </p:nvSpPr>
        <p:spPr>
          <a:xfrm>
            <a:off x="107504" y="1268760"/>
            <a:ext cx="8928992" cy="5112568"/>
          </a:xfrm>
        </p:spPr>
        <p:txBody>
          <a:bodyPr>
            <a:noAutofit/>
          </a:bodyPr>
          <a:lstStyle/>
          <a:p>
            <a:r>
              <a:rPr lang="hr-HR" sz="3000" dirty="0" smtClean="0">
                <a:solidFill>
                  <a:srgbClr val="000000"/>
                </a:solidFill>
                <a:latin typeface="Comic Sans MS" panose="030F0702030302020204" pitchFamily="66" charset="0"/>
              </a:rPr>
              <a:t>djetinjstvo ≠ biološka nezrelost </a:t>
            </a:r>
          </a:p>
          <a:p>
            <a:r>
              <a:rPr lang="hr-HR" sz="3000" dirty="0" smtClean="0">
                <a:solidFill>
                  <a:srgbClr val="000000"/>
                </a:solidFill>
                <a:latin typeface="Comic Sans MS" panose="030F0702030302020204" pitchFamily="66" charset="0"/>
              </a:rPr>
              <a:t>nezrelost djece je biološka činjenica, ali </a:t>
            </a:r>
            <a:r>
              <a:rPr lang="hr-HR" sz="3000" dirty="0" smtClean="0">
                <a:solidFill>
                  <a:srgbClr val="FF0000"/>
                </a:solidFill>
                <a:latin typeface="Comic Sans MS" panose="030F0702030302020204" pitchFamily="66" charset="0"/>
              </a:rPr>
              <a:t>način na koji se ta nezrelost shvaća i dobiva na značaju jest činjenica kulture (društva)</a:t>
            </a:r>
          </a:p>
          <a:p>
            <a:r>
              <a:rPr lang="hr-HR" sz="3000" b="1" dirty="0" smtClean="0">
                <a:solidFill>
                  <a:srgbClr val="C00000"/>
                </a:solidFill>
                <a:latin typeface="Comic Sans MS" panose="030F0702030302020204" pitchFamily="66" charset="0"/>
              </a:rPr>
              <a:t>djetinjstvo je društvena konstrukcija različita u različitim kulturama = </a:t>
            </a:r>
            <a:r>
              <a:rPr lang="hr-HR" sz="3000" b="1" dirty="0" smtClean="0">
                <a:solidFill>
                  <a:srgbClr val="FF0000"/>
                </a:solidFill>
                <a:latin typeface="Comic Sans MS" panose="030F0702030302020204" pitchFamily="66" charset="0"/>
              </a:rPr>
              <a:t>pluralizam djetinjstva </a:t>
            </a:r>
            <a:endParaRPr lang="hr-HR" sz="3000" dirty="0" smtClean="0">
              <a:solidFill>
                <a:srgbClr val="FF0000"/>
              </a:solidFill>
              <a:latin typeface="Comic Sans MS" panose="030F0702030302020204" pitchFamily="66" charset="0"/>
            </a:endParaRPr>
          </a:p>
          <a:p>
            <a:r>
              <a:rPr lang="hr-HR" sz="3000" b="1" dirty="0" smtClean="0">
                <a:solidFill>
                  <a:srgbClr val="C00000"/>
                </a:solidFill>
                <a:latin typeface="Comic Sans MS" panose="030F0702030302020204" pitchFamily="66" charset="0"/>
              </a:rPr>
              <a:t>dijete </a:t>
            </a:r>
            <a:r>
              <a:rPr lang="hr-HR" sz="3000" b="1" dirty="0">
                <a:solidFill>
                  <a:srgbClr val="C00000"/>
                </a:solidFill>
                <a:latin typeface="Comic Sans MS" panose="030F0702030302020204" pitchFamily="66" charset="0"/>
              </a:rPr>
              <a:t>je aktivan subjekt </a:t>
            </a:r>
            <a:r>
              <a:rPr lang="hr-HR" sz="3000" dirty="0">
                <a:solidFill>
                  <a:srgbClr val="C00000"/>
                </a:solidFill>
                <a:latin typeface="Comic Sans MS" panose="030F0702030302020204" pitchFamily="66" charset="0"/>
              </a:rPr>
              <a:t>i objekt odrastanja</a:t>
            </a:r>
          </a:p>
          <a:p>
            <a:r>
              <a:rPr lang="hr-HR" sz="3000" dirty="0" smtClean="0">
                <a:latin typeface="Comic Sans MS" panose="030F0702030302020204" pitchFamily="66" charset="0"/>
              </a:rPr>
              <a:t>predmet socioloških istraživanja postaje i </a:t>
            </a:r>
            <a:r>
              <a:rPr lang="hr-HR" sz="3000" b="1" dirty="0" smtClean="0">
                <a:solidFill>
                  <a:srgbClr val="C00000"/>
                </a:solidFill>
                <a:latin typeface="Comic Sans MS" panose="030F0702030302020204" pitchFamily="66" charset="0"/>
              </a:rPr>
              <a:t>svakodnevni </a:t>
            </a:r>
            <a:r>
              <a:rPr lang="hr-HR" sz="3000" b="1" dirty="0">
                <a:solidFill>
                  <a:srgbClr val="C00000"/>
                </a:solidFill>
                <a:latin typeface="Comic Sans MS" panose="030F0702030302020204" pitchFamily="66" charset="0"/>
              </a:rPr>
              <a:t>život djece</a:t>
            </a:r>
            <a:r>
              <a:rPr lang="hr-HR" sz="3000" dirty="0">
                <a:latin typeface="Comic Sans MS" panose="030F0702030302020204" pitchFamily="66" charset="0"/>
              </a:rPr>
              <a:t>, a ne samo </a:t>
            </a:r>
            <a:r>
              <a:rPr lang="hr-HR" sz="3000" dirty="0" err="1" smtClean="0">
                <a:latin typeface="Comic Sans MS" panose="030F0702030302020204" pitchFamily="66" charset="0"/>
              </a:rPr>
              <a:t>ekcesna</a:t>
            </a:r>
            <a:r>
              <a:rPr lang="hr-HR" sz="3000" dirty="0" smtClean="0">
                <a:latin typeface="Comic Sans MS" panose="030F0702030302020204" pitchFamily="66" charset="0"/>
              </a:rPr>
              <a:t> ponašanja</a:t>
            </a:r>
            <a:endParaRPr lang="hr-HR" sz="3000" dirty="0">
              <a:latin typeface="Comic Sans MS" panose="030F0702030302020204" pitchFamily="66" charset="0"/>
            </a:endParaRPr>
          </a:p>
          <a:p>
            <a:endParaRPr lang="hr-HR" sz="2600" dirty="0">
              <a:solidFill>
                <a:srgbClr val="000000"/>
              </a:solidFill>
              <a:latin typeface="Comic Sans MS" panose="030F0702030302020204" pitchFamily="66" charset="0"/>
            </a:endParaRPr>
          </a:p>
        </p:txBody>
      </p:sp>
      <p:sp>
        <p:nvSpPr>
          <p:cNvPr id="2" name="Naslov 1"/>
          <p:cNvSpPr>
            <a:spLocks noGrp="1"/>
          </p:cNvSpPr>
          <p:nvPr>
            <p:ph type="title"/>
          </p:nvPr>
        </p:nvSpPr>
        <p:spPr>
          <a:xfrm>
            <a:off x="467544" y="188640"/>
            <a:ext cx="8229600" cy="1143000"/>
          </a:xfrm>
        </p:spPr>
        <p:txBody>
          <a:bodyPr/>
          <a:lstStyle/>
          <a:p>
            <a:pPr algn="ctr"/>
            <a:r>
              <a:rPr lang="hr-HR" sz="3600" dirty="0">
                <a:solidFill>
                  <a:srgbClr val="C00000"/>
                </a:solidFill>
                <a:latin typeface="Comic Sans MS" panose="030F0702030302020204" pitchFamily="66" charset="0"/>
              </a:rPr>
              <a:t>Nova sociologija djetinjstva</a:t>
            </a:r>
          </a:p>
        </p:txBody>
      </p:sp>
    </p:spTree>
    <p:extLst>
      <p:ext uri="{BB962C8B-B14F-4D97-AF65-F5344CB8AC3E}">
        <p14:creationId xmlns:p14="http://schemas.microsoft.com/office/powerpoint/2010/main" val="28503788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a:bodyPr>
          <a:lstStyle/>
          <a:p>
            <a:r>
              <a:rPr lang="hr-HR" sz="3200" dirty="0" smtClean="0">
                <a:solidFill>
                  <a:srgbClr val="C00000"/>
                </a:solidFill>
                <a:latin typeface="Comic Sans MS" panose="030F0702030302020204" pitchFamily="66" charset="0"/>
              </a:rPr>
              <a:t>Paradoks </a:t>
            </a:r>
            <a:r>
              <a:rPr lang="hr-HR" sz="3200" dirty="0" smtClean="0">
                <a:solidFill>
                  <a:srgbClr val="C00000"/>
                </a:solidFill>
                <a:latin typeface="Comic Sans MS" panose="030F0702030302020204" pitchFamily="66" charset="0"/>
              </a:rPr>
              <a:t>kojeg treba prokomentirati u nekoj drugoj prigodi</a:t>
            </a:r>
            <a:endParaRPr lang="hr-HR" sz="3200" dirty="0">
              <a:solidFill>
                <a:srgbClr val="C00000"/>
              </a:solidFill>
              <a:latin typeface="Comic Sans MS" panose="030F0702030302020204" pitchFamily="66" charset="0"/>
            </a:endParaRPr>
          </a:p>
        </p:txBody>
      </p:sp>
      <p:sp>
        <p:nvSpPr>
          <p:cNvPr id="3" name="Rezervirano mjesto sadržaja 2"/>
          <p:cNvSpPr>
            <a:spLocks noGrp="1"/>
          </p:cNvSpPr>
          <p:nvPr>
            <p:ph idx="1"/>
          </p:nvPr>
        </p:nvSpPr>
        <p:spPr/>
        <p:txBody>
          <a:bodyPr>
            <a:normAutofit/>
          </a:bodyPr>
          <a:lstStyle/>
          <a:p>
            <a:r>
              <a:rPr lang="hr-HR" sz="3200" dirty="0" smtClean="0">
                <a:solidFill>
                  <a:srgbClr val="C00000"/>
                </a:solidFill>
                <a:latin typeface="Comic Sans MS" panose="030F0702030302020204" pitchFamily="66" charset="0"/>
              </a:rPr>
              <a:t>nesklad između deklarativnog stava (političke elite </a:t>
            </a:r>
            <a:r>
              <a:rPr lang="hr-HR" sz="3200" dirty="0" smtClean="0">
                <a:solidFill>
                  <a:srgbClr val="C00000"/>
                </a:solidFill>
                <a:latin typeface="Comic Sans MS" panose="030F0702030302020204" pitchFamily="66" charset="0"/>
              </a:rPr>
              <a:t>i puka) o značaju odgoja </a:t>
            </a:r>
            <a:r>
              <a:rPr lang="hr-HR" sz="3200" i="1" dirty="0" smtClean="0">
                <a:latin typeface="Comic Sans MS" panose="030F0702030302020204" pitchFamily="66" charset="0"/>
              </a:rPr>
              <a:t>(npr. „društvo znanja”, „odgoj je presudan za formiranje osobe i budućnost zajednice”) </a:t>
            </a:r>
            <a:r>
              <a:rPr lang="hr-HR" sz="3200" dirty="0" smtClean="0">
                <a:solidFill>
                  <a:srgbClr val="C00000"/>
                </a:solidFill>
                <a:latin typeface="Comic Sans MS" panose="030F0702030302020204" pitchFamily="66" charset="0"/>
              </a:rPr>
              <a:t> i društvenog </a:t>
            </a:r>
            <a:r>
              <a:rPr lang="hr-HR" sz="3200" dirty="0" smtClean="0">
                <a:solidFill>
                  <a:srgbClr val="C00000"/>
                </a:solidFill>
                <a:latin typeface="Comic Sans MS" panose="030F0702030302020204" pitchFamily="66" charset="0"/>
              </a:rPr>
              <a:t>statusa odgajateljske profesije </a:t>
            </a:r>
          </a:p>
        </p:txBody>
      </p:sp>
    </p:spTree>
    <p:extLst>
      <p:ext uri="{BB962C8B-B14F-4D97-AF65-F5344CB8AC3E}">
        <p14:creationId xmlns:p14="http://schemas.microsoft.com/office/powerpoint/2010/main" val="23792411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adržaja 1"/>
          <p:cNvSpPr>
            <a:spLocks noGrp="1"/>
          </p:cNvSpPr>
          <p:nvPr>
            <p:ph idx="1"/>
          </p:nvPr>
        </p:nvSpPr>
        <p:spPr>
          <a:xfrm>
            <a:off x="179512" y="1600200"/>
            <a:ext cx="8640960" cy="4873752"/>
          </a:xfrm>
        </p:spPr>
        <p:txBody>
          <a:bodyPr>
            <a:noAutofit/>
          </a:bodyPr>
          <a:lstStyle/>
          <a:p>
            <a:pPr marL="109537" indent="0">
              <a:buNone/>
            </a:pPr>
            <a:r>
              <a:rPr lang="hr-HR" sz="2400" i="1" dirty="0" smtClean="0"/>
              <a:t>U Indoneziji ne postoji donja granica pri kupovini i pušenju cigareta, što objašnjava video koji se može naći na </a:t>
            </a:r>
            <a:r>
              <a:rPr lang="en-US" sz="2400" i="1" dirty="0" smtClean="0"/>
              <a:t>YouTube</a:t>
            </a:r>
            <a:r>
              <a:rPr lang="hr-HR" sz="2400" i="1" dirty="0" smtClean="0"/>
              <a:t>u</a:t>
            </a:r>
            <a:r>
              <a:rPr lang="en-US" sz="2400" i="1" dirty="0" smtClean="0"/>
              <a:t> </a:t>
            </a:r>
            <a:r>
              <a:rPr lang="en-US" sz="2400" i="1" dirty="0"/>
              <a:t>– </a:t>
            </a:r>
            <a:r>
              <a:rPr lang="hr-HR" sz="2400" i="1" dirty="0" smtClean="0"/>
              <a:t>dvogodišnji </a:t>
            </a:r>
            <a:r>
              <a:rPr lang="en-US" sz="2400" i="1" dirty="0" smtClean="0"/>
              <a:t>Sumatran</a:t>
            </a:r>
            <a:r>
              <a:rPr lang="hr-HR" sz="2400" i="1" dirty="0" err="1" smtClean="0"/>
              <a:t>in</a:t>
            </a:r>
            <a:r>
              <a:rPr lang="en-US" sz="2400" i="1" dirty="0" smtClean="0"/>
              <a:t> </a:t>
            </a:r>
            <a:r>
              <a:rPr lang="en-US" sz="2400" i="1" dirty="0" err="1"/>
              <a:t>Ardi</a:t>
            </a:r>
            <a:r>
              <a:rPr lang="en-US" sz="2400" i="1" dirty="0"/>
              <a:t> </a:t>
            </a:r>
            <a:r>
              <a:rPr lang="en-US" sz="2400" i="1" dirty="0" smtClean="0"/>
              <a:t>Rizal</a:t>
            </a:r>
            <a:r>
              <a:rPr lang="hr-HR" sz="2400" i="1" dirty="0" smtClean="0"/>
              <a:t> pušio je </a:t>
            </a:r>
            <a:r>
              <a:rPr lang="en-US" sz="2400" i="1" dirty="0" smtClean="0"/>
              <a:t>40 </a:t>
            </a:r>
            <a:r>
              <a:rPr lang="en-US" sz="2400" i="1" dirty="0" err="1" smtClean="0"/>
              <a:t>cigaret</a:t>
            </a:r>
            <a:r>
              <a:rPr lang="hr-HR" sz="2400" i="1" dirty="0" smtClean="0"/>
              <a:t>a dnevno prije terapije</a:t>
            </a:r>
            <a:r>
              <a:rPr lang="en-US" sz="2400" i="1" dirty="0" smtClean="0"/>
              <a:t>.</a:t>
            </a:r>
            <a:endParaRPr lang="hr-HR" sz="2400" i="1" dirty="0" smtClean="0"/>
          </a:p>
          <a:p>
            <a:pPr marL="109537" indent="0">
              <a:buNone/>
            </a:pPr>
            <a:r>
              <a:rPr lang="hr-HR" sz="2400" i="1" dirty="0" smtClean="0"/>
              <a:t>Prema</a:t>
            </a:r>
            <a:r>
              <a:rPr lang="en-US" sz="2400" i="1" dirty="0" smtClean="0"/>
              <a:t> </a:t>
            </a:r>
            <a:r>
              <a:rPr lang="hr-HR" sz="2400" i="1" dirty="0" smtClean="0"/>
              <a:t> indonezijskoj Komisiji za zaštitu djece, gotovo</a:t>
            </a:r>
            <a:r>
              <a:rPr lang="en-US" sz="2400" i="1" dirty="0" smtClean="0"/>
              <a:t> </a:t>
            </a:r>
            <a:r>
              <a:rPr lang="hr-HR" sz="2400" i="1" dirty="0" smtClean="0"/>
              <a:t>2</a:t>
            </a:r>
            <a:r>
              <a:rPr lang="en-US" sz="2400" i="1" dirty="0" smtClean="0"/>
              <a:t>% </a:t>
            </a:r>
            <a:r>
              <a:rPr lang="hr-HR" sz="2400" i="1" dirty="0" smtClean="0"/>
              <a:t>djece počinje pušiti u četvrtoj godini …</a:t>
            </a:r>
            <a:r>
              <a:rPr lang="en-US" sz="2400" i="1" dirty="0" smtClean="0"/>
              <a:t> </a:t>
            </a:r>
            <a:r>
              <a:rPr lang="en-US" sz="2400" i="1" dirty="0"/>
              <a:t> </a:t>
            </a:r>
            <a:r>
              <a:rPr lang="hr-HR" sz="2400" i="1" dirty="0" smtClean="0"/>
              <a:t>Gotovo </a:t>
            </a:r>
            <a:r>
              <a:rPr lang="en-US" sz="2400" i="1" dirty="0" smtClean="0"/>
              <a:t>70</a:t>
            </a:r>
            <a:r>
              <a:rPr lang="en-US" sz="2400" i="1" dirty="0"/>
              <a:t>% </a:t>
            </a:r>
            <a:r>
              <a:rPr lang="hr-HR" sz="2400" i="1" dirty="0" smtClean="0"/>
              <a:t>muškaraca starijih od </a:t>
            </a:r>
            <a:r>
              <a:rPr lang="en-US" sz="2400" i="1" dirty="0" smtClean="0"/>
              <a:t>20 </a:t>
            </a:r>
            <a:r>
              <a:rPr lang="hr-HR" sz="2400" i="1" dirty="0" smtClean="0"/>
              <a:t>godina puši</a:t>
            </a:r>
            <a:r>
              <a:rPr lang="en-US" sz="2400" i="1" dirty="0" smtClean="0"/>
              <a:t>, </a:t>
            </a:r>
            <a:r>
              <a:rPr lang="hr-HR" sz="2400" i="1" dirty="0" smtClean="0"/>
              <a:t>a prosječna starost počinjanja pušenja pala je s </a:t>
            </a:r>
            <a:r>
              <a:rPr lang="en-US" sz="2400" i="1" dirty="0" smtClean="0"/>
              <a:t>19 </a:t>
            </a:r>
            <a:r>
              <a:rPr lang="hr-HR" sz="2400" i="1" dirty="0" smtClean="0"/>
              <a:t>godina </a:t>
            </a:r>
            <a:r>
              <a:rPr lang="hr-HR" sz="2400" i="1" dirty="0" err="1" smtClean="0"/>
              <a:t>2000</a:t>
            </a:r>
            <a:r>
              <a:rPr lang="hr-HR" sz="2400" i="1" dirty="0" smtClean="0"/>
              <a:t>. na svega sedam godina danas.</a:t>
            </a:r>
            <a:endParaRPr lang="en-US" sz="2400" i="1" dirty="0"/>
          </a:p>
          <a:p>
            <a:pPr marL="109537" indent="0">
              <a:buNone/>
            </a:pPr>
            <a:r>
              <a:rPr lang="hr-HR" sz="2400" i="1" dirty="0" smtClean="0"/>
              <a:t>Iako pola populacije preživljava sa svega 1,5</a:t>
            </a:r>
            <a:r>
              <a:rPr lang="hr-HR" sz="2400" i="1" dirty="0" smtClean="0">
                <a:latin typeface="Comic Sans MS"/>
              </a:rPr>
              <a:t>€ </a:t>
            </a:r>
            <a:r>
              <a:rPr lang="hr-HR" sz="2400" i="1" dirty="0" smtClean="0"/>
              <a:t> na dan, cigarete</a:t>
            </a:r>
            <a:r>
              <a:rPr lang="hr-HR" sz="2400" i="1" dirty="0"/>
              <a:t> </a:t>
            </a:r>
            <a:r>
              <a:rPr lang="hr-HR" sz="2400" i="1" dirty="0" smtClean="0"/>
              <a:t>su, nakon hrane,</a:t>
            </a:r>
            <a:r>
              <a:rPr lang="en-US" sz="2400" i="1" dirty="0" smtClean="0"/>
              <a:t> </a:t>
            </a:r>
            <a:r>
              <a:rPr lang="hr-HR" sz="2400" i="1" dirty="0" smtClean="0"/>
              <a:t>najveći obiteljski izdatak. Vladin službenik</a:t>
            </a:r>
            <a:r>
              <a:rPr lang="en-US" sz="2400" i="1" dirty="0" smtClean="0"/>
              <a:t> </a:t>
            </a:r>
            <a:r>
              <a:rPr lang="en-US" sz="2400" i="1" dirty="0"/>
              <a:t>Andre </a:t>
            </a:r>
            <a:r>
              <a:rPr lang="en-US" sz="2400" i="1" dirty="0" err="1" smtClean="0"/>
              <a:t>Kuntaro</a:t>
            </a:r>
            <a:r>
              <a:rPr lang="hr-HR" sz="2400" i="1" dirty="0" smtClean="0"/>
              <a:t> kaže: „Ukoliko ne pušite, kao da niste </a:t>
            </a:r>
            <a:r>
              <a:rPr lang="hr-HR" sz="2400" i="1" dirty="0" err="1" smtClean="0"/>
              <a:t>Indonezijac</a:t>
            </a:r>
            <a:r>
              <a:rPr lang="hr-HR" sz="2400" i="1" dirty="0" smtClean="0"/>
              <a:t>.”</a:t>
            </a:r>
            <a:endParaRPr lang="hr-HR" sz="2800" dirty="0"/>
          </a:p>
        </p:txBody>
      </p:sp>
      <p:sp>
        <p:nvSpPr>
          <p:cNvPr id="3" name="Naslov 2"/>
          <p:cNvSpPr>
            <a:spLocks noGrp="1"/>
          </p:cNvSpPr>
          <p:nvPr>
            <p:ph type="title"/>
          </p:nvPr>
        </p:nvSpPr>
        <p:spPr>
          <a:xfrm>
            <a:off x="395536" y="404664"/>
            <a:ext cx="8229600" cy="1143000"/>
          </a:xfrm>
        </p:spPr>
        <p:txBody>
          <a:bodyPr>
            <a:noAutofit/>
          </a:bodyPr>
          <a:lstStyle/>
          <a:p>
            <a:r>
              <a:rPr lang="hr-HR" sz="2400" i="1" dirty="0" smtClean="0"/>
              <a:t>Indonezija pušačka epidemija </a:t>
            </a:r>
            <a:r>
              <a:rPr lang="en-US" sz="2400" i="1" dirty="0" smtClean="0"/>
              <a:t>– </a:t>
            </a:r>
            <a:r>
              <a:rPr lang="hr-HR" sz="2400" i="1" dirty="0" smtClean="0"/>
              <a:t>stari problem koji zahvaća sve mlađe</a:t>
            </a:r>
            <a:r>
              <a:rPr lang="en-US" sz="2400" i="1" dirty="0"/>
              <a:t/>
            </a:r>
            <a:br>
              <a:rPr lang="en-US" sz="2400" i="1" dirty="0"/>
            </a:br>
            <a:r>
              <a:rPr lang="en-US" sz="2000" i="1" dirty="0" smtClean="0"/>
              <a:t>The </a:t>
            </a:r>
            <a:r>
              <a:rPr lang="en-US" sz="2000" i="1" dirty="0"/>
              <a:t>Guardian, </a:t>
            </a:r>
            <a:r>
              <a:rPr lang="en-US" sz="2000" i="1" dirty="0" smtClean="0"/>
              <a:t>22</a:t>
            </a:r>
            <a:r>
              <a:rPr lang="hr-HR" sz="2000" i="1" dirty="0" smtClean="0"/>
              <a:t>.3.</a:t>
            </a:r>
            <a:r>
              <a:rPr lang="en-US" sz="2000" i="1" dirty="0" smtClean="0"/>
              <a:t>2012</a:t>
            </a:r>
            <a:r>
              <a:rPr lang="hr-HR" sz="2000" i="1" dirty="0" smtClean="0"/>
              <a:t>.</a:t>
            </a:r>
            <a:r>
              <a:rPr lang="en-US" sz="2000" i="1" dirty="0" smtClean="0"/>
              <a:t> </a:t>
            </a:r>
            <a:endParaRPr lang="hr-HR" sz="2400" i="1" dirty="0"/>
          </a:p>
        </p:txBody>
      </p:sp>
    </p:spTree>
    <p:extLst>
      <p:ext uri="{BB962C8B-B14F-4D97-AF65-F5344CB8AC3E}">
        <p14:creationId xmlns:p14="http://schemas.microsoft.com/office/powerpoint/2010/main" val="4630430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zervirano mjesto sadržaja 5"/>
          <p:cNvSpPr>
            <a:spLocks noGrp="1"/>
          </p:cNvSpPr>
          <p:nvPr>
            <p:ph idx="1"/>
          </p:nvPr>
        </p:nvSpPr>
        <p:spPr>
          <a:xfrm>
            <a:off x="323528" y="1999381"/>
            <a:ext cx="8568952" cy="3517851"/>
          </a:xfrm>
        </p:spPr>
        <p:txBody>
          <a:bodyPr>
            <a:normAutofit fontScale="92500" lnSpcReduction="10000"/>
          </a:bodyPr>
          <a:lstStyle/>
          <a:p>
            <a:pPr marL="109728" indent="0">
              <a:buNone/>
            </a:pPr>
            <a:r>
              <a:rPr lang="hr-HR" sz="2400" i="1" dirty="0" smtClean="0"/>
              <a:t>„Majke se minimalno brinu za svoju djecu do njihove treće godine, nakon čega su prepuštena sama sebi. Odvajanje je potpuno. Od treće godine od djece se očekuje da se sami pobrinu za svoju hranu, nastambu (sklonište), za svoje preživljavanje općenito.</a:t>
            </a:r>
          </a:p>
          <a:p>
            <a:pPr marL="109728" indent="0">
              <a:buNone/>
            </a:pPr>
            <a:r>
              <a:rPr lang="hr-HR" sz="2400" i="1" dirty="0" smtClean="0"/>
              <a:t>Djeca se </a:t>
            </a:r>
            <a:r>
              <a:rPr lang="hr-HR" sz="2400" i="1" dirty="0" smtClean="0"/>
              <a:t>udružuju </a:t>
            </a:r>
            <a:r>
              <a:rPr lang="hr-HR" sz="2400" i="1" dirty="0" smtClean="0"/>
              <a:t>u </a:t>
            </a:r>
            <a:r>
              <a:rPr lang="hr-HR" sz="2400" i="1" dirty="0" smtClean="0"/>
              <a:t>vršnjačke grupe </a:t>
            </a:r>
            <a:r>
              <a:rPr lang="hr-HR" sz="2400" i="1" dirty="0" smtClean="0"/>
              <a:t>(3-8 g. i 8-</a:t>
            </a:r>
            <a:r>
              <a:rPr lang="hr-HR" sz="2400" i="1" dirty="0" err="1" smtClean="0"/>
              <a:t>14</a:t>
            </a:r>
            <a:r>
              <a:rPr lang="hr-HR" sz="2400" i="1" dirty="0" smtClean="0"/>
              <a:t> g.) da bi se zaštitila, </a:t>
            </a:r>
            <a:r>
              <a:rPr lang="hr-HR" sz="2400" i="1" dirty="0" smtClean="0"/>
              <a:t>jer </a:t>
            </a:r>
            <a:r>
              <a:rPr lang="hr-HR" sz="2400" i="1" dirty="0" smtClean="0"/>
              <a:t>će im odrasli krasti hranu kada god su u prilici. Podjela hrane se ne događa ni unutar vršnjačke grupe. Dječje grupe će tražiti hranu na </a:t>
            </a:r>
            <a:r>
              <a:rPr lang="hr-HR" sz="2400" i="1" dirty="0" smtClean="0"/>
              <a:t>poljima </a:t>
            </a:r>
            <a:r>
              <a:rPr lang="hr-HR" sz="2400" i="1" dirty="0" smtClean="0"/>
              <a:t>i na taj način plašiti ptice i </a:t>
            </a:r>
            <a:r>
              <a:rPr lang="hr-HR" sz="2400" i="1" dirty="0" err="1" smtClean="0"/>
              <a:t>babune</a:t>
            </a:r>
            <a:r>
              <a:rPr lang="hr-HR" sz="2400" i="1" dirty="0" smtClean="0"/>
              <a:t>. To je najčešći razlog da se ima djeca.”</a:t>
            </a:r>
          </a:p>
          <a:p>
            <a:pPr marL="109728" indent="0">
              <a:buNone/>
            </a:pPr>
            <a:r>
              <a:rPr lang="hr-HR" sz="2400" dirty="0"/>
              <a:t>	</a:t>
            </a:r>
            <a:r>
              <a:rPr lang="hr-HR" sz="2400" dirty="0" smtClean="0"/>
              <a:t>	</a:t>
            </a:r>
            <a:r>
              <a:rPr lang="hr-HR" sz="1900" i="1" dirty="0" err="1" smtClean="0"/>
              <a:t>Tainter</a:t>
            </a:r>
            <a:r>
              <a:rPr lang="hr-HR" sz="1900" i="1" dirty="0" smtClean="0"/>
              <a:t>, J. (</a:t>
            </a:r>
            <a:r>
              <a:rPr lang="hr-HR" sz="1900" i="1" dirty="0" err="1" smtClean="0"/>
              <a:t>1988</a:t>
            </a:r>
            <a:r>
              <a:rPr lang="hr-HR" sz="1900" i="1" dirty="0" smtClean="0"/>
              <a:t>) </a:t>
            </a:r>
            <a:r>
              <a:rPr lang="hr-HR" sz="1900" i="1" dirty="0" err="1" smtClean="0"/>
              <a:t>The</a:t>
            </a:r>
            <a:r>
              <a:rPr lang="hr-HR" sz="1900" i="1" dirty="0" smtClean="0"/>
              <a:t> </a:t>
            </a:r>
            <a:r>
              <a:rPr lang="hr-HR" sz="1900" i="1" dirty="0" err="1" smtClean="0"/>
              <a:t>collapse</a:t>
            </a:r>
            <a:r>
              <a:rPr lang="hr-HR" sz="1900" i="1" dirty="0" smtClean="0"/>
              <a:t> </a:t>
            </a:r>
            <a:r>
              <a:rPr lang="hr-HR" sz="1900" i="1" dirty="0" err="1" smtClean="0"/>
              <a:t>of</a:t>
            </a:r>
            <a:r>
              <a:rPr lang="hr-HR" sz="1900" i="1" dirty="0" smtClean="0"/>
              <a:t> </a:t>
            </a:r>
            <a:r>
              <a:rPr lang="hr-HR" sz="1900" i="1" dirty="0" err="1" smtClean="0"/>
              <a:t>complex</a:t>
            </a:r>
            <a:r>
              <a:rPr lang="hr-HR" sz="1900" i="1" dirty="0" smtClean="0"/>
              <a:t> </a:t>
            </a:r>
            <a:r>
              <a:rPr lang="hr-HR" sz="1900" i="1" dirty="0" err="1" smtClean="0"/>
              <a:t>society</a:t>
            </a:r>
            <a:r>
              <a:rPr lang="hr-HR" sz="1900" i="1" dirty="0" smtClean="0"/>
              <a:t>, </a:t>
            </a:r>
            <a:r>
              <a:rPr lang="hr-HR" sz="1900" i="1" dirty="0" err="1" smtClean="0"/>
              <a:t>str.18</a:t>
            </a:r>
            <a:endParaRPr lang="hr-HR" sz="2200" i="1" dirty="0"/>
          </a:p>
        </p:txBody>
      </p:sp>
      <p:sp>
        <p:nvSpPr>
          <p:cNvPr id="4" name="Naslov 3"/>
          <p:cNvSpPr>
            <a:spLocks noGrp="1"/>
          </p:cNvSpPr>
          <p:nvPr>
            <p:ph type="title"/>
          </p:nvPr>
        </p:nvSpPr>
        <p:spPr>
          <a:xfrm>
            <a:off x="467544" y="775245"/>
            <a:ext cx="8229600" cy="1143000"/>
          </a:xfrm>
        </p:spPr>
        <p:txBody>
          <a:bodyPr>
            <a:normAutofit/>
          </a:bodyPr>
          <a:lstStyle/>
          <a:p>
            <a:r>
              <a:rPr lang="hr-HR" sz="2800" i="1" dirty="0" smtClean="0"/>
              <a:t>Pleme </a:t>
            </a:r>
            <a:r>
              <a:rPr lang="hr-HR" sz="2800" i="1" dirty="0" err="1" smtClean="0"/>
              <a:t>Ik</a:t>
            </a:r>
            <a:r>
              <a:rPr lang="hr-HR" sz="2800" i="1" dirty="0" smtClean="0"/>
              <a:t> u sjevernoj Ugandi</a:t>
            </a:r>
            <a:endParaRPr lang="hr-HR" sz="2800" i="1" dirty="0"/>
          </a:p>
        </p:txBody>
      </p:sp>
    </p:spTree>
    <p:extLst>
      <p:ext uri="{BB962C8B-B14F-4D97-AF65-F5344CB8AC3E}">
        <p14:creationId xmlns:p14="http://schemas.microsoft.com/office/powerpoint/2010/main" val="2143654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fontScale="90000"/>
          </a:bodyPr>
          <a:lstStyle/>
          <a:p>
            <a:r>
              <a:rPr lang="vi-VN" dirty="0">
                <a:solidFill>
                  <a:srgbClr val="FFFF00"/>
                </a:solidFill>
              </a:rPr>
              <a:t>Koje promjene u suvremenom društvu </a:t>
            </a:r>
            <a:r>
              <a:rPr lang="hr-HR" dirty="0" smtClean="0">
                <a:solidFill>
                  <a:srgbClr val="FFFF00"/>
                </a:solidFill>
              </a:rPr>
              <a:t>utječu na</a:t>
            </a:r>
            <a:r>
              <a:rPr lang="vi-VN" dirty="0" smtClean="0">
                <a:solidFill>
                  <a:srgbClr val="FFFF00"/>
                </a:solidFill>
              </a:rPr>
              <a:t> djetinjstvo</a:t>
            </a:r>
            <a:r>
              <a:rPr lang="vi-VN" dirty="0">
                <a:solidFill>
                  <a:srgbClr val="FFFF00"/>
                </a:solidFill>
              </a:rPr>
              <a:t>?</a:t>
            </a:r>
            <a:endParaRPr lang="hr-HR" dirty="0">
              <a:solidFill>
                <a:srgbClr val="FFFF00"/>
              </a:solidFill>
            </a:endParaRPr>
          </a:p>
        </p:txBody>
      </p:sp>
      <p:sp>
        <p:nvSpPr>
          <p:cNvPr id="3" name="Rezervirano mjesto teksta 2"/>
          <p:cNvSpPr>
            <a:spLocks noGrp="1"/>
          </p:cNvSpPr>
          <p:nvPr>
            <p:ph type="body" idx="1"/>
          </p:nvPr>
        </p:nvSpPr>
        <p:spPr/>
        <p:txBody>
          <a:bodyPr/>
          <a:lstStyle/>
          <a:p>
            <a:r>
              <a:rPr lang="hr-HR" dirty="0" smtClean="0">
                <a:solidFill>
                  <a:srgbClr val="FFFF00"/>
                </a:solidFill>
              </a:rPr>
              <a:t>Paradoksi djetinjstva u suvremenom društvu</a:t>
            </a:r>
            <a:endParaRPr lang="hr-HR" dirty="0">
              <a:solidFill>
                <a:srgbClr val="FFFF00"/>
              </a:solidFill>
            </a:endParaRPr>
          </a:p>
        </p:txBody>
      </p:sp>
    </p:spTree>
    <p:extLst>
      <p:ext uri="{BB962C8B-B14F-4D97-AF65-F5344CB8AC3E}">
        <p14:creationId xmlns:p14="http://schemas.microsoft.com/office/powerpoint/2010/main" val="20618936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zervirano mjesto teksta 4"/>
          <p:cNvSpPr>
            <a:spLocks noGrp="1"/>
          </p:cNvSpPr>
          <p:nvPr>
            <p:ph idx="1"/>
          </p:nvPr>
        </p:nvSpPr>
        <p:spPr>
          <a:xfrm>
            <a:off x="395536" y="1556792"/>
            <a:ext cx="8568952" cy="5112568"/>
          </a:xfrm>
        </p:spPr>
        <p:txBody>
          <a:bodyPr>
            <a:normAutofit/>
          </a:bodyPr>
          <a:lstStyle/>
          <a:p>
            <a:pPr marL="624078" indent="-514350">
              <a:buAutoNum type="arabicPeriod"/>
            </a:pPr>
            <a:endParaRPr lang="hr-HR" sz="3200" dirty="0">
              <a:solidFill>
                <a:srgbClr val="000000"/>
              </a:solidFill>
              <a:latin typeface="Comic Sans MS" panose="030F0702030302020204" pitchFamily="66" charset="0"/>
            </a:endParaRPr>
          </a:p>
          <a:p>
            <a:pPr marL="624078" indent="-514350">
              <a:buAutoNum type="arabicPeriod"/>
            </a:pPr>
            <a:endParaRPr lang="hr-HR" sz="3200" dirty="0" smtClean="0">
              <a:solidFill>
                <a:srgbClr val="000000"/>
              </a:solidFill>
              <a:latin typeface="Comic Sans MS" panose="030F0702030302020204" pitchFamily="66" charset="0"/>
            </a:endParaRPr>
          </a:p>
          <a:p>
            <a:pPr marL="624078" indent="-514350">
              <a:buAutoNum type="arabicPeriod"/>
            </a:pPr>
            <a:endParaRPr lang="hr-HR" sz="3200" dirty="0">
              <a:solidFill>
                <a:srgbClr val="000000"/>
              </a:solidFill>
              <a:latin typeface="Comic Sans MS" panose="030F0702030302020204" pitchFamily="66" charset="0"/>
            </a:endParaRPr>
          </a:p>
          <a:p>
            <a:pPr marL="624078" indent="-514350">
              <a:buAutoNum type="arabicPeriod"/>
            </a:pPr>
            <a:endParaRPr lang="hr-HR" sz="3200" dirty="0" smtClean="0">
              <a:solidFill>
                <a:srgbClr val="000000"/>
              </a:solidFill>
              <a:latin typeface="Comic Sans MS" panose="030F0702030302020204" pitchFamily="66" charset="0"/>
            </a:endParaRPr>
          </a:p>
          <a:p>
            <a:pPr marL="624078" indent="-514350">
              <a:buAutoNum type="arabicPeriod"/>
            </a:pPr>
            <a:endParaRPr lang="hr-HR" sz="3200" dirty="0">
              <a:solidFill>
                <a:srgbClr val="000000"/>
              </a:solidFill>
              <a:latin typeface="Comic Sans MS" panose="030F0702030302020204" pitchFamily="66" charset="0"/>
            </a:endParaRPr>
          </a:p>
          <a:p>
            <a:pPr marL="624078" indent="-514350">
              <a:buAutoNum type="arabicPeriod"/>
            </a:pPr>
            <a:endParaRPr lang="hr-HR" sz="3200" dirty="0" smtClean="0">
              <a:solidFill>
                <a:srgbClr val="000000"/>
              </a:solidFill>
              <a:latin typeface="Comic Sans MS" panose="030F0702030302020204" pitchFamily="66" charset="0"/>
            </a:endParaRPr>
          </a:p>
          <a:p>
            <a:pPr marL="624078" indent="-514350">
              <a:buAutoNum type="arabicPeriod"/>
            </a:pPr>
            <a:endParaRPr lang="hr-HR" sz="2400" dirty="0" smtClean="0"/>
          </a:p>
          <a:p>
            <a:pPr marL="624078" indent="-514350">
              <a:buAutoNum type="arabicPeriod"/>
            </a:pPr>
            <a:endParaRPr lang="hr-HR" sz="2400" dirty="0"/>
          </a:p>
          <a:p>
            <a:pPr marL="109728" indent="0" algn="r">
              <a:buNone/>
            </a:pPr>
            <a:r>
              <a:rPr lang="hr-HR" sz="2000" dirty="0" err="1" smtClean="0"/>
              <a:t>Giddens</a:t>
            </a:r>
            <a:r>
              <a:rPr lang="hr-HR" sz="2000" dirty="0" smtClean="0"/>
              <a:t>, A. (</a:t>
            </a:r>
            <a:r>
              <a:rPr lang="hr-HR" sz="2000" dirty="0" err="1" smtClean="0"/>
              <a:t>2005</a:t>
            </a:r>
            <a:r>
              <a:rPr lang="hr-HR" sz="2000" dirty="0" smtClean="0"/>
              <a:t>) </a:t>
            </a:r>
            <a:r>
              <a:rPr lang="hr-HR" sz="2000" dirty="0"/>
              <a:t>Odbjegli </a:t>
            </a:r>
            <a:r>
              <a:rPr lang="hr-HR" sz="2000" dirty="0" smtClean="0"/>
              <a:t>svijet, </a:t>
            </a:r>
            <a:r>
              <a:rPr lang="hr-HR" sz="2000" dirty="0" err="1" smtClean="0"/>
              <a:t>str.29</a:t>
            </a:r>
            <a:endParaRPr lang="hr-HR" sz="2000" dirty="0" smtClean="0">
              <a:solidFill>
                <a:srgbClr val="000000"/>
              </a:solidFill>
              <a:latin typeface="Comic Sans MS" panose="030F0702030302020204" pitchFamily="66" charset="0"/>
            </a:endParaRPr>
          </a:p>
        </p:txBody>
      </p:sp>
      <p:sp>
        <p:nvSpPr>
          <p:cNvPr id="2" name="Naslov 1"/>
          <p:cNvSpPr>
            <a:spLocks noGrp="1"/>
          </p:cNvSpPr>
          <p:nvPr>
            <p:ph type="title"/>
          </p:nvPr>
        </p:nvSpPr>
        <p:spPr/>
        <p:txBody>
          <a:bodyPr>
            <a:noAutofit/>
          </a:bodyPr>
          <a:lstStyle/>
          <a:p>
            <a:r>
              <a:rPr lang="hr-HR" sz="2800" dirty="0">
                <a:solidFill>
                  <a:srgbClr val="C00000"/>
                </a:solidFill>
                <a:latin typeface="Comic Sans MS" panose="030F0702030302020204" pitchFamily="66" charset="0"/>
              </a:rPr>
              <a:t>1. Proces globalizacije – sveobuhvatne društvene promjene koje zahvaćaju sve dijelove </a:t>
            </a:r>
            <a:r>
              <a:rPr lang="hr-HR" sz="2800" dirty="0" smtClean="0">
                <a:solidFill>
                  <a:srgbClr val="C00000"/>
                </a:solidFill>
                <a:latin typeface="Comic Sans MS" panose="030F0702030302020204" pitchFamily="66" charset="0"/>
              </a:rPr>
              <a:t>svijeta</a:t>
            </a:r>
            <a:endParaRPr lang="hr-HR" sz="2800" dirty="0">
              <a:solidFill>
                <a:srgbClr val="C00000"/>
              </a:solidFill>
              <a:latin typeface="Comic Sans MS" panose="030F0702030302020204" pitchFamily="66" charset="0"/>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183" y="1700808"/>
            <a:ext cx="8568952" cy="3816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629860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_rels/theme4.xml.rels><?xml version="1.0" encoding="UTF-8" standalone="yes"?>
<Relationships xmlns="http://schemas.openxmlformats.org/package/2006/relationships"><Relationship Id="rId1" Type="http://schemas.openxmlformats.org/officeDocument/2006/relationships/image" Target="../media/image6.jpeg"/></Relationships>
</file>

<file path=ppt/theme/_rels/theme5.xml.rels><?xml version="1.0" encoding="UTF-8" standalone="yes"?>
<Relationships xmlns="http://schemas.openxmlformats.org/package/2006/relationships"><Relationship Id="rId1" Type="http://schemas.openxmlformats.org/officeDocument/2006/relationships/image" Target="../media/image6.jpeg"/></Relationships>
</file>

<file path=ppt/theme/_rels/theme6.xml.rels><?xml version="1.0" encoding="UTF-8" standalone="yes"?>
<Relationships xmlns="http://schemas.openxmlformats.org/package/2006/relationships"><Relationship Id="rId1" Type="http://schemas.openxmlformats.org/officeDocument/2006/relationships/image" Target="../media/image7.jpeg"/></Relationships>
</file>

<file path=ppt/theme/theme1.xml><?xml version="1.0" encoding="utf-8"?>
<a:theme xmlns:a="http://schemas.openxmlformats.org/drawingml/2006/main" name="hall_pass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Design">
      <a:majorFont>
        <a:latin typeface="Impact"/>
        <a:ea typeface=""/>
        <a:cs typeface=""/>
      </a:majorFont>
      <a:minorFont>
        <a:latin typeface="Impac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Design">
      <a:majorFont>
        <a:latin typeface="Impact"/>
        <a:ea typeface=""/>
        <a:cs typeface=""/>
      </a:majorFont>
      <a:minorFont>
        <a:latin typeface="Impac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Gomilanje">
  <a:themeElements>
    <a:clrScheme name="Gomilanj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Gomilanj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Gomilanj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5.xml><?xml version="1.0" encoding="utf-8"?>
<a:theme xmlns:a="http://schemas.openxmlformats.org/drawingml/2006/main" name="2_Gomilanje">
  <a:themeElements>
    <a:clrScheme name="Gomilanj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Gomilanj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Gomilanj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6.xml><?xml version="1.0" encoding="utf-8"?>
<a:theme xmlns:a="http://schemas.openxmlformats.org/drawingml/2006/main" name="Valni oblik">
  <a:themeElements>
    <a:clrScheme name="Valni oblik">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Valni oblik">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Valni oblik">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7.xml><?xml version="1.0" encoding="utf-8"?>
<a:theme xmlns:a="http://schemas.openxmlformats.org/drawingml/2006/main" name="Tema sustava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Tema sustava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TS010336794</Template>
  <TotalTime>1372</TotalTime>
  <Words>1782</Words>
  <Application>Microsoft Office PowerPoint</Application>
  <PresentationFormat>Prikaz na zaslonu (4:3)</PresentationFormat>
  <Paragraphs>220</Paragraphs>
  <Slides>50</Slides>
  <Notes>14</Notes>
  <HiddenSlides>0</HiddenSlides>
  <MMClips>0</MMClips>
  <ScaleCrop>false</ScaleCrop>
  <HeadingPairs>
    <vt:vector size="4" baseType="variant">
      <vt:variant>
        <vt:lpstr>Tema</vt:lpstr>
      </vt:variant>
      <vt:variant>
        <vt:i4>6</vt:i4>
      </vt:variant>
      <vt:variant>
        <vt:lpstr>Naslovi slajdova</vt:lpstr>
      </vt:variant>
      <vt:variant>
        <vt:i4>50</vt:i4>
      </vt:variant>
    </vt:vector>
  </HeadingPairs>
  <TitlesOfParts>
    <vt:vector size="56" baseType="lpstr">
      <vt:lpstr>hall_passes</vt:lpstr>
      <vt:lpstr>Tema1</vt:lpstr>
      <vt:lpstr>Diseño predeterminado</vt:lpstr>
      <vt:lpstr>1_Gomilanje</vt:lpstr>
      <vt:lpstr>2_Gomilanje</vt:lpstr>
      <vt:lpstr>Valni oblik</vt:lpstr>
      <vt:lpstr>DRŽAVNI STRUČNI SKUP ZA  ODGOJITELJE   doc. dr. sc. Željko Boneta Izazovi suvremenog djetinjstva – sociološki aspekt</vt:lpstr>
      <vt:lpstr>Što je djetinjstvo?</vt:lpstr>
      <vt:lpstr>PowerPointova prezentacija</vt:lpstr>
      <vt:lpstr>PowerPointova prezentacija</vt:lpstr>
      <vt:lpstr>Nova sociologija djetinjstva</vt:lpstr>
      <vt:lpstr>Indonezija pušačka epidemija – stari problem koji zahvaća sve mlađe The Guardian, 22.3.2012. </vt:lpstr>
      <vt:lpstr>Pleme Ik u sjevernoj Ugandi</vt:lpstr>
      <vt:lpstr>Koje promjene u suvremenom društvu utječu na djetinjstvo?</vt:lpstr>
      <vt:lpstr>1. Proces globalizacije – sveobuhvatne društvene promjene koje zahvaćaju sve dijelove svijeta</vt:lpstr>
      <vt:lpstr>1. Proces globalizacije </vt:lpstr>
      <vt:lpstr>PowerPointova prezentacija</vt:lpstr>
      <vt:lpstr>Paradoks: Mali dio djece živi u obilju, a sve veći u situaciji egzistencijalne ugroženosti</vt:lpstr>
      <vt:lpstr>PowerPointova prezentacija</vt:lpstr>
      <vt:lpstr>PowerPointova prezentacija</vt:lpstr>
      <vt:lpstr>2. Tehnološke promjene</vt:lpstr>
      <vt:lpstr>PowerPointova prezentacija</vt:lpstr>
      <vt:lpstr>Neil Postman (1983) „Nestajanje djetinjstva”</vt:lpstr>
      <vt:lpstr>PowerPointova prezentacija</vt:lpstr>
      <vt:lpstr>Kritika negativnih utopija</vt:lpstr>
      <vt:lpstr>PowerPointova prezentacija</vt:lpstr>
      <vt:lpstr>2. Tehnološke promjene</vt:lpstr>
      <vt:lpstr>PowerPointova prezentacija</vt:lpstr>
      <vt:lpstr>Don Tapscott (2009) „Grown up digital” </vt:lpstr>
      <vt:lpstr>Kritika vizionarskih utopija</vt:lpstr>
      <vt:lpstr>3. Promjene u modernoj nukleusnoj obitelji </vt:lpstr>
      <vt:lpstr>PowerPointova prezentacija</vt:lpstr>
      <vt:lpstr>3. Promjene u modernoj nukleusnoj obitelji </vt:lpstr>
      <vt:lpstr>PowerPointova prezentacija</vt:lpstr>
      <vt:lpstr>„Dijetecentrična obitelj”</vt:lpstr>
      <vt:lpstr>PowerPointova prezentacija</vt:lpstr>
      <vt:lpstr>Paradoks: Roditelji sve otvorenije iskazuju ljubav spram djece, a nataliteta i fertiliteta u razvijenim zemljama opada</vt:lpstr>
      <vt:lpstr>PowerPointova prezentacija</vt:lpstr>
      <vt:lpstr>Paradoks: Djeca uživaju pogodnosti visokog standarda, ali su ekonomski ovisna o roditeljima</vt:lpstr>
      <vt:lpstr>PowerPointova prezentacija</vt:lpstr>
      <vt:lpstr>Kontrola nad prostorom djetinjstva</vt:lpstr>
      <vt:lpstr>Kontrola nad prostorom djetinjstva</vt:lpstr>
      <vt:lpstr>Kontrola nad prostorom djetinjstva</vt:lpstr>
      <vt:lpstr>Kontrola nad prostorom djetinjstva</vt:lpstr>
      <vt:lpstr>4) Institucionalizacija djetinjstva  </vt:lpstr>
      <vt:lpstr>PowerPointova prezentacija</vt:lpstr>
      <vt:lpstr>PowerPointova prezentacija</vt:lpstr>
      <vt:lpstr>PowerPointova prezentacija</vt:lpstr>
      <vt:lpstr>Posljedice institucionalizacije djetinjstva </vt:lpstr>
      <vt:lpstr>Vršnjačke kulture u vrtiću</vt:lpstr>
      <vt:lpstr>PowerPointova prezentacija</vt:lpstr>
      <vt:lpstr>Vršnjačke kulture u vrtiću</vt:lpstr>
      <vt:lpstr>PowerPointova prezentacija</vt:lpstr>
      <vt:lpstr>Vršnjačke kulture u vrtiću</vt:lpstr>
      <vt:lpstr>PowerPointova prezentacija</vt:lpstr>
      <vt:lpstr>Paradoks kojeg treba prokomentirati u nekoj drugoj prigodi</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PowerPointova prezentacija</dc:title>
  <dc:creator>UFRI</dc:creator>
  <cp:lastModifiedBy>UFRI</cp:lastModifiedBy>
  <cp:revision>81</cp:revision>
  <dcterms:created xsi:type="dcterms:W3CDTF">2014-04-19T07:56:45Z</dcterms:created>
  <dcterms:modified xsi:type="dcterms:W3CDTF">2014-04-23T08:17:52Z</dcterms:modified>
</cp:coreProperties>
</file>