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5"/>
  </p:notesMasterIdLst>
  <p:handoutMasterIdLst>
    <p:handoutMasterId r:id="rId26"/>
  </p:handoutMasterIdLst>
  <p:sldIdLst>
    <p:sldId id="256" r:id="rId2"/>
    <p:sldId id="273" r:id="rId3"/>
    <p:sldId id="259" r:id="rId4"/>
    <p:sldId id="274" r:id="rId5"/>
    <p:sldId id="257" r:id="rId6"/>
    <p:sldId id="260" r:id="rId7"/>
    <p:sldId id="275" r:id="rId8"/>
    <p:sldId id="258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6" r:id="rId22"/>
    <p:sldId id="278" r:id="rId23"/>
    <p:sldId id="277" r:id="rId24"/>
  </p:sldIdLst>
  <p:sldSz cx="9144000" cy="6858000" type="screen4x3"/>
  <p:notesSz cx="6811963" cy="9942513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168E0-6697-443C-B4DE-3D136D406911}" type="datetimeFigureOut">
              <a:rPr lang="hr-HR" smtClean="0"/>
              <a:t>22.4.2014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5F2060-3B25-4A07-B069-843F58EE643B}" type="slidenum">
              <a:rPr lang="hr-HR" smtClean="0"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C16F3-0E74-4EEC-86AA-5360D8CD8BB4}" type="datetimeFigureOut">
              <a:rPr lang="hr-HR" smtClean="0"/>
              <a:pPr/>
              <a:t>22.4.2014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E32C5C-48B5-4595-B7DA-7070B6C19F20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32C5C-48B5-4595-B7DA-7070B6C19F20}" type="slidenum">
              <a:rPr lang="hr-HR" smtClean="0"/>
              <a:pPr/>
              <a:t>1</a:t>
            </a:fld>
            <a:endParaRPr lang="hr-H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32C5C-48B5-4595-B7DA-7070B6C19F20}" type="slidenum">
              <a:rPr lang="hr-HR" smtClean="0"/>
              <a:pPr/>
              <a:t>10</a:t>
            </a:fld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32C5C-48B5-4595-B7DA-7070B6C19F20}" type="slidenum">
              <a:rPr lang="hr-HR" smtClean="0"/>
              <a:pPr/>
              <a:t>11</a:t>
            </a:fld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32C5C-48B5-4595-B7DA-7070B6C19F20}" type="slidenum">
              <a:rPr lang="hr-HR" smtClean="0"/>
              <a:pPr/>
              <a:t>12</a:t>
            </a:fld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32C5C-48B5-4595-B7DA-7070B6C19F20}" type="slidenum">
              <a:rPr lang="hr-HR" smtClean="0"/>
              <a:pPr/>
              <a:t>13</a:t>
            </a:fld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32C5C-48B5-4595-B7DA-7070B6C19F20}" type="slidenum">
              <a:rPr lang="hr-HR" smtClean="0"/>
              <a:pPr/>
              <a:t>14</a:t>
            </a:fld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dirty="0" smtClean="0">
                <a:latin typeface="Kristen ITC" pitchFamily="66" charset="0"/>
              </a:rPr>
              <a:t>Odrasle: - ispunjen zadatak, - djetetovo pozitivno osjećanje, - djetetov napredak (vidljivost razvojnih skokova)</a:t>
            </a:r>
          </a:p>
          <a:p>
            <a:r>
              <a:rPr lang="hr-HR" dirty="0" smtClean="0">
                <a:latin typeface="Kristen ITC" pitchFamily="66" charset="0"/>
              </a:rPr>
              <a:t>Djecu: - dostižnost zadatka, - zanimljivost (interesantnost), - razumljivost, - relevantnost</a:t>
            </a:r>
          </a:p>
          <a:p>
            <a:r>
              <a:rPr lang="hr-HR" dirty="0" smtClean="0">
                <a:latin typeface="Kristen ITC" pitchFamily="66" charset="0"/>
              </a:rPr>
              <a:t>Aktivnost koja je djetetu smislena, relevantna, interesantna ne mora imati isti učinak na odrasle</a:t>
            </a:r>
            <a:r>
              <a:rPr lang="hr-HR" baseline="0" dirty="0" smtClean="0">
                <a:latin typeface="Kristen ITC" pitchFamily="66" charset="0"/>
              </a:rPr>
              <a:t> - s</a:t>
            </a:r>
            <a:r>
              <a:rPr lang="hr-HR" sz="1100" dirty="0" smtClean="0">
                <a:latin typeface="Kristen ITC" pitchFamily="66" charset="0"/>
              </a:rPr>
              <a:t>veznajući odrasli?</a:t>
            </a:r>
          </a:p>
          <a:p>
            <a:endParaRPr lang="hr-HR" dirty="0" smtClean="0">
              <a:latin typeface="Kristen ITC" pitchFamily="66" charset="0"/>
            </a:endParaRP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32C5C-48B5-4595-B7DA-7070B6C19F20}" type="slidenum">
              <a:rPr lang="hr-HR" smtClean="0"/>
              <a:pPr/>
              <a:t>15</a:t>
            </a:fld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Odrasli su orijentirani na manjkavosti i kompenzaciju a djeca na procese. </a:t>
            </a:r>
          </a:p>
          <a:p>
            <a:r>
              <a:rPr lang="hr-H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Djeca su okrenuta procesualnosti a odrasli </a:t>
            </a:r>
            <a:r>
              <a:rPr lang="hr-H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normativnosti</a:t>
            </a:r>
            <a:r>
              <a:rPr lang="hr-H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(što dijete treba moći, znati…). Motiviranost ovisi o viđenju svrhe DV i aktivnosti iz perspektive odgojitelja i djece.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32C5C-48B5-4595-B7DA-7070B6C19F20}" type="slidenum">
              <a:rPr lang="hr-HR" smtClean="0"/>
              <a:pPr/>
              <a:t>16</a:t>
            </a:fld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SPECIJALNA</a:t>
            </a:r>
            <a:r>
              <a:rPr lang="hr-HR" baseline="0" dirty="0" smtClean="0"/>
              <a:t> PEDAGOGIJA – poseban kolegij</a:t>
            </a:r>
          </a:p>
          <a:p>
            <a:r>
              <a:rPr lang="hr-HR" baseline="0" dirty="0" smtClean="0"/>
              <a:t>Odgojitelji – djeca s teškoćama su izdvojeni dio programa</a:t>
            </a:r>
          </a:p>
          <a:p>
            <a:r>
              <a:rPr lang="hr-HR" baseline="0" dirty="0" smtClean="0"/>
              <a:t>Očekivanje odgojitelja da će djecu s teškoćama odgajati edukacijski </a:t>
            </a:r>
            <a:r>
              <a:rPr lang="hr-HR" baseline="0" dirty="0" err="1" smtClean="0"/>
              <a:t>rehabilitatori</a:t>
            </a:r>
            <a:r>
              <a:rPr lang="hr-HR" baseline="0" dirty="0" smtClean="0"/>
              <a:t> što nije u </a:t>
            </a:r>
            <a:r>
              <a:rPr lang="hr-HR" baseline="0" dirty="0" err="1" smtClean="0"/>
              <a:t>duuhu</a:t>
            </a:r>
            <a:r>
              <a:rPr lang="hr-HR" baseline="0" dirty="0" smtClean="0"/>
              <a:t> </a:t>
            </a:r>
            <a:r>
              <a:rPr lang="hr-HR" baseline="0" dirty="0" err="1" smtClean="0"/>
              <a:t>inkluzije</a:t>
            </a:r>
            <a:r>
              <a:rPr lang="hr-HR" baseline="0" dirty="0" smtClean="0"/>
              <a:t> – </a:t>
            </a:r>
            <a:r>
              <a:rPr lang="hr-HR" baseline="0" dirty="0" err="1" smtClean="0"/>
              <a:t>inkluzivna</a:t>
            </a:r>
            <a:r>
              <a:rPr lang="hr-HR" baseline="0" dirty="0" smtClean="0"/>
              <a:t> praksa je baš suprotno i podrazumijeva ODGOVORNOST svakog profesionalca uključenog u proces ranog i predškolskog odgoja i obrazovanja da osigura…</a:t>
            </a:r>
          </a:p>
          <a:p>
            <a:r>
              <a:rPr lang="hr-HR" baseline="0" dirty="0" smtClean="0"/>
              <a:t>Osnovni preduvjeti: društveni konsenzus o potrebi i važnosti </a:t>
            </a:r>
            <a:r>
              <a:rPr lang="hr-HR" baseline="0" dirty="0" err="1" smtClean="0"/>
              <a:t>inkluzije</a:t>
            </a:r>
            <a:r>
              <a:rPr lang="hr-HR" baseline="0" dirty="0" smtClean="0"/>
              <a:t> na svim razinama obrazovanja i osiguravanje odgovarajućih izvora podrške svim sudionicima tog procesa. – ovo nadilazi mogućnosti samih ustanova, ali bez toga je proces nezamisliv jer uključuje teorijsku i </a:t>
            </a:r>
            <a:r>
              <a:rPr lang="hr-HR" baseline="0" dirty="0" err="1" smtClean="0"/>
              <a:t>oraktičnu</a:t>
            </a:r>
            <a:r>
              <a:rPr lang="hr-HR" baseline="0" dirty="0" smtClean="0"/>
              <a:t> paradigmu koja osigurava uključivanje svih sudionika u društvu pri čemu je RAZLIČITOST PRAVILO, A NE IZUZETAK!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32C5C-48B5-4595-B7DA-7070B6C19F20}" type="slidenum">
              <a:rPr lang="hr-HR" smtClean="0"/>
              <a:pPr/>
              <a:t>17</a:t>
            </a:fld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32C5C-48B5-4595-B7DA-7070B6C19F20}" type="slidenum">
              <a:rPr lang="hr-HR" smtClean="0"/>
              <a:pPr/>
              <a:t>18</a:t>
            </a:fld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32C5C-48B5-4595-B7DA-7070B6C19F20}" type="slidenum">
              <a:rPr lang="hr-HR" smtClean="0"/>
              <a:pPr/>
              <a:t>19</a:t>
            </a:fld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32C5C-48B5-4595-B7DA-7070B6C19F20}" type="slidenum">
              <a:rPr lang="hr-HR" smtClean="0"/>
              <a:pPr/>
              <a:t>2</a:t>
            </a:fld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32C5C-48B5-4595-B7DA-7070B6C19F20}" type="slidenum">
              <a:rPr lang="hr-HR" smtClean="0"/>
              <a:pPr/>
              <a:t>20</a:t>
            </a:fld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Vještine nenasilne komunikacije kojom se ostvaruju prava i pokazuje odgovornost za postupke koji bi mogli narušiti tuđa prava. Sudionici se podijele u aktivne i pasivne sudionike. Promatrači promatraju ponašanje aktivnih sudionika koji će jedan po jedan ulaziti u prostoriju i pokušati nagovoriti tvrdoglavog magarca da krene kući. Koji su uspjeli, a koji nisu? Koje su metode bile uspješne?</a:t>
            </a:r>
          </a:p>
          <a:p>
            <a:r>
              <a:rPr lang="hr-HR" dirty="0" smtClean="0"/>
              <a:t>Što ovdje znači odgovornost (za koga, za što)? Što ovdje znači pravo? Koje pravo ima magarac? Tko preuzima odgovornost da se to pravo ne krši?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32C5C-48B5-4595-B7DA-7070B6C19F20}" type="slidenum">
              <a:rPr lang="hr-HR" smtClean="0"/>
              <a:pPr/>
              <a:t>21</a:t>
            </a:fld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32C5C-48B5-4595-B7DA-7070B6C19F20}" type="slidenum">
              <a:rPr lang="hr-HR" smtClean="0"/>
              <a:pPr/>
              <a:t>22</a:t>
            </a:fld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32C5C-48B5-4595-B7DA-7070B6C19F20}" type="slidenum">
              <a:rPr lang="hr-HR" smtClean="0"/>
              <a:pPr/>
              <a:t>23</a:t>
            </a:fld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Asocijacije – diskriminacija - nasilje</a:t>
            </a:r>
          </a:p>
          <a:p>
            <a:r>
              <a:rPr lang="hr-HR" dirty="0" smtClean="0"/>
              <a:t>	- predrasude</a:t>
            </a:r>
          </a:p>
          <a:p>
            <a:r>
              <a:rPr lang="hr-HR" dirty="0" smtClean="0"/>
              <a:t>	- mogućnosti i sposobnosti koje ograničavaju, trud koji treba uložiti da</a:t>
            </a:r>
            <a:r>
              <a:rPr lang="hr-HR" baseline="0" dirty="0" smtClean="0"/>
              <a:t> dostigne što drugi postigne</a:t>
            </a:r>
          </a:p>
          <a:p>
            <a:r>
              <a:rPr lang="hr-HR" baseline="0" dirty="0" smtClean="0"/>
              <a:t>	- prihvatiti dijete s mogućnostima, a ne teškoćama 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32C5C-48B5-4595-B7DA-7070B6C19F20}" type="slidenum">
              <a:rPr lang="hr-HR" smtClean="0"/>
              <a:pPr/>
              <a:t>3</a:t>
            </a:fld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32C5C-48B5-4595-B7DA-7070B6C19F20}" type="slidenum">
              <a:rPr lang="hr-HR" smtClean="0"/>
              <a:pPr/>
              <a:t>4</a:t>
            </a:fld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U cijeloj paleti različitosti  među ljudima kao neponovljivim pojedincima trebaju li POŠTIVANJE</a:t>
            </a:r>
            <a:r>
              <a:rPr lang="hr-HR" baseline="0" dirty="0" smtClean="0"/>
              <a:t> RAZLIČITOSTI I INDIVIDULANA PRISTUP uopće biti upitni? Svakako ne bi trebali biti. No neprijeporno je da je poštivanje različitosti ipak jedan od velikih problema s kojima se različita društva susreću.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32C5C-48B5-4595-B7DA-7070B6C19F20}" type="slidenum">
              <a:rPr lang="hr-HR" smtClean="0"/>
              <a:pPr/>
              <a:t>5</a:t>
            </a:fld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INKLUZIJA: nije neki izdvojeni fenomen, to je filozofija kaj znači podržavanje ravnopravnosti</a:t>
            </a:r>
          </a:p>
          <a:p>
            <a:r>
              <a:rPr lang="hr-HR" dirty="0" smtClean="0"/>
              <a:t>TEŠKOĆA:</a:t>
            </a:r>
            <a:r>
              <a:rPr lang="hr-HR" baseline="0" dirty="0" smtClean="0"/>
              <a:t> samo još jedna karakteristika djeteta – ne doživljavati i ne procjenjivati na temelju teškoće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32C5C-48B5-4595-B7DA-7070B6C19F20}" type="slidenum">
              <a:rPr lang="hr-HR" smtClean="0"/>
              <a:pPr/>
              <a:t>6</a:t>
            </a:fld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Ovdje je nacrtan tvoj lik. sada na istom papiru nacrtaj ono što je tebi važno: to mogu biti osobe, druga živa bića, stvari kojima se voliš baviti, ono u čemu najviše uživaš. Ono što ti je jako važno, nacrtaj</a:t>
            </a:r>
            <a:r>
              <a:rPr lang="hr-HR" baseline="0" dirty="0" smtClean="0"/>
              <a:t> bliže sebi.</a:t>
            </a:r>
          </a:p>
          <a:p>
            <a:r>
              <a:rPr lang="hr-HR" baseline="0" dirty="0" smtClean="0"/>
              <a:t>Prva skupina: što se pojavljuje na većini slika i gdje je smješteno po važnosti</a:t>
            </a:r>
          </a:p>
          <a:p>
            <a:r>
              <a:rPr lang="hr-HR" baseline="0" dirty="0" smtClean="0"/>
              <a:t>Druga grupa: što je zajedničko većini članova grupe</a:t>
            </a:r>
          </a:p>
          <a:p>
            <a:r>
              <a:rPr lang="hr-HR" baseline="0" dirty="0" smtClean="0"/>
              <a:t>Treća grupa: po čemu se članovi grupe razlikuju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32C5C-48B5-4595-B7DA-7070B6C19F20}" type="slidenum">
              <a:rPr lang="hr-HR" smtClean="0"/>
              <a:pPr/>
              <a:t>7</a:t>
            </a:fld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Potrebno je dostići “kritičnu masu”, broj ljudi senzibiliziranih za prihvaćanje različitosti!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32C5C-48B5-4595-B7DA-7070B6C19F20}" type="slidenum">
              <a:rPr lang="hr-HR" smtClean="0"/>
              <a:pPr/>
              <a:t>8</a:t>
            </a:fld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32C5C-48B5-4595-B7DA-7070B6C19F20}" type="slidenum">
              <a:rPr lang="hr-HR" smtClean="0"/>
              <a:pPr/>
              <a:t>9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7479AA0-544B-41B3-8EA6-20969FBCF62F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hr-HR" smtClean="0"/>
              <a:t>Izazovi suvremenog djetinjstva, Vodice</a:t>
            </a:r>
            <a:endParaRPr lang="hr-H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B9D79F-2EFC-4DE5-959B-1C8D78148ECD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3F41F0-FED2-4AB9-B1AA-C6AC40C6FC99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hr-HR" smtClean="0"/>
              <a:t>Izazovi suvremenog djetinjstva, Vodice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B9D79F-2EFC-4DE5-959B-1C8D78148ECD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1D0053-E78B-4F87-9351-7F646A64B9EB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hr-HR" smtClean="0"/>
              <a:t>Izazovi suvremenog djetinjstva, Vodice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B9D79F-2EFC-4DE5-959B-1C8D78148ECD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380E6-F395-47DC-9FE9-5F046952AFA6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hr-HR" smtClean="0"/>
              <a:t>Izazovi suvremenog djetinjstva, Vodice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B9D79F-2EFC-4DE5-959B-1C8D78148ECD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AE483-4F95-434A-B274-E1DD5107ED25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hr-HR" smtClean="0"/>
              <a:t>Izazovi suvremenog djetinjstva, Vodice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B9D79F-2EFC-4DE5-959B-1C8D78148ECD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4F957-DB5F-4546-866F-78131A9FAD64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hr-HR" smtClean="0"/>
              <a:t>Izazovi suvremenog djetinjstva, Vodice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B9D79F-2EFC-4DE5-959B-1C8D78148ECD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A98B7D-CF95-4F06-9F99-0552899640DC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hr-HR" smtClean="0"/>
              <a:t>Izazovi suvremenog djetinjstva, Vodice</a:t>
            </a:r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B9D79F-2EFC-4DE5-959B-1C8D78148ECD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CA5CA3-A7C8-4EEA-8359-20A4AB1B0B1E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hr-HR" smtClean="0"/>
              <a:t>Izazovi suvremenog djetinjstva, Vodice</a:t>
            </a: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B9D79F-2EFC-4DE5-959B-1C8D78148ECD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0F5910-7AC3-41E9-BBF2-75DD45EB854B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hr-HR" smtClean="0"/>
              <a:t>Izazovi suvremenog djetinjstva, Vodice</a:t>
            </a:r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B9D79F-2EFC-4DE5-959B-1C8D78148ECD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1DA6744-4A12-40D6-B974-D6B5D678DB25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hr-HR" smtClean="0"/>
              <a:t>Izazovi suvremenog djetinjstva, Vodice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B9D79F-2EFC-4DE5-959B-1C8D78148ECD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CE2D8BC-9FB7-4526-A6E9-5B23274C4A8F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hr-HR" smtClean="0"/>
              <a:t>Izazovi suvremenog djetinjstva, Vodice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3B9D79F-2EFC-4DE5-959B-1C8D78148ECD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5753D51-DFA2-487F-B11A-B32652CC6D6E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hr-HR" smtClean="0"/>
              <a:t>Izazovi suvremenog djetinjstva, Vodice</a:t>
            </a:r>
            <a:endParaRPr lang="hr-H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3B9D79F-2EFC-4DE5-959B-1C8D78148ECD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Individualan pristup različitostima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5736" y="3789040"/>
            <a:ext cx="6948264" cy="1080120"/>
          </a:xfrm>
        </p:spPr>
        <p:txBody>
          <a:bodyPr/>
          <a:lstStyle/>
          <a:p>
            <a:r>
              <a:rPr lang="hr-HR" dirty="0" smtClean="0"/>
              <a:t>Ivana Petanjek, </a:t>
            </a:r>
            <a:r>
              <a:rPr lang="hr-HR" dirty="0" err="1" smtClean="0"/>
              <a:t>prof</a:t>
            </a:r>
            <a:r>
              <a:rPr lang="hr-HR" dirty="0" smtClean="0"/>
              <a:t>.</a:t>
            </a:r>
          </a:p>
          <a:p>
            <a:r>
              <a:rPr lang="hr-HR" dirty="0" smtClean="0"/>
              <a:t>viša savjetnica za stručne suradnike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91296-AEE3-4327-AB56-62293998BFFF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Izazovi suvremenog djetinjstva, Vodice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846640" cy="1100335"/>
          </a:xfrm>
        </p:spPr>
        <p:txBody>
          <a:bodyPr/>
          <a:lstStyle/>
          <a:p>
            <a:r>
              <a:rPr lang="hr-HR" dirty="0" smtClean="0"/>
              <a:t>Rezultat?!</a:t>
            </a:r>
            <a:endParaRPr lang="hr-HR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899592" y="2780928"/>
            <a:ext cx="7558608" cy="2030383"/>
          </a:xfrm>
        </p:spPr>
        <p:txBody>
          <a:bodyPr>
            <a:normAutofit lnSpcReduction="10000"/>
          </a:bodyPr>
          <a:lstStyle/>
          <a:p>
            <a:r>
              <a:rPr lang="hr-HR" dirty="0" smtClean="0"/>
              <a:t>- Svakodnevno djelovanje u smjeru međusobnog poštivanja, pružanja potpore, unapređivanja suradnje, kvalitetne komunikacije i kontinuiranog traženja boljih rješenja kroz procesnu reformu</a:t>
            </a:r>
            <a:endParaRPr lang="hr-H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4857-6BFE-4BCD-9534-173360B81F4E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Izazovi suvremenog djetinjstva, Vodice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Problemi?!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hr-HR" dirty="0" smtClean="0"/>
              <a:t>Što je svrha individualizacije?</a:t>
            </a:r>
          </a:p>
          <a:p>
            <a:pPr algn="ctr"/>
            <a:r>
              <a:rPr lang="hr-HR" dirty="0" smtClean="0"/>
              <a:t>Kontinuirano stručno usavršavanje!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2F14F-AD27-45B1-A029-AE50C8D5B0A5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Izazovi suvremenog djetinjstva, Vodice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Želimo kvalitetnije</a:t>
            </a:r>
          </a:p>
          <a:p>
            <a:r>
              <a:rPr lang="hr-HR" dirty="0" smtClean="0"/>
              <a:t>Uložimo trud</a:t>
            </a:r>
          </a:p>
          <a:p>
            <a:r>
              <a:rPr lang="hr-HR" dirty="0" smtClean="0"/>
              <a:t>Kontinuirano se usavršavamo</a:t>
            </a:r>
          </a:p>
          <a:p>
            <a:r>
              <a:rPr lang="hr-HR" dirty="0" smtClean="0"/>
              <a:t>Poštujemo svakog pojedinca kao osobu</a:t>
            </a:r>
          </a:p>
          <a:p>
            <a:r>
              <a:rPr lang="hr-HR" dirty="0" smtClean="0"/>
              <a:t>Kvalitetno komuniciramo</a:t>
            </a:r>
          </a:p>
          <a:p>
            <a:r>
              <a:rPr lang="hr-HR" dirty="0" smtClean="0"/>
              <a:t>Pružamo i očekujemo potporu</a:t>
            </a:r>
          </a:p>
          <a:p>
            <a:r>
              <a:rPr lang="hr-HR" dirty="0" smtClean="0"/>
              <a:t>Spremni smo na suradnju</a:t>
            </a:r>
          </a:p>
          <a:p>
            <a:r>
              <a:rPr lang="hr-HR" dirty="0" smtClean="0"/>
              <a:t>Ostvarimo organizacijske preduvjete</a:t>
            </a: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dirty="0" smtClean="0"/>
              <a:t>Poštivanje različitosti i individualizacija pristupa moguća je ako:</a:t>
            </a:r>
            <a:endParaRPr lang="hr-HR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4BB7D-20AF-46C7-8823-E692F31ED5D8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Izazovi suvremenog djetinjstva, Vodice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hr-HR" dirty="0" smtClean="0"/>
              <a:t>OČEKIVANJA!</a:t>
            </a:r>
            <a:endParaRPr lang="hr-HR" dirty="0"/>
          </a:p>
        </p:txBody>
      </p:sp>
      <p:sp>
        <p:nvSpPr>
          <p:cNvPr id="5" name="Oval 4"/>
          <p:cNvSpPr/>
          <p:nvPr/>
        </p:nvSpPr>
        <p:spPr>
          <a:xfrm>
            <a:off x="755576" y="1628800"/>
            <a:ext cx="3528392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RODITELJI I DJECA</a:t>
            </a:r>
            <a:endParaRPr lang="hr-HR" dirty="0"/>
          </a:p>
        </p:txBody>
      </p:sp>
      <p:sp>
        <p:nvSpPr>
          <p:cNvPr id="6" name="Oval 5"/>
          <p:cNvSpPr/>
          <p:nvPr/>
        </p:nvSpPr>
        <p:spPr>
          <a:xfrm>
            <a:off x="5004048" y="1628800"/>
            <a:ext cx="3312368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USTANOVA</a:t>
            </a:r>
            <a:endParaRPr lang="hr-HR" dirty="0"/>
          </a:p>
        </p:txBody>
      </p:sp>
      <p:cxnSp>
        <p:nvCxnSpPr>
          <p:cNvPr id="8" name="Straight Arrow Connector 7"/>
          <p:cNvCxnSpPr>
            <a:stCxn id="5" idx="4"/>
          </p:cNvCxnSpPr>
          <p:nvPr/>
        </p:nvCxnSpPr>
        <p:spPr>
          <a:xfrm>
            <a:off x="2519772" y="2996952"/>
            <a:ext cx="1044116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364088" y="2708920"/>
            <a:ext cx="1656184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1979712" y="4149080"/>
            <a:ext cx="4896544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POTREBE</a:t>
            </a:r>
          </a:p>
          <a:p>
            <a:pPr algn="ctr"/>
            <a:r>
              <a:rPr lang="hr-HR" dirty="0" smtClean="0"/>
              <a:t>ZAHTJEVI</a:t>
            </a:r>
          </a:p>
          <a:p>
            <a:pPr algn="ctr"/>
            <a:r>
              <a:rPr lang="hr-HR" dirty="0" smtClean="0"/>
              <a:t>MOGUĆNOSTI</a:t>
            </a:r>
            <a:endParaRPr lang="hr-HR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A0DDB-7675-4E4B-95E2-67BB8432D593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Izazovi suvremenog djetinjstva, Vodice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662113" y="4876800"/>
            <a:ext cx="7481887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hr-HR" dirty="0" smtClean="0"/>
              <a:t>TO JE PROCES!!!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539553" y="5445224"/>
            <a:ext cx="8604448" cy="823814"/>
          </a:xfrm>
        </p:spPr>
        <p:txBody>
          <a:bodyPr>
            <a:noAutofit/>
          </a:bodyPr>
          <a:lstStyle/>
          <a:p>
            <a:pPr algn="ctr"/>
            <a:r>
              <a:rPr lang="hr-HR" sz="3200" dirty="0" smtClean="0"/>
              <a:t>RADITE SA MNOM, A NE NA MENI!</a:t>
            </a:r>
            <a:endParaRPr lang="hr-HR" sz="3200" dirty="0"/>
          </a:p>
        </p:txBody>
      </p:sp>
      <p:sp>
        <p:nvSpPr>
          <p:cNvPr id="5" name="Rounded Rectangle 4"/>
          <p:cNvSpPr/>
          <p:nvPr/>
        </p:nvSpPr>
        <p:spPr>
          <a:xfrm>
            <a:off x="2339752" y="404664"/>
            <a:ext cx="496855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ŠTO OČEKUJEMO OD DJETETA?</a:t>
            </a:r>
            <a:endParaRPr lang="hr-HR" dirty="0"/>
          </a:p>
        </p:txBody>
      </p:sp>
      <p:sp>
        <p:nvSpPr>
          <p:cNvPr id="6" name="Rounded Rectangle 5"/>
          <p:cNvSpPr/>
          <p:nvPr/>
        </p:nvSpPr>
        <p:spPr>
          <a:xfrm>
            <a:off x="2339752" y="2348880"/>
            <a:ext cx="4968552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PRILAGODBA ZAHTJEVA</a:t>
            </a:r>
            <a:endParaRPr lang="hr-HR" dirty="0"/>
          </a:p>
        </p:txBody>
      </p:sp>
      <p:sp>
        <p:nvSpPr>
          <p:cNvPr id="7" name="Down Arrow 6"/>
          <p:cNvSpPr/>
          <p:nvPr/>
        </p:nvSpPr>
        <p:spPr>
          <a:xfrm>
            <a:off x="4788024" y="1340768"/>
            <a:ext cx="288032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419872" y="3429000"/>
            <a:ext cx="64807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076056" y="3429000"/>
            <a:ext cx="57606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1979712" y="4005064"/>
            <a:ext cx="1872208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600" dirty="0" smtClean="0"/>
              <a:t>FLEKSIBILNOST</a:t>
            </a:r>
            <a:endParaRPr lang="hr-HR" sz="1600" dirty="0"/>
          </a:p>
        </p:txBody>
      </p:sp>
      <p:sp>
        <p:nvSpPr>
          <p:cNvPr id="22" name="Rounded Rectangle 21"/>
          <p:cNvSpPr/>
          <p:nvPr/>
        </p:nvSpPr>
        <p:spPr>
          <a:xfrm>
            <a:off x="5508104" y="4005064"/>
            <a:ext cx="192251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DOSLJEDNOST</a:t>
            </a:r>
            <a:endParaRPr lang="hr-HR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E94BF-0419-4385-8AE0-9896E8D98A20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Izazovi suvremenog djetinjstva, Vodice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Motivirajuće strategije – za koga?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>
              <a:buFontTx/>
              <a:buChar char="-"/>
            </a:pPr>
            <a:r>
              <a:rPr lang="hr-HR" dirty="0" smtClean="0"/>
              <a:t>Za odgojitelje </a:t>
            </a:r>
          </a:p>
          <a:p>
            <a:pPr algn="ctr">
              <a:buFontTx/>
              <a:buChar char="-"/>
            </a:pPr>
            <a:r>
              <a:rPr lang="hr-HR" dirty="0" smtClean="0"/>
              <a:t>Za djecu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11EA-88BF-446F-A4EF-9101BC584430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Izazovi suvremenog djetinjstva, Vodice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Koji je ispravan način?</a:t>
            </a:r>
            <a:endParaRPr lang="hr-HR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/>
              <a:t>ONAJ KOJI VODI DO CILJA!!!</a:t>
            </a:r>
            <a:endParaRPr lang="hr-H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F239A-20A0-4D39-A81A-C447B65D1BF8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Izazovi suvremenog djetinjstva, Vodice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3200" dirty="0" smtClean="0"/>
              <a:t>ODGOVORNOST SVAKOG PROFESIONALCA</a:t>
            </a:r>
            <a:endParaRPr lang="hr-HR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FontTx/>
              <a:buChar char="-"/>
            </a:pPr>
            <a:r>
              <a:rPr lang="hr-HR" dirty="0" smtClean="0"/>
              <a:t>Zadovoljiti jedinstvene i individualne potrebe svakog djeteta uključenog u program</a:t>
            </a:r>
          </a:p>
          <a:p>
            <a:pPr algn="ctr">
              <a:buFontTx/>
              <a:buChar char="-"/>
            </a:pPr>
            <a:r>
              <a:rPr lang="hr-HR" dirty="0" smtClean="0"/>
              <a:t>Načelo pozitivne diskriminacije</a:t>
            </a:r>
          </a:p>
          <a:p>
            <a:pPr algn="ctr">
              <a:buFontTx/>
              <a:buChar char="-"/>
            </a:pPr>
            <a:r>
              <a:rPr lang="hr-HR" dirty="0" smtClean="0"/>
              <a:t> Jednake obrazovne šanse za sve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9844-A112-4013-AD25-06A3599F182C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Izazovi suvremenog djetinjstva, Vodice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INKLUZIVNA PRAKSA</a:t>
            </a:r>
            <a:endParaRPr lang="hr-HR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FontTx/>
              <a:buChar char="-"/>
            </a:pPr>
            <a:r>
              <a:rPr lang="hr-HR" dirty="0" smtClean="0"/>
              <a:t>Kvalitetni programi predškolskog odgoja</a:t>
            </a:r>
          </a:p>
          <a:p>
            <a:pPr algn="ctr">
              <a:buFontTx/>
              <a:buChar char="-"/>
            </a:pPr>
            <a:r>
              <a:rPr lang="hr-HR" dirty="0" smtClean="0"/>
              <a:t> izvori podrške u zajednici</a:t>
            </a:r>
          </a:p>
          <a:p>
            <a:pPr algn="ctr">
              <a:buFontTx/>
              <a:buChar char="-"/>
            </a:pPr>
            <a:r>
              <a:rPr lang="hr-HR" dirty="0" smtClean="0"/>
              <a:t>Koordinacija i integracija servisa i usluga</a:t>
            </a:r>
          </a:p>
          <a:p>
            <a:pPr algn="ctr">
              <a:buFontTx/>
              <a:buChar char="-"/>
            </a:pPr>
            <a:r>
              <a:rPr lang="hr-HR" dirty="0" smtClean="0"/>
              <a:t>Stavovi i sustav vrijednosti osoba uključenih u </a:t>
            </a:r>
            <a:r>
              <a:rPr lang="hr-HR" dirty="0" err="1" smtClean="0"/>
              <a:t>inkluzivni</a:t>
            </a:r>
            <a:r>
              <a:rPr lang="hr-HR" dirty="0" smtClean="0"/>
              <a:t> proces</a:t>
            </a:r>
            <a:endParaRPr lang="hr-H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845C4-4DB3-4AC0-A4E3-88E5B65655DF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Izazovi suvremenog djetinjstva, Vodice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PRAKSA</a:t>
            </a:r>
            <a:endParaRPr lang="hr-HR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buFontTx/>
              <a:buChar char="-"/>
            </a:pPr>
            <a:r>
              <a:rPr lang="hr-HR" dirty="0" smtClean="0"/>
              <a:t>Veći broj djece s teškoćama</a:t>
            </a:r>
          </a:p>
          <a:p>
            <a:pPr algn="ctr">
              <a:buFontTx/>
              <a:buChar char="-"/>
            </a:pPr>
            <a:r>
              <a:rPr lang="hr-HR" dirty="0" smtClean="0"/>
              <a:t>Nedovoljan broj stručnjaka</a:t>
            </a:r>
          </a:p>
          <a:p>
            <a:pPr algn="ctr">
              <a:buFontTx/>
              <a:buChar char="-"/>
            </a:pPr>
            <a:r>
              <a:rPr lang="hr-HR" dirty="0" smtClean="0"/>
              <a:t>Nedostatna podrška odgojiteljima</a:t>
            </a:r>
          </a:p>
          <a:p>
            <a:pPr algn="ctr">
              <a:buFontTx/>
              <a:buChar char="-"/>
            </a:pPr>
            <a:r>
              <a:rPr lang="hr-HR" dirty="0" smtClean="0"/>
              <a:t>Profesionalno sagorijevanje odgojitelja (radni uvjeti i opterećenje, administrativne obveze, društveni </a:t>
            </a:r>
            <a:r>
              <a:rPr lang="hr-HR" smtClean="0"/>
              <a:t>status odgojitelja)</a:t>
            </a:r>
            <a:endParaRPr lang="hr-H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998D-AA1A-4A58-B6B8-A9AFAEB6FDC2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Izazovi suvremenog djetinjstva, Vodice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UVODNA AKTIVNOST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/>
              <a:t>Priča o mojem imenu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9AA0-544B-41B3-8EA6-20969FBCF62F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Izazovi suvremenog djetinjstva, Vodice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ODGOVORNOST</a:t>
            </a:r>
            <a:endParaRPr lang="hr-HR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FontTx/>
              <a:buChar char="-"/>
            </a:pPr>
            <a:r>
              <a:rPr lang="pl-PL" dirty="0" smtClean="0"/>
              <a:t>za izbor strategija poučavanja </a:t>
            </a:r>
          </a:p>
          <a:p>
            <a:pPr algn="ctr"/>
            <a:r>
              <a:rPr lang="pl-PL" dirty="0" smtClean="0"/>
              <a:t>koje svakom djetetu daju najbolju podršku </a:t>
            </a:r>
          </a:p>
          <a:p>
            <a:pPr algn="ctr"/>
            <a:r>
              <a:rPr lang="pl-PL" dirty="0" smtClean="0"/>
              <a:t>za ostvarenje osobnih </a:t>
            </a:r>
            <a:r>
              <a:rPr lang="hr-HR" dirty="0" smtClean="0"/>
              <a:t>razvojnih i obrazovnih ciljeva, kao i ciljeva definiranih nacionalnim kurikulumom</a:t>
            </a:r>
            <a:endParaRPr lang="hr-H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5A6E7-5D45-461B-B327-C8ECA203FCCF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Izazovi suvremenog djetinjstva, Vodice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ZAVRŠNA AKTIVNOST</a:t>
            </a:r>
            <a:endParaRPr lang="hr-HR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/>
              <a:t>Kako pokrenuti tvrdoglavog magarca?</a:t>
            </a:r>
            <a:endParaRPr lang="hr-H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80E6-F395-47DC-9FE9-5F046952AFA6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Izazovi suvremenog djetinjstva, Vodice</a:t>
            </a:r>
            <a:endParaRPr lang="hr-HR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I nešto za kraj!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/>
              <a:t>Priča o morskoj zvijezdi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9AA0-544B-41B3-8EA6-20969FBCF62F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Izazovi suvremenog djetinjstva, Vodice</a:t>
            </a:r>
            <a:endParaRPr lang="hr-HR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5338762" cy="11430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0070C0"/>
                </a:solidFill>
              </a:rPr>
              <a:t>Hvala na pažnji!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57200" y="2060575"/>
            <a:ext cx="8229600" cy="453707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hr-HR" sz="3600" b="1" dirty="0" smtClean="0">
                <a:solidFill>
                  <a:srgbClr val="C00000"/>
                </a:solidFill>
                <a:latin typeface="Calibri" pitchFamily="34" charset="0"/>
              </a:rPr>
              <a:t>Agencija za odgoj i obrazovanje</a:t>
            </a:r>
          </a:p>
          <a:p>
            <a:pPr algn="ctr" eaLnBrk="1" hangingPunct="1">
              <a:buFont typeface="Arial" charset="0"/>
              <a:buNone/>
            </a:pPr>
            <a:r>
              <a:rPr lang="hr-HR" sz="3600" b="1" dirty="0" smtClean="0">
                <a:solidFill>
                  <a:srgbClr val="C00000"/>
                </a:solidFill>
                <a:latin typeface="Calibri" pitchFamily="34" charset="0"/>
              </a:rPr>
              <a:t>Podružnica Osijek</a:t>
            </a:r>
          </a:p>
          <a:p>
            <a:pPr algn="ctr" eaLnBrk="1" hangingPunct="1">
              <a:buFont typeface="Arial" charset="0"/>
              <a:buNone/>
            </a:pPr>
            <a:endParaRPr lang="hr-HR" sz="1200" dirty="0" smtClean="0">
              <a:solidFill>
                <a:srgbClr val="C00000"/>
              </a:solidFill>
              <a:latin typeface="Calibri" pitchFamily="34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hr-HR" dirty="0" smtClean="0">
                <a:latin typeface="Calibri" pitchFamily="34" charset="0"/>
              </a:rPr>
              <a:t>Strossmayerova 6/I</a:t>
            </a:r>
          </a:p>
          <a:p>
            <a:pPr algn="ctr" eaLnBrk="1" hangingPunct="1">
              <a:buFont typeface="Arial" charset="0"/>
              <a:buNone/>
            </a:pPr>
            <a:r>
              <a:rPr lang="hr-HR" dirty="0" smtClean="0">
                <a:latin typeface="Calibri" pitchFamily="34" charset="0"/>
              </a:rPr>
              <a:t>Osijek</a:t>
            </a:r>
          </a:p>
          <a:p>
            <a:pPr algn="ctr" eaLnBrk="1" hangingPunct="1">
              <a:buFont typeface="Arial" charset="0"/>
              <a:buNone/>
            </a:pPr>
            <a:endParaRPr lang="hr-HR" sz="1200" dirty="0" smtClean="0">
              <a:solidFill>
                <a:srgbClr val="C00000"/>
              </a:solidFill>
              <a:latin typeface="Calibri" pitchFamily="34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hr-HR" dirty="0" smtClean="0">
                <a:solidFill>
                  <a:srgbClr val="C00000"/>
                </a:solidFill>
                <a:latin typeface="Calibri" pitchFamily="34" charset="0"/>
              </a:rPr>
              <a:t>telefon: 031 284 900,  </a:t>
            </a:r>
            <a:r>
              <a:rPr lang="hr-HR" dirty="0" err="1" smtClean="0">
                <a:solidFill>
                  <a:srgbClr val="C00000"/>
                </a:solidFill>
                <a:latin typeface="Calibri" pitchFamily="34" charset="0"/>
              </a:rPr>
              <a:t>telefax</a:t>
            </a:r>
            <a:r>
              <a:rPr lang="hr-HR" dirty="0" smtClean="0">
                <a:solidFill>
                  <a:srgbClr val="C00000"/>
                </a:solidFill>
                <a:latin typeface="Calibri" pitchFamily="34" charset="0"/>
              </a:rPr>
              <a:t>: 031 283 799</a:t>
            </a:r>
          </a:p>
          <a:p>
            <a:pPr algn="ctr" eaLnBrk="1" hangingPunct="1">
              <a:buFont typeface="Arial" charset="0"/>
              <a:buNone/>
            </a:pPr>
            <a:r>
              <a:rPr lang="hr-HR" dirty="0" err="1" smtClean="0">
                <a:solidFill>
                  <a:schemeClr val="tx2"/>
                </a:solidFill>
                <a:latin typeface="Calibri" pitchFamily="34" charset="0"/>
              </a:rPr>
              <a:t>ivana.petanjek</a:t>
            </a:r>
            <a:r>
              <a:rPr lang="hr-HR" dirty="0" smtClean="0">
                <a:solidFill>
                  <a:schemeClr val="tx2"/>
                </a:solidFill>
                <a:latin typeface="Calibri" pitchFamily="34" charset="0"/>
              </a:rPr>
              <a:t>@</a:t>
            </a:r>
            <a:r>
              <a:rPr lang="hr-HR" dirty="0" err="1" smtClean="0">
                <a:solidFill>
                  <a:schemeClr val="tx2"/>
                </a:solidFill>
                <a:latin typeface="Calibri" pitchFamily="34" charset="0"/>
              </a:rPr>
              <a:t>azoo.hr</a:t>
            </a:r>
            <a:endParaRPr lang="hr-HR" dirty="0" smtClean="0">
              <a:solidFill>
                <a:schemeClr val="tx2"/>
              </a:solidFill>
              <a:latin typeface="Calibri" pitchFamily="34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hr-HR" sz="2400" dirty="0" smtClean="0">
                <a:solidFill>
                  <a:srgbClr val="C00000"/>
                </a:solidFill>
                <a:latin typeface="Calibri" pitchFamily="34" charset="0"/>
              </a:rPr>
              <a:t>telefon: 031 284 906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1400" dirty="0" smtClean="0"/>
              <a:t>Ezop: Kornjača i zec</a:t>
            </a:r>
            <a:endParaRPr lang="hr-HR" sz="1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hr-HR" sz="3200" dirty="0" smtClean="0"/>
              <a:t>USPJEH ZA SVE!</a:t>
            </a:r>
            <a:endParaRPr lang="hr-HR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hr-HR" dirty="0" smtClean="0"/>
              <a:t>    Zec je ismijavao kornjaču zbog njezine tromosti i nespretnosti. Kornjači to dojadi, te ga pozove na utrkivanje. Zec od šale prihvati njezin poziv. Osvane dan utrke. Odrede cilj, i u isti čas oba krenu na put.</a:t>
            </a:r>
            <a:br>
              <a:rPr lang="hr-HR" dirty="0" smtClean="0"/>
            </a:br>
            <a:r>
              <a:rPr lang="hr-HR" dirty="0" smtClean="0"/>
              <a:t/>
            </a:r>
            <a:br>
              <a:rPr lang="hr-HR" dirty="0" smtClean="0"/>
            </a:br>
            <a:r>
              <a:rPr lang="hr-HR" dirty="0" smtClean="0"/>
              <a:t>    Kornjača je gmizala polagano, ali neprestance i neumorno, a zec je kao mahnit skakao samo da pokaže, kako prezire kornjaču. Napokon je umoran, blizu cilja, legao i zaspao kao zaklan. Najednom počnu gledatelji vikati. Zec se prene, poskoči, ali kornjača je bila već na cilju.</a:t>
            </a:r>
            <a:br>
              <a:rPr lang="hr-HR" dirty="0" smtClean="0"/>
            </a:br>
            <a:r>
              <a:rPr lang="hr-HR" dirty="0" smtClean="0"/>
              <a:t/>
            </a:r>
            <a:br>
              <a:rPr lang="hr-HR" dirty="0" smtClean="0"/>
            </a:br>
            <a:r>
              <a:rPr lang="hr-HR" dirty="0" smtClean="0"/>
              <a:t>    Opazivši je kako se već natrag vraća, ukloni joj se postiđen zec s puta, i prizna sam da ga je najsporija životinja na svijetu osramotila, jer se previše uzdao u svoju brzinu.</a:t>
            </a:r>
            <a:endParaRPr lang="hr-H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615D7-773C-4283-A5FB-B4D8810FE3AE}" type="datetime1">
              <a:rPr lang="hr-HR" smtClean="0"/>
              <a:pPr/>
              <a:t>22.4.2014</a:t>
            </a:fld>
            <a:endParaRPr lang="hr-H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Izazovi suvremenog djetinjstva, Vodice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AKTIVNOST</a:t>
            </a:r>
            <a:endParaRPr lang="hr-HR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/>
              <a:t>Drago mi je da sam ja – </a:t>
            </a:r>
            <a:r>
              <a:rPr lang="hr-HR" dirty="0" err="1" smtClean="0"/>
              <a:t>ja</a:t>
            </a:r>
            <a:r>
              <a:rPr lang="hr-HR" dirty="0" smtClean="0"/>
              <a:t> zato što…</a:t>
            </a:r>
            <a:endParaRPr lang="hr-H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A6744-4A12-40D6-B974-D6B5D678DB25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Izazovi suvremenog djetinjstva, Vodice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Demokratsko društvo</a:t>
            </a:r>
            <a:endParaRPr lang="hr-HR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hr-HR" dirty="0" smtClean="0"/>
              <a:t>Poštivanje različitosti</a:t>
            </a:r>
          </a:p>
          <a:p>
            <a:pPr algn="ctr"/>
            <a:r>
              <a:rPr lang="hr-HR" dirty="0" smtClean="0"/>
              <a:t>Individualan pristup</a:t>
            </a:r>
            <a:endParaRPr lang="hr-H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A2CB4-1367-4445-AD9F-3C5D6E1C1717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Izazovi suvremenog djetinjstva, Vodice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Poštivanje različitosti</a:t>
            </a:r>
            <a:endParaRPr lang="hr-HR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hr-HR" dirty="0" smtClean="0"/>
              <a:t>- Pojedinac i njegova znanja, vještine, sposobnosti, osobine, očekivanja, strahovi, gledišta, mišljenja, ponašanja…</a:t>
            </a:r>
            <a:endParaRPr lang="hr-H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56BD7-7D6D-4BDD-9E94-47BDF945E57C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Izazovi suvremenog djetinjstva, Vodice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AKTIVNOST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/>
              <a:t>To sam ja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9AA0-544B-41B3-8EA6-20969FBCF62F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Izazovi suvremenog djetinjstva, Vodice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Ljudski resursi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hr-HR" dirty="0" smtClean="0"/>
              <a:t>- Sustavna edukacija i stvaranje nove okoline koja može potaknuti promjenu ponašanja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14409-D503-45FE-AA45-CE0F5ABBA77F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Izazovi suvremenog djetinjstva, Vodice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PROMJENA</a:t>
            </a:r>
            <a:r>
              <a:rPr lang="hr-HR" dirty="0" smtClean="0"/>
              <a:t>!!!</a:t>
            </a:r>
            <a:br>
              <a:rPr lang="hr-HR" dirty="0" smtClean="0"/>
            </a:br>
            <a:r>
              <a:rPr lang="hr-HR" sz="900" dirty="0" err="1" smtClean="0"/>
              <a:t>m</a:t>
            </a:r>
            <a:r>
              <a:rPr lang="hr-HR" sz="900" dirty="0" err="1" smtClean="0"/>
              <a:t>r</a:t>
            </a:r>
            <a:r>
              <a:rPr lang="hr-HR" sz="900" dirty="0" smtClean="0"/>
              <a:t>. sc. </a:t>
            </a:r>
            <a:r>
              <a:rPr lang="hr-HR" sz="900" dirty="0" err="1" smtClean="0"/>
              <a:t>Burčar</a:t>
            </a:r>
            <a:r>
              <a:rPr lang="hr-HR" sz="900" dirty="0" smtClean="0"/>
              <a:t>, 2003.</a:t>
            </a:r>
            <a:endParaRPr lang="hr-HR" sz="9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FontTx/>
              <a:buChar char="-"/>
            </a:pPr>
            <a:r>
              <a:rPr lang="hr-HR" dirty="0" smtClean="0"/>
              <a:t>Organizacijski, kadrovski, materijalni i zakonski preduvjeti</a:t>
            </a:r>
          </a:p>
          <a:p>
            <a:pPr algn="ctr">
              <a:buFontTx/>
              <a:buChar char="-"/>
            </a:pPr>
            <a:r>
              <a:rPr lang="hr-HR" dirty="0" smtClean="0"/>
              <a:t>Vizija i misija</a:t>
            </a:r>
          </a:p>
          <a:p>
            <a:pPr algn="ctr">
              <a:buFontTx/>
              <a:buChar char="-"/>
            </a:pPr>
            <a:r>
              <a:rPr lang="hr-HR" dirty="0" smtClean="0"/>
              <a:t>Usmjerenost prema </a:t>
            </a:r>
            <a:r>
              <a:rPr lang="hr-HR" dirty="0" smtClean="0"/>
              <a:t>djetetu</a:t>
            </a:r>
            <a:endParaRPr lang="hr-HR" dirty="0" smtClean="0"/>
          </a:p>
          <a:p>
            <a:pPr algn="ctr">
              <a:buFontTx/>
              <a:buChar char="-"/>
            </a:pPr>
            <a:r>
              <a:rPr lang="hr-HR" dirty="0" smtClean="0"/>
              <a:t>Sustavna potpora djeci i učenicima</a:t>
            </a:r>
            <a:endParaRPr lang="hr-H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DA6BC-4198-42E3-BA59-0C147746DCF3}" type="datetime1">
              <a:rPr lang="hr-HR" smtClean="0"/>
              <a:pPr/>
              <a:t>22.4.2014</a:t>
            </a:fld>
            <a:endParaRPr lang="hr-H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Izazovi suvremenog djetinjstva, Vodice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1359</TotalTime>
  <Words>1014</Words>
  <Application>Microsoft Office PowerPoint</Application>
  <PresentationFormat>On-screen Show (4:3)</PresentationFormat>
  <Paragraphs>177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Concourse</vt:lpstr>
      <vt:lpstr>Individualan pristup različitostima</vt:lpstr>
      <vt:lpstr>UVODNA AKTIVNOST</vt:lpstr>
      <vt:lpstr>Ezop: Kornjača i zec</vt:lpstr>
      <vt:lpstr>AKTIVNOST</vt:lpstr>
      <vt:lpstr>Demokratsko društvo</vt:lpstr>
      <vt:lpstr>Poštivanje različitosti</vt:lpstr>
      <vt:lpstr>AKTIVNOST</vt:lpstr>
      <vt:lpstr>Ljudski resursi</vt:lpstr>
      <vt:lpstr>PROMJENA!!! mr. sc. Burčar, 2003.</vt:lpstr>
      <vt:lpstr>Rezultat?!</vt:lpstr>
      <vt:lpstr>Problemi?!</vt:lpstr>
      <vt:lpstr>Poštivanje različitosti i individualizacija pristupa moguća je ako:</vt:lpstr>
      <vt:lpstr>OČEKIVANJA!</vt:lpstr>
      <vt:lpstr>TO JE PROCES!!!</vt:lpstr>
      <vt:lpstr>Motivirajuće strategije – za koga?</vt:lpstr>
      <vt:lpstr>Koji je ispravan način?</vt:lpstr>
      <vt:lpstr>ODGOVORNOST SVAKOG PROFESIONALCA</vt:lpstr>
      <vt:lpstr>INKLUZIVNA PRAKSA</vt:lpstr>
      <vt:lpstr>PRAKSA</vt:lpstr>
      <vt:lpstr>ODGOVORNOST</vt:lpstr>
      <vt:lpstr>ZAVRŠNA AKTIVNOST</vt:lpstr>
      <vt:lpstr>I nešto za kraj!</vt:lpstr>
      <vt:lpstr>Hvala na pažnji!</vt:lpstr>
    </vt:vector>
  </TitlesOfParts>
  <Company>AZOO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Individualan pristup različitostima</dc:title>
  <dc:creator>ipetanjek</dc:creator>
  <cp:lastModifiedBy>ipetanjek</cp:lastModifiedBy>
  <cp:revision>85</cp:revision>
  <dcterms:created xsi:type="dcterms:W3CDTF">2014-04-04T08:18:19Z</dcterms:created>
  <dcterms:modified xsi:type="dcterms:W3CDTF">2014-04-22T12:11:31Z</dcterms:modified>
</cp:coreProperties>
</file>