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27"/>
  </p:notesMasterIdLst>
  <p:sldIdLst>
    <p:sldId id="256" r:id="rId2"/>
    <p:sldId id="259" r:id="rId3"/>
    <p:sldId id="263" r:id="rId4"/>
    <p:sldId id="266" r:id="rId5"/>
    <p:sldId id="281" r:id="rId6"/>
    <p:sldId id="282" r:id="rId7"/>
    <p:sldId id="267" r:id="rId8"/>
    <p:sldId id="269" r:id="rId9"/>
    <p:sldId id="270" r:id="rId10"/>
    <p:sldId id="272" r:id="rId11"/>
    <p:sldId id="273" r:id="rId12"/>
    <p:sldId id="264" r:id="rId13"/>
    <p:sldId id="265" r:id="rId14"/>
    <p:sldId id="260" r:id="rId15"/>
    <p:sldId id="268" r:id="rId16"/>
    <p:sldId id="261" r:id="rId17"/>
    <p:sldId id="262" r:id="rId18"/>
    <p:sldId id="271" r:id="rId19"/>
    <p:sldId id="274" r:id="rId20"/>
    <p:sldId id="275" r:id="rId21"/>
    <p:sldId id="276" r:id="rId22"/>
    <p:sldId id="280" r:id="rId23"/>
    <p:sldId id="278" r:id="rId24"/>
    <p:sldId id="283" r:id="rId25"/>
    <p:sldId id="27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34" autoAdjust="0"/>
    <p:restoredTop sz="96586" autoAdjust="0"/>
  </p:normalViewPr>
  <p:slideViewPr>
    <p:cSldViewPr snapToGrid="0">
      <p:cViewPr varScale="1">
        <p:scale>
          <a:sx n="52" d="100"/>
          <a:sy n="52" d="100"/>
        </p:scale>
        <p:origin x="-120" y="-4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16"/>
    </p:cViewPr>
  </p:sorterViewPr>
  <p:notesViewPr>
    <p:cSldViewPr snapToGrid="0">
      <p:cViewPr varScale="1">
        <p:scale>
          <a:sx n="92" d="100"/>
          <a:sy n="92" d="100"/>
        </p:scale>
        <p:origin x="373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E953-BAC8-4DFB-B11C-4C8A05ACF795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89708-1CD5-404C-B317-6CCF10B60B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255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89708-1CD5-404C-B317-6CCF10B60B6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1028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131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5345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668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372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515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336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17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146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8469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835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7898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FB87E866-BBE3-40AB-B247-820DB7A343F8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BD68532-C912-4344-A300-A08AAB57F5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588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DIJETE I KRIZA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r>
              <a:rPr lang="hr-HR" dirty="0" smtClean="0"/>
              <a:t>Načini suočavanja sa stresom, krizom i traumatskim iskustvima</a:t>
            </a:r>
          </a:p>
          <a:p>
            <a:r>
              <a:rPr lang="hr-HR" dirty="0" smtClean="0"/>
              <a:t>DRŽAVNI STRUČNI SKUP ZA ODGOJITELJE</a:t>
            </a:r>
          </a:p>
          <a:p>
            <a:r>
              <a:rPr lang="hr-HR" dirty="0" smtClean="0"/>
              <a:t>Vodice, travanj 2014. Sanja Jusufbegović, prof. psiholog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42721" y="309433"/>
            <a:ext cx="3392864" cy="254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795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4400" dirty="0" smtClean="0"/>
              <a:t/>
            </a:r>
            <a:br>
              <a:rPr lang="hr-HR" sz="4400" dirty="0" smtClean="0"/>
            </a:br>
            <a:r>
              <a:rPr lang="hr-HR" sz="4400" dirty="0">
                <a:solidFill>
                  <a:schemeClr val="bg1"/>
                </a:solidFill>
              </a:rPr>
              <a:t> </a:t>
            </a:r>
            <a:r>
              <a:rPr lang="hr-HR" sz="4400" dirty="0" smtClean="0">
                <a:solidFill>
                  <a:schemeClr val="bg1"/>
                </a:solidFill>
              </a:rPr>
              <a:t>                OBILJEŽJA IGRE KOJA UPUĆUJU NA                   </a:t>
            </a:r>
            <a:br>
              <a:rPr lang="hr-HR" sz="4400" dirty="0" smtClean="0">
                <a:solidFill>
                  <a:schemeClr val="bg1"/>
                </a:solidFill>
              </a:rPr>
            </a:br>
            <a:r>
              <a:rPr lang="hr-HR" sz="4400" dirty="0">
                <a:solidFill>
                  <a:schemeClr val="bg1"/>
                </a:solidFill>
              </a:rPr>
              <a:t> </a:t>
            </a:r>
            <a:r>
              <a:rPr lang="hr-HR" sz="4400" dirty="0" smtClean="0">
                <a:solidFill>
                  <a:schemeClr val="bg1"/>
                </a:solidFill>
              </a:rPr>
              <a:t>                              TRAUMATIZACIJU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>
              <a:buFont typeface="Wingdings" panose="05000000000000000000" pitchFamily="2" charset="2"/>
              <a:buChar char="v"/>
            </a:pPr>
            <a:r>
              <a:rPr lang="hr-HR" dirty="0" smtClean="0">
                <a:solidFill>
                  <a:srgbClr val="FFC000"/>
                </a:solidFill>
              </a:rPr>
              <a:t> REPETITIVNOST                                  Svrhovitost se nalazi u simboličkom ovladavanju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r-HR" dirty="0" smtClean="0">
                <a:solidFill>
                  <a:srgbClr val="FFC000"/>
                </a:solidFill>
              </a:rPr>
              <a:t>INTENZIVNOST EMOCIJA                    traumatskim iskustvom,ublažavanju osjećaja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r-HR" dirty="0" smtClean="0">
                <a:solidFill>
                  <a:srgbClr val="FFC000"/>
                </a:solidFill>
              </a:rPr>
              <a:t>NEUOBIČAJENI DETALJI                      bespomoćnosti i stjecanju osjećaja kontrole.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r-HR" dirty="0" smtClean="0">
                <a:solidFill>
                  <a:srgbClr val="FFC000"/>
                </a:solidFill>
              </a:rPr>
              <a:t>,BIZARNOST ULOGA                            Kako bi se izbjegla fiksacija, važna je prisutnost</a:t>
            </a:r>
          </a:p>
          <a:p>
            <a:pPr marL="0" indent="0">
              <a:buNone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                                                                   odraslih u igri.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86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/>
          <a:lstStyle/>
          <a:p>
            <a:r>
              <a:rPr lang="hr-HR" dirty="0" smtClean="0"/>
              <a:t>KORIŠTENJE CRTEŽA U RADU S DJECOM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>
            <a:normAutofit lnSpcReduction="10000"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PREDSTAVLJA SOCIJALNO PRIHVATLJIV I UOBIČAJEN NAČIN IZRAŽAVANJA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SLUŽI KAO SPONA IZMEĐU VANJSKOG I UNUTRANJEG DJETETOVOG SVIJETA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OLAKŠAVA DOSJEĆANJE I PRORADU TRAUMATSKOG ISKUSTVA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OMOGUĆAVA POVEZIVANJE S OSTALIM, NE NUŽNO VIZUALNIM KANALIMA PERCEPCIJE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UKOLIKO SE POVEŽE S DRAMATIZACIJOM, POKRETOM, OMOGUĆAVA UŽIVLJAVANJE U TRAUMATSKI DOGAĐAJ I ISKAZIVANJE OSJEĆAJA KOJI SU POTISNUTI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76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</a:rPr>
              <a:t>      Pojava posttraumatskih reakcija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Dugotrajna izloženost stresu te intezivnim negativnim iskustvima može čk i na dječjem uzrastu rezultirati pojavom </a:t>
            </a:r>
            <a:r>
              <a:rPr lang="hr-HR" b="1" i="1" dirty="0" smtClean="0">
                <a:solidFill>
                  <a:srgbClr val="FFC000"/>
                </a:solidFill>
              </a:rPr>
              <a:t>posttraumatskih reakcija</a:t>
            </a:r>
            <a:r>
              <a:rPr lang="hr-HR" dirty="0">
                <a:solidFill>
                  <a:srgbClr val="FFC000"/>
                </a:solidFill>
              </a:rPr>
              <a:t>.</a:t>
            </a:r>
            <a:r>
              <a:rPr lang="hr-HR" dirty="0" smtClean="0">
                <a:solidFill>
                  <a:srgbClr val="FFC000"/>
                </a:solidFill>
              </a:rPr>
              <a:t> </a:t>
            </a:r>
          </a:p>
          <a:p>
            <a:r>
              <a:rPr lang="hr-HR" dirty="0">
                <a:solidFill>
                  <a:schemeClr val="bg1"/>
                </a:solidFill>
              </a:rPr>
              <a:t>O</a:t>
            </a:r>
            <a:r>
              <a:rPr lang="hr-HR" dirty="0" smtClean="0">
                <a:solidFill>
                  <a:schemeClr val="bg1"/>
                </a:solidFill>
              </a:rPr>
              <a:t>ne mogu voditi u teži poremećaj doživljavanja i ponašanja. </a:t>
            </a:r>
          </a:p>
          <a:p>
            <a:r>
              <a:rPr lang="hr-HR" b="1" i="1" dirty="0" smtClean="0">
                <a:solidFill>
                  <a:srgbClr val="FFC000"/>
                </a:solidFill>
              </a:rPr>
              <a:t>Obilježja posttraumatskih reakcija su: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sveprožimajuća tjeskoba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izbjegavanje svih situacija koje podsjećaju na traumatsko iskustvo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prisilno ili nevoljno prisjećanje traumatskog događaja (kroz snove ili na javi)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niz izbjegavajućih obrana i ponašanja koje okolini nisu nužno razumljiva</a:t>
            </a:r>
          </a:p>
          <a:p>
            <a:pPr marL="0" indent="0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xmlns="" val="211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2000" dirty="0" smtClean="0"/>
              <a:t>prepoznavanje </a:t>
            </a:r>
            <a:r>
              <a:rPr lang="hr-HR" sz="2000" dirty="0"/>
              <a:t>pojedinih od njih i stavljati ih u kontekst svakodnevnog režima dana u vrtiću.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hr-HR" sz="2000" dirty="0"/>
              <a:t>Važna je svijest odgajatelja o tome da on kao djetetu poznata osoba, predstavlja sigurnost i oslonac u kriznim situacijama te da svojim postupcima </a:t>
            </a:r>
            <a:r>
              <a:rPr lang="hr-HR" dirty="0"/>
              <a:t>u značajnoj mjeri može blagotvorno </a:t>
            </a:r>
            <a:r>
              <a:rPr lang="hr-HR" dirty="0" smtClean="0"/>
              <a:t>uKKtjecati </a:t>
            </a:r>
            <a:r>
              <a:rPr lang="hr-HR" dirty="0"/>
              <a:t>na dijete u krizi.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>
            <a:normAutofit fontScale="62500" lnSpcReduction="20000"/>
          </a:bodyPr>
          <a:lstStyle/>
          <a:p>
            <a:r>
              <a:rPr lang="hr-HR" sz="36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Kako traumatske reacije na dječjem uzrastu mogu biti ¨maskirane¨ uobičajenim djetetovim razvojnim reakcijama, potrebno je razvijati senzibilitet za prepoznavanje pojedinih od njih i stavljati ih u kontekst svakodnevnog djetetovog funkcioniranja u vrtiću</a:t>
            </a:r>
            <a:r>
              <a:rPr lang="hr-HR" sz="36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.</a:t>
            </a:r>
          </a:p>
          <a:p>
            <a:endParaRPr lang="hr-HR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endParaRPr lang="hr-HR" sz="3600" b="1" i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endParaRPr lang="hr-HR" sz="3600" b="1" i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endParaRPr lang="hr-HR" sz="3600" b="1" i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endParaRPr lang="hr-HR" sz="3600" b="1" i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r>
              <a:rPr lang="hr-HR" sz="36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Važna je svijest odgojitelja da on kao djetetu poznata osoba predstavlja sigurnost i oslonac u kriznim situacijama te da svojim postupcima u značajnoj mjeri može blagotvorno djelovati na dijete u krizi.</a:t>
            </a:r>
            <a:endParaRPr lang="en-US" sz="36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4081" y="302323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938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hr-HR" sz="2000" b="1" dirty="0" smtClean="0"/>
              <a:t>Psihološka </a:t>
            </a:r>
            <a:r>
              <a:rPr lang="hr-HR" sz="2000" b="1" dirty="0"/>
              <a:t>obilježja krize su</a:t>
            </a:r>
            <a:r>
              <a:rPr lang="hr-HR" sz="2000" b="1" dirty="0" smtClean="0"/>
              <a:t>:</a:t>
            </a:r>
            <a:br>
              <a:rPr lang="hr-HR" sz="2000" b="1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hr-HR" sz="2000" dirty="0"/>
              <a:t>Osjećaj ugroženosti koji se javlja zbog stvarnog ili mogućeg </a:t>
            </a:r>
            <a:r>
              <a:rPr lang="hr-HR" sz="2000" b="1" dirty="0">
                <a:solidFill>
                  <a:srgbClr val="FFC000"/>
                </a:solidFill>
              </a:rPr>
              <a:t>gubitka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hr-HR" sz="2000" dirty="0"/>
              <a:t>S time je vezan narušen </a:t>
            </a:r>
            <a:r>
              <a:rPr lang="hr-HR" sz="2000" b="1" dirty="0">
                <a:solidFill>
                  <a:srgbClr val="FFC000"/>
                </a:solidFill>
              </a:rPr>
              <a:t>osjećaj bazične sigurnosti</a:t>
            </a:r>
            <a:r>
              <a:rPr lang="hr-HR" sz="2000" b="1" dirty="0"/>
              <a:t> </a:t>
            </a:r>
            <a:r>
              <a:rPr lang="hr-HR" sz="2000" dirty="0"/>
              <a:t>koji može dovesti do pojave različitih simptoma narušene emocionalne i socijalne prilagodbe.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Da </a:t>
            </a:r>
            <a:r>
              <a:rPr lang="hr-HR" sz="2000" dirty="0"/>
              <a:t>li će doći do većih poteškoća ili ne,  ovisi o individualnim osobinama, te različitim okolinskim čimbenicima, poput podrške koju dijete dobiva,  te ostalim tzv. zaštitnim čimbenicima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hr-HR" sz="2000" dirty="0"/>
              <a:t>U periodu krize je prisutna </a:t>
            </a:r>
            <a:r>
              <a:rPr lang="hr-HR" sz="2000" b="1" dirty="0">
                <a:solidFill>
                  <a:srgbClr val="FFC000"/>
                </a:solidFill>
              </a:rPr>
              <a:t>osobita vulnerabilnost  </a:t>
            </a:r>
            <a:r>
              <a:rPr lang="hr-HR" sz="2000" dirty="0"/>
              <a:t>i usmjerenost </a:t>
            </a:r>
            <a:r>
              <a:rPr lang="hr-HR" sz="2000" b="1" dirty="0"/>
              <a:t>na </a:t>
            </a:r>
            <a:r>
              <a:rPr lang="hr-HR" sz="2000" b="1" dirty="0">
                <a:solidFill>
                  <a:srgbClr val="FFC000"/>
                </a:solidFill>
              </a:rPr>
              <a:t>podršku i pomoć</a:t>
            </a:r>
            <a:r>
              <a:rPr lang="hr-HR" sz="2000" dirty="0">
                <a:solidFill>
                  <a:srgbClr val="FFC000"/>
                </a:solidFill>
              </a:rPr>
              <a:t> </a:t>
            </a:r>
            <a:r>
              <a:rPr lang="hr-HR" sz="2000" dirty="0"/>
              <a:t>drugih osoba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 fontScale="77500" lnSpcReduction="20000"/>
          </a:bodyPr>
          <a:lstStyle/>
          <a:p>
            <a:r>
              <a:rPr lang="hr-HR" sz="2200" i="1" dirty="0"/>
              <a:t>Krizni periodi u životu su općenito  za pojedinca zahtijevni no dugoročno predstavljaju mogućnost osobnog razvoja i jačanja snaga, a kod djece svaki dobro razriješen krizni period predstavlja jačanje autonomije i dugoročno stvara dobru podlogu za razvoj osobina ličnosti kao što su samopouzdanje, povjerenje u druge, autonomija i autentičnost</a:t>
            </a:r>
            <a:r>
              <a:rPr lang="en-US" sz="2200" i="1" dirty="0"/>
              <a:t/>
            </a:r>
            <a:br>
              <a:rPr lang="en-US" sz="2200" i="1" dirty="0"/>
            </a:br>
            <a:endParaRPr lang="hr-HR" sz="2200" i="1" dirty="0" smtClean="0"/>
          </a:p>
          <a:p>
            <a:r>
              <a:rPr lang="hr-HR" sz="2200" b="1" i="1" dirty="0" smtClean="0">
                <a:solidFill>
                  <a:srgbClr val="FFC000"/>
                </a:solidFill>
              </a:rPr>
              <a:t>S </a:t>
            </a:r>
            <a:r>
              <a:rPr lang="hr-HR" sz="2200" b="1" i="1" dirty="0">
                <a:solidFill>
                  <a:srgbClr val="FFC000"/>
                </a:solidFill>
              </a:rPr>
              <a:t>krizama u životu se ne poistovjećujemo nego ih ugrađujemo u svoje osobno životno iskustvo</a:t>
            </a:r>
            <a:r>
              <a:rPr lang="en-US" sz="1800" b="1" i="1" dirty="0">
                <a:solidFill>
                  <a:srgbClr val="FFC000"/>
                </a:solidFill>
              </a:rPr>
              <a:t/>
            </a:r>
            <a:br>
              <a:rPr lang="en-US" sz="1800" b="1" i="1" dirty="0">
                <a:solidFill>
                  <a:srgbClr val="FFC000"/>
                </a:solidFill>
              </a:rPr>
            </a:br>
            <a:endParaRPr lang="en-US" sz="1800" b="1" i="1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1590" y="483235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21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hr-HR" dirty="0" smtClean="0"/>
              <a:t>VVOO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                         </a:t>
            </a:r>
            <a:r>
              <a:rPr lang="hr-HR" b="1" dirty="0" smtClean="0">
                <a:solidFill>
                  <a:schemeClr val="bg1"/>
                </a:solidFill>
              </a:rPr>
              <a:t>OBILJEŽJA KOMUNIKACIJE U KRIZNOJ SITUACIJI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nepotpunost informacija koje je dijete u stanju dati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netočnost iznesenih činjenica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konfuzija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dirty="0">
                <a:solidFill>
                  <a:schemeClr val="bg1"/>
                </a:solidFill>
              </a:rPr>
              <a:t>u</a:t>
            </a:r>
            <a:r>
              <a:rPr lang="hr-HR" dirty="0" smtClean="0">
                <a:solidFill>
                  <a:schemeClr val="bg1"/>
                </a:solidFill>
              </a:rPr>
              <a:t>rušavanje do tada usvojenih vještina komunikacije (vraćanje na razvojno niži oblik,     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bg1"/>
                </a:solidFill>
              </a:rPr>
              <a:t>    vjerojatna je pojava regresivnog ponašanja)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8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6600" dirty="0" smtClean="0"/>
              <a:t>Pomoć odraslih se odnosi na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hr-HR" dirty="0" smtClean="0"/>
              <a:t>Pomoć u verbalizaciji osjećaja</a:t>
            </a:r>
          </a:p>
          <a:p>
            <a:r>
              <a:rPr lang="hr-HR" dirty="0" smtClean="0"/>
              <a:t>Strpljivost i ponavljanje pojašnjenja</a:t>
            </a:r>
          </a:p>
          <a:p>
            <a:r>
              <a:rPr lang="hr-HR" dirty="0" smtClean="0"/>
              <a:t>Stalnu skrb, pružanje sigurnosti i zaštite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8411" y="992613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805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571400" lvl="8" indent="0">
              <a:buNone/>
            </a:pPr>
            <a:r>
              <a:rPr lang="hr-HR" sz="3200" dirty="0" smtClean="0">
                <a:solidFill>
                  <a:srgbClr val="7030A0"/>
                </a:solidFill>
              </a:rPr>
              <a:t>PORUKA</a:t>
            </a:r>
          </a:p>
          <a:p>
            <a:r>
              <a:rPr lang="hr-HR" dirty="0" smtClean="0">
                <a:solidFill>
                  <a:srgbClr val="FFFF00"/>
                </a:solidFill>
              </a:rPr>
              <a:t>Nemoj biti tužan</a:t>
            </a:r>
          </a:p>
          <a:p>
            <a:pPr marL="0" indent="0">
              <a:buNone/>
            </a:pPr>
            <a:r>
              <a:rPr lang="hr-HR" dirty="0" smtClean="0">
                <a:solidFill>
                  <a:srgbClr val="FFFF00"/>
                </a:solidFill>
              </a:rPr>
              <a:t> Teško mi je kad ..si tužan</a:t>
            </a:r>
          </a:p>
          <a:p>
            <a:pPr marL="0" indent="0">
              <a:buNone/>
            </a:pPr>
            <a:r>
              <a:rPr lang="hr-HR" dirty="0" smtClean="0">
                <a:solidFill>
                  <a:srgbClr val="FFFF00"/>
                </a:solidFill>
              </a:rPr>
              <a:t> Žalosti me kad...</a:t>
            </a:r>
          </a:p>
          <a:p>
            <a:r>
              <a:rPr lang="hr-HR" dirty="0" smtClean="0">
                <a:solidFill>
                  <a:srgbClr val="FFFF00"/>
                </a:solidFill>
              </a:rPr>
              <a:t>Kad si ljut ne izgledaš lijepo...</a:t>
            </a:r>
          </a:p>
          <a:p>
            <a:r>
              <a:rPr lang="hr-HR" dirty="0" smtClean="0">
                <a:solidFill>
                  <a:srgbClr val="FFFF00"/>
                </a:solidFill>
              </a:rPr>
              <a:t>Kad se meni dogodilo slično</a:t>
            </a:r>
          </a:p>
          <a:p>
            <a:r>
              <a:rPr lang="hr-HR" dirty="0" smtClean="0">
                <a:solidFill>
                  <a:srgbClr val="FFFF00"/>
                </a:solidFill>
              </a:rPr>
              <a:t>Bit će sve kako treba, u redu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46510" cy="3767328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rgbClr val="7030A0"/>
                </a:solidFill>
              </a:rPr>
              <a:t>DJETETOVO TUMAČENJE</a:t>
            </a:r>
          </a:p>
          <a:p>
            <a:r>
              <a:rPr lang="hr-HR" dirty="0" smtClean="0">
                <a:solidFill>
                  <a:srgbClr val="FFC000"/>
                </a:solidFill>
              </a:rPr>
              <a:t>Odgovoran sam za to kako se drugi osjećaju, razvoj osjećaja krivnje</a:t>
            </a:r>
          </a:p>
          <a:p>
            <a:pPr marL="0" indent="0">
              <a:buNone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Neka su osjećanja zabranjena</a:t>
            </a:r>
          </a:p>
          <a:p>
            <a:r>
              <a:rPr lang="hr-HR" dirty="0" smtClean="0">
                <a:solidFill>
                  <a:srgbClr val="FFC000"/>
                </a:solidFill>
              </a:rPr>
              <a:t>Trebao bih reagirati na isti način</a:t>
            </a:r>
          </a:p>
          <a:p>
            <a:r>
              <a:rPr lang="hr-HR" dirty="0" smtClean="0">
                <a:solidFill>
                  <a:srgbClr val="FFC000"/>
                </a:solidFill>
              </a:rPr>
              <a:t>Nije u redu kako se osjećam</a:t>
            </a:r>
          </a:p>
          <a:p>
            <a:r>
              <a:rPr lang="hr-HR" dirty="0" smtClean="0">
                <a:solidFill>
                  <a:srgbClr val="FFC000"/>
                </a:solidFill>
              </a:rPr>
              <a:t>Požuruju me, prerano upućena poruka da će se neugoda ublažiti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73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600" dirty="0" smtClean="0">
                <a:solidFill>
                  <a:srgbClr val="FFC000"/>
                </a:solidFill>
              </a:rPr>
              <a:t>PREDUVIJET ZA PRIHVAĆANJE EMOCIONALNOG STANJA DJETETA JE :</a:t>
            </a:r>
            <a:br>
              <a:rPr lang="hr-HR" sz="3600" dirty="0" smtClean="0">
                <a:solidFill>
                  <a:srgbClr val="FFC000"/>
                </a:solidFill>
              </a:rPr>
            </a:br>
            <a:r>
              <a:rPr lang="hr-HR" sz="3600" dirty="0" smtClean="0"/>
              <a:t>razumijevanje njegovih emocionalnih stanja bez prosuđivanja, </a:t>
            </a:r>
            <a:br>
              <a:rPr lang="hr-HR" sz="3600" dirty="0" smtClean="0"/>
            </a:br>
            <a:r>
              <a:rPr lang="hr-HR" sz="3600" dirty="0" smtClean="0"/>
              <a:t>mogućnost davanja ¨druge perspektive¨</a:t>
            </a:r>
            <a:br>
              <a:rPr lang="hr-HR" sz="3600" dirty="0" smtClean="0"/>
            </a:br>
            <a:r>
              <a:rPr lang="hr-HR" sz="3600" dirty="0" smtClean="0"/>
              <a:t>tiha prisutnost u fazama djetetova oporavka</a:t>
            </a:r>
            <a:br>
              <a:rPr lang="hr-HR" sz="3600" dirty="0" smtClean="0"/>
            </a:br>
            <a:r>
              <a:rPr lang="hr-HR" sz="3600" dirty="0" smtClean="0"/>
              <a:t>nenametljivo vođenje prema izlazu iz krize </a:t>
            </a:r>
            <a:endParaRPr lang="en-US" sz="36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C000"/>
                </a:solidFill>
              </a:rPr>
              <a:t>Pomaže tehnika Aktivnog slušanja u kojoj se dekodiraju informacije koje smo dobili od djeteta o tome kako smo ga čuli i razumijeli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 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3200" dirty="0" smtClean="0">
                <a:solidFill>
                  <a:srgbClr val="FFC000"/>
                </a:solidFill>
              </a:rPr>
              <a:t>U svim stresnim situacijama koje u sebi sadrže nepojašnjene konfliktne odnose unutar ili izvan djeteta pomažu Ja poruke koje </a:t>
            </a:r>
          </a:p>
          <a:p>
            <a:pPr>
              <a:buFont typeface="Wingdings" panose="05000000000000000000" pitchFamily="2" charset="2"/>
              <a:buChar char="v"/>
            </a:pPr>
            <a:endParaRPr lang="hr-HR" sz="3200" dirty="0" smtClean="0">
              <a:solidFill>
                <a:srgbClr val="FFC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hr-HR" sz="3200" dirty="0" smtClean="0">
                <a:solidFill>
                  <a:srgbClr val="FFC000"/>
                </a:solidFill>
              </a:rPr>
              <a:t> sadrže opis konkretnog djetetovog ponašanja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r-HR" sz="3200" dirty="0">
                <a:solidFill>
                  <a:srgbClr val="FFC000"/>
                </a:solidFill>
              </a:rPr>
              <a:t> </a:t>
            </a:r>
            <a:r>
              <a:rPr lang="hr-HR" sz="3200" dirty="0" smtClean="0">
                <a:solidFill>
                  <a:srgbClr val="FFC000"/>
                </a:solidFill>
              </a:rPr>
              <a:t>posljedice koje to ponašanje ima za druge</a:t>
            </a:r>
          </a:p>
          <a:p>
            <a:pPr>
              <a:buFont typeface="Wingdings" panose="05000000000000000000" pitchFamily="2" charset="2"/>
              <a:buChar char="v"/>
            </a:pPr>
            <a:endParaRPr lang="hr-HR" sz="3200" dirty="0">
              <a:solidFill>
                <a:srgbClr val="FFC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hr-HR" sz="3200" dirty="0" smtClean="0">
                <a:solidFill>
                  <a:srgbClr val="FFC000"/>
                </a:solidFill>
              </a:rPr>
              <a:t>Osjećaje odrasle osobe vezano uz tu situaciju (!!!)</a:t>
            </a:r>
          </a:p>
          <a:p>
            <a:pPr marL="0" indent="0">
              <a:buNone/>
            </a:pPr>
            <a:endParaRPr lang="hr-HR" sz="32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hr-HR" sz="3200" dirty="0" smtClean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3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600" i="1" dirty="0" smtClean="0"/>
              <a:t>	Kriza je svaka ona životna situacija u kojoj dijete doživljava događaje nenadanog i intenzivnog tijeka, tako da uobičajeni načini njegove prilagodbe nisu učinkoviti, te je potreban dulji period za uspostavu ravnoteže</a:t>
            </a:r>
            <a:r>
              <a:rPr lang="hr-HR" sz="3600" dirty="0" smtClean="0"/>
              <a:t>, </a:t>
            </a:r>
            <a:r>
              <a:rPr lang="hr-HR" sz="3600" i="1" dirty="0" smtClean="0"/>
              <a:t>za povratak koje mu je neophodna pomoć okoline</a:t>
            </a:r>
            <a:r>
              <a:rPr lang="hr-HR" sz="3600" b="1" i="1" dirty="0" smtClean="0"/>
              <a:t>.</a:t>
            </a:r>
            <a:endParaRPr lang="en-US" sz="36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 fontScale="62500" lnSpcReduction="20000"/>
          </a:bodyPr>
          <a:lstStyle/>
          <a:p>
            <a:r>
              <a:rPr lang="hr-HR" b="1" dirty="0" smtClean="0"/>
              <a:t>STRES-KRIZA-TRAUMA</a:t>
            </a:r>
            <a:r>
              <a:rPr lang="hr-HR" dirty="0" smtClean="0"/>
              <a:t>, povezanost, sličnosti i razlike</a:t>
            </a:r>
          </a:p>
          <a:p>
            <a:r>
              <a:rPr lang="hr-HR" dirty="0" smtClean="0"/>
              <a:t>Stresna iskustva su iskustva manjeg intenziteta, kratkotrajnih reakcija, dok su reakcije vezane uz krizu dugotrajnije i u pravilu se odnose na doživljaj gubitka. </a:t>
            </a:r>
          </a:p>
          <a:p>
            <a:r>
              <a:rPr lang="hr-HR" dirty="0" smtClean="0"/>
              <a:t>Dio krizne situacije mogu biti i stvarna ili zamišljena prijetnja sigurnosti i životu djeteta, te nasilni odnosi u okolini.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0" y="21363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31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776" y="1328632"/>
            <a:ext cx="10753725" cy="3766185"/>
          </a:xfrm>
        </p:spPr>
        <p:txBody>
          <a:bodyPr>
            <a:normAutofit fontScale="85000" lnSpcReduction="20000"/>
          </a:bodyPr>
          <a:lstStyle/>
          <a:p>
            <a:r>
              <a:rPr lang="hr-HR" sz="4000" dirty="0" smtClean="0"/>
              <a:t>PIRAMIDA OPTIMIZMA  prema Seligmanu</a:t>
            </a:r>
          </a:p>
          <a:p>
            <a:endParaRPr lang="hr-HR" sz="1600" dirty="0"/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r>
              <a:rPr lang="hr-HR" sz="2100" dirty="0" smtClean="0">
                <a:solidFill>
                  <a:srgbClr val="FF0000"/>
                </a:solidFill>
              </a:rPr>
              <a:t>OPTIMISTIČNO RAZMIŠLJANJE</a:t>
            </a:r>
          </a:p>
          <a:p>
            <a:pPr marL="0" indent="0">
              <a:buNone/>
            </a:pPr>
            <a:r>
              <a:rPr lang="hr-HR" sz="2100" dirty="0" smtClean="0">
                <a:solidFill>
                  <a:schemeClr val="bg1"/>
                </a:solidFill>
              </a:rPr>
              <a:t>POZITIVNA SLIKA O SEBI</a:t>
            </a:r>
          </a:p>
          <a:p>
            <a:pPr marL="0" indent="0">
              <a:buNone/>
            </a:pPr>
            <a:r>
              <a:rPr lang="hr-HR" sz="2100" dirty="0" smtClean="0">
                <a:solidFill>
                  <a:srgbClr val="FFFF00"/>
                </a:solidFill>
              </a:rPr>
              <a:t>MOGUĆNOST KONTROLE</a:t>
            </a:r>
          </a:p>
          <a:p>
            <a:pPr marL="0" indent="0">
              <a:buNone/>
            </a:pPr>
            <a:endParaRPr lang="hr-HR" sz="21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hr-HR" sz="2100" dirty="0" smtClean="0">
                <a:solidFill>
                  <a:srgbClr val="FFFF00"/>
                </a:solidFill>
              </a:rPr>
              <a:t>Za dijete znači rješavati ga osjećaja bespomoćnosti</a:t>
            </a:r>
          </a:p>
          <a:p>
            <a:pPr marL="0" indent="0">
              <a:buNone/>
            </a:pPr>
            <a:r>
              <a:rPr lang="hr-HR" sz="2100" dirty="0" smtClean="0">
                <a:solidFill>
                  <a:srgbClr val="FFFF00"/>
                </a:solidFill>
              </a:rPr>
              <a:t>Stvarati osjećaj da utječe na stvari i događaje</a:t>
            </a:r>
          </a:p>
          <a:p>
            <a:pPr marL="0" indent="0">
              <a:buNone/>
            </a:pPr>
            <a:r>
              <a:rPr lang="hr-HR" sz="2100" dirty="0" smtClean="0">
                <a:solidFill>
                  <a:schemeClr val="bg1"/>
                </a:solidFill>
              </a:rPr>
              <a:t>Jačati osjećaje kompetencije i samosvjesti</a:t>
            </a:r>
          </a:p>
          <a:p>
            <a:pPr marL="0" indent="0">
              <a:buNone/>
            </a:pPr>
            <a:r>
              <a:rPr lang="hr-HR" sz="2100" dirty="0" smtClean="0">
                <a:solidFill>
                  <a:srgbClr val="FF0000"/>
                </a:solidFill>
              </a:rPr>
              <a:t>Mijenjati kriva vjerovanja i distorzije mišljenja</a:t>
            </a:r>
          </a:p>
        </p:txBody>
      </p:sp>
      <p:sp>
        <p:nvSpPr>
          <p:cNvPr id="4" name="Isosceles Triangle 3"/>
          <p:cNvSpPr/>
          <p:nvPr/>
        </p:nvSpPr>
        <p:spPr>
          <a:xfrm>
            <a:off x="4068254" y="2409084"/>
            <a:ext cx="1060704" cy="914400"/>
          </a:xfrm>
          <a:prstGeom prst="triangle">
            <a:avLst/>
          </a:prstGeom>
          <a:solidFill>
            <a:srgbClr val="FFC0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55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FF00"/>
                </a:solidFill>
              </a:rPr>
              <a:t>KOLIKO SMO EFIKASNI U RJEŠAVANJU PROBLEMA – KAO ODRASLE OSOBE</a:t>
            </a:r>
          </a:p>
          <a:p>
            <a:r>
              <a:rPr lang="hr-HR" dirty="0"/>
              <a:t> </a:t>
            </a:r>
            <a:r>
              <a:rPr lang="hr-HR" dirty="0" smtClean="0"/>
              <a:t>                         </a:t>
            </a:r>
            <a:r>
              <a:rPr lang="hr-HR" dirty="0" smtClean="0">
                <a:solidFill>
                  <a:schemeClr val="bg1"/>
                </a:solidFill>
              </a:rPr>
              <a:t>Što u tom smislu možemo očekivati od djece?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 Prema V. Satir: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bg1"/>
                </a:solidFill>
              </a:rPr>
              <a:t>Zataškavanje (nekritičnost, negacija) koristi 50 % odraslih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bg1"/>
                </a:solidFill>
              </a:rPr>
              <a:t>Optuživanje (projekcija-optuživanje drugih) koristi 30% odraslih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bg1"/>
                </a:solidFill>
              </a:rPr>
              <a:t>Racionalizacija (¨ nije to ništa¨) koristi 15 % odraslih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bg1"/>
                </a:solidFill>
              </a:rPr>
              <a:t>Ignoriranje koristi 0.5 % odraslih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rgbClr val="FFFF00"/>
                </a:solidFill>
              </a:rPr>
              <a:t>Strategije rješavanja konflikata koristi svega 4.5 % odraslih osoba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582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3600" dirty="0" smtClean="0">
                <a:solidFill>
                  <a:schemeClr val="bg1"/>
                </a:solidFill>
              </a:rPr>
              <a:t>Kod učitelja i odgojitelja je pronađen slijedeći niz simptoma</a:t>
            </a:r>
            <a:r>
              <a:rPr lang="hr-HR" dirty="0" smtClean="0">
                <a:solidFill>
                  <a:schemeClr val="bg1"/>
                </a:solidFill>
              </a:rPr>
              <a:t>:</a:t>
            </a:r>
          </a:p>
          <a:p>
            <a:r>
              <a:rPr lang="hr-HR" dirty="0">
                <a:solidFill>
                  <a:schemeClr val="bg1"/>
                </a:solidFill>
              </a:rPr>
              <a:t>p</a:t>
            </a:r>
            <a:r>
              <a:rPr lang="hr-HR" dirty="0" smtClean="0">
                <a:solidFill>
                  <a:schemeClr val="bg1"/>
                </a:solidFill>
              </a:rPr>
              <a:t>ovišenje depresivnosti, gubitak apetita, povišen krvni tlak, nesanica. Prema Kohlbergu izvor stresa kod pomagačkih zanimanja je rad na transmisiji vrijednosti, pri čemu se preko pojedinaca ¨prelamaju¨ sustavne promjene cijeloga društva.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Posebnu poteškoću čini što se intrinzičnost motivacije podrazumijeva kao glavni motivirajući čimbenik.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Katalog stresnih zanimanja se odnosi i na ostala pomagačka zanimanja u kojima smo izloženi traumatizaciji kroz pomaganje drugima, proživljavanja njihovih stresnih iskustava.</a:t>
            </a:r>
          </a:p>
        </p:txBody>
      </p:sp>
    </p:spTree>
    <p:extLst>
      <p:ext uri="{BB962C8B-B14F-4D97-AF65-F5344CB8AC3E}">
        <p14:creationId xmlns:p14="http://schemas.microsoft.com/office/powerpoint/2010/main" xmlns="" val="1959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3000" dirty="0" smtClean="0">
                <a:solidFill>
                  <a:srgbClr val="FFC000"/>
                </a:solidFill>
              </a:rPr>
              <a:t>Da bi se uspješno nosili s krizom i traumom kod djece, moramo imati razinu uvida u vlastita emocionalna stanja i samokontrolu emocija kao i vlastite uspješne mehanizme suočavanja sa stresom.</a:t>
            </a:r>
          </a:p>
          <a:p>
            <a:pPr marL="0" indent="0">
              <a:buNone/>
            </a:pPr>
            <a:r>
              <a:rPr lang="hr-HR" dirty="0" smtClean="0">
                <a:solidFill>
                  <a:srgbClr val="FFC000"/>
                </a:solidFill>
              </a:rPr>
              <a:t>U stresnim situacijama pomaže ako: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Ništa ne shvaćate osobno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Uspijete odvojiti osobu od preblema kojeg treba riješiti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 smtClean="0">
                <a:solidFill>
                  <a:srgbClr val="FFC000"/>
                </a:solidFill>
              </a:rPr>
              <a:t>Ništa ne pretpostavljate nego provjeravate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 smtClean="0">
                <a:solidFill>
                  <a:srgbClr val="FFC000"/>
                </a:solidFill>
              </a:rPr>
              <a:t>Ustrajete u pozitivnim načinima sagledavanja situacije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 smtClean="0">
                <a:solidFill>
                  <a:srgbClr val="FFC000"/>
                </a:solidFill>
              </a:rPr>
              <a:t>Držite se svojih načela uz punu spremnost na pregovor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Imate jasnu viziju cilja, odnosno rješenja konkretne situacije</a:t>
            </a:r>
          </a:p>
          <a:p>
            <a:pPr>
              <a:buFont typeface="Wingdings" panose="05000000000000000000" pitchFamily="2" charset="2"/>
              <a:buChar char="q"/>
            </a:pPr>
            <a:endParaRPr lang="hr-HR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424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149" y="223488"/>
            <a:ext cx="10772775" cy="1658198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Re</a:t>
            </a:r>
            <a:r>
              <a:rPr lang="hr-HR" dirty="0" smtClean="0">
                <a:solidFill>
                  <a:srgbClr val="FFC000"/>
                </a:solidFill>
              </a:rPr>
              <a:t>akcije roditelja </a:t>
            </a:r>
            <a:r>
              <a:rPr lang="hr-HR" dirty="0" smtClean="0">
                <a:solidFill>
                  <a:schemeClr val="bg1"/>
                </a:solidFill>
              </a:rPr>
              <a:t>     </a:t>
            </a:r>
            <a:r>
              <a:rPr lang="hr-HR" dirty="0" smtClean="0">
                <a:solidFill>
                  <a:srgbClr val="FFC000"/>
                </a:solidFill>
              </a:rPr>
              <a:t>Postupci </a:t>
            </a:r>
            <a:r>
              <a:rPr lang="en-US" dirty="0" err="1" smtClean="0">
                <a:solidFill>
                  <a:srgbClr val="FFC000"/>
                </a:solidFill>
              </a:rPr>
              <a:t>odgojitelja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bg1"/>
                </a:solidFill>
              </a:rPr>
              <a:t>Prezaštićivanje                                                    Dobro podnošenje emocionalne  tenzije                                             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Okrivljavanje                                                        (pronalaženje prikladnog načina za izraža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(sebe, drugih)                                                         vanje svojih emocionalnih stanja)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Preplavljenost                                                      Emocionalna nezavisnost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Nemogućnost rješavanja                                   Realizam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problema zbog vlastite                                       Samokontrola</a:t>
            </a:r>
          </a:p>
          <a:p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hr-HR" dirty="0" smtClean="0">
                <a:solidFill>
                  <a:schemeClr val="bg1"/>
                </a:solidFill>
              </a:rPr>
              <a:t>raumatizacije                                                      Stabilnost raspoloženja i vještine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                                                                               samozaštite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82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6"/>
            <a:endParaRPr lang="hr-HR" sz="3600" dirty="0" smtClean="0">
              <a:solidFill>
                <a:srgbClr val="FFFF00"/>
              </a:solidFill>
            </a:endParaRPr>
          </a:p>
          <a:p>
            <a:pPr lvl="6"/>
            <a:endParaRPr lang="hr-HR" sz="3600" dirty="0">
              <a:solidFill>
                <a:srgbClr val="FFFF00"/>
              </a:solidFill>
            </a:endParaRPr>
          </a:p>
          <a:p>
            <a:pPr lvl="6"/>
            <a:r>
              <a:rPr lang="hr-HR" sz="11200" dirty="0" smtClean="0">
                <a:solidFill>
                  <a:srgbClr val="FFFF00"/>
                </a:solidFill>
              </a:rPr>
              <a:t>Umjesto zaključka</a:t>
            </a:r>
          </a:p>
          <a:p>
            <a:pPr lvl="6"/>
            <a:endParaRPr lang="hr-HR" sz="11200" dirty="0" smtClean="0">
              <a:solidFill>
                <a:srgbClr val="FFFF00"/>
              </a:solidFill>
            </a:endParaRPr>
          </a:p>
          <a:p>
            <a:pPr lvl="6"/>
            <a:r>
              <a:rPr lang="hr-HR" sz="11200" dirty="0" smtClean="0">
                <a:solidFill>
                  <a:srgbClr val="FFFF00"/>
                </a:solidFill>
              </a:rPr>
              <a:t>Oporavak od gubitka ima </a:t>
            </a:r>
          </a:p>
          <a:p>
            <a:pPr lvl="6"/>
            <a:r>
              <a:rPr lang="hr-HR" sz="11200" dirty="0">
                <a:solidFill>
                  <a:srgbClr val="FFFF00"/>
                </a:solidFill>
              </a:rPr>
              <a:t>s</a:t>
            </a:r>
            <a:r>
              <a:rPr lang="hr-HR" sz="11200" dirty="0" smtClean="0">
                <a:solidFill>
                  <a:srgbClr val="FFFF00"/>
                </a:solidFill>
              </a:rPr>
              <a:t>voj prirodan tijek koji je </a:t>
            </a:r>
          </a:p>
          <a:p>
            <a:pPr lvl="6"/>
            <a:r>
              <a:rPr lang="hr-HR" sz="11200" dirty="0">
                <a:solidFill>
                  <a:srgbClr val="FFFF00"/>
                </a:solidFill>
              </a:rPr>
              <a:t>n</a:t>
            </a:r>
            <a:r>
              <a:rPr lang="hr-HR" sz="11200" dirty="0" smtClean="0">
                <a:solidFill>
                  <a:srgbClr val="FFFF00"/>
                </a:solidFill>
              </a:rPr>
              <a:t>eophodan dio uspostave</a:t>
            </a:r>
          </a:p>
          <a:p>
            <a:pPr lvl="6"/>
            <a:r>
              <a:rPr lang="hr-HR" sz="11200" dirty="0">
                <a:solidFill>
                  <a:srgbClr val="FFFF00"/>
                </a:solidFill>
              </a:rPr>
              <a:t>n</a:t>
            </a:r>
            <a:r>
              <a:rPr lang="hr-HR" sz="11200" dirty="0" smtClean="0">
                <a:solidFill>
                  <a:srgbClr val="FFFF00"/>
                </a:solidFill>
              </a:rPr>
              <a:t>ove ravnoteže.</a:t>
            </a:r>
          </a:p>
          <a:p>
            <a:pPr lvl="6"/>
            <a:r>
              <a:rPr lang="hr-HR" sz="11200" dirty="0" smtClean="0">
                <a:solidFill>
                  <a:srgbClr val="FFFF00"/>
                </a:solidFill>
              </a:rPr>
              <a:t>Ta se iskustva ugrađuju u djetetovo iskustvo te postaju dio njegove osobnosti u razvoju i njegove cjelovitosti kao ljudskog bića. </a:t>
            </a:r>
            <a:r>
              <a:rPr lang="en-US" sz="11200" dirty="0" err="1" smtClean="0">
                <a:solidFill>
                  <a:srgbClr val="FFFF00"/>
                </a:solidFill>
              </a:rPr>
              <a:t>Mi</a:t>
            </a:r>
            <a:r>
              <a:rPr lang="en-US" sz="11200" dirty="0" smtClean="0">
                <a:solidFill>
                  <a:srgbClr val="FFFF00"/>
                </a:solidFill>
              </a:rPr>
              <a:t> </a:t>
            </a:r>
            <a:r>
              <a:rPr lang="en-US" sz="11200" dirty="0" err="1" smtClean="0">
                <a:solidFill>
                  <a:srgbClr val="FFFF00"/>
                </a:solidFill>
              </a:rPr>
              <a:t>smijemo</a:t>
            </a:r>
            <a:r>
              <a:rPr lang="en-US" sz="11200" dirty="0" smtClean="0">
                <a:solidFill>
                  <a:srgbClr val="FFFF00"/>
                </a:solidFill>
              </a:rPr>
              <a:t> </a:t>
            </a:r>
            <a:r>
              <a:rPr lang="en-US" sz="11200" dirty="0" err="1" smtClean="0">
                <a:solidFill>
                  <a:srgbClr val="FFFF00"/>
                </a:solidFill>
              </a:rPr>
              <a:t>biti</a:t>
            </a:r>
            <a:r>
              <a:rPr lang="en-US" sz="11200" dirty="0" smtClean="0">
                <a:solidFill>
                  <a:srgbClr val="FFFF00"/>
                </a:solidFill>
              </a:rPr>
              <a:t> </a:t>
            </a:r>
            <a:r>
              <a:rPr lang="en-US" sz="11200" dirty="0" err="1" smtClean="0">
                <a:solidFill>
                  <a:srgbClr val="FFFF00"/>
                </a:solidFill>
              </a:rPr>
              <a:t>dio</a:t>
            </a:r>
            <a:r>
              <a:rPr lang="en-US" sz="11200" dirty="0" smtClean="0">
                <a:solidFill>
                  <a:srgbClr val="FFFF00"/>
                </a:solidFill>
              </a:rPr>
              <a:t> tog </a:t>
            </a:r>
            <a:r>
              <a:rPr lang="en-US" sz="11200" dirty="0" err="1" smtClean="0">
                <a:solidFill>
                  <a:srgbClr val="FFFF00"/>
                </a:solidFill>
              </a:rPr>
              <a:t>puta</a:t>
            </a:r>
            <a:r>
              <a:rPr lang="en-US" sz="11200" dirty="0" smtClean="0">
                <a:solidFill>
                  <a:srgbClr val="FFFF00"/>
                </a:solidFill>
              </a:rPr>
              <a:t> </a:t>
            </a:r>
            <a:r>
              <a:rPr lang="en-US" sz="11200" dirty="0" err="1" smtClean="0">
                <a:solidFill>
                  <a:srgbClr val="FFFF00"/>
                </a:solidFill>
              </a:rPr>
              <a:t>razvoja</a:t>
            </a:r>
            <a:r>
              <a:rPr lang="en-US" sz="11200" dirty="0" smtClean="0">
                <a:solidFill>
                  <a:srgbClr val="FFFF00"/>
                </a:solidFill>
              </a:rPr>
              <a:t>.</a:t>
            </a:r>
            <a:r>
              <a:rPr lang="hr-HR" sz="11200" dirty="0" smtClean="0">
                <a:solidFill>
                  <a:srgbClr val="FFFF00"/>
                </a:solidFill>
              </a:rPr>
              <a:t>                                               </a:t>
            </a:r>
          </a:p>
          <a:p>
            <a:pPr lvl="6"/>
            <a:r>
              <a:rPr lang="hr-HR" sz="11200" dirty="0">
                <a:solidFill>
                  <a:srgbClr val="FFFF00"/>
                </a:solidFill>
              </a:rPr>
              <a:t> </a:t>
            </a:r>
            <a:r>
              <a:rPr lang="hr-HR" sz="11200" dirty="0" smtClean="0">
                <a:solidFill>
                  <a:srgbClr val="FFFF00"/>
                </a:solidFill>
              </a:rPr>
              <a:t>                                                                    </a:t>
            </a:r>
            <a:r>
              <a:rPr lang="en-US" sz="11200" dirty="0" smtClean="0">
                <a:solidFill>
                  <a:srgbClr val="FFFF00"/>
                </a:solidFill>
              </a:rPr>
              <a:t>            </a:t>
            </a:r>
            <a:r>
              <a:rPr lang="hr-HR" sz="11200" dirty="0" smtClean="0">
                <a:solidFill>
                  <a:srgbClr val="FFFF00"/>
                </a:solidFill>
              </a:rPr>
              <a:t>H V A L A !      </a:t>
            </a:r>
          </a:p>
          <a:p>
            <a:pPr lvl="6"/>
            <a:endParaRPr lang="hr-HR" sz="11200" dirty="0" smtClean="0">
              <a:solidFill>
                <a:srgbClr val="FFFF00"/>
              </a:solidFill>
            </a:endParaRPr>
          </a:p>
          <a:p>
            <a:pPr lvl="6"/>
            <a:endParaRPr lang="hr-HR" sz="11200" dirty="0">
              <a:solidFill>
                <a:srgbClr val="FFFF00"/>
              </a:solidFill>
            </a:endParaRPr>
          </a:p>
          <a:p>
            <a:pPr lvl="6"/>
            <a:r>
              <a:rPr lang="hr-HR" sz="11200" dirty="0" smtClean="0">
                <a:solidFill>
                  <a:srgbClr val="FFFF00"/>
                </a:solidFill>
              </a:rPr>
              <a:t>                                                                                                     </a:t>
            </a:r>
          </a:p>
          <a:p>
            <a:pPr marL="1171400" lvl="6" indent="0">
              <a:buNone/>
            </a:pPr>
            <a:endParaRPr lang="hr-HR" sz="3600" dirty="0" smtClean="0">
              <a:solidFill>
                <a:srgbClr val="FFFF00"/>
              </a:solidFill>
            </a:endParaRPr>
          </a:p>
          <a:p>
            <a:pPr lvl="6"/>
            <a:endParaRPr lang="hr-HR" sz="3600" dirty="0">
              <a:solidFill>
                <a:srgbClr val="FFFF00"/>
              </a:solidFill>
            </a:endParaRPr>
          </a:p>
          <a:p>
            <a:pPr lvl="6"/>
            <a:r>
              <a:rPr lang="hr-HR" sz="3600" dirty="0" smtClean="0">
                <a:solidFill>
                  <a:srgbClr val="FFFF00"/>
                </a:solidFill>
              </a:rPr>
              <a:t> 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3518" y="773853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032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PpoPP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FFC000"/>
                </a:solidFill>
              </a:rPr>
              <a:t>POSTOJE ČETIRI SKUPINE ZNAKOVA STRESA: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bg1"/>
                </a:solidFill>
              </a:rPr>
              <a:t> Emocionalni (promjene raspoloženja, preosjetljivost, tuga, starh, ljutnja, krivnja)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bg1"/>
                </a:solidFill>
              </a:rPr>
              <a:t> Kognitivni (teškoće koncentracije, zaboravljivost, repetitivno ponavljanje istih misli,     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bg1"/>
                </a:solidFill>
              </a:rPr>
              <a:t>   samokritičnost)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>
                <a:solidFill>
                  <a:schemeClr val="bg1"/>
                </a:solidFill>
              </a:rPr>
              <a:t> Tjelesni (crvenilo, znojenje, tremor, psihosomatske tegobe)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Na planu ponašanja (povlačenje, plakanje, iritabilnost, agresivnost)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26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ŠTO SU ZA DIJETE NEKI OD MOGUĆIH IZVORA STRESA U VRTIĆU?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 smtClean="0">
                <a:solidFill>
                  <a:schemeClr val="bg1"/>
                </a:solidFill>
              </a:rPr>
              <a:t> osobine prostora, poput opremljenosti i broja djece u grupi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osobine odgojne skupine, specifičnost djece u grupi, djeca s posebnim potrebama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česte izmjene i promjene odgojitelja</a:t>
            </a:r>
          </a:p>
          <a:p>
            <a:pPr marL="0" indent="0">
              <a:buNone/>
            </a:pPr>
            <a:endParaRPr lang="hr-H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hr-HR" dirty="0" smtClean="0">
                <a:solidFill>
                  <a:schemeClr val="bg1"/>
                </a:solidFill>
              </a:rPr>
              <a:t>RJEŠENJE JE U OZRAČJU KOJE DONOSI IZGRADNJU ZAJEDNIŠTVA, SIGURNOSTI I PRIPADANJA, UZ POSTOJANJE JASNIH PRAVILA ALI I FLEKSIBILNOST I UVAŽAVANJE RAZLIČITOSTI,  nasuprot nesigurnosti i nepovjerenja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3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POSTOJE KRIZE U DJETETOVU RAZVOJU KOJE SU ODREĐENE NJEGOVIM ODRASTANJEM</a:t>
            </a:r>
            <a:r>
              <a:rPr lang="hr-HR" dirty="0" smtClean="0">
                <a:solidFill>
                  <a:schemeClr val="bg1"/>
                </a:solidFill>
              </a:rPr>
              <a:t>   (prema E. Eriksonu se dijele u 8 faza, od kojih se 4 odnose na djetinjstvo)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Prva godina života  uspostava povjerenja – nepovjerenja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Pokazuje se kroz razvoj sigurne, nesigurne ili kaotične privrženosti djeteta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Druga godina uspostava razvoj autonomije – zavisnosti (razvijaju se osnove samopouzdanja, samokontrole, a kao negativan ishod se javlja stid i krivnja)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Od treće do šeste godine se javlja inicijativa – samostalnost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Od šeste do dvanaeste godine se stvarajju temelji djetetove odgovornosti, suočavanje s posljedicama svojih ponašanja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4322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3600" dirty="0" smtClean="0">
                <a:solidFill>
                  <a:srgbClr val="FFFF00"/>
                </a:solidFill>
              </a:rPr>
              <a:t>Krizu kod djece čine: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Periodi djetetove bolesti                                Gubitak kućnog ljubimca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Bolesti člana obitelji                                        Sukobi i svađe u obitelji                                      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Promjene mjesta boravka,                              Gubitak posla roditelja, financijske teškoće</a:t>
            </a:r>
          </a:p>
          <a:p>
            <a:r>
              <a:rPr lang="hr-HR" dirty="0">
                <a:solidFill>
                  <a:schemeClr val="bg1"/>
                </a:solidFill>
              </a:rPr>
              <a:t>v</a:t>
            </a:r>
            <a:r>
              <a:rPr lang="hr-HR" dirty="0" smtClean="0">
                <a:solidFill>
                  <a:schemeClr val="bg1"/>
                </a:solidFill>
              </a:rPr>
              <a:t>rtića, odgajatelja                                             Razvod roditelja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Odsutnost roditelja zbog posla                       Gubitak komunikacije s jednim od roditelja,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Gubitak prijatelja zbog preseljenja,                konflikti vezani uz nemogućnost komunikacije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Nemogućnost pronalaženja novih                  smrt člana obitelji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41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OooOS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94561"/>
            <a:ext cx="10753725" cy="3766185"/>
          </a:xfrm>
        </p:spPr>
        <p:txBody>
          <a:bodyPr/>
          <a:lstStyle/>
          <a:p>
            <a:r>
              <a:rPr lang="hr-HR" b="1" dirty="0" smtClean="0">
                <a:solidFill>
                  <a:srgbClr val="FFC000"/>
                </a:solidFill>
              </a:rPr>
              <a:t>OSOBINE  RODITELJA-ODGOJITELJA KOJE DJECA NAJVIŠE CIJENE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dostupnost, angažiranost, spremnost na kontakt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pružanje sigurnosti i zaštite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smisao za humor, spremnost na zabavu, osobito važno u situacijama krize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rgbClr val="FFC000"/>
                </a:solidFill>
              </a:rPr>
              <a:t>pouzdanost i pravedenost</a:t>
            </a:r>
          </a:p>
          <a:p>
            <a:pPr marL="0" indent="0">
              <a:buNone/>
            </a:pP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49965" y="1136363"/>
            <a:ext cx="22860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30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PREVENCIJA STRESA U VRTIĆU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Dobar ritam i izmjena aktivnosti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Tehnike opuštanja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Učenje strategija suočavanja  sa stresom (percepcija događaja, značenje koje mu dijete pridaje, te vjerovanja i fantazije koje dijete razvija, pomoć u iztažavanju emocija, izbjegavanje daljnjih stresnih situacija kroz privremeno osamljivanje-povlačenje, podrška prijatelja i obitelji)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Čitanje priča, dramatizacija, likovno izražavanje je siguran način suočavanja s ugrožavajućim ili preplavljujućim emocijama (crtanje straha)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Poticanje aktivnosti koje su usmejrene na suradnju više nego na kompeticiju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Uključivanje roditelja u ppostupke oporavka djeteta od krize</a:t>
            </a:r>
          </a:p>
          <a:p>
            <a:pPr marL="457200" indent="-457200">
              <a:buFont typeface="+mj-lt"/>
              <a:buAutoNum type="alphaUcPeriod"/>
            </a:pPr>
            <a:r>
              <a:rPr lang="hr-HR" dirty="0" smtClean="0">
                <a:solidFill>
                  <a:schemeClr val="bg1"/>
                </a:solidFill>
              </a:rPr>
              <a:t>Pravovremena pomoć stručne službe vezano uz pojedine probleme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1643" y="1002030"/>
            <a:ext cx="22669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49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8"/>
            <a:r>
              <a:rPr lang="hr-HR" sz="2400" dirty="0">
                <a:solidFill>
                  <a:srgbClr val="FFFF00"/>
                </a:solidFill>
              </a:rPr>
              <a:t>ZNAKOVI KOJI UPUĆUJU DA JE DIJETE POD </a:t>
            </a:r>
            <a:r>
              <a:rPr lang="hr-HR" sz="2400" dirty="0" smtClean="0">
                <a:solidFill>
                  <a:srgbClr val="FFFF00"/>
                </a:solidFill>
              </a:rPr>
              <a:t>STRESOM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p</a:t>
            </a:r>
            <a:r>
              <a:rPr lang="hr-HR" sz="2400" dirty="0" smtClean="0">
                <a:solidFill>
                  <a:schemeClr val="bg1"/>
                </a:solidFill>
              </a:rPr>
              <a:t>otištenost                                  teškoće spavanja </a:t>
            </a:r>
          </a:p>
          <a:p>
            <a:pPr marL="1571400" lvl="8" indent="0">
              <a:buNone/>
            </a:pPr>
            <a:r>
              <a:rPr lang="hr-HR" sz="2400" dirty="0" smtClean="0">
                <a:solidFill>
                  <a:schemeClr val="bg1"/>
                </a:solidFill>
              </a:rPr>
              <a:t>    plačljivost                                    teškoće prehrane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n</a:t>
            </a:r>
            <a:r>
              <a:rPr lang="hr-HR" sz="2400" dirty="0" smtClean="0">
                <a:solidFill>
                  <a:schemeClr val="bg1"/>
                </a:solidFill>
              </a:rPr>
              <a:t>esigurnost                                 preosjetljivost na buku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n</a:t>
            </a:r>
            <a:r>
              <a:rPr lang="hr-HR" sz="2400" dirty="0" smtClean="0">
                <a:solidFill>
                  <a:schemeClr val="bg1"/>
                </a:solidFill>
              </a:rPr>
              <a:t>epovjerenje                               povlačenje od aktivnosti 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z</a:t>
            </a:r>
            <a:r>
              <a:rPr lang="hr-HR" sz="2400" dirty="0" smtClean="0">
                <a:solidFill>
                  <a:schemeClr val="bg1"/>
                </a:solidFill>
              </a:rPr>
              <a:t>abrinutost                                   ljutnja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p</a:t>
            </a:r>
            <a:r>
              <a:rPr lang="hr-HR" sz="2400" dirty="0" smtClean="0">
                <a:solidFill>
                  <a:schemeClr val="bg1"/>
                </a:solidFill>
              </a:rPr>
              <a:t>ovećana osjetljivost                   strah 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n</a:t>
            </a:r>
            <a:r>
              <a:rPr lang="hr-HR" sz="2400" dirty="0" smtClean="0">
                <a:solidFill>
                  <a:schemeClr val="bg1"/>
                </a:solidFill>
              </a:rPr>
              <a:t>isko samopoštovanje                konfuzija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l</a:t>
            </a:r>
            <a:r>
              <a:rPr lang="hr-HR" sz="2400" dirty="0" smtClean="0">
                <a:solidFill>
                  <a:schemeClr val="bg1"/>
                </a:solidFill>
              </a:rPr>
              <a:t>oše samopuzdanje                     tuga</a:t>
            </a:r>
          </a:p>
          <a:p>
            <a:pPr lvl="8"/>
            <a:r>
              <a:rPr lang="hr-HR" sz="2400" dirty="0">
                <a:solidFill>
                  <a:schemeClr val="bg1"/>
                </a:solidFill>
              </a:rPr>
              <a:t>s</a:t>
            </a:r>
            <a:r>
              <a:rPr lang="hr-HR" sz="2400" dirty="0" smtClean="0">
                <a:solidFill>
                  <a:schemeClr val="bg1"/>
                </a:solidFill>
              </a:rPr>
              <a:t>trah od odvajanja                       nerazumijevanje vlastitih osjećaja </a:t>
            </a:r>
            <a:endParaRPr lang="hr-HR" sz="2400" dirty="0">
              <a:solidFill>
                <a:schemeClr val="bg1"/>
              </a:solidFill>
            </a:endParaRPr>
          </a:p>
          <a:p>
            <a:pPr lvl="8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904975" y="1243331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9341963" y="2564091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61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1460</Words>
  <Application>Microsoft Office PowerPoint</Application>
  <PresentationFormat>Custom</PresentationFormat>
  <Paragraphs>195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Metropolitan</vt:lpstr>
      <vt:lpstr>DIJETE I KRIZA </vt:lpstr>
      <vt:lpstr> Kriza je svaka ona životna situacija u kojoj dijete doživljava događaje nenadanog i intenzivnog tijeka, tako da uobičajeni načini njegove prilagodbe nisu učinkoviti, te je potreban dulji period za uspostavu ravnoteže, za povratak koje mu je neophodna pomoć okoline.</vt:lpstr>
      <vt:lpstr>PpoPP</vt:lpstr>
      <vt:lpstr>Đ</vt:lpstr>
      <vt:lpstr>P</vt:lpstr>
      <vt:lpstr>K</vt:lpstr>
      <vt:lpstr>OooOS</vt:lpstr>
      <vt:lpstr>P</vt:lpstr>
      <vt:lpstr>Slide 9</vt:lpstr>
      <vt:lpstr>                  OBILJEŽJA IGRE KOJA UPUĆUJU NA                                                   TRAUMATIZACIJU </vt:lpstr>
      <vt:lpstr>KORIŠTENJE CRTEŽA U RADU S DJECOM</vt:lpstr>
      <vt:lpstr>      Pojava posttraumatskih reakcija </vt:lpstr>
      <vt:lpstr>prepoznavanje pojedinih od njih i stavljati ih u kontekst svakodnevnog režima dana u vrtiću. Važna je svijest odgajatelja o tome da on kao djetetu poznata osoba, predstavlja sigurnost i oslonac u kriznim situacijama te da svojim postupcima u značajnoj mjeri može blagotvorno uKKtjecati na dijete u krizi.  </vt:lpstr>
      <vt:lpstr>Psihološka obilježja krize su:  Osjećaj ugroženosti koji se javlja zbog stvarnog ili mogućeg gubitka  S time je vezan narušen osjećaj bazične sigurnosti koji može dovesti do pojave različitih simptoma narušene emocionalne i socijalne prilagodbe.  Da li će doći do većih poteškoća ili ne,  ovisi o individualnim osobinama, te različitim okolinskim čimbenicima, poput podrške koju dijete dobiva,  te ostalim tzv. zaštitnim čimbenicima U periodu krize je prisutna osobita vulnerabilnost  i usmjerenost na podršku i pomoć drugih osoba </vt:lpstr>
      <vt:lpstr>VVOO</vt:lpstr>
      <vt:lpstr>Pomoć odraslih se odnosi na </vt:lpstr>
      <vt:lpstr>P</vt:lpstr>
      <vt:lpstr>PREDUVIJET ZA PRIHVAĆANJE EMOCIONALNOG STANJA DJETETA JE : razumijevanje njegovih emocionalnih stanja bez prosuđivanja,  mogućnost davanja ¨druge perspektive¨ tiha prisutnost u fazama djetetova oporavka nenametljivo vođenje prema izlazu iz krize </vt:lpstr>
      <vt:lpstr>U U </vt:lpstr>
      <vt:lpstr>p</vt:lpstr>
      <vt:lpstr>KOL</vt:lpstr>
      <vt:lpstr>K</vt:lpstr>
      <vt:lpstr>DDa</vt:lpstr>
      <vt:lpstr>Reakcije roditelja      Postupci odgojitelja</vt:lpstr>
      <vt:lpstr>UU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Andrej</dc:creator>
  <cp:lastModifiedBy>ddrvis</cp:lastModifiedBy>
  <cp:revision>90</cp:revision>
  <dcterms:created xsi:type="dcterms:W3CDTF">2014-04-22T14:27:03Z</dcterms:created>
  <dcterms:modified xsi:type="dcterms:W3CDTF">2014-04-28T09:16:34Z</dcterms:modified>
  <cp:contentStatus/>
</cp:coreProperties>
</file>