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88" autoAdjust="0"/>
  </p:normalViewPr>
  <p:slideViewPr>
    <p:cSldViewPr>
      <p:cViewPr varScale="1">
        <p:scale>
          <a:sx n="79" d="100"/>
          <a:sy n="79" d="100"/>
        </p:scale>
        <p:origin x="-2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376f8da820bdbc92/Dokumenti/AS/raziskava-justi/131209%20Piloting%20results%20database%20EN%20fin-sps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ocuments\Croatia%20Span\Component%203\Mtg11-WS10\251113_Piloting_results_database_EN_basic_calc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Documents\Croatia%20Span\Component%203\Mtg11-WS10\251113_Piloting_results_database_EN_basic_cal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'[131209 Piloting results database EN fin-spss.xlsx]grafi'!$A$12:$A$18</c:f>
              <c:strCache>
                <c:ptCount val="7"/>
                <c:pt idx="0">
                  <c:v>5 godina ili manje</c:v>
                </c:pt>
                <c:pt idx="1">
                  <c:v>6-10</c:v>
                </c:pt>
                <c:pt idx="2">
                  <c:v>11-15</c:v>
                </c:pt>
                <c:pt idx="3">
                  <c:v>16-20</c:v>
                </c:pt>
                <c:pt idx="4">
                  <c:v>21-25</c:v>
                </c:pt>
                <c:pt idx="5">
                  <c:v>26-30</c:v>
                </c:pt>
                <c:pt idx="6">
                  <c:v>više od 30 godina</c:v>
                </c:pt>
              </c:strCache>
            </c:strRef>
          </c:cat>
          <c:val>
            <c:numRef>
              <c:f>'[131209 Piloting results database EN fin-spss.xlsx]grafi'!$C$12:$C$18</c:f>
              <c:numCache>
                <c:formatCode>General</c:formatCode>
                <c:ptCount val="7"/>
                <c:pt idx="0">
                  <c:v>5.5</c:v>
                </c:pt>
                <c:pt idx="1">
                  <c:v>7.5</c:v>
                </c:pt>
                <c:pt idx="2">
                  <c:v>12.3</c:v>
                </c:pt>
                <c:pt idx="3">
                  <c:v>21.9</c:v>
                </c:pt>
                <c:pt idx="4">
                  <c:v>25.3</c:v>
                </c:pt>
                <c:pt idx="5">
                  <c:v>19.899999999999999</c:v>
                </c:pt>
                <c:pt idx="6">
                  <c:v>7.5</c:v>
                </c:pt>
              </c:numCache>
            </c:numRef>
          </c:val>
        </c:ser>
        <c:gapWidth val="182"/>
        <c:axId val="74714112"/>
        <c:axId val="40661760"/>
      </c:barChart>
      <c:catAx>
        <c:axId val="7471411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CS"/>
          </a:p>
        </c:txPr>
        <c:crossAx val="40661760"/>
        <c:crosses val="autoZero"/>
        <c:auto val="1"/>
        <c:lblAlgn val="ctr"/>
        <c:lblOffset val="100"/>
      </c:catAx>
      <c:valAx>
        <c:axId val="4066176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CS"/>
          </a:p>
        </c:txPr>
        <c:crossAx val="7471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r-Latn-C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1"/>
  <c:chart>
    <c:title>
      <c:tx>
        <c:rich>
          <a:bodyPr/>
          <a:lstStyle/>
          <a:p>
            <a:pPr>
              <a:defRPr sz="1400"/>
            </a:pPr>
            <a:r>
              <a:rPr lang="ta-IN" sz="24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Ukupne ocjene programa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Sheet1!$C$70</c:f>
              <c:strCache>
                <c:ptCount val="1"/>
                <c:pt idx="0">
                  <c:v>quality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Sheet1!$C$71:$C$77</c:f>
              <c:numCache>
                <c:formatCode>0.00</c:formatCode>
                <c:ptCount val="7"/>
                <c:pt idx="0">
                  <c:v>3.4009909909909912</c:v>
                </c:pt>
                <c:pt idx="1">
                  <c:v>2.8020656370656321</c:v>
                </c:pt>
                <c:pt idx="2">
                  <c:v>3.5449227799227812</c:v>
                </c:pt>
                <c:pt idx="3">
                  <c:v>3.5304182754182727</c:v>
                </c:pt>
                <c:pt idx="4">
                  <c:v>3.5022522522522532</c:v>
                </c:pt>
                <c:pt idx="5">
                  <c:v>3.5564671814671787</c:v>
                </c:pt>
                <c:pt idx="6">
                  <c:v>3.561184041184045</c:v>
                </c:pt>
              </c:numCache>
            </c:numRef>
          </c:val>
        </c:ser>
        <c:ser>
          <c:idx val="1"/>
          <c:order val="1"/>
          <c:tx>
            <c:strRef>
              <c:f>Sheet1!$D$70</c:f>
              <c:strCache>
                <c:ptCount val="1"/>
                <c:pt idx="0">
                  <c:v>relevance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Sheet1!$D$71:$D$77</c:f>
              <c:numCache>
                <c:formatCode>0.00</c:formatCode>
                <c:ptCount val="7"/>
                <c:pt idx="0">
                  <c:v>3.5151608751608747</c:v>
                </c:pt>
                <c:pt idx="1">
                  <c:v>3.2533719433719477</c:v>
                </c:pt>
                <c:pt idx="2">
                  <c:v>3.5724453024453027</c:v>
                </c:pt>
                <c:pt idx="3">
                  <c:v>3.4359202059202061</c:v>
                </c:pt>
                <c:pt idx="4">
                  <c:v>3.4051093951093949</c:v>
                </c:pt>
                <c:pt idx="5">
                  <c:v>3.4781338481338482</c:v>
                </c:pt>
                <c:pt idx="6">
                  <c:v>3.5789446589446601</c:v>
                </c:pt>
              </c:numCache>
            </c:numRef>
          </c:val>
        </c:ser>
        <c:ser>
          <c:idx val="2"/>
          <c:order val="2"/>
          <c:tx>
            <c:strRef>
              <c:f>Sheet1!$E$70</c:f>
              <c:strCache>
                <c:ptCount val="1"/>
                <c:pt idx="0">
                  <c:v>usefulness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Sheet1!$E$71:$E$77</c:f>
              <c:numCache>
                <c:formatCode>0.00</c:formatCode>
                <c:ptCount val="7"/>
                <c:pt idx="0">
                  <c:v>3.7009974259974312</c:v>
                </c:pt>
                <c:pt idx="1">
                  <c:v>3.4071364221364258</c:v>
                </c:pt>
                <c:pt idx="2">
                  <c:v>3.6676383526383596</c:v>
                </c:pt>
                <c:pt idx="3">
                  <c:v>3.5976833976833982</c:v>
                </c:pt>
                <c:pt idx="4">
                  <c:v>3.6176833976833982</c:v>
                </c:pt>
                <c:pt idx="5">
                  <c:v>3.5080630630630627</c:v>
                </c:pt>
                <c:pt idx="6">
                  <c:v>3.7389703989704035</c:v>
                </c:pt>
              </c:numCache>
            </c:numRef>
          </c:val>
        </c:ser>
        <c:ser>
          <c:idx val="3"/>
          <c:order val="3"/>
          <c:tx>
            <c:strRef>
              <c:f>Sheet1!$F$70</c:f>
              <c:strCache>
                <c:ptCount val="1"/>
                <c:pt idx="0">
                  <c:v>Informative value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Sheet1!$F$71:$F$77</c:f>
              <c:numCache>
                <c:formatCode>0.00</c:formatCode>
                <c:ptCount val="7"/>
                <c:pt idx="0">
                  <c:v>3.5432561132561129</c:v>
                </c:pt>
                <c:pt idx="1">
                  <c:v>3.2541570141570175</c:v>
                </c:pt>
                <c:pt idx="2">
                  <c:v>3.5519948519948552</c:v>
                </c:pt>
                <c:pt idx="3">
                  <c:v>3.5000128700128688</c:v>
                </c:pt>
                <c:pt idx="4">
                  <c:v>3.4431081081081079</c:v>
                </c:pt>
                <c:pt idx="5">
                  <c:v>3.4696074646074648</c:v>
                </c:pt>
                <c:pt idx="6">
                  <c:v>3.5345624195624197</c:v>
                </c:pt>
              </c:numCache>
            </c:numRef>
          </c:val>
        </c:ser>
        <c:ser>
          <c:idx val="4"/>
          <c:order val="4"/>
          <c:tx>
            <c:strRef>
              <c:f>Sheet1!$G$70</c:f>
              <c:strCache>
                <c:ptCount val="1"/>
                <c:pt idx="0">
                  <c:v>evoking interest</c:v>
                </c:pt>
              </c:strCache>
            </c:strRef>
          </c:tx>
          <c:cat>
            <c:strRef>
              <c:f>Sheet1!$B$71:$B$77</c:f>
              <c:strCache>
                <c:ptCount val="7"/>
                <c:pt idx="0">
                  <c:v>Presentations (e.g. ppt, prezi)</c:v>
                </c:pt>
                <c:pt idx="1">
                  <c:v>Videos</c:v>
                </c:pt>
                <c:pt idx="2">
                  <c:v>Texts, reading materials</c:v>
                </c:pt>
                <c:pt idx="3">
                  <c:v>Tasks</c:v>
                </c:pt>
                <c:pt idx="4">
                  <c:v>Exercises</c:v>
                </c:pt>
                <c:pt idx="5">
                  <c:v>Questionnaires</c:v>
                </c:pt>
                <c:pt idx="6">
                  <c:v>Templates for use in practice</c:v>
                </c:pt>
              </c:strCache>
            </c:strRef>
          </c:cat>
          <c:val>
            <c:numRef>
              <c:f>Sheet1!$G$71:$G$77</c:f>
              <c:numCache>
                <c:formatCode>0.00</c:formatCode>
                <c:ptCount val="7"/>
                <c:pt idx="0">
                  <c:v>3.5511840411840412</c:v>
                </c:pt>
                <c:pt idx="1">
                  <c:v>3.4337323037323042</c:v>
                </c:pt>
                <c:pt idx="2">
                  <c:v>3.533275418275418</c:v>
                </c:pt>
                <c:pt idx="3">
                  <c:v>3.623326898326908</c:v>
                </c:pt>
                <c:pt idx="4">
                  <c:v>3.5585392535392542</c:v>
                </c:pt>
                <c:pt idx="5">
                  <c:v>3.5767052767052769</c:v>
                </c:pt>
                <c:pt idx="6">
                  <c:v>3.7141827541827586</c:v>
                </c:pt>
              </c:numCache>
            </c:numRef>
          </c:val>
        </c:ser>
        <c:shape val="box"/>
        <c:axId val="74896512"/>
        <c:axId val="74898048"/>
        <c:axId val="0"/>
      </c:bar3DChart>
      <c:catAx>
        <c:axId val="74896512"/>
        <c:scaling>
          <c:orientation val="minMax"/>
        </c:scaling>
        <c:axPos val="b"/>
        <c:majorTickMark val="none"/>
        <c:tickLblPos val="nextTo"/>
        <c:crossAx val="74898048"/>
        <c:crosses val="autoZero"/>
        <c:auto val="1"/>
        <c:lblAlgn val="ctr"/>
        <c:lblOffset val="100"/>
      </c:catAx>
      <c:valAx>
        <c:axId val="74898048"/>
        <c:scaling>
          <c:orientation val="minMax"/>
        </c:scaling>
        <c:axPos val="l"/>
        <c:majorGridlines/>
        <c:numFmt formatCode="0.00" sourceLinked="1"/>
        <c:majorTickMark val="none"/>
        <c:tickLblPos val="nextTo"/>
        <c:crossAx val="7489651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8"/>
  <c:chart>
    <c:autoTitleDeleted val="1"/>
    <c:view3D>
      <c:rAngAx val="1"/>
    </c:view3D>
    <c:floor>
      <c:spPr>
        <a:solidFill>
          <a:schemeClr val="accent1"/>
        </a:solidFill>
      </c:spPr>
    </c:floor>
    <c:side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Sheet1!$C$3</c:f>
              <c:strCache>
                <c:ptCount val="1"/>
                <c:pt idx="0">
                  <c:v>Average estimated number of hours to complete the programme</c:v>
                </c:pt>
              </c:strCache>
            </c:strRef>
          </c:tx>
          <c:dLbls>
            <c:dLbl>
              <c:idx val="0"/>
              <c:layout>
                <c:manualLayout>
                  <c:x val="1.4223106034813309E-2"/>
                  <c:y val="-1.9596588033428328E-2"/>
                </c:manualLayout>
              </c:layout>
              <c:showVal val="1"/>
            </c:dLbl>
            <c:dLbl>
              <c:idx val="1"/>
              <c:layout>
                <c:manualLayout>
                  <c:x val="1.4223330024262501E-2"/>
                  <c:y val="-1.5241790692666525E-2"/>
                </c:manualLayout>
              </c:layout>
              <c:showVal val="1"/>
            </c:dLbl>
            <c:dLbl>
              <c:idx val="2"/>
              <c:layout>
                <c:manualLayout>
                  <c:x val="1.8490329031541301E-2"/>
                  <c:y val="-1.7419189363047503E-2"/>
                </c:manualLayout>
              </c:layout>
              <c:showVal val="1"/>
            </c:dLbl>
            <c:dLbl>
              <c:idx val="3"/>
              <c:layout>
                <c:manualLayout>
                  <c:x val="1.4223330024262501E-2"/>
                  <c:y val="-1.3064392022285602E-2"/>
                </c:manualLayout>
              </c:layout>
              <c:showVal val="1"/>
            </c:dLbl>
            <c:dLbl>
              <c:idx val="4"/>
              <c:layout>
                <c:manualLayout>
                  <c:x val="1.7067996029115007E-2"/>
                  <c:y val="-1.3064563470999798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sr-Latn-CS"/>
              </a:p>
            </c:txPr>
            <c:showVal val="1"/>
          </c:dLbls>
          <c:cat>
            <c:strRef>
              <c:f>Sheet1!$B$4:$B$8</c:f>
              <c:strCache>
                <c:ptCount val="5"/>
                <c:pt idx="0">
                  <c:v>Assessment of Student Outcomes</c:v>
                </c:pt>
                <c:pt idx="1">
                  <c:v>Individualisation in the educational process</c:v>
                </c:pt>
                <c:pt idx="2">
                  <c:v>Teaching and Learning Strategies</c:v>
                </c:pt>
                <c:pt idx="3">
                  <c:v>Mentoring in school</c:v>
                </c:pt>
                <c:pt idx="4">
                  <c:v>Professional development of educational staff</c:v>
                </c:pt>
              </c:strCache>
            </c:strRef>
          </c:cat>
          <c:val>
            <c:numRef>
              <c:f>Sheet1!$C$4:$C$8</c:f>
              <c:numCache>
                <c:formatCode>0.00</c:formatCode>
                <c:ptCount val="5"/>
                <c:pt idx="0">
                  <c:v>5.5972222222222223</c:v>
                </c:pt>
                <c:pt idx="1">
                  <c:v>11.25</c:v>
                </c:pt>
                <c:pt idx="2">
                  <c:v>21</c:v>
                </c:pt>
                <c:pt idx="3">
                  <c:v>7.2</c:v>
                </c:pt>
                <c:pt idx="4">
                  <c:v>15</c:v>
                </c:pt>
              </c:numCache>
            </c:numRef>
          </c:val>
        </c:ser>
        <c:dLbls>
          <c:showVal val="1"/>
        </c:dLbls>
        <c:gapWidth val="75"/>
        <c:shape val="cylinder"/>
        <c:axId val="65262336"/>
        <c:axId val="65263872"/>
        <c:axId val="0"/>
      </c:bar3DChart>
      <c:catAx>
        <c:axId val="65262336"/>
        <c:scaling>
          <c:orientation val="minMax"/>
        </c:scaling>
        <c:axPos val="b"/>
        <c:numFmt formatCode="@" sourceLinked="1"/>
        <c:majorTickMark val="none"/>
        <c:tickLblPos val="nextTo"/>
        <c:txPr>
          <a:bodyPr rot="-5400000" vert="horz" anchor="ctr" anchorCtr="0"/>
          <a:lstStyle/>
          <a:p>
            <a:pPr>
              <a:defRPr sz="1800"/>
            </a:pPr>
            <a:endParaRPr lang="sr-Latn-CS"/>
          </a:p>
        </c:txPr>
        <c:crossAx val="65263872"/>
        <c:crosses val="autoZero"/>
        <c:lblAlgn val="ctr"/>
        <c:lblOffset val="100"/>
      </c:catAx>
      <c:valAx>
        <c:axId val="65263872"/>
        <c:scaling>
          <c:orientation val="minMax"/>
        </c:scaling>
        <c:axPos val="l"/>
        <c:numFmt formatCode="0.00" sourceLinked="1"/>
        <c:majorTickMark val="none"/>
        <c:tickLblPos val="nextTo"/>
        <c:txPr>
          <a:bodyPr/>
          <a:lstStyle/>
          <a:p>
            <a:pPr>
              <a:defRPr sz="1800"/>
            </a:pPr>
            <a:endParaRPr lang="sr-Latn-CS"/>
          </a:p>
        </c:txPr>
        <c:crossAx val="652623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6947104443592209E-3"/>
          <c:y val="0.92650147925950688"/>
          <c:w val="0.84606661087836099"/>
          <c:h val="6.0434128718208323E-2"/>
        </c:manualLayout>
      </c:layout>
      <c:txPr>
        <a:bodyPr anchor="ctr" anchorCtr="0"/>
        <a:lstStyle/>
        <a:p>
          <a:pPr>
            <a:defRPr sz="1800"/>
          </a:pPr>
          <a:endParaRPr lang="sr-Latn-CS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0.86239</cdr:x>
      <cdr:y>0.47222</cdr:y>
    </cdr:from>
    <cdr:to>
      <cdr:x>0.96994</cdr:x>
      <cdr:y>0.51971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68752" y="2448272"/>
          <a:ext cx="844146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relevantnost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0.86239</cdr:x>
      <cdr:y>0.51389</cdr:y>
    </cdr:from>
    <cdr:to>
      <cdr:x>0.95603</cdr:x>
      <cdr:y>0.56138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68752" y="2664297"/>
          <a:ext cx="735008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korisnost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0.86239</cdr:x>
      <cdr:y>0.55556</cdr:y>
    </cdr:from>
    <cdr:to>
      <cdr:x>0.99083</cdr:x>
      <cdr:y>0.62976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8788" y="2880343"/>
          <a:ext cx="1008075" cy="38469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950" dirty="0" smtClean="0">
              <a:latin typeface="Calibri"/>
              <a:cs typeface="Calibri"/>
            </a:rPr>
            <a:t>informativna </a:t>
          </a:r>
        </a:p>
        <a:p xmlns:a="http://schemas.openxmlformats.org/drawingml/2006/main">
          <a:r>
            <a:rPr lang="ta-IN" sz="950" dirty="0" smtClean="0">
              <a:latin typeface="Calibri"/>
              <a:cs typeface="Calibri"/>
            </a:rPr>
            <a:t>vrijednost</a:t>
          </a:r>
          <a:endParaRPr lang="en-US" sz="95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0.86239</cdr:x>
      <cdr:y>0.625</cdr:y>
    </cdr:from>
    <cdr:to>
      <cdr:x>0.99977</cdr:x>
      <cdr:y>0.67249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768752" y="3240360"/>
          <a:ext cx="1078277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pobuđuje interes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0.08257</cdr:x>
      <cdr:y>0.82363</cdr:y>
    </cdr:from>
    <cdr:to>
      <cdr:x>0.19907</cdr:x>
      <cdr:y>1</cdr:y>
    </cdr:to>
    <cdr:sp macro="" textlink="">
      <cdr:nvSpPr>
        <cdr:cNvPr id="6" name="TextBox 5"/>
        <cdr:cNvSpPr txBox="1"/>
      </cdr:nvSpPr>
      <cdr:spPr>
        <a:xfrm xmlns:a="http://schemas.openxmlformats.org/drawingml/2006/main" rot="19016497">
          <a:off x="648072" y="42701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</cdr:x>
      <cdr:y>0.82745</cdr:y>
    </cdr:from>
    <cdr:to>
      <cdr:x>0.22179</cdr:x>
      <cdr:y>0.91097</cdr:y>
    </cdr:to>
    <cdr:sp macro="" textlink="">
      <cdr:nvSpPr>
        <cdr:cNvPr id="7" name="TextBox 6"/>
        <cdr:cNvSpPr txBox="1"/>
      </cdr:nvSpPr>
      <cdr:spPr>
        <a:xfrm xmlns:a="http://schemas.openxmlformats.org/drawingml/2006/main" rot="18901367">
          <a:off x="0" y="4289973"/>
          <a:ext cx="1740819" cy="43300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Prezentacije (npr. ppt, prezi)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0.15252</cdr:x>
      <cdr:y>0.80875</cdr:y>
    </cdr:from>
    <cdr:to>
      <cdr:x>0.28018</cdr:x>
      <cdr:y>0.87401</cdr:y>
    </cdr:to>
    <cdr:sp macro="" textlink="">
      <cdr:nvSpPr>
        <cdr:cNvPr id="9" name="TextBox 8"/>
        <cdr:cNvSpPr txBox="1"/>
      </cdr:nvSpPr>
      <cdr:spPr>
        <a:xfrm xmlns:a="http://schemas.openxmlformats.org/drawingml/2006/main" rot="18901367">
          <a:off x="1197117" y="4193034"/>
          <a:ext cx="1001952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Video materijali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0.17783</cdr:x>
      <cdr:y>0.83433</cdr:y>
    </cdr:from>
    <cdr:to>
      <cdr:x>0.38335</cdr:x>
      <cdr:y>0.89959</cdr:y>
    </cdr:to>
    <cdr:sp macro="" textlink="">
      <cdr:nvSpPr>
        <cdr:cNvPr id="10" name="TextBox 9"/>
        <cdr:cNvSpPr txBox="1"/>
      </cdr:nvSpPr>
      <cdr:spPr>
        <a:xfrm xmlns:a="http://schemas.openxmlformats.org/drawingml/2006/main" rot="18901367">
          <a:off x="1395733" y="4325648"/>
          <a:ext cx="1613106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Tekstovi, materijali za čitanje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0.39754</cdr:x>
      <cdr:y>0.78502</cdr:y>
    </cdr:from>
    <cdr:to>
      <cdr:x>0.48084</cdr:x>
      <cdr:y>0.85028</cdr:y>
    </cdr:to>
    <cdr:sp macro="" textlink="">
      <cdr:nvSpPr>
        <cdr:cNvPr id="11" name="TextBox 10"/>
        <cdr:cNvSpPr txBox="1"/>
      </cdr:nvSpPr>
      <cdr:spPr>
        <a:xfrm xmlns:a="http://schemas.openxmlformats.org/drawingml/2006/main" rot="18901367">
          <a:off x="3120257" y="4070000"/>
          <a:ext cx="653823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Zadaci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0.47932</cdr:x>
      <cdr:y>0.77403</cdr:y>
    </cdr:from>
    <cdr:to>
      <cdr:x>0.56804</cdr:x>
      <cdr:y>0.83929</cdr:y>
    </cdr:to>
    <cdr:sp macro="" textlink="">
      <cdr:nvSpPr>
        <cdr:cNvPr id="12" name="TextBox 11"/>
        <cdr:cNvSpPr txBox="1"/>
      </cdr:nvSpPr>
      <cdr:spPr>
        <a:xfrm xmlns:a="http://schemas.openxmlformats.org/drawingml/2006/main" rot="18901367">
          <a:off x="3762101" y="4013041"/>
          <a:ext cx="696405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Vježbe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0.55565</cdr:x>
      <cdr:y>0.78703</cdr:y>
    </cdr:from>
    <cdr:to>
      <cdr:x>0.66866</cdr:x>
      <cdr:y>0.85228</cdr:y>
    </cdr:to>
    <cdr:sp macro="" textlink="">
      <cdr:nvSpPr>
        <cdr:cNvPr id="13" name="TextBox 12"/>
        <cdr:cNvSpPr txBox="1"/>
      </cdr:nvSpPr>
      <cdr:spPr>
        <a:xfrm xmlns:a="http://schemas.openxmlformats.org/drawingml/2006/main" rot="18901367">
          <a:off x="4361241" y="4080399"/>
          <a:ext cx="886996" cy="33833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     Upitnici</a:t>
          </a:r>
          <a:endParaRPr lang="en-US" sz="1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0.57721</cdr:x>
      <cdr:y>0.81865</cdr:y>
    </cdr:from>
    <cdr:to>
      <cdr:x>0.78065</cdr:x>
      <cdr:y>0.90355</cdr:y>
    </cdr:to>
    <cdr:sp macro="" textlink="">
      <cdr:nvSpPr>
        <cdr:cNvPr id="14" name="TextBox 13"/>
        <cdr:cNvSpPr txBox="1"/>
      </cdr:nvSpPr>
      <cdr:spPr>
        <a:xfrm xmlns:a="http://schemas.openxmlformats.org/drawingml/2006/main" rot="18901367">
          <a:off x="4530466" y="4244329"/>
          <a:ext cx="1596761" cy="44019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a-IN" sz="1000" dirty="0" smtClean="0">
              <a:latin typeface="Calibri"/>
              <a:cs typeface="Calibri"/>
            </a:rPr>
            <a:t>     Obrasci za korištenje u</a:t>
          </a:r>
        </a:p>
        <a:p xmlns:a="http://schemas.openxmlformats.org/drawingml/2006/main">
          <a:r>
            <a:rPr lang="ta-IN" sz="1000" dirty="0">
              <a:latin typeface="Calibri"/>
              <a:cs typeface="Calibri"/>
            </a:rPr>
            <a:t> </a:t>
          </a:r>
          <a:r>
            <a:rPr lang="ta-IN" sz="1000" dirty="0" smtClean="0">
              <a:latin typeface="Calibri"/>
              <a:cs typeface="Calibri"/>
            </a:rPr>
            <a:t>      praksi</a:t>
          </a:r>
          <a:endParaRPr lang="en-US" sz="1000" dirty="0">
            <a:latin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0.16935</cdr:x>
      <cdr:y>0.46914</cdr:y>
    </cdr:from>
    <cdr:to>
      <cdr:x>0.27176</cdr:x>
      <cdr:y>0.90123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709228" y="3539244"/>
          <a:ext cx="2520280" cy="914400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Vrednovanje učeničkih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 ishoda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0.31452</cdr:x>
      <cdr:y>0.46914</cdr:y>
    </cdr:from>
    <cdr:to>
      <cdr:x>0.41692</cdr:x>
      <cdr:y>0.90123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2005372" y="3539244"/>
          <a:ext cx="2520280" cy="914400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Individualizacija u 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odgojno-obrazovnom 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procesu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0.45968</cdr:x>
      <cdr:y>0.46914</cdr:y>
    </cdr:from>
    <cdr:to>
      <cdr:x>0.56209</cdr:x>
      <cdr:y>0.90123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3301516" y="3539244"/>
          <a:ext cx="2520280" cy="914400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Strategije učenja i</a:t>
          </a: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 poučavanja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0.62903</cdr:x>
      <cdr:y>0.46914</cdr:y>
    </cdr:from>
    <cdr:to>
      <cdr:x>0.70161</cdr:x>
      <cdr:y>0.90123</cdr:y>
    </cdr:to>
    <cdr:sp macro="" textlink="">
      <cdr:nvSpPr>
        <cdr:cNvPr id="5" name="TextBox 4"/>
        <cdr:cNvSpPr txBox="1"/>
      </cdr:nvSpPr>
      <cdr:spPr>
        <a:xfrm xmlns:a="http://schemas.openxmlformats.org/drawingml/2006/main" rot="16200000">
          <a:off x="4680544" y="3672385"/>
          <a:ext cx="2520229" cy="648066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r-HR" sz="2000" dirty="0" smtClean="0">
              <a:latin typeface="Calibri"/>
              <a:cs typeface="Calibri"/>
            </a:rPr>
            <a:t>Izazovi m</a:t>
          </a:r>
          <a:r>
            <a:rPr lang="ta-IN" sz="2000" dirty="0" smtClean="0">
              <a:latin typeface="Calibri"/>
              <a:cs typeface="Calibri"/>
            </a:rPr>
            <a:t>entor</a:t>
          </a:r>
          <a:r>
            <a:rPr lang="hr-HR" sz="2000" dirty="0" err="1" smtClean="0">
              <a:latin typeface="Calibri"/>
              <a:cs typeface="Calibri"/>
            </a:rPr>
            <a:t>stva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0.75806</cdr:x>
      <cdr:y>0.46914</cdr:y>
    </cdr:from>
    <cdr:to>
      <cdr:x>0.84677</cdr:x>
      <cdr:y>0.90123</cdr:y>
    </cdr:to>
    <cdr:sp macro="" textlink="">
      <cdr:nvSpPr>
        <cdr:cNvPr id="6" name="TextBox 5"/>
        <cdr:cNvSpPr txBox="1"/>
      </cdr:nvSpPr>
      <cdr:spPr>
        <a:xfrm xmlns:a="http://schemas.openxmlformats.org/drawingml/2006/main" rot="16200000">
          <a:off x="5904666" y="3600390"/>
          <a:ext cx="2520229" cy="792056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P</a:t>
          </a:r>
          <a:r>
            <a:rPr lang="hr-HR" sz="2000" dirty="0" err="1" smtClean="0">
              <a:latin typeface="Calibri"/>
              <a:cs typeface="Calibri"/>
            </a:rPr>
            <a:t>utem</a:t>
          </a:r>
          <a:r>
            <a:rPr lang="hr-HR" sz="2000" dirty="0" smtClean="0">
              <a:latin typeface="Calibri"/>
              <a:cs typeface="Calibri"/>
            </a:rPr>
            <a:t> p</a:t>
          </a:r>
          <a:r>
            <a:rPr lang="ta-IN" sz="2000" dirty="0" smtClean="0">
              <a:latin typeface="Calibri"/>
              <a:cs typeface="Calibri"/>
            </a:rPr>
            <a:t>rofesionaln</a:t>
          </a:r>
          <a:r>
            <a:rPr lang="hr-HR" sz="2000" dirty="0" err="1" smtClean="0">
              <a:latin typeface="Calibri"/>
              <a:cs typeface="Calibri"/>
            </a:rPr>
            <a:t>og</a:t>
          </a:r>
          <a:endParaRPr lang="hr-HR" sz="2000" dirty="0" smtClean="0">
            <a:latin typeface="Calibri"/>
            <a:cs typeface="Calibri"/>
          </a:endParaRPr>
        </a:p>
        <a:p xmlns:a="http://schemas.openxmlformats.org/drawingml/2006/main">
          <a:pPr algn="ctr"/>
          <a:r>
            <a:rPr lang="ta-IN" sz="2000" dirty="0" smtClean="0">
              <a:latin typeface="Calibri"/>
              <a:cs typeface="Calibri"/>
            </a:rPr>
            <a:t> razvoj</a:t>
          </a:r>
          <a:r>
            <a:rPr lang="hr-HR" sz="2000" dirty="0" smtClean="0">
              <a:latin typeface="Calibri"/>
              <a:cs typeface="Calibri"/>
            </a:rPr>
            <a:t>a</a:t>
          </a:r>
          <a:r>
            <a:rPr lang="ta-IN" sz="2000" dirty="0" smtClean="0">
              <a:latin typeface="Calibri"/>
              <a:cs typeface="Calibri"/>
            </a:rPr>
            <a:t> </a:t>
          </a:r>
          <a:endParaRPr lang="en-US" sz="2000" dirty="0"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0.10484</cdr:x>
      <cdr:y>0.91358</cdr:y>
    </cdr:from>
    <cdr:to>
      <cdr:x>0.79839</cdr:x>
      <cdr:y>0.98765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36116" y="5328591"/>
          <a:ext cx="6192702" cy="432024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ta-IN" sz="1900" b="1" dirty="0" smtClean="0">
              <a:solidFill>
                <a:schemeClr val="tx2">
                  <a:lumMod val="75000"/>
                </a:schemeClr>
              </a:solidFill>
              <a:latin typeface="Calibri"/>
              <a:cs typeface="Calibri"/>
            </a:rPr>
            <a:t>Prosječan procijenjeni broj sati za završetak programa </a:t>
          </a:r>
          <a:endParaRPr lang="en-US" sz="1900" b="1" dirty="0">
            <a:solidFill>
              <a:schemeClr val="tx2">
                <a:lumMod val="75000"/>
              </a:schemeClr>
            </a:solidFill>
            <a:latin typeface="Calibri"/>
            <a:cs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C87D3-568E-4AA7-82C6-2BA6CD51A519}" type="datetimeFigureOut">
              <a:rPr lang="hr-HR" smtClean="0"/>
              <a:pPr/>
              <a:t>17.2.2014.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74BAB-A274-4E24-9633-8EBA0E2A3BE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2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13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14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3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4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5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6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7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8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9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AA5C4-20B1-4E31-9ACA-FF824C125897}" type="slidenum">
              <a:rPr lang="sl-SI" smtClean="0"/>
              <a:pPr/>
              <a:t>12</a:t>
            </a:fld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44716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E63EE-5EC9-4C68-8A36-920907539833}" type="datetimeFigureOut">
              <a:rPr lang="en-GB" smtClean="0"/>
              <a:pPr/>
              <a:t>17/02/2014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BBE60-83DE-4675-9223-C8B3FD06D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renata.ozorlic-dominic@azoo.h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6400800" cy="982960"/>
          </a:xfrm>
        </p:spPr>
        <p:txBody>
          <a:bodyPr>
            <a:normAutofit/>
          </a:bodyPr>
          <a:lstStyle/>
          <a:p>
            <a:pPr algn="l"/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Renata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Ozorlić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20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Dominić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, viša savjetnica za međunarodnu suradnju</a:t>
            </a:r>
            <a:r>
              <a:rPr lang="hr-HR" sz="2000" dirty="0" smtClean="0">
                <a:latin typeface="Calibri"/>
                <a:cs typeface="Calibri"/>
              </a:rPr>
              <a:t>, </a:t>
            </a:r>
            <a:r>
              <a:rPr lang="hr-HR" sz="2000" dirty="0" err="1" smtClean="0">
                <a:latin typeface="Calibri"/>
                <a:cs typeface="Calibri"/>
                <a:hlinkClick r:id="rId2"/>
              </a:rPr>
              <a:t>renata.ozorlic</a:t>
            </a:r>
            <a:r>
              <a:rPr lang="hr-HR" sz="2000" dirty="0" smtClean="0">
                <a:latin typeface="Calibri"/>
                <a:cs typeface="Calibri"/>
                <a:hlinkClick r:id="rId2"/>
              </a:rPr>
              <a:t>-dominic@</a:t>
            </a:r>
            <a:r>
              <a:rPr lang="hr-HR" sz="2000" dirty="0" err="1" smtClean="0">
                <a:latin typeface="Calibri"/>
                <a:cs typeface="Calibri"/>
                <a:hlinkClick r:id="rId2"/>
              </a:rPr>
              <a:t>azoo.hr</a:t>
            </a:r>
            <a:r>
              <a:rPr lang="hr-HR" sz="2000" dirty="0" smtClean="0">
                <a:latin typeface="Calibri"/>
                <a:cs typeface="Calibri"/>
              </a:rPr>
              <a:t> </a:t>
            </a:r>
            <a:endParaRPr lang="sl-SI" sz="2000" dirty="0">
              <a:latin typeface="Calibri"/>
              <a:cs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1340768"/>
            <a:ext cx="6624736" cy="11510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</a:pPr>
            <a:r>
              <a:rPr lang="hr-HR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Programi e-učenja AZOO-a</a:t>
            </a:r>
            <a:r>
              <a:rPr lang="hr-HR" sz="32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2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6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708920"/>
            <a:ext cx="3816424" cy="2473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7350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37658251"/>
              </p:ext>
            </p:extLst>
          </p:nvPr>
        </p:nvGraphicFramePr>
        <p:xfrm>
          <a:off x="683568" y="836712"/>
          <a:ext cx="784887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-1209400" y="2657672"/>
            <a:ext cx="410910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500" i="1" dirty="0">
                <a:latin typeface="Calibri"/>
                <a:cs typeface="Calibri"/>
              </a:rPr>
              <a:t>1 = </a:t>
            </a:r>
            <a:r>
              <a:rPr lang="ta-IN" sz="1500" i="1" dirty="0" smtClean="0">
                <a:latin typeface="Calibri"/>
                <a:cs typeface="Calibri"/>
              </a:rPr>
              <a:t>nisk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; </a:t>
            </a:r>
            <a:r>
              <a:rPr lang="sl-SI" sz="1500" i="1" dirty="0">
                <a:latin typeface="Calibri"/>
                <a:cs typeface="Calibri"/>
              </a:rPr>
              <a:t>2 = </a:t>
            </a:r>
            <a:r>
              <a:rPr lang="ta-IN" sz="1500" i="1" dirty="0" smtClean="0">
                <a:latin typeface="Calibri"/>
                <a:cs typeface="Calibri"/>
              </a:rPr>
              <a:t>umjeren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; </a:t>
            </a:r>
            <a:r>
              <a:rPr lang="sl-SI" sz="1500" i="1" dirty="0">
                <a:latin typeface="Calibri"/>
                <a:cs typeface="Calibri"/>
              </a:rPr>
              <a:t>3 = </a:t>
            </a:r>
            <a:r>
              <a:rPr lang="ta-IN" sz="1500" i="1" dirty="0" smtClean="0">
                <a:latin typeface="Calibri"/>
                <a:cs typeface="Calibri"/>
              </a:rPr>
              <a:t>visok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; </a:t>
            </a:r>
            <a:r>
              <a:rPr lang="sl-SI" sz="1500" i="1" dirty="0">
                <a:latin typeface="Calibri"/>
                <a:cs typeface="Calibri"/>
              </a:rPr>
              <a:t>4 = </a:t>
            </a:r>
            <a:r>
              <a:rPr lang="ta-IN" sz="1500" i="1" dirty="0" smtClean="0">
                <a:latin typeface="Calibri"/>
                <a:cs typeface="Calibri"/>
              </a:rPr>
              <a:t>izvrsn</a:t>
            </a:r>
            <a:r>
              <a:rPr lang="hr-HR" sz="1500" i="1" dirty="0" smtClean="0">
                <a:latin typeface="Calibri"/>
                <a:cs typeface="Calibri"/>
              </a:rPr>
              <a:t>a</a:t>
            </a:r>
            <a:r>
              <a:rPr lang="sl-SI" sz="1500" i="1" dirty="0" smtClean="0">
                <a:latin typeface="Calibri"/>
                <a:cs typeface="Calibri"/>
              </a:rPr>
              <a:t>.</a:t>
            </a:r>
            <a:endParaRPr lang="hr-HR" sz="150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2320" y="3068960"/>
            <a:ext cx="7043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a-IN" sz="1000" dirty="0" smtClean="0">
                <a:latin typeface="Calibri"/>
                <a:cs typeface="Calibri"/>
              </a:rPr>
              <a:t>kvaliteta</a:t>
            </a:r>
            <a:endParaRPr lang="en-US" sz="1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83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10401586"/>
              </p:ext>
            </p:extLst>
          </p:nvPr>
        </p:nvGraphicFramePr>
        <p:xfrm>
          <a:off x="107504" y="692696"/>
          <a:ext cx="892899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5269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836712"/>
            <a:ext cx="6984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Što im se (nije) svidjelo?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9704" y="908720"/>
            <a:ext cx="2664296" cy="1726458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536" y="3068960"/>
            <a:ext cx="3816424" cy="252028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ta-IN" altLang="en-US" sz="28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Raznolikost pristupa</a:t>
            </a:r>
            <a:endParaRPr lang="sl-SI" altLang="en-US" sz="2800" dirty="0" smtClean="0">
              <a:solidFill>
                <a:schemeClr val="tx2">
                  <a:lumMod val="75000"/>
                </a:schemeClr>
              </a:solidFill>
              <a:ea typeface="ＭＳ Ｐゴシック" pitchFamily="34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ta-IN" altLang="en-US" sz="28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Primjeri iz prakse</a:t>
            </a:r>
            <a:endParaRPr lang="sl-SI" altLang="en-US" sz="2800" dirty="0" smtClean="0">
              <a:solidFill>
                <a:schemeClr val="tx2">
                  <a:lumMod val="75000"/>
                </a:schemeClr>
              </a:solidFill>
              <a:ea typeface="ＭＳ Ｐゴシック" pitchFamily="34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ta-IN" altLang="en-US" sz="28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Prilika za promišljanje</a:t>
            </a:r>
            <a:endParaRPr lang="sl-SI" altLang="en-US" sz="2800" dirty="0" smtClean="0">
              <a:solidFill>
                <a:schemeClr val="tx2">
                  <a:lumMod val="75000"/>
                </a:schemeClr>
              </a:solidFill>
              <a:ea typeface="ＭＳ Ｐゴシック" pitchFamily="34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sl-SI" altLang="en-US" sz="28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E</a:t>
            </a:r>
            <a:r>
              <a:rPr lang="en-GB" altLang="en-US" sz="28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-</a:t>
            </a:r>
            <a:r>
              <a:rPr lang="ta-IN" altLang="en-US" sz="2800" dirty="0" smtClean="0">
                <a:solidFill>
                  <a:schemeClr val="tx2">
                    <a:lumMod val="75000"/>
                  </a:schemeClr>
                </a:solidFill>
                <a:ea typeface="ＭＳ Ｐゴシック" pitchFamily="34" charset="-128"/>
              </a:rPr>
              <a:t>učenje</a:t>
            </a:r>
            <a:endParaRPr lang="sl-SI" altLang="en-US" sz="2800" dirty="0" smtClean="0">
              <a:solidFill>
                <a:schemeClr val="tx2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4572000" y="3212976"/>
            <a:ext cx="4464496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r-H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Tehnička rješenja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r-H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Primjenjivost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hr-H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Nedostatak osobne interakcije</a:t>
            </a:r>
          </a:p>
        </p:txBody>
      </p:sp>
      <p:sp>
        <p:nvSpPr>
          <p:cNvPr id="8" name="Plus 7"/>
          <p:cNvSpPr/>
          <p:nvPr/>
        </p:nvSpPr>
        <p:spPr>
          <a:xfrm>
            <a:off x="1187624" y="2132856"/>
            <a:ext cx="914400" cy="914400"/>
          </a:xfrm>
          <a:prstGeom prst="mathPlu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Minus 8"/>
          <p:cNvSpPr/>
          <p:nvPr/>
        </p:nvSpPr>
        <p:spPr>
          <a:xfrm>
            <a:off x="5940152" y="2060848"/>
            <a:ext cx="914400" cy="914400"/>
          </a:xfrm>
          <a:prstGeom prst="mathMinu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548680"/>
            <a:ext cx="6984776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Najzanimljivije….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76" y="908720"/>
            <a:ext cx="2444724" cy="1584176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67544" y="1844824"/>
            <a:ext cx="8363272" cy="396044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relevantan i zanimljiv za moj rad i potaknuo me na razvoj kritičkog promišljanja o vlastitoj praksi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	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unatoč početnom skepticizmu zanimljiv, vrlo koristan jer ne nudi samo savjete nego i potiče vlastita rješenja, ček i potrebu da nešto mijenjam.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zanimljiv i svakako predstavlja novost i napredak u stručnom usavršavanju učitelja jer nove sadržaje čini dostupnim većem broju učitelja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već dugo vremena nisam, na jednom mjestu, pronašla toliko potrebnih informacija, savjeta i ideja potrebnih našoj struci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pozitivan pomak koji je potrebno napraviti u sustavu odgoja i obrazovanja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,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ovaj oblik učenja je više nego dobrodošao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zanimljiv i poticajan - pojedina pitanja potaknula su me na pažljiviju analizu vlastitog rada.</a:t>
            </a:r>
            <a:endParaRPr lang="hr-HR" dirty="0" smtClean="0">
              <a:solidFill>
                <a:schemeClr val="tx2">
                  <a:lumMod val="7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548680"/>
            <a:ext cx="6984776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Prijedlozi za budućnost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76" y="908720"/>
            <a:ext cx="2444724" cy="1584176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67544" y="1844824"/>
            <a:ext cx="8363272" cy="396044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uključiti sve učitelje u program.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da je programski sadržaj uvijek dostupan (bivšim) sudionicima…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kombinirati s </a:t>
            </a:r>
            <a:r>
              <a:rPr lang="hr-HR" i="1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face-to face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programima.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omogućiti kontakt s drugim sudionicima (forum s moderatorom).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uvesti zadatke za rad u paru ili grupama.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odrediti rokove za svaki zadatak, kako bi se spriječila duga razdoblja neaktivnosti.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manje teksta.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SzPct val="80000"/>
              <a:buNone/>
              <a:defRPr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…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Calibri"/>
              </a:rPr>
              <a:t>poboljšati kvalitetu zvuka u video snimkama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encrypted-tbn0.gstatic.com/images?q=tbn:ANd9GcSQaGqSpRB328oCk10eZ5_yxfE4bdMwa0IMWt4nP47cypljzK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132856"/>
            <a:ext cx="2466975" cy="18573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270892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</a:rPr>
              <a:t>Hvala na pažnji</a:t>
            </a:r>
            <a:endParaRPr lang="hr-H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1916832"/>
            <a:ext cx="5688632" cy="32169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32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Zašto programi e-učenja?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32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Odabir tema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32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Rezultati </a:t>
            </a:r>
            <a:r>
              <a:rPr lang="hr-HR" sz="3200" b="1" cap="none" spc="0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pilotiranja</a:t>
            </a:r>
            <a:endParaRPr lang="en-US" sz="32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6146" name="Picture 2" descr="http://www.ums-edu.com/distance/userimages/adds_board/elear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5373" y="1484784"/>
            <a:ext cx="2898627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692696"/>
            <a:ext cx="5688632" cy="10833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2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hr-HR" sz="32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Zašto programi e-učenja?</a:t>
            </a:r>
            <a:r>
              <a:rPr lang="hr-HR" sz="32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2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132856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/>
              <a:t>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ostvariti ciljeve </a:t>
            </a:r>
            <a:r>
              <a:rPr lang="hr-HR" sz="2400" i="1" dirty="0" smtClean="0">
                <a:solidFill>
                  <a:schemeClr val="tx2">
                    <a:lumMod val="75000"/>
                  </a:schemeClr>
                </a:solidFill>
              </a:rPr>
              <a:t>Strategije stručnog usavršavanja za profesionalni razvoj odgojno-obrazovnih radnika (2014-2020)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povećati dostupnost stručnog usavršavanja bez obzira na materijalna, prostorna i vremenska ograničenja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povećati raznolikost oblika stručnog usavršavanja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poticati upotrebu IKT-a u neposrednom odgojno-obrazovnom radu i vlastitom profesionalnom razvoju</a:t>
            </a:r>
            <a:endParaRPr lang="hr-H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https://encrypted-tbn1.gstatic.com/images?q=tbn:ANd9GcRpjC5KxBhS4hjW8y9IVjPCGCJahklcYiMyUcR0swqN2uKVVo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8222" y="764705"/>
            <a:ext cx="2375777" cy="1584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692696"/>
            <a:ext cx="5688632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Odabir tema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492896"/>
            <a:ext cx="820891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/>
              <a:t> 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iskazane potrebe za stručnim usavršavanjem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interdisciplinarnost</a:t>
            </a:r>
            <a:endParaRPr lang="hr-HR" sz="24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relevantnost za što veći broj odgojno-obrazovnih radnika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</a:rPr>
              <a:t> ostvarivanje ciljeva zacrtanih Strategijom </a:t>
            </a:r>
            <a:endParaRPr lang="hr-H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1746" name="Picture 2" descr="https://encrypted-tbn1.gstatic.com/images?q=tbn:ANd9GcRpjC5KxBhS4hjW8y9IVjPCGCJahklcYiMyUcR0swqN2uKVVo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2243" y="980728"/>
            <a:ext cx="2591757" cy="1728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9592" y="692696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Programi e-učenja AZOO-a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276872"/>
            <a:ext cx="82089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dirty="0" smtClean="0"/>
              <a:t> </a:t>
            </a:r>
            <a:r>
              <a:rPr lang="hr-HR" sz="2400" b="1" dirty="0" smtClean="0">
                <a:solidFill>
                  <a:schemeClr val="accent2">
                    <a:lumMod val="75000"/>
                  </a:schemeClr>
                </a:solidFill>
              </a:rPr>
              <a:t>Vrednovanje učeničkih postignuća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accent5">
                    <a:lumMod val="75000"/>
                  </a:schemeClr>
                </a:solidFill>
              </a:rPr>
              <a:t>Individualizacija u odgojno-obrazovnom procesu</a:t>
            </a:r>
            <a:endParaRPr lang="hr-HR" sz="24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accent3">
                    <a:lumMod val="75000"/>
                  </a:schemeClr>
                </a:solidFill>
              </a:rPr>
              <a:t>Strategije učenja i poučavanja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Izazovi mentorstva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accent6">
                    <a:lumMod val="75000"/>
                  </a:schemeClr>
                </a:solidFill>
              </a:rPr>
              <a:t>Putem profesionalnog razvoja</a:t>
            </a:r>
            <a:endParaRPr lang="hr-HR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1746" name="Picture 2" descr="https://encrypted-tbn1.gstatic.com/images?q=tbn:ANd9GcRpjC5KxBhS4hjW8y9IVjPCGCJahklcYiMyUcR0swqN2uKVVo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2243" y="1772816"/>
            <a:ext cx="2591757" cy="1728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908720"/>
            <a:ext cx="6480720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Rezultati </a:t>
            </a:r>
            <a:r>
              <a:rPr lang="hr-HR" sz="3600" b="1" cap="none" spc="0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pilotiranja</a:t>
            </a: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33794" name="Picture 2" descr="https://encrypted-tbn3.gstatic.com/images?q=tbn:ANd9GcTRm1dDexul3ITb52Fz_SkdxkwJqxCToR5SXOxWmamcLaq_T0Ht1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640" y="3861048"/>
            <a:ext cx="1316360" cy="1316360"/>
          </a:xfrm>
          <a:prstGeom prst="rect">
            <a:avLst/>
          </a:prstGeom>
          <a:noFill/>
        </p:spPr>
      </p:pic>
      <p:pic>
        <p:nvPicPr>
          <p:cNvPr id="33800" name="Picture 8" descr="http://us.123rf.com/400wm/400/400/digitalgenetics/digitalgenetics1012/digitalgenetics101200131/8489886-3d-man-e-learning-on-white-backgr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090813"/>
            <a:ext cx="4176464" cy="2706339"/>
          </a:xfrm>
          <a:prstGeom prst="rect">
            <a:avLst/>
          </a:prstGeom>
          <a:noFill/>
        </p:spPr>
      </p:pic>
      <p:pic>
        <p:nvPicPr>
          <p:cNvPr id="33802" name="Picture 10" descr="https://encrypted-tbn0.gstatic.com/images?q=tbn:ANd9GcSj5vw4H-1mtuqn_zj9Stmb7QN76s-Gxe2m3rBMk1B9hmoJdCx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996952"/>
            <a:ext cx="1679773" cy="1557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836712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Sudionici </a:t>
            </a:r>
            <a:r>
              <a:rPr lang="hr-HR" sz="3600" b="1" cap="none" spc="0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pilotiranja</a:t>
            </a: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3608" y="2420888"/>
            <a:ext cx="3816424" cy="273630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Vrednovanje –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49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Individualizacija –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16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Strategije –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41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Mentorstvo –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22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Profesionalni razvoj –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18</a:t>
            </a:r>
            <a:endParaRPr lang="hr-HR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Ukupno – 146  </a:t>
            </a:r>
            <a:endParaRPr lang="hr-HR" b="1" dirty="0"/>
          </a:p>
        </p:txBody>
      </p:sp>
      <p:pic>
        <p:nvPicPr>
          <p:cNvPr id="9" name="Picture 10" descr="https://encrypted-tbn0.gstatic.com/images?q=tbn:ANd9GcSj5vw4H-1mtuqn_zj9Stmb7QN76s-Gxe2m3rBMk1B9hmoJdCx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916832"/>
            <a:ext cx="2407933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836712"/>
            <a:ext cx="6480720" cy="10452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Predmetna područja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1520" y="2348880"/>
            <a:ext cx="7920880" cy="32403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Razredna nastava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Hrvatski jezik, strani jezici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Povijest, Geografija, Priroda/Biologija/Kemija 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Odgojitelji, Edukacijski </a:t>
            </a:r>
            <a:r>
              <a:rPr lang="hr-HR" sz="2800" dirty="0" err="1" smtClean="0">
                <a:solidFill>
                  <a:schemeClr val="tx2">
                    <a:lumMod val="75000"/>
                  </a:schemeClr>
                </a:solidFill>
              </a:rPr>
              <a:t>rehabilitatori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/Logopedi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Vjeronauk, Matematika/Informatika, Umjetnost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Pedagozi, Ravnatelji, Tehnička kultura, Sociologija</a:t>
            </a:r>
          </a:p>
          <a:p>
            <a:pPr>
              <a:buFont typeface="Wingdings" pitchFamily="2" charset="2"/>
              <a:buChar char="§"/>
            </a:pPr>
            <a:endParaRPr lang="hr-HR" dirty="0"/>
          </a:p>
        </p:txBody>
      </p:sp>
      <p:pic>
        <p:nvPicPr>
          <p:cNvPr id="9" name="Picture 10" descr="https://encrypted-tbn0.gstatic.com/images?q=tbn:ANd9GcSj5vw4H-1mtuqn_zj9Stmb7QN76s-Gxe2m3rBMk1B9hmoJdCx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052736"/>
            <a:ext cx="2407933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836712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Sudionici </a:t>
            </a:r>
            <a:r>
              <a:rPr lang="hr-HR" sz="3600" b="1" cap="none" spc="0" dirty="0" err="1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pilotiranja</a:t>
            </a:r>
            <a:r>
              <a:rPr lang="hr-HR" sz="36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hr-HR" sz="3600" b="1" dirty="0" smtClean="0">
                <a:ln w="11430"/>
                <a:solidFill>
                  <a:schemeClr val="tx2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endParaRPr lang="en-US" sz="3600" b="1" cap="none" spc="0" dirty="0">
              <a:ln w="11430"/>
              <a:solidFill>
                <a:schemeClr val="tx2">
                  <a:lumMod val="75000"/>
                </a:schemeClr>
              </a:solidFill>
              <a:latin typeface="Calibri"/>
              <a:cs typeface="Calibri"/>
            </a:endParaRPr>
          </a:p>
        </p:txBody>
      </p:sp>
      <p:graphicFrame>
        <p:nvGraphicFramePr>
          <p:cNvPr id="6" name="Ograda vsebine 3"/>
          <p:cNvGraphicFramePr>
            <a:graphicFrameLocks noGrp="1"/>
          </p:cNvGraphicFramePr>
          <p:nvPr>
            <p:ph idx="1"/>
          </p:nvPr>
        </p:nvGraphicFramePr>
        <p:xfrm>
          <a:off x="1259632" y="2060848"/>
          <a:ext cx="6840760" cy="40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1460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408</Words>
  <Application>Microsoft Office PowerPoint</Application>
  <PresentationFormat>On-screen Show (4:3)</PresentationFormat>
  <Paragraphs>105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Roeders</dc:creator>
  <cp:lastModifiedBy>rodominic</cp:lastModifiedBy>
  <cp:revision>8</cp:revision>
  <dcterms:created xsi:type="dcterms:W3CDTF">2012-11-19T10:56:06Z</dcterms:created>
  <dcterms:modified xsi:type="dcterms:W3CDTF">2014-02-17T07:38:08Z</dcterms:modified>
</cp:coreProperties>
</file>