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  <p:sldMasterId id="2147483673" r:id="rId2"/>
    <p:sldMasterId id="2147483721" r:id="rId3"/>
  </p:sldMasterIdLst>
  <p:sldIdLst>
    <p:sldId id="256" r:id="rId4"/>
    <p:sldId id="257" r:id="rId5"/>
    <p:sldId id="258" r:id="rId6"/>
    <p:sldId id="259" r:id="rId7"/>
    <p:sldId id="271" r:id="rId8"/>
    <p:sldId id="272" r:id="rId9"/>
    <p:sldId id="273" r:id="rId10"/>
    <p:sldId id="274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9" r:id="rId19"/>
    <p:sldId id="268" r:id="rId20"/>
    <p:sldId id="270" r:id="rId21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4419600"/>
            <a:ext cx="4114800" cy="685800"/>
          </a:xfrm>
        </p:spPr>
        <p:txBody>
          <a:bodyPr/>
          <a:lstStyle>
            <a:lvl1pPr>
              <a:defRPr sz="2800">
                <a:solidFill>
                  <a:schemeClr val="accent3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4953000"/>
            <a:ext cx="4114800" cy="457200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hr-HR" smtClean="0"/>
              <a:t>Uredite stil podnaslova matrice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66800"/>
            <a:ext cx="5486400" cy="3733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bg>
      <p:bgPr>
        <a:blipFill dpi="0" rotWithShape="0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29500" y="1143000"/>
            <a:ext cx="1257300" cy="5257800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143000"/>
            <a:ext cx="6972300" cy="5257800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r-HR" smtClean="0"/>
              <a:t>Uredite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Latn-RS" altLang="sr-Latn-RS" smtClean="0"/>
              <a:t>4/19/2014</a:t>
            </a:r>
            <a:endParaRPr lang="es-ES" altLang="sr-Latn-R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altLang="sr-Latn-RS" smtClean="0"/>
              <a:t>doc.dr.sc. Željko Boneta</a:t>
            </a:r>
            <a:endParaRPr lang="es-ES" altLang="sr-Latn-R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61EDCF-2CFF-4738-AD62-B299A8F07DF4}" type="slidenum">
              <a:rPr lang="es-ES" altLang="sr-Latn-RS"/>
              <a:pPr/>
              <a:t>‹#›</a:t>
            </a:fld>
            <a:endParaRPr lang="es-ES" altLang="sr-Latn-RS"/>
          </a:p>
        </p:txBody>
      </p:sp>
    </p:spTree>
    <p:extLst>
      <p:ext uri="{BB962C8B-B14F-4D97-AF65-F5344CB8AC3E}">
        <p14:creationId xmlns:p14="http://schemas.microsoft.com/office/powerpoint/2010/main" val="967217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Latn-RS" smtClean="0"/>
              <a:t>4/19/2014</a:t>
            </a:r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doc.dr.sc. Željko Boneta</a:t>
            </a:r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5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Latn-RS" smtClean="0"/>
              <a:t>4/19/2014</a:t>
            </a:r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doc.dr.sc. Željko Boneta</a:t>
            </a:r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8D9AD5-F248-4919-864A-CFD76CC027D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1852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Latn-RS" smtClean="0"/>
              <a:t>4/19/2014</a:t>
            </a:r>
            <a:endParaRPr lang="en-US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doc.dr.sc. Željko Boneta</a:t>
            </a:r>
            <a:endParaRPr lang="en-U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865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Latn-RS" smtClean="0"/>
              <a:t>4/19/2014</a:t>
            </a:r>
            <a:endParaRPr lang="en-US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doc.dr.sc. Željko Boneta</a:t>
            </a:r>
            <a:endParaRPr lang="en-US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348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Latn-RS" smtClean="0"/>
              <a:t>4/19/2014</a:t>
            </a:r>
            <a:endParaRPr lang="en-US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doc.dr.sc. Željko Boneta</a:t>
            </a:r>
            <a:endParaRPr lang="en-US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096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Latn-RS" smtClean="0"/>
              <a:t>4/19/2014</a:t>
            </a:r>
            <a:endParaRPr lang="en-US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doc.dr.sc. Željko Boneta</a:t>
            </a:r>
            <a:endParaRPr lang="en-US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584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Latn-RS" smtClean="0"/>
              <a:t>4/19/2014</a:t>
            </a:r>
            <a:endParaRPr lang="en-US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doc.dr.sc. Željko Boneta</a:t>
            </a:r>
            <a:endParaRPr lang="en-U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829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Latn-RS" smtClean="0"/>
              <a:t>4/19/2014</a:t>
            </a:r>
            <a:endParaRPr lang="en-US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doc.dr.sc. Željko Boneta</a:t>
            </a:r>
            <a:endParaRPr lang="en-U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50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Latn-RS" smtClean="0"/>
              <a:t>4/19/2014</a:t>
            </a:r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doc.dr.sc. Željko Boneta</a:t>
            </a:r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08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Latn-RS" smtClean="0"/>
              <a:t>4/19/2014</a:t>
            </a:r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doc.dr.sc. Željko Boneta</a:t>
            </a:r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18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Uredite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altLang="sr-Latn-RS" smtClean="0"/>
              <a:t>4/19/2014</a:t>
            </a:r>
            <a:endParaRPr lang="es-ES" alt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sr-Latn-RS" smtClean="0"/>
              <a:t>doc.dr.sc. Željko Boneta</a:t>
            </a:r>
            <a:endParaRPr lang="es-ES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1EDCF-2CFF-4738-AD62-B299A8F07DF4}" type="slidenum">
              <a:rPr lang="es-ES" altLang="sr-Latn-RS" smtClean="0"/>
              <a:pPr/>
              <a:t>‹#›</a:t>
            </a:fld>
            <a:endParaRPr lang="es-ES" altLang="sr-Latn-R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smtClean="0"/>
              <a:t>4/19/2014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doc.dr.sc. Željko Boneta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smtClean="0"/>
              <a:t>4/19/2014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doc.dr.sc. Željko Boneta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hr-HR" smtClean="0"/>
              <a:t>‹#›</a:t>
            </a:fld>
            <a:endParaRPr lang="hr-HR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smtClean="0"/>
              <a:t>4/19/2014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doc.dr.sc. Željko Boneta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smtClean="0"/>
              <a:t>4/19/2014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doc.dr.sc. Željko Boneta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smtClean="0"/>
              <a:t>4/19/2014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doc.dr.sc. Željko Boneta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smtClean="0"/>
              <a:t>4/19/2014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doc.dr.sc. Željko Boneta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smtClean="0"/>
              <a:t>4/19/2014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doc.dr.sc. Željko Boneta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smtClean="0"/>
              <a:t>4/19/2014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doc.dr.sc. Željko Boneta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smtClean="0"/>
              <a:t>4/19/2014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doc.dr.sc. Željko Boneta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smtClean="0"/>
              <a:t>4/19/2014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doc.dr.sc. Željko Boneta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19200"/>
            <a:ext cx="39624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43400" y="1219200"/>
            <a:ext cx="4191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bg>
      <p:bgPr>
        <a:blipFill dpi="0" rotWithShape="0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143000"/>
            <a:ext cx="5029200" cy="838200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-22860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66801"/>
            <a:ext cx="5111750" cy="5105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43002"/>
            <a:ext cx="3008313" cy="4995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Your Topic Goes Here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219200"/>
            <a:ext cx="8077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Your Subtopics Go Here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Impac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Impac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Impac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Impac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sr-Latn-R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sr-Latn-RS" smtClean="0"/>
              <a:t>Haga clic para modificar el estilo de texto del patrón</a:t>
            </a:r>
          </a:p>
          <a:p>
            <a:pPr lvl="1"/>
            <a:r>
              <a:rPr lang="es-ES" altLang="sr-Latn-RS" smtClean="0"/>
              <a:t>Segundo nivel</a:t>
            </a:r>
          </a:p>
          <a:p>
            <a:pPr lvl="2"/>
            <a:r>
              <a:rPr lang="es-ES" altLang="sr-Latn-RS" smtClean="0"/>
              <a:t>Tercer nivel</a:t>
            </a:r>
          </a:p>
          <a:p>
            <a:pPr lvl="3"/>
            <a:r>
              <a:rPr lang="es-ES" altLang="sr-Latn-RS" smtClean="0"/>
              <a:t>Cuarto nivel</a:t>
            </a:r>
          </a:p>
          <a:p>
            <a:pPr lvl="4"/>
            <a:r>
              <a:rPr lang="es-ES" altLang="sr-Latn-R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sr-Latn-RS" altLang="sr-Latn-RS" smtClean="0"/>
              <a:t>4/19/2014</a:t>
            </a:r>
            <a:endParaRPr lang="es-ES" altLang="sr-Latn-R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s-ES" altLang="sr-Latn-RS" smtClean="0"/>
              <a:t>doc.dr.sc. Željko Boneta</a:t>
            </a:r>
            <a:endParaRPr lang="es-ES" altLang="sr-Latn-R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1D4047F-E164-47D8-B2D1-C7F8E20C476F}" type="slidenum">
              <a:rPr lang="es-ES" altLang="sr-Latn-RS"/>
              <a:pPr/>
              <a:t>‹#›</a:t>
            </a:fld>
            <a:endParaRPr lang="es-ES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Wednesday, April 23,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200025"/>
            <a:ext cx="9255126" cy="645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Interkulturalnost i rani i predškolski odgoj</a:t>
            </a:r>
            <a:endParaRPr lang="hr-HR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47664" y="3886200"/>
            <a:ext cx="6224736" cy="1752600"/>
          </a:xfrm>
        </p:spPr>
        <p:txBody>
          <a:bodyPr>
            <a:normAutofit/>
          </a:bodyPr>
          <a:lstStyle/>
          <a:p>
            <a:r>
              <a:rPr lang="hr-HR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Državni stručni skup za odgojitelje</a:t>
            </a:r>
          </a:p>
          <a:p>
            <a:r>
              <a:rPr lang="hr-HR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Okrugli stol</a:t>
            </a:r>
          </a:p>
          <a:p>
            <a:r>
              <a:rPr lang="hr-HR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Vodice, 24.4.2014.</a:t>
            </a:r>
            <a:endParaRPr lang="hr-HR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060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>
              <a:spcAft>
                <a:spcPts val="0"/>
              </a:spcAft>
            </a:pPr>
            <a:r>
              <a:rPr lang="hr-HR" sz="2900" b="1" i="1" dirty="0">
                <a:solidFill>
                  <a:srgbClr val="D2533C"/>
                </a:solidFill>
                <a:latin typeface="Comic Sans MS"/>
                <a:ea typeface="Calibri"/>
              </a:rPr>
              <a:t>Kakav sustav vrijednosti promiče odgojno obrazovni sustav?</a:t>
            </a:r>
            <a:endParaRPr lang="hr-HR" sz="2800" dirty="0">
              <a:effectLst/>
              <a:latin typeface="Times New Roman"/>
              <a:ea typeface="Calibri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23528" y="1628800"/>
            <a:ext cx="8568952" cy="44973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hr-HR" dirty="0">
                <a:latin typeface="Comic Sans MS"/>
                <a:ea typeface="Calibri"/>
              </a:rPr>
              <a:t>ključne </a:t>
            </a:r>
            <a:r>
              <a:rPr lang="hr-HR" dirty="0" smtClean="0">
                <a:latin typeface="Comic Sans MS"/>
                <a:ea typeface="Calibri"/>
              </a:rPr>
              <a:t>uloge: </a:t>
            </a:r>
            <a:r>
              <a:rPr lang="hr-HR" dirty="0" smtClean="0">
                <a:solidFill>
                  <a:srgbClr val="FF0000"/>
                </a:solidFill>
                <a:latin typeface="Comic Sans MS"/>
                <a:ea typeface="Calibri"/>
              </a:rPr>
              <a:t>kurikulum </a:t>
            </a:r>
            <a:r>
              <a:rPr lang="hr-HR" dirty="0">
                <a:solidFill>
                  <a:srgbClr val="FF0000"/>
                </a:solidFill>
                <a:latin typeface="Comic Sans MS"/>
                <a:ea typeface="Calibri"/>
              </a:rPr>
              <a:t>i vrijednosni sustav odgajatelja 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hr-HR" dirty="0">
                <a:latin typeface="Comic Sans MS"/>
                <a:ea typeface="Calibri"/>
              </a:rPr>
              <a:t>ukoliko vrijednosni sustav odgajatelja ne uključuje </a:t>
            </a:r>
            <a:r>
              <a:rPr lang="hr-HR" dirty="0">
                <a:solidFill>
                  <a:srgbClr val="FF0000"/>
                </a:solidFill>
                <a:latin typeface="Comic Sans MS"/>
                <a:ea typeface="Calibri"/>
              </a:rPr>
              <a:t>vrijednost tolerancije različitosti</a:t>
            </a:r>
            <a:r>
              <a:rPr lang="hr-HR" dirty="0">
                <a:latin typeface="Comic Sans MS"/>
                <a:ea typeface="Calibri"/>
              </a:rPr>
              <a:t>, ni najbolje napisani kurikulum ne može imati željeni društveni učinak 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hr-HR" dirty="0" smtClean="0">
                <a:latin typeface="Comic Sans MS"/>
                <a:ea typeface="Calibri"/>
              </a:rPr>
              <a:t>bitna su </a:t>
            </a:r>
            <a:r>
              <a:rPr lang="hr-HR" dirty="0">
                <a:solidFill>
                  <a:srgbClr val="FF0000"/>
                </a:solidFill>
                <a:latin typeface="Comic Sans MS"/>
                <a:ea typeface="Calibri"/>
              </a:rPr>
              <a:t>znanja </a:t>
            </a:r>
            <a:r>
              <a:rPr lang="hr-HR" dirty="0" smtClean="0">
                <a:latin typeface="Comic Sans MS"/>
                <a:ea typeface="Calibri"/>
              </a:rPr>
              <a:t>o </a:t>
            </a:r>
            <a:r>
              <a:rPr lang="hr-HR" dirty="0">
                <a:latin typeface="Comic Sans MS"/>
                <a:ea typeface="Calibri"/>
              </a:rPr>
              <a:t>socijalnim skupinama i procesima koji se zbivaju u </a:t>
            </a:r>
            <a:r>
              <a:rPr lang="hr-HR" dirty="0" smtClean="0">
                <a:latin typeface="Comic Sans MS"/>
                <a:ea typeface="Calibri"/>
              </a:rPr>
              <a:t>interakcijama te </a:t>
            </a:r>
            <a:r>
              <a:rPr lang="hr-HR" dirty="0" smtClean="0">
                <a:solidFill>
                  <a:srgbClr val="FF0000"/>
                </a:solidFill>
                <a:latin typeface="Comic Sans MS"/>
                <a:ea typeface="Calibri"/>
              </a:rPr>
              <a:t>vještine </a:t>
            </a:r>
            <a:r>
              <a:rPr lang="hr-HR" dirty="0">
                <a:solidFill>
                  <a:srgbClr val="FF0000"/>
                </a:solidFill>
                <a:latin typeface="Comic Sans MS"/>
                <a:ea typeface="Calibri"/>
              </a:rPr>
              <a:t>i sposobnosti </a:t>
            </a:r>
            <a:r>
              <a:rPr lang="hr-HR" dirty="0">
                <a:latin typeface="Comic Sans MS"/>
                <a:ea typeface="Calibri"/>
              </a:rPr>
              <a:t>interpretiranja procesa iz druge </a:t>
            </a:r>
            <a:r>
              <a:rPr lang="hr-HR" dirty="0" smtClean="0">
                <a:latin typeface="Comic Sans MS"/>
                <a:ea typeface="Calibri"/>
              </a:rPr>
              <a:t>kulture </a:t>
            </a:r>
            <a:endParaRPr lang="hr-HR" sz="2000" dirty="0">
              <a:latin typeface="Times New Roman"/>
              <a:ea typeface="Calibri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hr-HR" dirty="0" smtClean="0">
                <a:latin typeface="Comic Sans MS"/>
                <a:ea typeface="Calibri"/>
              </a:rPr>
              <a:t>o</a:t>
            </a:r>
            <a:r>
              <a:rPr lang="hr-HR" dirty="0" smtClean="0">
                <a:latin typeface="Comic Sans MS"/>
                <a:ea typeface="Calibri"/>
              </a:rPr>
              <a:t>dgajatelji trebaju </a:t>
            </a:r>
            <a:r>
              <a:rPr lang="hr-HR" dirty="0">
                <a:solidFill>
                  <a:srgbClr val="FF0000"/>
                </a:solidFill>
                <a:latin typeface="Comic Sans MS"/>
                <a:ea typeface="Calibri"/>
              </a:rPr>
              <a:t>osvijestiti vlastite stavove </a:t>
            </a:r>
            <a:r>
              <a:rPr lang="hr-HR" dirty="0">
                <a:latin typeface="Comic Sans MS"/>
                <a:ea typeface="Calibri"/>
              </a:rPr>
              <a:t>o kulturnim </a:t>
            </a:r>
            <a:r>
              <a:rPr lang="hr-HR" dirty="0" smtClean="0">
                <a:latin typeface="Comic Sans MS"/>
                <a:ea typeface="Calibri"/>
              </a:rPr>
              <a:t>razlikama</a:t>
            </a:r>
            <a:endParaRPr lang="hr-HR" sz="2000" dirty="0">
              <a:effectLst/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96012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spcAft>
                <a:spcPts val="0"/>
              </a:spcAft>
            </a:pPr>
            <a:r>
              <a:rPr lang="hr-HR" sz="3600" b="1" i="1" dirty="0">
                <a:latin typeface="Comic Sans MS"/>
                <a:ea typeface="Calibri"/>
              </a:rPr>
              <a:t>Kakav je vrijednosni sustav </a:t>
            </a:r>
            <a:r>
              <a:rPr lang="hr-HR" sz="3600" b="1" i="1" dirty="0" smtClean="0">
                <a:latin typeface="Comic Sans MS"/>
                <a:ea typeface="Calibri"/>
              </a:rPr>
              <a:t>odgajatelja</a:t>
            </a:r>
            <a:r>
              <a:rPr lang="hr-HR" sz="3600" b="1" i="1" dirty="0">
                <a:latin typeface="Comic Sans MS"/>
                <a:ea typeface="Calibri"/>
              </a:rPr>
              <a:t>?</a:t>
            </a:r>
            <a:r>
              <a:rPr lang="hr-HR" sz="3100" dirty="0">
                <a:latin typeface="Times New Roman"/>
                <a:ea typeface="Calibri"/>
              </a:rPr>
              <a:t/>
            </a:r>
            <a:br>
              <a:rPr lang="hr-HR" sz="3100" dirty="0">
                <a:latin typeface="Times New Roman"/>
                <a:ea typeface="Calibri"/>
              </a:rPr>
            </a:br>
            <a:endParaRPr lang="hr-HR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hr-HR" sz="3200" b="1" i="1" cap="all" spc="-100" dirty="0">
                <a:solidFill>
                  <a:srgbClr val="F3F2DC"/>
                </a:solidFill>
                <a:latin typeface="Comic Sans MS"/>
                <a:ea typeface="Calibri"/>
              </a:rPr>
              <a:t>Jesu li odgajatelji </a:t>
            </a:r>
            <a:r>
              <a:rPr lang="hr-HR" sz="3200" b="1" i="1" cap="all" spc="-100" dirty="0" smtClean="0">
                <a:solidFill>
                  <a:srgbClr val="F3F2DC"/>
                </a:solidFill>
                <a:latin typeface="Comic Sans MS"/>
                <a:ea typeface="Calibri"/>
              </a:rPr>
              <a:t>kompetentni (i voljni) prenositi </a:t>
            </a:r>
            <a:r>
              <a:rPr lang="hr-HR" sz="3200" b="1" i="1" cap="all" spc="-100" dirty="0">
                <a:solidFill>
                  <a:srgbClr val="F3F2DC"/>
                </a:solidFill>
                <a:latin typeface="Comic Sans MS"/>
                <a:ea typeface="Calibri"/>
              </a:rPr>
              <a:t>ideju tolerancije različitosti?</a:t>
            </a:r>
            <a:r>
              <a:rPr lang="hr-HR" sz="4000" cap="all" spc="-100" dirty="0">
                <a:solidFill>
                  <a:srgbClr val="F3F2DC"/>
                </a:solidFill>
                <a:latin typeface="Times New Roman"/>
                <a:ea typeface="Calibri"/>
              </a:rPr>
              <a:t/>
            </a:r>
            <a:br>
              <a:rPr lang="hr-HR" sz="4000" cap="all" spc="-100" dirty="0">
                <a:solidFill>
                  <a:srgbClr val="F3F2DC"/>
                </a:solidFill>
                <a:latin typeface="Times New Roman"/>
                <a:ea typeface="Calibri"/>
              </a:rPr>
            </a:b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6120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179512" y="533400"/>
            <a:ext cx="8856984" cy="990600"/>
          </a:xfrm>
        </p:spPr>
        <p:txBody>
          <a:bodyPr>
            <a:noAutofit/>
          </a:bodyPr>
          <a:lstStyle/>
          <a:p>
            <a:r>
              <a:rPr lang="hr-HR" sz="2400" b="1" i="1" dirty="0" smtClean="0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Boneta, Ivković, </a:t>
            </a:r>
            <a:r>
              <a:rPr lang="hr-HR" sz="2400" b="1" i="1" dirty="0" err="1" smtClean="0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Lacmanović</a:t>
            </a:r>
            <a:r>
              <a:rPr lang="hr-HR" sz="2400" b="1" i="1" dirty="0" smtClean="0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 (</a:t>
            </a:r>
            <a:r>
              <a:rPr lang="hr-HR" sz="2400" b="1" i="1" dirty="0" err="1" smtClean="0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2013</a:t>
            </a:r>
            <a:r>
              <a:rPr lang="hr-HR" sz="2400" b="1" i="1" dirty="0" smtClean="0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) </a:t>
            </a:r>
            <a:r>
              <a:rPr lang="hr-HR" sz="2400" b="1" i="1" dirty="0" err="1" smtClean="0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Interkulturalne</a:t>
            </a:r>
            <a:r>
              <a:rPr lang="hr-HR" sz="2400" b="1" i="1" dirty="0" smtClean="0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 </a:t>
            </a:r>
            <a:r>
              <a:rPr lang="hr-HR" sz="2400" b="1" i="1" dirty="0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kompetencije odgojiteljica i socijalna </a:t>
            </a:r>
            <a:r>
              <a:rPr lang="hr-HR" sz="2400" b="1" i="1" dirty="0" smtClean="0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distanca, </a:t>
            </a:r>
            <a:r>
              <a:rPr lang="hr-HR" sz="2000" b="1" i="1" dirty="0" smtClean="0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Školski vjesnik (4</a:t>
            </a:r>
            <a:r>
              <a:rPr lang="hr-HR" sz="2000" b="1" i="1" dirty="0" smtClean="0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) </a:t>
            </a:r>
            <a:r>
              <a:rPr lang="hr-HR" sz="2000" b="1" i="1" dirty="0" smtClean="0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str. </a:t>
            </a:r>
            <a:r>
              <a:rPr lang="hr-HR" sz="2000" b="1" i="1" dirty="0" err="1" smtClean="0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479</a:t>
            </a:r>
            <a:r>
              <a:rPr lang="hr-HR" sz="2000" b="1" i="1" dirty="0" smtClean="0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-</a:t>
            </a:r>
            <a:r>
              <a:rPr lang="hr-HR" sz="2000" b="1" i="1" dirty="0" err="1" smtClean="0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494</a:t>
            </a:r>
            <a:endParaRPr lang="hr-HR" sz="2000" dirty="0">
              <a:solidFill>
                <a:srgbClr val="0070C0"/>
              </a:solidFill>
            </a:endParaRPr>
          </a:p>
        </p:txBody>
      </p:sp>
      <p:sp>
        <p:nvSpPr>
          <p:cNvPr id="5" name="Rezervirano mjesto sadržaja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hr-HR" dirty="0" smtClean="0">
                <a:latin typeface="Comic Sans MS"/>
                <a:ea typeface="Calibri"/>
              </a:rPr>
              <a:t>Uzorak: </a:t>
            </a:r>
            <a:r>
              <a:rPr lang="hr-HR" dirty="0" err="1" smtClean="0">
                <a:latin typeface="Comic Sans MS"/>
                <a:ea typeface="Calibri"/>
              </a:rPr>
              <a:t>225</a:t>
            </a:r>
            <a:r>
              <a:rPr lang="hr-HR" dirty="0" smtClean="0">
                <a:latin typeface="Comic Sans MS"/>
                <a:ea typeface="Calibri"/>
              </a:rPr>
              <a:t> odgajatelje sa šireg riječkog područja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r>
              <a:rPr lang="hr-HR" dirty="0" smtClean="0">
                <a:latin typeface="Comic Sans MS"/>
                <a:ea typeface="Calibri"/>
              </a:rPr>
              <a:t>sadržaji </a:t>
            </a:r>
            <a:r>
              <a:rPr lang="hr-HR" dirty="0" err="1">
                <a:latin typeface="Comic Sans MS"/>
                <a:ea typeface="Calibri"/>
              </a:rPr>
              <a:t>interkulturalnog</a:t>
            </a:r>
            <a:r>
              <a:rPr lang="hr-HR" dirty="0">
                <a:latin typeface="Comic Sans MS"/>
                <a:ea typeface="Calibri"/>
              </a:rPr>
              <a:t> odgoja i obrazovanja </a:t>
            </a:r>
            <a:r>
              <a:rPr lang="hr-HR" dirty="0">
                <a:solidFill>
                  <a:srgbClr val="FF0000"/>
                </a:solidFill>
                <a:latin typeface="Comic Sans MS"/>
                <a:ea typeface="Calibri"/>
              </a:rPr>
              <a:t>nedovoljno su prisutni </a:t>
            </a:r>
            <a:r>
              <a:rPr lang="hr-HR" dirty="0">
                <a:latin typeface="Comic Sans MS"/>
                <a:ea typeface="Calibri"/>
              </a:rPr>
              <a:t>u formalnom obrazovanju </a:t>
            </a:r>
            <a:r>
              <a:rPr lang="hr-HR" dirty="0" smtClean="0">
                <a:latin typeface="Comic Sans MS"/>
                <a:ea typeface="Calibri"/>
              </a:rPr>
              <a:t>odgajatelja, </a:t>
            </a:r>
            <a:r>
              <a:rPr lang="hr-HR" dirty="0">
                <a:solidFill>
                  <a:srgbClr val="FF0000"/>
                </a:solidFill>
                <a:latin typeface="Comic Sans MS"/>
                <a:ea typeface="Calibri"/>
              </a:rPr>
              <a:t>svega trećina smatra se osposobljenima za njihovu primjenu u </a:t>
            </a:r>
            <a:r>
              <a:rPr lang="hr-HR" dirty="0" smtClean="0">
                <a:solidFill>
                  <a:srgbClr val="FF0000"/>
                </a:solidFill>
                <a:latin typeface="Comic Sans MS"/>
                <a:ea typeface="Calibri"/>
              </a:rPr>
              <a:t>praksi</a:t>
            </a:r>
            <a:endParaRPr lang="hr-HR" sz="2000" dirty="0">
              <a:latin typeface="Times New Roman"/>
              <a:ea typeface="Calibri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r>
              <a:rPr lang="hr-HR" dirty="0" smtClean="0">
                <a:latin typeface="Comic Sans MS"/>
                <a:ea typeface="Calibri"/>
              </a:rPr>
              <a:t>odgajatelji iskazuju </a:t>
            </a:r>
            <a:r>
              <a:rPr lang="hr-HR" dirty="0">
                <a:solidFill>
                  <a:srgbClr val="FF0000"/>
                </a:solidFill>
                <a:latin typeface="Comic Sans MS"/>
                <a:ea typeface="Calibri"/>
              </a:rPr>
              <a:t>veću socijalnu bliskost prema onim etničkim skupinama iste </a:t>
            </a:r>
            <a:r>
              <a:rPr lang="hr-HR" dirty="0" smtClean="0">
                <a:solidFill>
                  <a:srgbClr val="FF0000"/>
                </a:solidFill>
                <a:latin typeface="Comic Sans MS"/>
                <a:ea typeface="Calibri"/>
              </a:rPr>
              <a:t>vjeroispovijesti</a:t>
            </a:r>
            <a:endParaRPr lang="hr-HR" sz="2000" dirty="0"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4086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323528" y="533400"/>
            <a:ext cx="8568952" cy="990600"/>
          </a:xfrm>
        </p:spPr>
        <p:txBody>
          <a:bodyPr>
            <a:noAutofit/>
          </a:bodyPr>
          <a:lstStyle/>
          <a:p>
            <a:r>
              <a:rPr lang="hr-HR" sz="2400" b="1" i="1" dirty="0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Boneta, Ivković, </a:t>
            </a:r>
            <a:r>
              <a:rPr lang="hr-HR" sz="2400" b="1" i="1" dirty="0" err="1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Lacmanović</a:t>
            </a:r>
            <a:r>
              <a:rPr lang="hr-HR" sz="2400" b="1" i="1" dirty="0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 (</a:t>
            </a:r>
            <a:r>
              <a:rPr lang="hr-HR" sz="2400" b="1" i="1" dirty="0" err="1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2013</a:t>
            </a:r>
            <a:r>
              <a:rPr lang="hr-HR" sz="2400" b="1" i="1" dirty="0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) </a:t>
            </a:r>
            <a:r>
              <a:rPr lang="hr-HR" sz="2400" b="1" i="1" dirty="0" err="1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Interkulturalne</a:t>
            </a:r>
            <a:r>
              <a:rPr lang="hr-HR" sz="2400" b="1" i="1" dirty="0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 kompetencije odgojiteljica i socijalna distanca, </a:t>
            </a:r>
            <a:r>
              <a:rPr lang="hr-HR" sz="2000" b="1" i="1" dirty="0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Školski vjesnik (4) str. </a:t>
            </a:r>
            <a:r>
              <a:rPr lang="hr-HR" sz="2000" b="1" i="1" dirty="0" err="1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479</a:t>
            </a:r>
            <a:r>
              <a:rPr lang="hr-HR" sz="2000" b="1" i="1" dirty="0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-</a:t>
            </a:r>
            <a:r>
              <a:rPr lang="hr-HR" sz="2000" b="1" i="1" dirty="0" err="1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494</a:t>
            </a:r>
            <a:endParaRPr lang="hr-HR" sz="2400" dirty="0"/>
          </a:p>
        </p:txBody>
      </p:sp>
      <p:sp>
        <p:nvSpPr>
          <p:cNvPr id="5" name="Rezervirano mjesto sadržaja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 algn="just">
              <a:lnSpc>
                <a:spcPct val="150000"/>
              </a:lnSpc>
              <a:spcAft>
                <a:spcPts val="0"/>
              </a:spcAft>
              <a:buFont typeface="+mj-lt"/>
              <a:buAutoNum type="arabicParenR" startAt="3"/>
            </a:pPr>
            <a:r>
              <a:rPr lang="hr-HR" dirty="0">
                <a:latin typeface="Comic Sans MS"/>
                <a:ea typeface="Calibri"/>
              </a:rPr>
              <a:t>veća distanca </a:t>
            </a:r>
            <a:r>
              <a:rPr lang="hr-HR" dirty="0" smtClean="0">
                <a:latin typeface="Comic Sans MS"/>
                <a:ea typeface="Calibri"/>
              </a:rPr>
              <a:t>prema </a:t>
            </a:r>
            <a:r>
              <a:rPr lang="hr-HR" dirty="0">
                <a:latin typeface="Comic Sans MS"/>
                <a:ea typeface="Calibri"/>
              </a:rPr>
              <a:t>skupina kojima se pripisuju i druge </a:t>
            </a:r>
            <a:r>
              <a:rPr lang="hr-HR" dirty="0">
                <a:solidFill>
                  <a:srgbClr val="FF0000"/>
                </a:solidFill>
                <a:latin typeface="Comic Sans MS"/>
                <a:ea typeface="Calibri"/>
              </a:rPr>
              <a:t>kulturne posebnosti </a:t>
            </a:r>
            <a:r>
              <a:rPr lang="hr-HR" dirty="0">
                <a:latin typeface="Comic Sans MS"/>
                <a:ea typeface="Calibri"/>
              </a:rPr>
              <a:t>(jezik, norme, običaji) ili odstupanja od dominantnog kulturnog </a:t>
            </a:r>
            <a:r>
              <a:rPr lang="hr-HR" dirty="0" smtClean="0">
                <a:latin typeface="Comic Sans MS"/>
                <a:ea typeface="Calibri"/>
              </a:rPr>
              <a:t>sklopa</a:t>
            </a:r>
            <a:endParaRPr lang="hr-HR" sz="2000" dirty="0">
              <a:latin typeface="Times New Roman"/>
              <a:ea typeface="Calibri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arenR" startAt="3"/>
            </a:pPr>
            <a:r>
              <a:rPr lang="hr-HR" dirty="0">
                <a:latin typeface="Comic Sans MS"/>
                <a:ea typeface="Calibri"/>
              </a:rPr>
              <a:t>dio </a:t>
            </a:r>
            <a:r>
              <a:rPr lang="hr-HR" dirty="0" smtClean="0">
                <a:latin typeface="Comic Sans MS"/>
                <a:ea typeface="Calibri"/>
              </a:rPr>
              <a:t>odgajatelja (</a:t>
            </a:r>
            <a:r>
              <a:rPr lang="hr-HR" dirty="0" err="1">
                <a:latin typeface="Comic Sans MS"/>
                <a:ea typeface="Calibri"/>
              </a:rPr>
              <a:t>35</a:t>
            </a:r>
            <a:r>
              <a:rPr lang="hr-HR" dirty="0">
                <a:latin typeface="Comic Sans MS"/>
                <a:ea typeface="Calibri"/>
              </a:rPr>
              <a:t>%) odbio je ispuniti upitnik uz obrazloženje kako je „uvrjedljivo na takav način dijeliti ljude“; iako </a:t>
            </a:r>
            <a:r>
              <a:rPr lang="hr-HR" dirty="0">
                <a:solidFill>
                  <a:srgbClr val="FF0000"/>
                </a:solidFill>
                <a:latin typeface="Comic Sans MS"/>
                <a:ea typeface="Calibri"/>
              </a:rPr>
              <a:t>skala mjeri, a ne učvršćuje socijalnu </a:t>
            </a:r>
            <a:r>
              <a:rPr lang="hr-HR" dirty="0" smtClean="0">
                <a:solidFill>
                  <a:srgbClr val="FF0000"/>
                </a:solidFill>
                <a:latin typeface="Comic Sans MS"/>
                <a:ea typeface="Calibri"/>
              </a:rPr>
              <a:t>distancu</a:t>
            </a:r>
            <a:endParaRPr lang="hr-HR" sz="2000" dirty="0">
              <a:solidFill>
                <a:srgbClr val="FF0000"/>
              </a:solidFill>
              <a:effectLst/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17193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251520" y="533400"/>
            <a:ext cx="8640960" cy="990600"/>
          </a:xfrm>
        </p:spPr>
        <p:txBody>
          <a:bodyPr>
            <a:noAutofit/>
          </a:bodyPr>
          <a:lstStyle/>
          <a:p>
            <a:r>
              <a:rPr lang="hr-HR" sz="2400" b="1" i="1" dirty="0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Boneta, Ivković, </a:t>
            </a:r>
            <a:r>
              <a:rPr lang="hr-HR" sz="2400" b="1" i="1" dirty="0" err="1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Lacmanović</a:t>
            </a:r>
            <a:r>
              <a:rPr lang="hr-HR" sz="2400" b="1" i="1" dirty="0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 (</a:t>
            </a:r>
            <a:r>
              <a:rPr lang="hr-HR" sz="2400" b="1" i="1" dirty="0" err="1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2013</a:t>
            </a:r>
            <a:r>
              <a:rPr lang="hr-HR" sz="2400" b="1" i="1" dirty="0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) </a:t>
            </a:r>
            <a:r>
              <a:rPr lang="hr-HR" sz="2400" b="1" i="1" dirty="0" err="1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Interkulturalne</a:t>
            </a:r>
            <a:r>
              <a:rPr lang="hr-HR" sz="2400" b="1" i="1" dirty="0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 kompetencije odgojiteljica i socijalna distanca, </a:t>
            </a:r>
            <a:r>
              <a:rPr lang="hr-HR" sz="2000" b="1" i="1" dirty="0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Školski vjesnik (4) str. </a:t>
            </a:r>
            <a:r>
              <a:rPr lang="hr-HR" sz="2000" b="1" i="1" dirty="0" err="1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479</a:t>
            </a:r>
            <a:r>
              <a:rPr lang="hr-HR" sz="2000" b="1" i="1" dirty="0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-</a:t>
            </a:r>
            <a:r>
              <a:rPr lang="hr-HR" sz="2000" b="1" i="1" dirty="0" err="1">
                <a:solidFill>
                  <a:srgbClr val="0070C0"/>
                </a:solidFill>
                <a:latin typeface="Comic Sans MS"/>
                <a:ea typeface="Calibri"/>
                <a:cs typeface="Times New Roman"/>
              </a:rPr>
              <a:t>494</a:t>
            </a:r>
            <a:endParaRPr lang="hr-HR" sz="2400" dirty="0"/>
          </a:p>
        </p:txBody>
      </p:sp>
      <p:sp>
        <p:nvSpPr>
          <p:cNvPr id="5" name="Rezervirano mjesto sadržaja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hr-HR" dirty="0" smtClean="0">
                <a:latin typeface="Comic Sans MS"/>
                <a:ea typeface="Calibri"/>
              </a:rPr>
              <a:t>potrebno je osvješćivanje </a:t>
            </a:r>
            <a:r>
              <a:rPr lang="hr-HR" dirty="0">
                <a:latin typeface="Comic Sans MS"/>
                <a:ea typeface="Calibri"/>
              </a:rPr>
              <a:t>i </a:t>
            </a:r>
            <a:r>
              <a:rPr lang="hr-HR" dirty="0" smtClean="0">
                <a:latin typeface="Comic Sans MS"/>
                <a:ea typeface="Calibri"/>
              </a:rPr>
              <a:t>mijenjanje stavova kroz sadržaje </a:t>
            </a:r>
            <a:r>
              <a:rPr lang="hr-HR" dirty="0" err="1">
                <a:latin typeface="Comic Sans MS"/>
                <a:ea typeface="Calibri"/>
              </a:rPr>
              <a:t>IOO</a:t>
            </a:r>
            <a:r>
              <a:rPr lang="hr-HR" dirty="0">
                <a:latin typeface="Comic Sans MS"/>
                <a:ea typeface="Calibri"/>
              </a:rPr>
              <a:t> </a:t>
            </a:r>
            <a:r>
              <a:rPr lang="hr-HR" dirty="0" smtClean="0">
                <a:latin typeface="Comic Sans MS"/>
                <a:ea typeface="Calibri"/>
              </a:rPr>
              <a:t>(kroz redoviti program </a:t>
            </a:r>
            <a:r>
              <a:rPr lang="hr-HR" dirty="0" smtClean="0">
                <a:latin typeface="Comic Sans MS"/>
                <a:ea typeface="Calibri"/>
              </a:rPr>
              <a:t>i </a:t>
            </a:r>
            <a:r>
              <a:rPr lang="hr-HR" dirty="0" err="1" smtClean="0">
                <a:latin typeface="Comic Sans MS"/>
                <a:ea typeface="Calibri"/>
              </a:rPr>
              <a:t>cjeloživotno</a:t>
            </a:r>
            <a:r>
              <a:rPr lang="hr-HR" dirty="0" smtClean="0">
                <a:latin typeface="Comic Sans MS"/>
                <a:ea typeface="Calibri"/>
              </a:rPr>
              <a:t> učenje)</a:t>
            </a:r>
            <a:endParaRPr lang="hr-HR" sz="2000" dirty="0">
              <a:latin typeface="Times New Roman"/>
              <a:ea typeface="Calibri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hr-HR" b="1" i="1" dirty="0">
                <a:latin typeface="Comic Sans MS"/>
                <a:ea typeface="Calibri"/>
              </a:rPr>
              <a:t>Zaključak istraživanja: </a:t>
            </a:r>
            <a:r>
              <a:rPr lang="hr-HR" dirty="0">
                <a:solidFill>
                  <a:srgbClr val="FF0000"/>
                </a:solidFill>
                <a:latin typeface="Comic Sans MS"/>
                <a:ea typeface="Calibri"/>
              </a:rPr>
              <a:t>sadašnje </a:t>
            </a:r>
            <a:r>
              <a:rPr lang="hr-HR" dirty="0" err="1">
                <a:solidFill>
                  <a:srgbClr val="FF0000"/>
                </a:solidFill>
                <a:latin typeface="Comic Sans MS"/>
                <a:ea typeface="Calibri"/>
              </a:rPr>
              <a:t>interkulturalne</a:t>
            </a:r>
            <a:r>
              <a:rPr lang="hr-HR" dirty="0">
                <a:solidFill>
                  <a:srgbClr val="FF0000"/>
                </a:solidFill>
                <a:latin typeface="Comic Sans MS"/>
                <a:ea typeface="Calibri"/>
              </a:rPr>
              <a:t> kompetencije odgojiteljica nemaju dovoljnu emancipacijsku snagu u smanjenju stereotipa i </a:t>
            </a:r>
            <a:r>
              <a:rPr lang="hr-HR" dirty="0" smtClean="0">
                <a:solidFill>
                  <a:srgbClr val="FF0000"/>
                </a:solidFill>
                <a:latin typeface="Comic Sans MS"/>
                <a:ea typeface="Calibri"/>
              </a:rPr>
              <a:t>predrasuda</a:t>
            </a:r>
            <a:endParaRPr lang="hr-HR" sz="2000" dirty="0">
              <a:solidFill>
                <a:srgbClr val="FF0000"/>
              </a:solidFill>
              <a:latin typeface="Times New Roman"/>
              <a:ea typeface="Calibri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hr-HR" b="1" i="1" dirty="0">
                <a:solidFill>
                  <a:srgbClr val="FF0000"/>
                </a:solidFill>
                <a:latin typeface="Comic Sans MS"/>
                <a:ea typeface="Calibri"/>
              </a:rPr>
              <a:t>Je li distanca prema kulturno drugačijima posljedica nekorištenja sadržaja </a:t>
            </a:r>
            <a:r>
              <a:rPr lang="hr-HR" b="1" i="1" dirty="0" err="1">
                <a:solidFill>
                  <a:srgbClr val="FF0000"/>
                </a:solidFill>
                <a:latin typeface="Comic Sans MS"/>
                <a:ea typeface="Calibri"/>
              </a:rPr>
              <a:t>IOO</a:t>
            </a:r>
            <a:r>
              <a:rPr lang="hr-HR" b="1" i="1" dirty="0">
                <a:solidFill>
                  <a:srgbClr val="FF0000"/>
                </a:solidFill>
                <a:latin typeface="Comic Sans MS"/>
                <a:ea typeface="Calibri"/>
              </a:rPr>
              <a:t> u praksi ili je obratno -  nekorištenje posljedica već formirane socijalne distance? </a:t>
            </a:r>
            <a:endParaRPr lang="hr-HR" sz="2000" dirty="0">
              <a:solidFill>
                <a:srgbClr val="FF0000"/>
              </a:solidFill>
              <a:effectLst/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6936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435280" cy="990600"/>
          </a:xfrm>
        </p:spPr>
        <p:txBody>
          <a:bodyPr>
            <a:noAutofit/>
          </a:bodyPr>
          <a:lstStyle/>
          <a:p>
            <a:r>
              <a:rPr lang="hr-HR" sz="24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Maričić, </a:t>
            </a:r>
            <a:r>
              <a:rPr lang="hr-HR" sz="24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Kamenov</a:t>
            </a:r>
            <a:r>
              <a:rPr lang="hr-HR" sz="24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i Horvat (</a:t>
            </a:r>
            <a:r>
              <a:rPr lang="hr-HR" sz="24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2012</a:t>
            </a:r>
            <a:r>
              <a:rPr lang="hr-HR" sz="24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) Predrasude u dječjoj dobi …</a:t>
            </a:r>
            <a:br>
              <a:rPr lang="hr-HR" sz="2400" dirty="0" smtClean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hr-HR" sz="16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Društvena istraživanja </a:t>
            </a:r>
            <a:r>
              <a:rPr lang="hr-HR" sz="16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2012</a:t>
            </a:r>
            <a:r>
              <a:rPr lang="hr-HR" sz="16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(1):</a:t>
            </a:r>
            <a:r>
              <a:rPr lang="hr-HR" sz="16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137</a:t>
            </a:r>
            <a:r>
              <a:rPr lang="hr-HR" sz="16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-</a:t>
            </a:r>
            <a:r>
              <a:rPr lang="hr-HR" sz="16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158</a:t>
            </a:r>
            <a:endParaRPr lang="hr-HR" sz="16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1520" y="1412776"/>
            <a:ext cx="8712968" cy="5064224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hr-HR" dirty="0" smtClean="0">
                <a:latin typeface="Comic Sans MS"/>
                <a:ea typeface="Calibri"/>
              </a:rPr>
              <a:t>Uzorak: </a:t>
            </a:r>
            <a:r>
              <a:rPr lang="hr-HR" dirty="0" err="1" smtClean="0">
                <a:latin typeface="Comic Sans MS"/>
                <a:ea typeface="Calibri"/>
              </a:rPr>
              <a:t>311</a:t>
            </a:r>
            <a:r>
              <a:rPr lang="hr-HR" dirty="0" smtClean="0">
                <a:latin typeface="Comic Sans MS"/>
                <a:ea typeface="Calibri"/>
              </a:rPr>
              <a:t> </a:t>
            </a:r>
            <a:r>
              <a:rPr lang="hr-HR" dirty="0">
                <a:latin typeface="Comic Sans MS"/>
                <a:ea typeface="Calibri"/>
              </a:rPr>
              <a:t>učenika i </a:t>
            </a:r>
            <a:r>
              <a:rPr lang="hr-HR" dirty="0" smtClean="0">
                <a:latin typeface="Comic Sans MS"/>
                <a:ea typeface="Calibri"/>
              </a:rPr>
              <a:t>učenica </a:t>
            </a:r>
            <a:r>
              <a:rPr lang="hr-HR" dirty="0">
                <a:latin typeface="Comic Sans MS"/>
                <a:ea typeface="Calibri"/>
              </a:rPr>
              <a:t>petih razreda iz </a:t>
            </a:r>
            <a:r>
              <a:rPr lang="hr-HR" dirty="0" smtClean="0">
                <a:latin typeface="Comic Sans MS"/>
                <a:ea typeface="Calibri"/>
              </a:rPr>
              <a:t>osnovnih </a:t>
            </a:r>
            <a:r>
              <a:rPr lang="hr-HR" dirty="0">
                <a:latin typeface="Comic Sans MS"/>
                <a:ea typeface="Calibri"/>
              </a:rPr>
              <a:t>škola </a:t>
            </a:r>
            <a:r>
              <a:rPr lang="hr-HR" dirty="0" smtClean="0">
                <a:latin typeface="Comic Sans MS"/>
                <a:ea typeface="Calibri"/>
              </a:rPr>
              <a:t>u ZG</a:t>
            </a:r>
            <a:endParaRPr lang="hr-HR" dirty="0" smtClean="0">
              <a:latin typeface="Comic Sans MS"/>
              <a:ea typeface="Calibri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hr-HR" dirty="0" smtClean="0">
                <a:solidFill>
                  <a:srgbClr val="FF0000"/>
                </a:solidFill>
                <a:latin typeface="Comic Sans MS"/>
                <a:ea typeface="Calibri"/>
                <a:cs typeface="Times New Roman"/>
              </a:rPr>
              <a:t>Predmet istraživanja</a:t>
            </a:r>
            <a:r>
              <a:rPr lang="hr-HR" dirty="0" smtClean="0">
                <a:latin typeface="Comic Sans MS"/>
                <a:ea typeface="Calibri"/>
                <a:cs typeface="Times New Roman"/>
              </a:rPr>
              <a:t>: distanca </a:t>
            </a:r>
            <a:r>
              <a:rPr lang="hr-HR" dirty="0" smtClean="0">
                <a:latin typeface="Comic Sans MS"/>
                <a:ea typeface="Calibri"/>
                <a:cs typeface="Times New Roman"/>
              </a:rPr>
              <a:t>prema </a:t>
            </a:r>
            <a:r>
              <a:rPr lang="vi-VN" dirty="0" smtClean="0">
                <a:latin typeface="Comic Sans MS"/>
                <a:ea typeface="Calibri"/>
                <a:cs typeface="Times New Roman"/>
              </a:rPr>
              <a:t>slijep</a:t>
            </a:r>
            <a:r>
              <a:rPr lang="hr-HR" dirty="0" smtClean="0">
                <a:latin typeface="Comic Sans MS"/>
                <a:ea typeface="Calibri"/>
                <a:cs typeface="Times New Roman"/>
              </a:rPr>
              <a:t>oj</a:t>
            </a:r>
            <a:r>
              <a:rPr lang="vi-VN" dirty="0" smtClean="0">
                <a:latin typeface="Comic Sans MS"/>
                <a:ea typeface="Calibri"/>
                <a:cs typeface="Times New Roman"/>
              </a:rPr>
              <a:t> djec</a:t>
            </a:r>
            <a:r>
              <a:rPr lang="hr-HR" dirty="0" smtClean="0">
                <a:latin typeface="Comic Sans MS"/>
                <a:ea typeface="Calibri"/>
                <a:cs typeface="Times New Roman"/>
              </a:rPr>
              <a:t>i</a:t>
            </a:r>
            <a:r>
              <a:rPr lang="vi-VN" dirty="0" smtClean="0">
                <a:latin typeface="Comic Sans MS"/>
                <a:ea typeface="Calibri"/>
                <a:cs typeface="Times New Roman"/>
              </a:rPr>
              <a:t>, djec</a:t>
            </a:r>
            <a:r>
              <a:rPr lang="hr-HR" dirty="0" smtClean="0">
                <a:latin typeface="Comic Sans MS"/>
                <a:ea typeface="Calibri"/>
                <a:cs typeface="Times New Roman"/>
              </a:rPr>
              <a:t>i</a:t>
            </a:r>
            <a:r>
              <a:rPr lang="vi-VN" dirty="0" smtClean="0">
                <a:latin typeface="Comic Sans MS"/>
                <a:ea typeface="Calibri"/>
                <a:cs typeface="Times New Roman"/>
              </a:rPr>
              <a:t> koja </a:t>
            </a:r>
            <a:r>
              <a:rPr lang="vi-VN" dirty="0">
                <a:latin typeface="Comic Sans MS"/>
                <a:ea typeface="Calibri"/>
                <a:cs typeface="Times New Roman"/>
              </a:rPr>
              <a:t>se kreću u invalidskim kolicima, </a:t>
            </a:r>
            <a:r>
              <a:rPr lang="vi-VN" dirty="0" smtClean="0">
                <a:latin typeface="Comic Sans MS"/>
                <a:ea typeface="Calibri"/>
                <a:cs typeface="Times New Roman"/>
              </a:rPr>
              <a:t>pretil</a:t>
            </a:r>
            <a:r>
              <a:rPr lang="hr-HR" dirty="0" smtClean="0">
                <a:latin typeface="Comic Sans MS"/>
                <a:ea typeface="Calibri"/>
                <a:cs typeface="Times New Roman"/>
              </a:rPr>
              <a:t>oj</a:t>
            </a:r>
            <a:r>
              <a:rPr lang="vi-VN" dirty="0" smtClean="0">
                <a:latin typeface="Comic Sans MS"/>
                <a:ea typeface="Calibri"/>
                <a:cs typeface="Times New Roman"/>
              </a:rPr>
              <a:t> djec</a:t>
            </a:r>
            <a:r>
              <a:rPr lang="hr-HR" dirty="0" smtClean="0">
                <a:latin typeface="Comic Sans MS"/>
                <a:ea typeface="Calibri"/>
                <a:cs typeface="Times New Roman"/>
              </a:rPr>
              <a:t>i</a:t>
            </a:r>
            <a:r>
              <a:rPr lang="vi-VN" dirty="0" smtClean="0">
                <a:latin typeface="Comic Sans MS"/>
                <a:ea typeface="Calibri"/>
                <a:cs typeface="Times New Roman"/>
              </a:rPr>
              <a:t> </a:t>
            </a:r>
            <a:r>
              <a:rPr lang="vi-VN" dirty="0">
                <a:latin typeface="Comic Sans MS"/>
                <a:ea typeface="Calibri"/>
                <a:cs typeface="Times New Roman"/>
              </a:rPr>
              <a:t>te </a:t>
            </a:r>
            <a:r>
              <a:rPr lang="hr-HR" dirty="0" smtClean="0">
                <a:latin typeface="Comic Sans MS"/>
                <a:ea typeface="Calibri"/>
                <a:cs typeface="Times New Roman"/>
              </a:rPr>
              <a:t>djeci </a:t>
            </a:r>
            <a:r>
              <a:rPr lang="vi-VN" dirty="0" smtClean="0">
                <a:latin typeface="Comic Sans MS"/>
                <a:ea typeface="Calibri"/>
                <a:cs typeface="Times New Roman"/>
              </a:rPr>
              <a:t>romske nacionalnosti</a:t>
            </a:r>
            <a:endParaRPr lang="hr-HR" dirty="0" smtClean="0">
              <a:latin typeface="Comic Sans MS"/>
              <a:ea typeface="Calibri"/>
              <a:cs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hr-HR" dirty="0" smtClean="0">
                <a:latin typeface="Comic Sans MS"/>
                <a:ea typeface="Calibri"/>
                <a:cs typeface="Times New Roman"/>
              </a:rPr>
              <a:t>Dvije skale:</a:t>
            </a: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hr-HR" dirty="0" smtClean="0">
                <a:latin typeface="Comic Sans MS"/>
                <a:ea typeface="Calibri"/>
                <a:cs typeface="Times New Roman"/>
              </a:rPr>
              <a:t>1) </a:t>
            </a:r>
            <a:r>
              <a:rPr lang="vi-VN" dirty="0" smtClean="0">
                <a:latin typeface="Comic Sans MS"/>
                <a:ea typeface="Calibri"/>
                <a:cs typeface="Times New Roman"/>
              </a:rPr>
              <a:t>spremnost </a:t>
            </a:r>
            <a:r>
              <a:rPr lang="vi-VN" dirty="0">
                <a:latin typeface="Comic Sans MS"/>
                <a:ea typeface="Calibri"/>
                <a:cs typeface="Times New Roman"/>
              </a:rPr>
              <a:t>i na </a:t>
            </a:r>
            <a:r>
              <a:rPr lang="vi-VN" dirty="0" smtClean="0">
                <a:latin typeface="Comic Sans MS"/>
                <a:ea typeface="Calibri"/>
                <a:cs typeface="Times New Roman"/>
              </a:rPr>
              <a:t>kontakt</a:t>
            </a:r>
            <a:r>
              <a:rPr lang="hr-HR" dirty="0" smtClean="0">
                <a:latin typeface="Comic Sans MS"/>
                <a:ea typeface="Calibri"/>
                <a:cs typeface="Times New Roman"/>
              </a:rPr>
              <a:t>e</a:t>
            </a:r>
            <a:r>
              <a:rPr lang="vi-VN" dirty="0" smtClean="0">
                <a:latin typeface="Comic Sans MS"/>
                <a:ea typeface="Calibri"/>
                <a:cs typeface="Times New Roman"/>
              </a:rPr>
              <a:t> </a:t>
            </a:r>
            <a:r>
              <a:rPr lang="vi-VN" dirty="0">
                <a:latin typeface="Comic Sans MS"/>
                <a:ea typeface="Calibri"/>
                <a:cs typeface="Times New Roman"/>
              </a:rPr>
              <a:t>(od života u istom gradu do bliskoga </a:t>
            </a:r>
            <a:r>
              <a:rPr lang="vi-VN" dirty="0" smtClean="0">
                <a:latin typeface="Comic Sans MS"/>
                <a:ea typeface="Calibri"/>
                <a:cs typeface="Times New Roman"/>
              </a:rPr>
              <a:t>prijateljstva</a:t>
            </a:r>
            <a:r>
              <a:rPr lang="hr-HR" dirty="0" smtClean="0">
                <a:latin typeface="Comic Sans MS"/>
                <a:ea typeface="Calibri"/>
                <a:cs typeface="Times New Roman"/>
              </a:rPr>
              <a:t>)</a:t>
            </a: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hr-HR" dirty="0" smtClean="0">
                <a:latin typeface="Comic Sans MS"/>
                <a:ea typeface="Calibri"/>
                <a:cs typeface="Times New Roman"/>
              </a:rPr>
              <a:t>2) </a:t>
            </a:r>
            <a:r>
              <a:rPr lang="vi-VN" dirty="0" smtClean="0">
                <a:latin typeface="Comic Sans MS"/>
                <a:ea typeface="Calibri"/>
                <a:cs typeface="Times New Roman"/>
              </a:rPr>
              <a:t>spremnost </a:t>
            </a:r>
            <a:r>
              <a:rPr lang="vi-VN" dirty="0">
                <a:latin typeface="Comic Sans MS"/>
                <a:ea typeface="Calibri"/>
                <a:cs typeface="Times New Roman"/>
              </a:rPr>
              <a:t>na bliske oblike kontakta </a:t>
            </a:r>
            <a:r>
              <a:rPr lang="vi-VN" dirty="0" smtClean="0">
                <a:latin typeface="Comic Sans MS"/>
                <a:ea typeface="Calibri"/>
                <a:cs typeface="Times New Roman"/>
              </a:rPr>
              <a:t>u slobodno vrijeme</a:t>
            </a:r>
            <a:endParaRPr lang="hr-HR" dirty="0" smtClean="0">
              <a:latin typeface="Comic Sans MS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75223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435280" cy="990600"/>
          </a:xfrm>
        </p:spPr>
        <p:txBody>
          <a:bodyPr>
            <a:noAutofit/>
          </a:bodyPr>
          <a:lstStyle/>
          <a:p>
            <a:r>
              <a:rPr lang="hr-HR" sz="2400" dirty="0">
                <a:solidFill>
                  <a:srgbClr val="0070C0"/>
                </a:solidFill>
                <a:latin typeface="Comic Sans MS" panose="030F0702030302020204" pitchFamily="66" charset="0"/>
              </a:rPr>
              <a:t>Maričić, </a:t>
            </a:r>
            <a:r>
              <a:rPr lang="hr-HR" sz="2400" dirty="0" err="1">
                <a:solidFill>
                  <a:srgbClr val="0070C0"/>
                </a:solidFill>
                <a:latin typeface="Comic Sans MS" panose="030F0702030302020204" pitchFamily="66" charset="0"/>
              </a:rPr>
              <a:t>Kamenov</a:t>
            </a:r>
            <a:r>
              <a:rPr lang="hr-HR" sz="2400" dirty="0">
                <a:solidFill>
                  <a:srgbClr val="0070C0"/>
                </a:solidFill>
                <a:latin typeface="Comic Sans MS" panose="030F0702030302020204" pitchFamily="66" charset="0"/>
              </a:rPr>
              <a:t> i Horvat (</a:t>
            </a:r>
            <a:r>
              <a:rPr lang="hr-HR" sz="2400" dirty="0" err="1">
                <a:solidFill>
                  <a:srgbClr val="0070C0"/>
                </a:solidFill>
                <a:latin typeface="Comic Sans MS" panose="030F0702030302020204" pitchFamily="66" charset="0"/>
              </a:rPr>
              <a:t>2012</a:t>
            </a:r>
            <a:r>
              <a:rPr lang="hr-HR" sz="2400" dirty="0">
                <a:solidFill>
                  <a:srgbClr val="0070C0"/>
                </a:solidFill>
                <a:latin typeface="Comic Sans MS" panose="030F0702030302020204" pitchFamily="66" charset="0"/>
              </a:rPr>
              <a:t>) Predrasude u dječjoj dobi …</a:t>
            </a:r>
            <a:br>
              <a:rPr lang="hr-HR" sz="2400" dirty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hr-HR" sz="1600" dirty="0">
                <a:solidFill>
                  <a:srgbClr val="0070C0"/>
                </a:solidFill>
                <a:latin typeface="Comic Sans MS" panose="030F0702030302020204" pitchFamily="66" charset="0"/>
              </a:rPr>
              <a:t>Društvena istraživanja </a:t>
            </a:r>
            <a:r>
              <a:rPr lang="hr-HR" sz="1600" dirty="0" err="1">
                <a:solidFill>
                  <a:srgbClr val="0070C0"/>
                </a:solidFill>
                <a:latin typeface="Comic Sans MS" panose="030F0702030302020204" pitchFamily="66" charset="0"/>
              </a:rPr>
              <a:t>2012</a:t>
            </a:r>
            <a:r>
              <a:rPr lang="hr-HR" sz="1600" dirty="0">
                <a:solidFill>
                  <a:srgbClr val="0070C0"/>
                </a:solidFill>
                <a:latin typeface="Comic Sans MS" panose="030F0702030302020204" pitchFamily="66" charset="0"/>
              </a:rPr>
              <a:t>(1):</a:t>
            </a:r>
            <a:r>
              <a:rPr lang="hr-HR" sz="1600" dirty="0" err="1">
                <a:solidFill>
                  <a:srgbClr val="0070C0"/>
                </a:solidFill>
                <a:latin typeface="Comic Sans MS" panose="030F0702030302020204" pitchFamily="66" charset="0"/>
              </a:rPr>
              <a:t>137</a:t>
            </a:r>
            <a:r>
              <a:rPr lang="hr-HR" sz="1600" dirty="0">
                <a:solidFill>
                  <a:srgbClr val="0070C0"/>
                </a:solidFill>
                <a:latin typeface="Comic Sans MS" panose="030F0702030302020204" pitchFamily="66" charset="0"/>
              </a:rPr>
              <a:t>-</a:t>
            </a:r>
            <a:r>
              <a:rPr lang="hr-HR" sz="1600" dirty="0" err="1">
                <a:solidFill>
                  <a:srgbClr val="0070C0"/>
                </a:solidFill>
                <a:latin typeface="Comic Sans MS" panose="030F0702030302020204" pitchFamily="66" charset="0"/>
              </a:rPr>
              <a:t>158</a:t>
            </a:r>
            <a:endParaRPr lang="hr-HR" sz="1600" dirty="0">
              <a:latin typeface="Comic Sans MS" panose="030F0702030302020204" pitchFamily="66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64224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vi-VN" dirty="0" smtClean="0">
                <a:latin typeface="Comic Sans MS"/>
                <a:ea typeface="Calibri"/>
                <a:cs typeface="Times New Roman"/>
              </a:rPr>
              <a:t>najv</a:t>
            </a:r>
            <a:r>
              <a:rPr lang="hr-HR" dirty="0" err="1" smtClean="0">
                <a:latin typeface="Comic Sans MS"/>
                <a:ea typeface="Calibri"/>
                <a:cs typeface="Times New Roman"/>
              </a:rPr>
              <a:t>eća</a:t>
            </a:r>
            <a:r>
              <a:rPr lang="vi-VN" dirty="0" smtClean="0">
                <a:latin typeface="Comic Sans MS"/>
                <a:ea typeface="Calibri"/>
                <a:cs typeface="Times New Roman"/>
              </a:rPr>
              <a:t> </a:t>
            </a:r>
            <a:r>
              <a:rPr lang="vi-VN" dirty="0" smtClean="0">
                <a:latin typeface="Comic Sans MS"/>
                <a:ea typeface="Calibri"/>
                <a:cs typeface="Times New Roman"/>
              </a:rPr>
              <a:t>socijaln</a:t>
            </a:r>
            <a:r>
              <a:rPr lang="hr-HR" dirty="0" smtClean="0">
                <a:latin typeface="Comic Sans MS"/>
                <a:ea typeface="Calibri"/>
                <a:cs typeface="Times New Roman"/>
              </a:rPr>
              <a:t>a</a:t>
            </a:r>
            <a:r>
              <a:rPr lang="vi-VN" dirty="0" smtClean="0">
                <a:latin typeface="Comic Sans MS"/>
                <a:ea typeface="Calibri"/>
                <a:cs typeface="Times New Roman"/>
              </a:rPr>
              <a:t> distanc</a:t>
            </a:r>
            <a:r>
              <a:rPr lang="hr-HR" dirty="0" smtClean="0">
                <a:latin typeface="Comic Sans MS"/>
                <a:ea typeface="Calibri"/>
                <a:cs typeface="Times New Roman"/>
              </a:rPr>
              <a:t>a</a:t>
            </a:r>
            <a:r>
              <a:rPr lang="vi-VN" dirty="0" smtClean="0">
                <a:latin typeface="Comic Sans MS"/>
                <a:ea typeface="Calibri"/>
                <a:cs typeface="Times New Roman"/>
              </a:rPr>
              <a:t> </a:t>
            </a:r>
            <a:r>
              <a:rPr lang="vi-VN" dirty="0">
                <a:latin typeface="Comic Sans MS"/>
                <a:ea typeface="Calibri"/>
                <a:cs typeface="Times New Roman"/>
              </a:rPr>
              <a:t>prema romskoj </a:t>
            </a:r>
            <a:r>
              <a:rPr lang="vi-VN" dirty="0" smtClean="0">
                <a:latin typeface="Comic Sans MS"/>
                <a:ea typeface="Calibri"/>
                <a:cs typeface="Times New Roman"/>
              </a:rPr>
              <a:t>djeci</a:t>
            </a:r>
            <a:r>
              <a:rPr lang="hr-HR" dirty="0" smtClean="0">
                <a:latin typeface="Comic Sans MS"/>
                <a:ea typeface="Calibri"/>
                <a:cs typeface="Times New Roman"/>
              </a:rPr>
              <a:t>, a </a:t>
            </a:r>
            <a:r>
              <a:rPr lang="vi-VN" dirty="0" smtClean="0">
                <a:latin typeface="Comic Sans MS"/>
                <a:ea typeface="Calibri"/>
                <a:cs typeface="Times New Roman"/>
              </a:rPr>
              <a:t>prema </a:t>
            </a:r>
            <a:r>
              <a:rPr lang="vi-VN" dirty="0">
                <a:latin typeface="Comic Sans MS"/>
                <a:ea typeface="Calibri"/>
                <a:cs typeface="Times New Roman"/>
              </a:rPr>
              <a:t>pripadnicima ostalih </a:t>
            </a:r>
            <a:r>
              <a:rPr lang="vi-VN" dirty="0" smtClean="0">
                <a:latin typeface="Comic Sans MS"/>
                <a:ea typeface="Calibri"/>
                <a:cs typeface="Times New Roman"/>
              </a:rPr>
              <a:t>skupina </a:t>
            </a:r>
            <a:r>
              <a:rPr lang="vi-VN" dirty="0">
                <a:latin typeface="Comic Sans MS"/>
                <a:ea typeface="Calibri"/>
                <a:cs typeface="Times New Roman"/>
              </a:rPr>
              <a:t>približno </a:t>
            </a:r>
            <a:r>
              <a:rPr lang="vi-VN" dirty="0" smtClean="0">
                <a:latin typeface="Comic Sans MS"/>
                <a:ea typeface="Calibri"/>
                <a:cs typeface="Times New Roman"/>
              </a:rPr>
              <a:t>jednake</a:t>
            </a:r>
            <a:endParaRPr lang="hr-HR" dirty="0" smtClean="0">
              <a:latin typeface="Comic Sans MS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hr-HR" dirty="0" smtClean="0">
                <a:latin typeface="Comic Sans MS"/>
                <a:ea typeface="Calibri"/>
                <a:cs typeface="Times New Roman"/>
              </a:rPr>
              <a:t>d</a:t>
            </a:r>
            <a:r>
              <a:rPr lang="vi-VN" dirty="0" smtClean="0">
                <a:latin typeface="Comic Sans MS"/>
                <a:ea typeface="Calibri"/>
                <a:cs typeface="Times New Roman"/>
              </a:rPr>
              <a:t>ječaci </a:t>
            </a:r>
            <a:r>
              <a:rPr lang="vi-VN" dirty="0">
                <a:latin typeface="Comic Sans MS"/>
                <a:ea typeface="Calibri"/>
                <a:cs typeface="Times New Roman"/>
              </a:rPr>
              <a:t>iskazuju </a:t>
            </a:r>
            <a:r>
              <a:rPr lang="vi-VN" dirty="0" smtClean="0">
                <a:latin typeface="Comic Sans MS"/>
                <a:ea typeface="Calibri"/>
                <a:cs typeface="Times New Roman"/>
              </a:rPr>
              <a:t>već</a:t>
            </a:r>
            <a:r>
              <a:rPr lang="hr-HR" dirty="0" smtClean="0">
                <a:latin typeface="Comic Sans MS"/>
                <a:ea typeface="Calibri"/>
                <a:cs typeface="Times New Roman"/>
              </a:rPr>
              <a:t>u distancu </a:t>
            </a:r>
            <a:r>
              <a:rPr lang="vi-VN" dirty="0" smtClean="0">
                <a:latin typeface="Comic Sans MS"/>
                <a:ea typeface="Calibri"/>
                <a:cs typeface="Times New Roman"/>
              </a:rPr>
              <a:t>nego djevojčice</a:t>
            </a:r>
            <a:endParaRPr lang="hr-HR" dirty="0">
              <a:latin typeface="Comic Sans MS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vi-VN" dirty="0" smtClean="0">
                <a:latin typeface="Comic Sans MS"/>
                <a:ea typeface="Calibri"/>
                <a:cs typeface="Times New Roman"/>
              </a:rPr>
              <a:t>povezanost </a:t>
            </a:r>
            <a:r>
              <a:rPr lang="vi-VN" dirty="0">
                <a:latin typeface="Comic Sans MS"/>
                <a:ea typeface="Calibri"/>
                <a:cs typeface="Times New Roman"/>
              </a:rPr>
              <a:t>među socijalnim distancama </a:t>
            </a:r>
            <a:r>
              <a:rPr lang="hr-HR" dirty="0" smtClean="0">
                <a:latin typeface="Comic Sans MS"/>
                <a:ea typeface="Calibri"/>
                <a:cs typeface="Times New Roman"/>
              </a:rPr>
              <a:t>u četiri dimenzije</a:t>
            </a:r>
            <a:endParaRPr lang="hr-HR" dirty="0" smtClean="0">
              <a:latin typeface="Comic Sans MS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vi-VN" dirty="0" smtClean="0">
                <a:latin typeface="Comic Sans MS"/>
                <a:ea typeface="Calibri"/>
                <a:cs typeface="Times New Roman"/>
              </a:rPr>
              <a:t>dje</a:t>
            </a:r>
            <a:r>
              <a:rPr lang="hr-HR" dirty="0" err="1" smtClean="0">
                <a:latin typeface="Comic Sans MS"/>
                <a:ea typeface="Calibri"/>
                <a:cs typeface="Times New Roman"/>
              </a:rPr>
              <a:t>ca</a:t>
            </a:r>
            <a:r>
              <a:rPr lang="vi-VN" dirty="0" smtClean="0">
                <a:latin typeface="Comic Sans MS"/>
                <a:ea typeface="Calibri"/>
                <a:cs typeface="Times New Roman"/>
              </a:rPr>
              <a:t> sklon</a:t>
            </a:r>
            <a:r>
              <a:rPr lang="hr-HR" dirty="0" smtClean="0">
                <a:latin typeface="Comic Sans MS"/>
                <a:ea typeface="Calibri"/>
                <a:cs typeface="Times New Roman"/>
              </a:rPr>
              <a:t>a </a:t>
            </a:r>
            <a:r>
              <a:rPr lang="vi-VN" dirty="0" smtClean="0">
                <a:latin typeface="Comic Sans MS"/>
                <a:ea typeface="Calibri"/>
                <a:cs typeface="Times New Roman"/>
              </a:rPr>
              <a:t>odbaci</a:t>
            </a:r>
            <a:r>
              <a:rPr lang="hr-HR" dirty="0" smtClean="0">
                <a:latin typeface="Comic Sans MS"/>
                <a:ea typeface="Calibri"/>
                <a:cs typeface="Times New Roman"/>
              </a:rPr>
              <a:t>ti </a:t>
            </a:r>
            <a:r>
              <a:rPr lang="vi-VN" dirty="0" smtClean="0">
                <a:latin typeface="Comic Sans MS"/>
                <a:ea typeface="Calibri"/>
                <a:cs typeface="Times New Roman"/>
              </a:rPr>
              <a:t>pripadnik</a:t>
            </a:r>
            <a:r>
              <a:rPr lang="hr-HR" dirty="0" smtClean="0">
                <a:latin typeface="Comic Sans MS"/>
                <a:ea typeface="Calibri"/>
                <a:cs typeface="Times New Roman"/>
              </a:rPr>
              <a:t>e</a:t>
            </a:r>
            <a:r>
              <a:rPr lang="vi-VN" dirty="0" smtClean="0">
                <a:latin typeface="Comic Sans MS"/>
                <a:ea typeface="Calibri"/>
                <a:cs typeface="Times New Roman"/>
              </a:rPr>
              <a:t> </a:t>
            </a:r>
            <a:r>
              <a:rPr lang="vi-VN" dirty="0">
                <a:latin typeface="Comic Sans MS"/>
                <a:ea typeface="Calibri"/>
                <a:cs typeface="Times New Roman"/>
              </a:rPr>
              <a:t>određenih </a:t>
            </a:r>
            <a:r>
              <a:rPr lang="vi-VN" dirty="0" smtClean="0">
                <a:latin typeface="Comic Sans MS"/>
                <a:ea typeface="Calibri"/>
                <a:cs typeface="Times New Roman"/>
              </a:rPr>
              <a:t>skupina</a:t>
            </a:r>
            <a:endParaRPr lang="hr-HR" dirty="0" smtClean="0">
              <a:latin typeface="Comic Sans MS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vi-VN" dirty="0" smtClean="0">
                <a:latin typeface="Comic Sans MS"/>
                <a:ea typeface="Calibri"/>
                <a:cs typeface="Times New Roman"/>
              </a:rPr>
              <a:t>važnost </a:t>
            </a:r>
            <a:r>
              <a:rPr lang="vi-VN" dirty="0">
                <a:latin typeface="Comic Sans MS"/>
                <a:ea typeface="Calibri"/>
                <a:cs typeface="Times New Roman"/>
              </a:rPr>
              <a:t>intervencija za suzbijanje predrasuda u </a:t>
            </a:r>
            <a:r>
              <a:rPr lang="vi-VN" dirty="0" smtClean="0">
                <a:latin typeface="Comic Sans MS"/>
                <a:ea typeface="Calibri"/>
                <a:cs typeface="Times New Roman"/>
              </a:rPr>
              <a:t>predadolescenciji</a:t>
            </a:r>
            <a:r>
              <a:rPr lang="hr-HR" dirty="0">
                <a:latin typeface="Comic Sans MS"/>
                <a:ea typeface="Calibri"/>
              </a:rPr>
              <a:t> </a:t>
            </a:r>
            <a:endParaRPr lang="hr-HR" dirty="0"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8451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990600"/>
          </a:xfrm>
        </p:spPr>
        <p:txBody>
          <a:bodyPr>
            <a:noAutofit/>
          </a:bodyPr>
          <a:lstStyle/>
          <a:p>
            <a:r>
              <a:rPr lang="hr-HR" sz="24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Maričić, </a:t>
            </a:r>
            <a:r>
              <a:rPr lang="hr-HR" sz="24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Kamenov</a:t>
            </a:r>
            <a:r>
              <a:rPr lang="hr-HR" sz="24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i Horvat (</a:t>
            </a:r>
            <a:r>
              <a:rPr lang="hr-HR" sz="24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2012</a:t>
            </a:r>
            <a:r>
              <a:rPr lang="hr-HR" sz="24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) Predrasude u dječjoj dobi</a:t>
            </a:r>
            <a:endParaRPr lang="hr-HR" sz="24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926549"/>
            <a:ext cx="6698214" cy="59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04864"/>
            <a:ext cx="360040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2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990600"/>
          </a:xfrm>
        </p:spPr>
        <p:txBody>
          <a:bodyPr>
            <a:noAutofit/>
          </a:bodyPr>
          <a:lstStyle/>
          <a:p>
            <a:r>
              <a:rPr lang="hr-HR" sz="24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Maričić, </a:t>
            </a:r>
            <a:r>
              <a:rPr lang="hr-HR" sz="24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Kamenov</a:t>
            </a:r>
            <a:r>
              <a:rPr lang="hr-HR" sz="24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i Horvat (</a:t>
            </a:r>
            <a:r>
              <a:rPr lang="hr-HR" sz="24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2012</a:t>
            </a:r>
            <a:r>
              <a:rPr lang="hr-HR" sz="24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) Predrasude u dječjoj dobi</a:t>
            </a:r>
            <a:endParaRPr lang="hr-HR" sz="24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836712"/>
            <a:ext cx="7056784" cy="602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3168352" cy="585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23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Pojašnjenje temeljnih pojmova </a:t>
            </a:r>
            <a:endParaRPr lang="hr-HR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23528" y="1268760"/>
            <a:ext cx="8568952" cy="4857403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hr-HR" sz="1800" b="1" i="1" dirty="0" smtClean="0">
                <a:effectLst/>
                <a:latin typeface="Comic Sans MS"/>
                <a:ea typeface="Calibri"/>
              </a:rPr>
              <a:t>Multikulturalnost</a:t>
            </a:r>
            <a:r>
              <a:rPr lang="hr-HR" sz="1800" dirty="0" smtClean="0">
                <a:effectLst/>
                <a:latin typeface="Comic Sans MS"/>
                <a:ea typeface="Calibri"/>
              </a:rPr>
              <a:t> </a:t>
            </a:r>
            <a:r>
              <a:rPr lang="hr-HR" sz="1800" dirty="0" smtClean="0">
                <a:effectLst/>
                <a:latin typeface="Comic Sans MS"/>
                <a:ea typeface="Calibri"/>
              </a:rPr>
              <a:t> - </a:t>
            </a:r>
            <a:r>
              <a:rPr lang="hr-HR" sz="1800" dirty="0" smtClean="0">
                <a:effectLst/>
                <a:latin typeface="Comic Sans MS"/>
                <a:ea typeface="Calibri"/>
              </a:rPr>
              <a:t>istodobno postojanje više kultura u nekom društvu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hr-HR" sz="1800" b="1" i="1" dirty="0" err="1" smtClean="0">
                <a:effectLst/>
                <a:latin typeface="Comic Sans MS"/>
                <a:ea typeface="Calibri"/>
              </a:rPr>
              <a:t>Interkulturalnost</a:t>
            </a:r>
            <a:r>
              <a:rPr lang="hr-HR" sz="1800" dirty="0" smtClean="0">
                <a:effectLst/>
                <a:latin typeface="Comic Sans MS"/>
                <a:ea typeface="Calibri"/>
              </a:rPr>
              <a:t> </a:t>
            </a:r>
            <a:r>
              <a:rPr lang="hr-HR" sz="1800" dirty="0" smtClean="0">
                <a:effectLst/>
                <a:latin typeface="Comic Sans MS"/>
                <a:ea typeface="Calibri"/>
              </a:rPr>
              <a:t> – interakcija</a:t>
            </a:r>
            <a:r>
              <a:rPr lang="hr-HR" sz="1800" dirty="0" smtClean="0">
                <a:effectLst/>
                <a:latin typeface="Comic Sans MS"/>
                <a:ea typeface="Calibri"/>
              </a:rPr>
              <a:t>, </a:t>
            </a:r>
            <a:r>
              <a:rPr lang="hr-HR" sz="1800" dirty="0" smtClean="0">
                <a:effectLst/>
                <a:latin typeface="Comic Sans MS"/>
                <a:ea typeface="Calibri"/>
              </a:rPr>
              <a:t>uvažavanje </a:t>
            </a:r>
            <a:r>
              <a:rPr lang="hr-HR" sz="1800" dirty="0" smtClean="0">
                <a:effectLst/>
                <a:latin typeface="Comic Sans MS"/>
                <a:ea typeface="Calibri"/>
              </a:rPr>
              <a:t>i suradnja različitih kultura</a:t>
            </a:r>
            <a:endParaRPr lang="hr-HR" sz="1600" dirty="0" smtClean="0">
              <a:effectLst/>
              <a:latin typeface="Times New Roman"/>
              <a:ea typeface="Calibri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hr-HR" sz="1800" dirty="0" smtClean="0">
                <a:solidFill>
                  <a:srgbClr val="FF0000"/>
                </a:solidFill>
                <a:effectLst/>
                <a:latin typeface="Comic Sans MS"/>
                <a:ea typeface="Calibri"/>
              </a:rPr>
              <a:t>Kulturna raznolikost je značajka svih modernih društava, a </a:t>
            </a:r>
            <a:r>
              <a:rPr lang="hr-HR" sz="1800" b="1" i="1" dirty="0" smtClean="0">
                <a:solidFill>
                  <a:srgbClr val="FF0000"/>
                </a:solidFill>
                <a:effectLst/>
                <a:latin typeface="Comic Sans MS"/>
                <a:ea typeface="Calibri"/>
              </a:rPr>
              <a:t>toleriranje različitosti </a:t>
            </a:r>
            <a:r>
              <a:rPr lang="hr-HR" sz="1800" dirty="0" smtClean="0">
                <a:solidFill>
                  <a:srgbClr val="FF0000"/>
                </a:solidFill>
                <a:effectLst/>
                <a:latin typeface="Comic Sans MS"/>
                <a:ea typeface="Calibri"/>
              </a:rPr>
              <a:t>općeprihvaćeni je društveni standard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hr-HR" sz="1800" dirty="0" smtClean="0">
                <a:effectLst/>
                <a:latin typeface="Comic Sans MS"/>
                <a:ea typeface="Calibri"/>
              </a:rPr>
              <a:t>Generatori </a:t>
            </a:r>
            <a:r>
              <a:rPr lang="hr-HR" sz="1800" dirty="0" smtClean="0">
                <a:effectLst/>
                <a:latin typeface="Comic Sans MS"/>
                <a:ea typeface="Calibri"/>
              </a:rPr>
              <a:t>netolerancije: </a:t>
            </a: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hr-HR" sz="1800" dirty="0" smtClean="0">
                <a:effectLst/>
                <a:latin typeface="Comic Sans MS"/>
                <a:ea typeface="Calibri"/>
              </a:rPr>
              <a:t>	1</a:t>
            </a:r>
            <a:r>
              <a:rPr lang="hr-HR" sz="1800" dirty="0" smtClean="0">
                <a:effectLst/>
                <a:latin typeface="Comic Sans MS"/>
                <a:ea typeface="Calibri"/>
              </a:rPr>
              <a:t>) </a:t>
            </a:r>
            <a:r>
              <a:rPr lang="hr-HR" sz="1800" dirty="0" smtClean="0">
                <a:effectLst/>
                <a:latin typeface="Comic Sans MS"/>
                <a:ea typeface="Calibri"/>
              </a:rPr>
              <a:t>politički poduzetnici (ekstremno </a:t>
            </a:r>
            <a:r>
              <a:rPr lang="hr-HR" sz="1800" dirty="0" smtClean="0">
                <a:effectLst/>
                <a:latin typeface="Comic Sans MS"/>
                <a:ea typeface="Calibri"/>
              </a:rPr>
              <a:t>desne </a:t>
            </a:r>
            <a:r>
              <a:rPr lang="hr-HR" sz="1800" dirty="0" smtClean="0">
                <a:effectLst/>
                <a:latin typeface="Comic Sans MS"/>
                <a:ea typeface="Calibri"/>
              </a:rPr>
              <a:t>opcije); </a:t>
            </a:r>
            <a:endParaRPr lang="hr-HR" sz="1800" dirty="0" smtClean="0">
              <a:effectLst/>
              <a:latin typeface="Comic Sans MS"/>
              <a:ea typeface="Calibri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hr-HR" sz="1800" dirty="0" smtClean="0">
                <a:effectLst/>
                <a:latin typeface="Comic Sans MS"/>
                <a:ea typeface="Calibri"/>
              </a:rPr>
              <a:t>	2</a:t>
            </a:r>
            <a:r>
              <a:rPr lang="hr-HR" sz="1800" dirty="0" smtClean="0">
                <a:effectLst/>
                <a:latin typeface="Comic Sans MS"/>
                <a:ea typeface="Calibri"/>
              </a:rPr>
              <a:t>) primarna socijalizacija: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AutoNum type="alphaLcParenR"/>
            </a:pPr>
            <a:r>
              <a:rPr lang="hr-HR" sz="1800" dirty="0" smtClean="0">
                <a:effectLst/>
                <a:latin typeface="Comic Sans MS"/>
                <a:ea typeface="Calibri"/>
              </a:rPr>
              <a:t> izravna </a:t>
            </a:r>
            <a:r>
              <a:rPr lang="hr-HR" sz="1800" dirty="0" smtClean="0">
                <a:effectLst/>
                <a:latin typeface="Comic Sans MS"/>
                <a:ea typeface="Calibri"/>
              </a:rPr>
              <a:t>roditeljska socijalizacija prožeta stereotipima i predrasudama,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AutoNum type="alphaLcParenR"/>
            </a:pPr>
            <a:r>
              <a:rPr lang="hr-HR" sz="1800" dirty="0" smtClean="0">
                <a:latin typeface="Comic Sans MS"/>
                <a:ea typeface="Calibri"/>
              </a:rPr>
              <a:t> izravni</a:t>
            </a:r>
            <a:r>
              <a:rPr lang="hr-HR" sz="1800" dirty="0" smtClean="0">
                <a:effectLst/>
                <a:latin typeface="Comic Sans MS"/>
                <a:ea typeface="Calibri"/>
              </a:rPr>
              <a:t> </a:t>
            </a:r>
            <a:r>
              <a:rPr lang="hr-HR" sz="1800" dirty="0" smtClean="0">
                <a:effectLst/>
                <a:latin typeface="Comic Sans MS"/>
                <a:ea typeface="Calibri"/>
              </a:rPr>
              <a:t>vršnjački utjecaj</a:t>
            </a:r>
            <a:r>
              <a:rPr lang="hr-HR" sz="1800" dirty="0" smtClean="0">
                <a:effectLst/>
                <a:latin typeface="Comic Sans MS"/>
                <a:ea typeface="Calibri"/>
              </a:rPr>
              <a:t>,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AutoNum type="alphaLcParenR"/>
            </a:pPr>
            <a:r>
              <a:rPr lang="hr-HR" sz="1800" dirty="0" smtClean="0">
                <a:effectLst/>
                <a:latin typeface="Comic Sans MS"/>
                <a:ea typeface="Calibri"/>
              </a:rPr>
              <a:t> </a:t>
            </a:r>
            <a:r>
              <a:rPr lang="hr-HR" sz="1800" dirty="0" smtClean="0">
                <a:effectLst/>
                <a:latin typeface="Comic Sans MS"/>
                <a:ea typeface="Calibri"/>
              </a:rPr>
              <a:t>neizravno kroz sustav vrijednosti karakterističan za socijalnu skupinu kojoj pojedinac pripada. </a:t>
            </a:r>
            <a:endParaRPr lang="hr-HR" sz="1600" dirty="0">
              <a:effectLst/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77281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800" dirty="0">
                <a:latin typeface="Comic Sans MS" panose="030F0702030302020204" pitchFamily="66" charset="0"/>
              </a:rPr>
              <a:t>U kojoj je mjeri tolerancija različitosti značajka hrvatskog društva?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23528" y="1628800"/>
            <a:ext cx="8568952" cy="4497363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hr-HR" dirty="0">
                <a:solidFill>
                  <a:srgbClr val="FF0000"/>
                </a:solidFill>
                <a:latin typeface="Comic Sans MS"/>
                <a:ea typeface="Calibri"/>
              </a:rPr>
              <a:t>D</a:t>
            </a:r>
            <a:r>
              <a:rPr lang="hr-HR" dirty="0" smtClean="0">
                <a:solidFill>
                  <a:srgbClr val="FF0000"/>
                </a:solidFill>
                <a:latin typeface="Comic Sans MS"/>
                <a:ea typeface="Calibri"/>
              </a:rPr>
              <a:t>va </a:t>
            </a:r>
            <a:r>
              <a:rPr lang="hr-HR" dirty="0">
                <a:solidFill>
                  <a:srgbClr val="FF0000"/>
                </a:solidFill>
                <a:latin typeface="Comic Sans MS"/>
                <a:ea typeface="Calibri"/>
              </a:rPr>
              <a:t>dijametralna </a:t>
            </a:r>
            <a:r>
              <a:rPr lang="hr-HR" dirty="0" smtClean="0">
                <a:solidFill>
                  <a:srgbClr val="FF0000"/>
                </a:solidFill>
                <a:latin typeface="Comic Sans MS"/>
                <a:ea typeface="Calibri"/>
              </a:rPr>
              <a:t>procesa u hrvatskom društvu: </a:t>
            </a:r>
            <a:endParaRPr lang="hr-HR" dirty="0" smtClean="0">
              <a:solidFill>
                <a:srgbClr val="FF0000"/>
              </a:solidFill>
              <a:latin typeface="Comic Sans MS"/>
              <a:ea typeface="Calibri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hr-HR" b="1" i="1" dirty="0" smtClean="0">
                <a:latin typeface="Comic Sans MS"/>
                <a:ea typeface="Calibri"/>
              </a:rPr>
              <a:t>1) proces </a:t>
            </a:r>
            <a:r>
              <a:rPr lang="hr-HR" b="1" i="1" dirty="0">
                <a:latin typeface="Comic Sans MS"/>
                <a:ea typeface="Calibri"/>
              </a:rPr>
              <a:t>modernizacije </a:t>
            </a:r>
            <a:r>
              <a:rPr lang="hr-HR" b="1" i="1" dirty="0" smtClean="0">
                <a:latin typeface="Comic Sans MS"/>
                <a:ea typeface="Calibri"/>
              </a:rPr>
              <a:t>- </a:t>
            </a:r>
            <a:r>
              <a:rPr lang="hr-HR" dirty="0" smtClean="0">
                <a:latin typeface="Comic Sans MS"/>
                <a:ea typeface="Calibri"/>
              </a:rPr>
              <a:t>sve tolerantniji odnos </a:t>
            </a:r>
            <a:r>
              <a:rPr lang="hr-HR" dirty="0">
                <a:latin typeface="Comic Sans MS"/>
                <a:ea typeface="Calibri"/>
              </a:rPr>
              <a:t>prema kulturnoj različitosti i okretanja </a:t>
            </a:r>
            <a:r>
              <a:rPr lang="hr-HR" dirty="0" smtClean="0">
                <a:latin typeface="Comic Sans MS"/>
                <a:ea typeface="Calibri"/>
              </a:rPr>
              <a:t>transkulturalnim </a:t>
            </a:r>
            <a:r>
              <a:rPr lang="hr-HR" dirty="0" smtClean="0">
                <a:latin typeface="Comic Sans MS"/>
                <a:ea typeface="Calibri"/>
              </a:rPr>
              <a:t>vrijednostima </a:t>
            </a:r>
            <a:r>
              <a:rPr lang="hr-HR" dirty="0" smtClean="0">
                <a:latin typeface="Comic Sans MS"/>
                <a:ea typeface="Calibri"/>
              </a:rPr>
              <a:t>u </a:t>
            </a:r>
            <a:r>
              <a:rPr lang="hr-HR" dirty="0">
                <a:latin typeface="Comic Sans MS"/>
                <a:ea typeface="Calibri"/>
              </a:rPr>
              <a:t>službenim dokumentima, </a:t>
            </a:r>
            <a:r>
              <a:rPr lang="hr-HR" dirty="0" smtClean="0">
                <a:latin typeface="Comic Sans MS"/>
                <a:ea typeface="Calibri"/>
              </a:rPr>
              <a:t>medijima i </a:t>
            </a:r>
            <a:r>
              <a:rPr lang="hr-HR" dirty="0">
                <a:latin typeface="Comic Sans MS"/>
                <a:ea typeface="Calibri"/>
              </a:rPr>
              <a:t>aktivnostima rastućeg civilnog </a:t>
            </a:r>
            <a:r>
              <a:rPr lang="hr-HR" dirty="0" smtClean="0">
                <a:latin typeface="Comic Sans MS"/>
                <a:ea typeface="Calibri"/>
              </a:rPr>
              <a:t>društva</a:t>
            </a: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hr-HR" b="1" i="1" dirty="0" smtClean="0">
                <a:latin typeface="Comic Sans MS"/>
                <a:ea typeface="Calibri"/>
              </a:rPr>
              <a:t>2) proces </a:t>
            </a:r>
            <a:r>
              <a:rPr lang="hr-HR" b="1" i="1" dirty="0" err="1" smtClean="0">
                <a:latin typeface="Comic Sans MS"/>
                <a:ea typeface="Calibri"/>
              </a:rPr>
              <a:t>retradicionalizacije</a:t>
            </a:r>
            <a:r>
              <a:rPr lang="hr-HR" b="1" i="1" dirty="0" smtClean="0">
                <a:latin typeface="Comic Sans MS"/>
                <a:ea typeface="Calibri"/>
              </a:rPr>
              <a:t> – </a:t>
            </a:r>
            <a:r>
              <a:rPr lang="hr-HR" dirty="0" smtClean="0">
                <a:latin typeface="Comic Sans MS"/>
                <a:ea typeface="Calibri"/>
              </a:rPr>
              <a:t>nametanje ideje </a:t>
            </a:r>
            <a:r>
              <a:rPr lang="hr-HR" dirty="0">
                <a:latin typeface="Comic Sans MS"/>
                <a:ea typeface="Calibri"/>
              </a:rPr>
              <a:t>rigidnog </a:t>
            </a:r>
            <a:r>
              <a:rPr lang="hr-HR" dirty="0" err="1" smtClean="0">
                <a:latin typeface="Comic Sans MS"/>
                <a:ea typeface="Calibri"/>
              </a:rPr>
              <a:t>kulturocentrizma</a:t>
            </a:r>
            <a:r>
              <a:rPr lang="hr-HR" dirty="0" smtClean="0">
                <a:latin typeface="Comic Sans MS"/>
                <a:ea typeface="Calibri"/>
              </a:rPr>
              <a:t> (etnocentrizma), </a:t>
            </a:r>
            <a:r>
              <a:rPr lang="hr-HR" dirty="0">
                <a:latin typeface="Comic Sans MS"/>
                <a:ea typeface="Calibri"/>
              </a:rPr>
              <a:t>koji se prema drugima i drugačijima odnosi </a:t>
            </a:r>
            <a:r>
              <a:rPr lang="hr-HR" dirty="0" smtClean="0">
                <a:latin typeface="Comic Sans MS"/>
                <a:ea typeface="Calibri"/>
              </a:rPr>
              <a:t>isključujuće </a:t>
            </a:r>
            <a:endParaRPr lang="hr-HR" dirty="0">
              <a:latin typeface="Times New Roman"/>
              <a:ea typeface="Calibri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hr-HR" sz="1600" dirty="0">
              <a:effectLst/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659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>
              <a:spcAft>
                <a:spcPts val="0"/>
              </a:spcAft>
            </a:pPr>
            <a:r>
              <a:rPr lang="hr-HR" sz="3200" b="1" i="1" dirty="0">
                <a:latin typeface="Comic Sans MS"/>
                <a:ea typeface="Calibri"/>
              </a:rPr>
              <a:t>Kakav je roditeljski sustav vrijednosti?</a:t>
            </a:r>
            <a:endParaRPr lang="hr-HR" sz="2800" dirty="0">
              <a:effectLst/>
              <a:latin typeface="Times New Roman"/>
              <a:ea typeface="Calibri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23528" y="1628800"/>
            <a:ext cx="8568952" cy="4497363"/>
          </a:xfrm>
        </p:spPr>
        <p:txBody>
          <a:bodyPr>
            <a:no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hr-HR" sz="2600" dirty="0" err="1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</a:rPr>
              <a:t>Vujević</a:t>
            </a:r>
            <a:r>
              <a:rPr lang="hr-HR" sz="2600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</a:rPr>
              <a:t> Hećimović, </a:t>
            </a:r>
            <a:r>
              <a:rPr lang="hr-HR" sz="2600" dirty="0" err="1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</a:rPr>
              <a:t>Brajović</a:t>
            </a:r>
            <a:r>
              <a:rPr lang="hr-HR" sz="2600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</a:rPr>
              <a:t> i </a:t>
            </a:r>
            <a:r>
              <a:rPr lang="hr-HR" sz="2600" dirty="0" err="1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</a:rPr>
              <a:t>Ilin</a:t>
            </a:r>
            <a:r>
              <a:rPr lang="hr-HR" sz="2600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</a:rPr>
              <a:t> (</a:t>
            </a:r>
            <a:r>
              <a:rPr lang="hr-HR" sz="2600" dirty="0" err="1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</a:rPr>
              <a:t>2010</a:t>
            </a:r>
            <a:r>
              <a:rPr lang="hr-HR" sz="2600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</a:rPr>
              <a:t>) Socijalna distanca građana HR </a:t>
            </a:r>
            <a:r>
              <a:rPr lang="hr-HR" sz="2600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</a:rPr>
              <a:t>… </a:t>
            </a:r>
            <a:r>
              <a:rPr lang="hr-HR" sz="2000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</a:rPr>
              <a:t>Suvremena </a:t>
            </a:r>
            <a:r>
              <a:rPr lang="hr-HR" sz="2000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</a:rPr>
              <a:t>psihologija, 1, </a:t>
            </a:r>
            <a:r>
              <a:rPr lang="hr-HR" sz="2000" dirty="0" err="1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</a:rPr>
              <a:t>str.137</a:t>
            </a:r>
            <a:r>
              <a:rPr lang="hr-HR" sz="2000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</a:rPr>
              <a:t>-</a:t>
            </a:r>
            <a:r>
              <a:rPr lang="hr-HR" sz="2000" dirty="0" err="1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</a:rPr>
              <a:t>154</a:t>
            </a:r>
            <a:r>
              <a:rPr lang="hr-HR" sz="2000" dirty="0">
                <a:solidFill>
                  <a:srgbClr val="002060"/>
                </a:solidFill>
                <a:latin typeface="Comic Sans MS" panose="030F0702030302020204" pitchFamily="66" charset="0"/>
                <a:ea typeface="Calibri"/>
              </a:rPr>
              <a:t>.</a:t>
            </a:r>
            <a:endParaRPr lang="hr-HR" sz="2600" dirty="0" smtClean="0">
              <a:solidFill>
                <a:srgbClr val="002060"/>
              </a:solidFill>
              <a:latin typeface="Comic Sans MS" panose="030F0702030302020204" pitchFamily="66" charset="0"/>
              <a:ea typeface="Calibri"/>
            </a:endParaRPr>
          </a:p>
          <a:p>
            <a:pPr marL="0" lvl="0" indent="0">
              <a:buNone/>
              <a:tabLst>
                <a:tab pos="457200" algn="l"/>
              </a:tabLst>
            </a:pPr>
            <a:r>
              <a:rPr lang="hr-HR" sz="2600" dirty="0" smtClean="0">
                <a:latin typeface="Comic Sans MS"/>
                <a:ea typeface="Calibri"/>
                <a:cs typeface="Times New Roman"/>
              </a:rPr>
              <a:t>Uzorak: </a:t>
            </a:r>
            <a:r>
              <a:rPr lang="hr-HR" sz="2600" dirty="0" err="1" smtClean="0">
                <a:latin typeface="Comic Sans MS"/>
                <a:ea typeface="Calibri"/>
                <a:cs typeface="Times New Roman"/>
              </a:rPr>
              <a:t>1000</a:t>
            </a:r>
            <a:r>
              <a:rPr lang="hr-HR" sz="2600" dirty="0" smtClean="0">
                <a:latin typeface="Comic Sans MS"/>
                <a:ea typeface="Calibri"/>
                <a:cs typeface="Times New Roman"/>
              </a:rPr>
              <a:t> ispitanika, reprezentativno na razini HR</a:t>
            </a:r>
          </a:p>
          <a:p>
            <a:pPr>
              <a:tabLst>
                <a:tab pos="457200" algn="l"/>
              </a:tabLst>
            </a:pPr>
            <a:r>
              <a:rPr lang="hr-HR" sz="2600" dirty="0" smtClean="0">
                <a:latin typeface="Comic Sans MS"/>
                <a:ea typeface="Calibri"/>
                <a:cs typeface="Times New Roman"/>
              </a:rPr>
              <a:t>najveća </a:t>
            </a:r>
            <a:r>
              <a:rPr lang="vi-VN" sz="2600" dirty="0" smtClean="0">
                <a:latin typeface="Comic Sans MS"/>
                <a:ea typeface="Calibri"/>
                <a:cs typeface="Times New Roman"/>
              </a:rPr>
              <a:t>distanca </a:t>
            </a:r>
            <a:r>
              <a:rPr lang="vi-VN" sz="2600" dirty="0">
                <a:latin typeface="Comic Sans MS"/>
                <a:ea typeface="Calibri"/>
                <a:cs typeface="Times New Roman"/>
              </a:rPr>
              <a:t>prema pripadnicima srpskog </a:t>
            </a:r>
            <a:r>
              <a:rPr lang="vi-VN" sz="2600" dirty="0" smtClean="0">
                <a:latin typeface="Comic Sans MS"/>
                <a:ea typeface="Calibri"/>
                <a:cs typeface="Times New Roman"/>
              </a:rPr>
              <a:t>naroda</a:t>
            </a:r>
            <a:endParaRPr lang="hr-HR" sz="2600" dirty="0" smtClean="0">
              <a:latin typeface="Times New Roman"/>
              <a:ea typeface="Calibri"/>
              <a:cs typeface="Times New Roman"/>
            </a:endParaRPr>
          </a:p>
          <a:p>
            <a:pPr>
              <a:tabLst>
                <a:tab pos="457200" algn="l"/>
              </a:tabLst>
            </a:pPr>
            <a:r>
              <a:rPr lang="hr-HR" sz="2600" dirty="0" smtClean="0">
                <a:latin typeface="Comic Sans MS"/>
                <a:ea typeface="Calibri"/>
                <a:cs typeface="Times New Roman"/>
              </a:rPr>
              <a:t>n</a:t>
            </a:r>
            <a:r>
              <a:rPr lang="vi-VN" sz="2600" dirty="0">
                <a:latin typeface="Comic Sans MS"/>
                <a:ea typeface="Calibri"/>
                <a:cs typeface="Times New Roman"/>
              </a:rPr>
              <a:t>ajmanja socijalna distanca </a:t>
            </a:r>
            <a:r>
              <a:rPr lang="vi-VN" sz="2600" dirty="0">
                <a:latin typeface="Comic Sans MS"/>
                <a:ea typeface="Calibri"/>
                <a:cs typeface="Times New Roman"/>
              </a:rPr>
              <a:t>2002. i 2005. godine prema </a:t>
            </a:r>
            <a:r>
              <a:rPr lang="hr-HR" sz="2600" dirty="0" smtClean="0">
                <a:latin typeface="Comic Sans MS"/>
                <a:ea typeface="Calibri"/>
                <a:cs typeface="Times New Roman"/>
              </a:rPr>
              <a:t>pripadnicima </a:t>
            </a:r>
            <a:r>
              <a:rPr lang="vi-VN" sz="2600" dirty="0" smtClean="0">
                <a:latin typeface="Comic Sans MS"/>
                <a:ea typeface="Calibri"/>
                <a:cs typeface="Times New Roman"/>
              </a:rPr>
              <a:t>slovensko</a:t>
            </a:r>
            <a:r>
              <a:rPr lang="hr-HR" sz="2600" dirty="0" smtClean="0">
                <a:latin typeface="Comic Sans MS"/>
                <a:ea typeface="Calibri"/>
                <a:cs typeface="Times New Roman"/>
              </a:rPr>
              <a:t>g</a:t>
            </a:r>
            <a:r>
              <a:rPr lang="vi-VN" sz="2600" dirty="0" smtClean="0">
                <a:latin typeface="Comic Sans MS"/>
                <a:ea typeface="Calibri"/>
                <a:cs typeface="Times New Roman"/>
              </a:rPr>
              <a:t> narod</a:t>
            </a:r>
            <a:r>
              <a:rPr lang="hr-HR" sz="2600" dirty="0" smtClean="0">
                <a:latin typeface="Comic Sans MS"/>
                <a:ea typeface="Calibri"/>
                <a:cs typeface="Times New Roman"/>
              </a:rPr>
              <a:t>a</a:t>
            </a:r>
            <a:endParaRPr lang="hr-HR" sz="2600" dirty="0" smtClean="0">
              <a:latin typeface="Comic Sans MS"/>
              <a:ea typeface="Calibri"/>
              <a:cs typeface="Times New Roman"/>
            </a:endParaRPr>
          </a:p>
          <a:p>
            <a:pPr>
              <a:tabLst>
                <a:tab pos="457200" algn="l"/>
              </a:tabLst>
            </a:pPr>
            <a:r>
              <a:rPr lang="vi-VN" sz="2600" dirty="0" smtClean="0">
                <a:latin typeface="Comic Sans MS"/>
                <a:ea typeface="Calibri"/>
                <a:cs typeface="Times New Roman"/>
              </a:rPr>
              <a:t>2008</a:t>
            </a:r>
            <a:r>
              <a:rPr lang="vi-VN" sz="2600" dirty="0">
                <a:latin typeface="Comic Sans MS"/>
                <a:ea typeface="Calibri"/>
                <a:cs typeface="Times New Roman"/>
              </a:rPr>
              <a:t>. godini smanjivanja socijalne distance prema pripadnicima bošnjačkog, crnogorskog i </a:t>
            </a:r>
            <a:r>
              <a:rPr lang="vi-VN" sz="2600" dirty="0" smtClean="0">
                <a:latin typeface="Comic Sans MS"/>
                <a:ea typeface="Calibri"/>
              </a:rPr>
              <a:t>srpskog </a:t>
            </a:r>
            <a:r>
              <a:rPr lang="vi-VN" sz="2600" dirty="0">
                <a:latin typeface="Comic Sans MS"/>
                <a:ea typeface="Calibri"/>
              </a:rPr>
              <a:t>naroda, a</a:t>
            </a:r>
            <a:r>
              <a:rPr lang="hr-HR" sz="2600" dirty="0">
                <a:latin typeface="Comic Sans MS"/>
                <a:ea typeface="Calibri"/>
              </a:rPr>
              <a:t> raste</a:t>
            </a:r>
            <a:r>
              <a:rPr lang="vi-VN" sz="2600" dirty="0">
                <a:latin typeface="Comic Sans MS"/>
                <a:ea typeface="Calibri"/>
              </a:rPr>
              <a:t> prema pripadnicima slovenskog </a:t>
            </a:r>
            <a:r>
              <a:rPr lang="vi-VN" sz="2600" dirty="0" smtClean="0">
                <a:latin typeface="Comic Sans MS"/>
                <a:ea typeface="Calibri"/>
              </a:rPr>
              <a:t>naroda</a:t>
            </a:r>
            <a:endParaRPr lang="hr-HR" sz="2600" dirty="0">
              <a:latin typeface="Times New Roman"/>
              <a:ea typeface="Calibri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hr-HR" dirty="0" smtClean="0">
              <a:latin typeface="Comic Sans MS" panose="030F0702030302020204" pitchFamily="66" charset="0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11624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>
              <a:spcAft>
                <a:spcPts val="0"/>
              </a:spcAft>
            </a:pPr>
            <a:r>
              <a:rPr lang="hr-HR" sz="3200" b="1" i="1" dirty="0">
                <a:latin typeface="Comic Sans MS"/>
                <a:ea typeface="Calibri"/>
              </a:rPr>
              <a:t>Kakav je roditeljski sustav vrijednosti?</a:t>
            </a:r>
            <a:endParaRPr lang="hr-HR" sz="2800" dirty="0">
              <a:effectLst/>
              <a:latin typeface="Times New Roman"/>
              <a:ea typeface="Calibri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23528" y="1484784"/>
            <a:ext cx="8568952" cy="4497363"/>
          </a:xfrm>
        </p:spPr>
        <p:txBody>
          <a:bodyPr>
            <a:noAutofit/>
          </a:bodyPr>
          <a:lstStyle/>
          <a:p>
            <a:pPr marL="342900" lvl="0" indent="-342900">
              <a:buFont typeface="Arial"/>
              <a:buChar char="•"/>
              <a:tabLst>
                <a:tab pos="457200" algn="l"/>
              </a:tabLst>
            </a:pPr>
            <a:r>
              <a:rPr lang="vi-VN" sz="2800" dirty="0">
                <a:solidFill>
                  <a:srgbClr val="292934"/>
                </a:solidFill>
                <a:latin typeface="Comic Sans MS"/>
                <a:cs typeface="Times New Roman"/>
              </a:rPr>
              <a:t>socijalna distanca </a:t>
            </a:r>
            <a:r>
              <a:rPr lang="hr-HR" sz="2800" dirty="0">
                <a:solidFill>
                  <a:srgbClr val="292934"/>
                </a:solidFill>
                <a:latin typeface="Comic Sans MS"/>
                <a:cs typeface="Times New Roman"/>
              </a:rPr>
              <a:t>se</a:t>
            </a:r>
            <a:r>
              <a:rPr lang="vi-VN" sz="2800" dirty="0">
                <a:solidFill>
                  <a:srgbClr val="292934"/>
                </a:solidFill>
                <a:latin typeface="Comic Sans MS"/>
                <a:cs typeface="Times New Roman"/>
              </a:rPr>
              <a:t> smanjuje u </a:t>
            </a:r>
            <a:r>
              <a:rPr lang="vi-VN" sz="2800" dirty="0" smtClean="0">
                <a:solidFill>
                  <a:srgbClr val="292934"/>
                </a:solidFill>
                <a:latin typeface="Comic Sans MS"/>
                <a:cs typeface="Times New Roman"/>
              </a:rPr>
              <a:t>vremenu</a:t>
            </a:r>
            <a:endParaRPr lang="hr-HR" sz="2800" dirty="0" smtClean="0">
              <a:solidFill>
                <a:srgbClr val="292934"/>
              </a:solidFill>
              <a:latin typeface="Comic Sans MS"/>
              <a:cs typeface="Times New Roman"/>
            </a:endParaRPr>
          </a:p>
          <a:p>
            <a:pPr marL="342900" lvl="0" indent="-342900">
              <a:buFont typeface="Arial"/>
              <a:buChar char="•"/>
              <a:tabLst>
                <a:tab pos="457200" algn="l"/>
              </a:tabLst>
            </a:pPr>
            <a:r>
              <a:rPr lang="hr-HR" sz="2800" dirty="0" smtClean="0">
                <a:solidFill>
                  <a:srgbClr val="292934"/>
                </a:solidFill>
                <a:latin typeface="Comic Sans MS"/>
                <a:cs typeface="Times New Roman"/>
              </a:rPr>
              <a:t>utjecaj aktualne situacija i uloga političke elite</a:t>
            </a:r>
            <a:r>
              <a:rPr lang="hr-HR" sz="2800" dirty="0" smtClean="0">
                <a:solidFill>
                  <a:srgbClr val="292934"/>
                </a:solidFill>
                <a:latin typeface="Comic Sans MS"/>
                <a:cs typeface="Times New Roman"/>
              </a:rPr>
              <a:t> </a:t>
            </a:r>
          </a:p>
          <a:p>
            <a:pPr marL="342900" lvl="0" indent="-342900">
              <a:buFont typeface="Arial"/>
              <a:buChar char="•"/>
              <a:tabLst>
                <a:tab pos="457200" algn="l"/>
              </a:tabLst>
            </a:pPr>
            <a:r>
              <a:rPr lang="hr-HR" sz="2800" dirty="0" smtClean="0">
                <a:solidFill>
                  <a:srgbClr val="292934"/>
                </a:solidFill>
                <a:latin typeface="Comic Sans MS"/>
                <a:cs typeface="Times New Roman"/>
              </a:rPr>
              <a:t>regionalne </a:t>
            </a:r>
            <a:r>
              <a:rPr lang="hr-HR" sz="2800" dirty="0">
                <a:solidFill>
                  <a:srgbClr val="292934"/>
                </a:solidFill>
                <a:latin typeface="Comic Sans MS"/>
                <a:cs typeface="Times New Roman"/>
              </a:rPr>
              <a:t>razlike – najveća u</a:t>
            </a:r>
            <a:r>
              <a:rPr lang="vi-VN" sz="2800" dirty="0">
                <a:solidFill>
                  <a:srgbClr val="292934"/>
                </a:solidFill>
                <a:latin typeface="Comic Sans MS"/>
                <a:cs typeface="Times New Roman"/>
              </a:rPr>
              <a:t> Li</a:t>
            </a:r>
            <a:r>
              <a:rPr lang="hr-HR" sz="2800" dirty="0" err="1" smtClean="0">
                <a:solidFill>
                  <a:srgbClr val="292934"/>
                </a:solidFill>
                <a:latin typeface="Comic Sans MS"/>
                <a:cs typeface="Times New Roman"/>
              </a:rPr>
              <a:t>ci</a:t>
            </a:r>
            <a:r>
              <a:rPr lang="hr-HR" sz="2800" dirty="0" smtClean="0">
                <a:solidFill>
                  <a:srgbClr val="292934"/>
                </a:solidFill>
                <a:latin typeface="Comic Sans MS"/>
                <a:cs typeface="Times New Roman"/>
              </a:rPr>
              <a:t> i</a:t>
            </a:r>
            <a:r>
              <a:rPr lang="vi-VN" sz="2800" dirty="0" smtClean="0">
                <a:solidFill>
                  <a:srgbClr val="292934"/>
                </a:solidFill>
                <a:latin typeface="Comic Sans MS"/>
                <a:cs typeface="Times New Roman"/>
              </a:rPr>
              <a:t> </a:t>
            </a:r>
            <a:r>
              <a:rPr lang="hr-HR" sz="2800" dirty="0">
                <a:solidFill>
                  <a:srgbClr val="292934"/>
                </a:solidFill>
                <a:latin typeface="Comic Sans MS"/>
                <a:cs typeface="Times New Roman"/>
              </a:rPr>
              <a:t>na </a:t>
            </a:r>
            <a:r>
              <a:rPr lang="vi-VN" sz="2800" dirty="0">
                <a:solidFill>
                  <a:srgbClr val="292934"/>
                </a:solidFill>
                <a:latin typeface="Comic Sans MS"/>
                <a:cs typeface="Times New Roman"/>
              </a:rPr>
              <a:t>Kordun</a:t>
            </a:r>
            <a:r>
              <a:rPr lang="hr-HR" sz="2800" dirty="0" smtClean="0">
                <a:solidFill>
                  <a:srgbClr val="292934"/>
                </a:solidFill>
                <a:latin typeface="Comic Sans MS"/>
                <a:cs typeface="Times New Roman"/>
              </a:rPr>
              <a:t>u </a:t>
            </a:r>
            <a:endParaRPr lang="hr-HR" sz="2800" dirty="0">
              <a:cs typeface="Times New Roman"/>
            </a:endParaRPr>
          </a:p>
          <a:p>
            <a:pPr marL="342900" lvl="0" indent="-342900">
              <a:buFont typeface="Arial"/>
              <a:buChar char="•"/>
              <a:tabLst>
                <a:tab pos="457200" algn="l"/>
              </a:tabLst>
            </a:pPr>
            <a:r>
              <a:rPr lang="hr-HR" sz="2800" dirty="0">
                <a:solidFill>
                  <a:srgbClr val="292934"/>
                </a:solidFill>
                <a:latin typeface="Comic Sans MS"/>
                <a:cs typeface="Times New Roman"/>
              </a:rPr>
              <a:t>v</a:t>
            </a:r>
            <a:r>
              <a:rPr lang="vi-VN" sz="2800" dirty="0">
                <a:solidFill>
                  <a:srgbClr val="292934"/>
                </a:solidFill>
                <a:latin typeface="Comic Sans MS"/>
                <a:cs typeface="Times New Roman"/>
              </a:rPr>
              <a:t>eću </a:t>
            </a:r>
            <a:r>
              <a:rPr lang="vi-VN" sz="2800" dirty="0" smtClean="0">
                <a:solidFill>
                  <a:srgbClr val="292934"/>
                </a:solidFill>
                <a:latin typeface="Comic Sans MS"/>
                <a:cs typeface="Times New Roman"/>
              </a:rPr>
              <a:t>distancu </a:t>
            </a:r>
            <a:r>
              <a:rPr lang="vi-VN" sz="2800" dirty="0">
                <a:solidFill>
                  <a:srgbClr val="292934"/>
                </a:solidFill>
                <a:latin typeface="Comic Sans MS"/>
                <a:cs typeface="Times New Roman"/>
              </a:rPr>
              <a:t>iskazuju građani manji</a:t>
            </a:r>
            <a:r>
              <a:rPr lang="hr-HR" sz="2800" dirty="0">
                <a:solidFill>
                  <a:srgbClr val="292934"/>
                </a:solidFill>
                <a:latin typeface="Comic Sans MS"/>
                <a:cs typeface="Times New Roman"/>
              </a:rPr>
              <a:t>h</a:t>
            </a:r>
            <a:r>
              <a:rPr lang="vi-VN" sz="2800" dirty="0">
                <a:solidFill>
                  <a:srgbClr val="292934"/>
                </a:solidFill>
                <a:latin typeface="Comic Sans MS"/>
                <a:cs typeface="Times New Roman"/>
              </a:rPr>
              <a:t> mjesta</a:t>
            </a:r>
            <a:endParaRPr lang="hr-HR" sz="2800" dirty="0">
              <a:cs typeface="Times New Roman"/>
            </a:endParaRPr>
          </a:p>
          <a:p>
            <a:pPr marL="342900" lvl="0" indent="-342900">
              <a:buFont typeface="Arial"/>
              <a:buChar char="•"/>
              <a:tabLst>
                <a:tab pos="457200" algn="l"/>
              </a:tabLst>
            </a:pPr>
            <a:r>
              <a:rPr lang="hr-HR" sz="2800" dirty="0">
                <a:solidFill>
                  <a:srgbClr val="292934"/>
                </a:solidFill>
                <a:latin typeface="Comic Sans MS"/>
                <a:cs typeface="Times New Roman"/>
              </a:rPr>
              <a:t>ž</a:t>
            </a:r>
            <a:r>
              <a:rPr lang="vi-VN" sz="2800" dirty="0">
                <a:solidFill>
                  <a:srgbClr val="292934"/>
                </a:solidFill>
                <a:latin typeface="Comic Sans MS"/>
                <a:cs typeface="Times New Roman"/>
              </a:rPr>
              <a:t>ene iskazuju niži stupanj socijalne distance</a:t>
            </a:r>
            <a:endParaRPr lang="hr-HR" sz="2800" dirty="0">
              <a:cs typeface="Times New Roman"/>
            </a:endParaRPr>
          </a:p>
          <a:p>
            <a:pPr marL="342900" lvl="0" indent="-342900">
              <a:buFont typeface="Arial"/>
              <a:buChar char="•"/>
              <a:tabLst>
                <a:tab pos="457200" algn="l"/>
              </a:tabLst>
            </a:pPr>
            <a:r>
              <a:rPr lang="hr-HR" sz="2800" dirty="0">
                <a:solidFill>
                  <a:srgbClr val="292934"/>
                </a:solidFill>
                <a:latin typeface="Comic Sans MS"/>
                <a:cs typeface="Times New Roman"/>
              </a:rPr>
              <a:t>n</a:t>
            </a:r>
            <a:r>
              <a:rPr lang="vi-VN" sz="2800" dirty="0">
                <a:solidFill>
                  <a:srgbClr val="292934"/>
                </a:solidFill>
                <a:latin typeface="Comic Sans MS"/>
                <a:cs typeface="Times New Roman"/>
              </a:rPr>
              <a:t>ema značajnih razli</a:t>
            </a:r>
            <a:r>
              <a:rPr lang="hr-HR" sz="2800" dirty="0">
                <a:solidFill>
                  <a:srgbClr val="292934"/>
                </a:solidFill>
                <a:latin typeface="Comic Sans MS"/>
                <a:cs typeface="Times New Roman"/>
              </a:rPr>
              <a:t>k</a:t>
            </a:r>
            <a:r>
              <a:rPr lang="vi-VN" sz="2800" dirty="0">
                <a:solidFill>
                  <a:srgbClr val="292934"/>
                </a:solidFill>
                <a:latin typeface="Comic Sans MS"/>
                <a:cs typeface="Times New Roman"/>
              </a:rPr>
              <a:t>a s obzirom na dob građana</a:t>
            </a:r>
            <a:endParaRPr lang="hr-HR" sz="2800" dirty="0">
              <a:cs typeface="Times New Roman"/>
            </a:endParaRPr>
          </a:p>
          <a:p>
            <a:pPr marL="342900" lvl="0" indent="-342900">
              <a:buFont typeface="Arial"/>
              <a:buChar char="•"/>
              <a:tabLst>
                <a:tab pos="457200" algn="l"/>
              </a:tabLst>
            </a:pPr>
            <a:r>
              <a:rPr lang="hr-HR" sz="2800" dirty="0">
                <a:solidFill>
                  <a:srgbClr val="292934"/>
                </a:solidFill>
                <a:latin typeface="Comic Sans MS"/>
                <a:cs typeface="Times New Roman"/>
              </a:rPr>
              <a:t>g</a:t>
            </a:r>
            <a:r>
              <a:rPr lang="vi-VN" sz="2800" dirty="0">
                <a:solidFill>
                  <a:srgbClr val="292934"/>
                </a:solidFill>
                <a:latin typeface="Comic Sans MS"/>
                <a:cs typeface="Times New Roman"/>
              </a:rPr>
              <a:t>rađani višeg obrazovnog statusa iskazuju manju socijalnu </a:t>
            </a:r>
            <a:r>
              <a:rPr lang="vi-VN" sz="2800" dirty="0" smtClean="0">
                <a:solidFill>
                  <a:srgbClr val="292934"/>
                </a:solidFill>
                <a:latin typeface="Comic Sans MS"/>
                <a:cs typeface="Times New Roman"/>
              </a:rPr>
              <a:t>distancu</a:t>
            </a:r>
            <a:endParaRPr lang="hr-HR" sz="2800" dirty="0"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895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>
              <a:spcAft>
                <a:spcPts val="0"/>
              </a:spcAft>
            </a:pPr>
            <a:r>
              <a:rPr lang="hr-HR" sz="3200" b="1" i="1" dirty="0">
                <a:latin typeface="Comic Sans MS"/>
                <a:ea typeface="Calibri"/>
              </a:rPr>
              <a:t>Kakav je roditeljski sustav vrijednosti?</a:t>
            </a:r>
            <a:endParaRPr lang="hr-HR" sz="2800" dirty="0">
              <a:effectLst/>
              <a:latin typeface="Times New Roman"/>
              <a:ea typeface="Calibri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23528" y="1484784"/>
            <a:ext cx="8640960" cy="4824536"/>
          </a:xfrm>
        </p:spPr>
        <p:txBody>
          <a:bodyPr>
            <a:noAutofit/>
          </a:bodyPr>
          <a:lstStyle/>
          <a:p>
            <a:pPr marL="0" lvl="0" indent="0">
              <a:buNone/>
              <a:tabLst>
                <a:tab pos="457200" algn="l"/>
              </a:tabLst>
            </a:pPr>
            <a:r>
              <a:rPr lang="hr-HR" dirty="0" smtClean="0">
                <a:solidFill>
                  <a:srgbClr val="002060"/>
                </a:solidFill>
                <a:latin typeface="Comic Sans MS" panose="030F0702030302020204" pitchFamily="66" charset="0"/>
                <a:cs typeface="Times New Roman"/>
              </a:rPr>
              <a:t>Banovac i Boneta (</a:t>
            </a:r>
            <a:r>
              <a:rPr lang="hr-HR" dirty="0" err="1" smtClean="0">
                <a:solidFill>
                  <a:srgbClr val="002060"/>
                </a:solidFill>
                <a:latin typeface="Comic Sans MS" panose="030F0702030302020204" pitchFamily="66" charset="0"/>
                <a:cs typeface="Times New Roman"/>
              </a:rPr>
              <a:t>2006</a:t>
            </a:r>
            <a:r>
              <a:rPr lang="hr-HR" dirty="0" smtClean="0">
                <a:solidFill>
                  <a:srgbClr val="002060"/>
                </a:solidFill>
                <a:latin typeface="Comic Sans MS" panose="030F0702030302020204" pitchFamily="66" charset="0"/>
                <a:cs typeface="Times New Roman"/>
              </a:rPr>
              <a:t>) Etnička distanca i socijalna (</a:t>
            </a:r>
            <a:r>
              <a:rPr lang="hr-HR" dirty="0" err="1" smtClean="0">
                <a:solidFill>
                  <a:srgbClr val="002060"/>
                </a:solidFill>
                <a:latin typeface="Comic Sans MS" panose="030F0702030302020204" pitchFamily="66" charset="0"/>
                <a:cs typeface="Times New Roman"/>
              </a:rPr>
              <a:t>dez</a:t>
            </a:r>
            <a:r>
              <a:rPr lang="hr-HR" dirty="0" smtClean="0">
                <a:solidFill>
                  <a:srgbClr val="002060"/>
                </a:solidFill>
                <a:latin typeface="Comic Sans MS" panose="030F0702030302020204" pitchFamily="66" charset="0"/>
                <a:cs typeface="Times New Roman"/>
              </a:rPr>
              <a:t>)integracija lokalnih zajednica</a:t>
            </a:r>
            <a:r>
              <a:rPr lang="hr-HR" dirty="0" smtClean="0">
                <a:solidFill>
                  <a:srgbClr val="002060"/>
                </a:solidFill>
                <a:latin typeface="Comic Sans MS" panose="030F0702030302020204" pitchFamily="66" charset="0"/>
                <a:cs typeface="Times New Roman"/>
              </a:rPr>
              <a:t>, </a:t>
            </a:r>
            <a:r>
              <a:rPr lang="hr-HR" sz="1600" dirty="0" smtClean="0">
                <a:solidFill>
                  <a:srgbClr val="002060"/>
                </a:solidFill>
                <a:latin typeface="Comic Sans MS" panose="030F0702030302020204" pitchFamily="66" charset="0"/>
                <a:cs typeface="Times New Roman"/>
              </a:rPr>
              <a:t>Revija </a:t>
            </a:r>
            <a:r>
              <a:rPr lang="hr-HR" sz="1600" dirty="0" smtClean="0">
                <a:solidFill>
                  <a:srgbClr val="002060"/>
                </a:solidFill>
                <a:latin typeface="Comic Sans MS" panose="030F0702030302020204" pitchFamily="66" charset="0"/>
                <a:cs typeface="Times New Roman"/>
              </a:rPr>
              <a:t>za sociologiju, 1-2, str. </a:t>
            </a:r>
            <a:r>
              <a:rPr lang="hr-HR" sz="1600" dirty="0" err="1" smtClean="0">
                <a:solidFill>
                  <a:srgbClr val="002060"/>
                </a:solidFill>
                <a:latin typeface="Comic Sans MS" panose="030F0702030302020204" pitchFamily="66" charset="0"/>
                <a:cs typeface="Times New Roman"/>
              </a:rPr>
              <a:t>21</a:t>
            </a:r>
            <a:r>
              <a:rPr lang="hr-HR" sz="1600" dirty="0" smtClean="0">
                <a:solidFill>
                  <a:srgbClr val="002060"/>
                </a:solidFill>
                <a:latin typeface="Comic Sans MS" panose="030F0702030302020204" pitchFamily="66" charset="0"/>
                <a:cs typeface="Times New Roman"/>
              </a:rPr>
              <a:t>-</a:t>
            </a:r>
            <a:r>
              <a:rPr lang="hr-HR" sz="1600" dirty="0" err="1" smtClean="0">
                <a:solidFill>
                  <a:srgbClr val="002060"/>
                </a:solidFill>
                <a:latin typeface="Comic Sans MS" panose="030F0702030302020204" pitchFamily="66" charset="0"/>
                <a:cs typeface="Times New Roman"/>
              </a:rPr>
              <a:t>46</a:t>
            </a:r>
            <a:endParaRPr lang="hr-HR" sz="1600" dirty="0" smtClean="0">
              <a:solidFill>
                <a:srgbClr val="002060"/>
              </a:solidFill>
              <a:latin typeface="Comic Sans MS" panose="030F0702030302020204" pitchFamily="66" charset="0"/>
              <a:cs typeface="Times New Roman"/>
            </a:endParaRPr>
          </a:p>
          <a:p>
            <a:pPr marL="0" lvl="0" indent="0">
              <a:buNone/>
              <a:tabLst>
                <a:tab pos="457200" algn="l"/>
              </a:tabLst>
            </a:pPr>
            <a:r>
              <a:rPr lang="hr-HR" dirty="0" smtClean="0">
                <a:latin typeface="Comic Sans MS" panose="030F0702030302020204" pitchFamily="66" charset="0"/>
                <a:cs typeface="Times New Roman"/>
              </a:rPr>
              <a:t>Uzorak: </a:t>
            </a:r>
            <a:r>
              <a:rPr lang="hr-HR" dirty="0" err="1" smtClean="0">
                <a:latin typeface="Comic Sans MS" panose="030F0702030302020204" pitchFamily="66" charset="0"/>
                <a:cs typeface="Times New Roman"/>
              </a:rPr>
              <a:t>937</a:t>
            </a:r>
            <a:r>
              <a:rPr lang="hr-HR" dirty="0" smtClean="0">
                <a:latin typeface="Comic Sans MS" panose="030F0702030302020204" pitchFamily="66" charset="0"/>
                <a:cs typeface="Times New Roman"/>
              </a:rPr>
              <a:t> ispitanika (Istra, Lika i Gorski kotar) </a:t>
            </a:r>
          </a:p>
          <a:p>
            <a:pPr>
              <a:tabLst>
                <a:tab pos="457200" algn="l"/>
              </a:tabLst>
            </a:pPr>
            <a:r>
              <a:rPr lang="hr-HR" dirty="0" smtClean="0">
                <a:latin typeface="Comic Sans MS" panose="030F0702030302020204" pitchFamily="66" charset="0"/>
                <a:cs typeface="Times New Roman"/>
              </a:rPr>
              <a:t>najveća </a:t>
            </a:r>
            <a:r>
              <a:rPr lang="hr-HR" dirty="0" smtClean="0">
                <a:latin typeface="Comic Sans MS" panose="030F0702030302020204" pitchFamily="66" charset="0"/>
                <a:cs typeface="Times New Roman"/>
              </a:rPr>
              <a:t>socijalna distanca prema Romima i Albancima</a:t>
            </a:r>
          </a:p>
          <a:p>
            <a:pPr>
              <a:tabLst>
                <a:tab pos="457200" algn="l"/>
              </a:tabLst>
            </a:pPr>
            <a:r>
              <a:rPr lang="hr-HR" dirty="0" smtClean="0">
                <a:latin typeface="Comic Sans MS" panose="030F0702030302020204" pitchFamily="66" charset="0"/>
                <a:cs typeface="Times New Roman"/>
              </a:rPr>
              <a:t>ostracizam je relativno </a:t>
            </a:r>
            <a:r>
              <a:rPr lang="hr-HR" dirty="0" smtClean="0">
                <a:latin typeface="Comic Sans MS" panose="030F0702030302020204" pitchFamily="66" charset="0"/>
                <a:cs typeface="Times New Roman"/>
              </a:rPr>
              <a:t>nizak (manji od 7%)</a:t>
            </a:r>
            <a:endParaRPr lang="hr-HR" dirty="0" smtClean="0">
              <a:latin typeface="Comic Sans MS" panose="030F0702030302020204" pitchFamily="66" charset="0"/>
              <a:cs typeface="Times New Roman"/>
            </a:endParaRPr>
          </a:p>
          <a:p>
            <a:pPr>
              <a:tabLst>
                <a:tab pos="457200" algn="l"/>
              </a:tabLst>
            </a:pPr>
            <a:r>
              <a:rPr lang="hr-HR" dirty="0" smtClean="0">
                <a:latin typeface="Comic Sans MS" panose="030F0702030302020204" pitchFamily="66" charset="0"/>
                <a:cs typeface="Times New Roman"/>
              </a:rPr>
              <a:t>podjednaka distanca prema ostalima</a:t>
            </a:r>
          </a:p>
          <a:p>
            <a:pPr marL="0" indent="0">
              <a:buNone/>
              <a:tabLst>
                <a:tab pos="457200" algn="l"/>
              </a:tabLst>
            </a:pPr>
            <a:r>
              <a:rPr lang="hr-HR" dirty="0" smtClean="0">
                <a:latin typeface="Comic Sans MS" panose="030F0702030302020204" pitchFamily="66" charset="0"/>
                <a:cs typeface="Times New Roman"/>
              </a:rPr>
              <a:t>Prediktori distance: </a:t>
            </a:r>
          </a:p>
          <a:p>
            <a:pPr>
              <a:tabLst>
                <a:tab pos="457200" algn="l"/>
              </a:tabLst>
            </a:pPr>
            <a:r>
              <a:rPr lang="hr-HR" dirty="0" smtClean="0">
                <a:latin typeface="Comic Sans MS" panose="030F0702030302020204" pitchFamily="66" charset="0"/>
                <a:cs typeface="Times New Roman"/>
              </a:rPr>
              <a:t>politička </a:t>
            </a:r>
            <a:r>
              <a:rPr lang="hr-HR" dirty="0" smtClean="0">
                <a:latin typeface="Comic Sans MS" panose="030F0702030302020204" pitchFamily="66" charset="0"/>
                <a:cs typeface="Times New Roman"/>
              </a:rPr>
              <a:t>orijentacija </a:t>
            </a:r>
            <a:r>
              <a:rPr lang="hr-HR" dirty="0" smtClean="0">
                <a:latin typeface="Comic Sans MS" panose="030F0702030302020204" pitchFamily="66" charset="0"/>
                <a:cs typeface="Times New Roman"/>
              </a:rPr>
              <a:t>(ipak, </a:t>
            </a:r>
            <a:r>
              <a:rPr lang="hr-HR" dirty="0" err="1" smtClean="0">
                <a:latin typeface="Comic Sans MS" panose="030F0702030302020204" pitchFamily="66" charset="0"/>
                <a:cs typeface="Times New Roman"/>
              </a:rPr>
              <a:t>40</a:t>
            </a:r>
            <a:r>
              <a:rPr lang="hr-HR" dirty="0" smtClean="0">
                <a:latin typeface="Comic Sans MS" panose="030F0702030302020204" pitchFamily="66" charset="0"/>
                <a:cs typeface="Times New Roman"/>
              </a:rPr>
              <a:t>% „ljevičara” ne prihvaća Rome, a </a:t>
            </a:r>
            <a:r>
              <a:rPr lang="hr-HR" dirty="0" err="1" smtClean="0">
                <a:latin typeface="Comic Sans MS" panose="030F0702030302020204" pitchFamily="66" charset="0"/>
                <a:cs typeface="Times New Roman"/>
              </a:rPr>
              <a:t>36</a:t>
            </a:r>
            <a:r>
              <a:rPr lang="hr-HR" dirty="0" smtClean="0">
                <a:latin typeface="Comic Sans MS" panose="030F0702030302020204" pitchFamily="66" charset="0"/>
                <a:cs typeface="Times New Roman"/>
              </a:rPr>
              <a:t>% Albance za prijatelje)</a:t>
            </a:r>
          </a:p>
          <a:p>
            <a:pPr>
              <a:tabLst>
                <a:tab pos="457200" algn="l"/>
              </a:tabLst>
            </a:pPr>
            <a:r>
              <a:rPr lang="hr-HR" dirty="0" smtClean="0">
                <a:latin typeface="Comic Sans MS" panose="030F0702030302020204" pitchFamily="66" charset="0"/>
                <a:cs typeface="Times New Roman"/>
              </a:rPr>
              <a:t>važnost religije </a:t>
            </a:r>
            <a:r>
              <a:rPr lang="hr-HR" dirty="0" smtClean="0">
                <a:latin typeface="Comic Sans MS" panose="030F0702030302020204" pitchFamily="66" charset="0"/>
                <a:cs typeface="Times New Roman"/>
              </a:rPr>
              <a:t>u životu </a:t>
            </a:r>
          </a:p>
          <a:p>
            <a:pPr>
              <a:tabLst>
                <a:tab pos="457200" algn="l"/>
              </a:tabLst>
            </a:pPr>
            <a:r>
              <a:rPr lang="hr-HR" dirty="0" smtClean="0">
                <a:latin typeface="Comic Sans MS" panose="030F0702030302020204" pitchFamily="66" charset="0"/>
                <a:cs typeface="Times New Roman"/>
              </a:rPr>
              <a:t>regionalna pripadnost</a:t>
            </a:r>
            <a:endParaRPr lang="hr-HR" dirty="0" smtClean="0">
              <a:latin typeface="Comic Sans MS" panose="030F0702030302020204" pitchFamily="66" charset="0"/>
              <a:cs typeface="Times New Roman"/>
            </a:endParaRPr>
          </a:p>
          <a:p>
            <a:pPr marL="0" lvl="0" indent="0">
              <a:buNone/>
              <a:tabLst>
                <a:tab pos="457200" algn="l"/>
              </a:tabLst>
            </a:pPr>
            <a:endParaRPr lang="hr-HR" dirty="0" smtClean="0">
              <a:latin typeface="Comic Sans MS" panose="030F0702030302020204" pitchFamily="66" charset="0"/>
              <a:cs typeface="Times New Roman"/>
            </a:endParaRPr>
          </a:p>
          <a:p>
            <a:pPr marL="0" lvl="0" indent="0">
              <a:buNone/>
              <a:tabLst>
                <a:tab pos="457200" algn="l"/>
              </a:tabLst>
            </a:pPr>
            <a:endParaRPr lang="hr-HR" dirty="0">
              <a:latin typeface="Comic Sans MS" panose="030F0702030302020204" pitchFamily="66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03039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02" y="908720"/>
            <a:ext cx="8905623" cy="43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340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043608" y="620692"/>
            <a:ext cx="770733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altLang="sr-Latn-R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Times New Roman" pitchFamily="18" charset="0"/>
                <a:cs typeface="Arial" pitchFamily="34" charset="0"/>
              </a:rPr>
              <a:t>PRIHVATLJIVOST STUPANJA U BRAK</a:t>
            </a:r>
            <a:endParaRPr kumimoji="0" lang="hr-HR" altLang="sr-Latn-RS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  <a:cs typeface="Arial" pitchFamily="34" charset="0"/>
            </a:endParaRP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9261187"/>
              </p:ext>
            </p:extLst>
          </p:nvPr>
        </p:nvGraphicFramePr>
        <p:xfrm>
          <a:off x="622361" y="1268760"/>
          <a:ext cx="8128579" cy="50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Grafikon" r:id="rId3" imgW="5505602" imgH="3419551" progId="MSGraph.Chart.8">
                  <p:embed/>
                </p:oleObj>
              </mc:Choice>
              <mc:Fallback>
                <p:oleObj name="Grafikon" r:id="rId3" imgW="5505602" imgH="3419551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361" y="1268760"/>
                        <a:ext cx="8128579" cy="504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3054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>
              <a:spcAft>
                <a:spcPts val="0"/>
              </a:spcAft>
            </a:pPr>
            <a:r>
              <a:rPr lang="hr-HR" sz="3200" b="1" i="1" dirty="0">
                <a:latin typeface="Comic Sans MS"/>
                <a:ea typeface="Calibri"/>
              </a:rPr>
              <a:t>Kakav </a:t>
            </a:r>
            <a:r>
              <a:rPr lang="hr-HR" sz="3200" b="1" i="1" dirty="0" smtClean="0">
                <a:latin typeface="Comic Sans MS"/>
                <a:ea typeface="Calibri"/>
              </a:rPr>
              <a:t>sustav vrijednosti promiče odgojno obrazovni sustav?</a:t>
            </a:r>
            <a:endParaRPr lang="hr-HR" sz="2800" dirty="0">
              <a:effectLst/>
              <a:latin typeface="Times New Roman"/>
              <a:ea typeface="Calibri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23528" y="1628800"/>
            <a:ext cx="8568952" cy="44973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vi-VN" sz="2800" dirty="0" smtClean="0">
                <a:latin typeface="Comic Sans MS"/>
                <a:ea typeface="Calibri"/>
              </a:rPr>
              <a:t>važnost formaln</a:t>
            </a:r>
            <a:r>
              <a:rPr lang="hr-HR" sz="2800" dirty="0" err="1" smtClean="0">
                <a:latin typeface="Comic Sans MS"/>
                <a:ea typeface="Calibri"/>
              </a:rPr>
              <a:t>og</a:t>
            </a:r>
            <a:r>
              <a:rPr lang="vi-VN" sz="2800" dirty="0" smtClean="0">
                <a:latin typeface="Comic Sans MS"/>
                <a:ea typeface="Calibri"/>
              </a:rPr>
              <a:t> odgoj</a:t>
            </a:r>
            <a:r>
              <a:rPr lang="hr-HR" sz="2800" dirty="0" smtClean="0">
                <a:latin typeface="Comic Sans MS"/>
                <a:ea typeface="Calibri"/>
              </a:rPr>
              <a:t>a i</a:t>
            </a:r>
            <a:r>
              <a:rPr lang="vi-VN" sz="2800" dirty="0" smtClean="0">
                <a:latin typeface="Comic Sans MS"/>
                <a:ea typeface="Calibri"/>
              </a:rPr>
              <a:t> obrazov</a:t>
            </a:r>
            <a:r>
              <a:rPr lang="hr-HR" sz="2800" dirty="0" err="1" smtClean="0">
                <a:latin typeface="Comic Sans MS"/>
                <a:ea typeface="Calibri"/>
              </a:rPr>
              <a:t>anja</a:t>
            </a:r>
            <a:endParaRPr lang="hr-HR" sz="2800" dirty="0" smtClean="0">
              <a:latin typeface="Comic Sans MS"/>
              <a:ea typeface="Calibri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hr-HR" sz="2800" dirty="0" smtClean="0">
                <a:latin typeface="Comic Sans MS"/>
                <a:ea typeface="Calibri"/>
              </a:rPr>
              <a:t>i</a:t>
            </a:r>
            <a:r>
              <a:rPr lang="vi-VN" sz="2800" dirty="0" smtClean="0">
                <a:latin typeface="Comic Sans MS"/>
                <a:ea typeface="Calibri"/>
              </a:rPr>
              <a:t>straživanja</a:t>
            </a:r>
            <a:r>
              <a:rPr lang="hr-HR" sz="2800" dirty="0" smtClean="0">
                <a:latin typeface="Comic Sans MS"/>
                <a:ea typeface="Calibri"/>
              </a:rPr>
              <a:t>:</a:t>
            </a:r>
            <a:r>
              <a:rPr lang="vi-VN" sz="2800" dirty="0" smtClean="0">
                <a:latin typeface="Comic Sans MS"/>
                <a:ea typeface="Calibri"/>
              </a:rPr>
              <a:t> rastom </a:t>
            </a:r>
            <a:r>
              <a:rPr lang="vi-VN" sz="2800" dirty="0">
                <a:latin typeface="Comic Sans MS"/>
                <a:ea typeface="Calibri"/>
              </a:rPr>
              <a:t>obrazovnog postignuća, smanjuje </a:t>
            </a:r>
            <a:r>
              <a:rPr lang="hr-HR" sz="2800" dirty="0" smtClean="0">
                <a:latin typeface="Comic Sans MS"/>
                <a:ea typeface="Calibri"/>
              </a:rPr>
              <a:t>se </a:t>
            </a:r>
            <a:r>
              <a:rPr lang="vi-VN" sz="2800" dirty="0" smtClean="0">
                <a:latin typeface="Comic Sans MS"/>
                <a:ea typeface="Calibri"/>
              </a:rPr>
              <a:t>razina </a:t>
            </a:r>
            <a:r>
              <a:rPr lang="vi-VN" sz="2800" dirty="0">
                <a:latin typeface="Comic Sans MS"/>
                <a:ea typeface="Calibri"/>
              </a:rPr>
              <a:t>netolerancije i predrasuda </a:t>
            </a:r>
            <a:endParaRPr lang="hr-HR" sz="2800" dirty="0" smtClean="0">
              <a:latin typeface="Comic Sans MS"/>
              <a:ea typeface="Calibri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hr-HR" sz="2800" dirty="0">
                <a:latin typeface="Comic Sans MS"/>
                <a:ea typeface="Calibri"/>
              </a:rPr>
              <a:t>interkulturno obrazovanje teži uklanjanju etnocentrizma, </a:t>
            </a:r>
            <a:r>
              <a:rPr lang="hr-HR" sz="2800" dirty="0" smtClean="0">
                <a:latin typeface="Comic Sans MS"/>
                <a:ea typeface="Calibri"/>
              </a:rPr>
              <a:t>stereotipa i </a:t>
            </a:r>
            <a:r>
              <a:rPr lang="hr-HR" sz="2800" dirty="0">
                <a:latin typeface="Comic Sans MS"/>
                <a:ea typeface="Calibri"/>
              </a:rPr>
              <a:t>predrasuda </a:t>
            </a:r>
            <a:endParaRPr lang="hr-HR" sz="2800" dirty="0" smtClean="0">
              <a:latin typeface="Comic Sans MS"/>
              <a:ea typeface="Calibri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hr-HR" sz="2800" dirty="0" smtClean="0">
                <a:latin typeface="Comic Sans MS"/>
                <a:ea typeface="Calibri"/>
              </a:rPr>
              <a:t>važnost v</a:t>
            </a:r>
            <a:r>
              <a:rPr lang="vi-VN" sz="2800" dirty="0" smtClean="0">
                <a:latin typeface="Comic Sans MS"/>
                <a:ea typeface="Calibri"/>
              </a:rPr>
              <a:t>rtić</a:t>
            </a:r>
            <a:r>
              <a:rPr lang="hr-HR" sz="2800" dirty="0" smtClean="0">
                <a:latin typeface="Comic Sans MS"/>
                <a:ea typeface="Calibri"/>
              </a:rPr>
              <a:t>a -</a:t>
            </a:r>
            <a:r>
              <a:rPr lang="vi-VN" sz="2800" dirty="0" smtClean="0">
                <a:latin typeface="Comic Sans MS"/>
                <a:ea typeface="Calibri"/>
              </a:rPr>
              <a:t> </a:t>
            </a:r>
            <a:r>
              <a:rPr lang="vi-VN" sz="2800" dirty="0">
                <a:latin typeface="Comic Sans MS"/>
                <a:ea typeface="Calibri"/>
              </a:rPr>
              <a:t>prvi agens formalne izvanobiteljske </a:t>
            </a:r>
            <a:r>
              <a:rPr lang="vi-VN" sz="2800" dirty="0" smtClean="0">
                <a:latin typeface="Comic Sans MS"/>
                <a:ea typeface="Calibri"/>
              </a:rPr>
              <a:t>socijalizacije</a:t>
            </a:r>
            <a:endParaRPr lang="hr-HR" sz="2800" dirty="0" smtClean="0">
              <a:latin typeface="Comic Sans MS"/>
              <a:ea typeface="Calibri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hr-HR" sz="2000" dirty="0" smtClean="0">
              <a:latin typeface="Comic Sans MS"/>
              <a:ea typeface="Calibri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vi-VN" sz="2000" dirty="0">
              <a:latin typeface="Comic Sans MS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71603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Tema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Design">
      <a:majorFont>
        <a:latin typeface="Impact"/>
        <a:ea typeface=""/>
        <a:cs typeface=""/>
      </a:majorFont>
      <a:minorFont>
        <a:latin typeface="Impac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Jasnoća">
  <a:themeElements>
    <a:clrScheme name="Jasnoća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klasično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Jasnoć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209</TotalTime>
  <Words>822</Words>
  <Application>Microsoft Office PowerPoint</Application>
  <PresentationFormat>Prikaz na zaslonu (4:3)</PresentationFormat>
  <Paragraphs>80</Paragraphs>
  <Slides>18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3</vt:i4>
      </vt:variant>
      <vt:variant>
        <vt:lpstr>Uloženi OLE poslužitelji</vt:lpstr>
      </vt:variant>
      <vt:variant>
        <vt:i4>1</vt:i4>
      </vt:variant>
      <vt:variant>
        <vt:lpstr>Naslovi slajdova</vt:lpstr>
      </vt:variant>
      <vt:variant>
        <vt:i4>18</vt:i4>
      </vt:variant>
    </vt:vector>
  </HeadingPairs>
  <TitlesOfParts>
    <vt:vector size="22" baseType="lpstr">
      <vt:lpstr>Tema1</vt:lpstr>
      <vt:lpstr>Diseño predeterminado</vt:lpstr>
      <vt:lpstr>Jasnoća</vt:lpstr>
      <vt:lpstr>Microsoft Graph Chart</vt:lpstr>
      <vt:lpstr>Interkulturalnost i rani i predškolski odgoj</vt:lpstr>
      <vt:lpstr>Pojašnjenje temeljnih pojmova </vt:lpstr>
      <vt:lpstr>U kojoj je mjeri tolerancija različitosti značajka hrvatskog društva?</vt:lpstr>
      <vt:lpstr>Kakav je roditeljski sustav vrijednosti?</vt:lpstr>
      <vt:lpstr>Kakav je roditeljski sustav vrijednosti?</vt:lpstr>
      <vt:lpstr>Kakav je roditeljski sustav vrijednosti?</vt:lpstr>
      <vt:lpstr>PowerPointova prezentacija</vt:lpstr>
      <vt:lpstr>PowerPointova prezentacija</vt:lpstr>
      <vt:lpstr>Kakav sustav vrijednosti promiče odgojno obrazovni sustav?</vt:lpstr>
      <vt:lpstr>Kakav sustav vrijednosti promiče odgojno obrazovni sustav?</vt:lpstr>
      <vt:lpstr>Kakav je vrijednosni sustav odgajatelja? </vt:lpstr>
      <vt:lpstr>Boneta, Ivković, Lacmanović (2013) Interkulturalne kompetencije odgojiteljica i socijalna distanca, Školski vjesnik (4) str. 479-494</vt:lpstr>
      <vt:lpstr>Boneta, Ivković, Lacmanović (2013) Interkulturalne kompetencije odgojiteljica i socijalna distanca, Školski vjesnik (4) str. 479-494</vt:lpstr>
      <vt:lpstr>Boneta, Ivković, Lacmanović (2013) Interkulturalne kompetencije odgojiteljica i socijalna distanca, Školski vjesnik (4) str. 479-494</vt:lpstr>
      <vt:lpstr>Maričić, Kamenov i Horvat (2012) Predrasude u dječjoj dobi … Društvena istraživanja 2012(1):137-158</vt:lpstr>
      <vt:lpstr>Maričić, Kamenov i Horvat (2012) Predrasude u dječjoj dobi … Društvena istraživanja 2012(1):137-158</vt:lpstr>
      <vt:lpstr>Maričić, Kamenov i Horvat (2012) Predrasude u dječjoj dobi</vt:lpstr>
      <vt:lpstr>Maričić, Kamenov i Horvat (2012) Predrasude u dječjoj dobi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Interkulturalnost i rani i predškolski odgoj</dc:title>
  <dc:creator>UFRI</dc:creator>
  <cp:lastModifiedBy>UFRI</cp:lastModifiedBy>
  <cp:revision>18</cp:revision>
  <dcterms:created xsi:type="dcterms:W3CDTF">2014-04-21T12:46:02Z</dcterms:created>
  <dcterms:modified xsi:type="dcterms:W3CDTF">2014-04-23T07:22:03Z</dcterms:modified>
</cp:coreProperties>
</file>