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2" r:id="rId6"/>
    <p:sldId id="263" r:id="rId7"/>
    <p:sldId id="265" r:id="rId8"/>
    <p:sldId id="266" r:id="rId9"/>
    <p:sldId id="268" r:id="rId10"/>
    <p:sldId id="267" r:id="rId11"/>
    <p:sldId id="261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5C00"/>
    <a:srgbClr val="D60093"/>
    <a:srgbClr val="8AD600"/>
    <a:srgbClr val="609600"/>
    <a:srgbClr val="282828"/>
    <a:srgbClr val="4D4D4D"/>
    <a:srgbClr val="333333"/>
    <a:srgbClr val="292929"/>
    <a:srgbClr val="253600"/>
    <a:srgbClr val="6C2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026000-526D-4051-BBBB-421818677F0A}" type="doc">
      <dgm:prSet loTypeId="urn:microsoft.com/office/officeart/2005/8/layout/venn1" loCatId="relationship" qsTypeId="urn:microsoft.com/office/officeart/2005/8/quickstyle/3d6" qsCatId="3D" csTypeId="urn:microsoft.com/office/officeart/2005/8/colors/accent3_3" csCatId="accent3" phldr="1"/>
      <dgm:spPr/>
      <dgm:t>
        <a:bodyPr/>
        <a:lstStyle/>
        <a:p>
          <a:endParaRPr lang="hr-HR"/>
        </a:p>
      </dgm:t>
    </dgm:pt>
    <dgm:pt modelId="{80E31EC4-818B-4C6B-83D4-699866E63337}">
      <dgm:prSet phldrT="[Tekst]" custT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hr-HR" sz="3500" dirty="0" smtClean="0"/>
            <a:t>Geografija</a:t>
          </a:r>
          <a:endParaRPr lang="hr-HR" sz="3500" dirty="0"/>
        </a:p>
      </dgm:t>
    </dgm:pt>
    <dgm:pt modelId="{913A49FF-738E-4B09-AD8B-0894A486BFAE}" type="parTrans" cxnId="{552B9964-8756-45C6-9A73-FF9FB66AAC25}">
      <dgm:prSet/>
      <dgm:spPr/>
      <dgm:t>
        <a:bodyPr/>
        <a:lstStyle/>
        <a:p>
          <a:endParaRPr lang="hr-HR"/>
        </a:p>
      </dgm:t>
    </dgm:pt>
    <dgm:pt modelId="{22520E13-8A67-4EE2-B664-016FE2E20E87}" type="sibTrans" cxnId="{552B9964-8756-45C6-9A73-FF9FB66AAC25}">
      <dgm:prSet/>
      <dgm:spPr/>
      <dgm:t>
        <a:bodyPr/>
        <a:lstStyle/>
        <a:p>
          <a:endParaRPr lang="hr-HR"/>
        </a:p>
      </dgm:t>
    </dgm:pt>
    <dgm:pt modelId="{B535139A-5618-40CC-A264-FDFC271D91C6}">
      <dgm:prSet phldrT="[Tekst]" custT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pPr marL="0" indent="0" algn="l"/>
          <a:r>
            <a:rPr lang="hr-HR" sz="3500" dirty="0" smtClean="0"/>
            <a:t>Građanski odgoj</a:t>
          </a:r>
          <a:endParaRPr lang="hr-HR" sz="3500" dirty="0"/>
        </a:p>
      </dgm:t>
    </dgm:pt>
    <dgm:pt modelId="{6D49D9D2-2659-4295-889E-ABAC6FCE17DA}" type="parTrans" cxnId="{AE71751B-C7F8-4829-9879-6682DA9AF6EB}">
      <dgm:prSet/>
      <dgm:spPr/>
      <dgm:t>
        <a:bodyPr/>
        <a:lstStyle/>
        <a:p>
          <a:endParaRPr lang="hr-HR"/>
        </a:p>
      </dgm:t>
    </dgm:pt>
    <dgm:pt modelId="{7619E244-0EEB-4615-9505-28E507157CDA}" type="sibTrans" cxnId="{AE71751B-C7F8-4829-9879-6682DA9AF6EB}">
      <dgm:prSet/>
      <dgm:spPr/>
      <dgm:t>
        <a:bodyPr/>
        <a:lstStyle/>
        <a:p>
          <a:endParaRPr lang="hr-HR"/>
        </a:p>
      </dgm:t>
    </dgm:pt>
    <dgm:pt modelId="{A1654305-A570-41DA-B140-E0D1EF8B7860}">
      <dgm:prSet custT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pPr algn="l"/>
          <a:r>
            <a:rPr lang="hr-HR" sz="3500" dirty="0" smtClean="0">
              <a:solidFill>
                <a:schemeClr val="bg1"/>
              </a:solidFill>
            </a:rPr>
            <a:t>Hrvatska i       EU</a:t>
          </a:r>
          <a:endParaRPr lang="hr-HR" sz="3500" dirty="0">
            <a:solidFill>
              <a:schemeClr val="bg1"/>
            </a:solidFill>
          </a:endParaRPr>
        </a:p>
      </dgm:t>
    </dgm:pt>
    <dgm:pt modelId="{6302DFC9-2730-4A8E-81A5-1C0E15170F5B}" type="parTrans" cxnId="{3B06722E-9F0B-48D2-A42E-1BE5A9499EA0}">
      <dgm:prSet/>
      <dgm:spPr/>
      <dgm:t>
        <a:bodyPr/>
        <a:lstStyle/>
        <a:p>
          <a:endParaRPr lang="hr-HR"/>
        </a:p>
      </dgm:t>
    </dgm:pt>
    <dgm:pt modelId="{4EB05225-0195-4EF6-B8FA-CB87AA5B27B6}" type="sibTrans" cxnId="{3B06722E-9F0B-48D2-A42E-1BE5A9499EA0}">
      <dgm:prSet/>
      <dgm:spPr/>
      <dgm:t>
        <a:bodyPr/>
        <a:lstStyle/>
        <a:p>
          <a:endParaRPr lang="hr-HR"/>
        </a:p>
      </dgm:t>
    </dgm:pt>
    <dgm:pt modelId="{62CF3968-2ECC-4380-B6DB-7473ABD061A8}" type="pres">
      <dgm:prSet presAssocID="{23026000-526D-4051-BBBB-421818677F0A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9C8C7486-8767-4667-A837-2974C91FEFE0}" type="pres">
      <dgm:prSet presAssocID="{80E31EC4-818B-4C6B-83D4-699866E63337}" presName="circ1" presStyleLbl="vennNode1" presStyleIdx="0" presStyleCnt="3"/>
      <dgm:spPr/>
      <dgm:t>
        <a:bodyPr/>
        <a:lstStyle/>
        <a:p>
          <a:endParaRPr lang="hr-HR"/>
        </a:p>
      </dgm:t>
    </dgm:pt>
    <dgm:pt modelId="{4A079003-7C1C-443F-8691-9B656A518C92}" type="pres">
      <dgm:prSet presAssocID="{80E31EC4-818B-4C6B-83D4-699866E63337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96F3424B-C097-4F3A-9B3A-5DCFE07AA456}" type="pres">
      <dgm:prSet presAssocID="{B535139A-5618-40CC-A264-FDFC271D91C6}" presName="circ2" presStyleLbl="vennNode1" presStyleIdx="1" presStyleCnt="3" custLinFactNeighborX="5518" custLinFactNeighborY="-676"/>
      <dgm:spPr/>
      <dgm:t>
        <a:bodyPr/>
        <a:lstStyle/>
        <a:p>
          <a:endParaRPr lang="hr-HR"/>
        </a:p>
      </dgm:t>
    </dgm:pt>
    <dgm:pt modelId="{2BEA5A2D-BDED-4F76-A048-0FFEED726C40}" type="pres">
      <dgm:prSet presAssocID="{B535139A-5618-40CC-A264-FDFC271D91C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AF10189-1C22-4EB7-A9A7-48814430F6AA}" type="pres">
      <dgm:prSet presAssocID="{A1654305-A570-41DA-B140-E0D1EF8B7860}" presName="circ3" presStyleLbl="vennNode1" presStyleIdx="2" presStyleCnt="3" custLinFactNeighborX="939" custLinFactNeighborY="634"/>
      <dgm:spPr/>
      <dgm:t>
        <a:bodyPr/>
        <a:lstStyle/>
        <a:p>
          <a:endParaRPr lang="hr-HR"/>
        </a:p>
      </dgm:t>
    </dgm:pt>
    <dgm:pt modelId="{A7FC48AC-CFC5-4345-A321-5E87BD2176FA}" type="pres">
      <dgm:prSet presAssocID="{A1654305-A570-41DA-B140-E0D1EF8B786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D6B539DD-12CB-409C-B9E5-DB3F40067925}" type="presOf" srcId="{23026000-526D-4051-BBBB-421818677F0A}" destId="{62CF3968-2ECC-4380-B6DB-7473ABD061A8}" srcOrd="0" destOrd="0" presId="urn:microsoft.com/office/officeart/2005/8/layout/venn1"/>
    <dgm:cxn modelId="{06C3B5A5-B10C-4362-B58D-098B2AE697CE}" type="presOf" srcId="{B535139A-5618-40CC-A264-FDFC271D91C6}" destId="{96F3424B-C097-4F3A-9B3A-5DCFE07AA456}" srcOrd="0" destOrd="0" presId="urn:microsoft.com/office/officeart/2005/8/layout/venn1"/>
    <dgm:cxn modelId="{CDB61C59-C0CC-4F96-AFC1-9A80FFA2022C}" type="presOf" srcId="{A1654305-A570-41DA-B140-E0D1EF8B7860}" destId="{AAF10189-1C22-4EB7-A9A7-48814430F6AA}" srcOrd="0" destOrd="0" presId="urn:microsoft.com/office/officeart/2005/8/layout/venn1"/>
    <dgm:cxn modelId="{2014811C-4AEF-4030-99D8-F1AE517EF60E}" type="presOf" srcId="{B535139A-5618-40CC-A264-FDFC271D91C6}" destId="{2BEA5A2D-BDED-4F76-A048-0FFEED726C40}" srcOrd="1" destOrd="0" presId="urn:microsoft.com/office/officeart/2005/8/layout/venn1"/>
    <dgm:cxn modelId="{3B06722E-9F0B-48D2-A42E-1BE5A9499EA0}" srcId="{23026000-526D-4051-BBBB-421818677F0A}" destId="{A1654305-A570-41DA-B140-E0D1EF8B7860}" srcOrd="2" destOrd="0" parTransId="{6302DFC9-2730-4A8E-81A5-1C0E15170F5B}" sibTransId="{4EB05225-0195-4EF6-B8FA-CB87AA5B27B6}"/>
    <dgm:cxn modelId="{8CD3CE28-C72C-422F-B942-C6A0002458A5}" type="presOf" srcId="{80E31EC4-818B-4C6B-83D4-699866E63337}" destId="{4A079003-7C1C-443F-8691-9B656A518C92}" srcOrd="1" destOrd="0" presId="urn:microsoft.com/office/officeart/2005/8/layout/venn1"/>
    <dgm:cxn modelId="{63D3D5A7-DF79-4724-898F-CB1D3AA76D2B}" type="presOf" srcId="{80E31EC4-818B-4C6B-83D4-699866E63337}" destId="{9C8C7486-8767-4667-A837-2974C91FEFE0}" srcOrd="0" destOrd="0" presId="urn:microsoft.com/office/officeart/2005/8/layout/venn1"/>
    <dgm:cxn modelId="{E6B24886-F98A-460B-BD08-D0F1351DE30F}" type="presOf" srcId="{A1654305-A570-41DA-B140-E0D1EF8B7860}" destId="{A7FC48AC-CFC5-4345-A321-5E87BD2176FA}" srcOrd="1" destOrd="0" presId="urn:microsoft.com/office/officeart/2005/8/layout/venn1"/>
    <dgm:cxn modelId="{552B9964-8756-45C6-9A73-FF9FB66AAC25}" srcId="{23026000-526D-4051-BBBB-421818677F0A}" destId="{80E31EC4-818B-4C6B-83D4-699866E63337}" srcOrd="0" destOrd="0" parTransId="{913A49FF-738E-4B09-AD8B-0894A486BFAE}" sibTransId="{22520E13-8A67-4EE2-B664-016FE2E20E87}"/>
    <dgm:cxn modelId="{AE71751B-C7F8-4829-9879-6682DA9AF6EB}" srcId="{23026000-526D-4051-BBBB-421818677F0A}" destId="{B535139A-5618-40CC-A264-FDFC271D91C6}" srcOrd="1" destOrd="0" parTransId="{6D49D9D2-2659-4295-889E-ABAC6FCE17DA}" sibTransId="{7619E244-0EEB-4615-9505-28E507157CDA}"/>
    <dgm:cxn modelId="{02D583BD-AA53-491B-BA7E-E7ECF1F842EA}" type="presParOf" srcId="{62CF3968-2ECC-4380-B6DB-7473ABD061A8}" destId="{9C8C7486-8767-4667-A837-2974C91FEFE0}" srcOrd="0" destOrd="0" presId="urn:microsoft.com/office/officeart/2005/8/layout/venn1"/>
    <dgm:cxn modelId="{490DD002-FD4B-435F-9854-4C0344BBED95}" type="presParOf" srcId="{62CF3968-2ECC-4380-B6DB-7473ABD061A8}" destId="{4A079003-7C1C-443F-8691-9B656A518C92}" srcOrd="1" destOrd="0" presId="urn:microsoft.com/office/officeart/2005/8/layout/venn1"/>
    <dgm:cxn modelId="{D958170F-3E03-4DD9-98DF-4A334A5DFA06}" type="presParOf" srcId="{62CF3968-2ECC-4380-B6DB-7473ABD061A8}" destId="{96F3424B-C097-4F3A-9B3A-5DCFE07AA456}" srcOrd="2" destOrd="0" presId="urn:microsoft.com/office/officeart/2005/8/layout/venn1"/>
    <dgm:cxn modelId="{D626FD7F-F6E2-4E14-AE14-DC97C2FA5170}" type="presParOf" srcId="{62CF3968-2ECC-4380-B6DB-7473ABD061A8}" destId="{2BEA5A2D-BDED-4F76-A048-0FFEED726C40}" srcOrd="3" destOrd="0" presId="urn:microsoft.com/office/officeart/2005/8/layout/venn1"/>
    <dgm:cxn modelId="{5FFD18FE-7AC8-486B-93EB-EAAADCD93E6B}" type="presParOf" srcId="{62CF3968-2ECC-4380-B6DB-7473ABD061A8}" destId="{AAF10189-1C22-4EB7-A9A7-48814430F6AA}" srcOrd="4" destOrd="0" presId="urn:microsoft.com/office/officeart/2005/8/layout/venn1"/>
    <dgm:cxn modelId="{0D3FBEB1-FD1C-48D2-8701-899D239AD6CA}" type="presParOf" srcId="{62CF3968-2ECC-4380-B6DB-7473ABD061A8}" destId="{A7FC48AC-CFC5-4345-A321-5E87BD2176FA}" srcOrd="5" destOrd="0" presId="urn:microsoft.com/office/officeart/2005/8/layout/venn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F37CB2-2A6C-4211-8D5A-7BF24BCFD17A}" type="doc">
      <dgm:prSet loTypeId="urn:microsoft.com/office/officeart/2005/8/layout/radial5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hr-HR"/>
        </a:p>
      </dgm:t>
    </dgm:pt>
    <dgm:pt modelId="{A4EEF032-BB86-49BD-AC4E-7E5624D50613}">
      <dgm:prSet phldrT="[Tekst]"/>
      <dgm:spPr/>
      <dgm:t>
        <a:bodyPr/>
        <a:lstStyle/>
        <a:p>
          <a:r>
            <a:rPr lang="hr-HR" dirty="0" smtClean="0"/>
            <a:t>ZAKLJUČAK</a:t>
          </a:r>
          <a:endParaRPr lang="hr-HR" dirty="0"/>
        </a:p>
      </dgm:t>
    </dgm:pt>
    <dgm:pt modelId="{458427E4-7B9B-459F-8651-545CFEF26A45}" type="parTrans" cxnId="{5EE0E960-3103-42CD-ADEF-33C3F5842BA2}">
      <dgm:prSet/>
      <dgm:spPr/>
      <dgm:t>
        <a:bodyPr/>
        <a:lstStyle/>
        <a:p>
          <a:endParaRPr lang="hr-HR"/>
        </a:p>
      </dgm:t>
    </dgm:pt>
    <dgm:pt modelId="{C9A06ACC-5E25-4B4D-AB36-9F17871B2748}" type="sibTrans" cxnId="{5EE0E960-3103-42CD-ADEF-33C3F5842BA2}">
      <dgm:prSet/>
      <dgm:spPr/>
      <dgm:t>
        <a:bodyPr/>
        <a:lstStyle/>
        <a:p>
          <a:endParaRPr lang="hr-HR"/>
        </a:p>
      </dgm:t>
    </dgm:pt>
    <dgm:pt modelId="{88DD16A5-26E5-4DDD-87FA-93E4CC4313CB}">
      <dgm:prSet phldrT="[Tekst]"/>
      <dgm:spPr/>
      <dgm:t>
        <a:bodyPr/>
        <a:lstStyle/>
        <a:p>
          <a:r>
            <a:rPr lang="hr-HR" dirty="0" smtClean="0"/>
            <a:t>PREMALO</a:t>
          </a:r>
        </a:p>
        <a:p>
          <a:r>
            <a:rPr lang="hr-HR" dirty="0" smtClean="0"/>
            <a:t>POZNAJU </a:t>
          </a:r>
        </a:p>
        <a:p>
          <a:r>
            <a:rPr lang="hr-HR" dirty="0" smtClean="0"/>
            <a:t>EU</a:t>
          </a:r>
          <a:endParaRPr lang="hr-HR" dirty="0"/>
        </a:p>
      </dgm:t>
    </dgm:pt>
    <dgm:pt modelId="{F4C21327-B8FE-4105-ADD6-75141A9DF593}" type="parTrans" cxnId="{0EDBF225-C4D2-4897-8414-B1BCDAAD9F8E}">
      <dgm:prSet/>
      <dgm:spPr/>
      <dgm:t>
        <a:bodyPr/>
        <a:lstStyle/>
        <a:p>
          <a:endParaRPr lang="hr-HR"/>
        </a:p>
      </dgm:t>
    </dgm:pt>
    <dgm:pt modelId="{D8EADF5D-FE33-4DBA-A47E-E73B049B7815}" type="sibTrans" cxnId="{0EDBF225-C4D2-4897-8414-B1BCDAAD9F8E}">
      <dgm:prSet/>
      <dgm:spPr/>
      <dgm:t>
        <a:bodyPr/>
        <a:lstStyle/>
        <a:p>
          <a:endParaRPr lang="hr-HR"/>
        </a:p>
      </dgm:t>
    </dgm:pt>
    <dgm:pt modelId="{4DBD8143-0C1D-401E-81FA-2C57F6FFC58E}">
      <dgm:prSet phldrT="[Tekst]"/>
      <dgm:spPr/>
      <dgm:t>
        <a:bodyPr/>
        <a:lstStyle/>
        <a:p>
          <a:r>
            <a:rPr lang="hr-HR" dirty="0" smtClean="0"/>
            <a:t>EUROSKEPTICI</a:t>
          </a:r>
          <a:endParaRPr lang="hr-HR" dirty="0"/>
        </a:p>
      </dgm:t>
    </dgm:pt>
    <dgm:pt modelId="{F3A2674A-BE11-45C1-8E72-5E407CD3C767}" type="parTrans" cxnId="{F2973AD4-B949-4F17-827C-7ADC602CB2EC}">
      <dgm:prSet/>
      <dgm:spPr/>
      <dgm:t>
        <a:bodyPr/>
        <a:lstStyle/>
        <a:p>
          <a:endParaRPr lang="hr-HR"/>
        </a:p>
      </dgm:t>
    </dgm:pt>
    <dgm:pt modelId="{4E3E2199-EE68-4804-BF62-AEC4B42C5E9C}" type="sibTrans" cxnId="{F2973AD4-B949-4F17-827C-7ADC602CB2EC}">
      <dgm:prSet/>
      <dgm:spPr/>
      <dgm:t>
        <a:bodyPr/>
        <a:lstStyle/>
        <a:p>
          <a:endParaRPr lang="hr-HR"/>
        </a:p>
      </dgm:t>
    </dgm:pt>
    <dgm:pt modelId="{0B209FC0-D97B-456D-B3B8-36F1DC775F30}">
      <dgm:prSet phldrT="[Tekst]"/>
      <dgm:spPr/>
      <dgm:t>
        <a:bodyPr/>
        <a:lstStyle/>
        <a:p>
          <a:pPr algn="ctr"/>
          <a:r>
            <a:rPr lang="hr-HR" dirty="0" smtClean="0"/>
            <a:t>POTREBNO VIŠE EDUKACIJE NA TEMU EU</a:t>
          </a:r>
          <a:endParaRPr lang="hr-HR" dirty="0"/>
        </a:p>
      </dgm:t>
    </dgm:pt>
    <dgm:pt modelId="{617860CC-5975-4AD6-8D84-347E63CBC8A8}" type="parTrans" cxnId="{459E06D8-EFB3-49FC-B407-819018C1AE7C}">
      <dgm:prSet/>
      <dgm:spPr/>
      <dgm:t>
        <a:bodyPr/>
        <a:lstStyle/>
        <a:p>
          <a:endParaRPr lang="hr-HR"/>
        </a:p>
      </dgm:t>
    </dgm:pt>
    <dgm:pt modelId="{91EF2DB9-0B15-4619-879B-327E7EAB25F9}" type="sibTrans" cxnId="{459E06D8-EFB3-49FC-B407-819018C1AE7C}">
      <dgm:prSet/>
      <dgm:spPr/>
      <dgm:t>
        <a:bodyPr/>
        <a:lstStyle/>
        <a:p>
          <a:endParaRPr lang="hr-HR"/>
        </a:p>
      </dgm:t>
    </dgm:pt>
    <dgm:pt modelId="{2A7E04F6-1A7F-46EC-9DCC-A8FCF39A5575}">
      <dgm:prSet phldrT="[Tekst]"/>
      <dgm:spPr/>
      <dgm:t>
        <a:bodyPr/>
        <a:lstStyle/>
        <a:p>
          <a:r>
            <a:rPr lang="hr-HR" dirty="0" smtClean="0"/>
            <a:t>INFORMACIJE</a:t>
          </a:r>
        </a:p>
        <a:p>
          <a:r>
            <a:rPr lang="hr-HR" dirty="0" smtClean="0"/>
            <a:t>NE KRITIČNE</a:t>
          </a:r>
        </a:p>
        <a:p>
          <a:r>
            <a:rPr lang="hr-HR" dirty="0" smtClean="0"/>
            <a:t>- TV</a:t>
          </a:r>
        </a:p>
        <a:p>
          <a:r>
            <a:rPr lang="hr-HR" dirty="0" smtClean="0"/>
            <a:t>-RODITELJI</a:t>
          </a:r>
        </a:p>
      </dgm:t>
    </dgm:pt>
    <dgm:pt modelId="{72592B22-5B00-41F7-975F-93D562FC2DBF}" type="parTrans" cxnId="{BC3180F0-EC59-42F3-8EC7-7718C29B77AB}">
      <dgm:prSet/>
      <dgm:spPr/>
      <dgm:t>
        <a:bodyPr/>
        <a:lstStyle/>
        <a:p>
          <a:endParaRPr lang="hr-HR"/>
        </a:p>
      </dgm:t>
    </dgm:pt>
    <dgm:pt modelId="{13A01CA7-8707-4F4E-9C9F-0D653E8E3D45}" type="sibTrans" cxnId="{BC3180F0-EC59-42F3-8EC7-7718C29B77AB}">
      <dgm:prSet/>
      <dgm:spPr/>
      <dgm:t>
        <a:bodyPr/>
        <a:lstStyle/>
        <a:p>
          <a:endParaRPr lang="hr-HR"/>
        </a:p>
      </dgm:t>
    </dgm:pt>
    <dgm:pt modelId="{C5D8FD0D-3FBC-4D22-94E4-D517C0CEE458}" type="pres">
      <dgm:prSet presAssocID="{A3F37CB2-2A6C-4211-8D5A-7BF24BCFD17A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hr-HR"/>
        </a:p>
      </dgm:t>
    </dgm:pt>
    <dgm:pt modelId="{8CD16520-0966-46FA-BED9-33229BC14B2B}" type="pres">
      <dgm:prSet presAssocID="{A4EEF032-BB86-49BD-AC4E-7E5624D50613}" presName="centerShape" presStyleLbl="node0" presStyleIdx="0" presStyleCnt="1"/>
      <dgm:spPr/>
      <dgm:t>
        <a:bodyPr/>
        <a:lstStyle/>
        <a:p>
          <a:endParaRPr lang="hr-HR"/>
        </a:p>
      </dgm:t>
    </dgm:pt>
    <dgm:pt modelId="{C66ACF7B-3CA1-4F7A-B9E6-AF3E71B085FB}" type="pres">
      <dgm:prSet presAssocID="{F4C21327-B8FE-4105-ADD6-75141A9DF593}" presName="parTrans" presStyleLbl="sibTrans2D1" presStyleIdx="0" presStyleCnt="4"/>
      <dgm:spPr/>
      <dgm:t>
        <a:bodyPr/>
        <a:lstStyle/>
        <a:p>
          <a:endParaRPr lang="hr-HR"/>
        </a:p>
      </dgm:t>
    </dgm:pt>
    <dgm:pt modelId="{AAD0EC85-EA98-4705-9B28-BBAD8C62594C}" type="pres">
      <dgm:prSet presAssocID="{F4C21327-B8FE-4105-ADD6-75141A9DF593}" presName="connectorText" presStyleLbl="sibTrans2D1" presStyleIdx="0" presStyleCnt="4"/>
      <dgm:spPr/>
      <dgm:t>
        <a:bodyPr/>
        <a:lstStyle/>
        <a:p>
          <a:endParaRPr lang="hr-HR"/>
        </a:p>
      </dgm:t>
    </dgm:pt>
    <dgm:pt modelId="{FBB522B4-C87B-495E-AE62-B6550F885269}" type="pres">
      <dgm:prSet presAssocID="{88DD16A5-26E5-4DDD-87FA-93E4CC4313C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0BBC2860-2E34-42F7-91F3-2317973EA32E}" type="pres">
      <dgm:prSet presAssocID="{F3A2674A-BE11-45C1-8E72-5E407CD3C767}" presName="parTrans" presStyleLbl="sibTrans2D1" presStyleIdx="1" presStyleCnt="4"/>
      <dgm:spPr/>
      <dgm:t>
        <a:bodyPr/>
        <a:lstStyle/>
        <a:p>
          <a:endParaRPr lang="hr-HR"/>
        </a:p>
      </dgm:t>
    </dgm:pt>
    <dgm:pt modelId="{030A0B59-7E9C-4E86-B669-CDB80C98D924}" type="pres">
      <dgm:prSet presAssocID="{F3A2674A-BE11-45C1-8E72-5E407CD3C767}" presName="connectorText" presStyleLbl="sibTrans2D1" presStyleIdx="1" presStyleCnt="4"/>
      <dgm:spPr/>
      <dgm:t>
        <a:bodyPr/>
        <a:lstStyle/>
        <a:p>
          <a:endParaRPr lang="hr-HR"/>
        </a:p>
      </dgm:t>
    </dgm:pt>
    <dgm:pt modelId="{16DAF1A2-6870-407C-81D6-2346F7F45235}" type="pres">
      <dgm:prSet presAssocID="{4DBD8143-0C1D-401E-81FA-2C57F6FFC58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A51FB5AC-57A3-4A75-BE5C-190985BB0A88}" type="pres">
      <dgm:prSet presAssocID="{617860CC-5975-4AD6-8D84-347E63CBC8A8}" presName="parTrans" presStyleLbl="sibTrans2D1" presStyleIdx="2" presStyleCnt="4"/>
      <dgm:spPr/>
      <dgm:t>
        <a:bodyPr/>
        <a:lstStyle/>
        <a:p>
          <a:endParaRPr lang="hr-HR"/>
        </a:p>
      </dgm:t>
    </dgm:pt>
    <dgm:pt modelId="{22124062-5DE6-438E-980D-3E59B80AFA8D}" type="pres">
      <dgm:prSet presAssocID="{617860CC-5975-4AD6-8D84-347E63CBC8A8}" presName="connectorText" presStyleLbl="sibTrans2D1" presStyleIdx="2" presStyleCnt="4"/>
      <dgm:spPr/>
      <dgm:t>
        <a:bodyPr/>
        <a:lstStyle/>
        <a:p>
          <a:endParaRPr lang="hr-HR"/>
        </a:p>
      </dgm:t>
    </dgm:pt>
    <dgm:pt modelId="{DD07BBCA-BE2B-4E83-87B0-11AB75AC660C}" type="pres">
      <dgm:prSet presAssocID="{0B209FC0-D97B-456D-B3B8-36F1DC775F30}" presName="node" presStyleLbl="node1" presStyleIdx="2" presStyleCnt="4" custRadScaleRad="92714" custRadScaleInc="-878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  <dgm:pt modelId="{23AF3680-B2A2-4B5E-8AB6-D0FEDFD3A1C4}" type="pres">
      <dgm:prSet presAssocID="{72592B22-5B00-41F7-975F-93D562FC2DBF}" presName="parTrans" presStyleLbl="sibTrans2D1" presStyleIdx="3" presStyleCnt="4"/>
      <dgm:spPr/>
      <dgm:t>
        <a:bodyPr/>
        <a:lstStyle/>
        <a:p>
          <a:endParaRPr lang="hr-HR"/>
        </a:p>
      </dgm:t>
    </dgm:pt>
    <dgm:pt modelId="{37749EBE-9395-42BE-B0C0-7D81661AF39E}" type="pres">
      <dgm:prSet presAssocID="{72592B22-5B00-41F7-975F-93D562FC2DBF}" presName="connectorText" presStyleLbl="sibTrans2D1" presStyleIdx="3" presStyleCnt="4"/>
      <dgm:spPr/>
      <dgm:t>
        <a:bodyPr/>
        <a:lstStyle/>
        <a:p>
          <a:endParaRPr lang="hr-HR"/>
        </a:p>
      </dgm:t>
    </dgm:pt>
    <dgm:pt modelId="{E936833D-C6DE-4D2E-90D0-733C9D6DA55A}" type="pres">
      <dgm:prSet presAssocID="{2A7E04F6-1A7F-46EC-9DCC-A8FCF39A557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hr-HR"/>
        </a:p>
      </dgm:t>
    </dgm:pt>
  </dgm:ptLst>
  <dgm:cxnLst>
    <dgm:cxn modelId="{459E06D8-EFB3-49FC-B407-819018C1AE7C}" srcId="{A4EEF032-BB86-49BD-AC4E-7E5624D50613}" destId="{0B209FC0-D97B-456D-B3B8-36F1DC775F30}" srcOrd="2" destOrd="0" parTransId="{617860CC-5975-4AD6-8D84-347E63CBC8A8}" sibTransId="{91EF2DB9-0B15-4619-879B-327E7EAB25F9}"/>
    <dgm:cxn modelId="{1AA50F72-4B46-461F-AA59-5684310343D7}" type="presOf" srcId="{F4C21327-B8FE-4105-ADD6-75141A9DF593}" destId="{AAD0EC85-EA98-4705-9B28-BBAD8C62594C}" srcOrd="1" destOrd="0" presId="urn:microsoft.com/office/officeart/2005/8/layout/radial5"/>
    <dgm:cxn modelId="{F2973AD4-B949-4F17-827C-7ADC602CB2EC}" srcId="{A4EEF032-BB86-49BD-AC4E-7E5624D50613}" destId="{4DBD8143-0C1D-401E-81FA-2C57F6FFC58E}" srcOrd="1" destOrd="0" parTransId="{F3A2674A-BE11-45C1-8E72-5E407CD3C767}" sibTransId="{4E3E2199-EE68-4804-BF62-AEC4B42C5E9C}"/>
    <dgm:cxn modelId="{5EE0E960-3103-42CD-ADEF-33C3F5842BA2}" srcId="{A3F37CB2-2A6C-4211-8D5A-7BF24BCFD17A}" destId="{A4EEF032-BB86-49BD-AC4E-7E5624D50613}" srcOrd="0" destOrd="0" parTransId="{458427E4-7B9B-459F-8651-545CFEF26A45}" sibTransId="{C9A06ACC-5E25-4B4D-AB36-9F17871B2748}"/>
    <dgm:cxn modelId="{3DBE77F6-1705-4CA0-883D-C20A3DBA7AD9}" type="presOf" srcId="{F4C21327-B8FE-4105-ADD6-75141A9DF593}" destId="{C66ACF7B-3CA1-4F7A-B9E6-AF3E71B085FB}" srcOrd="0" destOrd="0" presId="urn:microsoft.com/office/officeart/2005/8/layout/radial5"/>
    <dgm:cxn modelId="{D17DF0D9-E2E1-4AA8-9512-54135307A6F8}" type="presOf" srcId="{2A7E04F6-1A7F-46EC-9DCC-A8FCF39A5575}" destId="{E936833D-C6DE-4D2E-90D0-733C9D6DA55A}" srcOrd="0" destOrd="0" presId="urn:microsoft.com/office/officeart/2005/8/layout/radial5"/>
    <dgm:cxn modelId="{EDE431A1-C71E-4AC4-8690-6B5EE967560E}" type="presOf" srcId="{4DBD8143-0C1D-401E-81FA-2C57F6FFC58E}" destId="{16DAF1A2-6870-407C-81D6-2346F7F45235}" srcOrd="0" destOrd="0" presId="urn:microsoft.com/office/officeart/2005/8/layout/radial5"/>
    <dgm:cxn modelId="{A76D845C-D6F9-48CF-B3A7-B238C3FCC825}" type="presOf" srcId="{0B209FC0-D97B-456D-B3B8-36F1DC775F30}" destId="{DD07BBCA-BE2B-4E83-87B0-11AB75AC660C}" srcOrd="0" destOrd="0" presId="urn:microsoft.com/office/officeart/2005/8/layout/radial5"/>
    <dgm:cxn modelId="{0EDBF225-C4D2-4897-8414-B1BCDAAD9F8E}" srcId="{A4EEF032-BB86-49BD-AC4E-7E5624D50613}" destId="{88DD16A5-26E5-4DDD-87FA-93E4CC4313CB}" srcOrd="0" destOrd="0" parTransId="{F4C21327-B8FE-4105-ADD6-75141A9DF593}" sibTransId="{D8EADF5D-FE33-4DBA-A47E-E73B049B7815}"/>
    <dgm:cxn modelId="{DBD82D0C-E88C-4017-BF54-35CA110F425B}" type="presOf" srcId="{72592B22-5B00-41F7-975F-93D562FC2DBF}" destId="{23AF3680-B2A2-4B5E-8AB6-D0FEDFD3A1C4}" srcOrd="0" destOrd="0" presId="urn:microsoft.com/office/officeart/2005/8/layout/radial5"/>
    <dgm:cxn modelId="{A0444CEC-7D73-49B7-B0E2-8327BF2446F0}" type="presOf" srcId="{F3A2674A-BE11-45C1-8E72-5E407CD3C767}" destId="{030A0B59-7E9C-4E86-B669-CDB80C98D924}" srcOrd="1" destOrd="0" presId="urn:microsoft.com/office/officeart/2005/8/layout/radial5"/>
    <dgm:cxn modelId="{B9CA8D0E-0474-48AB-98CC-5438EC8250FB}" type="presOf" srcId="{617860CC-5975-4AD6-8D84-347E63CBC8A8}" destId="{A51FB5AC-57A3-4A75-BE5C-190985BB0A88}" srcOrd="0" destOrd="0" presId="urn:microsoft.com/office/officeart/2005/8/layout/radial5"/>
    <dgm:cxn modelId="{24A23234-1B39-441C-8826-D683A3880EEF}" type="presOf" srcId="{F3A2674A-BE11-45C1-8E72-5E407CD3C767}" destId="{0BBC2860-2E34-42F7-91F3-2317973EA32E}" srcOrd="0" destOrd="0" presId="urn:microsoft.com/office/officeart/2005/8/layout/radial5"/>
    <dgm:cxn modelId="{084F2293-B5C9-4CC0-872F-33B9D0B1333A}" type="presOf" srcId="{A3F37CB2-2A6C-4211-8D5A-7BF24BCFD17A}" destId="{C5D8FD0D-3FBC-4D22-94E4-D517C0CEE458}" srcOrd="0" destOrd="0" presId="urn:microsoft.com/office/officeart/2005/8/layout/radial5"/>
    <dgm:cxn modelId="{65B2DE7B-6ED5-494E-B989-5B2D2872C20B}" type="presOf" srcId="{72592B22-5B00-41F7-975F-93D562FC2DBF}" destId="{37749EBE-9395-42BE-B0C0-7D81661AF39E}" srcOrd="1" destOrd="0" presId="urn:microsoft.com/office/officeart/2005/8/layout/radial5"/>
    <dgm:cxn modelId="{DCE3B622-0EF1-4628-B693-035FC1059160}" type="presOf" srcId="{88DD16A5-26E5-4DDD-87FA-93E4CC4313CB}" destId="{FBB522B4-C87B-495E-AE62-B6550F885269}" srcOrd="0" destOrd="0" presId="urn:microsoft.com/office/officeart/2005/8/layout/radial5"/>
    <dgm:cxn modelId="{928D85E1-EB86-44CD-8F98-07E89DFF55C5}" type="presOf" srcId="{A4EEF032-BB86-49BD-AC4E-7E5624D50613}" destId="{8CD16520-0966-46FA-BED9-33229BC14B2B}" srcOrd="0" destOrd="0" presId="urn:microsoft.com/office/officeart/2005/8/layout/radial5"/>
    <dgm:cxn modelId="{5A11854D-D5CD-4C83-8EBB-B08D33867E7D}" type="presOf" srcId="{617860CC-5975-4AD6-8D84-347E63CBC8A8}" destId="{22124062-5DE6-438E-980D-3E59B80AFA8D}" srcOrd="1" destOrd="0" presId="urn:microsoft.com/office/officeart/2005/8/layout/radial5"/>
    <dgm:cxn modelId="{BC3180F0-EC59-42F3-8EC7-7718C29B77AB}" srcId="{A4EEF032-BB86-49BD-AC4E-7E5624D50613}" destId="{2A7E04F6-1A7F-46EC-9DCC-A8FCF39A5575}" srcOrd="3" destOrd="0" parTransId="{72592B22-5B00-41F7-975F-93D562FC2DBF}" sibTransId="{13A01CA7-8707-4F4E-9C9F-0D653E8E3D45}"/>
    <dgm:cxn modelId="{74B26AA9-6A52-48E0-B225-F94AC5653023}" type="presParOf" srcId="{C5D8FD0D-3FBC-4D22-94E4-D517C0CEE458}" destId="{8CD16520-0966-46FA-BED9-33229BC14B2B}" srcOrd="0" destOrd="0" presId="urn:microsoft.com/office/officeart/2005/8/layout/radial5"/>
    <dgm:cxn modelId="{DE0705C4-D554-42B7-B6BB-E3FB36F27C31}" type="presParOf" srcId="{C5D8FD0D-3FBC-4D22-94E4-D517C0CEE458}" destId="{C66ACF7B-3CA1-4F7A-B9E6-AF3E71B085FB}" srcOrd="1" destOrd="0" presId="urn:microsoft.com/office/officeart/2005/8/layout/radial5"/>
    <dgm:cxn modelId="{9622422D-0442-4F17-B19F-6600CA2DD92C}" type="presParOf" srcId="{C66ACF7B-3CA1-4F7A-B9E6-AF3E71B085FB}" destId="{AAD0EC85-EA98-4705-9B28-BBAD8C62594C}" srcOrd="0" destOrd="0" presId="urn:microsoft.com/office/officeart/2005/8/layout/radial5"/>
    <dgm:cxn modelId="{56F0046C-15FC-4E45-8161-607B10E05FB0}" type="presParOf" srcId="{C5D8FD0D-3FBC-4D22-94E4-D517C0CEE458}" destId="{FBB522B4-C87B-495E-AE62-B6550F885269}" srcOrd="2" destOrd="0" presId="urn:microsoft.com/office/officeart/2005/8/layout/radial5"/>
    <dgm:cxn modelId="{F97F9E2D-F51F-49B4-B29B-4BE5292B67E9}" type="presParOf" srcId="{C5D8FD0D-3FBC-4D22-94E4-D517C0CEE458}" destId="{0BBC2860-2E34-42F7-91F3-2317973EA32E}" srcOrd="3" destOrd="0" presId="urn:microsoft.com/office/officeart/2005/8/layout/radial5"/>
    <dgm:cxn modelId="{D54CB061-AD13-433C-9FCF-1E45F97D04DC}" type="presParOf" srcId="{0BBC2860-2E34-42F7-91F3-2317973EA32E}" destId="{030A0B59-7E9C-4E86-B669-CDB80C98D924}" srcOrd="0" destOrd="0" presId="urn:microsoft.com/office/officeart/2005/8/layout/radial5"/>
    <dgm:cxn modelId="{9AC4EABA-1E5C-4874-996C-69363BD7815D}" type="presParOf" srcId="{C5D8FD0D-3FBC-4D22-94E4-D517C0CEE458}" destId="{16DAF1A2-6870-407C-81D6-2346F7F45235}" srcOrd="4" destOrd="0" presId="urn:microsoft.com/office/officeart/2005/8/layout/radial5"/>
    <dgm:cxn modelId="{621EBA39-B807-43EB-8B52-EFDFF98D78F8}" type="presParOf" srcId="{C5D8FD0D-3FBC-4D22-94E4-D517C0CEE458}" destId="{A51FB5AC-57A3-4A75-BE5C-190985BB0A88}" srcOrd="5" destOrd="0" presId="urn:microsoft.com/office/officeart/2005/8/layout/radial5"/>
    <dgm:cxn modelId="{C21CE868-7905-4655-8010-67EAAD2F50B8}" type="presParOf" srcId="{A51FB5AC-57A3-4A75-BE5C-190985BB0A88}" destId="{22124062-5DE6-438E-980D-3E59B80AFA8D}" srcOrd="0" destOrd="0" presId="urn:microsoft.com/office/officeart/2005/8/layout/radial5"/>
    <dgm:cxn modelId="{E5A8FCE3-C216-48C8-A9EB-421242C47487}" type="presParOf" srcId="{C5D8FD0D-3FBC-4D22-94E4-D517C0CEE458}" destId="{DD07BBCA-BE2B-4E83-87B0-11AB75AC660C}" srcOrd="6" destOrd="0" presId="urn:microsoft.com/office/officeart/2005/8/layout/radial5"/>
    <dgm:cxn modelId="{CA1A53B1-B1E5-4657-9097-22EBCFE820EB}" type="presParOf" srcId="{C5D8FD0D-3FBC-4D22-94E4-D517C0CEE458}" destId="{23AF3680-B2A2-4B5E-8AB6-D0FEDFD3A1C4}" srcOrd="7" destOrd="0" presId="urn:microsoft.com/office/officeart/2005/8/layout/radial5"/>
    <dgm:cxn modelId="{546754D7-5014-4F3F-98CB-F6E9EFFC5C3B}" type="presParOf" srcId="{23AF3680-B2A2-4B5E-8AB6-D0FEDFD3A1C4}" destId="{37749EBE-9395-42BE-B0C0-7D81661AF39E}" srcOrd="0" destOrd="0" presId="urn:microsoft.com/office/officeart/2005/8/layout/radial5"/>
    <dgm:cxn modelId="{9E852D62-82D0-4130-BA67-2A87BCE778D9}" type="presParOf" srcId="{C5D8FD0D-3FBC-4D22-94E4-D517C0CEE458}" destId="{E936833D-C6DE-4D2E-90D0-733C9D6DA55A}" srcOrd="8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1670" y="4497935"/>
            <a:ext cx="7940660" cy="610820"/>
          </a:xfrm>
          <a:effectLst>
            <a:outerShdw blurRad="50800" dist="38100" dir="2700000" algn="tl" rotWithShape="0">
              <a:prstClr val="black">
                <a:alpha val="71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1670" y="5566870"/>
            <a:ext cx="7940660" cy="61082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610820"/>
          </a:xfrm>
          <a:effectLst>
            <a:outerShdw blurRad="50800" dist="38100" dir="2700000" algn="tl" rotWithShape="0">
              <a:prstClr val="black">
                <a:alpha val="56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4123035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1" y="374900"/>
            <a:ext cx="6719018" cy="868839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2" y="1138425"/>
            <a:ext cx="6719018" cy="5039265"/>
          </a:xfrm>
        </p:spPr>
        <p:txBody>
          <a:bodyPr/>
          <a:lstStyle>
            <a:lvl1pPr>
              <a:defRPr sz="28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532180"/>
          </a:xfr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205465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684518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205465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684518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bg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bg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4/14/2014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551480" cy="1049277"/>
          </a:xfrm>
          <a:effectLst>
            <a:outerShdw blurRad="50800" dist="38100" dir="2700000" algn="tl" rotWithShape="0">
              <a:prstClr val="black">
                <a:alpha val="63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hr-HR" sz="2200" b="1" dirty="0" smtClean="0"/>
              <a:t>DRŽAVNI SKUP  ZA UČITELJE GEOGRAFIJE, BILOGIJE I KEMIJE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sz="3900" b="1" i="1" dirty="0" smtClean="0"/>
              <a:t>GRAĐANSKI ODGOJ I ODRŽIVI RAZVOJ</a:t>
            </a:r>
            <a:endParaRPr lang="hr-HR" sz="3900" b="1" i="1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14282" y="2500306"/>
            <a:ext cx="7072330" cy="2071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63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hr-HR" sz="4000" b="1" dirty="0" smtClean="0">
                <a:solidFill>
                  <a:schemeClr val="bg1"/>
                </a:solidFill>
              </a:rPr>
              <a:t> HRVATSKA U EUROPSKOJ UNIJI </a:t>
            </a:r>
          </a:p>
          <a:p>
            <a:pPr algn="ctr"/>
            <a:r>
              <a:rPr lang="hr-HR" sz="4000" b="1" dirty="0" smtClean="0">
                <a:solidFill>
                  <a:schemeClr val="bg1"/>
                </a:solidFill>
              </a:rPr>
              <a:t>projektna nastava</a:t>
            </a:r>
            <a:endParaRPr lang="hr-HR" sz="4000" dirty="0">
              <a:solidFill>
                <a:schemeClr val="bg1"/>
              </a:solidFill>
            </a:endParaRPr>
          </a:p>
        </p:txBody>
      </p:sp>
      <p:sp>
        <p:nvSpPr>
          <p:cNvPr id="9217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14282" y="5500702"/>
            <a:ext cx="56435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Dinko Marin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mag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edu.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geog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mag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edu. </a:t>
            </a:r>
            <a:r>
              <a:rPr kumimoji="0" lang="hr-HR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hist</a:t>
            </a:r>
            <a:r>
              <a:rPr kumimoji="0" lang="hr-HR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r-HR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OŠ Bartula Kašića Zadar</a:t>
            </a:r>
            <a:endParaRPr kumimoji="0" lang="hr-HR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"/>
          <p:cNvSpPr txBox="1">
            <a:spLocks noChangeArrowheads="1"/>
          </p:cNvSpPr>
          <p:nvPr/>
        </p:nvSpPr>
        <p:spPr bwMode="auto">
          <a:xfrm>
            <a:off x="0" y="1428736"/>
            <a:ext cx="414337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hr-HR" sz="2000" b="1" dirty="0" smtClean="0">
                <a:solidFill>
                  <a:schemeClr val="bg1"/>
                </a:solidFill>
              </a:rPr>
              <a:t>ZADAR, 14. – 16. travnja 2014</a:t>
            </a:r>
            <a:r>
              <a:rPr lang="hr-HR" sz="2000" dirty="0" smtClean="0">
                <a:solidFill>
                  <a:schemeClr val="bg1"/>
                </a:solidFill>
              </a:rPr>
              <a:t>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hr-H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E:\dinko my documnet\škola\terenske nastave i projektne\eu građanski\slike\20140304_1053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112998">
            <a:off x="-142908" y="270039"/>
            <a:ext cx="4040187" cy="3030140"/>
          </a:xfrm>
          <a:prstGeom prst="rect">
            <a:avLst/>
          </a:prstGeom>
          <a:noFill/>
        </p:spPr>
      </p:pic>
      <p:pic>
        <p:nvPicPr>
          <p:cNvPr id="1028" name="Picture 4" descr="E:\dinko my documnet\škola\terenske nastave i projektne\eu građanski\slike\20140304_1056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70039"/>
            <a:ext cx="4040187" cy="3030140"/>
          </a:xfrm>
          <a:prstGeom prst="rect">
            <a:avLst/>
          </a:prstGeom>
          <a:noFill/>
        </p:spPr>
      </p:pic>
      <p:pic>
        <p:nvPicPr>
          <p:cNvPr id="1029" name="Picture 5" descr="E:\dinko my documnet\škola\terenske nastave i projektne\eu građanski\slike\0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21011408">
            <a:off x="-985880" y="3931483"/>
            <a:ext cx="4040188" cy="3030141"/>
          </a:xfrm>
          <a:prstGeom prst="rect">
            <a:avLst/>
          </a:prstGeom>
          <a:noFill/>
        </p:spPr>
      </p:pic>
      <p:pic>
        <p:nvPicPr>
          <p:cNvPr id="1031" name="Picture 7" descr="E:\dinko my documnet\škola\terenske nastave i projektne\eu građanski\slike\05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20834181">
            <a:off x="1999287" y="3837861"/>
            <a:ext cx="4040187" cy="3030140"/>
          </a:xfrm>
          <a:prstGeom prst="rect">
            <a:avLst/>
          </a:prstGeom>
          <a:noFill/>
        </p:spPr>
      </p:pic>
      <p:pic>
        <p:nvPicPr>
          <p:cNvPr id="1032" name="Picture 8" descr="E:\dinko my documnet\škola\terenske nastave i projektne\eu građanski\slike\20140304_1102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270039"/>
            <a:ext cx="4040188" cy="3030141"/>
          </a:xfrm>
          <a:prstGeom prst="rect">
            <a:avLst/>
          </a:prstGeom>
          <a:noFill/>
        </p:spPr>
      </p:pic>
      <p:pic>
        <p:nvPicPr>
          <p:cNvPr id="1033" name="Picture 9" descr="E:\dinko my documnet\škola\terenske nastave i projektne\eu građanski\slike\06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 rot="21093863">
            <a:off x="5272469" y="3547906"/>
            <a:ext cx="4040188" cy="30301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jagram 7"/>
          <p:cNvGraphicFramePr/>
          <p:nvPr/>
        </p:nvGraphicFramePr>
        <p:xfrm>
          <a:off x="0" y="214290"/>
          <a:ext cx="9144000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2" name="Grupa 11"/>
          <p:cNvGrpSpPr/>
          <p:nvPr/>
        </p:nvGrpSpPr>
        <p:grpSpPr>
          <a:xfrm rot="16200000">
            <a:off x="5683836" y="5460436"/>
            <a:ext cx="593556" cy="674087"/>
            <a:chOff x="4275221" y="4348356"/>
            <a:chExt cx="593556" cy="370094"/>
          </a:xfr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3" name="Strelica udesno 12"/>
            <p:cNvSpPr/>
            <p:nvPr/>
          </p:nvSpPr>
          <p:spPr>
            <a:xfrm rot="5400000">
              <a:off x="4386952" y="4236625"/>
              <a:ext cx="370094" cy="593556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Strelica udesno 4"/>
            <p:cNvSpPr/>
            <p:nvPr/>
          </p:nvSpPr>
          <p:spPr>
            <a:xfrm rot="5400000">
              <a:off x="4442466" y="4299822"/>
              <a:ext cx="259066" cy="356134"/>
            </a:xfrm>
            <a:prstGeom prst="rect">
              <a:avLst/>
            </a:prstGeom>
            <a:grpFill/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r-HR" sz="1600" kern="1200"/>
            </a:p>
          </p:txBody>
        </p:sp>
      </p:grpSp>
      <p:grpSp>
        <p:nvGrpSpPr>
          <p:cNvPr id="15" name="Grupa 14"/>
          <p:cNvGrpSpPr/>
          <p:nvPr/>
        </p:nvGrpSpPr>
        <p:grpSpPr>
          <a:xfrm rot="5400000">
            <a:off x="2754877" y="5388999"/>
            <a:ext cx="593556" cy="674087"/>
            <a:chOff x="4275221" y="4348356"/>
            <a:chExt cx="593556" cy="370094"/>
          </a:xfr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6" name="Strelica udesno 15"/>
            <p:cNvSpPr/>
            <p:nvPr/>
          </p:nvSpPr>
          <p:spPr>
            <a:xfrm rot="5400000">
              <a:off x="4386952" y="4236625"/>
              <a:ext cx="370094" cy="593556"/>
            </a:xfrm>
            <a:prstGeom prst="rightArrow">
              <a:avLst>
                <a:gd name="adj1" fmla="val 60000"/>
                <a:gd name="adj2" fmla="val 50000"/>
              </a:avLst>
            </a:prstGeom>
            <a:grpFill/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Strelica udesno 4"/>
            <p:cNvSpPr/>
            <p:nvPr/>
          </p:nvSpPr>
          <p:spPr>
            <a:xfrm rot="5400000">
              <a:off x="4442466" y="4299822"/>
              <a:ext cx="259066" cy="356134"/>
            </a:xfrm>
            <a:prstGeom prst="rect">
              <a:avLst/>
            </a:prstGeom>
            <a:grpFill/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r-HR" sz="1600" kern="1200"/>
            </a:p>
          </p:txBody>
        </p:sp>
      </p:grpSp>
      <p:grpSp>
        <p:nvGrpSpPr>
          <p:cNvPr id="18" name="Grupa 17"/>
          <p:cNvGrpSpPr/>
          <p:nvPr/>
        </p:nvGrpSpPr>
        <p:grpSpPr>
          <a:xfrm>
            <a:off x="6357950" y="4929198"/>
            <a:ext cx="1745753" cy="1745753"/>
            <a:chOff x="3643314" y="4897956"/>
            <a:chExt cx="1745753" cy="1745753"/>
          </a:xfr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19" name="Elipsa 18"/>
            <p:cNvSpPr/>
            <p:nvPr/>
          </p:nvSpPr>
          <p:spPr>
            <a:xfrm>
              <a:off x="3643314" y="4897956"/>
              <a:ext cx="1745753" cy="1745753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Elipsa 4"/>
            <p:cNvSpPr/>
            <p:nvPr/>
          </p:nvSpPr>
          <p:spPr>
            <a:xfrm>
              <a:off x="3929066" y="5153616"/>
              <a:ext cx="1204341" cy="113292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600" dirty="0" smtClean="0"/>
                <a:t>UČITELJA</a:t>
              </a:r>
              <a:endParaRPr lang="hr-HR" sz="1600" kern="1200" dirty="0"/>
            </a:p>
          </p:txBody>
        </p:sp>
      </p:grpSp>
      <p:grpSp>
        <p:nvGrpSpPr>
          <p:cNvPr id="21" name="Grupa 20"/>
          <p:cNvGrpSpPr/>
          <p:nvPr/>
        </p:nvGrpSpPr>
        <p:grpSpPr>
          <a:xfrm>
            <a:off x="785786" y="4857760"/>
            <a:ext cx="1745753" cy="1745753"/>
            <a:chOff x="3643314" y="4897956"/>
            <a:chExt cx="1745753" cy="1745753"/>
          </a:xfrm>
          <a:solidFill>
            <a:schemeClr val="accent6">
              <a:lumMod val="50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2" name="Elipsa 21"/>
            <p:cNvSpPr/>
            <p:nvPr/>
          </p:nvSpPr>
          <p:spPr>
            <a:xfrm>
              <a:off x="3643314" y="4897956"/>
              <a:ext cx="1745753" cy="1745753"/>
            </a:xfrm>
            <a:prstGeom prst="ellipse">
              <a:avLst/>
            </a:prstGeom>
            <a:grpFill/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Elipsa 4"/>
            <p:cNvSpPr/>
            <p:nvPr/>
          </p:nvSpPr>
          <p:spPr>
            <a:xfrm>
              <a:off x="4000504" y="5153616"/>
              <a:ext cx="1132903" cy="1132928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20320" rIns="20320" bIns="2032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600" kern="1200" dirty="0" smtClean="0"/>
                <a:t>UČENIKA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r-HR" sz="1600" dirty="0" smtClean="0"/>
                <a:t>- DRUŠTVA-</a:t>
              </a:r>
              <a:endParaRPr lang="hr-HR" sz="1600" kern="1200" dirty="0"/>
            </a:p>
          </p:txBody>
        </p:sp>
      </p:grpSp>
      <p:sp>
        <p:nvSpPr>
          <p:cNvPr id="25" name="Strelica zakrivljena dolje 24"/>
          <p:cNvSpPr/>
          <p:nvPr/>
        </p:nvSpPr>
        <p:spPr>
          <a:xfrm rot="2603487">
            <a:off x="5408520" y="868421"/>
            <a:ext cx="2712517" cy="1141980"/>
          </a:xfrm>
          <a:prstGeom prst="curvedDownArrow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  <p:sp>
        <p:nvSpPr>
          <p:cNvPr id="26" name="Kružna strelica 25"/>
          <p:cNvSpPr/>
          <p:nvPr/>
        </p:nvSpPr>
        <p:spPr>
          <a:xfrm rot="7892198" flipV="1">
            <a:off x="1389252" y="721702"/>
            <a:ext cx="2790952" cy="1916630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447384"/>
              <a:gd name="adj5" fmla="val 12500"/>
            </a:avLst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57158" y="4572008"/>
            <a:ext cx="5643602" cy="1571636"/>
          </a:xfrm>
        </p:spPr>
        <p:txBody>
          <a:bodyPr>
            <a:normAutofit/>
          </a:bodyPr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dmarin23@</a:t>
            </a:r>
            <a:r>
              <a:rPr lang="hr-HR" dirty="0" err="1" smtClean="0">
                <a:solidFill>
                  <a:schemeClr val="bg1"/>
                </a:solidFill>
              </a:rPr>
              <a:t>net.hr</a:t>
            </a:r>
            <a:endParaRPr lang="hr-HR" dirty="0" smtClean="0">
              <a:solidFill>
                <a:schemeClr val="bg1"/>
              </a:solidFill>
            </a:endParaRPr>
          </a:p>
          <a:p>
            <a:pPr algn="ctr"/>
            <a:r>
              <a:rPr lang="hr-HR" dirty="0" smtClean="0">
                <a:solidFill>
                  <a:schemeClr val="bg1"/>
                </a:solidFill>
              </a:rPr>
              <a:t>http://fjord123.wix.com/</a:t>
            </a:r>
            <a:r>
              <a:rPr lang="hr-HR" dirty="0" err="1" smtClean="0">
                <a:solidFill>
                  <a:schemeClr val="bg1"/>
                </a:solidFill>
              </a:rPr>
              <a:t>bkasicgeografija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7" name="Pravokutnik 6"/>
          <p:cNvSpPr/>
          <p:nvPr/>
        </p:nvSpPr>
        <p:spPr>
          <a:xfrm>
            <a:off x="285720" y="3500438"/>
            <a:ext cx="50604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 extrusionH="57150"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hr-HR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Hvala na pažnji!</a:t>
            </a:r>
            <a:endParaRPr lang="hr-HR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282" y="285728"/>
            <a:ext cx="6719018" cy="868839"/>
          </a:xfrm>
        </p:spPr>
        <p:txBody>
          <a:bodyPr/>
          <a:lstStyle/>
          <a:p>
            <a:pPr algn="l"/>
            <a:r>
              <a:rPr lang="hr-HR" b="1" dirty="0" smtClean="0"/>
              <a:t>ZAŠTO OVA TEMA ?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4282" y="1357298"/>
            <a:ext cx="3571900" cy="525357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chemeClr val="bg1"/>
                </a:solidFill>
              </a:rPr>
              <a:t> Doznati mišljenja učenika o EU</a:t>
            </a:r>
          </a:p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chemeClr val="bg1"/>
                </a:solidFill>
              </a:rPr>
              <a:t> Doznati mišljenja učenika o položaju RH u EU</a:t>
            </a:r>
          </a:p>
          <a:p>
            <a:pPr>
              <a:buBlip>
                <a:blip r:embed="rId3"/>
              </a:buBlip>
            </a:pPr>
            <a:r>
              <a:rPr lang="hr-HR" b="1" dirty="0" smtClean="0">
                <a:solidFill>
                  <a:schemeClr val="bg1"/>
                </a:solidFill>
              </a:rPr>
              <a:t> Doznati koliko se je poboljšala zakonska regulativa vezana za zaštitu okoliša ulaskom RH u EU</a:t>
            </a:r>
          </a:p>
        </p:txBody>
      </p:sp>
      <p:pic>
        <p:nvPicPr>
          <p:cNvPr id="7170" name="Picture 2" descr="http://www.geekyboy.com/wp-content/uploads/2012/10/why_rdax_30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039447">
            <a:off x="5978136" y="350205"/>
            <a:ext cx="2774876" cy="27748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285720" y="428604"/>
            <a:ext cx="4040188" cy="639762"/>
          </a:xfrm>
        </p:spPr>
        <p:txBody>
          <a:bodyPr/>
          <a:lstStyle/>
          <a:p>
            <a:r>
              <a:rPr lang="hr-HR" dirty="0" smtClean="0"/>
              <a:t>CILJEVI I ISHODI:</a:t>
            </a:r>
            <a:endParaRPr lang="en-US" dirty="0"/>
          </a:p>
        </p:txBody>
      </p:sp>
      <p:graphicFrame>
        <p:nvGraphicFramePr>
          <p:cNvPr id="11" name="Dijagram 10"/>
          <p:cNvGraphicFramePr/>
          <p:nvPr/>
        </p:nvGraphicFramePr>
        <p:xfrm>
          <a:off x="1357290" y="-428652"/>
          <a:ext cx="8286776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Content Placeholder 5"/>
          <p:cNvSpPr>
            <a:spLocks noGrp="1"/>
          </p:cNvSpPr>
          <p:nvPr>
            <p:ph sz="half" idx="2"/>
          </p:nvPr>
        </p:nvSpPr>
        <p:spPr>
          <a:xfrm>
            <a:off x="285720" y="1071546"/>
            <a:ext cx="4111626" cy="2500330"/>
          </a:xfrm>
        </p:spPr>
        <p:txBody>
          <a:bodyPr/>
          <a:lstStyle/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kritička analiza izvora</a:t>
            </a:r>
          </a:p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 vještine javnog nastupa</a:t>
            </a:r>
          </a:p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timski rad</a:t>
            </a:r>
          </a:p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argumentiranje stavova</a:t>
            </a:r>
          </a:p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razvoj pozitivnih stavova</a:t>
            </a:r>
          </a:p>
          <a:p>
            <a:pPr>
              <a:buBlip>
                <a:blip r:embed="rId7"/>
              </a:buBlip>
            </a:pPr>
            <a:endParaRPr lang="hr-HR" dirty="0" smtClean="0">
              <a:solidFill>
                <a:schemeClr val="bg1"/>
              </a:solidFill>
            </a:endParaRPr>
          </a:p>
          <a:p>
            <a:pPr>
              <a:buBlip>
                <a:blip r:embed="rId7"/>
              </a:buBlip>
            </a:pP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9" name="Content Placeholder 5"/>
          <p:cNvSpPr>
            <a:spLocks noGrp="1"/>
          </p:cNvSpPr>
          <p:nvPr>
            <p:ph sz="half" idx="2"/>
          </p:nvPr>
        </p:nvSpPr>
        <p:spPr>
          <a:xfrm>
            <a:off x="285720" y="4357670"/>
            <a:ext cx="4111626" cy="2500330"/>
          </a:xfrm>
        </p:spPr>
        <p:txBody>
          <a:bodyPr/>
          <a:lstStyle/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umijeće komuniciranja</a:t>
            </a:r>
          </a:p>
          <a:p>
            <a:pPr>
              <a:buBlip>
                <a:blip r:embed="rId7"/>
              </a:buBlip>
            </a:pPr>
            <a:r>
              <a:rPr lang="hr-HR" dirty="0" smtClean="0">
                <a:solidFill>
                  <a:schemeClr val="bg1"/>
                </a:solidFill>
              </a:rPr>
              <a:t>kompetencije za održivi razvoj </a:t>
            </a:r>
          </a:p>
          <a:p>
            <a:pPr>
              <a:buBlip>
                <a:blip r:embed="rId7"/>
              </a:buBlip>
            </a:pPr>
            <a:endParaRPr lang="hr-HR" dirty="0" smtClean="0">
              <a:solidFill>
                <a:schemeClr val="bg1"/>
              </a:solidFill>
            </a:endParaRPr>
          </a:p>
          <a:p>
            <a:pPr>
              <a:buBlip>
                <a:blip r:embed="rId7"/>
              </a:buBlip>
            </a:pPr>
            <a:endParaRPr 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532180"/>
          </a:xfrm>
        </p:spPr>
        <p:txBody>
          <a:bodyPr>
            <a:normAutofit fontScale="90000"/>
          </a:bodyPr>
          <a:lstStyle/>
          <a:p>
            <a:pPr algn="ctr"/>
            <a:r>
              <a:rPr lang="hr-HR" dirty="0" smtClean="0"/>
              <a:t>HRVATSKA I EU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 rot="20921081">
            <a:off x="-285784" y="928670"/>
            <a:ext cx="4040188" cy="639762"/>
          </a:xfrm>
        </p:spPr>
        <p:txBody>
          <a:bodyPr/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AFIRMACIJA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 rot="20354082">
            <a:off x="4625574" y="695707"/>
            <a:ext cx="4041775" cy="639762"/>
          </a:xfrm>
        </p:spPr>
        <p:txBody>
          <a:bodyPr/>
          <a:lstStyle/>
          <a:p>
            <a:pPr algn="ctr"/>
            <a:r>
              <a:rPr lang="hr-HR" dirty="0" smtClean="0">
                <a:solidFill>
                  <a:schemeClr val="bg1"/>
                </a:solidFill>
              </a:rPr>
              <a:t>NEGACIJA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7" name="Naslov 1"/>
          <p:cNvSpPr txBox="1">
            <a:spLocks/>
          </p:cNvSpPr>
          <p:nvPr/>
        </p:nvSpPr>
        <p:spPr>
          <a:xfrm>
            <a:off x="428596" y="4286256"/>
            <a:ext cx="8429684" cy="17145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60000"/>
              </a:prstClr>
            </a:outerShdw>
          </a:effectLst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hr-HR" sz="2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Istraživanje  dostupne literature (  </a:t>
            </a:r>
            <a:r>
              <a:rPr lang="hr-HR" sz="2500" dirty="0" err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npr</a:t>
            </a:r>
            <a:r>
              <a:rPr lang="hr-HR" sz="2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. internet publikacije MVPEU 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hr-HR" sz="2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Proveli anketu među svojim vršnjacima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hr-HR" sz="2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Sastavili pitanja za hrvatske europarlamentarce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hr-HR" sz="2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Izradili plakat  i prezentaciju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Wingdings" pitchFamily="2" charset="2"/>
              <a:buChar char="ü"/>
              <a:tabLst/>
              <a:defRPr/>
            </a:pPr>
            <a:r>
              <a:rPr lang="hr-HR" sz="25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Demonstrirali u vidu debate  stavove svoje grupe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kumimoji="0" lang="hr-HR" sz="25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 rot="20018636">
            <a:off x="6464496" y="1306466"/>
            <a:ext cx="1828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 descr="http://www.politikaplus.com/img/s/648x380/upload/images/E-F/eu-hrvatska-2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398951">
            <a:off x="736136" y="1837849"/>
            <a:ext cx="2696179" cy="1579580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 rot="20018636">
            <a:off x="6442744" y="1208873"/>
            <a:ext cx="18288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53218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Učenicu su rekli sljedeće (anketa):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357158" y="785794"/>
            <a:ext cx="4040188" cy="639762"/>
          </a:xfrm>
        </p:spPr>
        <p:txBody>
          <a:bodyPr>
            <a:normAutofit fontScale="92500" lnSpcReduction="20000"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Kako se ulazak Hrvatske u EU odrazio na vas?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285720" y="1428736"/>
            <a:ext cx="4040188" cy="1714512"/>
          </a:xfrm>
        </p:spPr>
        <p:txBody>
          <a:bodyPr>
            <a:normAutofit fontScale="85000" lnSpcReduction="20000"/>
          </a:bodyPr>
          <a:lstStyle/>
          <a:p>
            <a:r>
              <a:rPr lang="hr-HR" b="1" dirty="0" smtClean="0">
                <a:solidFill>
                  <a:schemeClr val="bg1"/>
                </a:solidFill>
              </a:rPr>
              <a:t>Nije se uopće odrazio, ne vidim razliku</a:t>
            </a:r>
          </a:p>
          <a:p>
            <a:r>
              <a:rPr lang="hr-HR" b="1" dirty="0" smtClean="0">
                <a:solidFill>
                  <a:schemeClr val="bg1"/>
                </a:solidFill>
              </a:rPr>
              <a:t>Pa </a:t>
            </a:r>
            <a:r>
              <a:rPr lang="hr-HR" b="1" u="sng" dirty="0" smtClean="0">
                <a:solidFill>
                  <a:srgbClr val="FF0000"/>
                </a:solidFill>
              </a:rPr>
              <a:t>obradovao me je jer ako ne budem u mogućnosti pronaći posao u RH mogu pokušati u drugim zemljama EU</a:t>
            </a:r>
          </a:p>
          <a:p>
            <a:endParaRPr lang="hr-HR" b="1" dirty="0">
              <a:solidFill>
                <a:schemeClr val="bg1"/>
              </a:solidFill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500562" y="714356"/>
            <a:ext cx="4041775" cy="639762"/>
          </a:xfrm>
        </p:spPr>
        <p:txBody>
          <a:bodyPr>
            <a:normAutofit fontScale="85000" lnSpcReduction="20000"/>
          </a:bodyPr>
          <a:lstStyle/>
          <a:p>
            <a:r>
              <a:rPr lang="hr-HR" dirty="0" smtClean="0">
                <a:solidFill>
                  <a:schemeClr val="accent6">
                    <a:lumMod val="75000"/>
                  </a:schemeClr>
                </a:solidFill>
              </a:rPr>
              <a:t>Iskreno ocijenite stanje u Hrvatskoj prije i poslije ulaska u EU.</a:t>
            </a:r>
            <a:endParaRPr lang="hr-HR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286248" y="1500174"/>
            <a:ext cx="4041775" cy="1643074"/>
          </a:xfrm>
        </p:spPr>
        <p:txBody>
          <a:bodyPr>
            <a:normAutofit fontScale="92500" lnSpcReduction="20000"/>
          </a:bodyPr>
          <a:lstStyle/>
          <a:p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Pa stanje se za sad nije mijenjalo previše pa bi rekao da je stanje više manje isto, ali se vidu početci napretka. </a:t>
            </a:r>
          </a:p>
          <a:p>
            <a:r>
              <a:rPr lang="hr-HR" b="1" dirty="0" smtClean="0">
                <a:solidFill>
                  <a:schemeClr val="accent6">
                    <a:lumMod val="75000"/>
                  </a:schemeClr>
                </a:solidFill>
              </a:rPr>
              <a:t>Skoro sve isto za sada</a:t>
            </a:r>
            <a:endParaRPr lang="hr-HR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Rezervirano mjesto teksta 2"/>
          <p:cNvSpPr txBox="1">
            <a:spLocks/>
          </p:cNvSpPr>
          <p:nvPr/>
        </p:nvSpPr>
        <p:spPr>
          <a:xfrm>
            <a:off x="4786314" y="3714752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/>
          <a:p>
            <a:pPr lvl="0">
              <a:spcBef>
                <a:spcPct val="20000"/>
              </a:spcBef>
            </a:pPr>
            <a:r>
              <a:rPr lang="hr-HR" sz="2400" b="1" dirty="0" smtClean="0">
                <a:solidFill>
                  <a:srgbClr val="8AD600"/>
                </a:solidFill>
              </a:rPr>
              <a:t>Jeste li primijetili ikakvu promjenu nakon ulaska u EU?</a:t>
            </a:r>
            <a:endParaRPr kumimoji="0" lang="hr-HR" sz="2400" b="1" i="0" u="none" strike="noStrike" kern="1200" cap="none" spc="0" normalizeH="0" baseline="0" noProof="0" dirty="0">
              <a:ln>
                <a:noFill/>
              </a:ln>
              <a:solidFill>
                <a:srgbClr val="8AD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Rezervirano mjesto sadržaja 3"/>
          <p:cNvSpPr txBox="1">
            <a:spLocks/>
          </p:cNvSpPr>
          <p:nvPr/>
        </p:nvSpPr>
        <p:spPr>
          <a:xfrm>
            <a:off x="4857752" y="4572008"/>
            <a:ext cx="4040188" cy="1714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r-HR" sz="2000" b="1" dirty="0" smtClean="0">
                <a:solidFill>
                  <a:srgbClr val="8AD600"/>
                </a:solidFill>
              </a:rPr>
              <a:t>Samo da je stvoreno puno novih zabrana i da su se smanjile plaća</a:t>
            </a:r>
          </a:p>
        </p:txBody>
      </p:sp>
      <p:sp>
        <p:nvSpPr>
          <p:cNvPr id="9" name="Rezervirano mjesto teksta 4"/>
          <p:cNvSpPr txBox="1">
            <a:spLocks/>
          </p:cNvSpPr>
          <p:nvPr/>
        </p:nvSpPr>
        <p:spPr>
          <a:xfrm>
            <a:off x="357158" y="3071810"/>
            <a:ext cx="4041775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Iskreno ocijenite stanje u Hrvatskoj prije i poslije ulaska u EU.</a:t>
            </a:r>
            <a:endParaRPr kumimoji="0" lang="hr-HR" sz="2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Rezervirano mjesto sadržaja 5"/>
          <p:cNvSpPr txBox="1">
            <a:spLocks/>
          </p:cNvSpPr>
          <p:nvPr/>
        </p:nvSpPr>
        <p:spPr>
          <a:xfrm>
            <a:off x="0" y="3714752"/>
            <a:ext cx="4857752" cy="292895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FFFF00"/>
                </a:solidFill>
              </a:rPr>
              <a:t>Podržavam ulazak u EU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FFFF00"/>
                </a:solidFill>
              </a:rPr>
              <a:t>Smatram da je EU prihvatila RH u EU zbog svojih potreba, točnije ne kako bi pomogli nama, nego sebi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r-HR" sz="2400" b="1" dirty="0" smtClean="0">
                <a:solidFill>
                  <a:srgbClr val="FFFF00"/>
                </a:solidFill>
              </a:rPr>
              <a:t>Pa recimo Hrvatska po još jedanput </a:t>
            </a:r>
            <a:r>
              <a:rPr lang="hr-HR" sz="2400" b="1" smtClean="0">
                <a:solidFill>
                  <a:srgbClr val="FFFF00"/>
                </a:solidFill>
              </a:rPr>
              <a:t>u </a:t>
            </a:r>
            <a:r>
              <a:rPr lang="hr-HR" sz="2400" b="1" dirty="0" smtClean="0">
                <a:solidFill>
                  <a:srgbClr val="FF0000"/>
                </a:solidFill>
              </a:rPr>
              <a:t>p</a:t>
            </a:r>
            <a:r>
              <a:rPr lang="hr-HR" sz="2400" b="1" smtClean="0">
                <a:solidFill>
                  <a:srgbClr val="FF0000"/>
                </a:solidFill>
              </a:rPr>
              <a:t>ovijesti </a:t>
            </a:r>
            <a:r>
              <a:rPr lang="hr-HR" sz="2400" b="1" dirty="0" smtClean="0">
                <a:solidFill>
                  <a:srgbClr val="FF0000"/>
                </a:solidFill>
              </a:rPr>
              <a:t>nije potpuno samostalna,sve više i više pada pod vlast </a:t>
            </a:r>
            <a:r>
              <a:rPr lang="hr-HR" sz="2400" b="1" dirty="0" err="1" smtClean="0">
                <a:solidFill>
                  <a:srgbClr val="FF0000"/>
                </a:solidFill>
              </a:rPr>
              <a:t>dominatnih</a:t>
            </a:r>
            <a:r>
              <a:rPr lang="hr-HR" sz="2400" b="1" dirty="0" smtClean="0">
                <a:solidFill>
                  <a:srgbClr val="FF0000"/>
                </a:solidFill>
              </a:rPr>
              <a:t> sila u EU,na to mislim pod izvoz-uvoz dobara,te čak i spremnost na djelovanje u bilo kakvim vojnim akcijama. Eto to je ukratko bilo moje mišljenje i saznanje o ovoj temi</a:t>
            </a:r>
            <a:endParaRPr kumimoji="0" lang="hr-HR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zervirano mjesto sadržaja 2"/>
          <p:cNvSpPr txBox="1">
            <a:spLocks/>
          </p:cNvSpPr>
          <p:nvPr/>
        </p:nvSpPr>
        <p:spPr>
          <a:xfrm rot="21324605">
            <a:off x="370182" y="542520"/>
            <a:ext cx="8229600" cy="6553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hr-H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Europarlamentarci koji su nam pomogli u istraživanju</a:t>
            </a:r>
            <a:endParaRPr kumimoji="0" lang="hr-HR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 descr="https://scontent-a-vie.xx.fbcdn.net/hphotos-frc3/t1/1526433_718583824853714_1801768673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13984">
            <a:off x="686651" y="1600487"/>
            <a:ext cx="2409913" cy="3427432"/>
          </a:xfrm>
          <a:prstGeom prst="rect">
            <a:avLst/>
          </a:prstGeom>
          <a:noFill/>
        </p:spPr>
      </p:pic>
      <p:sp>
        <p:nvSpPr>
          <p:cNvPr id="10" name="Rezervirano mjesto sadržaja 2"/>
          <p:cNvSpPr txBox="1">
            <a:spLocks/>
          </p:cNvSpPr>
          <p:nvPr/>
        </p:nvSpPr>
        <p:spPr>
          <a:xfrm rot="21324605">
            <a:off x="247017" y="5103039"/>
            <a:ext cx="3163566" cy="58708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hr-H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Nikola </a:t>
            </a:r>
            <a:r>
              <a:rPr kumimoji="0" lang="hr-H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Vuljanić</a:t>
            </a:r>
            <a:endParaRPr kumimoji="0" lang="hr-HR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0982429">
            <a:off x="4114800" y="1447800"/>
            <a:ext cx="3124200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zervirano mjesto sadržaja 2"/>
          <p:cNvSpPr txBox="1">
            <a:spLocks/>
          </p:cNvSpPr>
          <p:nvPr/>
        </p:nvSpPr>
        <p:spPr>
          <a:xfrm rot="20917615">
            <a:off x="4285617" y="4621438"/>
            <a:ext cx="3163566" cy="58708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hr-H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Biljana </a:t>
            </a:r>
            <a:r>
              <a:rPr kumimoji="0" lang="hr-HR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Borzan</a:t>
            </a:r>
            <a:endParaRPr kumimoji="0" lang="hr-HR" sz="2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285720" y="285728"/>
            <a:ext cx="8643998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pl-PL" sz="2000" b="1" dirty="0" smtClean="0"/>
              <a:t>Je li birokracija u ostatku EU komplicirana kao i u Hrvatskoj? </a:t>
            </a:r>
            <a:r>
              <a:rPr lang="pl-PL" sz="2000" dirty="0" smtClean="0"/>
              <a:t> </a:t>
            </a:r>
          </a:p>
          <a:p>
            <a:pPr lvl="0"/>
            <a:r>
              <a:rPr lang="pl-PL" sz="2000" dirty="0" smtClean="0">
                <a:solidFill>
                  <a:schemeClr val="bg1"/>
                </a:solidFill>
              </a:rPr>
              <a:t>   </a:t>
            </a:r>
            <a:r>
              <a:rPr lang="pl-PL" sz="2000" i="1" dirty="0" smtClean="0">
                <a:solidFill>
                  <a:schemeClr val="bg1"/>
                </a:solidFill>
              </a:rPr>
              <a:t>Kako kad. Nekad mi se čini da su kompliciraniji od nas , a nekad da ne. Ovisi od države do države i od službe do </a:t>
            </a:r>
            <a:r>
              <a:rPr lang="pl-PL" sz="2000" i="1" dirty="0" smtClean="0">
                <a:solidFill>
                  <a:srgbClr val="FF0000"/>
                </a:solidFill>
              </a:rPr>
              <a:t>službe,ali načelno bi se ipak moglo reći da smo mi kompliciraniji. </a:t>
            </a:r>
            <a:r>
              <a:rPr lang="pl-PL" sz="2000" i="1" dirty="0" smtClean="0">
                <a:solidFill>
                  <a:schemeClr val="accent6">
                    <a:lumMod val="75000"/>
                  </a:schemeClr>
                </a:solidFill>
              </a:rPr>
              <a:t>(Vuljanić)</a:t>
            </a:r>
          </a:p>
          <a:p>
            <a:pPr lvl="0"/>
            <a:endParaRPr lang="pl-PL" sz="20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r>
              <a:rPr lang="en-GB" sz="2000" b="1" dirty="0" smtClean="0"/>
              <a:t>S </a:t>
            </a:r>
            <a:r>
              <a:rPr lang="en-GB" sz="2000" b="1" dirty="0" err="1" smtClean="0"/>
              <a:t>kojim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sve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proizvodima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Hrvatska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konkurira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na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europskom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tržištu</a:t>
            </a:r>
            <a:r>
              <a:rPr lang="en-GB" sz="2000" b="1" dirty="0" smtClean="0"/>
              <a:t>?</a:t>
            </a:r>
            <a:endParaRPr lang="hr-HR" sz="2000" b="1" dirty="0" smtClean="0"/>
          </a:p>
          <a:p>
            <a:pPr lvl="0"/>
            <a:endParaRPr lang="hr-HR" sz="20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hr-HR" sz="2000" dirty="0" smtClean="0">
                <a:solidFill>
                  <a:schemeClr val="bg1"/>
                </a:solidFill>
              </a:rPr>
              <a:t>     </a:t>
            </a:r>
            <a:r>
              <a:rPr lang="en-GB" sz="2000" i="1" dirty="0" err="1" smtClean="0">
                <a:solidFill>
                  <a:schemeClr val="bg1"/>
                </a:solidFill>
              </a:rPr>
              <a:t>Hrvatska</a:t>
            </a:r>
            <a:r>
              <a:rPr lang="en-GB" sz="2000" i="1" dirty="0" smtClean="0">
                <a:solidFill>
                  <a:schemeClr val="bg1"/>
                </a:solidFill>
              </a:rPr>
              <a:t> je </a:t>
            </a:r>
            <a:r>
              <a:rPr lang="en-GB" sz="2000" i="1" dirty="0" err="1" smtClean="0">
                <a:solidFill>
                  <a:schemeClr val="bg1"/>
                </a:solidFill>
              </a:rPr>
              <a:t>imala</a:t>
            </a:r>
            <a:r>
              <a:rPr lang="en-GB" sz="2000" i="1" dirty="0" smtClean="0">
                <a:solidFill>
                  <a:schemeClr val="bg1"/>
                </a:solidFill>
              </a:rPr>
              <a:t> </a:t>
            </a:r>
            <a:r>
              <a:rPr lang="en-GB" sz="2000" i="1" dirty="0" err="1" smtClean="0">
                <a:solidFill>
                  <a:schemeClr val="bg1"/>
                </a:solidFill>
              </a:rPr>
              <a:t>nekoliko</a:t>
            </a:r>
            <a:r>
              <a:rPr lang="en-GB" sz="2000" i="1" dirty="0" smtClean="0">
                <a:solidFill>
                  <a:schemeClr val="bg1"/>
                </a:solidFill>
              </a:rPr>
              <a:t> </a:t>
            </a:r>
            <a:r>
              <a:rPr lang="en-GB" sz="2000" i="1" dirty="0" err="1" smtClean="0">
                <a:solidFill>
                  <a:schemeClr val="bg1"/>
                </a:solidFill>
              </a:rPr>
              <a:t>brandova</a:t>
            </a:r>
            <a:r>
              <a:rPr lang="en-GB" sz="2000" i="1" dirty="0" smtClean="0">
                <a:solidFill>
                  <a:schemeClr val="bg1"/>
                </a:solidFill>
              </a:rPr>
              <a:t> s </a:t>
            </a:r>
            <a:r>
              <a:rPr lang="en-GB" sz="2000" i="1" dirty="0" err="1" smtClean="0">
                <a:solidFill>
                  <a:schemeClr val="bg1"/>
                </a:solidFill>
              </a:rPr>
              <a:t>kojima</a:t>
            </a:r>
            <a:r>
              <a:rPr lang="en-GB" sz="2000" i="1" dirty="0" smtClean="0">
                <a:solidFill>
                  <a:schemeClr val="bg1"/>
                </a:solidFill>
              </a:rPr>
              <a:t> je </a:t>
            </a:r>
            <a:r>
              <a:rPr lang="en-GB" sz="2000" i="1" dirty="0" err="1" smtClean="0">
                <a:solidFill>
                  <a:schemeClr val="bg1"/>
                </a:solidFill>
              </a:rPr>
              <a:t>mogla</a:t>
            </a:r>
            <a:r>
              <a:rPr lang="en-GB" sz="2000" i="1" dirty="0" smtClean="0">
                <a:solidFill>
                  <a:schemeClr val="bg1"/>
                </a:solidFill>
              </a:rPr>
              <a:t> </a:t>
            </a:r>
            <a:r>
              <a:rPr lang="en-GB" sz="2000" i="1" dirty="0" err="1" smtClean="0">
                <a:solidFill>
                  <a:schemeClr val="bg1"/>
                </a:solidFill>
              </a:rPr>
              <a:t>konkurirati</a:t>
            </a:r>
            <a:r>
              <a:rPr lang="en-GB" sz="2000" i="1" dirty="0" smtClean="0">
                <a:solidFill>
                  <a:schemeClr val="bg1"/>
                </a:solidFill>
              </a:rPr>
              <a:t>, </a:t>
            </a:r>
            <a:r>
              <a:rPr lang="en-GB" sz="2000" i="1" dirty="0" err="1" smtClean="0">
                <a:solidFill>
                  <a:schemeClr val="bg1"/>
                </a:solidFill>
              </a:rPr>
              <a:t>nažalost</a:t>
            </a:r>
            <a:r>
              <a:rPr lang="en-GB" sz="2000" i="1" dirty="0" smtClean="0">
                <a:solidFill>
                  <a:schemeClr val="bg1"/>
                </a:solidFill>
              </a:rPr>
              <a:t> </a:t>
            </a:r>
            <a:r>
              <a:rPr lang="en-GB" sz="2000" i="1" dirty="0" err="1" smtClean="0">
                <a:solidFill>
                  <a:schemeClr val="bg1"/>
                </a:solidFill>
              </a:rPr>
              <a:t>brojni</a:t>
            </a:r>
            <a:r>
              <a:rPr lang="en-GB" sz="2000" i="1" dirty="0" smtClean="0">
                <a:solidFill>
                  <a:schemeClr val="bg1"/>
                </a:solidFill>
              </a:rPr>
              <a:t> </a:t>
            </a:r>
            <a:r>
              <a:rPr lang="en-GB" sz="2000" i="1" dirty="0" err="1" smtClean="0">
                <a:solidFill>
                  <a:schemeClr val="bg1"/>
                </a:solidFill>
              </a:rPr>
              <a:t>su</a:t>
            </a:r>
            <a:r>
              <a:rPr lang="en-GB" sz="2000" i="1" dirty="0" smtClean="0">
                <a:solidFill>
                  <a:schemeClr val="bg1"/>
                </a:solidFill>
              </a:rPr>
              <a:t> </a:t>
            </a:r>
            <a:r>
              <a:rPr lang="en-GB" sz="2000" i="1" dirty="0" err="1" smtClean="0">
                <a:solidFill>
                  <a:schemeClr val="bg1"/>
                </a:solidFill>
              </a:rPr>
              <a:t>uništeni</a:t>
            </a:r>
            <a:r>
              <a:rPr lang="en-GB" sz="2000" i="1" dirty="0" smtClean="0">
                <a:solidFill>
                  <a:schemeClr val="bg1"/>
                </a:solidFill>
              </a:rPr>
              <a:t>. </a:t>
            </a:r>
            <a:r>
              <a:rPr lang="it-IT" sz="2000" i="1" dirty="0" err="1" smtClean="0">
                <a:solidFill>
                  <a:schemeClr val="bg1"/>
                </a:solidFill>
              </a:rPr>
              <a:t>Trebalo</a:t>
            </a:r>
            <a:r>
              <a:rPr lang="it-IT" sz="2000" i="1" dirty="0" smtClean="0">
                <a:solidFill>
                  <a:schemeClr val="bg1"/>
                </a:solidFill>
              </a:rPr>
              <a:t> bi </a:t>
            </a:r>
            <a:r>
              <a:rPr lang="it-IT" sz="2000" i="1" dirty="0" err="1" smtClean="0">
                <a:solidFill>
                  <a:schemeClr val="bg1"/>
                </a:solidFill>
              </a:rPr>
              <a:t>više</a:t>
            </a:r>
            <a:r>
              <a:rPr lang="hr-HR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chemeClr val="bg1"/>
                </a:solidFill>
              </a:rPr>
              <a:t>prilike</a:t>
            </a:r>
            <a:r>
              <a:rPr lang="it-IT" sz="2000" i="1" dirty="0" smtClean="0">
                <a:solidFill>
                  <a:schemeClr val="bg1"/>
                </a:solidFill>
              </a:rPr>
              <a:t> dati </a:t>
            </a:r>
            <a:r>
              <a:rPr lang="it-IT" sz="2000" i="1" dirty="0" err="1" smtClean="0">
                <a:solidFill>
                  <a:schemeClr val="bg1"/>
                </a:solidFill>
              </a:rPr>
              <a:t>mladim</a:t>
            </a:r>
            <a:r>
              <a:rPr lang="it-IT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chemeClr val="bg1"/>
                </a:solidFill>
              </a:rPr>
              <a:t>inovatorima</a:t>
            </a:r>
            <a:r>
              <a:rPr lang="it-IT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chemeClr val="bg1"/>
                </a:solidFill>
              </a:rPr>
              <a:t>poput</a:t>
            </a:r>
            <a:r>
              <a:rPr lang="it-IT" sz="2000" i="1" dirty="0" smtClean="0">
                <a:solidFill>
                  <a:schemeClr val="bg1"/>
                </a:solidFill>
              </a:rPr>
              <a:t> Mate </a:t>
            </a:r>
            <a:r>
              <a:rPr lang="it-IT" sz="2000" i="1" dirty="0" err="1" smtClean="0">
                <a:solidFill>
                  <a:schemeClr val="bg1"/>
                </a:solidFill>
              </a:rPr>
              <a:t>Rimca</a:t>
            </a:r>
            <a:r>
              <a:rPr lang="it-IT" sz="2000" i="1" dirty="0" smtClean="0">
                <a:solidFill>
                  <a:schemeClr val="bg1"/>
                </a:solidFill>
              </a:rPr>
              <a:t>. </a:t>
            </a:r>
            <a:r>
              <a:rPr lang="it-IT" sz="2000" i="1" dirty="0" err="1" smtClean="0">
                <a:solidFill>
                  <a:schemeClr val="bg1"/>
                </a:solidFill>
              </a:rPr>
              <a:t>Mislim</a:t>
            </a:r>
            <a:r>
              <a:rPr lang="it-IT" sz="2000" i="1" dirty="0" smtClean="0">
                <a:solidFill>
                  <a:schemeClr val="bg1"/>
                </a:solidFill>
              </a:rPr>
              <a:t> da </a:t>
            </a:r>
            <a:r>
              <a:rPr lang="it-IT" sz="2000" i="1" dirty="0" err="1" smtClean="0">
                <a:solidFill>
                  <a:schemeClr val="bg1"/>
                </a:solidFill>
              </a:rPr>
              <a:t>Hrvatska</a:t>
            </a:r>
            <a:r>
              <a:rPr lang="it-IT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chemeClr val="bg1"/>
                </a:solidFill>
              </a:rPr>
              <a:t>još</a:t>
            </a:r>
            <a:r>
              <a:rPr lang="it-IT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chemeClr val="bg1"/>
                </a:solidFill>
              </a:rPr>
              <a:t>uvijek</a:t>
            </a:r>
            <a:r>
              <a:rPr lang="it-IT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chemeClr val="bg1"/>
                </a:solidFill>
              </a:rPr>
              <a:t>može</a:t>
            </a:r>
            <a:r>
              <a:rPr lang="it-IT" sz="2000" i="1" dirty="0" smtClean="0">
                <a:solidFill>
                  <a:schemeClr val="bg1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iskoristiti</a:t>
            </a:r>
            <a:r>
              <a:rPr lang="it-IT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svoje</a:t>
            </a:r>
            <a:r>
              <a:rPr lang="it-IT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potencijale</a:t>
            </a:r>
            <a:r>
              <a:rPr lang="it-IT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kad</a:t>
            </a:r>
            <a:r>
              <a:rPr lang="it-IT" sz="2000" i="1" dirty="0" smtClean="0">
                <a:solidFill>
                  <a:srgbClr val="C00000"/>
                </a:solidFill>
              </a:rPr>
              <a:t> su u </a:t>
            </a:r>
            <a:r>
              <a:rPr lang="it-IT" sz="2000" i="1" dirty="0" err="1" smtClean="0">
                <a:solidFill>
                  <a:srgbClr val="C00000"/>
                </a:solidFill>
              </a:rPr>
              <a:t>pitanju</a:t>
            </a:r>
            <a:r>
              <a:rPr lang="it-IT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tvrtke</a:t>
            </a:r>
            <a:r>
              <a:rPr lang="hr-HR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Končar</a:t>
            </a:r>
            <a:r>
              <a:rPr lang="it-IT" sz="2000" i="1" dirty="0" smtClean="0">
                <a:solidFill>
                  <a:srgbClr val="C00000"/>
                </a:solidFill>
              </a:rPr>
              <a:t> i </a:t>
            </a:r>
            <a:r>
              <a:rPr lang="it-IT" sz="2000" i="1" dirty="0" err="1" smtClean="0">
                <a:solidFill>
                  <a:srgbClr val="C00000"/>
                </a:solidFill>
              </a:rPr>
              <a:t>Đuro</a:t>
            </a:r>
            <a:r>
              <a:rPr lang="hr-HR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Đaković</a:t>
            </a:r>
            <a:r>
              <a:rPr lang="it-IT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kao</a:t>
            </a:r>
            <a:r>
              <a:rPr lang="it-IT" sz="2000" i="1" dirty="0" smtClean="0">
                <a:solidFill>
                  <a:srgbClr val="C00000"/>
                </a:solidFill>
              </a:rPr>
              <a:t> i</a:t>
            </a:r>
            <a:r>
              <a:rPr lang="hr-HR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prehrambeni</a:t>
            </a:r>
            <a:r>
              <a:rPr lang="it-IT" sz="2000" i="1" dirty="0" smtClean="0">
                <a:solidFill>
                  <a:srgbClr val="C00000"/>
                </a:solidFill>
              </a:rPr>
              <a:t> </a:t>
            </a:r>
            <a:r>
              <a:rPr lang="it-IT" sz="2000" i="1" dirty="0" err="1" smtClean="0">
                <a:solidFill>
                  <a:srgbClr val="C00000"/>
                </a:solidFill>
              </a:rPr>
              <a:t>proizvod</a:t>
            </a:r>
            <a:r>
              <a:rPr lang="hr-HR" sz="2000" i="1" dirty="0" smtClean="0">
                <a:solidFill>
                  <a:srgbClr val="C00000"/>
                </a:solidFill>
              </a:rPr>
              <a:t>i </a:t>
            </a:r>
            <a:r>
              <a:rPr lang="it-IT" sz="2000" i="1" dirty="0" err="1" smtClean="0">
                <a:solidFill>
                  <a:srgbClr val="C00000"/>
                </a:solidFill>
              </a:rPr>
              <a:t>Podravke</a:t>
            </a:r>
            <a:r>
              <a:rPr lang="it-IT" sz="2000" i="1" dirty="0" smtClean="0">
                <a:solidFill>
                  <a:srgbClr val="C00000"/>
                </a:solidFill>
              </a:rPr>
              <a:t> i </a:t>
            </a:r>
            <a:r>
              <a:rPr lang="it-IT" sz="2000" i="1" dirty="0" err="1" smtClean="0">
                <a:solidFill>
                  <a:srgbClr val="C00000"/>
                </a:solidFill>
              </a:rPr>
              <a:t>Kraša</a:t>
            </a:r>
            <a:r>
              <a:rPr lang="it-IT" sz="2000" i="1" dirty="0" smtClean="0"/>
              <a:t>.</a:t>
            </a:r>
            <a:r>
              <a:rPr lang="hr-HR" sz="2000" i="1" dirty="0" smtClean="0"/>
              <a:t> </a:t>
            </a:r>
            <a:r>
              <a:rPr lang="pl-PL" sz="2000" i="1" dirty="0" smtClean="0">
                <a:solidFill>
                  <a:schemeClr val="accent6">
                    <a:lumMod val="75000"/>
                  </a:schemeClr>
                </a:solidFill>
              </a:rPr>
              <a:t>(Vuljanić)</a:t>
            </a:r>
          </a:p>
          <a:p>
            <a:pPr>
              <a:buNone/>
            </a:pPr>
            <a:endParaRPr lang="pl-PL" sz="20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GB" sz="2000" dirty="0" err="1" smtClean="0">
                <a:solidFill>
                  <a:srgbClr val="C00000"/>
                </a:solidFill>
              </a:rPr>
              <a:t>Trenutno</a:t>
            </a:r>
            <a:r>
              <a:rPr lang="en-GB" sz="2000" dirty="0" smtClean="0">
                <a:solidFill>
                  <a:srgbClr val="C00000"/>
                </a:solidFill>
              </a:rPr>
              <a:t> je </a:t>
            </a:r>
            <a:r>
              <a:rPr lang="en-GB" sz="2000" dirty="0" err="1" smtClean="0">
                <a:solidFill>
                  <a:srgbClr val="C00000"/>
                </a:solidFill>
              </a:rPr>
              <a:t>turizam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naš</a:t>
            </a:r>
            <a:r>
              <a:rPr lang="hr-HR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n</a:t>
            </a:r>
            <a:r>
              <a:rPr lang="hr-HR" sz="2000" dirty="0" smtClean="0">
                <a:solidFill>
                  <a:srgbClr val="C00000"/>
                </a:solidFill>
              </a:rPr>
              <a:t>aj</a:t>
            </a:r>
            <a:r>
              <a:rPr lang="en-GB" sz="2000" dirty="0" err="1" smtClean="0">
                <a:solidFill>
                  <a:srgbClr val="C00000"/>
                </a:solidFill>
              </a:rPr>
              <a:t>veći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izvozni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proizvod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jer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donosi</a:t>
            </a:r>
            <a:r>
              <a:rPr lang="en-GB" sz="2000" dirty="0" smtClean="0">
                <a:solidFill>
                  <a:srgbClr val="C00000"/>
                </a:solidFill>
              </a:rPr>
              <a:t> </a:t>
            </a:r>
            <a:r>
              <a:rPr lang="en-GB" sz="2000" dirty="0" err="1" smtClean="0">
                <a:solidFill>
                  <a:srgbClr val="C00000"/>
                </a:solidFill>
              </a:rPr>
              <a:t>strani</a:t>
            </a:r>
            <a:r>
              <a:rPr lang="en-GB" sz="2000" dirty="0" smtClean="0">
                <a:solidFill>
                  <a:srgbClr val="C00000"/>
                </a:solidFill>
              </a:rPr>
              <a:t> capital u </a:t>
            </a:r>
            <a:r>
              <a:rPr lang="en-GB" sz="2000" dirty="0" err="1" smtClean="0">
                <a:solidFill>
                  <a:srgbClr val="C00000"/>
                </a:solidFill>
              </a:rPr>
              <a:t>državu</a:t>
            </a:r>
            <a:r>
              <a:rPr lang="en-GB" sz="2000" dirty="0" smtClean="0">
                <a:solidFill>
                  <a:srgbClr val="C00000"/>
                </a:solidFill>
              </a:rPr>
              <a:t>.</a:t>
            </a:r>
            <a:r>
              <a:rPr lang="hr-HR" sz="2000" dirty="0" smtClean="0">
                <a:solidFill>
                  <a:srgbClr val="C00000"/>
                </a:solidFill>
              </a:rPr>
              <a:t> </a:t>
            </a:r>
            <a:r>
              <a:rPr lang="pl-PL" sz="2000" smtClean="0">
                <a:solidFill>
                  <a:schemeClr val="bg1"/>
                </a:solidFill>
              </a:rPr>
              <a:t>To </a:t>
            </a:r>
            <a:r>
              <a:rPr lang="pl-PL" sz="2000" dirty="0" smtClean="0">
                <a:solidFill>
                  <a:schemeClr val="bg1"/>
                </a:solidFill>
              </a:rPr>
              <a:t>je </a:t>
            </a:r>
            <a:r>
              <a:rPr lang="pl-PL" sz="2000" smtClean="0">
                <a:solidFill>
                  <a:schemeClr val="bg1"/>
                </a:solidFill>
              </a:rPr>
              <a:t>u jednu ruku </a:t>
            </a:r>
            <a:r>
              <a:rPr lang="pl-PL" sz="2000" dirty="0" smtClean="0">
                <a:solidFill>
                  <a:schemeClr val="bg1"/>
                </a:solidFill>
              </a:rPr>
              <a:t>dobro, no Hrvatska ne może preživjeti bez proizvodnje.</a:t>
            </a:r>
            <a:r>
              <a:rPr lang="en-GB" sz="2000" dirty="0" smtClean="0">
                <a:solidFill>
                  <a:schemeClr val="bg1"/>
                </a:solidFill>
              </a:rPr>
              <a:t>. </a:t>
            </a:r>
            <a:r>
              <a:rPr lang="en-GB" sz="2000" dirty="0" err="1" smtClean="0">
                <a:solidFill>
                  <a:schemeClr val="bg1"/>
                </a:solidFill>
              </a:rPr>
              <a:t>Zdravstveni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sektor</a:t>
            </a:r>
            <a:r>
              <a:rPr lang="en-GB" sz="2000" dirty="0" smtClean="0">
                <a:solidFill>
                  <a:schemeClr val="bg1"/>
                </a:solidFill>
              </a:rPr>
              <a:t> je </a:t>
            </a:r>
            <a:r>
              <a:rPr lang="en-GB" sz="2000" dirty="0" err="1" smtClean="0">
                <a:solidFill>
                  <a:schemeClr val="bg1"/>
                </a:solidFill>
              </a:rPr>
              <a:t>također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na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dobrom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putu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da</a:t>
            </a:r>
            <a:r>
              <a:rPr lang="en-GB" sz="2000" dirty="0" smtClean="0">
                <a:solidFill>
                  <a:schemeClr val="bg1"/>
                </a:solidFill>
              </a:rPr>
              <a:t> se </a:t>
            </a:r>
            <a:r>
              <a:rPr lang="en-GB" sz="2000" dirty="0" err="1" smtClean="0">
                <a:solidFill>
                  <a:schemeClr val="bg1"/>
                </a:solidFill>
              </a:rPr>
              <a:t>etablira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na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zajedničkom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tržištu</a:t>
            </a:r>
            <a:r>
              <a:rPr lang="en-GB" sz="2000" dirty="0" smtClean="0">
                <a:solidFill>
                  <a:schemeClr val="bg1"/>
                </a:solidFill>
              </a:rPr>
              <a:t>. </a:t>
            </a:r>
            <a:r>
              <a:rPr lang="en-GB" sz="2000" dirty="0" err="1" smtClean="0">
                <a:solidFill>
                  <a:schemeClr val="bg1"/>
                </a:solidFill>
              </a:rPr>
              <a:t>Isto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vrijedi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za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vinare</a:t>
            </a:r>
            <a:r>
              <a:rPr lang="en-GB" sz="2000" dirty="0" smtClean="0">
                <a:solidFill>
                  <a:schemeClr val="bg1"/>
                </a:solidFill>
              </a:rPr>
              <a:t>, </a:t>
            </a:r>
            <a:r>
              <a:rPr lang="en-GB" sz="2000" dirty="0" err="1" smtClean="0">
                <a:solidFill>
                  <a:schemeClr val="bg1"/>
                </a:solidFill>
              </a:rPr>
              <a:t>maslinare</a:t>
            </a:r>
            <a:r>
              <a:rPr lang="en-GB" sz="2000" dirty="0" smtClean="0">
                <a:solidFill>
                  <a:schemeClr val="bg1"/>
                </a:solidFill>
              </a:rPr>
              <a:t>, </a:t>
            </a:r>
            <a:r>
              <a:rPr lang="en-GB" sz="2000" dirty="0" err="1" smtClean="0">
                <a:solidFill>
                  <a:schemeClr val="bg1"/>
                </a:solidFill>
              </a:rPr>
              <a:t>uljare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ostale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poljoprivrednike</a:t>
            </a:r>
            <a:r>
              <a:rPr lang="en-GB" sz="2000" dirty="0" smtClean="0">
                <a:solidFill>
                  <a:schemeClr val="bg1"/>
                </a:solidFill>
              </a:rPr>
              <a:t> s bio </a:t>
            </a:r>
            <a:r>
              <a:rPr lang="en-GB" sz="2000" dirty="0" err="1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 </a:t>
            </a:r>
            <a:r>
              <a:rPr lang="en-GB" sz="2000" dirty="0" err="1" smtClean="0">
                <a:solidFill>
                  <a:schemeClr val="bg1"/>
                </a:solidFill>
              </a:rPr>
              <a:t>certifikatima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izvornosti</a:t>
            </a:r>
            <a:r>
              <a:rPr lang="en-GB" sz="2000" dirty="0" smtClean="0">
                <a:solidFill>
                  <a:schemeClr val="bg1"/>
                </a:solidFill>
              </a:rPr>
              <a:t>. EU je </a:t>
            </a:r>
            <a:r>
              <a:rPr lang="en-GB" sz="2000" dirty="0" err="1" smtClean="0">
                <a:solidFill>
                  <a:schemeClr val="bg1"/>
                </a:solidFill>
              </a:rPr>
              <a:t>željna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njihovih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proizvoda</a:t>
            </a:r>
            <a:r>
              <a:rPr lang="en-GB" sz="2000" dirty="0" smtClean="0">
                <a:solidFill>
                  <a:schemeClr val="bg1"/>
                </a:solidFill>
              </a:rPr>
              <a:t> no </a:t>
            </a:r>
            <a:r>
              <a:rPr lang="en-GB" sz="2000" dirty="0" err="1" smtClean="0">
                <a:solidFill>
                  <a:schemeClr val="bg1"/>
                </a:solidFill>
              </a:rPr>
              <a:t>moraju</a:t>
            </a:r>
            <a:r>
              <a:rPr lang="en-GB" sz="2000" dirty="0" smtClean="0">
                <a:solidFill>
                  <a:schemeClr val="bg1"/>
                </a:solidFill>
              </a:rPr>
              <a:t> se </a:t>
            </a:r>
            <a:r>
              <a:rPr lang="en-GB" sz="2000" dirty="0" err="1" smtClean="0">
                <a:solidFill>
                  <a:schemeClr val="bg1"/>
                </a:solidFill>
              </a:rPr>
              <a:t>udružiti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omasoviti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proizvodnju</a:t>
            </a:r>
            <a:r>
              <a:rPr lang="en-GB" sz="2000" dirty="0" smtClean="0">
                <a:solidFill>
                  <a:schemeClr val="bg1"/>
                </a:solidFill>
              </a:rPr>
              <a:t>. </a:t>
            </a:r>
            <a:r>
              <a:rPr lang="en-GB" sz="2000" dirty="0" err="1" smtClean="0">
                <a:solidFill>
                  <a:schemeClr val="bg1"/>
                </a:solidFill>
              </a:rPr>
              <a:t>Hrvatska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ima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priliku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u </a:t>
            </a:r>
            <a:r>
              <a:rPr lang="en-GB" sz="2000" dirty="0" err="1" smtClean="0">
                <a:solidFill>
                  <a:schemeClr val="bg1"/>
                </a:solidFill>
              </a:rPr>
              <a:t>energetskom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prometnom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sektoru</a:t>
            </a:r>
            <a:r>
              <a:rPr lang="en-GB" sz="2000" dirty="0" smtClean="0">
                <a:solidFill>
                  <a:schemeClr val="bg1"/>
                </a:solidFill>
              </a:rPr>
              <a:t>, </a:t>
            </a:r>
            <a:r>
              <a:rPr lang="en-GB" sz="2000" dirty="0" err="1" smtClean="0">
                <a:solidFill>
                  <a:schemeClr val="bg1"/>
                </a:solidFill>
              </a:rPr>
              <a:t>pogotovo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jer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su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nam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za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modernizaciju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infrastrukture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na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raspolaganju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velika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sredstva</a:t>
            </a:r>
            <a:r>
              <a:rPr lang="en-GB" sz="2000" dirty="0" smtClean="0">
                <a:solidFill>
                  <a:schemeClr val="bg1"/>
                </a:solidFill>
              </a:rPr>
              <a:t> </a:t>
            </a:r>
            <a:r>
              <a:rPr lang="en-GB" sz="2000" dirty="0" err="1" smtClean="0">
                <a:solidFill>
                  <a:schemeClr val="bg1"/>
                </a:solidFill>
              </a:rPr>
              <a:t>iz</a:t>
            </a:r>
            <a:r>
              <a:rPr lang="en-GB" sz="2000" dirty="0" smtClean="0">
                <a:solidFill>
                  <a:schemeClr val="bg1"/>
                </a:solidFill>
              </a:rPr>
              <a:t> EU </a:t>
            </a:r>
            <a:r>
              <a:rPr lang="en-GB" sz="2000" dirty="0" err="1" smtClean="0">
                <a:solidFill>
                  <a:schemeClr val="bg1"/>
                </a:solidFill>
              </a:rPr>
              <a:t>fondova</a:t>
            </a:r>
            <a:r>
              <a:rPr lang="en-GB" sz="2000" dirty="0" smtClean="0">
                <a:solidFill>
                  <a:schemeClr val="bg1"/>
                </a:solidFill>
              </a:rPr>
              <a:t>.</a:t>
            </a:r>
            <a:r>
              <a:rPr lang="hr-HR" sz="2000" dirty="0" smtClean="0">
                <a:solidFill>
                  <a:schemeClr val="bg1"/>
                </a:solidFill>
              </a:rPr>
              <a:t> </a:t>
            </a:r>
            <a:r>
              <a:rPr lang="hr-HR" sz="2000" dirty="0" smtClean="0">
                <a:solidFill>
                  <a:srgbClr val="3B5C00"/>
                </a:solidFill>
              </a:rPr>
              <a:t> (</a:t>
            </a:r>
            <a:r>
              <a:rPr lang="hr-HR" sz="2000" dirty="0" err="1" smtClean="0">
                <a:solidFill>
                  <a:srgbClr val="3B5C00"/>
                </a:solidFill>
              </a:rPr>
              <a:t>Borzan</a:t>
            </a:r>
            <a:r>
              <a:rPr lang="hr-HR" sz="2000" dirty="0" smtClean="0">
                <a:solidFill>
                  <a:srgbClr val="3B5C00"/>
                </a:solidFill>
              </a:rPr>
              <a:t>)</a:t>
            </a:r>
            <a:endParaRPr lang="hr-HR" sz="20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pl-PL" sz="2000" i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0"/>
            <a:endParaRPr lang="pl-PL" sz="2000" i="1" dirty="0" smtClean="0">
              <a:solidFill>
                <a:srgbClr val="FF0000"/>
              </a:solidFill>
            </a:endParaRPr>
          </a:p>
          <a:p>
            <a:pPr lvl="0"/>
            <a:endParaRPr lang="pl-PL" sz="2000" i="1" dirty="0" smtClean="0">
              <a:solidFill>
                <a:srgbClr val="FF0000"/>
              </a:solidFill>
            </a:endParaRPr>
          </a:p>
          <a:p>
            <a:pPr lvl="0"/>
            <a:endParaRPr lang="pl-PL" sz="2000" i="1" dirty="0" smtClean="0">
              <a:solidFill>
                <a:srgbClr val="FF0000"/>
              </a:solidFill>
            </a:endParaRPr>
          </a:p>
          <a:p>
            <a:pPr lvl="0"/>
            <a:endParaRPr lang="hr-HR" sz="2000" i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utnik 6"/>
          <p:cNvSpPr/>
          <p:nvPr/>
        </p:nvSpPr>
        <p:spPr>
          <a:xfrm>
            <a:off x="357158" y="428604"/>
            <a:ext cx="80010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it-IT" b="1" dirty="0" err="1" smtClean="0"/>
              <a:t>Kakav</a:t>
            </a:r>
            <a:r>
              <a:rPr lang="it-IT" b="1" dirty="0" smtClean="0"/>
              <a:t> </a:t>
            </a:r>
            <a:r>
              <a:rPr lang="it-IT" b="1" dirty="0" err="1" smtClean="0"/>
              <a:t>je</a:t>
            </a:r>
            <a:r>
              <a:rPr lang="it-IT" b="1" dirty="0" smtClean="0"/>
              <a:t> </a:t>
            </a:r>
            <a:r>
              <a:rPr lang="it-IT" b="1" dirty="0" err="1" smtClean="0"/>
              <a:t>Vaš</a:t>
            </a:r>
            <a:r>
              <a:rPr lang="it-IT" b="1" dirty="0" smtClean="0"/>
              <a:t> </a:t>
            </a:r>
            <a:r>
              <a:rPr lang="it-IT" b="1" dirty="0" err="1" smtClean="0"/>
              <a:t>stav</a:t>
            </a:r>
            <a:r>
              <a:rPr lang="it-IT" b="1" dirty="0" smtClean="0"/>
              <a:t> o </a:t>
            </a:r>
            <a:r>
              <a:rPr lang="it-IT" b="1" dirty="0" err="1" smtClean="0"/>
              <a:t>zabrani</a:t>
            </a:r>
            <a:r>
              <a:rPr lang="it-IT" b="1" dirty="0" smtClean="0"/>
              <a:t> </a:t>
            </a:r>
            <a:r>
              <a:rPr lang="it-IT" b="1" dirty="0" err="1" smtClean="0"/>
              <a:t>ribarenja</a:t>
            </a:r>
            <a:r>
              <a:rPr lang="it-IT" b="1" dirty="0" smtClean="0"/>
              <a:t> </a:t>
            </a:r>
            <a:r>
              <a:rPr lang="it-IT" b="1" dirty="0" err="1" smtClean="0"/>
              <a:t>našim</a:t>
            </a:r>
            <a:r>
              <a:rPr lang="it-IT" b="1" dirty="0" smtClean="0"/>
              <a:t> </a:t>
            </a:r>
            <a:r>
              <a:rPr lang="it-IT" b="1" dirty="0" err="1" smtClean="0"/>
              <a:t>ljudima</a:t>
            </a:r>
            <a:r>
              <a:rPr lang="it-IT" b="1" dirty="0" smtClean="0"/>
              <a:t> </a:t>
            </a:r>
            <a:r>
              <a:rPr lang="it-IT" b="1" dirty="0" err="1" smtClean="0"/>
              <a:t>koji</a:t>
            </a:r>
            <a:r>
              <a:rPr lang="it-IT" b="1" dirty="0" smtClean="0"/>
              <a:t> </a:t>
            </a:r>
            <a:r>
              <a:rPr lang="it-IT" b="1" dirty="0" err="1" smtClean="0"/>
              <a:t>na</a:t>
            </a:r>
            <a:r>
              <a:rPr lang="it-IT" b="1" dirty="0" smtClean="0"/>
              <a:t> </a:t>
            </a:r>
            <a:r>
              <a:rPr lang="it-IT" b="1" dirty="0" err="1" smtClean="0"/>
              <a:t>otocima</a:t>
            </a:r>
            <a:r>
              <a:rPr lang="it-IT" b="1" dirty="0" smtClean="0"/>
              <a:t> i </a:t>
            </a:r>
            <a:r>
              <a:rPr lang="it-IT" b="1" dirty="0" err="1" smtClean="0"/>
              <a:t>priobalju</a:t>
            </a:r>
            <a:r>
              <a:rPr lang="it-IT" b="1" dirty="0" smtClean="0"/>
              <a:t> </a:t>
            </a:r>
            <a:r>
              <a:rPr lang="it-IT" b="1" dirty="0" err="1" smtClean="0"/>
              <a:t>žive</a:t>
            </a:r>
            <a:r>
              <a:rPr lang="it-IT" b="1" dirty="0" smtClean="0"/>
              <a:t> od  </a:t>
            </a:r>
            <a:r>
              <a:rPr lang="it-IT" b="1" dirty="0" err="1" smtClean="0"/>
              <a:t>takve</a:t>
            </a:r>
            <a:r>
              <a:rPr lang="it-IT" b="1" dirty="0" smtClean="0"/>
              <a:t> </a:t>
            </a:r>
            <a:r>
              <a:rPr lang="it-IT" b="1" dirty="0" err="1" smtClean="0"/>
              <a:t>djelatnosti</a:t>
            </a:r>
            <a:r>
              <a:rPr lang="it-IT" b="1" dirty="0" smtClean="0"/>
              <a:t>?</a:t>
            </a:r>
            <a:endParaRPr lang="hr-HR" b="1" dirty="0" smtClean="0"/>
          </a:p>
          <a:p>
            <a:pPr lvl="0"/>
            <a:endParaRPr lang="hr-HR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hr-HR" dirty="0" smtClean="0">
                <a:solidFill>
                  <a:schemeClr val="bg1"/>
                </a:solidFill>
              </a:rPr>
              <a:t>    </a:t>
            </a:r>
            <a:r>
              <a:rPr lang="it-IT" i="1" dirty="0" err="1" smtClean="0">
                <a:solidFill>
                  <a:schemeClr val="bg1"/>
                </a:solidFill>
              </a:rPr>
              <a:t>Naravno</a:t>
            </a:r>
            <a:r>
              <a:rPr lang="it-IT" i="1" dirty="0" smtClean="0">
                <a:solidFill>
                  <a:schemeClr val="bg1"/>
                </a:solidFill>
              </a:rPr>
              <a:t> da </a:t>
            </a:r>
            <a:r>
              <a:rPr lang="it-IT" i="1" dirty="0" err="1" smtClean="0">
                <a:solidFill>
                  <a:schemeClr val="bg1"/>
                </a:solidFill>
              </a:rPr>
              <a:t>sam</a:t>
            </a:r>
            <a:r>
              <a:rPr lang="hr-HR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protiv</a:t>
            </a:r>
            <a:r>
              <a:rPr lang="hr-HR" i="1" dirty="0" smtClean="0">
                <a:solidFill>
                  <a:schemeClr val="bg1"/>
                </a:solidFill>
              </a:rPr>
              <a:t> </a:t>
            </a:r>
            <a:r>
              <a:rPr lang="it-IT" i="1" dirty="0" smtClean="0">
                <a:solidFill>
                  <a:schemeClr val="bg1"/>
                </a:solidFill>
              </a:rPr>
              <a:t>i </a:t>
            </a:r>
            <a:r>
              <a:rPr lang="it-IT" i="1" dirty="0" err="1" smtClean="0">
                <a:solidFill>
                  <a:schemeClr val="bg1"/>
                </a:solidFill>
              </a:rPr>
              <a:t>smatram</a:t>
            </a:r>
            <a:r>
              <a:rPr lang="it-IT" i="1" dirty="0" smtClean="0">
                <a:solidFill>
                  <a:schemeClr val="bg1"/>
                </a:solidFill>
              </a:rPr>
              <a:t> da se </a:t>
            </a:r>
            <a:r>
              <a:rPr lang="it-IT" i="1" dirty="0" err="1" smtClean="0">
                <a:solidFill>
                  <a:schemeClr val="bg1"/>
                </a:solidFill>
              </a:rPr>
              <a:t>ovaj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problem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trebao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ranije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riješiti</a:t>
            </a:r>
            <a:r>
              <a:rPr lang="it-IT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tijekom</a:t>
            </a:r>
            <a:r>
              <a:rPr lang="hr-HR" i="1" dirty="0" smtClean="0">
                <a:solidFill>
                  <a:schemeClr val="bg1"/>
                </a:solidFill>
              </a:rPr>
              <a:t> </a:t>
            </a:r>
            <a:r>
              <a:rPr lang="it-IT" i="1" dirty="0" err="1" smtClean="0">
                <a:solidFill>
                  <a:schemeClr val="bg1"/>
                </a:solidFill>
              </a:rPr>
              <a:t>pregovora</a:t>
            </a:r>
            <a:r>
              <a:rPr lang="it-IT" i="1" dirty="0" smtClean="0">
                <a:solidFill>
                  <a:schemeClr val="bg1"/>
                </a:solidFill>
              </a:rPr>
              <a:t>. </a:t>
            </a:r>
            <a:r>
              <a:rPr lang="it-IT" i="1" dirty="0" err="1" smtClean="0">
                <a:solidFill>
                  <a:srgbClr val="FF0000"/>
                </a:solidFill>
              </a:rPr>
              <a:t>Nažalost</a:t>
            </a:r>
            <a:r>
              <a:rPr lang="hr-HR" i="1" dirty="0" smtClean="0">
                <a:solidFill>
                  <a:srgbClr val="FF0000"/>
                </a:solidFill>
              </a:rPr>
              <a:t>, </a:t>
            </a:r>
            <a:r>
              <a:rPr lang="it-IT" i="1" dirty="0" err="1" smtClean="0">
                <a:solidFill>
                  <a:srgbClr val="FF0000"/>
                </a:solidFill>
              </a:rPr>
              <a:t>Hrvatska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je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svašta</a:t>
            </a:r>
            <a:r>
              <a:rPr lang="hr-HR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potpisivala</a:t>
            </a:r>
            <a:r>
              <a:rPr lang="it-IT" i="1" dirty="0" smtClean="0">
                <a:solidFill>
                  <a:srgbClr val="FF0000"/>
                </a:solidFill>
              </a:rPr>
              <a:t> i </a:t>
            </a:r>
            <a:r>
              <a:rPr lang="it-IT" i="1" dirty="0" err="1" smtClean="0">
                <a:solidFill>
                  <a:srgbClr val="FF0000"/>
                </a:solidFill>
              </a:rPr>
              <a:t>nije</a:t>
            </a:r>
            <a:r>
              <a:rPr lang="it-IT" i="1" dirty="0" smtClean="0">
                <a:solidFill>
                  <a:srgbClr val="FF0000"/>
                </a:solidFill>
              </a:rPr>
              <a:t> se </a:t>
            </a:r>
            <a:r>
              <a:rPr lang="it-IT" i="1" dirty="0" err="1" smtClean="0">
                <a:solidFill>
                  <a:srgbClr val="FF0000"/>
                </a:solidFill>
              </a:rPr>
              <a:t>previše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zauzimala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oko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određenih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tradicijskih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vrijednosti</a:t>
            </a:r>
            <a:r>
              <a:rPr lang="it-IT" i="1" dirty="0" smtClean="0">
                <a:solidFill>
                  <a:srgbClr val="FF0000"/>
                </a:solidFill>
              </a:rPr>
              <a:t> i </a:t>
            </a:r>
            <a:r>
              <a:rPr lang="it-IT" i="1" dirty="0" err="1" smtClean="0">
                <a:solidFill>
                  <a:srgbClr val="FF0000"/>
                </a:solidFill>
              </a:rPr>
              <a:t>sad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nam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to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dolazi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na</a:t>
            </a:r>
            <a:r>
              <a:rPr lang="it-IT" i="1" dirty="0" smtClean="0">
                <a:solidFill>
                  <a:srgbClr val="FF0000"/>
                </a:solidFill>
              </a:rPr>
              <a:t> </a:t>
            </a:r>
            <a:r>
              <a:rPr lang="it-IT" i="1" dirty="0" err="1" smtClean="0">
                <a:solidFill>
                  <a:srgbClr val="FF0000"/>
                </a:solidFill>
              </a:rPr>
              <a:t>naplatu</a:t>
            </a:r>
            <a:r>
              <a:rPr lang="it-IT" i="1" dirty="0" smtClean="0">
                <a:solidFill>
                  <a:schemeClr val="bg1"/>
                </a:solidFill>
              </a:rPr>
              <a:t>.</a:t>
            </a:r>
            <a:r>
              <a:rPr lang="hr-HR" i="1" dirty="0" smtClean="0">
                <a:solidFill>
                  <a:schemeClr val="bg1"/>
                </a:solidFill>
              </a:rPr>
              <a:t> </a:t>
            </a:r>
            <a:r>
              <a:rPr lang="pl-PL" i="1" dirty="0" smtClean="0">
                <a:solidFill>
                  <a:schemeClr val="accent6">
                    <a:lumMod val="75000"/>
                  </a:schemeClr>
                </a:solidFill>
              </a:rPr>
              <a:t>(Vuljanić)</a:t>
            </a:r>
            <a:endParaRPr lang="hr-HR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en-GB" dirty="0" smtClean="0">
                <a:solidFill>
                  <a:srgbClr val="FF0000"/>
                </a:solidFill>
              </a:rPr>
              <a:t>Ne </a:t>
            </a:r>
            <a:r>
              <a:rPr lang="en-GB" dirty="0" err="1" smtClean="0">
                <a:solidFill>
                  <a:srgbClr val="FF0000"/>
                </a:solidFill>
              </a:rPr>
              <a:t>slažem</a:t>
            </a:r>
            <a:r>
              <a:rPr lang="en-GB" dirty="0" smtClean="0">
                <a:solidFill>
                  <a:srgbClr val="FF0000"/>
                </a:solidFill>
              </a:rPr>
              <a:t> se s time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mislim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da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će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ta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mjera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napraviti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neproporcionalno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više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štete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našim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ljudima</a:t>
            </a:r>
            <a:r>
              <a:rPr lang="en-GB" dirty="0" smtClean="0">
                <a:solidFill>
                  <a:srgbClr val="FF0000"/>
                </a:solidFill>
              </a:rPr>
              <a:t> u </a:t>
            </a:r>
            <a:r>
              <a:rPr lang="en-GB" dirty="0" err="1" smtClean="0">
                <a:solidFill>
                  <a:srgbClr val="FF0000"/>
                </a:solidFill>
              </a:rPr>
              <a:t>primorskim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krajevima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nego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što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će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pridonijeti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očuvanju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okoliša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ribljeg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fonda</a:t>
            </a:r>
            <a:r>
              <a:rPr lang="en-GB" dirty="0" smtClean="0">
                <a:solidFill>
                  <a:srgbClr val="FF0000"/>
                </a:solidFill>
              </a:rPr>
              <a:t>.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Nažalost</a:t>
            </a:r>
            <a:r>
              <a:rPr lang="en-GB" dirty="0" smtClean="0">
                <a:solidFill>
                  <a:schemeClr val="bg1"/>
                </a:solidFill>
              </a:rPr>
              <a:t> o tome je </a:t>
            </a:r>
            <a:r>
              <a:rPr lang="en-GB" dirty="0" err="1" smtClean="0">
                <a:solidFill>
                  <a:schemeClr val="bg1"/>
                </a:solidFill>
              </a:rPr>
              <a:t>trebalo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razmišljati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prije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nekoliko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godina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kada</a:t>
            </a:r>
            <a:r>
              <a:rPr lang="en-GB" dirty="0" smtClean="0">
                <a:solidFill>
                  <a:schemeClr val="bg1"/>
                </a:solidFill>
              </a:rPr>
              <a:t> se s EU </a:t>
            </a:r>
            <a:r>
              <a:rPr lang="en-GB" dirty="0" err="1" smtClean="0">
                <a:solidFill>
                  <a:schemeClr val="bg1"/>
                </a:solidFill>
              </a:rPr>
              <a:t>pregovaralo</a:t>
            </a:r>
            <a:r>
              <a:rPr lang="en-GB" dirty="0" smtClean="0">
                <a:solidFill>
                  <a:schemeClr val="bg1"/>
                </a:solidFill>
              </a:rPr>
              <a:t> o </a:t>
            </a:r>
            <a:r>
              <a:rPr lang="en-GB" dirty="0" err="1" smtClean="0">
                <a:solidFill>
                  <a:schemeClr val="bg1"/>
                </a:solidFill>
              </a:rPr>
              <a:t>poglavlju</a:t>
            </a:r>
            <a:r>
              <a:rPr lang="en-GB" dirty="0" smtClean="0">
                <a:solidFill>
                  <a:schemeClr val="bg1"/>
                </a:solidFill>
              </a:rPr>
              <a:t> </a:t>
            </a:r>
            <a:r>
              <a:rPr lang="en-GB" dirty="0" err="1" smtClean="0">
                <a:solidFill>
                  <a:schemeClr val="bg1"/>
                </a:solidFill>
              </a:rPr>
              <a:t>ribarstva</a:t>
            </a:r>
            <a:r>
              <a:rPr lang="en-GB" dirty="0" smtClean="0">
                <a:solidFill>
                  <a:schemeClr val="bg1"/>
                </a:solidFill>
              </a:rPr>
              <a:t>.</a:t>
            </a:r>
            <a:r>
              <a:rPr lang="en-GB" dirty="0" smtClean="0"/>
              <a:t> </a:t>
            </a:r>
            <a:r>
              <a:rPr lang="hr-HR" dirty="0" smtClean="0">
                <a:solidFill>
                  <a:srgbClr val="3B5C00"/>
                </a:solidFill>
              </a:rPr>
              <a:t>(</a:t>
            </a:r>
            <a:r>
              <a:rPr lang="hr-HR" dirty="0" err="1" smtClean="0">
                <a:solidFill>
                  <a:srgbClr val="3B5C00"/>
                </a:solidFill>
              </a:rPr>
              <a:t>Borzan</a:t>
            </a:r>
            <a:r>
              <a:rPr lang="hr-HR" dirty="0" smtClean="0">
                <a:solidFill>
                  <a:srgbClr val="3B5C00"/>
                </a:solidFill>
              </a:rPr>
              <a:t>)</a:t>
            </a:r>
            <a:endParaRPr lang="hr-HR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i="1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hr-HR" i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53218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Neki od učeničkih argumenata…</a:t>
            </a:r>
            <a:endParaRPr lang="hr-HR" dirty="0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500034" y="1000108"/>
            <a:ext cx="4040188" cy="639762"/>
          </a:xfrm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</a:rPr>
              <a:t>AFIRMACIJA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285720" y="1643050"/>
            <a:ext cx="4071966" cy="4143404"/>
          </a:xfrm>
        </p:spPr>
        <p:txBody>
          <a:bodyPr>
            <a:normAutofit fontScale="85000" lnSpcReduction="10000"/>
          </a:bodyPr>
          <a:lstStyle/>
          <a:p>
            <a:r>
              <a:rPr lang="vi-VN" dirty="0" smtClean="0">
                <a:solidFill>
                  <a:schemeClr val="bg1"/>
                </a:solidFill>
              </a:rPr>
              <a:t>očuvanje hrvatskog identiteta i kulturne raznolikosti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hr-HR" dirty="0" smtClean="0">
                <a:solidFill>
                  <a:schemeClr val="bg1"/>
                </a:solidFill>
              </a:rPr>
              <a:t>Očuvanje prirodne i okoliša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Očuvanje </a:t>
            </a:r>
            <a:r>
              <a:rPr lang="vi-VN" dirty="0" smtClean="0">
                <a:solidFill>
                  <a:schemeClr val="bg1"/>
                </a:solidFill>
              </a:rPr>
              <a:t>niza temeljnih vrijednosti poput demokracije i poštivanja ljudskih prava,mira i solidarnosti,zabrane diskriminacije i borbe protiv siromaštva</a:t>
            </a:r>
            <a:endParaRPr lang="hr-HR" dirty="0" smtClean="0">
              <a:solidFill>
                <a:schemeClr val="bg1"/>
              </a:solidFill>
            </a:endParaRPr>
          </a:p>
          <a:p>
            <a:r>
              <a:rPr lang="vi-VN" dirty="0" smtClean="0">
                <a:solidFill>
                  <a:schemeClr val="bg1"/>
                </a:solidFill>
              </a:rPr>
              <a:t>hrvatski postaje 24.službeni jezik E</a:t>
            </a:r>
            <a:r>
              <a:rPr lang="hr-HR" dirty="0" smtClean="0">
                <a:solidFill>
                  <a:schemeClr val="bg1"/>
                </a:solidFill>
              </a:rPr>
              <a:t>U</a:t>
            </a:r>
          </a:p>
          <a:p>
            <a:r>
              <a:rPr lang="vi-VN" dirty="0" smtClean="0">
                <a:solidFill>
                  <a:schemeClr val="bg1"/>
                </a:solidFill>
              </a:rPr>
              <a:t> ukida se carina između država članica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3438" y="1000108"/>
            <a:ext cx="4041775" cy="639762"/>
          </a:xfrm>
        </p:spPr>
        <p:txBody>
          <a:bodyPr/>
          <a:lstStyle/>
          <a:p>
            <a:r>
              <a:rPr lang="hr-HR" dirty="0" smtClean="0">
                <a:solidFill>
                  <a:schemeClr val="bg1"/>
                </a:solidFill>
              </a:rPr>
              <a:t>NEGACIJA</a:t>
            </a:r>
            <a:endParaRPr lang="hr-HR" dirty="0">
              <a:solidFill>
                <a:schemeClr val="bg1"/>
              </a:solidFill>
            </a:endParaRP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3438" y="1785926"/>
            <a:ext cx="4286280" cy="4143404"/>
          </a:xfrm>
        </p:spPr>
        <p:txBody>
          <a:bodyPr>
            <a:normAutofit fontScale="92500" lnSpcReduction="10000"/>
          </a:bodyPr>
          <a:lstStyle/>
          <a:p>
            <a:r>
              <a:rPr lang="hr-HR" dirty="0" smtClean="0">
                <a:solidFill>
                  <a:schemeClr val="bg1"/>
                </a:solidFill>
              </a:rPr>
              <a:t>Zabrana ribarenja ljudima na otocima-ta mjera će više štete napraviti ljudima u primorskoj Hrvatskoj jer žive od te djelatnosti,nego što će pridonijeti očuvanju okoliša. 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Naseljavanje stranaca-ljudi iz istočnih zemalja uzimat će hrvatska radna  mjesta jer će biti spremni raditi  za puno manje plaće.</a:t>
            </a:r>
          </a:p>
          <a:p>
            <a:r>
              <a:rPr lang="hr-HR" dirty="0" smtClean="0">
                <a:solidFill>
                  <a:schemeClr val="bg1"/>
                </a:solidFill>
              </a:rPr>
              <a:t>Gubitak nacionalnog identiteta</a:t>
            </a:r>
            <a:endParaRPr lang="hr-HR" dirty="0">
              <a:solidFill>
                <a:schemeClr val="bg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18636">
            <a:off x="7396798" y="168409"/>
            <a:ext cx="1099143" cy="1454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http://www.politikaplus.com/img/s/648x380/upload/images/E-F/eu-hrvatska-2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49197">
            <a:off x="1414407" y="5501519"/>
            <a:ext cx="1834780" cy="1074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1083</TotalTime>
  <Words>810</Words>
  <Application>Microsoft Office PowerPoint</Application>
  <PresentationFormat>Prikaz na zaslonu (4:3)</PresentationFormat>
  <Paragraphs>88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12</vt:i4>
      </vt:variant>
    </vt:vector>
  </HeadingPairs>
  <TitlesOfParts>
    <vt:vector size="13" baseType="lpstr">
      <vt:lpstr>Office Theme</vt:lpstr>
      <vt:lpstr>DRŽAVNI SKUP  ZA UČITELJE GEOGRAFIJE, BILOGIJE I KEMIJE GRAĐANSKI ODGOJ I ODRŽIVI RAZVOJ</vt:lpstr>
      <vt:lpstr>ZAŠTO OVA TEMA ?</vt:lpstr>
      <vt:lpstr>Slajd 3</vt:lpstr>
      <vt:lpstr>HRVATSKA I EU</vt:lpstr>
      <vt:lpstr>Učenicu su rekli sljedeće (anketa):</vt:lpstr>
      <vt:lpstr>Slajd 6</vt:lpstr>
      <vt:lpstr>Slajd 7</vt:lpstr>
      <vt:lpstr>Slajd 8</vt:lpstr>
      <vt:lpstr>Neki od učeničkih argumenata…</vt:lpstr>
      <vt:lpstr>Slajd 10</vt:lpstr>
      <vt:lpstr>Slajd 11</vt:lpstr>
      <vt:lpstr>Slajd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Dinko Marin</cp:lastModifiedBy>
  <cp:revision>160</cp:revision>
  <dcterms:created xsi:type="dcterms:W3CDTF">2013-08-21T19:17:07Z</dcterms:created>
  <dcterms:modified xsi:type="dcterms:W3CDTF">2014-04-14T10:59:59Z</dcterms:modified>
</cp:coreProperties>
</file>