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48"/>
  </p:notesMasterIdLst>
  <p:sldIdLst>
    <p:sldId id="256" r:id="rId2"/>
    <p:sldId id="257" r:id="rId3"/>
    <p:sldId id="259" r:id="rId4"/>
    <p:sldId id="260" r:id="rId5"/>
    <p:sldId id="298" r:id="rId6"/>
    <p:sldId id="261" r:id="rId7"/>
    <p:sldId id="262" r:id="rId8"/>
    <p:sldId id="258" r:id="rId9"/>
    <p:sldId id="263" r:id="rId10"/>
    <p:sldId id="265" r:id="rId11"/>
    <p:sldId id="266" r:id="rId12"/>
    <p:sldId id="267" r:id="rId13"/>
    <p:sldId id="275" r:id="rId14"/>
    <p:sldId id="277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73" r:id="rId30"/>
    <p:sldId id="301" r:id="rId31"/>
    <p:sldId id="300" r:id="rId32"/>
    <p:sldId id="302" r:id="rId33"/>
    <p:sldId id="303" r:id="rId34"/>
    <p:sldId id="304" r:id="rId35"/>
    <p:sldId id="305" r:id="rId36"/>
    <p:sldId id="306" r:id="rId37"/>
    <p:sldId id="307" r:id="rId38"/>
    <p:sldId id="308" r:id="rId39"/>
    <p:sldId id="309" r:id="rId40"/>
    <p:sldId id="310" r:id="rId41"/>
    <p:sldId id="294" r:id="rId42"/>
    <p:sldId id="311" r:id="rId43"/>
    <p:sldId id="295" r:id="rId44"/>
    <p:sldId id="312" r:id="rId45"/>
    <p:sldId id="296" r:id="rId46"/>
    <p:sldId id="297" r:id="rId47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269" autoAdjust="0"/>
  </p:normalViewPr>
  <p:slideViewPr>
    <p:cSldViewPr>
      <p:cViewPr>
        <p:scale>
          <a:sx n="80" d="100"/>
          <a:sy n="80" d="100"/>
        </p:scale>
        <p:origin x="-864" y="-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AD0D49-DA7F-415A-9AF8-4629AC274DDD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DE1341-F1DE-49CD-B412-486E48427AB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6435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999990-B6A0-2643-98D4-BC653F3FC24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750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hr-HR" smtClean="0"/>
              <a:t>Uredite stil podnaslova matrice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hr-HR" smtClean="0"/>
              <a:t>Uredite stilove teksta matrice</a:t>
            </a:r>
          </a:p>
          <a:p>
            <a:pPr lvl="1" eaLnBrk="1" latinLnBrk="0" hangingPunct="1"/>
            <a:r>
              <a:rPr lang="hr-HR" smtClean="0"/>
              <a:t>Druga razina</a:t>
            </a:r>
          </a:p>
          <a:p>
            <a:pPr lvl="2" eaLnBrk="1" latinLnBrk="0" hangingPunct="1"/>
            <a:r>
              <a:rPr lang="hr-HR" smtClean="0"/>
              <a:t>Treća razina</a:t>
            </a:r>
          </a:p>
          <a:p>
            <a:pPr lvl="3" eaLnBrk="1" latinLnBrk="0" hangingPunct="1"/>
            <a:r>
              <a:rPr lang="hr-HR" smtClean="0"/>
              <a:t>Četvrta razina</a:t>
            </a:r>
          </a:p>
          <a:p>
            <a:pPr lvl="4" eaLnBrk="1" latinLnBrk="0" hangingPunct="1"/>
            <a:r>
              <a:rPr lang="hr-HR" smtClean="0"/>
              <a:t>Peta razina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hr-HR" smtClean="0"/>
              <a:t>Kliknite ikonu da biste dodali  sliku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hr-HR" smtClean="0"/>
              <a:t>Uredite stil naslova matrice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hr-HR" smtClean="0"/>
              <a:t>Uredite stilove teksta matrice</a:t>
            </a:r>
          </a:p>
          <a:p>
            <a:pPr lvl="1" eaLnBrk="1" latinLnBrk="0" hangingPunct="1"/>
            <a:r>
              <a:rPr kumimoji="0" lang="hr-HR" smtClean="0"/>
              <a:t>Druga razina</a:t>
            </a:r>
          </a:p>
          <a:p>
            <a:pPr lvl="2" eaLnBrk="1" latinLnBrk="0" hangingPunct="1"/>
            <a:r>
              <a:rPr kumimoji="0" lang="hr-HR" smtClean="0"/>
              <a:t>Treća razina</a:t>
            </a:r>
          </a:p>
          <a:p>
            <a:pPr lvl="3" eaLnBrk="1" latinLnBrk="0" hangingPunct="1"/>
            <a:r>
              <a:rPr kumimoji="0" lang="hr-HR" smtClean="0"/>
              <a:t>Četvrta razina</a:t>
            </a:r>
          </a:p>
          <a:p>
            <a:pPr lvl="4" eaLnBrk="1" latinLnBrk="0" hangingPunct="1"/>
            <a:r>
              <a:rPr kumimoji="0" lang="hr-HR" smtClean="0"/>
              <a:t>Peta razina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6701A76-686A-4DCB-AF00-CEC7A392EF32}" type="datetimeFigureOut">
              <a:rPr lang="hr-HR" smtClean="0"/>
              <a:t>15.4.2014.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566C696-1E38-431D-B6AA-452D39AF28F7}" type="slidenum">
              <a:rPr lang="hr-HR" smtClean="0"/>
              <a:t>‹#›</a:t>
            </a:fld>
            <a:endParaRPr lang="hr-H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zt.hr/kemikalije.propisi.html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1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http://www.koprivnica.net/images/stories/ilustracije/110220-gimnazij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35496" y="478413"/>
            <a:ext cx="9108504" cy="3323987"/>
          </a:xfrm>
          <a:prstGeom prst="rect">
            <a:avLst/>
          </a:prstGeom>
          <a:solidFill>
            <a:schemeClr val="tx2">
              <a:alpha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hr-HR" sz="3500" b="1" dirty="0" smtClean="0">
                <a:solidFill>
                  <a:srgbClr val="C00000"/>
                </a:solidFill>
              </a:rPr>
              <a:t>ISKUSTVA IZ EKSPERIMENTALNE PROVEDBE GOO U GIMNAZIJI </a:t>
            </a:r>
          </a:p>
          <a:p>
            <a:r>
              <a:rPr lang="hr-HR" sz="3500" b="1" dirty="0" smtClean="0">
                <a:solidFill>
                  <a:srgbClr val="C00000"/>
                </a:solidFill>
              </a:rPr>
              <a:t>„ FRAN GALOVIĆ” KOPRIVNICA</a:t>
            </a:r>
          </a:p>
          <a:p>
            <a:r>
              <a:rPr lang="hr-HR" sz="3500" b="1" dirty="0" smtClean="0">
                <a:solidFill>
                  <a:srgbClr val="C00000"/>
                </a:solidFill>
              </a:rPr>
              <a:t> S NAGLASKOM NA  MEĐUPREDMETNU KORELACIJU U </a:t>
            </a:r>
          </a:p>
          <a:p>
            <a:r>
              <a:rPr lang="hr-HR" sz="3500" b="1" dirty="0" smtClean="0">
                <a:solidFill>
                  <a:srgbClr val="C00000"/>
                </a:solidFill>
              </a:rPr>
              <a:t>BIOLOGIJI I KEMIJI</a:t>
            </a:r>
            <a:endParaRPr lang="hr-HR" sz="3500" b="1" dirty="0">
              <a:solidFill>
                <a:srgbClr val="C00000"/>
              </a:solidFill>
            </a:endParaRPr>
          </a:p>
        </p:txBody>
      </p:sp>
      <p:sp>
        <p:nvSpPr>
          <p:cNvPr id="5" name="TekstniOkvir 4"/>
          <p:cNvSpPr txBox="1"/>
          <p:nvPr/>
        </p:nvSpPr>
        <p:spPr>
          <a:xfrm>
            <a:off x="2997640" y="6514794"/>
            <a:ext cx="3302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dirty="0" smtClean="0"/>
              <a:t>         Zadar, travanj, 2014.</a:t>
            </a:r>
            <a:endParaRPr lang="hr-HR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"/>
            <a:ext cx="1835696" cy="17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9679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1974765"/>
              </p:ext>
            </p:extLst>
          </p:nvPr>
        </p:nvGraphicFramePr>
        <p:xfrm>
          <a:off x="107504" y="188640"/>
          <a:ext cx="8784976" cy="6552728"/>
        </p:xfrm>
        <a:graphic>
          <a:graphicData uri="http://schemas.openxmlformats.org/drawingml/2006/table">
            <a:tbl>
              <a:tblPr firstRow="1" firstCol="1" bandRow="1"/>
              <a:tblGrid>
                <a:gridCol w="1302100"/>
                <a:gridCol w="7482876"/>
              </a:tblGrid>
              <a:tr h="655272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700" b="1" dirty="0">
                          <a:effectLst/>
                          <a:latin typeface="Calibri"/>
                        </a:rPr>
                        <a:t> 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700" b="1" dirty="0">
                          <a:effectLst/>
                          <a:latin typeface="Calibri"/>
                        </a:rPr>
                        <a:t>Kratki opis aktivnosti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700" b="1" dirty="0">
                          <a:effectLst/>
                          <a:latin typeface="Calibri"/>
                        </a:rPr>
                        <a:t> 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a-IN" sz="1700" dirty="0">
                          <a:effectLst/>
                          <a:latin typeface="Calibri"/>
                        </a:rPr>
                        <a:t>Učenje će se realizirati u slijedećim koracima: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a-IN" sz="1700" b="1" i="1" u="sng" dirty="0">
                          <a:effectLst/>
                          <a:latin typeface="Calibri"/>
                        </a:rPr>
                        <a:t>MATEMATIKA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a-IN" sz="1700" i="1" dirty="0">
                          <a:effectLst/>
                          <a:latin typeface="Calibri"/>
                        </a:rPr>
                        <a:t>Koordinatni sustav u ravnini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700" i="1" dirty="0">
                          <a:effectLst/>
                          <a:latin typeface="Calibri"/>
                        </a:rPr>
                        <a:t>Aktivnost će se realizirati kroz poučavanje podataka o prirodnim resursima, obradu podataka, procjenjivanje trajnosti prirodnih resursi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a-IN" sz="1700" i="1" dirty="0">
                          <a:effectLst/>
                          <a:latin typeface="Calibri"/>
                        </a:rPr>
                        <a:t>Linearna funkcija – problemski zadaci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700" i="1" dirty="0">
                          <a:effectLst/>
                          <a:latin typeface="Calibri"/>
                        </a:rPr>
                        <a:t>Aktivnost će se realizirati kroz  analizu podataka o potrošnji vode u kućanstvu (usporađivanje veličina, izrada tablica, dijagrama i grafikona, pretvaranje mjernih jedinica)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a-IN" sz="1700" b="1" i="1" u="sng" dirty="0">
                          <a:effectLst/>
                          <a:latin typeface="Calibri"/>
                        </a:rPr>
                        <a:t>KEMIJA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700" i="1" dirty="0">
                          <a:effectLst/>
                          <a:latin typeface="Calibri"/>
                        </a:rPr>
                        <a:t>Učenje o održivom razvoju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700" i="1" dirty="0">
                          <a:effectLst/>
                          <a:latin typeface="Calibri"/>
                        </a:rPr>
                        <a:t>Aktivnost će se realizirati kroz satove kemije prilikom izvođenja pokusa u kojima treba pravilno zbrinuti nastale produkte.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700" i="1" dirty="0">
                          <a:effectLst/>
                          <a:latin typeface="Calibri"/>
                        </a:rPr>
                        <a:t>Učenici će analizirati zakone navedene u resursima .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a-IN" sz="1700" b="1" i="1" u="sng" dirty="0">
                          <a:effectLst/>
                          <a:latin typeface="Calibri"/>
                        </a:rPr>
                        <a:t>BIOLOGIJA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700" i="1" dirty="0">
                          <a:effectLst/>
                          <a:latin typeface="Calibri"/>
                        </a:rPr>
                        <a:t>Učenje o održivom razvoju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700" i="1" dirty="0">
                          <a:effectLst/>
                          <a:latin typeface="Calibri"/>
                        </a:rPr>
                        <a:t>Radom na tekstu iz udžbenika učenik će razumijeti ulogu vode u organizmu.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en-US" sz="1700" i="1" dirty="0">
                          <a:effectLst/>
                          <a:latin typeface="Calibri"/>
                        </a:rPr>
                        <a:t>P</a:t>
                      </a:r>
                      <a:r>
                        <a:rPr lang="ta-IN" sz="1700" i="1" dirty="0">
                          <a:effectLst/>
                          <a:latin typeface="Calibri"/>
                        </a:rPr>
                        <a:t>roučavajući novinske članke istražit će potrebu za štednjom vode.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en-US" sz="1700" i="1" dirty="0">
                          <a:effectLst/>
                          <a:latin typeface="Calibri"/>
                        </a:rPr>
                        <a:t>O</a:t>
                      </a:r>
                      <a:r>
                        <a:rPr lang="ta-IN" sz="1700" i="1" dirty="0">
                          <a:effectLst/>
                          <a:latin typeface="Calibri"/>
                        </a:rPr>
                        <a:t>dlaskom na gradski pročistač učenik će shvatiti važnost zaštite vode od zagađenja.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a-IN" sz="1700" b="1" i="1" u="sng" dirty="0">
                          <a:effectLst/>
                          <a:latin typeface="Calibri"/>
                        </a:rPr>
                        <a:t>ENGLESKI JEZIK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700" i="1" dirty="0">
                          <a:effectLst/>
                          <a:latin typeface="Calibri"/>
                        </a:rPr>
                        <a:t>Save water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en-US" sz="1700" i="1" dirty="0">
                          <a:effectLst/>
                          <a:latin typeface="Calibri"/>
                        </a:rPr>
                        <a:t>A</a:t>
                      </a:r>
                      <a:r>
                        <a:rPr lang="ta-IN" sz="1700" i="1" dirty="0">
                          <a:effectLst/>
                          <a:latin typeface="Calibri"/>
                        </a:rPr>
                        <a:t>ktivnost će se realizirati kroz gledanje kratkog filma o važnosti vode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700" i="1" dirty="0">
                          <a:effectLst/>
                          <a:latin typeface="Calibri"/>
                        </a:rPr>
                        <a:t>Aktivnosti prepoznavanja gdje se svakodnevno troši voda u kućanstvu i koliko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en-US" sz="1700" i="1" dirty="0">
                          <a:effectLst/>
                          <a:latin typeface="Calibri"/>
                        </a:rPr>
                        <a:t>I</a:t>
                      </a:r>
                      <a:r>
                        <a:rPr lang="ta-IN" sz="1700" i="1" dirty="0">
                          <a:effectLst/>
                          <a:latin typeface="Calibri"/>
                        </a:rPr>
                        <a:t>zrada postera o načinima štednje vode</a:t>
                      </a:r>
                      <a:endParaRPr lang="hr-HR" sz="1700" dirty="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515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13942"/>
              </p:ext>
            </p:extLst>
          </p:nvPr>
        </p:nvGraphicFramePr>
        <p:xfrm>
          <a:off x="179511" y="116632"/>
          <a:ext cx="8784975" cy="6561037"/>
        </p:xfrm>
        <a:graphic>
          <a:graphicData uri="http://schemas.openxmlformats.org/drawingml/2006/table">
            <a:tbl>
              <a:tblPr firstRow="1" firstCol="1" bandRow="1"/>
              <a:tblGrid>
                <a:gridCol w="477923"/>
                <a:gridCol w="4153526"/>
                <a:gridCol w="4153526"/>
              </a:tblGrid>
              <a:tr h="269762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Calibri"/>
                        </a:rPr>
                        <a:t>Ciljna grupa</a:t>
                      </a:r>
                      <a:endParaRPr lang="hr-HR" sz="1400" dirty="0">
                        <a:effectLst/>
                        <a:latin typeface="Calibri"/>
                      </a:endParaRPr>
                    </a:p>
                  </a:txBody>
                  <a:tcPr marL="34937" marR="34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400" dirty="0" smtClean="0">
                          <a:effectLst/>
                          <a:latin typeface="Calibri"/>
                        </a:rPr>
                        <a:t>1.I 2. </a:t>
                      </a:r>
                      <a:r>
                        <a:rPr lang="hr-HR" sz="1400" dirty="0">
                          <a:effectLst/>
                          <a:latin typeface="Calibri"/>
                        </a:rPr>
                        <a:t>razred gimnazije</a:t>
                      </a:r>
                    </a:p>
                  </a:txBody>
                  <a:tcPr marL="34937" marR="34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82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Calibri"/>
                        </a:rPr>
                        <a:t> </a:t>
                      </a:r>
                      <a:endParaRPr lang="hr-HR" sz="140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Calibri"/>
                        </a:rPr>
                        <a:t> </a:t>
                      </a:r>
                      <a:endParaRPr lang="hr-HR" sz="140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Calibri"/>
                        </a:rPr>
                        <a:t>Način provedbe</a:t>
                      </a:r>
                      <a:endParaRPr lang="hr-HR" sz="1400">
                        <a:effectLst/>
                        <a:latin typeface="Calibri"/>
                      </a:endParaRPr>
                    </a:p>
                  </a:txBody>
                  <a:tcPr marL="34937" marR="34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4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Model</a:t>
                      </a:r>
                      <a:endParaRPr lang="hr-HR" sz="1400">
                        <a:effectLst/>
                        <a:latin typeface="Calibri"/>
                      </a:endParaRPr>
                    </a:p>
                  </a:txBody>
                  <a:tcPr marL="34937" marR="34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400" b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međupredmetno</a:t>
                      </a:r>
                      <a:endParaRPr lang="hr-HR" sz="1400">
                        <a:effectLst/>
                        <a:latin typeface="Calibri"/>
                      </a:endParaRPr>
                    </a:p>
                  </a:txBody>
                  <a:tcPr marL="34937" marR="34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30087"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Calibri"/>
                        </a:rPr>
                        <a:t>Metode i </a:t>
                      </a:r>
                      <a:endParaRPr lang="hr-HR" sz="14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400" b="1" dirty="0">
                          <a:effectLst/>
                          <a:latin typeface="Calibri"/>
                        </a:rPr>
                        <a:t>oblici rada </a:t>
                      </a:r>
                      <a:endParaRPr lang="hr-HR" sz="1400" dirty="0">
                        <a:effectLst/>
                        <a:latin typeface="Calibri"/>
                      </a:endParaRPr>
                    </a:p>
                  </a:txBody>
                  <a:tcPr marL="34937" marR="34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ta-IN" sz="140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azgovor, vježbanje zadataka , rad u paru, grupni rad, rad na računalu, izrada postera sa statističkim podacima (matematika)</a:t>
                      </a:r>
                      <a:endParaRPr lang="hr-HR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</a:t>
                      </a:r>
                      <a:r>
                        <a:rPr lang="ta-IN" sz="140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etoda usmenog izlaganja i rad na tekstu, razgovor  (kemija i biologija)</a:t>
                      </a:r>
                      <a:endParaRPr lang="hr-HR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40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</a:t>
                      </a:r>
                      <a:r>
                        <a:rPr lang="ta-IN" sz="140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ad na terenu, organizirano predavanje, individualni rad (biologija)</a:t>
                      </a:r>
                      <a:endParaRPr lang="hr-HR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G</a:t>
                      </a:r>
                      <a:r>
                        <a:rPr lang="ta-IN" sz="1400" i="1" kern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ledanje i analiza kratkog filma, opisivanje slika, grupni rad, ispunjavanje upitnika, izrada postera (engleski)</a:t>
                      </a:r>
                      <a:endParaRPr lang="hr-HR" sz="14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hr-HR" sz="14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34937" marR="34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042">
                <a:tc grid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400" b="1">
                          <a:effectLst/>
                          <a:latin typeface="Calibri"/>
                        </a:rPr>
                        <a:t>Resursi</a:t>
                      </a:r>
                      <a:endParaRPr lang="hr-HR" sz="1400">
                        <a:effectLst/>
                        <a:latin typeface="Calibri"/>
                      </a:endParaRPr>
                    </a:p>
                  </a:txBody>
                  <a:tcPr marL="34937" marR="34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Kurikul GOO</a:t>
                      </a:r>
                      <a:endParaRPr lang="hr-HR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Nastavni plan i program, M, K, B, E</a:t>
                      </a:r>
                      <a:endParaRPr lang="hr-HR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Udžbenici, internet</a:t>
                      </a:r>
                      <a:endParaRPr lang="hr-HR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Z</a:t>
                      </a:r>
                      <a:r>
                        <a:rPr lang="ta-IN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akon o kemikalijama, N.N. 150/05; Pravilnik o razvrstavanju, označavanju, obilježavanju i pakiranju opasnih kemikalija, N.N. 23/08, Zakon o zaštiti okoliša, N.N. 110/07; Zakon o otpadu, N.N. 178/04.</a:t>
                      </a:r>
                      <a:endParaRPr lang="hr-HR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Javni mediji</a:t>
                      </a:r>
                      <a:endParaRPr lang="hr-HR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Zakon o vodama, Zakon o zaštiti prirode</a:t>
                      </a:r>
                      <a:endParaRPr lang="hr-HR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Film: National Geographic, British C</a:t>
                      </a:r>
                      <a:r>
                        <a:rPr lang="en-US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</a:t>
                      </a:r>
                      <a:r>
                        <a:rPr lang="ta-IN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uncil Lessons, EPA Water Sense Kids</a:t>
                      </a:r>
                      <a:endParaRPr lang="hr-HR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ta-IN" sz="1400" dirty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Računi iz kućanstva</a:t>
                      </a:r>
                      <a:endParaRPr lang="hr-HR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4937" marR="3493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967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4825774"/>
              </p:ext>
            </p:extLst>
          </p:nvPr>
        </p:nvGraphicFramePr>
        <p:xfrm>
          <a:off x="179512" y="332656"/>
          <a:ext cx="8712968" cy="6192688"/>
        </p:xfrm>
        <a:graphic>
          <a:graphicData uri="http://schemas.openxmlformats.org/drawingml/2006/table">
            <a:tbl>
              <a:tblPr firstRow="1" firstCol="1" bandRow="1"/>
              <a:tblGrid>
                <a:gridCol w="1352763"/>
                <a:gridCol w="7360205"/>
              </a:tblGrid>
              <a:tr h="238180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>
                          <a:effectLst/>
                          <a:latin typeface="Calibri"/>
                        </a:rPr>
                        <a:t>Vremenik</a:t>
                      </a:r>
                      <a:endParaRPr lang="hr-HR" sz="1600">
                        <a:effectLst/>
                        <a:latin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hr-HR" sz="160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6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sata matematike (svibanj)</a:t>
                      </a:r>
                      <a:endParaRPr lang="hr-HR" sz="160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6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 sat engleski (lipanj)</a:t>
                      </a:r>
                      <a:endParaRPr lang="hr-HR" sz="160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6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sata kemije (prosinac, ožujak)</a:t>
                      </a:r>
                      <a:endParaRPr lang="hr-HR" sz="1600">
                        <a:effectLst/>
                        <a:latin typeface="Calibri"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Wingdings"/>
                        <a:buChar char=""/>
                        <a:tabLst>
                          <a:tab pos="457200" algn="l"/>
                        </a:tabLst>
                      </a:pPr>
                      <a:r>
                        <a:rPr lang="ta-IN" sz="16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sata biologije (ožujak)</a:t>
                      </a:r>
                      <a:endParaRPr lang="hr-HR" sz="1600">
                        <a:effectLst/>
                        <a:latin typeface="Calibri"/>
                      </a:endParaRPr>
                    </a:p>
                    <a:p>
                      <a:pPr marL="742950" lvl="1" indent="-285750" algn="l">
                        <a:spcAft>
                          <a:spcPts val="0"/>
                        </a:spcAft>
                        <a:buFont typeface="Arial"/>
                        <a:buChar char=""/>
                        <a:tabLst>
                          <a:tab pos="228600" algn="l"/>
                        </a:tabLst>
                      </a:pPr>
                      <a:r>
                        <a:rPr lang="ta-IN" sz="16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 sata biološka grupa</a:t>
                      </a:r>
                      <a:endParaRPr lang="hr-HR" sz="160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44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>
                          <a:effectLst/>
                          <a:latin typeface="Calibri"/>
                        </a:rPr>
                        <a:t>Način vrednovanja i korištenje rezultata vrednovanja</a:t>
                      </a:r>
                      <a:endParaRPr lang="hr-HR" sz="160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ta-IN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rednovanje razumijevanja i govornih sposobnosti (engleski)</a:t>
                      </a:r>
                      <a:endParaRPr lang="hr-HR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V</a:t>
                      </a:r>
                      <a:r>
                        <a:rPr lang="ta-IN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rednovanje zadataka prilikom usmenog i pisanog ocjenjivanja (matematika)</a:t>
                      </a:r>
                      <a:endParaRPr lang="hr-HR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</a:t>
                      </a:r>
                      <a:r>
                        <a:rPr lang="ta-IN" sz="16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kala procjena ishoda</a:t>
                      </a:r>
                      <a:endParaRPr lang="hr-HR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72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>
                          <a:effectLst/>
                          <a:latin typeface="Calibri"/>
                        </a:rPr>
                        <a:t>Troškovnik (npr. za projekt)</a:t>
                      </a:r>
                      <a:endParaRPr lang="hr-HR" sz="160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-</a:t>
                      </a:r>
                      <a:endParaRPr lang="hr-HR" sz="160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272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>
                          <a:effectLst/>
                          <a:latin typeface="Calibri"/>
                        </a:rPr>
                        <a:t>Nositelj odgovornosti</a:t>
                      </a:r>
                      <a:endParaRPr lang="hr-HR" sz="160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</a:t>
                      </a:r>
                      <a:r>
                        <a:rPr lang="ta-IN" sz="16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rofesori kemije, biologije, engleskog jezika i matematike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3038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r-Latn-RS" altLang="sr-Latn-R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30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19256" cy="1152128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r>
              <a:rPr lang="hr-HR" dirty="0" smtClean="0"/>
              <a:t/>
            </a:r>
            <a:br>
              <a:rPr lang="hr-HR" dirty="0" smtClean="0"/>
            </a:br>
            <a:r>
              <a:rPr lang="hr-HR" dirty="0"/>
              <a:t/>
            </a:r>
            <a:br>
              <a:rPr lang="hr-HR" dirty="0"/>
            </a:br>
            <a:r>
              <a:rPr lang="ta-IN" dirty="0" smtClean="0">
                <a:latin typeface="Times New Roman" panose="02020603050405020304" pitchFamily="18" charset="0"/>
              </a:rPr>
              <a:t>NAZIV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3891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ta-IN" sz="2800" dirty="0"/>
          </a:p>
          <a:p>
            <a:pPr marL="0" indent="0">
              <a:buNone/>
            </a:pPr>
            <a:endParaRPr lang="ta-IN" sz="2800" dirty="0" smtClean="0"/>
          </a:p>
          <a:p>
            <a:pPr marL="0" indent="0" algn="ctr">
              <a:buNone/>
            </a:pPr>
            <a:r>
              <a:rPr lang="ta-IN" sz="3200" b="1" dirty="0" smtClean="0">
                <a:latin typeface="Times New Roman" panose="02020603050405020304" pitchFamily="18" charset="0"/>
              </a:rPr>
              <a:t>Učenje o održivom razvoju</a:t>
            </a:r>
          </a:p>
        </p:txBody>
      </p:sp>
      <p:sp>
        <p:nvSpPr>
          <p:cNvPr id="4" name="Pravokutnik 3"/>
          <p:cNvSpPr/>
          <p:nvPr/>
        </p:nvSpPr>
        <p:spPr>
          <a:xfrm>
            <a:off x="1835696" y="476672"/>
            <a:ext cx="59046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hr-HR" altLang="sr-Latn-RS" sz="2800" dirty="0" smtClean="0">
              <a:solidFill>
                <a:srgbClr val="572314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ea typeface="MS PGothic" pitchFamily="34" charset="-128"/>
            </a:endParaRPr>
          </a:p>
          <a:p>
            <a:r>
              <a:rPr lang="ta-IN" altLang="sr-Latn-RS" sz="2800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S PGothic" pitchFamily="34" charset="-128"/>
              </a:rPr>
              <a:t>Primjeri iz kurikul</a:t>
            </a:r>
            <a:r>
              <a:rPr lang="hr-HR" altLang="sr-Latn-RS" sz="2800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S PGothic" pitchFamily="34" charset="-128"/>
              </a:rPr>
              <a:t>uma</a:t>
            </a:r>
            <a:r>
              <a:rPr lang="ta-IN" altLang="sr-Latn-RS" sz="2800" dirty="0" smtClean="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MS PGothic" pitchFamily="34" charset="-128"/>
              </a:rPr>
              <a:t> GOO GFG </a:t>
            </a:r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"/>
            <a:ext cx="1907704" cy="17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778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 smtClean="0">
                <a:latin typeface="Times New Roman" panose="02020603050405020304" pitchFamily="18" charset="0"/>
              </a:rPr>
              <a:t>SVRHA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ta-IN" dirty="0" smtClean="0"/>
          </a:p>
          <a:p>
            <a:pPr marL="0" indent="0" algn="ctr">
              <a:buNone/>
            </a:pPr>
            <a:r>
              <a:rPr lang="ta-IN" sz="3600" b="1" dirty="0" smtClean="0">
                <a:latin typeface="Times New Roman" panose="02020603050405020304" pitchFamily="18" charset="0"/>
              </a:rPr>
              <a:t>Angažirani, ekološki osvješten građanin koji će svojim postupcima utjecati na racionalno trošenje prirodnih resursa vode i hrane</a:t>
            </a:r>
            <a:endParaRPr lang="en-US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"/>
            <a:ext cx="1907704" cy="17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756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 smtClean="0">
                <a:latin typeface="Times New Roman" panose="02020603050405020304" pitchFamily="18" charset="0"/>
              </a:rPr>
              <a:t>ISHODI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r>
              <a:rPr lang="ta-IN" sz="2800" b="1" dirty="0" smtClean="0">
                <a:latin typeface="Times New Roman" panose="02020603050405020304" pitchFamily="18" charset="0"/>
              </a:rPr>
              <a:t>Učenik/ca razumije značenje i važnost prava na zdravi okoliš za održivi razvoj zajednice, poznaje neke od najvažnijih odredbi i mehanizama zaštite okoliša i održivog razvoja u zakonodavstvu RH, određuje pozitivne i negativne utjecaje gospodarstva, znanosti, kulture i politike na okoliš (ekološka dimenzija)</a:t>
            </a:r>
          </a:p>
          <a:p>
            <a:pPr>
              <a:buFont typeface="Wingdings" charset="2"/>
              <a:buChar char="q"/>
            </a:pPr>
            <a:endParaRPr lang="ta-IN" sz="2800" b="1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sz="2800" b="1" i="1" dirty="0" smtClean="0">
                <a:latin typeface="Times New Roman" panose="02020603050405020304" pitchFamily="18" charset="0"/>
              </a:rPr>
              <a:t>   </a:t>
            </a:r>
            <a:r>
              <a:rPr lang="ta-IN" sz="2800" b="1" i="1" dirty="0" smtClean="0">
                <a:latin typeface="Times New Roman" panose="02020603050405020304" pitchFamily="18" charset="0"/>
              </a:rPr>
              <a:t>(građansko znanje i razumijevanje)</a:t>
            </a:r>
            <a:endParaRPr lang="en-US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"/>
            <a:ext cx="1907704" cy="17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154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r>
              <a:rPr lang="ta-IN" dirty="0" smtClean="0">
                <a:latin typeface="Times New Roman" panose="02020603050405020304" pitchFamily="18" charset="0"/>
              </a:rPr>
              <a:t>ISHODI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328592"/>
          </a:xfrm>
        </p:spPr>
        <p:txBody>
          <a:bodyPr>
            <a:normAutofit fontScale="85000" lnSpcReduction="20000"/>
          </a:bodyPr>
          <a:lstStyle/>
          <a:p>
            <a:pPr>
              <a:buFont typeface="Wingdings" charset="2"/>
              <a:buChar char="q"/>
            </a:pPr>
            <a:r>
              <a:rPr lang="ta-IN" sz="2800" b="1" dirty="0" smtClean="0">
                <a:latin typeface="Times New Roman" panose="02020603050405020304" pitchFamily="18" charset="0"/>
              </a:rPr>
              <a:t>Učenik posjeduje vještine traženja i kritičke analize informacija iz više izvora, uključujući Internet za informiranje i aktivno sudjelovanje u raspravama o rješavanju problema hrvatskog političkog, društvenog, kulturnog i gospodarskog života</a:t>
            </a:r>
          </a:p>
          <a:p>
            <a:pPr>
              <a:buFont typeface="Wingdings" charset="2"/>
              <a:buChar char="q"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ta-IN" sz="2800" b="1" dirty="0" smtClean="0">
                <a:latin typeface="Times New Roman" panose="02020603050405020304" pitchFamily="18" charset="0"/>
              </a:rPr>
              <a:t>ovezuje društveno-humanistička, matematička, informatička, prirodnoslovna i kulturološka znanja, posjeduje vještine provođenja individualnih i grupnih istraživačkih projekata usmjerenih na rješavanje zajedničkih problema (društvena dimenzija)</a:t>
            </a:r>
          </a:p>
          <a:p>
            <a:pPr marL="0" indent="0">
              <a:buNone/>
            </a:pPr>
            <a:r>
              <a:rPr lang="hr-HR" sz="2800" b="1" i="1" dirty="0" smtClean="0">
                <a:latin typeface="Times New Roman" panose="02020603050405020304" pitchFamily="18" charset="0"/>
              </a:rPr>
              <a:t>   </a:t>
            </a:r>
            <a:r>
              <a:rPr lang="ta-IN" sz="2800" b="1" i="1" dirty="0" smtClean="0">
                <a:latin typeface="Times New Roman" panose="02020603050405020304" pitchFamily="18" charset="0"/>
              </a:rPr>
              <a:t>(Građanske vještine i sposobnosti)</a:t>
            </a:r>
          </a:p>
          <a:p>
            <a:pPr>
              <a:buFont typeface="Wingdings" charset="2"/>
              <a:buChar char="q"/>
            </a:pPr>
            <a:endParaRPr lang="ta-IN" sz="2800" b="1" i="1" dirty="0" smtClean="0">
              <a:latin typeface="Times New Roman" panose="02020603050405020304" pitchFamily="18" charset="0"/>
            </a:endParaRPr>
          </a:p>
          <a:p>
            <a:pPr>
              <a:buFont typeface="Wingdings" charset="2"/>
              <a:buChar char="q"/>
            </a:pPr>
            <a:r>
              <a:rPr lang="ta-IN" sz="2800" b="1" dirty="0" smtClean="0">
                <a:latin typeface="Times New Roman" panose="02020603050405020304" pitchFamily="18" charset="0"/>
              </a:rPr>
              <a:t>Učenik pokazuje privrženost očuvanju živih bića, te prirodnog i kulturnog bogatstva Republike Hrvatske (ekološka dimenzija) </a:t>
            </a:r>
          </a:p>
          <a:p>
            <a:pPr marL="0" indent="0">
              <a:buNone/>
            </a:pPr>
            <a:r>
              <a:rPr lang="hr-HR" sz="2800" b="1" i="1" dirty="0" smtClean="0">
                <a:latin typeface="Times New Roman" panose="02020603050405020304" pitchFamily="18" charset="0"/>
              </a:rPr>
              <a:t>    </a:t>
            </a:r>
            <a:r>
              <a:rPr lang="ta-IN" sz="2800" b="1" i="1" dirty="0" smtClean="0">
                <a:latin typeface="Times New Roman" panose="02020603050405020304" pitchFamily="18" charset="0"/>
              </a:rPr>
              <a:t>(Građanske vrijednosti i stavovi)</a:t>
            </a:r>
          </a:p>
          <a:p>
            <a:pPr>
              <a:buFont typeface="Wingdings" charset="2"/>
              <a:buChar char="q"/>
            </a:pPr>
            <a:endParaRPr lang="ta-IN" sz="2800" dirty="0" smtClean="0"/>
          </a:p>
          <a:p>
            <a:pPr>
              <a:buFont typeface="Wingdings" charset="2"/>
              <a:buChar char="q"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413048"/>
            <a:ext cx="8229600" cy="1008112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"/>
            <a:ext cx="1475656" cy="1421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117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143000"/>
          </a:xfrm>
        </p:spPr>
        <p:txBody>
          <a:bodyPr>
            <a:normAutofit/>
          </a:bodyPr>
          <a:lstStyle/>
          <a:p>
            <a:r>
              <a:rPr lang="ta-IN" dirty="0" smtClean="0">
                <a:latin typeface="Times New Roman" panose="02020603050405020304" pitchFamily="18" charset="0"/>
              </a:rPr>
              <a:t>KRATKI OPIS AKTIVNOSTI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1885" y="1948543"/>
            <a:ext cx="8229600" cy="438912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q"/>
            </a:pPr>
            <a:r>
              <a:rPr lang="ta-IN" sz="3200" b="1" dirty="0" smtClean="0">
                <a:latin typeface="Times New Roman" panose="02020603050405020304" pitchFamily="18" charset="0"/>
              </a:rPr>
              <a:t>Učenje će se realizirati u slijedećim koracima:</a:t>
            </a:r>
          </a:p>
          <a:p>
            <a:pPr marL="0" indent="0">
              <a:buNone/>
            </a:pPr>
            <a:r>
              <a:rPr lang="ta-IN" sz="32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MATEMATIKA</a:t>
            </a:r>
          </a:p>
          <a:p>
            <a:pPr marL="0" indent="0">
              <a:buNone/>
            </a:pPr>
            <a:r>
              <a:rPr lang="ta-IN" sz="3200" b="1" i="1" dirty="0" smtClean="0">
                <a:latin typeface="Times New Roman" panose="02020603050405020304" pitchFamily="18" charset="0"/>
              </a:rPr>
              <a:t>Koordinatni sustav u ravnini</a:t>
            </a:r>
          </a:p>
          <a:p>
            <a:pPr>
              <a:buFont typeface="Wingdings" charset="2"/>
              <a:buChar char="q"/>
            </a:pPr>
            <a:r>
              <a:rPr lang="ta-IN" sz="3200" b="1" i="1" dirty="0" smtClean="0">
                <a:latin typeface="Times New Roman" panose="02020603050405020304" pitchFamily="18" charset="0"/>
              </a:rPr>
              <a:t>Aktivnost će se realizirati kroz poučavanje podataka o prirodnim resursima, obradu podataka, procjenjivanje trajnosti prirodnih resurs</a:t>
            </a:r>
            <a:r>
              <a:rPr lang="hr-HR" sz="3200" b="1" i="1" dirty="0" smtClean="0">
                <a:latin typeface="Times New Roman" panose="02020603050405020304" pitchFamily="18" charset="0"/>
              </a:rPr>
              <a:t>a</a:t>
            </a:r>
            <a:endParaRPr lang="ta-IN" sz="3200" b="1" i="1" dirty="0" smtClean="0">
              <a:latin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-59377"/>
            <a:ext cx="1547664" cy="125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9126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rmAutofit/>
          </a:bodyPr>
          <a:lstStyle/>
          <a:p>
            <a:r>
              <a:rPr lang="ta-IN" dirty="0">
                <a:latin typeface="Times New Roman" panose="02020603050405020304" pitchFamily="18" charset="0"/>
              </a:rPr>
              <a:t>KRATKI OPIS AKTIVNOSTI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a-IN" sz="28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MATEMATIKA</a:t>
            </a:r>
            <a:endParaRPr lang="ta-IN" sz="2800" b="1" i="1" u="sng" dirty="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ta-IN" sz="3200" b="1" i="1" dirty="0" smtClean="0">
                <a:latin typeface="Times New Roman" panose="02020603050405020304" pitchFamily="18" charset="0"/>
              </a:rPr>
              <a:t>Linearna funkcija – problemski zadaci</a:t>
            </a:r>
            <a:endParaRPr lang="ta-IN" sz="3200" b="1" i="1" dirty="0">
              <a:latin typeface="Times New Roman" panose="02020603050405020304" pitchFamily="18" charset="0"/>
            </a:endParaRPr>
          </a:p>
          <a:p>
            <a:pPr>
              <a:buFont typeface="Wingdings" charset="2"/>
              <a:buChar char="q"/>
            </a:pPr>
            <a:r>
              <a:rPr lang="ta-IN" sz="3200" b="1" i="1" dirty="0">
                <a:latin typeface="Times New Roman" panose="02020603050405020304" pitchFamily="18" charset="0"/>
              </a:rPr>
              <a:t>Aktivnost će se realizirati kroz </a:t>
            </a:r>
            <a:r>
              <a:rPr lang="ta-IN" sz="3200" b="1" i="1" dirty="0" smtClean="0">
                <a:latin typeface="Times New Roman" panose="02020603050405020304" pitchFamily="18" charset="0"/>
              </a:rPr>
              <a:t> analizu podataka o potrošnji vode u kućanstvu (usporađivanje veličina, izrada tablica, dijagrama i grafikona, pretvaranje mjernih jedinica)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-59377"/>
            <a:ext cx="1547664" cy="1256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720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a-IN" dirty="0" smtClean="0">
                <a:latin typeface="Times New Roman" panose="02020603050405020304" pitchFamily="18" charset="0"/>
              </a:rPr>
              <a:t>KRATKI OPIS AKTIVNOSTI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a-IN" sz="32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KEMIJA</a:t>
            </a:r>
            <a:endParaRPr lang="hr-HR" sz="3200" b="1" i="1" u="sng" dirty="0" smtClean="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sz="3200" b="1" i="1" dirty="0" smtClean="0">
                <a:latin typeface="Times New Roman" panose="02020603050405020304" pitchFamily="18" charset="0"/>
              </a:rPr>
              <a:t>Iskazivanje sastava otopina</a:t>
            </a:r>
            <a:endParaRPr lang="ta-IN" sz="3200" b="1" i="1" dirty="0" smtClean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ta-IN" sz="3200" b="1" i="1" dirty="0" smtClean="0">
              <a:latin typeface="Times New Roman" panose="02020603050405020304" pitchFamily="18" charset="0"/>
            </a:endParaRPr>
          </a:p>
          <a:p>
            <a:pPr>
              <a:buFont typeface="Wingdings" charset="2"/>
              <a:buChar char="q"/>
            </a:pPr>
            <a:r>
              <a:rPr lang="ta-IN" sz="3200" b="1" i="1" dirty="0" smtClean="0">
                <a:latin typeface="Times New Roman" panose="02020603050405020304" pitchFamily="18" charset="0"/>
              </a:rPr>
              <a:t>Aktivnost će se realizirati kroz satove kemije prilikom izvođenja pokusa u kojima treba pravilno zbrinuti nastale produkte.</a:t>
            </a:r>
          </a:p>
          <a:p>
            <a:pPr marL="0" indent="0">
              <a:buNone/>
            </a:pPr>
            <a:r>
              <a:rPr lang="ta-IN" sz="3200" b="1" i="1" dirty="0" smtClean="0">
                <a:latin typeface="Times New Roman" panose="02020603050405020304" pitchFamily="18" charset="0"/>
              </a:rPr>
              <a:t> </a:t>
            </a:r>
          </a:p>
          <a:p>
            <a:pPr>
              <a:buFont typeface="Wingdings" charset="2"/>
              <a:buChar char="q"/>
            </a:pPr>
            <a:endParaRPr lang="ta-IN" sz="3200" i="1" dirty="0" smtClean="0"/>
          </a:p>
          <a:p>
            <a:pPr lvl="1">
              <a:buFont typeface="Wingdings" charset="2"/>
              <a:buChar char="q"/>
            </a:pPr>
            <a:endParaRPr lang="ta-IN" sz="3200" dirty="0" smtClean="0"/>
          </a:p>
          <a:p>
            <a:pPr>
              <a:buFont typeface="Wingdings" charset="2"/>
              <a:buChar char="q"/>
            </a:pP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0"/>
            <a:ext cx="1547664" cy="119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408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CILJ:</a:t>
            </a: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hr-HR" dirty="0" smtClean="0"/>
              <a:t> </a:t>
            </a:r>
            <a:r>
              <a:rPr lang="hr-H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upoznati s načinom </a:t>
            </a:r>
            <a:r>
              <a:rPr lang="hr-HR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međupredmetnog</a:t>
            </a:r>
            <a:r>
              <a:rPr lang="hr-H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planiranja GOO usmjerenog na ishode</a:t>
            </a:r>
          </a:p>
          <a:p>
            <a:pPr marL="0" indent="0">
              <a:buNone/>
            </a:pPr>
            <a:endParaRPr lang="hr-HR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hr-H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objasniti na konkretnom primjeru obrade </a:t>
            </a:r>
            <a:r>
              <a:rPr lang="hr-H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ishoda </a:t>
            </a:r>
            <a:r>
              <a:rPr lang="hr-H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kroz 4 predmeta</a:t>
            </a:r>
          </a:p>
          <a:p>
            <a:pPr>
              <a:buFont typeface="Wingdings" panose="05000000000000000000" pitchFamily="2" charset="2"/>
              <a:buChar char="q"/>
            </a:pPr>
            <a:endParaRPr lang="hr-HR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hr-H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objasniti realizaciju GOO na primjeru nastavne jedinice iz biologije i kemije</a:t>
            </a:r>
            <a:endParaRPr lang="hr-H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Naslov 1"/>
          <p:cNvSpPr txBox="1">
            <a:spLocks/>
          </p:cNvSpPr>
          <p:nvPr/>
        </p:nvSpPr>
        <p:spPr>
          <a:xfrm>
            <a:off x="762000" y="10088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data:image/jpeg;base64,/9j/4AAQSkZJRgABAQAAAQABAAD/2wCEAAkGBxQTEhUSExMVExUXGRoWGBgYFRgXGhUYFx0aHRgYGBgYHSglHRolGxsWIjEhJSkrLi4uGiAzODMwNygtLisBCgoKDg0OGxAQGzIkICY1NDQvNDQtLC00NCwyNyw0MjQ0OC8sLiw0NDIyLDQ2MjI0LCwsLDQsLiwsNCwsLCw0LP/AABEIAOEA4QMBEQACEQEDEQH/xAAbAAEAAwEBAQEAAAAAAAAAAAAAAwQFBgIBB//EAEMQAAEDAgQCBQoEAwUJAAAAAAEAAhEDIQQFEjFBURMiYXGBBiMyQlKRobHB0WJy8PEUM+FjgpKyswcWJDRDc4PS0//EABsBAQACAwEBAAAAAAAAAAAAAAAFBgIDBAEH/8QAQBEAAQMCBAIHBwIFAwMFAQAAAQACAwQRBRIhMUFRBhNhcYGhsRQiMpHB0fBC4RUjUmJyM4LxJDSSY3OistIW/9oADAMBAAIRAxEAPwD9xRERERERERERERERERERERERERERERERERERERERERERERERERERERERERERERERERERERERERERERERERERERERERERERERERERERERERERERERERERERERERERERERERERERERERERERERERERERERERERERERERERERERERERERERERERERERERERERERERERERERERERERERERERERERERERERERERERERERERERERERERERERERERERERFi5j5WYKg806uJpNeIlgdqe2RI1MbJaCIMkLwkBLrGq/7R8PpmlRxVYzGltEsJ5kdIWgjxWn2mOxN9BvyHfyXhIBAJ1OylZ5bkif4DF+6l/wDRcZxikBtmW3q3LxW8vQz0sFix2RSk93nLrYzEoHsL2nQbnlfZYOGVwadzsFeo+W2EJhzqlK4A6SlUbM9sbd63MrIH7PHzXpaRwW3gsdSrN10qjKrfaY9rxbe7SugEHZYqwvUREREREREREREREREREREREREREREREREREREREXx7gASSABck2AA4lEXEY7/aC2o40svpHFPt50nTQbJM9bd5AHARcCd45Kusjpo879l62znZQdVhYTD4nFlxxmLqOh2oU6fmabQZIAFOCREjrFxjclRuN1c9KGFhFnX17QbEeC00NQyoc8WsW2+R2Kv0/J/D0qRZTosb1bW5bXVeo8RnFXG9zzuL9xOq6qqFr4XNtwKMaaegDrUy4Fp4tngeyCVOPMFa2VzxknDXBzdg+wuCO24FxyUS0S07mAHNESC07lt9LHssdCtYlU9ozEAcVYCbC6yMcSIrbQ4QIOrTtEfHx7FcsJEZz4cdczDc3GXNve45beF9LqvYgXgNqx+lw0sb5dreO/8AwtSGvE2cD4yFUHNfE4tdcEb96n2ua4Zmm4Kw8fgKYqE0tTKxsOiJbpi/WjhN/AK14SJjC2WWzIm7vN7u7Bz5bFRFZUhkhZES6Q7NGw7Ty+a2MBmWNo+m5uJb7Jhr27WDwOsLH0gTJ3WMePxiQt1LeBNgfG2i7mwvyAutfjbZdJlOe0cQS1hLXi5pvGl4iJMcRcXBIU/BUxTi8ZusCCN1prevERERERERERERERERERERERERERERERERFl+UGf0MHTFSu/TJ0saAXOqO4NY0bnt2HEgLwkDdFweJpYjMiH4zzeHnUzDMNnQZa6q71ncYs3a0iVV8SxtzSYovErfHGCLlWq2XsplvRxSOzYFtQGx7C0fBe4ZiUssD4pm9YwfEOOQ8R2tPkewWja2kYJWyMORx+E/3cj2EeY7dZKOHc3RUJDCG6XTx+KwqK+GdstJG10gc/NHbQjnuCdeVueuqRUskbmVDyGENs/keXHh3r7iM3p3ABf4WPvWVD0VxB5D3kR+OvyG3zBWNTjtI0Frff8NPNUnZw/ZrWtHifsp9vQ6ncc08r3nwHqCfNRTukMwFomNaPE+llGc2q+0B/dH1XU3onhoGrSf9x+lloOPVnMfJfW5vVHFp72/ZYSdEMNdtmHc77gr1vSCsH9J8PsQp6Wdn1mA/lMfA/dR0/Qtg1glP+4A+lvRdsXSQ7Ss+R+/3UuFrUzIpu6Nx3Dh8ifuuDEKPEWOa+ui61jdi0+oHn7ovzXXSVFI4FtM/I47gj7/c9y1C4ASTbmqk1rpHWaLk8Ap0uDRcnRZNLCiu41jqbBHRkWI0+sORlWbEZBhscVJHYyN1eeRP6QfweaiaAuqZH1BJDDo0cwOK3ssz99IinijqaSGsrAf6sbH8QAHOIlduHYyyb3JdHLtfGW6jZdSCp1a0RERERERERERERERERERERERERERFleUmfU8HR6WpLiTpYxt3VHnZrR8SdgASVg97WNzORcLhcrfiajsXjSH1HCGMHoUGeyzvsSdyQCeAFRrMdl60GA2ylbnUzJGFj9itDAOcxxpOlwF2u/D2/JMWZTVMTa+Ihhdo5n9w4jsO54c9SuKgdNC80sl3Aatd2Hge0fmi84/NGss2HOHub+uS3YP0bnrAJJiWRn5nuHLtPgtWI4zFT+5H7z/Id/2WLiMQ55lxn5DuC+h0WHU1EzLAwDt4nvO6qVTWTVLs0rr+nyUS7VzIiIiIiIiIiK1hcwey3pDkfvwUHiWAUtb79sj/AOob+PP17VJ0eLT03u/E3kfp+WW7l+IY5sMtHq8R4cl86xigrKWYmp96/wCrgfHn36q34fV088dodLcOX7eSrYnG6maQ3rOJAabmPaI4eKkKXBBHP1krwYmAOc62n+Ivue0eVwuWfEiY8kbT1jiQ0X1/yPILUyXM3YeKdYzS2a+T5o8nT6m8Gerbht2YfjET3mI3Df0knW3I/nYuzqntaC7fjZdcrAsURERERERERERERERERERERERF4q1A1pc4wACSeQFyURfmNPEOzDEnFOLmU6dqNN14B9ZzdtR4kTwE2VfxStDY25mFzX3A1tt2jj2bLxl3vLWOsW2vpff6LZw2K1Oc2C0jmIkc1AV2GmmhjmDg4OHA3s7iPBZ01YJpHxlpBbzG45rPzXMrljLe076D7qzdHejwka2pqhcfpafU/QcdyobF8XyEwwHXifoPqeGwWOFfHEgEgXKqrQCQDotGhlWsS2q0j8h/9lU6vpRJSPyT0xaf8h5aKep8DZUNzRTAj/H914r5cGGHVWg7+ifuuik6QTVbC+GmcRt8TVqnwiOB2WScA/4n7r7Ry0Ps2qw+9eVXSN9KLz0z2jvFvmvYMGbPpFM0+BVTEUtDnMN4tPgD9VN0FY2sp2ztFg7h42UZVU5p5nRE3t9rqNdi50RERERF6pVC0hzTBC0VNNFUxmKVt2lbIZnwvD4zYhdBluJbUvADxvbftHYvmOOYdU4faLOTCfh1Nh2Hhf1V2wyshqxnygSDf7jsVyrp0nVEbGTAUBGx7n5WAk8gLlSrnNaLuNgr/kvmYk4cvDtP8syLtAHU7S2/h3Sb3hs8zmBlQ0h1ri+lxzXFnjdcxkG2htwK6NSiIiIiIiIiIiIiIiIiIiIiIiLj/LfGGo5mBZI1gVKp/swTDf7zhz2aRxURi9Z1MWUblbI23Ko1suuHU3FhAjmCBzUDQ4y2OB1NUx9ZGTe17EHsXPVYeZJRPC/I8acwR2qDMcQabdOqajt3QBAH7mPFSeB4c3EZ+tLMsMZ0Fybk66k77C/DYLixOsNJFkDryO3PIfm3iViL6OqciItvye9F/ePkvnnTX/Xh/wAT6q29G/8ASk7x6Ktn38wfl+pUt0O/7J3+R9AuHpF/3Le76lU6TXNAqi0Ogd8fK6m6mSColdh8gvmbc917fO4uFGQMlhYKtnB1h329OC9vBrVCWtPWIMcrAXPgtELosIoGtqH6NuO/UmwHP82W2UPxCrc6Fu9vDQDVXm5Q1o1VHwBvFh8VXJellTUSiKii1O19SfAEAfMqYZgEMTM9TJtvbQed1ATh+T+/6wpEDpHbNePu/PuuM/wfb3u/X88lIMqDgHUqmofi/oN+yFyjpTPSvMVfDlcP6ePzJ+YJC3/wOKZofSyXB5/sB8iFTx+G6N+mZsDMRvP2U/g2JHEKfri3LqRa99rfdRWJUQpJurBvoD6/ZV1LLgXujVLXBw3H69y56qljqoXQyi7T+X7wtsE74JBIw6hbNV7TT6VjJeSO9rtuK+eQU8sNb7BVyWjaDzs5m/Ds25WICt8krJKb2qnZd5t3h235z3VrD4U02ANMPadQde7u3iQdu5RNTi8k9b7UNLaNHJo2H37ypGko208AjGp3J5k7ldlgMUKlNrxaRcciNx4GVd4ZWyxiRuxWJFtFYW1eIiIiIiIiIiIiIiIiIiLxWqhrS5xDWtBJJMAAXJJ5QvCbC5RcDlbjVfUxTvSquJHCGCzBHDqgKh4tVGaY8l1xtsFoVHhoJOwEqOiifLI2NguSbDvWUj2xtL3bBcpiKxe4uPH4DgF9noKKOjp2wM2HmeJ8V84qql1RK6V3H04BRrqzDNlvqtGU5c3BFkvFt+T3ov7x8l886a/68P8AifVW3o3/AKUnePReM4rNDxNMPMblxHE8gVn0bpayWlcYJ+rF9sgdrYa3JCxxmogjnAkizm2+Yj6FeMbWa6g3QIAdGniDyXTg9NUU2Lyiqdmdkvm5i418tuC1YhNDNh7DA2wzWtyPL83Wll2FFNgHrG7j2qq4zib6+pLz8I0aOQ5954/spzDqJtLCGj4jue39ll57Xl+jg257z/T5q4dD6FrKc1RHvOuB/iPuR5KvdIaoulEAOg1Pef29VmK4qvK3lmK6N45OsfofBQPSHDBW0jiB77Llv1Hj62UphFaaaoAPwu0P0Ph6KbPR5wH8I+ZXD0OdehcP7j6BdPSEf9UD/aPUrOVsUEvkry4vZLG11oZNidL9J2dbx4fZVjpTh3tFL1zPiZr3t4j6+HapvAqzqp+qd8LvXh9vkuiXzBXZX8grFtR1P1XDUN7OG47iL8NjvNrX0dqrh0B4aj6rmmbY3XQKzrSiIiIiIiIiIiIiIiIiIsPyyrRhXsG9QinvEhx6w/wyFx18vV07nfmqyaLkBZGHp6WhvIQvnb3ZnErtCo57Vhgb7R+A/QVo6I0nW1plI0YPM6DyuoLpBPkpurG7j5DVYAHj3XX0mSVkTS95AA4nRU1kbpHZWC5U7meaaYM9KWRBn0JNvAKrsxGMYy9xeOr6sa303HhxKnn0Un8Na0NOfPtbXiFAVamPa9oc03B2UA5pYS1wsQtvye9F/ePkvnvTU/8AURD+0+qtnRv/AEXnt+irZ+POA/h+pUt0NcDRvA3DvoFw9IgRUNPYquAvUY3gXAxwtxjwUtjYbFRzVAAzhhF+Njw+ZXBhhc6ojiJ93Ne3aB+y6lfH19BXL5kfOv7/AKBfYOj4AwyG3L1JXz7FTetk7/oFWUwo5Esl17q1nOu4yQI4beAXLSUUFI0thbYE3OpOviSt89VJOQ6V1yNOG3gvErpJDRcrSASbBSin5sug6hUDdjN28vFVp+IN/i7AHjJkOtxbf5cFOso3fw512nNm2try79lER3j4EKxtcyRtxYg+IIUGQ5hsdCPAhdXhK2tjXcx8eK+L4jSeyVT4P6Tp3cPJfSKSfr4WycwrFKppc1+2lwJ3PV9aw3OmY7YWWGzmGqY7tse46LbILtK61fRFxoiIiIiIiIiIiIiIiIiLmPK981cNTtEvqHnLA0Dw67vcFA4/JlgA5n89VtiHvKuqWupc/ntSakeyPibn6L6V0OgyUTpP6nH5Cw9bqmdIZc1SGf0jzP4FTwj3B4LRLrwPAqXxuKnlo3NqHZW6a9txZcOFvmZUgwi5107FojGV9AOk73JaJdyEcO+OCpAw/CPbnRGb+XluDmG/fa3grMaqv9lbII/fvqLHbXtus6vUJe5xEO1XB4EcFecLggFAyOJ2ZhG+177930VYr5Zfa3PeLOB27tlOM0qe18AuN3RfDCbmP/5O+63jG6wC2YfIL5UzGo4QSCD2BZw9HMPheJI2EEf3O+6xkxmrkaWuIIPYFFg3xUYTwIXZi0Lp6GWNu5abd65sPkEdVG47AhdWvjK+jLmM0bFV/fPvAX1zo5IH4ZDbgCPkSF8/xdhbWyX7D8wFDQq6TMNd2OEj91311IKuExF7m9rTYrmpag08nWBoPYdQt3LnsqtJ6NrYMEQF83xqCrwyYRid7gRce84dnNXLDpoK2IvMQBBsdAfovmZPZSaCKbSSY2WWBw1eJTOY6oe0NFycxvyHFY4nLDRxhwiaSTbYfZYjKp6QPAE6gQALTwEK+1VLEzDnwTPOUN1cdT39qq0E8j6xssbRmJ0A0H5/ytH+Nr6HHRcGNWnbsib96oxw3CPamxif3C25Nxv/AONvDdWgVdf7O55j98HQWO3zWdinEvcXCDNxyKvWCwwxUTGwOzN1sfE381VsSkkfVPMjcp008AtjIKnUc3k74EfeVSemMGStbIP1N8wT9LKydHZc1M5h4HyNj63WmQqle2yn11GX1NVJjr3aN99uPavpsEnWRtfzAK4SLGysLavERERERERERERERERFy+fs/wCKaf7If5nKrdI3asHf9FvgG/5zUCqy6FzObHzrvD5L610ablwyLxPzJVCxp161/h6KvSqlpDmmCFJ1lHDWQmGYXBXFTVMlPIJIzqr5zB4pNdq6xe7cWIA5cBt4qkR4DTOxWSkynqwwEa6301v33Vmdi0zaBlRpmLiNtOP0Cz3vJJJuTcq8UlLHSwthiGgVYqKh88hkfuV5XStKIiFF4uhynG626XHrD4jmvlfSLBnUUxljH8tx+RPD7fJXrCMRbUxhjj748+37qDPMITFRomLGOXAqS6JYqyIupJTYHVt+fEePDmuPH6F0gE7BcjQ93PwWKvoSqK3PJ8dR3a76BfOOmbmmqjAOzdfmrj0caRA8kbu+gXzyh9Fnefks+hX/AHE3+I9Vj0k/0o+/6LFY6CCNwZHeFfqiCOoidFILtOhVVhlfC8SMNiFoMzB/RucXnVrEWsBG0ct1SZMApm4mymDT1ZYTvre/P5K0MxWY0Lp7jMHW20VCrULiXEyTurnSUkVJC2GIWaFWaiofPIZH7lavk867x3fVU7pqz3YXdpHorD0bdrI3u+q2lQlalv5E4miJMw548GvcGjwAA8F9Bwl5dRxk8vTRcTxZxWgpFYoiIiIiIiIiIiIiIiLmM9B/ihawpDwlzvsqr0kGsZ7/AKLfAd/zmq6q66FzWaN884cyI8V9Z6PSNGFxuOwBv4E3VDxdhNc5o3NreNlTIU61wcA4bFRRBBIPBJWoQMEpmA94gDwFz9VtMzjEIuAN/FFuWpEXiIvV8leEgboNV6a6DIsVjJG2RpY8XB3BXrHuYQ5psVfo5y9tnQ7vsfgqvV9EaKU3iJjPIG489fNTkHSCoYLSAO7dvTTyX12YMN+hbPh9l4zo9VtGX2x9vztWTsXpyc3s7b+H2XirnD4gaWDsH3W6DolQsdmkzPPafW1vVaZsfqXDKyzB2D7/AGVN9QuuST3mVYIaeKBuSJoaOQFlFSTSSnM9xJ7V5W5a0ntty+X1961mJhkEltQCPA2+yzEjgws4Eg/K/wB0AWTnBrS47BYtaXEAbla3k8LvPYPqqV01P8uEdp9FZejQ96Q931W2vn6ta38hPmR+er/qPV/wcWoo+76lcch94rQUmsERERERERERERERERFg+UVI9JScBbS9pNpnqFo5mwef3vW+kjP5bHciR8/+Fuh3WaHcFUi0gAkaHZdFxeyxcxf0dcPgEFs7C5Ejjt6qvOBwGvwl9MDYh2+ugNidt+Isqzic3sle2Yi4LdtNSLjw4LPxdbW4uiJ4QLc9t7zdWzC6E0dOInG5HG5Nxw3204DRQNfVCplzgWHK23Pv14qFSK40RFoZc8EVBpbZhIIBnbmSVU8dp5I3Qydc4gyNFja2p7APO6nsLmY9sjeraLNOovfbtJ+io02yQOZA95hWeeTqonycgT8hdQkTOse1nMgfM2VzMXlj9DCWtaBABie08yq7gdNFW0ntNS0Pe8m5IvYA2AHIDs4qYxOZ9NP1MJLWtAsBp4nn4rxiaM9EQI6QCwFgZAMe8LPDq/qRVQyG4gJsTvlsSAeZFrfJYVlL1hgkaLGW17bX018br7jKzmPLGHS1thHExcnmZnde4VRQ1tIKiqaHvkuSTrYXNgOQAttx1SuqpKaoMUBytZYADjpqTz1XzGYfrM0gDpACByPHw2WWE17hBMyc3MJIJO5aNQT2rzEKQGaN0QsJADbt4+Gq+4p2h3RskBu8buNpJj9lhh0LKym9rqrF0l8ubZo1sAD5nc81lVyup5vZ4LgMte25Olybf8KLHVWueXNECB4nif1yXfg1JUUtKIqh2ZwJ7dOA1/BsuTEqiKecviFhYfP89FApVcKIinwVcMeHESOXy+KjMWoX1lOYmOyk8bkacb2304Ltw+qbTTdY4XHcN+Hd3rayl2rW8CATAtGwk/E7r590hjdTmGme67mtuTcnUmw320btwurbhMgm6yZosCdNLbD7ndaLBcKtk2Cl10uXNIpMBABiSBG5udu1fSaKPq6eNnID0XC43JVldS8REREREREREREREREWZn9MGm1x9V7TPIO6p/zKMxiHraN45a/L9lnGbOC5Cq9tOo4lwkHYN1O7yd7+6IUTDS1VbStYxhy2+IuysFuAGoNram181zcLgkngp5nOLhmvsBd3iRrrw4Wsoc0PSUg/SW6XRBEGD+gu/o9agxA0ucOD26EG4zC+g+RHguTFv+qpBNlLS07Ea2P4CqbsKzog/X1tyNN4NoI1WEjfvU1HidacSNOYxl2vmNrjUkHLqbH4e7VRr6GnFEJQ85t9tbHS1s21xv3qmrKoZERXcs/6n/bd8lXekXwQf+4z1Uvg/wAUv+DlSB47KwuaHAtIuCogEtsRwVzE4oOg1KR1wOJbI4EiO9VzD8OkgDmUVQDFc6WDy08QDmt8++3OYq6xkpDqmE57cy244EiynrVv+XmBEOPAAEtjwAlRdLRFzcSMdyDdo4kkB1+8k+a7Z6mzqPNpsT2A2t8gqmZfzX9/0Vg6PkHDYLf0/UqJxXSsl7/oFcrPAdhxaQAT4kR8ioGCJ0sWIuZsSQO8A39VLyyBklG13AAnxtZQ5jiHNquDSWweFpMAyefiu/BMOp6jDojO0PuOOthtYcvCxuuTE6yWGseIjlseHE2B15+K+Zo0SxwEamyYtdbOjskmSaB5JEbyGkm5ty8FhjDGZo5Wixe2571SVjUMiL1Wm4QdEamoWO19uPDnF1ASYxI3Em0nVnUcxvuDe+1gdN1LMw5jqM1GfjyO3EfO2uy2cKx1OiNLdTokiY3ueBVDxGeGvxN7pH5WE2DrX0Gg0uNO26tFJFJS0TQxuZwF7XtqdTwKmwVWo53osjb0iZcbNExaSQJWT8OomlsbJHOeSNCzKLX1O54X4rKKoqXm7mNDex19fkF2rGgAAbCw8FdFkvSIiIiIiIiIiIiIiIiIo8TRD2OY7ZzS077EQdli5oc0tOxRcZmDmtbLwXOcdDtIuXs6rhbbZU6mpKz2oxRvA6u594iwHE2IIO/I7gLGqlhjju9pObTS9yeWmvDmNlUoVC4nUAGv6oGqTInce9b6qFlKxvs7i6SGzictm2cRtx1uOy2y54ZHTOPXABsmgF7m4v4c+2+6xatEtcWHcGPt9F9Dp6yKelbUtHukX2uRz0HEaqoTU8kU5gO97b/JS4rBOpgF0XA9/ELlw3GYK57mR3uCeB24G+wvy3W+sw2Wla1z7agcePLwVZTCj1PhsTonqzI0mXc9+CiK/DH1hbmlsGuzCzRuNr66qRpK5lODaO5IsfeP20UD4PCB3z9FJRNkaPfdm8LfUrhkcx3wNt43Vqvig8hz2y4ADeAYnf3lQ9JhElGx0NNJlYST8N3C9tje3DS4KkZ6+OocJJmXcBbewPha/HmoK1UuOomT8uwKUpaWKmiEUQsB5niT2lcM9RJO8yPOv5spH1w672y7YkGNUc+2LSFyRYfJThzKaTKwkkAtvlJ3y689bG66H1cc1nTszOG5va/f9wo69UvJcdz8OQC66SkipYRDGNB5niT2lc9RUPnkMj9/TsClfiA6C9uogRMxqjmuOLD5KcOZTyZWEk2Ivlvvl1+QN7LpfWMms6Zl3Dje17c/2Xl2IJeHuAMRbhA2HctseHMipXU8RLb397jc7nvWt9Y6ScTSAG1tOFhwXnE1dTi6A2eAW2hpnU0DYnPLiOJ4rXVTiaV0gblvwXrC0C9waPG424xzstWJ17aGndK4E6G2hOvC/K54rZRUjqmUMBHbrw425qxgsGTV0H1bm/Dlbnayh8VxeFuHe0RjV+jbixvbfXkNj8t1I0NBIazqXHRupseF9vE8FsdM3pCHGCPR60Ag8e28i/JUUUdR7EHxNzNJOawuQ4HQbXGljpvc34Kzmoi9pLXmzhtrYEHyOumu1tFr5BSBqFwv61iYi4BseJ1cIOk8lL4TSyda3rP0NvY7gu4c9ANAfhvpul2G7m8T4aeW/wA7di6NWZeIiIiIiIiIiIiIiIiIiIiLAz3Cw4kW6WwPKq1sN7paCJ/COd6/i9MwSMqHC7QRmHMX/PJZe8WlrTY8DyK5xjKdIBxYZaNyACeB3O65ZZMQxOR0IlGVx+EEkDiNm7ADiQLjmuGOOkomCUsNwN7C/LnuV4zTC62io0EOAkjiR3c109HsTbRVDqKR4LHGwcNg7svwPPnY8VpxaiNTE2oY2zgNuJH3H3Cyatdz4kl3K3yV4p6OmowXRgNBtfXftPb28VWZamepsHe9y0/NF5qUnN9IEf1W2nq4agXjcDqR8jYrXNTSwmz2kfuvC6VpREREUuHoF5gfrtXBXYhFRND5b5ee+vLvPDuK6qWjfUnLHv8ATn+di94rClpJMAcDzPKN5+xUfhOMx1TRGLl/HsGupJA04eIC7MQw10Di82DeHfppx7/Aqup9RKIiIikoUHPMNE/RcdbXwUceeZwHLt7l00tJLUOyxj9kDXNMXDjbtvwR76WohzuIcwa8xpz7l41s8MmVoIcdO3Vb2Go9Gy5Gt13EmPj2L5nWVH8QqQI2nqmaNAaTp2jtPyGiutND7LDd7hndq4k21/b11UNDC6iA0tqsBuH3LBxII4QpV9Y+O5mY6GUjR0Ys1/e07HhzHcuFlMH2EbmysB1DtS3uIXb5VhyxlwGzeB6rRZotxDQP1dSVBA6GEB/xHU959e/ipQ22GyursXiIiIiIiIiIiIiIiIiIiIijxFEPaWnY8jB7weaxexr2lrtii5HMsEdYc6SWG7QIBcY01BPqm/O8jgVU3F+HslphYF/6/wC3iO8/cclhLAJpGSO1Df0/3cD4Kl0p6YyTZlwNiSbAdqwNNF/Cw4N1e/QncNaNSeFvuBqbLATP9tIJ0a3UDmToPL/hVMwwGk9LTBiZLRYjnEKcwXG2zxmgq3C5BDXHUHkDfy57HVReJYY6J4qoBxuQND4W8/mqOKxTqpEi/ZN/DmrFh2F02FMeWnQ2JLraW7eXpqoerrpq5zbjXkL6+HP1XithnNAJa4AifRNuw8it9LilLUvdHE8Eg23GvaOY7VqnoZ4Whz2mxF9jp2HtUSkVyIiK5l2GLydJIc2CI4iYdv4KOxLKYwyRoc03uCL68FJYbE573FhIcLWty4/RWM0wr2tDnuJ9USZlxLjsLDqgLgw2KKKTLTsa2+9hrbv3XZiUcnV55nE8teOvAabLLVgUCiIp8Pg3vBLRYd1zy71F12L01G9rJXWJPboNddl3UuHT1LS5g0Hdvy3XmhWcx0je45/LdbaylgroA2X4NDy279R5fJa6eeWllJZ8W3P03WvhMMGTWq+kbx7M7+PyVGxCvdWZMMoNWDS/9QH0Fv8Ad62ekpRT5q2q+I625X+p8tlKGU6rt2vO44xtI0+73rgMtdh0OTK6MbEC7bnUhwcN+I4jQaLqyUlY/Ndrzw2dbmLfh1W3kuWif5bGgenAG9iGWG2zj4DmpDDqeWeTrZZHPaNsxJ18SdufPuK3tZGwWawNPYB9gukViRERERERERERERERERERERERERVcbgw+CDDmzB4EHdp7DA7oC4q6iZVxFjt+B/PzxsvWuLTcLmMVhRS6SppM3Lp3EDbujkqhMKt8kVDKbNBDW8tTv233v5DZZZIoRJUAa2ufAbKnh+kjW5w2nQAIA791urW4e2b2aCMkA5S8uNydr2+Gw7lopjVFnXSuA45QBYDv3uq2NyrUNdMaSb6Tb9ipbCukz6U+z1ZztGgcNSP/ANDz71wV2CtnHWwe6462On/B8lnY6u9xDaggt24W+vf3q14PRUcIM1I7MH2vrfXe/ZvqO7koLEamokIjqG2LduGn17+9SNwzOh16jquYgTaxG+08VxvxOsGJ+zBgy7XubXPvA3tvl/Tx7l0Noqc0XXFxvvsL22t3X4qkrKTYXUKBc2W5lGFNOsWuIJ0yIki+3BQ9ZUNmhaRz2Vgw+mdT1Lmu5KXypPmm2k65t+V61Yc5rZSSbafZbsaBMDbDj9CsbHYU0nlhMxFxbdS8E3XR5wLKBqqf2eUxk3UmIos6Nrmkk8drarjV/TmoKgra6SvkjlaAzWx1scpscvffW/LS6kqqmpW0jHsJzeF/e1Gb6WXjAl8ltPcxq7uR7LldWMsoAwSVp0F8upvfmLa308Fz4c6qLiymG+/K3I9nmtPC4JlEBzzLrAcgez7qnV+L1WMvMFOC2MC5HEgcTb/6jzVhpMPgw5oklN3bA8NeA+5XpznucSLPZ6uqWvab/orXGykp4WMk96Kb9WWzmPBtruLa7XPHxze6olkc5mj4/wBN7tc06/hstXLMCHlr2s0vImSP5YPE8zyH7r2CmrJJH0rps0YOpvcabWuN/TidgemNsLg2cR5XHssfJdVSphogCArNHG2NoY0WAWZN17WaIiIiIiIiIiIiIiIiIiIiIiIiIiKpj8HrEiA4CBOzh7Luz5fA8VbQx1TLO0I2PL8/LFZBxC5etlxbUkatQEaCbNFrtMDU3b97Cs1TpIInU1Q0AE5swbcuPfsN+Q7RzwbD/NErSTpYC+g+pVKi89K8uNmNvyE3PyC21MDP4dCyBnvSvNuZA0F/Hw5WXPFI72uR0jtGNHdc6ny8VJQPSsLqjW6bls+zwJ8Fz1LDhtUI6N7usFg622biBz153W2FwrIC+oaMhuRf+ngTy0VJ+VMdem/uBOoR2Hkp6HpPV0wy1sPHce6b9o2v8lFyYHTzHNTyfUW7ONvmqtTKqo2aHdxH1hTMXSrDZRZzi3vafpdRsmB1kZu0B3cR9bK0cZihwP8AhELNlZg7tpW/+VvWy3l2Kjdh+QXluIxR21+4BeSVuDx/FKPmT6XXjRiztmnyHqvJy6tUOp8A8yZPZYLlf0qw2nZlhzO7gR5usvf4LW1D88xA8b+mnmrFHKGNjW7VwA2E+F1DVXSutnBFMwMAFydzb0HyPYpCDAaaIgzOzHlsL+vn3qw/EhtPUxvUuOrE2MSBHNRcVA+pq+pqJP51r+9cgm1w0m99jw04Bd0lUyGn6yJv8vs3ttcCyrYPDio8tfd0H/yNN2k9ylq2qkp6ZslILNJFv/Te3Rzf93mL81w00DZpnMnN3AH/AHsOxPd5Fa+U5HJIcGuIJ0vLZDY2/M6eHCL7idsc1TWnPE50bHAZhfS/HJyHl2FdENDHGLSAOIOhtrbhfmV1WHoBjdI8SdyeZPNSsMLIWBjBYBdhN91Kti8REREREREREREREREREREREREREREREUOJwzXiHCeR4tO0tPA3K1TQxzNySNBHagNtlhZnkhdqEFzXRdpDX9zhYOA58uFrwjsOqaSVs1IQ4NuQ12tr75eXlzWMsUczCx+l9yNL2581kY3BPcwsEQNPVAIdA3lpuDEWUdQVUNHW9ZM1wfZ2r7aOI0seIvu79yddZBLNTmNpFtNB/TfXy4KOqC6oxrQQ1lyYgXEab7rGEtp6KeWdwMklg0XBNwb5jY6a7H5bpJmlqY2RCzGXJNrDa2X88V5y5x0aZMtcQSTJgHt5iy2Y1FFHUCZrBlexpaALAkjU6W2OvadOaxw173QmMuN2uIJ30B03vuPLVeKGMedDZu8uvGzW/UrqrMJpoXSyAaRNboDu93PkBv2rTT18sgjYTq8u1ts1v1P7q2Dot6uzQBx5d5UIW+23eNHC5eSSdNNedhx5b7BSQPs9mn4dm6W15ePBStcHtkGQQuOSOWmlLXCzmlb2PZMzM3UFZWDfUBLQ3pBTcWlonUATZ3bKt+IU9JUNbK53VOla14cfguBq08rett9FX6SaeIuYBnEZLSP1WJ0PbotLBZW69MGWu9WJcyZmYsBY3J9+y4zM6tmZOxhMrLXI+B1tjc2t2jW4uu6KlMTHRX9x17A7i+45H6dq38DkwbBcA2wGkbwJs5+57hAmd1I0+FWJdO7NclxH6bnc24+nZougZRbKLWFu2wWrTYGgNaAABAAEAAcAApcAAWC8XpeoiIiIiIiIiIiIiIiIiIiIiIiIiIiIiIiIiIiIoq2GY/0mg94+q1yRMkbleAR2i6A2VOplQsGucBax69rzd15NrknZQ83R6jf8ILe4/e62CVwVOtkrtLg3QSSeLmWPGQHX8FxvwCbOHtlva1sw4DYaFM4yloFr/VQf7tdVoEAt9E6z1Z3vpuO8LaaPFHSSPe5h6wWcPesbbbAWI7CFoFPAGsa24yfCeI/O269vyJx30mLjzhF4jgxcseC1rLhrmC+h31G9jcXseOvZte+9xY74rlWKWTEaQCxrQNg0kgxsCTtPYt3/APOmR5fNKSTqdPqSfRetkDWhrRYBWaWUMHpEusLbNmCD1WxMzs6Y4KTiweljtdua22Yk+W3ksM5V5jABAAA5BSYAAsFivS9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sp>
        <p:nvSpPr>
          <p:cNvPr id="7" name="AutoShape 4" descr="data:image/jpeg;base64,/9j/4AAQSkZJRgABAQAAAQABAAD/2wCEAAkGBxQTEhUSExMVExUXGRoWGBgYFRgXGhUYFx0aHRgYGBgYHSglHRolGxsWIjEhJSkrLi4uGiAzODMwNygtLisBCgoKDg0OGxAQGzIkICY1NDQvNDQtLC00NCwyNyw0MjQ0OC8sLiw0NDIyLDQ2MjI0LCwsLDQsLiwsNCwsLCw0LP/AABEIAOEA4QMBEQACEQEDEQH/xAAbAAEAAwEBAQEAAAAAAAAAAAAAAwQFBgIBB//EAEMQAAEDAgQCBQoEAwUJAAAAAAEAAhEDIQQFEjFBURMiYXGBBiMyQlKRobHB0WJy8PEUM+FjgpKyswcWJDRDc4PS0//EABsBAQACAwEBAAAAAAAAAAAAAAAFBgIDBAEH/8QAQBEAAQMCBAIHBwIFAwMFAQAAAQACAwQRBRIhMUFRBhNhcYGhsRQiMpHB0fBC4RUjUmJyM4LxJDSSY3OistIW/9oADAMBAAIRAxEAPwD9xRERERERERERERERERERERERERERERERERERERERERERERERERERERERERERERERERERERERERERERERERERERERERERERERERERERERERERERERERERERERERERERERERERERERERERERERERERERERERERERERERERERERERERERERERERERERERERERERERERERERERERERERERERERERERERERERERERERERERERERERERERERERERERERFi5j5WYKg806uJpNeIlgdqe2RI1MbJaCIMkLwkBLrGq/7R8PpmlRxVYzGltEsJ5kdIWgjxWn2mOxN9BvyHfyXhIBAJ1OylZ5bkif4DF+6l/wDRcZxikBtmW3q3LxW8vQz0sFix2RSk93nLrYzEoHsL2nQbnlfZYOGVwadzsFeo+W2EJhzqlK4A6SlUbM9sbd63MrIH7PHzXpaRwW3gsdSrN10qjKrfaY9rxbe7SugEHZYqwvUREREREREREREREREREREREREREREREREREREREXx7gASSABck2AA4lEXEY7/aC2o40svpHFPt50nTQbJM9bd5AHARcCd45Kusjpo879l62znZQdVhYTD4nFlxxmLqOh2oU6fmabQZIAFOCREjrFxjclRuN1c9KGFhFnX17QbEeC00NQyoc8WsW2+R2Kv0/J/D0qRZTosb1bW5bXVeo8RnFXG9zzuL9xOq6qqFr4XNtwKMaaegDrUy4Fp4tngeyCVOPMFa2VzxknDXBzdg+wuCO24FxyUS0S07mAHNESC07lt9LHssdCtYlU9ozEAcVYCbC6yMcSIrbQ4QIOrTtEfHx7FcsJEZz4cdczDc3GXNve45beF9LqvYgXgNqx+lw0sb5dreO/8AwtSGvE2cD4yFUHNfE4tdcEb96n2ua4Zmm4Kw8fgKYqE0tTKxsOiJbpi/WjhN/AK14SJjC2WWzIm7vN7u7Bz5bFRFZUhkhZES6Q7NGw7Ty+a2MBmWNo+m5uJb7Jhr27WDwOsLH0gTJ3WMePxiQt1LeBNgfG2i7mwvyAutfjbZdJlOe0cQS1hLXi5pvGl4iJMcRcXBIU/BUxTi8ZusCCN1prevERERERERERERERERERERERERERERERERFl+UGf0MHTFSu/TJ0saAXOqO4NY0bnt2HEgLwkDdFweJpYjMiH4zzeHnUzDMNnQZa6q71ncYs3a0iVV8SxtzSYovErfHGCLlWq2XsplvRxSOzYFtQGx7C0fBe4ZiUssD4pm9YwfEOOQ8R2tPkewWja2kYJWyMORx+E/3cj2EeY7dZKOHc3RUJDCG6XTx+KwqK+GdstJG10gc/NHbQjnuCdeVueuqRUskbmVDyGENs/keXHh3r7iM3p3ABf4WPvWVD0VxB5D3kR+OvyG3zBWNTjtI0Frff8NPNUnZw/ZrWtHifsp9vQ6ncc08r3nwHqCfNRTukMwFomNaPE+llGc2q+0B/dH1XU3onhoGrSf9x+lloOPVnMfJfW5vVHFp72/ZYSdEMNdtmHc77gr1vSCsH9J8PsQp6Wdn1mA/lMfA/dR0/Qtg1glP+4A+lvRdsXSQ7Ss+R+/3UuFrUzIpu6Nx3Dh8ifuuDEKPEWOa+ui61jdi0+oHn7ovzXXSVFI4FtM/I47gj7/c9y1C4ASTbmqk1rpHWaLk8Ap0uDRcnRZNLCiu41jqbBHRkWI0+sORlWbEZBhscVJHYyN1eeRP6QfweaiaAuqZH1BJDDo0cwOK3ssz99IinijqaSGsrAf6sbH8QAHOIlduHYyyb3JdHLtfGW6jZdSCp1a0RERERERERERERERERERERERERERFleUmfU8HR6WpLiTpYxt3VHnZrR8SdgASVg97WNzORcLhcrfiajsXjSH1HCGMHoUGeyzvsSdyQCeAFRrMdl60GA2ylbnUzJGFj9itDAOcxxpOlwF2u/D2/JMWZTVMTa+Ihhdo5n9w4jsO54c9SuKgdNC80sl3Aatd2Hge0fmi84/NGss2HOHub+uS3YP0bnrAJJiWRn5nuHLtPgtWI4zFT+5H7z/Id/2WLiMQ55lxn5DuC+h0WHU1EzLAwDt4nvO6qVTWTVLs0rr+nyUS7VzIiIiIiIiIiK1hcwey3pDkfvwUHiWAUtb79sj/AOob+PP17VJ0eLT03u/E3kfp+WW7l+IY5sMtHq8R4cl86xigrKWYmp96/wCrgfHn36q34fV088dodLcOX7eSrYnG6maQ3rOJAabmPaI4eKkKXBBHP1krwYmAOc62n+Ivue0eVwuWfEiY8kbT1jiQ0X1/yPILUyXM3YeKdYzS2a+T5o8nT6m8Gerbht2YfjET3mI3Df0knW3I/nYuzqntaC7fjZdcrAsURERERERERERERERERERERERF4q1A1pc4wACSeQFyURfmNPEOzDEnFOLmU6dqNN14B9ZzdtR4kTwE2VfxStDY25mFzX3A1tt2jj2bLxl3vLWOsW2vpff6LZw2K1Oc2C0jmIkc1AV2GmmhjmDg4OHA3s7iPBZ01YJpHxlpBbzG45rPzXMrljLe076D7qzdHejwka2pqhcfpafU/QcdyobF8XyEwwHXifoPqeGwWOFfHEgEgXKqrQCQDotGhlWsS2q0j8h/9lU6vpRJSPyT0xaf8h5aKep8DZUNzRTAj/H914r5cGGHVWg7+ifuuik6QTVbC+GmcRt8TVqnwiOB2WScA/4n7r7Ry0Ps2qw+9eVXSN9KLz0z2jvFvmvYMGbPpFM0+BVTEUtDnMN4tPgD9VN0FY2sp2ztFg7h42UZVU5p5nRE3t9rqNdi50RERERF6pVC0hzTBC0VNNFUxmKVt2lbIZnwvD4zYhdBluJbUvADxvbftHYvmOOYdU4faLOTCfh1Nh2Hhf1V2wyshqxnygSDf7jsVyrp0nVEbGTAUBGx7n5WAk8gLlSrnNaLuNgr/kvmYk4cvDtP8syLtAHU7S2/h3Sb3hs8zmBlQ0h1ri+lxzXFnjdcxkG2htwK6NSiIiIiIiIiIiIiIiIiIiIiIiLj/LfGGo5mBZI1gVKp/swTDf7zhz2aRxURi9Z1MWUblbI23Ko1suuHU3FhAjmCBzUDQ4y2OB1NUx9ZGTe17EHsXPVYeZJRPC/I8acwR2qDMcQabdOqajt3QBAH7mPFSeB4c3EZ+tLMsMZ0Fybk66k77C/DYLixOsNJFkDryO3PIfm3iViL6OqciItvye9F/ePkvnnTX/Xh/wAT6q29G/8ASk7x6Ktn38wfl+pUt0O/7J3+R9AuHpF/3Le76lU6TXNAqi0Ogd8fK6m6mSColdh8gvmbc917fO4uFGQMlhYKtnB1h329OC9vBrVCWtPWIMcrAXPgtELosIoGtqH6NuO/UmwHP82W2UPxCrc6Fu9vDQDVXm5Q1o1VHwBvFh8VXJellTUSiKii1O19SfAEAfMqYZgEMTM9TJtvbQed1ATh+T+/6wpEDpHbNePu/PuuM/wfb3u/X88lIMqDgHUqmofi/oN+yFyjpTPSvMVfDlcP6ePzJ+YJC3/wOKZofSyXB5/sB8iFTx+G6N+mZsDMRvP2U/g2JHEKfri3LqRa99rfdRWJUQpJurBvoD6/ZV1LLgXujVLXBw3H69y56qljqoXQyi7T+X7wtsE74JBIw6hbNV7TT6VjJeSO9rtuK+eQU8sNb7BVyWjaDzs5m/Ds25WICt8krJKb2qnZd5t3h235z3VrD4U02ANMPadQde7u3iQdu5RNTi8k9b7UNLaNHJo2H37ypGko208AjGp3J5k7ldlgMUKlNrxaRcciNx4GVd4ZWyxiRuxWJFtFYW1eIiIiIiIiIiIiIiIiIiLxWqhrS5xDWtBJJMAAXJJ5QvCbC5RcDlbjVfUxTvSquJHCGCzBHDqgKh4tVGaY8l1xtsFoVHhoJOwEqOiifLI2NguSbDvWUj2xtL3bBcpiKxe4uPH4DgF9noKKOjp2wM2HmeJ8V84qql1RK6V3H04BRrqzDNlvqtGU5c3BFkvFt+T3ov7x8l886a/68P8AifVW3o3/AKUnePReM4rNDxNMPMblxHE8gVn0bpayWlcYJ+rF9sgdrYa3JCxxmogjnAkizm2+Yj6FeMbWa6g3QIAdGniDyXTg9NUU2Lyiqdmdkvm5i418tuC1YhNDNh7DA2wzWtyPL83Wll2FFNgHrG7j2qq4zib6+pLz8I0aOQ5954/spzDqJtLCGj4jue39ll57Xl+jg257z/T5q4dD6FrKc1RHvOuB/iPuR5KvdIaoulEAOg1Pef29VmK4qvK3lmK6N45OsfofBQPSHDBW0jiB77Llv1Hj62UphFaaaoAPwu0P0Ph6KbPR5wH8I+ZXD0OdehcP7j6BdPSEf9UD/aPUrOVsUEvkry4vZLG11oZNidL9J2dbx4fZVjpTh3tFL1zPiZr3t4j6+HapvAqzqp+qd8LvXh9vkuiXzBXZX8grFtR1P1XDUN7OG47iL8NjvNrX0dqrh0B4aj6rmmbY3XQKzrSiIiIiIiIiIiIiIiIiIsPyyrRhXsG9QinvEhx6w/wyFx18vV07nfmqyaLkBZGHp6WhvIQvnb3ZnErtCo57Vhgb7R+A/QVo6I0nW1plI0YPM6DyuoLpBPkpurG7j5DVYAHj3XX0mSVkTS95AA4nRU1kbpHZWC5U7meaaYM9KWRBn0JNvAKrsxGMYy9xeOr6sa303HhxKnn0Un8Na0NOfPtbXiFAVamPa9oc03B2UA5pYS1wsQtvye9F/ePkvnvTU/8AURD+0+qtnRv/AEXnt+irZ+POA/h+pUt0NcDRvA3DvoFw9IgRUNPYquAvUY3gXAxwtxjwUtjYbFRzVAAzhhF+Njw+ZXBhhc6ojiJ93Ne3aB+y6lfH19BXL5kfOv7/AKBfYOj4AwyG3L1JXz7FTetk7/oFWUwo5Esl17q1nOu4yQI4beAXLSUUFI0thbYE3OpOviSt89VJOQ6V1yNOG3gvErpJDRcrSASbBSin5sug6hUDdjN28vFVp+IN/i7AHjJkOtxbf5cFOso3fw512nNm2try79lER3j4EKxtcyRtxYg+IIUGQ5hsdCPAhdXhK2tjXcx8eK+L4jSeyVT4P6Tp3cPJfSKSfr4WycwrFKppc1+2lwJ3PV9aw3OmY7YWWGzmGqY7tse46LbILtK61fRFxoiIiIiIiIiIiIiIiIiLmPK981cNTtEvqHnLA0Dw67vcFA4/JlgA5n89VtiHvKuqWupc/ntSakeyPibn6L6V0OgyUTpP6nH5Cw9bqmdIZc1SGf0jzP4FTwj3B4LRLrwPAqXxuKnlo3NqHZW6a9txZcOFvmZUgwi5107FojGV9AOk73JaJdyEcO+OCpAw/CPbnRGb+XluDmG/fa3grMaqv9lbII/fvqLHbXtus6vUJe5xEO1XB4EcFecLggFAyOJ2ZhG+177930VYr5Zfa3PeLOB27tlOM0qe18AuN3RfDCbmP/5O+63jG6wC2YfIL5UzGo4QSCD2BZw9HMPheJI2EEf3O+6xkxmrkaWuIIPYFFg3xUYTwIXZi0Lp6GWNu5abd65sPkEdVG47AhdWvjK+jLmM0bFV/fPvAX1zo5IH4ZDbgCPkSF8/xdhbWyX7D8wFDQq6TMNd2OEj91311IKuExF7m9rTYrmpag08nWBoPYdQt3LnsqtJ6NrYMEQF83xqCrwyYRid7gRce84dnNXLDpoK2IvMQBBsdAfovmZPZSaCKbSSY2WWBw1eJTOY6oe0NFycxvyHFY4nLDRxhwiaSTbYfZYjKp6QPAE6gQALTwEK+1VLEzDnwTPOUN1cdT39qq0E8j6xssbRmJ0A0H5/ytH+Nr6HHRcGNWnbsib96oxw3CPamxif3C25Nxv/AONvDdWgVdf7O55j98HQWO3zWdinEvcXCDNxyKvWCwwxUTGwOzN1sfE381VsSkkfVPMjcp008AtjIKnUc3k74EfeVSemMGStbIP1N8wT9LKydHZc1M5h4HyNj63WmQqle2yn11GX1NVJjr3aN99uPavpsEnWRtfzAK4SLGysLavERERERERERERERERFy+fs/wCKaf7If5nKrdI3asHf9FvgG/5zUCqy6FzObHzrvD5L610ablwyLxPzJVCxp161/h6KvSqlpDmmCFJ1lHDWQmGYXBXFTVMlPIJIzqr5zB4pNdq6xe7cWIA5cBt4qkR4DTOxWSkynqwwEa6301v33Vmdi0zaBlRpmLiNtOP0Cz3vJJJuTcq8UlLHSwthiGgVYqKh88hkfuV5XStKIiFF4uhynG626XHrD4jmvlfSLBnUUxljH8tx+RPD7fJXrCMRbUxhjj748+37qDPMITFRomLGOXAqS6JYqyIupJTYHVt+fEePDmuPH6F0gE7BcjQ93PwWKvoSqK3PJ8dR3a76BfOOmbmmqjAOzdfmrj0caRA8kbu+gXzyh9Fnefks+hX/AHE3+I9Vj0k/0o+/6LFY6CCNwZHeFfqiCOoidFILtOhVVhlfC8SMNiFoMzB/RucXnVrEWsBG0ct1SZMApm4mymDT1ZYTvre/P5K0MxWY0Lp7jMHW20VCrULiXEyTurnSUkVJC2GIWaFWaiofPIZH7lavk867x3fVU7pqz3YXdpHorD0bdrI3u+q2lQlalv5E4miJMw548GvcGjwAA8F9Bwl5dRxk8vTRcTxZxWgpFYoiIiIiIiIiIiIiIiLmM9B/ihawpDwlzvsqr0kGsZ7/AKLfAd/zmq6q66FzWaN884cyI8V9Z6PSNGFxuOwBv4E3VDxdhNc5o3NreNlTIU61wcA4bFRRBBIPBJWoQMEpmA94gDwFz9VtMzjEIuAN/FFuWpEXiIvV8leEgboNV6a6DIsVjJG2RpY8XB3BXrHuYQ5psVfo5y9tnQ7vsfgqvV9EaKU3iJjPIG489fNTkHSCoYLSAO7dvTTyX12YMN+hbPh9l4zo9VtGX2x9vztWTsXpyc3s7b+H2XirnD4gaWDsH3W6DolQsdmkzPPafW1vVaZsfqXDKyzB2D7/AGVN9QuuST3mVYIaeKBuSJoaOQFlFSTSSnM9xJ7V5W5a0ntty+X1961mJhkEltQCPA2+yzEjgws4Eg/K/wB0AWTnBrS47BYtaXEAbla3k8LvPYPqqV01P8uEdp9FZejQ96Q931W2vn6ta38hPmR+er/qPV/wcWoo+76lcch94rQUmsERERERERERERERERFg+UVI9JScBbS9pNpnqFo5mwef3vW+kjP5bHciR8/+Fuh3WaHcFUi0gAkaHZdFxeyxcxf0dcPgEFs7C5Ejjt6qvOBwGvwl9MDYh2+ugNidt+Isqzic3sle2Yi4LdtNSLjw4LPxdbW4uiJ4QLc9t7zdWzC6E0dOInG5HG5Nxw3204DRQNfVCplzgWHK23Pv14qFSK40RFoZc8EVBpbZhIIBnbmSVU8dp5I3Qydc4gyNFja2p7APO6nsLmY9sjeraLNOovfbtJ+io02yQOZA95hWeeTqonycgT8hdQkTOse1nMgfM2VzMXlj9DCWtaBABie08yq7gdNFW0ntNS0Pe8m5IvYA2AHIDs4qYxOZ9NP1MJLWtAsBp4nn4rxiaM9EQI6QCwFgZAMe8LPDq/qRVQyG4gJsTvlsSAeZFrfJYVlL1hgkaLGW17bX018br7jKzmPLGHS1thHExcnmZnde4VRQ1tIKiqaHvkuSTrYXNgOQAttx1SuqpKaoMUBytZYADjpqTz1XzGYfrM0gDpACByPHw2WWE17hBMyc3MJIJO5aNQT2rzEKQGaN0QsJADbt4+Gq+4p2h3RskBu8buNpJj9lhh0LKym9rqrF0l8ubZo1sAD5nc81lVyup5vZ4LgMte25Olybf8KLHVWueXNECB4nif1yXfg1JUUtKIqh2ZwJ7dOA1/BsuTEqiKecviFhYfP89FApVcKIinwVcMeHESOXy+KjMWoX1lOYmOyk8bkacb2304Ltw+qbTTdY4XHcN+Hd3rayl2rW8CATAtGwk/E7r590hjdTmGme67mtuTcnUmw320btwurbhMgm6yZosCdNLbD7ndaLBcKtk2Cl10uXNIpMBABiSBG5udu1fSaKPq6eNnID0XC43JVldS8REREREREREREREREWZn9MGm1x9V7TPIO6p/zKMxiHraN45a/L9lnGbOC5Cq9tOo4lwkHYN1O7yd7+6IUTDS1VbStYxhy2+IuysFuAGoNram181zcLgkngp5nOLhmvsBd3iRrrw4Wsoc0PSUg/SW6XRBEGD+gu/o9agxA0ucOD26EG4zC+g+RHguTFv+qpBNlLS07Ea2P4CqbsKzog/X1tyNN4NoI1WEjfvU1HidacSNOYxl2vmNrjUkHLqbH4e7VRr6GnFEJQ85t9tbHS1s21xv3qmrKoZERXcs/6n/bd8lXekXwQf+4z1Uvg/wAUv+DlSB47KwuaHAtIuCogEtsRwVzE4oOg1KR1wOJbI4EiO9VzD8OkgDmUVQDFc6WDy08QDmt8++3OYq6xkpDqmE57cy244EiynrVv+XmBEOPAAEtjwAlRdLRFzcSMdyDdo4kkB1+8k+a7Z6mzqPNpsT2A2t8gqmZfzX9/0Vg6PkHDYLf0/UqJxXSsl7/oFcrPAdhxaQAT4kR8ioGCJ0sWIuZsSQO8A39VLyyBklG13AAnxtZQ5jiHNquDSWweFpMAyefiu/BMOp6jDojO0PuOOthtYcvCxuuTE6yWGseIjlseHE2B15+K+Zo0SxwEamyYtdbOjskmSaB5JEbyGkm5ty8FhjDGZo5Wixe2571SVjUMiL1Wm4QdEamoWO19uPDnF1ASYxI3Em0nVnUcxvuDe+1gdN1LMw5jqM1GfjyO3EfO2uy2cKx1OiNLdTokiY3ueBVDxGeGvxN7pH5WE2DrX0Gg0uNO26tFJFJS0TQxuZwF7XtqdTwKmwVWo53osjb0iZcbNExaSQJWT8OomlsbJHOeSNCzKLX1O54X4rKKoqXm7mNDex19fkF2rGgAAbCw8FdFkvSIiIiIiIiIiIiIiIiIo8TRD2OY7ZzS077EQdli5oc0tOxRcZmDmtbLwXOcdDtIuXs6rhbbZU6mpKz2oxRvA6u594iwHE2IIO/I7gLGqlhjju9pObTS9yeWmvDmNlUoVC4nUAGv6oGqTInce9b6qFlKxvs7i6SGzictm2cRtx1uOy2y54ZHTOPXABsmgF7m4v4c+2+6xatEtcWHcGPt9F9Dp6yKelbUtHukX2uRz0HEaqoTU8kU5gO97b/JS4rBOpgF0XA9/ELlw3GYK57mR3uCeB24G+wvy3W+sw2Wla1z7agcePLwVZTCj1PhsTonqzI0mXc9+CiK/DH1hbmlsGuzCzRuNr66qRpK5lODaO5IsfeP20UD4PCB3z9FJRNkaPfdm8LfUrhkcx3wNt43Vqvig8hz2y4ADeAYnf3lQ9JhElGx0NNJlYST8N3C9tje3DS4KkZ6+OocJJmXcBbewPha/HmoK1UuOomT8uwKUpaWKmiEUQsB5niT2lcM9RJO8yPOv5spH1w672y7YkGNUc+2LSFyRYfJThzKaTKwkkAtvlJ3y689bG66H1cc1nTszOG5va/f9wo69UvJcdz8OQC66SkipYRDGNB5niT2lc9RUPnkMj9/TsClfiA6C9uogRMxqjmuOLD5KcOZTyZWEk2Ivlvvl1+QN7LpfWMms6Zl3Dje17c/2Xl2IJeHuAMRbhA2HctseHMipXU8RLb397jc7nvWt9Y6ScTSAG1tOFhwXnE1dTi6A2eAW2hpnU0DYnPLiOJ4rXVTiaV0gblvwXrC0C9waPG424xzstWJ17aGndK4E6G2hOvC/K54rZRUjqmUMBHbrw425qxgsGTV0H1bm/Dlbnayh8VxeFuHe0RjV+jbixvbfXkNj8t1I0NBIazqXHRupseF9vE8FsdM3pCHGCPR60Ag8e28i/JUUUdR7EHxNzNJOawuQ4HQbXGljpvc34Kzmoi9pLXmzhtrYEHyOumu1tFr5BSBqFwv61iYi4BseJ1cIOk8lL4TSyda3rP0NvY7gu4c9ANAfhvpul2G7m8T4aeW/wA7di6NWZeIiIiIiIiIiIiIiIiIiIiLAz3Cw4kW6WwPKq1sN7paCJ/COd6/i9MwSMqHC7QRmHMX/PJZe8WlrTY8DyK5xjKdIBxYZaNyACeB3O65ZZMQxOR0IlGVx+EEkDiNm7ADiQLjmuGOOkomCUsNwN7C/LnuV4zTC62io0EOAkjiR3c109HsTbRVDqKR4LHGwcNg7svwPPnY8VpxaiNTE2oY2zgNuJH3H3Cyatdz4kl3K3yV4p6OmowXRgNBtfXftPb28VWZamepsHe9y0/NF5qUnN9IEf1W2nq4agXjcDqR8jYrXNTSwmz2kfuvC6VpREREUuHoF5gfrtXBXYhFRND5b5ee+vLvPDuK6qWjfUnLHv8ATn+di94rClpJMAcDzPKN5+xUfhOMx1TRGLl/HsGupJA04eIC7MQw10Di82DeHfppx7/Aqup9RKIiIikoUHPMNE/RcdbXwUceeZwHLt7l00tJLUOyxj9kDXNMXDjbtvwR76WohzuIcwa8xpz7l41s8MmVoIcdO3Vb2Go9Gy5Gt13EmPj2L5nWVH8QqQI2nqmaNAaTp2jtPyGiutND7LDd7hndq4k21/b11UNDC6iA0tqsBuH3LBxII4QpV9Y+O5mY6GUjR0Ys1/e07HhzHcuFlMH2EbmysB1DtS3uIXb5VhyxlwGzeB6rRZotxDQP1dSVBA6GEB/xHU959e/ipQ22GyursXiIiIiIiIiIiIiIiIiIiIijxFEPaWnY8jB7weaxexr2lrtii5HMsEdYc6SWG7QIBcY01BPqm/O8jgVU3F+HslphYF/6/wC3iO8/cclhLAJpGSO1Df0/3cD4Kl0p6YyTZlwNiSbAdqwNNF/Cw4N1e/QncNaNSeFvuBqbLATP9tIJ0a3UDmToPL/hVMwwGk9LTBiZLRYjnEKcwXG2zxmgq3C5BDXHUHkDfy57HVReJYY6J4qoBxuQND4W8/mqOKxTqpEi/ZN/DmrFh2F02FMeWnQ2JLraW7eXpqoerrpq5zbjXkL6+HP1XithnNAJa4AifRNuw8it9LilLUvdHE8Eg23GvaOY7VqnoZ4Whz2mxF9jp2HtUSkVyIiK5l2GLydJIc2CI4iYdv4KOxLKYwyRoc03uCL68FJYbE573FhIcLWty4/RWM0wr2tDnuJ9USZlxLjsLDqgLgw2KKKTLTsa2+9hrbv3XZiUcnV55nE8teOvAabLLVgUCiIp8Pg3vBLRYd1zy71F12L01G9rJXWJPboNddl3UuHT1LS5g0Hdvy3XmhWcx0je45/LdbaylgroA2X4NDy279R5fJa6eeWllJZ8W3P03WvhMMGTWq+kbx7M7+PyVGxCvdWZMMoNWDS/9QH0Fv8Ad62ekpRT5q2q+I625X+p8tlKGU6rt2vO44xtI0+73rgMtdh0OTK6MbEC7bnUhwcN+I4jQaLqyUlY/Ndrzw2dbmLfh1W3kuWif5bGgenAG9iGWG2zj4DmpDDqeWeTrZZHPaNsxJ18SdufPuK3tZGwWawNPYB9gukViRERERERERERERERERERERERERVcbgw+CDDmzB4EHdp7DA7oC4q6iZVxFjt+B/PzxsvWuLTcLmMVhRS6SppM3Lp3EDbujkqhMKt8kVDKbNBDW8tTv233v5DZZZIoRJUAa2ufAbKnh+kjW5w2nQAIA791urW4e2b2aCMkA5S8uNydr2+Gw7lopjVFnXSuA45QBYDv3uq2NyrUNdMaSb6Tb9ipbCukz6U+z1ZztGgcNSP/ANDz71wV2CtnHWwe6462On/B8lnY6u9xDaggt24W+vf3q14PRUcIM1I7MH2vrfXe/ZvqO7koLEamokIjqG2LduGn17+9SNwzOh16jquYgTaxG+08VxvxOsGJ+zBgy7XubXPvA3tvl/Tx7l0Noqc0XXFxvvsL22t3X4qkrKTYXUKBc2W5lGFNOsWuIJ0yIki+3BQ9ZUNmhaRz2Vgw+mdT1Lmu5KXypPmm2k65t+V61Yc5rZSSbafZbsaBMDbDj9CsbHYU0nlhMxFxbdS8E3XR5wLKBqqf2eUxk3UmIos6Nrmkk8drarjV/TmoKgra6SvkjlaAzWx1scpscvffW/LS6kqqmpW0jHsJzeF/e1Gb6WXjAl8ltPcxq7uR7LldWMsoAwSVp0F8upvfmLa308Fz4c6qLiymG+/K3I9nmtPC4JlEBzzLrAcgez7qnV+L1WMvMFOC2MC5HEgcTb/6jzVhpMPgw5oklN3bA8NeA+5XpznucSLPZ6uqWvab/orXGykp4WMk96Kb9WWzmPBtruLa7XPHxze6olkc5mj4/wBN7tc06/hstXLMCHlr2s0vImSP5YPE8zyH7r2CmrJJH0rps0YOpvcabWuN/TidgemNsLg2cR5XHssfJdVSphogCArNHG2NoY0WAWZN17WaIiIiIiIiIiIiIiIiIiIiIiIiIiKpj8HrEiA4CBOzh7Luz5fA8VbQx1TLO0I2PL8/LFZBxC5etlxbUkatQEaCbNFrtMDU3b97Cs1TpIInU1Q0AE5swbcuPfsN+Q7RzwbD/NErSTpYC+g+pVKi89K8uNmNvyE3PyC21MDP4dCyBnvSvNuZA0F/Hw5WXPFI72uR0jtGNHdc6ny8VJQPSsLqjW6bls+zwJ8Fz1LDhtUI6N7usFg622biBz153W2FwrIC+oaMhuRf+ngTy0VJ+VMdem/uBOoR2Hkp6HpPV0wy1sPHce6b9o2v8lFyYHTzHNTyfUW7ONvmqtTKqo2aHdxH1hTMXSrDZRZzi3vafpdRsmB1kZu0B3cR9bK0cZihwP8AhELNlZg7tpW/+VvWy3l2Kjdh+QXluIxR21+4BeSVuDx/FKPmT6XXjRiztmnyHqvJy6tUOp8A8yZPZYLlf0qw2nZlhzO7gR5usvf4LW1D88xA8b+mnmrFHKGNjW7VwA2E+F1DVXSutnBFMwMAFydzb0HyPYpCDAaaIgzOzHlsL+vn3qw/EhtPUxvUuOrE2MSBHNRcVA+pq+pqJP51r+9cgm1w0m99jw04Bd0lUyGn6yJv8vs3ttcCyrYPDio8tfd0H/yNN2k9ylq2qkp6ZslILNJFv/Te3Rzf93mL81w00DZpnMnN3AH/AHsOxPd5Fa+U5HJIcGuIJ0vLZDY2/M6eHCL7idsc1TWnPE50bHAZhfS/HJyHl2FdENDHGLSAOIOhtrbhfmV1WHoBjdI8SdyeZPNSsMLIWBjBYBdhN91Kti8REREREREREREREREREREREREREREREUOJwzXiHCeR4tO0tPA3K1TQxzNySNBHagNtlhZnkhdqEFzXRdpDX9zhYOA58uFrwjsOqaSVs1IQ4NuQ12tr75eXlzWMsUczCx+l9yNL2581kY3BPcwsEQNPVAIdA3lpuDEWUdQVUNHW9ZM1wfZ2r7aOI0seIvu79yddZBLNTmNpFtNB/TfXy4KOqC6oxrQQ1lyYgXEab7rGEtp6KeWdwMklg0XBNwb5jY6a7H5bpJmlqY2RCzGXJNrDa2X88V5y5x0aZMtcQSTJgHt5iy2Y1FFHUCZrBlexpaALAkjU6W2OvadOaxw173QmMuN2uIJ30B03vuPLVeKGMedDZu8uvGzW/UrqrMJpoXSyAaRNboDu93PkBv2rTT18sgjYTq8u1ts1v1P7q2Dot6uzQBx5d5UIW+23eNHC5eSSdNNedhx5b7BSQPs9mn4dm6W15ePBStcHtkGQQuOSOWmlLXCzmlb2PZMzM3UFZWDfUBLQ3pBTcWlonUATZ3bKt+IU9JUNbK53VOla14cfguBq08rett9FX6SaeIuYBnEZLSP1WJ0PbotLBZW69MGWu9WJcyZmYsBY3J9+y4zM6tmZOxhMrLXI+B1tjc2t2jW4uu6KlMTHRX9x17A7i+45H6dq38DkwbBcA2wGkbwJs5+57hAmd1I0+FWJdO7NclxH6bnc24+nZougZRbKLWFu2wWrTYGgNaAABAAEAAcAApcAAWC8XpeoiIiIiIiIiIiIiIiIiIiIiIiIiIiIiIiIiIiIoq2GY/0mg94+q1yRMkbleAR2i6A2VOplQsGucBax69rzd15NrknZQ83R6jf8ILe4/e62CVwVOtkrtLg3QSSeLmWPGQHX8FxvwCbOHtlva1sw4DYaFM4yloFr/VQf7tdVoEAt9E6z1Z3vpuO8LaaPFHSSPe5h6wWcPesbbbAWI7CFoFPAGsa24yfCeI/O269vyJx30mLjzhF4jgxcseC1rLhrmC+h31G9jcXseOvZte+9xY74rlWKWTEaQCxrQNg0kgxsCTtPYt3/APOmR5fNKSTqdPqSfRetkDWhrRYBWaWUMHpEusLbNmCD1WxMzs6Y4KTiweljtdua22Yk+W3ksM5V5jABAAA5BSYAAsFivS9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ERf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r-HR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"/>
            <a:ext cx="1907704" cy="18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664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>
                <a:latin typeface="Times New Roman" panose="02020603050405020304" pitchFamily="18" charset="0"/>
              </a:rPr>
              <a:t>KRATKI OPIS AKTIVNOSTI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ta-IN" sz="32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BIOLOGIJA</a:t>
            </a:r>
            <a:endParaRPr lang="hr-HR" sz="3200" b="1" i="1" u="sng" dirty="0" smtClean="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hr-HR" sz="3200" b="1" i="1" dirty="0" smtClean="0">
                <a:latin typeface="Times New Roman" panose="02020603050405020304" pitchFamily="18" charset="0"/>
              </a:rPr>
              <a:t>Voda- kolijevka života</a:t>
            </a:r>
            <a:endParaRPr lang="ta-IN" sz="3200" b="1" i="1" dirty="0" smtClean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ta-IN" sz="3200" b="1" i="1" dirty="0" smtClean="0">
              <a:latin typeface="Times New Roman" panose="02020603050405020304" pitchFamily="18" charset="0"/>
            </a:endParaRPr>
          </a:p>
          <a:p>
            <a:pPr>
              <a:buFont typeface="Wingdings" charset="2"/>
              <a:buChar char="q"/>
            </a:pPr>
            <a:r>
              <a:rPr lang="ta-IN" sz="3200" b="1" i="1" dirty="0" smtClean="0">
                <a:latin typeface="Times New Roman" panose="02020603050405020304" pitchFamily="18" charset="0"/>
              </a:rPr>
              <a:t>Radom na tekstu iz udžbenika učenik će razumijeti ulogu vode u organizmu.</a:t>
            </a:r>
          </a:p>
          <a:p>
            <a:pPr>
              <a:buFont typeface="Wingdings" charset="2"/>
              <a:buChar char="q"/>
            </a:pP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ta-IN" sz="3200" b="1" i="1" dirty="0" smtClean="0">
                <a:latin typeface="Times New Roman" panose="02020603050405020304" pitchFamily="18" charset="0"/>
              </a:rPr>
              <a:t>roučavajući novinske članke</a:t>
            </a:r>
            <a:r>
              <a:rPr lang="hr-HR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Internet…</a:t>
            </a:r>
            <a:r>
              <a:rPr lang="ta-IN" sz="3200" b="1" i="1" dirty="0" smtClean="0">
                <a:latin typeface="Times New Roman" panose="02020603050405020304" pitchFamily="18" charset="0"/>
              </a:rPr>
              <a:t> istražit će potrebu za štednjom vode.</a:t>
            </a:r>
          </a:p>
          <a:p>
            <a:pPr>
              <a:buFont typeface="Wingdings" charset="2"/>
              <a:buChar char="q"/>
            </a:pP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ta-IN" sz="3200" b="1" i="1" dirty="0" smtClean="0">
                <a:latin typeface="Times New Roman" panose="02020603050405020304" pitchFamily="18" charset="0"/>
              </a:rPr>
              <a:t>dlaskom na gradski pročistač učenik će shvatiti važnost zaštite vode od zagađenja.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0"/>
            <a:ext cx="1547664" cy="119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6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>
                <a:latin typeface="Times New Roman" panose="02020603050405020304" pitchFamily="18" charset="0"/>
              </a:rPr>
              <a:t>KRATKI OPIS AKTIVNOSTI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ta-IN" sz="3200" b="1" i="1" u="sng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ENGLESKI JEZIK</a:t>
            </a:r>
            <a:endParaRPr lang="ta-IN" sz="3200" b="1" i="1" dirty="0" smtClean="0">
              <a:solidFill>
                <a:srgbClr val="C00000"/>
              </a:solidFill>
              <a:latin typeface="Times New Roman" panose="02020603050405020304" pitchFamily="18" charset="0"/>
            </a:endParaRPr>
          </a:p>
          <a:p>
            <a:pPr>
              <a:buFont typeface="Wingdings" charset="2"/>
              <a:buChar char="q"/>
            </a:pPr>
            <a:r>
              <a:rPr lang="ta-IN" sz="3200" b="1" i="1" dirty="0" smtClean="0">
                <a:latin typeface="Times New Roman" panose="02020603050405020304" pitchFamily="18" charset="0"/>
              </a:rPr>
              <a:t>Save water</a:t>
            </a:r>
          </a:p>
          <a:p>
            <a:pPr>
              <a:buFont typeface="Wingdings" charset="2"/>
              <a:buChar char="q"/>
            </a:pP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ta-IN" sz="3200" b="1" i="1" dirty="0" smtClean="0">
                <a:latin typeface="Times New Roman" panose="02020603050405020304" pitchFamily="18" charset="0"/>
              </a:rPr>
              <a:t>ktivnost će se realizirati kroz gledanje kratkog filma o važnosti vode</a:t>
            </a:r>
          </a:p>
          <a:p>
            <a:pPr>
              <a:buFont typeface="Wingdings" charset="2"/>
              <a:buChar char="q"/>
            </a:pPr>
            <a:r>
              <a:rPr lang="ta-IN" sz="3200" b="1" i="1" dirty="0" smtClean="0">
                <a:latin typeface="Times New Roman" panose="02020603050405020304" pitchFamily="18" charset="0"/>
              </a:rPr>
              <a:t>Aktivnosti prepoznavanja gdje se svakodnevno troši voda u kućanstvu i koliko</a:t>
            </a:r>
          </a:p>
          <a:p>
            <a:pPr>
              <a:buFont typeface="Wingdings" charset="2"/>
              <a:buChar char="q"/>
            </a:pPr>
            <a:r>
              <a:rPr lang="en-US" sz="32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ta-IN" sz="3200" b="1" i="1" dirty="0" smtClean="0">
                <a:latin typeface="Times New Roman" panose="02020603050405020304" pitchFamily="18" charset="0"/>
              </a:rPr>
              <a:t>zrada postera o načinima štednje vode</a:t>
            </a:r>
            <a:endParaRPr lang="en-US" sz="3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0"/>
            <a:ext cx="1547664" cy="119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695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 smtClean="0">
                <a:latin typeface="Times New Roman" panose="02020603050405020304" pitchFamily="18" charset="0"/>
              </a:rPr>
              <a:t>CILJNA GRUPA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charset="2"/>
              <a:buChar char="q"/>
            </a:pPr>
            <a:endParaRPr lang="ta-IN" dirty="0" smtClean="0"/>
          </a:p>
          <a:p>
            <a:pPr algn="ctr">
              <a:buFont typeface="Wingdings" charset="2"/>
              <a:buChar char="q"/>
            </a:pPr>
            <a:endParaRPr lang="ta-IN" dirty="0" smtClean="0"/>
          </a:p>
          <a:p>
            <a:pPr algn="ctr">
              <a:buFont typeface="Wingdings" charset="2"/>
              <a:buChar char="q"/>
            </a:pPr>
            <a:r>
              <a:rPr lang="ta-IN" sz="4000" b="1" dirty="0" smtClean="0">
                <a:latin typeface="Times New Roman" panose="02020603050405020304" pitchFamily="18" charset="0"/>
              </a:rPr>
              <a:t>1.</a:t>
            </a:r>
            <a:r>
              <a:rPr lang="hr-HR" sz="4000" b="1" dirty="0" smtClean="0">
                <a:latin typeface="Times New Roman" panose="02020603050405020304" pitchFamily="18" charset="0"/>
              </a:rPr>
              <a:t>i 2.</a:t>
            </a:r>
            <a:r>
              <a:rPr lang="ta-IN" sz="4000" b="1" dirty="0" smtClean="0">
                <a:latin typeface="Times New Roman" panose="02020603050405020304" pitchFamily="18" charset="0"/>
              </a:rPr>
              <a:t>RAZRED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0"/>
            <a:ext cx="1763688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772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ta-IN" dirty="0" smtClean="0">
                <a:latin typeface="Times New Roman" panose="02020603050405020304" pitchFamily="18" charset="0"/>
              </a:rPr>
              <a:t>AČIN PROVEDBE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charset="2"/>
              <a:buChar char="q"/>
            </a:pPr>
            <a:r>
              <a:rPr lang="ta-IN" sz="2800" b="1" dirty="0" smtClean="0">
                <a:latin typeface="Times New Roman" panose="02020603050405020304" pitchFamily="18" charset="0"/>
              </a:rPr>
              <a:t>Model: </a:t>
            </a:r>
            <a:r>
              <a:rPr lang="ta-IN" sz="2800" b="1" i="1" dirty="0" smtClean="0">
                <a:latin typeface="Times New Roman" panose="02020603050405020304" pitchFamily="18" charset="0"/>
              </a:rPr>
              <a:t>međupredmetno</a:t>
            </a:r>
            <a:endParaRPr lang="ta-IN" sz="2800" b="1" dirty="0" smtClean="0">
              <a:latin typeface="Times New Roman" panose="02020603050405020304" pitchFamily="18" charset="0"/>
            </a:endParaRPr>
          </a:p>
          <a:p>
            <a:pPr>
              <a:buFont typeface="Wingdings" charset="2"/>
              <a:buChar char="q"/>
            </a:pPr>
            <a:r>
              <a:rPr lang="ta-IN" sz="2800" b="1" dirty="0" smtClean="0">
                <a:latin typeface="Times New Roman" panose="02020603050405020304" pitchFamily="18" charset="0"/>
              </a:rPr>
              <a:t>Metode:</a:t>
            </a:r>
            <a:endParaRPr lang="ta-IN" sz="2800" b="1" i="1" dirty="0" smtClean="0">
              <a:latin typeface="Times New Roman" panose="02020603050405020304" pitchFamily="18" charset="0"/>
            </a:endParaRPr>
          </a:p>
          <a:p>
            <a:pPr lvl="1">
              <a:buFont typeface="Wingdings" charset="2"/>
              <a:buChar char="q"/>
            </a:pP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ta-IN" sz="2800" b="1" i="1" dirty="0" smtClean="0">
                <a:latin typeface="Times New Roman" panose="02020603050405020304" pitchFamily="18" charset="0"/>
              </a:rPr>
              <a:t>azgovor, vježbanje zadataka , rad u paru, grupni rad, rad na računalu, izrada postera sa statističkim podacima (matematika)</a:t>
            </a:r>
          </a:p>
          <a:p>
            <a:pPr lvl="1">
              <a:buFont typeface="Wingdings" charset="2"/>
              <a:buChar char="q"/>
            </a:pP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ta-IN" sz="2800" b="1" i="1" dirty="0" smtClean="0">
                <a:latin typeface="Times New Roman" panose="02020603050405020304" pitchFamily="18" charset="0"/>
              </a:rPr>
              <a:t>etoda usmenog izlaganja i rad na tekstu, razgovor</a:t>
            </a:r>
            <a:r>
              <a:rPr lang="hr-HR" sz="2800" b="1" i="1" dirty="0" smtClean="0">
                <a:latin typeface="Times New Roman" panose="02020603050405020304" pitchFamily="18" charset="0"/>
              </a:rPr>
              <a:t>, timski rad</a:t>
            </a:r>
            <a:r>
              <a:rPr lang="ta-IN" sz="2800" b="1" i="1" dirty="0" smtClean="0">
                <a:latin typeface="Times New Roman" panose="02020603050405020304" pitchFamily="18" charset="0"/>
              </a:rPr>
              <a:t> (kemija i biologija)</a:t>
            </a:r>
          </a:p>
          <a:p>
            <a:pPr lvl="1">
              <a:buFont typeface="Wingdings" charset="2"/>
              <a:buChar char="q"/>
            </a:pP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ta-IN" sz="2800" b="1" i="1" dirty="0" smtClean="0">
                <a:latin typeface="Times New Roman" panose="02020603050405020304" pitchFamily="18" charset="0"/>
              </a:rPr>
              <a:t>ad na terenu</a:t>
            </a:r>
            <a:r>
              <a:rPr lang="hr-HR" sz="2800" b="1" i="1" dirty="0" smtClean="0">
                <a:latin typeface="Times New Roman" panose="02020603050405020304" pitchFamily="18" charset="0"/>
              </a:rPr>
              <a:t>,</a:t>
            </a:r>
            <a:r>
              <a:rPr lang="hr-HR" sz="2800" b="1" i="1" dirty="0">
                <a:latin typeface="Times New Roman" panose="02020603050405020304" pitchFamily="18" charset="0"/>
              </a:rPr>
              <a:t> </a:t>
            </a:r>
            <a:r>
              <a:rPr lang="ta-IN" sz="2800" b="1" i="1" dirty="0" smtClean="0">
                <a:latin typeface="Times New Roman" panose="02020603050405020304" pitchFamily="18" charset="0"/>
              </a:rPr>
              <a:t>organizirano predavanje, individualni rad (biologija)</a:t>
            </a:r>
          </a:p>
          <a:p>
            <a:pPr lvl="1">
              <a:buFont typeface="Wingdings" charset="2"/>
              <a:buChar char="q"/>
            </a:pPr>
            <a:r>
              <a:rPr lang="en-US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ta-IN" sz="2800" b="1" i="1" dirty="0" smtClean="0">
                <a:latin typeface="Times New Roman" panose="02020603050405020304" pitchFamily="18" charset="0"/>
              </a:rPr>
              <a:t>ledanje i analiza kratkog filma, opisivanje slika, grupni rad, ispunjavanje upitnika, izrada postera (engleski)</a:t>
            </a:r>
          </a:p>
          <a:p>
            <a:pPr lvl="1">
              <a:buFont typeface="Wingdings" charset="2"/>
              <a:buChar char="q"/>
            </a:pPr>
            <a:endParaRPr lang="ta-IN" sz="2800" i="1" dirty="0" smtClean="0"/>
          </a:p>
          <a:p>
            <a:pPr lvl="1">
              <a:buFont typeface="Wingdings" charset="2"/>
              <a:buChar char="q"/>
            </a:pPr>
            <a:endParaRPr lang="ta-IN" sz="2800" i="1" dirty="0" smtClean="0"/>
          </a:p>
          <a:p>
            <a:pPr lvl="1">
              <a:buFont typeface="Wingdings" charset="2"/>
              <a:buChar char="q"/>
            </a:pPr>
            <a:endParaRPr lang="en-US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0"/>
            <a:ext cx="1763688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179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hr-HR" dirty="0" smtClean="0">
                <a:latin typeface="Times New Roman" panose="02020603050405020304" pitchFamily="18" charset="0"/>
              </a:rPr>
              <a:t>  </a:t>
            </a:r>
            <a:br>
              <a:rPr lang="hr-HR" dirty="0" smtClean="0">
                <a:latin typeface="Times New Roman" panose="02020603050405020304" pitchFamily="18" charset="0"/>
              </a:rPr>
            </a:br>
            <a:r>
              <a:rPr lang="hr-HR" dirty="0">
                <a:latin typeface="Times New Roman" panose="02020603050405020304" pitchFamily="18" charset="0"/>
              </a:rPr>
              <a:t> </a:t>
            </a:r>
            <a:r>
              <a:rPr lang="hr-HR" dirty="0" smtClean="0">
                <a:latin typeface="Times New Roman" panose="02020603050405020304" pitchFamily="18" charset="0"/>
              </a:rPr>
              <a:t>     </a:t>
            </a:r>
            <a:r>
              <a:rPr lang="ta-IN" sz="6000" dirty="0" smtClean="0">
                <a:latin typeface="Times New Roman" panose="02020603050405020304" pitchFamily="18" charset="0"/>
              </a:rPr>
              <a:t>RESURSI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12968" cy="6336704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q"/>
            </a:pPr>
            <a:r>
              <a:rPr lang="ta-IN" b="1" dirty="0" smtClean="0">
                <a:latin typeface="Times New Roman" panose="02020603050405020304" pitchFamily="18" charset="0"/>
              </a:rPr>
              <a:t>Kurikul</a:t>
            </a:r>
            <a:r>
              <a:rPr lang="hr-HR" b="1" dirty="0" smtClean="0">
                <a:latin typeface="Times New Roman" panose="02020603050405020304" pitchFamily="18" charset="0"/>
              </a:rPr>
              <a:t>um</a:t>
            </a:r>
            <a:r>
              <a:rPr lang="ta-IN" b="1" dirty="0" smtClean="0">
                <a:latin typeface="Times New Roman" panose="02020603050405020304" pitchFamily="18" charset="0"/>
              </a:rPr>
              <a:t> </a:t>
            </a:r>
            <a:r>
              <a:rPr lang="ta-IN" b="1" dirty="0">
                <a:latin typeface="Times New Roman" panose="02020603050405020304" pitchFamily="18" charset="0"/>
              </a:rPr>
              <a:t>GOO</a:t>
            </a:r>
          </a:p>
          <a:p>
            <a:pPr>
              <a:buFont typeface="Wingdings" charset="2"/>
              <a:buChar char="q"/>
            </a:pPr>
            <a:r>
              <a:rPr lang="ta-IN" b="1" dirty="0">
                <a:latin typeface="Times New Roman" panose="02020603050405020304" pitchFamily="18" charset="0"/>
              </a:rPr>
              <a:t>Nastavni plan i program, </a:t>
            </a:r>
            <a:r>
              <a:rPr lang="ta-IN" b="1" dirty="0" smtClean="0">
                <a:latin typeface="Times New Roman" panose="02020603050405020304" pitchFamily="18" charset="0"/>
              </a:rPr>
              <a:t>M, K, B, E</a:t>
            </a:r>
            <a:endParaRPr lang="ta-IN" b="1" dirty="0">
              <a:latin typeface="Times New Roman" panose="02020603050405020304" pitchFamily="18" charset="0"/>
            </a:endParaRPr>
          </a:p>
          <a:p>
            <a:pPr>
              <a:buFont typeface="Wingdings" charset="2"/>
              <a:buChar char="q"/>
            </a:pPr>
            <a:r>
              <a:rPr lang="ta-IN" b="1" dirty="0" smtClean="0">
                <a:latin typeface="Times New Roman" panose="02020603050405020304" pitchFamily="18" charset="0"/>
              </a:rPr>
              <a:t>Udžbenici, internet</a:t>
            </a:r>
          </a:p>
          <a:p>
            <a:pPr>
              <a:buFont typeface="Wingdings" charset="2"/>
              <a:buChar char="q"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ta-IN" b="1" dirty="0" smtClean="0">
                <a:latin typeface="Times New Roman" panose="02020603050405020304" pitchFamily="18" charset="0"/>
              </a:rPr>
              <a:t>akon o kemikalijama, N.N. 150/05; Pravilnik o razvrstavanju, označavanju, obilježavanju i pakiranju opasnih kemikalija, N.N. 23/08, Zakon o zaštiti okoliša, N.N. 110/07; Zakon o otpadu, N.N. 178/04.</a:t>
            </a:r>
          </a:p>
          <a:p>
            <a:pPr>
              <a:buFont typeface="Wingdings" charset="2"/>
              <a:buChar char="q"/>
            </a:pPr>
            <a:r>
              <a:rPr lang="ta-IN" b="1" dirty="0" smtClean="0">
                <a:latin typeface="Times New Roman" panose="02020603050405020304" pitchFamily="18" charset="0"/>
              </a:rPr>
              <a:t>Javni mediji</a:t>
            </a:r>
          </a:p>
          <a:p>
            <a:pPr>
              <a:buFont typeface="Wingdings" charset="2"/>
              <a:buChar char="q"/>
            </a:pPr>
            <a:r>
              <a:rPr lang="ta-IN" b="1" dirty="0" smtClean="0">
                <a:latin typeface="Times New Roman" panose="02020603050405020304" pitchFamily="18" charset="0"/>
              </a:rPr>
              <a:t>Zakon o vodama, </a:t>
            </a:r>
            <a:r>
              <a:rPr lang="hr-HR" b="1" dirty="0" err="1" smtClean="0">
                <a:latin typeface="Times New Roman" panose="02020603050405020304" pitchFamily="18" charset="0"/>
              </a:rPr>
              <a:t>N.N</a:t>
            </a:r>
            <a:r>
              <a:rPr lang="hr-HR" b="1" dirty="0" smtClean="0">
                <a:latin typeface="Times New Roman" panose="02020603050405020304" pitchFamily="18" charset="0"/>
              </a:rPr>
              <a:t>. 107/95,</a:t>
            </a:r>
            <a:r>
              <a:rPr lang="ta-IN" b="1" dirty="0" smtClean="0">
                <a:latin typeface="Times New Roman" panose="02020603050405020304" pitchFamily="18" charset="0"/>
              </a:rPr>
              <a:t>Zakon o zaštiti prirode</a:t>
            </a:r>
            <a:r>
              <a:rPr lang="hr-HR" b="1" dirty="0" smtClean="0">
                <a:latin typeface="Times New Roman" panose="02020603050405020304" pitchFamily="18" charset="0"/>
              </a:rPr>
              <a:t>,</a:t>
            </a:r>
            <a:r>
              <a:rPr lang="hr-HR" b="1" dirty="0" err="1" smtClean="0">
                <a:latin typeface="Times New Roman" panose="02020603050405020304" pitchFamily="18" charset="0"/>
              </a:rPr>
              <a:t>N.N</a:t>
            </a:r>
            <a:r>
              <a:rPr lang="hr-HR" b="1" dirty="0" smtClean="0">
                <a:latin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hr-HR" sz="2800" b="1" dirty="0">
                <a:latin typeface="Times New Roman" panose="02020603050405020304" pitchFamily="18" charset="0"/>
              </a:rPr>
              <a:t> </a:t>
            </a:r>
            <a:r>
              <a:rPr lang="hr-HR" sz="2800" b="1" dirty="0" smtClean="0">
                <a:latin typeface="Times New Roman" panose="02020603050405020304" pitchFamily="18" charset="0"/>
              </a:rPr>
              <a:t>   </a:t>
            </a:r>
            <a:r>
              <a:rPr lang="hr-HR" sz="2800" b="1" dirty="0" err="1" smtClean="0">
                <a:latin typeface="Times New Roman"/>
                <a:ea typeface="Calibri"/>
                <a:cs typeface="Times New Roman"/>
              </a:rPr>
              <a:t>N.N</a:t>
            </a:r>
            <a:r>
              <a:rPr lang="hr-HR" sz="2800" b="1" dirty="0" smtClean="0">
                <a:latin typeface="Times New Roman"/>
                <a:ea typeface="Calibri"/>
                <a:cs typeface="Times New Roman"/>
              </a:rPr>
              <a:t>. </a:t>
            </a:r>
            <a:r>
              <a:rPr lang="hr-HR" sz="2800" b="1" dirty="0">
                <a:latin typeface="Times New Roman"/>
                <a:ea typeface="Calibri"/>
                <a:cs typeface="Times New Roman"/>
              </a:rPr>
              <a:t>70/05, 39/08, </a:t>
            </a:r>
            <a:r>
              <a:rPr lang="hr-HR" sz="2800" b="1" dirty="0" smtClean="0">
                <a:latin typeface="Times New Roman"/>
                <a:ea typeface="Calibri"/>
                <a:cs typeface="Times New Roman"/>
              </a:rPr>
              <a:t>57/11.</a:t>
            </a:r>
            <a:endParaRPr lang="ta-IN" sz="2800" b="1" dirty="0" smtClean="0">
              <a:latin typeface="Times New Roman" panose="02020603050405020304" pitchFamily="18" charset="0"/>
            </a:endParaRPr>
          </a:p>
          <a:p>
            <a:pPr>
              <a:buFont typeface="Wingdings" charset="2"/>
              <a:buChar char="q"/>
            </a:pPr>
            <a:r>
              <a:rPr lang="ta-IN" b="1" dirty="0" smtClean="0">
                <a:latin typeface="Times New Roman" panose="02020603050405020304" pitchFamily="18" charset="0"/>
              </a:rPr>
              <a:t>Film: National Geographic, British 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ta-IN" b="1" dirty="0" smtClean="0">
                <a:latin typeface="Times New Roman" panose="02020603050405020304" pitchFamily="18" charset="0"/>
              </a:rPr>
              <a:t>uncil Lessons, EPA Water Sense Kids</a:t>
            </a:r>
            <a:endParaRPr lang="hr-HR" b="1" dirty="0" smtClean="0">
              <a:latin typeface="Times New Roman" panose="02020603050405020304" pitchFamily="18" charset="0"/>
            </a:endParaRPr>
          </a:p>
          <a:p>
            <a:pPr>
              <a:buFont typeface="Wingdings" charset="2"/>
              <a:buChar char="q"/>
            </a:pPr>
            <a:r>
              <a:rPr lang="ta-IN" b="1" dirty="0" smtClean="0">
                <a:latin typeface="Times New Roman" panose="02020603050405020304" pitchFamily="18" charset="0"/>
              </a:rPr>
              <a:t>Računi iz kućanstva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0"/>
            <a:ext cx="1763688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5824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 dirty="0" smtClean="0">
                <a:latin typeface="Times New Roman" panose="02020603050405020304" pitchFamily="18" charset="0"/>
              </a:rPr>
              <a:t>VREMENIK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q"/>
            </a:pPr>
            <a:endParaRPr lang="ta-IN" dirty="0" smtClean="0"/>
          </a:p>
          <a:p>
            <a:pPr>
              <a:buFont typeface="Wingdings" charset="2"/>
              <a:buChar char="q"/>
            </a:pPr>
            <a:r>
              <a:rPr lang="hr-H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ta-IN" sz="3200" b="1" dirty="0" smtClean="0">
                <a:latin typeface="Times New Roman" panose="02020603050405020304" pitchFamily="18" charset="0"/>
              </a:rPr>
              <a:t>2 sata matematike (svibanj)</a:t>
            </a:r>
          </a:p>
          <a:p>
            <a:pPr>
              <a:buFont typeface="Wingdings" charset="2"/>
              <a:buChar char="q"/>
            </a:pPr>
            <a:r>
              <a:rPr lang="hr-H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ta-IN" sz="3200" b="1" dirty="0" smtClean="0">
                <a:latin typeface="Times New Roman" panose="02020603050405020304" pitchFamily="18" charset="0"/>
              </a:rPr>
              <a:t>1 sat engleski (lipanj)</a:t>
            </a:r>
          </a:p>
          <a:p>
            <a:pPr>
              <a:buFont typeface="Wingdings" charset="2"/>
              <a:buChar char="q"/>
            </a:pPr>
            <a:r>
              <a:rPr lang="hr-H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ta-IN" sz="3200" b="1" dirty="0" smtClean="0">
                <a:latin typeface="Times New Roman" panose="02020603050405020304" pitchFamily="18" charset="0"/>
              </a:rPr>
              <a:t>2 sata kemije (prosinac, ožujak)</a:t>
            </a:r>
          </a:p>
          <a:p>
            <a:pPr>
              <a:buFont typeface="Wingdings" charset="2"/>
              <a:buChar char="q"/>
            </a:pPr>
            <a:r>
              <a:rPr lang="hr-H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ta-IN" sz="3200" b="1" dirty="0" smtClean="0">
                <a:latin typeface="Times New Roman" panose="02020603050405020304" pitchFamily="18" charset="0"/>
              </a:rPr>
              <a:t>2 sata biologije (</a:t>
            </a:r>
            <a:r>
              <a:rPr lang="hr-HR" sz="3200" b="1" dirty="0" smtClean="0">
                <a:latin typeface="Times New Roman" panose="02020603050405020304" pitchFamily="18" charset="0"/>
              </a:rPr>
              <a:t>listopad,</a:t>
            </a:r>
            <a:r>
              <a:rPr lang="ta-IN" sz="3200" b="1" dirty="0" smtClean="0">
                <a:latin typeface="Times New Roman" panose="02020603050405020304" pitchFamily="18" charset="0"/>
              </a:rPr>
              <a:t>ožujak)</a:t>
            </a:r>
          </a:p>
          <a:p>
            <a:pPr marL="393192" lvl="1" indent="0">
              <a:buNone/>
            </a:pP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0"/>
            <a:ext cx="1763688" cy="1700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3263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rmAutofit fontScale="90000"/>
          </a:bodyPr>
          <a:lstStyle/>
          <a:p>
            <a:r>
              <a:rPr lang="ta-IN" dirty="0" smtClean="0">
                <a:latin typeface="Times New Roman" panose="02020603050405020304" pitchFamily="18" charset="0"/>
              </a:rPr>
              <a:t>Način vrednovanja i korištenja rezultata vred</a:t>
            </a:r>
            <a:r>
              <a:rPr lang="hr-HR" dirty="0" err="1" smtClean="0">
                <a:latin typeface="Times New Roman" panose="02020603050405020304" pitchFamily="18" charset="0"/>
              </a:rPr>
              <a:t>novanja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q"/>
            </a:pPr>
            <a:endParaRPr lang="ta-IN" dirty="0" smtClean="0"/>
          </a:p>
          <a:p>
            <a:pPr>
              <a:buFont typeface="Wingdings" charset="2"/>
              <a:buChar char="q"/>
            </a:pPr>
            <a:r>
              <a:rPr lang="hr-HR" sz="2800" dirty="0" smtClean="0"/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ta-IN" sz="2800" b="1" dirty="0" smtClean="0">
                <a:latin typeface="Times New Roman" panose="02020603050405020304" pitchFamily="18" charset="0"/>
              </a:rPr>
              <a:t>rednovanje razumijevanja i govornih 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ta-IN" sz="2800" b="1" dirty="0" smtClean="0">
                <a:latin typeface="Times New Roman" panose="02020603050405020304" pitchFamily="18" charset="0"/>
              </a:rPr>
              <a:t>sposobnosti (engleski)</a:t>
            </a:r>
          </a:p>
          <a:p>
            <a:pPr>
              <a:buFont typeface="Wingdings" charset="2"/>
              <a:buChar char="q"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ta-IN" sz="2800" b="1" dirty="0" smtClean="0">
                <a:latin typeface="Times New Roman" panose="02020603050405020304" pitchFamily="18" charset="0"/>
              </a:rPr>
              <a:t>rednovanje zadataka prilikom usmenog i pisanog ocjenjivanja</a:t>
            </a:r>
            <a:br>
              <a:rPr lang="ta-IN" sz="2800" b="1" dirty="0" smtClean="0">
                <a:latin typeface="Times New Roman" panose="02020603050405020304" pitchFamily="18" charset="0"/>
              </a:rPr>
            </a:br>
            <a:r>
              <a:rPr lang="ta-IN" sz="2800" b="1" dirty="0" smtClean="0">
                <a:latin typeface="Times New Roman" panose="02020603050405020304" pitchFamily="18" charset="0"/>
              </a:rPr>
              <a:t>(matematika</a:t>
            </a: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kemija, biologija)</a:t>
            </a:r>
            <a:endParaRPr lang="ta-IN" sz="2800" b="1" dirty="0" smtClean="0">
              <a:latin typeface="Times New Roman" panose="02020603050405020304" pitchFamily="18" charset="0"/>
            </a:endParaRPr>
          </a:p>
          <a:p>
            <a:pPr>
              <a:buFont typeface="Wingdings" charset="2"/>
              <a:buChar char="q"/>
            </a:pPr>
            <a:r>
              <a:rPr lang="hr-HR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ta-IN" sz="2800" b="1" dirty="0" smtClean="0">
                <a:latin typeface="Times New Roman" panose="02020603050405020304" pitchFamily="18" charset="0"/>
              </a:rPr>
              <a:t>kala procjena ishoda</a:t>
            </a:r>
          </a:p>
          <a:p>
            <a:pPr>
              <a:buFont typeface="Wingdings" charset="2"/>
              <a:buChar char="q"/>
            </a:pPr>
            <a:endParaRPr lang="en-US" sz="28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0"/>
            <a:ext cx="1547664" cy="1484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088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500776"/>
          </a:xfrm>
        </p:spPr>
        <p:txBody>
          <a:bodyPr>
            <a:normAutofit fontScale="90000"/>
          </a:bodyPr>
          <a:lstStyle/>
          <a:p>
            <a:r>
              <a:rPr lang="ta-IN" dirty="0" smtClean="0">
                <a:latin typeface="Times New Roman" panose="02020603050405020304" pitchFamily="18" charset="0"/>
              </a:rPr>
              <a:t>Troškovnik</a:t>
            </a:r>
            <a:r>
              <a:rPr lang="ta-IN" dirty="0">
                <a:latin typeface="Times New Roman" panose="02020603050405020304" pitchFamily="18" charset="0"/>
              </a:rPr>
              <a:t> </a:t>
            </a:r>
            <a:r>
              <a:rPr lang="ta-IN" dirty="0" smtClean="0">
                <a:latin typeface="Times New Roman" panose="02020603050405020304" pitchFamily="18" charset="0"/>
              </a:rPr>
              <a:t>/ </a:t>
            </a:r>
            <a:br>
              <a:rPr lang="ta-IN" dirty="0" smtClean="0">
                <a:latin typeface="Times New Roman" panose="02020603050405020304" pitchFamily="18" charset="0"/>
              </a:rPr>
            </a:br>
            <a:r>
              <a:rPr lang="ta-IN" dirty="0" smtClean="0">
                <a:latin typeface="Times New Roman" panose="02020603050405020304" pitchFamily="18" charset="0"/>
              </a:rPr>
              <a:t>Nositelji odgovorno</a:t>
            </a:r>
            <a:r>
              <a:rPr lang="ta-IN" dirty="0" smtClean="0"/>
              <a:t>sti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charset="2"/>
              <a:buChar char="q"/>
            </a:pPr>
            <a:endParaRPr lang="ta-IN" dirty="0" smtClean="0"/>
          </a:p>
          <a:p>
            <a:pPr>
              <a:buFont typeface="Wingdings" charset="2"/>
              <a:buChar char="q"/>
            </a:pPr>
            <a:r>
              <a:rPr lang="ta-IN" sz="3200" b="1" dirty="0" smtClean="0">
                <a:latin typeface="Times New Roman" panose="02020603050405020304" pitchFamily="18" charset="0"/>
              </a:rPr>
              <a:t>Troškovnik: -</a:t>
            </a:r>
          </a:p>
          <a:p>
            <a:pPr>
              <a:buFont typeface="Wingdings" charset="2"/>
              <a:buChar char="q"/>
            </a:pPr>
            <a:r>
              <a:rPr lang="ta-IN" sz="3200" b="1" dirty="0" smtClean="0">
                <a:latin typeface="Times New Roman" panose="02020603050405020304" pitchFamily="18" charset="0"/>
              </a:rPr>
              <a:t>Nositelji odgovornosti:</a:t>
            </a:r>
          </a:p>
          <a:p>
            <a:pPr lvl="1">
              <a:buFont typeface="Wingdings" charset="2"/>
              <a:buChar char="q"/>
            </a:pPr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ta-IN" sz="3200" b="1" dirty="0" smtClean="0">
                <a:latin typeface="Times New Roman" panose="02020603050405020304" pitchFamily="18" charset="0"/>
              </a:rPr>
              <a:t>rofesori kemije, biologije, engleskog jezika i matematike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0"/>
            <a:ext cx="1691680" cy="1556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857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540568" y="260648"/>
            <a:ext cx="9227368" cy="864096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a-IN" dirty="0" smtClean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Helvetica"/>
              </a:rPr>
              <a:t>Dokumentacija</a:t>
            </a:r>
            <a:endParaRPr lang="en-US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904656"/>
          </a:xfrm>
        </p:spPr>
        <p:txBody>
          <a:bodyPr>
            <a:normAutofit fontScale="47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hr-HR" altLang="sr-Latn-RS" sz="5900" b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 MAPA GFG</a:t>
            </a:r>
          </a:p>
          <a:p>
            <a:pPr lvl="1" eaLnBrk="1" hangingPunct="1">
              <a:lnSpc>
                <a:spcPct val="90000"/>
              </a:lnSpc>
            </a:pPr>
            <a:r>
              <a:rPr lang="hr-HR" altLang="sr-Latn-RS" sz="5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sva dosadašnja korespondencija, svi sastanci</a:t>
            </a:r>
          </a:p>
          <a:p>
            <a:pPr marL="393192" lvl="1" indent="0" eaLnBrk="1" hangingPunct="1">
              <a:lnSpc>
                <a:spcPct val="90000"/>
              </a:lnSpc>
              <a:buNone/>
            </a:pPr>
            <a:endParaRPr lang="hr-HR" altLang="sr-Latn-RS" sz="5900" b="1" dirty="0" smtClean="0"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ta-IN" altLang="sr-Latn-RS" sz="5900" b="1" dirty="0" smtClean="0">
                <a:latin typeface="Times New Roman" panose="02020603050405020304" pitchFamily="18" charset="0"/>
              </a:rPr>
              <a:t>k</a:t>
            </a:r>
            <a:r>
              <a:rPr lang="hr-HR" altLang="sr-Latn-RS" sz="59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urikulum</a:t>
            </a:r>
            <a:r>
              <a:rPr lang="hr-HR" altLang="sr-Latn-RS" sz="5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GOO</a:t>
            </a:r>
          </a:p>
          <a:p>
            <a:pPr lvl="1" eaLnBrk="1" hangingPunct="1">
              <a:lnSpc>
                <a:spcPct val="90000"/>
              </a:lnSpc>
            </a:pPr>
            <a:endParaRPr lang="hr-HR" altLang="sr-Latn-RS" sz="5900" b="1" dirty="0" smtClean="0">
              <a:latin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ta-IN" altLang="sr-Latn-RS" sz="5900" b="1" dirty="0" smtClean="0">
                <a:latin typeface="Times New Roman" panose="02020603050405020304" pitchFamily="18" charset="0"/>
              </a:rPr>
              <a:t>p</a:t>
            </a:r>
            <a:r>
              <a:rPr lang="hr-HR" altLang="sr-Latn-RS" sz="5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 i program GOO škole (tablica)</a:t>
            </a:r>
          </a:p>
          <a:p>
            <a:pPr marL="393192" lvl="1" indent="0" eaLnBrk="1" hangingPunct="1">
              <a:lnSpc>
                <a:spcPct val="90000"/>
              </a:lnSpc>
              <a:buNone/>
            </a:pPr>
            <a:endParaRPr lang="hr-HR" altLang="sr-Latn-RS" sz="5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hr-HR" altLang="sr-Latn-RS" sz="5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najuspješnije uratke učenika, materijale vezano za izvannastavne aktivnosti i projekte i sl.</a:t>
            </a:r>
          </a:p>
          <a:p>
            <a:pPr lvl="1" eaLnBrk="1" hangingPunct="1">
              <a:lnSpc>
                <a:spcPct val="90000"/>
              </a:lnSpc>
            </a:pPr>
            <a:endParaRPr lang="hr-HR" altLang="sr-Latn-RS" sz="59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hr-HR" altLang="sr-Latn-RS" sz="5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primjeri dobre prakse sa sastanaka ŽSV</a:t>
            </a:r>
            <a:endParaRPr lang="ta-IN" altLang="sr-Latn-RS" sz="5900" b="1" dirty="0" smtClean="0">
              <a:latin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buClr>
                <a:srgbClr val="0F6FC6"/>
              </a:buClr>
            </a:pPr>
            <a:endParaRPr lang="hr-HR" altLang="sr-Latn-RS" sz="59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lnSpc>
                <a:spcPct val="90000"/>
              </a:lnSpc>
              <a:buClr>
                <a:srgbClr val="0F6FC6"/>
              </a:buClr>
            </a:pPr>
            <a:r>
              <a:rPr lang="hr-HR" altLang="sr-Latn-RS" sz="59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pripreme </a:t>
            </a:r>
            <a:r>
              <a:rPr lang="hr-HR" altLang="sr-Latn-RS" sz="5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 izvođenje nastave – </a:t>
            </a:r>
            <a:r>
              <a:rPr lang="hr-HR" altLang="sr-Latn-RS" sz="59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crvenom bojom</a:t>
            </a:r>
            <a:r>
              <a:rPr lang="hr-HR" altLang="sr-Latn-RS" sz="59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jasno označeni dijelovi GOO i što treba učenik napisati u svoju GOO mapu - bilježnicu</a:t>
            </a:r>
          </a:p>
          <a:p>
            <a:pPr marL="393192" lvl="1" indent="0" eaLnBrk="1" hangingPunct="1">
              <a:lnSpc>
                <a:spcPct val="90000"/>
              </a:lnSpc>
              <a:buNone/>
            </a:pPr>
            <a:endParaRPr lang="hr-HR" altLang="sr-Latn-RS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hr-HR" altLang="sr-Latn-R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/>
            <a:endParaRPr lang="en-US" altLang="sr-Latn-RS" dirty="0" smtClean="0">
              <a:latin typeface="Helvetica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619672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56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dirty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dirty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dirty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dirty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dirty="0" smtClean="0">
                <a:solidFill>
                  <a:srgbClr val="04617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hr-HR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0" y="3212976"/>
            <a:ext cx="8229600" cy="3039616"/>
          </a:xfrm>
        </p:spPr>
        <p:txBody>
          <a:bodyPr/>
          <a:lstStyle/>
          <a:p>
            <a:pPr marL="0" lvl="0" indent="0">
              <a:buClr>
                <a:srgbClr val="0BD0D9"/>
              </a:buClr>
              <a:buNone/>
            </a:pPr>
            <a:endParaRPr lang="hr-HR" dirty="0" smtClean="0">
              <a:solidFill>
                <a:prstClr val="black"/>
              </a:solidFill>
            </a:endParaRPr>
          </a:p>
          <a:p>
            <a:pPr marL="0" lvl="0" indent="0">
              <a:buClr>
                <a:srgbClr val="0BD0D9"/>
              </a:buClr>
              <a:buNone/>
            </a:pPr>
            <a:endParaRPr lang="hr-HR" dirty="0">
              <a:solidFill>
                <a:prstClr val="black"/>
              </a:solidFill>
            </a:endParaRPr>
          </a:p>
        </p:txBody>
      </p:sp>
      <p:graphicFrame>
        <p:nvGraphicFramePr>
          <p:cNvPr id="4" name="Tablic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7529822"/>
              </p:ext>
            </p:extLst>
          </p:nvPr>
        </p:nvGraphicFramePr>
        <p:xfrm>
          <a:off x="107505" y="476672"/>
          <a:ext cx="8928991" cy="6285478"/>
        </p:xfrm>
        <a:graphic>
          <a:graphicData uri="http://schemas.openxmlformats.org/drawingml/2006/table">
            <a:tbl>
              <a:tblPr/>
              <a:tblGrid>
                <a:gridCol w="651072"/>
                <a:gridCol w="8277919"/>
              </a:tblGrid>
              <a:tr h="628547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800" b="1" dirty="0">
                          <a:solidFill>
                            <a:srgbClr val="008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 </a:t>
                      </a:r>
                      <a:endParaRPr lang="hr-HR" sz="115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2000" b="1" dirty="0">
                          <a:solidFill>
                            <a:srgbClr val="008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UČENIČKA   POSTIGNUĆA (ishodi):</a:t>
                      </a:r>
                      <a:endParaRPr lang="hr-HR" sz="20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 marL="71755" marR="71755" fontAlgn="auto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hr-HR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E8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b="1" dirty="0">
                          <a:solidFill>
                            <a:srgbClr val="008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Učenik će: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 marL="742950" lvl="1" indent="-28575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Char char="–"/>
                        <a:tabLst>
                          <a:tab pos="179705" algn="l"/>
                          <a:tab pos="179705" algn="l"/>
                          <a:tab pos="457200" algn="l"/>
                        </a:tabLst>
                      </a:pPr>
                      <a:r>
                        <a:rPr lang="hr-HR" sz="18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Minion Pro"/>
                        </a:rPr>
                        <a:t>opisati način iskazivanja sastava otopina (RAZUMIJEVANJE) 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 marL="742950" lvl="1" indent="-28575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Char char="–"/>
                        <a:tabLst>
                          <a:tab pos="179705" algn="l"/>
                          <a:tab pos="179705" algn="l"/>
                          <a:tab pos="457200" algn="l"/>
                        </a:tabLst>
                      </a:pPr>
                      <a:r>
                        <a:rPr lang="hr-HR" sz="18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Minion Pro"/>
                        </a:rPr>
                        <a:t>identificirati posuđe za pripremu otopina određenog volumena (RAZUMIJEVANJE)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 marL="742950" lvl="1" indent="-28575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Char char="–"/>
                        <a:tabLst>
                          <a:tab pos="179705" algn="l"/>
                          <a:tab pos="179705" algn="l"/>
                          <a:tab pos="457200" algn="l"/>
                        </a:tabLst>
                      </a:pPr>
                      <a:r>
                        <a:rPr lang="hr-HR" sz="1800" b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Minion Pro"/>
                        </a:rPr>
                        <a:t>interpretirati tijek pripreme otopine u laboratoriju (PRIMJENJIVANJE)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 marL="228600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b="1" dirty="0">
                          <a:solidFill>
                            <a:srgbClr val="008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ISHODI IZ </a:t>
                      </a:r>
                      <a:r>
                        <a:rPr lang="hr-HR" sz="1800" b="1" dirty="0" smtClean="0">
                          <a:solidFill>
                            <a:srgbClr val="008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KURIKULUMA GOO: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Char char="–"/>
                        <a:tabLst>
                          <a:tab pos="179705" algn="l"/>
                          <a:tab pos="179705" algn="l"/>
                          <a:tab pos="457200" algn="l"/>
                        </a:tabLs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Minion Pro"/>
                        </a:rPr>
                        <a:t>učenik će znati kako se štiti okoliš i kako se građanin može angažirati u zaštiti okoliša na različitim razinama </a:t>
                      </a:r>
                      <a:r>
                        <a:rPr lang="hr-HR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Minion Pro"/>
                        </a:rPr>
                        <a:t>(građansko znanje i razumijevanje)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Char char="–"/>
                        <a:tabLst>
                          <a:tab pos="179705" algn="l"/>
                          <a:tab pos="179705" algn="l"/>
                          <a:tab pos="457200" algn="l"/>
                        </a:tabLs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učenik posjeduje vještine provođenja individualnih i grupnih istraživačkih projekata usmjerenih na rješavanje pojedinačnih i zajedničkih problema na razini škole te lokalne i hrvatske domovinske zajednice</a:t>
                      </a:r>
                      <a:r>
                        <a:rPr lang="hr-HR" sz="1800" dirty="0">
                          <a:solidFill>
                            <a:srgbClr val="00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 </a:t>
                      </a:r>
                      <a:r>
                        <a:rPr lang="hr-HR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Minion Pro"/>
                        </a:rPr>
                        <a:t>(građanske vještine i sposobnosti)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 marL="342900" lvl="0" indent="-34290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200"/>
                        <a:buFont typeface="Times New Roman"/>
                        <a:buChar char="–"/>
                        <a:tabLst>
                          <a:tab pos="179705" algn="l"/>
                          <a:tab pos="179705" algn="l"/>
                          <a:tab pos="457200" algn="l"/>
                        </a:tabLs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učenik pokazuje privrženost očuvanju živih bića, te prirodnog i kulturnog bogatstva Republike Hrvatske</a:t>
                      </a:r>
                      <a:r>
                        <a:rPr lang="hr-HR" sz="1800" dirty="0">
                          <a:solidFill>
                            <a:srgbClr val="00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 (građanske </a:t>
                      </a:r>
                      <a:r>
                        <a:rPr lang="hr-HR" sz="1800" dirty="0" err="1">
                          <a:solidFill>
                            <a:srgbClr val="00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vrjednosti</a:t>
                      </a:r>
                      <a:r>
                        <a:rPr lang="hr-HR" sz="1800" dirty="0">
                          <a:solidFill>
                            <a:srgbClr val="00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 i stavovi)</a:t>
                      </a:r>
                    </a:p>
                  </a:txBody>
                  <a:tcPr marL="36195" marR="36195" marT="71755" marB="7175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E8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4582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ta-IN" altLang="sr-Latn-RS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Gdje pronaći informacije?</a:t>
            </a:r>
            <a:endParaRPr lang="en-US" altLang="sr-Latn-RS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45" b="16245"/>
          <a:stretch>
            <a:fillRect/>
          </a:stretch>
        </p:blipFill>
        <p:spPr/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"/>
            <a:ext cx="1907704" cy="1844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896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3962497"/>
              </p:ext>
            </p:extLst>
          </p:nvPr>
        </p:nvGraphicFramePr>
        <p:xfrm>
          <a:off x="107504" y="260649"/>
          <a:ext cx="8928992" cy="6480719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6802098"/>
                <a:gridCol w="2126894"/>
              </a:tblGrid>
              <a:tr h="648071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hr-HR" sz="1600" b="1" dirty="0">
                          <a:solidFill>
                            <a:srgbClr val="008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Završni dio sata: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Font typeface="Times New Roman"/>
                        <a:buChar char="–"/>
                        <a:tabLst>
                          <a:tab pos="411480" algn="l"/>
                        </a:tabLst>
                      </a:pPr>
                      <a:r>
                        <a:rPr lang="hr-HR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učenici u skupinama opisuju kako bi priredili 100 mL otopine kalijeva </a:t>
                      </a:r>
                      <a:r>
                        <a:rPr lang="hr-HR" sz="16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dikromata</a:t>
                      </a:r>
                      <a:r>
                        <a:rPr lang="hr-HR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množinske koncentracije 0,1mol/dm</a:t>
                      </a:r>
                      <a:r>
                        <a:rPr lang="hr-HR" sz="1600" baseline="30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Font typeface="Times New Roman"/>
                        <a:buChar char="–"/>
                        <a:tabLst>
                          <a:tab pos="411480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učenici su za domaću zadaću dobili istražiti na koji bi se način trebao zbrinuti kemijski otpad nastao u kemijskim reakcijama u školi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Font typeface="Times New Roman"/>
                        <a:buChar char="–"/>
                        <a:tabLst>
                          <a:tab pos="411480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 skupinama uspoređuju materijale koje su </a:t>
                      </a:r>
                      <a:r>
                        <a:rPr lang="hr-HR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pronašli</a:t>
                      </a:r>
                      <a:r>
                        <a:rPr lang="hr-HR" sz="1600" baseline="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hr-HR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 svaki slučaj i mi imamo spremne niže navedene </a:t>
                      </a:r>
                      <a:r>
                        <a:rPr lang="hr-HR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zakone:)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42950" lvl="1" indent="-285750"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Clr>
                          <a:srgbClr val="FF0000"/>
                        </a:buClr>
                        <a:buFont typeface="Wingdings"/>
                        <a:buChar char=""/>
                        <a:tabLst>
                          <a:tab pos="685800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Zakon o kemikalijama, (Narodne novine br.150/05)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42950" lvl="1" indent="-285750"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Clr>
                          <a:srgbClr val="FF0000"/>
                        </a:buClr>
                        <a:buFont typeface="Wingdings"/>
                        <a:buChar char=""/>
                        <a:tabLst>
                          <a:tab pos="685800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Pravilnik o razvrstavanju, označavanju, obilježavanju i pakiranju opasnih kemikalija (NN 23/08)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42950" lvl="1" indent="-285750"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Clr>
                          <a:srgbClr val="FF0000"/>
                        </a:buClr>
                        <a:buFont typeface="Wingdings"/>
                        <a:buChar char=""/>
                        <a:tabLst>
                          <a:tab pos="685800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Zakon o zaštiti okoliša (NN. 110/07)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742950" lvl="1" indent="-285750" algn="l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Clr>
                          <a:srgbClr val="FF0000"/>
                        </a:buClr>
                        <a:buFont typeface="Wingdings"/>
                        <a:buChar char=""/>
                        <a:tabLst>
                          <a:tab pos="685800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Zakon o otpadu (NN 178/04)</a:t>
                      </a:r>
                      <a:r>
                        <a:rPr lang="hr-HR" sz="1600" u="sng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2"/>
                        </a:rPr>
                        <a:t/>
                      </a:r>
                      <a:br>
                        <a:rPr lang="hr-HR" sz="1600" u="sng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2"/>
                        </a:rPr>
                      </a:b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Font typeface="Times New Roman"/>
                        <a:buChar char="–"/>
                        <a:tabLst>
                          <a:tab pos="411480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potom s učenicima raspravljamo o načinu zbrinjavanja otpada koji je nastao prilikom pokusa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lvl="0" indent="0" algn="l">
                        <a:lnSpc>
                          <a:spcPct val="150000"/>
                        </a:lnSpc>
                        <a:spcBef>
                          <a:spcPts val="200"/>
                        </a:spcBef>
                        <a:spcAft>
                          <a:spcPts val="100"/>
                        </a:spcAft>
                        <a:buFont typeface="Times New Roman"/>
                        <a:buNone/>
                        <a:tabLst>
                          <a:tab pos="411480" algn="l"/>
                        </a:tabLst>
                      </a:pP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2159" marR="32159" marT="63754" marB="63754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r-HR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Times New Roman"/>
                        <a:buChar char="–"/>
                        <a:tabLst>
                          <a:tab pos="457200" algn="l"/>
                        </a:tabLst>
                      </a:pPr>
                      <a:r>
                        <a:rPr lang="hr-HR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individualni rad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Times New Roman"/>
                        <a:buChar char="–"/>
                        <a:tabLst>
                          <a:tab pos="457200" algn="l"/>
                        </a:tabLst>
                      </a:pPr>
                      <a:r>
                        <a:rPr lang="hr-HR" sz="16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grupni </a:t>
                      </a:r>
                      <a:r>
                        <a:rPr lang="hr-HR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rad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Times New Roman"/>
                        <a:buChar char="–"/>
                        <a:tabLst>
                          <a:tab pos="457200" algn="l"/>
                        </a:tabLst>
                      </a:pPr>
                      <a:r>
                        <a:rPr lang="hr-HR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refleksije – povratna informacija i/ili ocjena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r-HR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hr-HR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lvl="0" indent="0" algn="l">
                        <a:lnSpc>
                          <a:spcPct val="15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Font typeface="Times New Roman"/>
                        <a:buNone/>
                        <a:tabLst>
                          <a:tab pos="457200" algn="l"/>
                        </a:tabLst>
                      </a:pP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E8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243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7985908"/>
              </p:ext>
            </p:extLst>
          </p:nvPr>
        </p:nvGraphicFramePr>
        <p:xfrm>
          <a:off x="107504" y="260648"/>
          <a:ext cx="8928992" cy="6696744"/>
        </p:xfrm>
        <a:graphic>
          <a:graphicData uri="http://schemas.openxmlformats.org/drawingml/2006/table">
            <a:tbl>
              <a:tblPr/>
              <a:tblGrid>
                <a:gridCol w="703196"/>
                <a:gridCol w="8225796"/>
              </a:tblGrid>
              <a:tr h="669674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 </a:t>
                      </a:r>
                      <a:endParaRPr lang="hr-HR" sz="1200" dirty="0" smtClean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2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r-HR" sz="2000" b="1" dirty="0" smtClean="0">
                          <a:solidFill>
                            <a:srgbClr val="0070C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                    UČENIČKA POSTIGNUĆA (ishodi):</a:t>
                      </a:r>
                      <a:endParaRPr lang="hr-HR" sz="2000" dirty="0" smtClean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 fontAlgn="auto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hr-HR" sz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</a:rPr>
                        <a:t> </a:t>
                      </a:r>
                      <a:endParaRPr lang="hr-HR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</a:endParaRPr>
                    </a:p>
                  </a:txBody>
                  <a:tcPr marL="0" marR="0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E8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E8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b="1" dirty="0">
                          <a:solidFill>
                            <a:srgbClr val="0070C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UČENIČKA POSTIGNUĆA (ishodi):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b="1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-</a:t>
                      </a:r>
                      <a:r>
                        <a:rPr lang="hr-HR" sz="1800" b="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učenik će objasniti značenje vode za raznolikost živog svijeta i održavanje života</a:t>
                      </a:r>
                      <a:endParaRPr lang="hr-HR" sz="1800" b="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b="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(osobnog i sveukupnog)  (RAZUMIJEVANJE)</a:t>
                      </a:r>
                      <a:endParaRPr lang="hr-HR" sz="1800" b="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b="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-učenik će opisati i objasniti kemijsku strukturu molekule vode (RAZUMIJEVANJE)</a:t>
                      </a:r>
                      <a:endParaRPr lang="hr-HR" sz="1800" b="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b="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-učenik će protumačiti fizikalna i kemijska svojstva vode, </a:t>
                      </a:r>
                      <a:r>
                        <a:rPr lang="hr-HR" sz="1800" b="0" dirty="0" err="1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hidrofilne</a:t>
                      </a:r>
                      <a:r>
                        <a:rPr lang="hr-HR" sz="1800" b="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 i </a:t>
                      </a:r>
                      <a:r>
                        <a:rPr lang="hr-HR" sz="1800" b="0" dirty="0" err="1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hidrofobne</a:t>
                      </a:r>
                      <a:r>
                        <a:rPr lang="hr-HR" sz="1800" b="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 tvari (PRIMJENJIVANJE)</a:t>
                      </a:r>
                      <a:endParaRPr lang="hr-HR" sz="1800" b="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b="0" dirty="0">
                          <a:solidFill>
                            <a:srgbClr val="00000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-učenik će utvrditi ulogu vode u stanici i organizmu (PROCJENA)</a:t>
                      </a:r>
                      <a:endParaRPr lang="hr-HR" sz="1800" b="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b="0" dirty="0">
                          <a:solidFill>
                            <a:srgbClr val="548DD4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 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b="1" dirty="0">
                          <a:solidFill>
                            <a:srgbClr val="548DD4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ISHODI IZ </a:t>
                      </a:r>
                      <a:r>
                        <a:rPr lang="hr-HR" sz="1800" b="1" dirty="0" smtClean="0">
                          <a:solidFill>
                            <a:srgbClr val="548DD4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KURIKULUMA </a:t>
                      </a:r>
                      <a:r>
                        <a:rPr lang="hr-HR" sz="1800" b="1" dirty="0">
                          <a:solidFill>
                            <a:srgbClr val="548DD4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GRAĐANSKOG </a:t>
                      </a:r>
                      <a:r>
                        <a:rPr lang="hr-HR" sz="1800" b="1" dirty="0" smtClean="0">
                          <a:solidFill>
                            <a:srgbClr val="548DD4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Minion Pro"/>
                        </a:rPr>
                        <a:t>ODGOJA I OBRAZOVANJA: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Minion Pro"/>
                        </a:rPr>
                        <a:t>-učenik će </a:t>
                      </a:r>
                      <a:r>
                        <a:rPr lang="hr-HR" sz="18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Minion Pro"/>
                        </a:rPr>
                        <a:t>objasniti </a:t>
                      </a: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Minion Pro"/>
                        </a:rPr>
                        <a:t>kako se štiti okoliš i kako se građanin može angažirati u zaštiti okoliša na različitim razinama </a:t>
                      </a:r>
                      <a:r>
                        <a:rPr lang="hr-HR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Minion Pro"/>
                        </a:rPr>
                        <a:t>(građansko znanje i razumijevanje)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-učenik posjeduje vještine provođenja individualnih i grupnih istraživačkih projekata usmjerenih na rješavanje pojedinačnih i zajedničkih problema na razini škole te lokalne i hrvatske domovinske zajednice</a:t>
                      </a:r>
                      <a:r>
                        <a:rPr lang="hr-HR" sz="1800" dirty="0">
                          <a:solidFill>
                            <a:srgbClr val="00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 </a:t>
                      </a:r>
                      <a:r>
                        <a:rPr lang="hr-HR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Calibri"/>
                          <a:cs typeface="Minion Pro"/>
                        </a:rPr>
                        <a:t>(građanske vještine i sposobnosti)</a:t>
                      </a:r>
                      <a:endParaRPr lang="hr-HR" sz="1800" dirty="0">
                        <a:solidFill>
                          <a:srgbClr val="000000"/>
                        </a:solidFill>
                        <a:effectLst/>
                        <a:latin typeface="Minion Pro"/>
                        <a:ea typeface="Calibri"/>
                        <a:cs typeface="Minion Pro"/>
                      </a:endParaRP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  <a:tabLst>
                          <a:tab pos="179705" algn="l"/>
                        </a:tabLst>
                      </a:pPr>
                      <a:r>
                        <a:rPr lang="hr-HR" sz="1800" dirty="0">
                          <a:solidFill>
                            <a:srgbClr val="FF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-učenik pokazuje privrženost očuvanju živih bića, te prirodnog i kulturnog bogatstva Republike Hrvatske</a:t>
                      </a:r>
                      <a:r>
                        <a:rPr lang="hr-HR" sz="1800" dirty="0">
                          <a:solidFill>
                            <a:srgbClr val="00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 (građanske </a:t>
                      </a:r>
                      <a:r>
                        <a:rPr lang="hr-HR" sz="1800" dirty="0" err="1">
                          <a:solidFill>
                            <a:srgbClr val="00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vrjednosti</a:t>
                      </a:r>
                      <a:r>
                        <a:rPr lang="hr-HR" sz="1800" dirty="0">
                          <a:solidFill>
                            <a:srgbClr val="000000"/>
                          </a:solidFill>
                          <a:effectLst/>
                          <a:latin typeface="Minion Pro"/>
                          <a:ea typeface="Calibri"/>
                          <a:cs typeface="Minion Pro"/>
                        </a:rPr>
                        <a:t> i stavovi)</a:t>
                      </a:r>
                    </a:p>
                  </a:txBody>
                  <a:tcPr marL="36195" marR="36195" marT="71755" marB="7175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E87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4932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graphicFrame>
        <p:nvGraphicFramePr>
          <p:cNvPr id="4" name="Rezervirano mjesto sadržaja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074429"/>
              </p:ext>
            </p:extLst>
          </p:nvPr>
        </p:nvGraphicFramePr>
        <p:xfrm>
          <a:off x="251520" y="143294"/>
          <a:ext cx="8280920" cy="6995122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6323579"/>
                <a:gridCol w="1957341"/>
              </a:tblGrid>
              <a:tr h="6454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900" baseline="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hr-HR" sz="2000" b="1" baseline="0" dirty="0" smtClean="0">
                          <a:solidFill>
                            <a:schemeClr val="accen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Završni dio </a:t>
                      </a:r>
                      <a:r>
                        <a:rPr lang="hr-HR" sz="2000" b="1" baseline="0" dirty="0" smtClean="0">
                          <a:solidFill>
                            <a:schemeClr val="accent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sata:</a:t>
                      </a:r>
                      <a:endParaRPr lang="hr-HR" sz="900" b="1" dirty="0" smtClean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9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r>
                        <a:rPr lang="hr-HR" sz="1600" dirty="0" smtClean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ponovimo </a:t>
                      </a: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uz kratki film i zaključimo navodeći najvažnije uloge vode  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i njenu važnost za žive organizme i važnost očuvanja vode od zagađenja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kao i potrebe za štednjom osobito pitke vode u svakodnevnom životu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-učenici su dobili za domaću zadaću proučiti zakone: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/>
                        <a:buChar char=""/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Zakon o vodama (NN 107/95)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Wingdings"/>
                        <a:buChar char=""/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Zakon o zaštiti prirode, pročišćeni tekst zakona (NN 70/05, 39/08, 57/11)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i istražiti koliko vode mjesečno potroši njihovo kućanstvo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dvoje učenika izvode kratku prezentaciju o načinima zagađivanja vode, 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problemima zbog  zagađenja i nedostatka pitke vode, resursima pitke  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vode u nas i u svijetu, mogućim posljedicama nedostatka pitke vode i 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mogućim načinima štednje pitke vode u svakodnevnom životu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-učenici komentiraju  uspoređujući potrošnju vode u njihovim kućanstvima i donose  prijedloge o štednji vode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(Napomena: učenici će posjetiti gradski pročistač voda  poslije proljetnih praznika, prema dogovoru)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600075" algn="l"/>
                        </a:tabLst>
                      </a:pPr>
                      <a:r>
                        <a:rPr lang="hr-HR" sz="1600" b="0" dirty="0">
                          <a:solidFill>
                            <a:srgbClr val="365F91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hr-HR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9587" marR="29587" marT="58655" marB="5865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5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r-HR" sz="18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hr-HR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razgovor</a:t>
                      </a:r>
                      <a:endParaRPr lang="hr-H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5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r-HR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demonstracija</a:t>
                      </a:r>
                      <a:endParaRPr lang="hr-H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5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r-HR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grupni </a:t>
                      </a:r>
                      <a:r>
                        <a:rPr lang="hr-HR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rad</a:t>
                      </a:r>
                      <a:endParaRPr lang="hr-H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ts val="15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hr-HR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diskusija</a:t>
                      </a:r>
                      <a:endParaRPr lang="hr-H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indent="0">
                        <a:lnSpc>
                          <a:spcPts val="15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Tx/>
                        <a:buNone/>
                      </a:pPr>
                      <a:r>
                        <a:rPr lang="hr-HR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 refleksije-povratna</a:t>
                      </a:r>
                    </a:p>
                    <a:p>
                      <a:pPr marL="0" indent="0">
                        <a:lnSpc>
                          <a:spcPts val="15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Tx/>
                        <a:buNone/>
                      </a:pPr>
                      <a:r>
                        <a:rPr lang="hr-HR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informacija i/ili </a:t>
                      </a:r>
                    </a:p>
                    <a:p>
                      <a:pPr marL="0" indent="0">
                        <a:lnSpc>
                          <a:spcPts val="15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FontTx/>
                        <a:buNone/>
                      </a:pPr>
                      <a:r>
                        <a:rPr lang="hr-HR" sz="18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ocjena</a:t>
                      </a:r>
                      <a:endParaRPr lang="hr-HR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6539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Ljerka\Desktop\goo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1556792"/>
            <a:ext cx="424847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hr-HR" altLang="sr-Latn-RS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hr-HR" altLang="sr-Latn-R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hr-HR" altLang="sr-Latn-RS" sz="31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DNEVNIK </a:t>
            </a:r>
            <a:r>
              <a:rPr lang="hr-HR" altLang="sr-Latn-RS" sz="31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RADA</a:t>
            </a:r>
            <a:br>
              <a:rPr lang="hr-HR" altLang="sr-Latn-RS" sz="31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31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označiti </a:t>
            </a:r>
            <a:r>
              <a:rPr lang="hr-HR" altLang="sr-Latn-RS" sz="31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crvenom bojom </a:t>
            </a:r>
            <a:r>
              <a:rPr lang="hr-HR" altLang="sr-Latn-RS" sz="3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 napomenu da je obrađena tema iz GOO</a:t>
            </a:r>
            <a:br>
              <a:rPr lang="hr-HR" altLang="sr-Latn-RS" sz="3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r-HR" sz="3100" dirty="0"/>
          </a:p>
        </p:txBody>
      </p:sp>
      <p:pic>
        <p:nvPicPr>
          <p:cNvPr id="1028" name="Picture 4" descr="C:\Users\Ljerka\Desktop\goo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88843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619672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635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Prijedlozi tema GOO za</a:t>
            </a:r>
            <a:b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međupredmetno</a:t>
            </a:r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povezivanje</a:t>
            </a: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251520" y="1935480"/>
            <a:ext cx="8435280" cy="4389120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hr-HR" sz="28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GOO I BIOLOGIJA</a:t>
            </a:r>
            <a:endParaRPr lang="hr-HR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hr-HR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   RAZRED</a:t>
            </a:r>
            <a:endParaRPr lang="hr-HR" sz="2800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Zaštita voda-problem onečišćenja voda, potrošnja vode,važnost i načini štednje vode, zakoni o zaštiti voda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Terenska nastava –gradski pročistač voda ili pročistač otpadnih voda u tvornici piva </a:t>
            </a:r>
            <a:r>
              <a:rPr lang="hr-HR" sz="2800" b="1" dirty="0" err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Calsberg</a:t>
            </a:r>
            <a:endParaRPr lang="hr-HR" sz="2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619672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6954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79512" y="-315416"/>
            <a:ext cx="8784976" cy="6640016"/>
          </a:xfrm>
        </p:spPr>
        <p:txBody>
          <a:bodyPr>
            <a:noAutofit/>
          </a:bodyPr>
          <a:lstStyle/>
          <a:p>
            <a:pPr marL="0" lvl="0" indent="0">
              <a:lnSpc>
                <a:spcPct val="115000"/>
              </a:lnSpc>
              <a:buClr>
                <a:srgbClr val="0BD0D9"/>
              </a:buClr>
              <a:buNone/>
            </a:pPr>
            <a:r>
              <a:rPr lang="hr-HR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</a:t>
            </a:r>
          </a:p>
          <a:p>
            <a:pPr marL="0" lvl="0" indent="0">
              <a:lnSpc>
                <a:spcPct val="115000"/>
              </a:lnSpc>
              <a:buClr>
                <a:srgbClr val="0BD0D9"/>
              </a:buClr>
              <a:buNone/>
            </a:pPr>
            <a:r>
              <a:rPr lang="hr-HR" sz="24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</a:t>
            </a:r>
            <a:r>
              <a:rPr lang="hr-H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</a:t>
            </a:r>
            <a:r>
              <a:rPr lang="hr-HR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   RAZRED</a:t>
            </a:r>
            <a:endParaRPr lang="hr-HR" sz="2400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buClr>
                <a:srgbClr val="0BD0D9"/>
              </a:buClr>
              <a:buFont typeface="Symbol"/>
              <a:buChar char=""/>
            </a:pPr>
            <a:r>
              <a:rPr lang="hr-HR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Problemi zbog onečišćenja i nedostatka pitke vode kod nas i u svijetu </a:t>
            </a:r>
          </a:p>
          <a:p>
            <a:pPr marL="982980" lvl="0" indent="-342900">
              <a:lnSpc>
                <a:spcPct val="115000"/>
              </a:lnSpc>
              <a:buClr>
                <a:srgbClr val="0BD0D9"/>
              </a:buClr>
              <a:buFont typeface="Wingdings" panose="05000000000000000000" pitchFamily="2" charset="2"/>
              <a:buChar char="Ø"/>
            </a:pPr>
            <a:r>
              <a:rPr lang="hr-HR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(bolesti, trgovanje vodom  dr. problemi)</a:t>
            </a:r>
          </a:p>
          <a:p>
            <a:pPr marL="342900" lvl="0" indent="-342900">
              <a:lnSpc>
                <a:spcPct val="115000"/>
              </a:lnSpc>
              <a:buClr>
                <a:srgbClr val="0BD0D9"/>
              </a:buClr>
              <a:buFont typeface="Symbol"/>
              <a:buChar char=""/>
            </a:pPr>
            <a:r>
              <a:rPr lang="hr-HR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Zaštita prirode –nacionalni </a:t>
            </a:r>
            <a:r>
              <a:rPr lang="hr-HR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parkovi,</a:t>
            </a:r>
            <a:r>
              <a:rPr lang="hr-HR" sz="2200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parkovi</a:t>
            </a:r>
            <a:r>
              <a:rPr lang="hr-HR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prirode, strogi prirodni rezervati, posebni rezervati i dr. zaštićena područja</a:t>
            </a:r>
          </a:p>
          <a:p>
            <a:pPr marL="982980" lvl="0" indent="-342900">
              <a:lnSpc>
                <a:spcPct val="115000"/>
              </a:lnSpc>
              <a:buClr>
                <a:srgbClr val="0BD0D9"/>
              </a:buClr>
              <a:buFont typeface="Wingdings" panose="05000000000000000000" pitchFamily="2" charset="2"/>
              <a:buChar char="Ø"/>
            </a:pPr>
            <a:r>
              <a:rPr lang="hr-HR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</a:t>
            </a:r>
            <a:r>
              <a:rPr lang="hr-HR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terenska nastava u zaštićena </a:t>
            </a:r>
            <a:r>
              <a:rPr lang="hr-HR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područja (</a:t>
            </a:r>
            <a:r>
              <a:rPr lang="hr-HR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osobito na lokalnoj razini)</a:t>
            </a:r>
          </a:p>
          <a:p>
            <a:pPr marL="342900" lvl="0" indent="-342900">
              <a:lnSpc>
                <a:spcPct val="115000"/>
              </a:lnSpc>
              <a:buClr>
                <a:srgbClr val="0BD0D9"/>
              </a:buClr>
              <a:buFont typeface="Symbol"/>
              <a:buChar char=""/>
            </a:pPr>
            <a:r>
              <a:rPr lang="hr-HR" sz="22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Rijetke </a:t>
            </a:r>
            <a:r>
              <a:rPr lang="hr-HR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 ugrožene vrste u Hrvatskoj  i glavni uzroci izumiranja i ugroženosti vrsta </a:t>
            </a:r>
          </a:p>
          <a:p>
            <a:pPr marL="342900" lvl="0" indent="-342900">
              <a:lnSpc>
                <a:spcPct val="115000"/>
              </a:lnSpc>
              <a:buClr>
                <a:srgbClr val="0BD0D9"/>
              </a:buClr>
              <a:buFont typeface="Symbol"/>
              <a:buChar char=""/>
            </a:pPr>
            <a:r>
              <a:rPr lang="hr-HR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Endemi i relikti</a:t>
            </a:r>
          </a:p>
          <a:p>
            <a:pPr marL="342900" lvl="0" indent="-342900">
              <a:lnSpc>
                <a:spcPct val="115000"/>
              </a:lnSpc>
              <a:buClr>
                <a:srgbClr val="0BD0D9"/>
              </a:buClr>
              <a:buFont typeface="Symbol"/>
              <a:buChar char=""/>
            </a:pPr>
            <a:r>
              <a:rPr lang="hr-HR" sz="22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Utjecaj na </a:t>
            </a:r>
            <a:r>
              <a:rPr lang="hr-HR" sz="2200" b="1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bioraznolikost</a:t>
            </a:r>
            <a:endParaRPr lang="hr-HR" sz="2200" b="1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buClr>
                <a:srgbClr val="0BD0D9"/>
              </a:buClr>
            </a:pPr>
            <a:endParaRPr lang="hr-HR" sz="2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hr-HR" sz="2200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0"/>
            <a:ext cx="1115616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57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43872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hr-HR" sz="28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3.RAZRED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Ovisnosti (pušenje, alkoholizam i droga, uporaba steroida</a:t>
            </a:r>
            <a:r>
              <a:rPr lang="hr-HR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 </a:t>
            </a:r>
            <a:r>
              <a:rPr lang="hr-H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-zdravstvene i društvene posljedice njihove uporabe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hr-H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Diskusije i vezanost uz ljudska prava kroz teme: potpomognuta oplodnja</a:t>
            </a:r>
            <a:r>
              <a:rPr lang="hr-HR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pobačaj</a:t>
            </a:r>
            <a:r>
              <a:rPr lang="hr-H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estetske operacije, trgovanje ljudima i organima,zloporaba djece,problemi vezani uz prenapučenost</a:t>
            </a:r>
          </a:p>
          <a:p>
            <a:endParaRPr lang="hr-H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619672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705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107504" y="0"/>
            <a:ext cx="9145016" cy="6858000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hr-H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4.RAZRED</a:t>
            </a:r>
            <a:endParaRPr lang="hr-HR" sz="2400" b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Kako građanin može utjecati svojom potrošnjom na proizvodnju roba kojom se ugrožava zdravlje ljudi, živih bića i okoliša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Ekološke i društvene posljedice uporabe genetski modificirane hrane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Onečišćenje voda zraka i tla (lokalni zagađivači i posljedice)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Globalne promjene </a:t>
            </a:r>
            <a:r>
              <a:rPr lang="hr-HR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:      -efekt 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staklenika </a:t>
            </a:r>
          </a:p>
          <a:p>
            <a:pPr marL="67564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hr-HR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   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-kisele kiše</a:t>
            </a:r>
          </a:p>
          <a:p>
            <a:pPr marL="67564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</a:t>
            </a:r>
            <a:r>
              <a:rPr lang="hr-HR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-uništavanje ozonskog omotača</a:t>
            </a:r>
          </a:p>
          <a:p>
            <a:pPr marL="67564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</a:t>
            </a:r>
            <a:r>
              <a:rPr lang="hr-HR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-uništavanje staništa</a:t>
            </a:r>
          </a:p>
          <a:p>
            <a:pPr marL="67564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</a:t>
            </a:r>
            <a:r>
              <a:rPr lang="hr-HR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-utjecaj </a:t>
            </a:r>
            <a:r>
              <a:rPr lang="hr-HR" sz="24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hidroakumulacija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na okoliš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Upravljanje prirodnim resursima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Obnovljivi izvori energije i energetska učinkovitost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Gospodarenje otpadom</a:t>
            </a:r>
          </a:p>
          <a:p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0"/>
            <a:ext cx="1115616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8148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55989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hr-HR" sz="2800" b="1" u="sng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GOO I KEMIJA</a:t>
            </a:r>
            <a:endParaRPr lang="hr-HR" sz="2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hr-HR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1.RAZRED</a:t>
            </a:r>
            <a:endParaRPr lang="hr-HR" sz="2800" b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Gospodarenje otpadom –propisno odlaganje kemijskog otpada</a:t>
            </a:r>
          </a:p>
          <a:p>
            <a:pPr marL="0" lv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hr-HR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2.RAZRED</a:t>
            </a:r>
            <a:endParaRPr lang="hr-HR" sz="2800" b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Žene </a:t>
            </a:r>
            <a:r>
              <a:rPr lang="hr-HR" sz="28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nobelovke</a:t>
            </a:r>
            <a:endParaRPr lang="hr-HR" sz="28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hr-HR" sz="28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Obnovljivi izvori energije i energetska učinkovitost</a:t>
            </a:r>
          </a:p>
          <a:p>
            <a:endParaRPr lang="hr-HR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619672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86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hr-H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3.RAZRED</a:t>
            </a:r>
            <a:endParaRPr lang="hr-HR" sz="2400" b="1" dirty="0">
              <a:solidFill>
                <a:srgbClr val="C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Novi alternativni izvori energije (vodik, gorivi članci)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Onečišćenje teškim metalima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Onečišćenje voda </a:t>
            </a:r>
            <a:r>
              <a:rPr lang="hr-HR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zraka 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i tla (lokalni zagađivači,terenska nastava-gradski pročistač voda ili pročistač otpadnih voda u tvornici piva </a:t>
            </a:r>
            <a:r>
              <a:rPr lang="hr-HR" sz="24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Calsberg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Globalne </a:t>
            </a:r>
            <a:r>
              <a:rPr lang="hr-HR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promjene :      -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efekt staklenika</a:t>
            </a:r>
          </a:p>
          <a:p>
            <a:pPr marL="79248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</a:t>
            </a:r>
            <a:r>
              <a:rPr lang="hr-HR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-kisele kiše</a:t>
            </a:r>
          </a:p>
          <a:p>
            <a:pPr marL="79248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</a:t>
            </a:r>
            <a:r>
              <a:rPr lang="hr-HR" sz="24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-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uništavanje ozonskog omotača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hr-HR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</a:t>
            </a:r>
            <a:r>
              <a:rPr lang="hr-H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4</a:t>
            </a:r>
            <a:r>
              <a:rPr lang="hr-HR" sz="24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RAZRED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Štetni utjecaji organskih spojeva na okoliš i zdravlje ljudi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Terenska nastava- CPS </a:t>
            </a:r>
            <a:r>
              <a:rPr lang="hr-HR" sz="2400" b="1" dirty="0" err="1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Molve</a:t>
            </a:r>
            <a:r>
              <a:rPr lang="hr-HR" sz="24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                                </a:t>
            </a:r>
          </a:p>
          <a:p>
            <a:endParaRPr lang="hr-H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0"/>
            <a:ext cx="1475656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77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116632"/>
            <a:ext cx="8867328" cy="1872208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hr-HR" altLang="sr-Latn-R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Eksperimentalno provođenje</a:t>
            </a:r>
            <a:br>
              <a:rPr lang="hr-HR" altLang="sr-Latn-R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altLang="sr-Latn-RS" sz="4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GOO u GFG</a:t>
            </a:r>
            <a:endParaRPr lang="en-US" altLang="sr-Latn-RS" sz="4400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5544616"/>
          </a:xfrm>
        </p:spPr>
        <p:txBody>
          <a:bodyPr>
            <a:no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hr-HR" altLang="sr-Latn-RS" sz="2400" b="1" dirty="0">
                <a:latin typeface="Times New Roman" panose="02020603050405020304" pitchFamily="18" charset="0"/>
              </a:rPr>
              <a:t> </a:t>
            </a:r>
            <a:r>
              <a:rPr lang="hr-HR" altLang="sr-Latn-RS" sz="2400" b="1" dirty="0" smtClean="0">
                <a:latin typeface="Times New Roman" panose="02020603050405020304" pitchFamily="18" charset="0"/>
              </a:rPr>
              <a:t>   </a:t>
            </a:r>
            <a:r>
              <a:rPr lang="hr-HR" altLang="sr-Latn-R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1.-2. razred </a:t>
            </a:r>
          </a:p>
          <a:p>
            <a:pPr eaLnBrk="1" hangingPunct="1">
              <a:buFont typeface="Arial" pitchFamily="34" charset="0"/>
              <a:buNone/>
            </a:pPr>
            <a:r>
              <a:rPr lang="hr-HR" altLang="sr-Latn-R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obvezni</a:t>
            </a:r>
            <a:r>
              <a:rPr lang="en-US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predmet</a:t>
            </a:r>
            <a:endParaRPr lang="hr-HR" altLang="sr-Latn-R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itchFamily="34" charset="0"/>
              <a:buNone/>
            </a:pPr>
            <a:r>
              <a:rPr lang="hr-HR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r>
              <a:rPr lang="hr-HR" altLang="sr-Latn-R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UKUPNO 35 sati godišnje, obvezno</a:t>
            </a:r>
          </a:p>
          <a:p>
            <a:pPr eaLnBrk="1" hangingPunct="1">
              <a:buFont typeface="Arial" pitchFamily="34" charset="0"/>
              <a:buNone/>
            </a:pPr>
            <a:r>
              <a:rPr lang="hr-HR" altLang="sr-Latn-R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buFont typeface="Arial" pitchFamily="34" charset="0"/>
              <a:buNone/>
            </a:pPr>
            <a:r>
              <a:rPr lang="hr-HR" altLang="sr-Latn-R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en-US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međupredmetno</a:t>
            </a:r>
            <a:r>
              <a:rPr lang="hr-HR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modularno</a:t>
            </a:r>
            <a:r>
              <a:rPr lang="hr-HR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izvannastavno</a:t>
            </a:r>
            <a:r>
              <a:rPr lang="en-US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projekti</a:t>
            </a:r>
            <a:r>
              <a:rPr lang="en-US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škole</a:t>
            </a:r>
            <a:r>
              <a:rPr lang="en-US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društvene</a:t>
            </a:r>
            <a:r>
              <a:rPr lang="en-US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zajednice</a:t>
            </a:r>
            <a:r>
              <a:rPr lang="en-US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u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sklopu</a:t>
            </a:r>
            <a:r>
              <a:rPr lang="en-US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školskog</a:t>
            </a:r>
            <a:r>
              <a:rPr lang="en-US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sr-Latn-R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kuriku</a:t>
            </a:r>
            <a:r>
              <a:rPr lang="ta-IN" altLang="sr-Latn-RS" sz="3200" dirty="0" smtClean="0">
                <a:latin typeface="Times New Roman" panose="02020603050405020304" pitchFamily="18" charset="0"/>
              </a:rPr>
              <a:t>l</a:t>
            </a:r>
            <a:r>
              <a:rPr lang="hr-HR" altLang="sr-Latn-R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uma</a:t>
            </a:r>
          </a:p>
          <a:p>
            <a:pPr eaLnBrk="1" hangingPunct="1">
              <a:buFont typeface="Arial" pitchFamily="34" charset="0"/>
              <a:buNone/>
            </a:pPr>
            <a:r>
              <a:rPr lang="hr-HR" altLang="sr-Latn-R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hr-HR" altLang="sr-Latn-RS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UKUPNO 15 sati godišnje, obvezno</a:t>
            </a:r>
          </a:p>
          <a:p>
            <a:pPr eaLnBrk="1" hangingPunct="1">
              <a:buFont typeface="Arial" pitchFamily="34" charset="0"/>
              <a:buNone/>
            </a:pPr>
            <a:endParaRPr lang="hr-HR" altLang="sr-Latn-RS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sr-Latn-R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"/>
            <a:ext cx="1619672" cy="162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88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0" y="704088"/>
            <a:ext cx="8172400" cy="1143000"/>
          </a:xfrm>
        </p:spPr>
        <p:txBody>
          <a:bodyPr/>
          <a:lstStyle/>
          <a:p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hr-HR" sz="3300" b="1" dirty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OBILJEŽAVANJE VAŽNIH EKOLOŠKIH DATUMA  (biologija i kemija</a:t>
            </a:r>
            <a:r>
              <a:rPr lang="hr-HR" sz="33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hr-HR" sz="33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r>
              <a:rPr lang="hr-HR" sz="33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(diskusije, prezentacije,plakati,eko-akcije u </a:t>
            </a:r>
            <a:r>
              <a:rPr lang="hr-HR" sz="33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 lokalnoj </a:t>
            </a:r>
            <a:r>
              <a:rPr lang="hr-HR" sz="33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zajednici 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hr-HR" sz="33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02.02.Međunarodni dan zaštite močvara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hr-HR" sz="33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22.03.Svjetski dan voda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hr-HR" sz="33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22.04.Dan planeta Zemlje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hr-HR" sz="33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22.05.Svjetski dan biološke raznolikosti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hr-HR" sz="33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05. 06. Svjetski dan zaštite okoliša</a:t>
            </a:r>
          </a:p>
          <a:p>
            <a:endParaRPr lang="hr-HR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0"/>
            <a:ext cx="1259632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8838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72616" y="260648"/>
            <a:ext cx="9659416" cy="10081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en-US" altLang="sr-Latn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ta-IN" altLang="sr-Latn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rimjeri GFG: </a:t>
            </a:r>
            <a:r>
              <a:rPr lang="hr-HR" altLang="sr-Latn-R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PROJEKTI</a:t>
            </a:r>
            <a:endParaRPr lang="en-US" altLang="sr-Latn-RS" dirty="0" smtClean="0">
              <a:effectLst>
                <a:outerShdw blurRad="38100" dist="38100" dir="2700000" algn="tl">
                  <a:srgbClr val="C0C0C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70000"/>
            <a:ext cx="8610922" cy="5241925"/>
          </a:xfrm>
        </p:spPr>
        <p:txBody>
          <a:bodyPr/>
          <a:lstStyle/>
          <a:p>
            <a:pPr lvl="0">
              <a:lnSpc>
                <a:spcPct val="90000"/>
              </a:lnSpc>
              <a:buClr>
                <a:srgbClr val="0BD0D9"/>
              </a:buClr>
              <a:buFont typeface="Arial" panose="020B0604020202020204" pitchFamily="34" charset="0"/>
              <a:buChar char="•"/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Zakon u razredu</a:t>
            </a:r>
            <a:r>
              <a:rPr lang="hr-HR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2. i 4. razredi (simulirano suđenj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hr-HR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hr-HR" altLang="sr-Latn-RS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r-HR" altLang="sr-Latn-RS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90000"/>
              </a:lnSpc>
              <a:buClr>
                <a:srgbClr val="0BD0D9"/>
              </a:buClr>
              <a:buFont typeface="Arial" panose="020B0604020202020204" pitchFamily="34" charset="0"/>
              <a:buChar char="•"/>
            </a:pPr>
            <a:r>
              <a:rPr lang="hr-HR" altLang="sr-Latn-R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Volonterstvo</a:t>
            </a:r>
            <a:r>
              <a:rPr lang="hr-HR" altLang="sr-Latn-R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suradnja s </a:t>
            </a:r>
            <a:r>
              <a:rPr lang="hr-HR" altLang="sr-Latn-RS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Centrom za socijalnu skrb</a:t>
            </a:r>
            <a:r>
              <a:rPr lang="hr-HR" altLang="sr-Latn-R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pomoć </a:t>
            </a:r>
            <a:r>
              <a:rPr lang="hr-HR" altLang="sr-Latn-R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starijim </a:t>
            </a:r>
            <a:r>
              <a:rPr lang="hr-HR" altLang="sr-Latn-RS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nemoćnima, siromašnim obiteljima, pomoć u </a:t>
            </a:r>
            <a:r>
              <a:rPr lang="hr-HR" altLang="sr-Latn-R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učenju</a:t>
            </a:r>
          </a:p>
          <a:p>
            <a:pPr lvl="0">
              <a:lnSpc>
                <a:spcPct val="90000"/>
              </a:lnSpc>
              <a:buClr>
                <a:srgbClr val="0BD0D9"/>
              </a:buClr>
              <a:buFont typeface="Arial" panose="020B0604020202020204" pitchFamily="34" charset="0"/>
              <a:buChar char="•"/>
            </a:pPr>
            <a:r>
              <a:rPr lang="hr-HR" altLang="sr-Latn-RS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Projekt </a:t>
            </a:r>
            <a:r>
              <a:rPr lang="hr-HR" altLang="sr-Latn-RS" sz="2800" b="1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Građanin</a:t>
            </a:r>
            <a:r>
              <a:rPr lang="hr-HR" altLang="sr-Latn-RS" sz="28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2. razredi</a:t>
            </a:r>
          </a:p>
          <a:p>
            <a:pPr eaLnBrk="1" hangingPunct="1">
              <a:lnSpc>
                <a:spcPct val="90000"/>
              </a:lnSpc>
            </a:pPr>
            <a:endParaRPr lang="hr-HR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hr-HR" altLang="sr-Latn-R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0"/>
            <a:ext cx="1475656" cy="126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https://photos-1.dropbox.com/t/0/AADtPchDIQSabkKfiBhu-Yw4dEzBLa0lDQUSUc__zgQAPA/10/16262436/jpeg/32x32/2/1362337200/0/2/P2188221.JPG/2zRuJdtIcJL7xs8PQcuYhTXsMOqwCkq4XvbUs1_pbL8?size=1024x768&amp;size_mode=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80" y="1772816"/>
            <a:ext cx="7890284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Ljerka\Desktop\Downloads\DSC020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308" y="1772816"/>
            <a:ext cx="7776864" cy="4806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732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685800" indent="-685800">
              <a:buFont typeface="Arial" panose="020B0604020202020204" pitchFamily="34" charset="0"/>
              <a:buChar char="•"/>
            </a:pPr>
            <a:endParaRPr lang="hr-HR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87888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0BD0D9"/>
              </a:buClr>
              <a:buFont typeface="Arial" panose="020B0604020202020204" pitchFamily="34" charset="0"/>
              <a:buChar char="•"/>
            </a:pPr>
            <a:r>
              <a:rPr lang="hr-HR" altLang="sr-Latn-R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Zanemarimo razlike</a:t>
            </a:r>
            <a:r>
              <a:rPr lang="hr-HR" altLang="sr-Latn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u suradnji s </a:t>
            </a:r>
            <a:r>
              <a:rPr lang="hr-HR" altLang="sr-Latn-R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Udrugom osoba s invaliditetom</a:t>
            </a:r>
            <a:r>
              <a:rPr lang="hr-HR" altLang="sr-Latn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2. razredi</a:t>
            </a:r>
          </a:p>
          <a:p>
            <a:pPr marL="0" lvl="0" indent="0">
              <a:lnSpc>
                <a:spcPct val="90000"/>
              </a:lnSpc>
              <a:buClr>
                <a:srgbClr val="0BD0D9"/>
              </a:buClr>
              <a:buNone/>
            </a:pPr>
            <a:endParaRPr lang="hr-HR" altLang="sr-Latn-R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90000"/>
              </a:lnSpc>
              <a:buClr>
                <a:srgbClr val="0BD0D9"/>
              </a:buClr>
            </a:pPr>
            <a:r>
              <a:rPr lang="hr-HR" altLang="sr-Latn-RS" sz="24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Galovićeva</a:t>
            </a:r>
            <a:r>
              <a:rPr lang="hr-HR" altLang="sr-Latn-RS" sz="24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jesen</a:t>
            </a:r>
            <a:r>
              <a:rPr lang="hr-HR" altLang="sr-Latn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krajem listopada, sudjelovanje u građanskim akcijama i projektima zaštite kulturne baštine – volonteri čitaju u dječjim vrtićima i na Dječjem odjelu </a:t>
            </a:r>
            <a:r>
              <a:rPr lang="ta-IN" altLang="sr-Latn-RS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b</a:t>
            </a:r>
            <a:r>
              <a:rPr lang="hr-HR" altLang="sr-Latn-RS" sz="2400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olnice</a:t>
            </a:r>
            <a:r>
              <a:rPr lang="hr-HR" altLang="sr-Latn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suradnja s Gradom</a:t>
            </a:r>
            <a:r>
              <a:rPr lang="ta-IN" altLang="sr-Latn-RS" sz="2400" dirty="0">
                <a:solidFill>
                  <a:prstClr val="black"/>
                </a:solidFill>
                <a:latin typeface="Times New Roman" panose="02020603050405020304" pitchFamily="18" charset="0"/>
              </a:rPr>
              <a:t> </a:t>
            </a:r>
            <a:endParaRPr lang="hr-HR" altLang="sr-Latn-RS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lnSpc>
                <a:spcPct val="90000"/>
              </a:lnSpc>
              <a:buClr>
                <a:srgbClr val="0BD0D9"/>
              </a:buClr>
            </a:pPr>
            <a:r>
              <a:rPr lang="hr-HR" altLang="sr-Latn-RS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Planska </a:t>
            </a:r>
            <a:r>
              <a:rPr lang="hr-HR" altLang="sr-Latn-RS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igra</a:t>
            </a:r>
            <a:r>
              <a:rPr lang="hr-HR" altLang="sr-Latn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lokalna samouprava, </a:t>
            </a:r>
            <a:r>
              <a:rPr lang="hr-HR" altLang="sr-Latn-RS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Zaklada F. </a:t>
            </a:r>
            <a:r>
              <a:rPr lang="hr-HR" altLang="sr-Latn-RS" sz="2400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Ebert</a:t>
            </a:r>
            <a:r>
              <a:rPr lang="hr-HR" altLang="sr-Latn-RS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simulirana sjednica Gradskog vijeća</a:t>
            </a:r>
          </a:p>
          <a:p>
            <a:endParaRPr lang="hr-HR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619672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 descr="https://ci3.googleusercontent.com/proxy/3kZGLTvz6SEMJv4enytnl65UwiA__A-moMTigjd52gK6X89vGuydBeXrKoKDIZte6RpymVpw9xOE5FVYGe9lsF0C-haQcV2ljc8XKBIDg-R_IE28NROc5btDtQ2rgOa8nU17MtzeP_uaK6GHAq9EL8sAOom8dlqFx8RNS6VXMvplA6E1k2rWgoRy37K_JdiEvKDmFxuNmFdgFg=s0-d-e1-ft#http://www.gimnazija-fgalovic-koprivnica.skole.hr/upload/gimnazija-fgalovic-koprivnica/images/newsimg/748/Postujmo_razlicitost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410445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hotos-2.dropbox.com/t/0/AAD0WwjyhMkYQZ42UwoKQM4MyvcbtlB6tWjP8l_D-BV43A/10/16262436/jpeg/32x32/2/1362337200/0/2/P2188236.JPG/rh9KRQPD6NUQcwyJFnz0g1w1eLCXOFRPIsk0ZumRK8E?size=1024x768&amp;size_mode=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807" y="548680"/>
            <a:ext cx="7860357" cy="5661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177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endParaRPr lang="en-US" altLang="sr-Latn-RS" dirty="0" smtClean="0">
              <a:effectLst>
                <a:outerShdw blurRad="38100" dist="38100" dir="2700000" algn="tl">
                  <a:srgbClr val="C0C0C0"/>
                </a:outerShdw>
              </a:effectLst>
              <a:latin typeface="Helvetica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052736"/>
            <a:ext cx="8826946" cy="5471889"/>
          </a:xfr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ta-IN" altLang="sr-Latn-RS" sz="2800" b="1" dirty="0" smtClean="0">
                <a:latin typeface="Times New Roman" panose="02020603050405020304" pitchFamily="18" charset="0"/>
              </a:rPr>
              <a:t>Simulirana sjednica Sabora - </a:t>
            </a:r>
            <a:r>
              <a:rPr lang="ta-IN" altLang="sr-Latn-RS" sz="2800" dirty="0" smtClean="0">
                <a:latin typeface="Times New Roman" panose="02020603050405020304" pitchFamily="18" charset="0"/>
              </a:rPr>
              <a:t>učenici su preuzeli uloge saborskih zastupnika</a:t>
            </a:r>
          </a:p>
          <a:p>
            <a:pPr eaLnBrk="1" hangingPunct="1">
              <a:lnSpc>
                <a:spcPct val="80000"/>
              </a:lnSpc>
            </a:pPr>
            <a:endParaRPr lang="ta-IN" altLang="sr-Latn-RS" sz="2800" b="1" dirty="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hr-HR" altLang="sr-Latn-R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Comenius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projekt "SAVE </a:t>
            </a:r>
            <a:r>
              <a:rPr lang="hr-HR" altLang="sr-Latn-R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Past, live </a:t>
            </a:r>
            <a:r>
              <a:rPr lang="hr-HR" altLang="sr-Latn-R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PRESENT, </a:t>
            </a:r>
            <a:r>
              <a:rPr lang="hr-HR" altLang="sr-Latn-R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imagine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FUTURE" </a:t>
            </a:r>
          </a:p>
          <a:p>
            <a:pPr lvl="1" eaLnBrk="1" hangingPunct="1">
              <a:lnSpc>
                <a:spcPct val="80000"/>
              </a:lnSpc>
            </a:pPr>
            <a:r>
              <a:rPr lang="hr-HR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Tema je iz sfere kulturne baštine i jedan je mali dio marketinške turističke promidžbe Koprivnice, Županije i Hrvatske, a Gimnazija surađuje s još sedam škola iz Latvije, Poljske, Rumunjske, Grčke, Bugarske i Turske.</a:t>
            </a:r>
          </a:p>
          <a:p>
            <a:pPr lvl="1" eaLnBrk="1" hangingPunct="1">
              <a:lnSpc>
                <a:spcPct val="80000"/>
              </a:lnSpc>
            </a:pPr>
            <a:r>
              <a:rPr lang="hr-HR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Temelj projekta učenje  je stranog jezika, socijalizacija učenika, timski rad, razvijanje </a:t>
            </a:r>
            <a:r>
              <a:rPr lang="hr-HR" altLang="sr-Latn-RS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org</a:t>
            </a:r>
            <a:r>
              <a:rPr lang="ta-IN" altLang="sr-Latn-RS" sz="2800" dirty="0" smtClean="0">
                <a:latin typeface="Times New Roman" panose="02020603050405020304" pitchFamily="18" charset="0"/>
              </a:rPr>
              <a:t>.</a:t>
            </a:r>
            <a:r>
              <a:rPr lang="hr-HR" altLang="sr-Latn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sposobnosti, multikulturalnost, upoznavanje različitih i drugačijih životnih sredina, a sve se to postiže istraživanjem posebnosti našega kraja.</a:t>
            </a:r>
          </a:p>
          <a:p>
            <a:pPr eaLnBrk="1" hangingPunct="1">
              <a:lnSpc>
                <a:spcPct val="80000"/>
              </a:lnSpc>
            </a:pPr>
            <a:endParaRPr lang="en-US" altLang="sr-Latn-R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0"/>
            <a:ext cx="1403648" cy="1124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 descr="simulirana sjednica (1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53150" y="1988840"/>
            <a:ext cx="2946400" cy="3843536"/>
          </a:xfrm>
          <a:prstGeom prst="rect">
            <a:avLst/>
          </a:prstGeom>
        </p:spPr>
      </p:pic>
      <p:pic>
        <p:nvPicPr>
          <p:cNvPr id="7" name="Picture 8" descr="simulirana sjednica (92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211960" y="2564904"/>
            <a:ext cx="4467225" cy="2978150"/>
          </a:xfrm>
          <a:prstGeom prst="rect">
            <a:avLst/>
          </a:prstGeom>
        </p:spPr>
      </p:pic>
      <p:pic>
        <p:nvPicPr>
          <p:cNvPr id="2050" name="Picture 2" descr="Fotografij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96952"/>
            <a:ext cx="604867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34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OBILJEŽAVANJE VAŽNIJIH DATUMA</a:t>
            </a:r>
            <a:endParaRPr lang="hr-H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324036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1854" y="1777635"/>
            <a:ext cx="3888432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niOkvir 3"/>
          <p:cNvSpPr txBox="1"/>
          <p:nvPr/>
        </p:nvSpPr>
        <p:spPr>
          <a:xfrm>
            <a:off x="4139952" y="1331702"/>
            <a:ext cx="3505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b="1" dirty="0" smtClean="0"/>
              <a:t>Glas protiv nasilja nad ženama</a:t>
            </a:r>
            <a:endParaRPr lang="hr-HR" b="1" dirty="0"/>
          </a:p>
        </p:txBody>
      </p:sp>
      <p:sp>
        <p:nvSpPr>
          <p:cNvPr id="5" name="TekstniOkvir 4"/>
          <p:cNvSpPr txBox="1"/>
          <p:nvPr/>
        </p:nvSpPr>
        <p:spPr>
          <a:xfrm>
            <a:off x="179512" y="2051556"/>
            <a:ext cx="3872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2000" b="1" dirty="0" smtClean="0"/>
              <a:t>I u mom gradu Vukovar svijetli</a:t>
            </a:r>
            <a:endParaRPr lang="hr-HR" sz="2000" b="1" dirty="0"/>
          </a:p>
        </p:txBody>
      </p:sp>
      <p:pic>
        <p:nvPicPr>
          <p:cNvPr id="4101" name="Picture 5" descr="https://ci3.googleusercontent.com/proxy/4QSFGlObhIEBEZ4EYuXLCFYbXFiXtbdl5OGlEdZevwcQJQDYSe0x8B20rsR-CqxZGv1_WB_uhquc65yCFC1atHOS7voxxpqluvykm3Br7wIJRNt_WHuaez9XJLXzL5E9gYfi_WaaeZ-BFCxZ5CzSU6pdept1R2QMMvKva5N7Xq2zqA_bvUvq_fMPmd9HcTNGYnw=s0-d-e1-ft#http://www.gimnazija-fgalovic-koprivnica.skole.hr/upload/gimnazija-fgalovic-koprivnica/images/newsimg/749/Downov_sindro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589240"/>
            <a:ext cx="3384375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niOkvir 5"/>
          <p:cNvSpPr txBox="1"/>
          <p:nvPr/>
        </p:nvSpPr>
        <p:spPr>
          <a:xfrm>
            <a:off x="179512" y="5085184"/>
            <a:ext cx="46521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Podržali osobe s </a:t>
            </a:r>
            <a:r>
              <a:rPr lang="hr-HR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Downovim</a:t>
            </a:r>
            <a:r>
              <a:rPr lang="hr-H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sindromom</a:t>
            </a:r>
            <a:endParaRPr lang="hr-H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3" name="Picture 7" descr="https://ci5.googleusercontent.com/proxy/S4QW6Zvh2QQXZA_lB3nVUO1Wbc2dO8DpXs0JWR8TzszrPTELDQvmGwBNeqcfY0F3xDuql6MXL8X0QwapV3YBiMsTyAI_cZz5jgFIb9JPSPy-KTewAMWKdwy-84hXccIMYfX1R_rVTYM3OXC0cwrjLh6LoYV4savwFoY6YaFoh3Dh91tL_hetEfoE_7N0EQ4=s0-d-e1-ft#http://www.gimnazija-fgalovic-koprivnica.skole.hr/upload/gimnazija-fgalovic-koprivnica/images/newsimg/680/Kuca_Europ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5285239"/>
            <a:ext cx="2838611" cy="1481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niOkvir 6"/>
          <p:cNvSpPr txBox="1"/>
          <p:nvPr/>
        </p:nvSpPr>
        <p:spPr>
          <a:xfrm>
            <a:off x="4932040" y="4725144"/>
            <a:ext cx="3270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Posjetili kuću Europe</a:t>
            </a:r>
            <a:endParaRPr lang="hr-H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619672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262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07288" cy="115212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ta-IN" dirty="0" smtClean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Helvetica"/>
              </a:rPr>
              <a:t>Prijedlozi</a:t>
            </a:r>
            <a:endParaRPr lang="en-US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endParaRPr lang="ta-IN" altLang="sr-Latn-RS" sz="2400" dirty="0" smtClean="0">
              <a:latin typeface="Helvetica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koordinator za GOO</a:t>
            </a:r>
          </a:p>
          <a:p>
            <a:pPr eaLnBrk="1" hangingPunct="1">
              <a:lnSpc>
                <a:spcPct val="80000"/>
              </a:lnSpc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izrada priručnika za GOO</a:t>
            </a:r>
          </a:p>
          <a:p>
            <a:pPr lvl="1" eaLnBrk="1" hangingPunct="1">
              <a:lnSpc>
                <a:spcPct val="80000"/>
              </a:lnSpc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vrlo jasne upute i primjeri tablice</a:t>
            </a:r>
          </a:p>
          <a:p>
            <a:pPr lvl="1" eaLnBrk="1" hangingPunct="1">
              <a:lnSpc>
                <a:spcPct val="80000"/>
              </a:lnSpc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za svaki predmet obrađena tema iz GOO (iz jedne ili više dimenzija) kao ogledni primjerak kako treba izgledati priprema za GOO – u dogovoru sa savjetnicima za predmet – podloga za stvaranje školskog kurikuluma</a:t>
            </a:r>
          </a:p>
          <a:p>
            <a:pPr lvl="1" eaLnBrk="1" hangingPunct="1">
              <a:lnSpc>
                <a:spcPct val="80000"/>
              </a:lnSpc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dokumentacija i literatura</a:t>
            </a:r>
          </a:p>
          <a:p>
            <a:pPr eaLnBrk="1" hangingPunct="1">
              <a:lnSpc>
                <a:spcPct val="80000"/>
              </a:lnSpc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radionice planiranja prema ishodima, metoda poučavanja u GOO na ŽSV za predmete, analiza literature, nastavak radionica iz modula GOO</a:t>
            </a:r>
          </a:p>
          <a:p>
            <a:pPr eaLnBrk="1" hangingPunct="1">
              <a:lnSpc>
                <a:spcPct val="80000"/>
              </a:lnSpc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projekti iz GOO – priznati kao izvannastavne aktivnosti, u svim školama jednako</a:t>
            </a:r>
          </a:p>
          <a:p>
            <a:pPr eaLnBrk="1" hangingPunct="1">
              <a:lnSpc>
                <a:spcPct val="80000"/>
              </a:lnSpc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priznati dodatni posao razrednika</a:t>
            </a:r>
          </a:p>
          <a:p>
            <a:pPr eaLnBrk="1" hangingPunct="1">
              <a:buFont typeface="Wingdings 2" pitchFamily="18" charset="2"/>
              <a:buNone/>
            </a:pPr>
            <a:endParaRPr lang="en-US" altLang="sr-Latn-RS" dirty="0" smtClean="0">
              <a:latin typeface="Helvetica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619672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966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712"/>
            <a:ext cx="8229600" cy="5487888"/>
          </a:xfrm>
        </p:spPr>
        <p:txBody>
          <a:bodyPr>
            <a:normAutofit/>
          </a:bodyPr>
          <a:lstStyle/>
          <a:p>
            <a:pPr algn="ctr" eaLnBrk="1" hangingPunct="1">
              <a:buFont typeface="Wingdings" pitchFamily="2" charset="2"/>
              <a:buNone/>
            </a:pPr>
            <a:r>
              <a:rPr lang="hr-HR" altLang="sr-Latn-RS" sz="66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Hvala na pažnji</a:t>
            </a:r>
            <a:r>
              <a:rPr lang="ta-IN" altLang="sr-Latn-RS" sz="6600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!</a:t>
            </a:r>
          </a:p>
          <a:p>
            <a:pPr algn="ctr" eaLnBrk="1" hangingPunct="1">
              <a:buFont typeface="Wingdings" pitchFamily="2" charset="2"/>
              <a:buNone/>
            </a:pPr>
            <a:endParaRPr lang="ta-IN" altLang="sr-Latn-RS" sz="6000" dirty="0" smtClean="0">
              <a:solidFill>
                <a:schemeClr val="folHlink"/>
              </a:solidFill>
              <a:latin typeface="Times New Roman" panose="02020603050405020304" pitchFamily="18" charset="0"/>
              <a:sym typeface="Wingdings" pitchFamily="2" charset="2"/>
            </a:endParaRPr>
          </a:p>
          <a:p>
            <a:pPr algn="ctr" eaLnBrk="1" hangingPunct="1">
              <a:buFont typeface="Wingdings" pitchFamily="2" charset="2"/>
              <a:buNone/>
            </a:pPr>
            <a:endParaRPr lang="ta-IN" altLang="sr-Latn-RS" sz="6000" dirty="0" smtClean="0">
              <a:solidFill>
                <a:schemeClr val="folHlink"/>
              </a:solidFill>
              <a:latin typeface="Times New Roman" panose="02020603050405020304" pitchFamily="18" charset="0"/>
              <a:sym typeface="Wingdings" pitchFamily="2" charset="2"/>
            </a:endParaRPr>
          </a:p>
          <a:p>
            <a:pPr algn="ctr" eaLnBrk="1" hangingPunct="1">
              <a:buFont typeface="Wingdings" pitchFamily="2" charset="2"/>
              <a:buNone/>
            </a:pPr>
            <a:endParaRPr lang="hr-HR" altLang="sr-Latn-RS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algn="ctr" eaLnBrk="1" hangingPunct="1">
              <a:buFont typeface="Wingdings" pitchFamily="2" charset="2"/>
              <a:buNone/>
            </a:pPr>
            <a:endParaRPr lang="hr-HR" altLang="sr-Latn-RS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algn="ctr" eaLnBrk="1" hangingPunct="1">
              <a:buFont typeface="Wingdings" pitchFamily="2" charset="2"/>
              <a:buNone/>
            </a:pPr>
            <a:endParaRPr lang="hr-HR" altLang="sr-Latn-RS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  <a:p>
            <a:pPr algn="ctr" eaLnBrk="1" hangingPunct="1">
              <a:buFont typeface="Wingdings" pitchFamily="2" charset="2"/>
              <a:buNone/>
            </a:pPr>
            <a:r>
              <a:rPr lang="hr-HR" altLang="sr-Latn-RS" sz="2800" dirty="0" err="1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ljerka.gazdek</a:t>
            </a:r>
            <a:r>
              <a:rPr lang="ta-IN" altLang="sr-Latn-RS" sz="2800" dirty="0" smtClean="0">
                <a:solidFill>
                  <a:srgbClr val="0070C0"/>
                </a:solidFill>
                <a:latin typeface="Times New Roman" panose="02020603050405020304" pitchFamily="18" charset="0"/>
                <a:sym typeface="Wingdings" pitchFamily="2" charset="2"/>
              </a:rPr>
              <a:t>@gmail.com</a:t>
            </a:r>
            <a:endParaRPr lang="hr-HR" altLang="sr-Latn-RS" sz="2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Wingdings" pitchFamily="2" charset="2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0"/>
            <a:ext cx="1619672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984581"/>
            <a:ext cx="6264696" cy="3672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630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70991" y="116632"/>
            <a:ext cx="8363272" cy="2132856"/>
          </a:xfrm>
        </p:spPr>
        <p:txBody>
          <a:bodyPr>
            <a:noAutofit/>
          </a:bodyPr>
          <a:lstStyle/>
          <a:p>
            <a:r>
              <a:rPr lang="hr-HR" altLang="sr-Latn-RS" sz="3600" b="1" dirty="0" smtClean="0">
                <a:latin typeface="Times New Roman" pitchFamily="18" charset="0"/>
              </a:rPr>
              <a:t/>
            </a:r>
            <a:br>
              <a:rPr lang="hr-HR" altLang="sr-Latn-RS" sz="3600" b="1" dirty="0" smtClean="0">
                <a:latin typeface="Times New Roman" pitchFamily="18" charset="0"/>
              </a:rPr>
            </a:br>
            <a:r>
              <a:rPr lang="hr-HR" altLang="sr-Latn-RS" sz="3600" b="1" dirty="0">
                <a:latin typeface="Times New Roman" pitchFamily="18" charset="0"/>
              </a:rPr>
              <a:t/>
            </a:r>
            <a:br>
              <a:rPr lang="hr-HR" altLang="sr-Latn-RS" sz="3600" b="1" dirty="0">
                <a:latin typeface="Times New Roman" pitchFamily="18" charset="0"/>
              </a:rPr>
            </a:br>
            <a:r>
              <a:rPr lang="hr-HR" altLang="sr-Latn-RS" sz="3600" b="1" dirty="0" smtClean="0">
                <a:latin typeface="Times New Roman" pitchFamily="18" charset="0"/>
              </a:rPr>
              <a:t/>
            </a:r>
            <a:br>
              <a:rPr lang="hr-HR" altLang="sr-Latn-RS" sz="3600" b="1" dirty="0" smtClean="0">
                <a:latin typeface="Times New Roman" pitchFamily="18" charset="0"/>
              </a:rPr>
            </a:br>
            <a:r>
              <a:rPr lang="hr-HR" altLang="sr-Latn-RS" sz="3600" b="1" dirty="0">
                <a:latin typeface="Times New Roman" pitchFamily="18" charset="0"/>
              </a:rPr>
              <a:t/>
            </a:r>
            <a:br>
              <a:rPr lang="hr-HR" altLang="sr-Latn-RS" sz="3600" b="1" dirty="0">
                <a:latin typeface="Times New Roman" pitchFamily="18" charset="0"/>
              </a:rPr>
            </a:br>
            <a:r>
              <a:rPr lang="hr-HR" altLang="sr-Latn-RS" sz="3600" b="1" dirty="0" smtClean="0">
                <a:latin typeface="Times New Roman" pitchFamily="18" charset="0"/>
              </a:rPr>
              <a:t>Razvoj građanske kompetencije:</a:t>
            </a:r>
            <a:br>
              <a:rPr lang="hr-HR" altLang="sr-Latn-RS" sz="3600" b="1" dirty="0" smtClean="0">
                <a:latin typeface="Times New Roman" pitchFamily="18" charset="0"/>
              </a:rPr>
            </a:br>
            <a:r>
              <a:rPr lang="hr-HR" altLang="sr-Latn-RS" sz="3600" b="1" dirty="0" smtClean="0">
                <a:latin typeface="Times New Roman" pitchFamily="18" charset="0"/>
              </a:rPr>
              <a:t>spiralno-razvojno </a:t>
            </a:r>
            <a:r>
              <a:rPr lang="hr-HR" altLang="sr-Latn-RS" sz="3600" b="1" dirty="0">
                <a:latin typeface="Times New Roman" pitchFamily="18" charset="0"/>
              </a:rPr>
              <a:t>postavljen i </a:t>
            </a:r>
            <a:r>
              <a:rPr lang="hr-HR" altLang="sr-Latn-RS" sz="3600" b="1" dirty="0" smtClean="0">
                <a:latin typeface="Times New Roman" pitchFamily="18" charset="0"/>
              </a:rPr>
              <a:t/>
            </a:r>
            <a:br>
              <a:rPr lang="hr-HR" altLang="sr-Latn-RS" sz="3600" b="1" dirty="0" smtClean="0">
                <a:latin typeface="Times New Roman" pitchFamily="18" charset="0"/>
              </a:rPr>
            </a:br>
            <a:r>
              <a:rPr lang="hr-HR" altLang="sr-Latn-RS" sz="3600" b="1" dirty="0" smtClean="0">
                <a:latin typeface="Times New Roman" pitchFamily="18" charset="0"/>
              </a:rPr>
              <a:t>uključuje </a:t>
            </a:r>
            <a:r>
              <a:rPr lang="hr-HR" altLang="sr-Latn-RS" sz="3600" b="1" dirty="0">
                <a:latin typeface="Times New Roman" pitchFamily="18" charset="0"/>
              </a:rPr>
              <a:t>razradu</a:t>
            </a:r>
            <a:r>
              <a:rPr lang="hr-HR" altLang="sr-Latn-RS" sz="3600" b="1" dirty="0" smtClean="0">
                <a:latin typeface="Times New Roman" pitchFamily="18" charset="0"/>
              </a:rPr>
              <a:t>:</a:t>
            </a:r>
            <a:endParaRPr lang="hr-HR" sz="36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395536" y="2420888"/>
            <a:ext cx="4038600" cy="385877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hr-HR" altLang="sr-Latn-RS" sz="2800" dirty="0" smtClean="0">
                <a:latin typeface="Times New Roman" pitchFamily="18" charset="0"/>
              </a:rPr>
              <a:t>1) </a:t>
            </a:r>
            <a:r>
              <a:rPr lang="hr-HR" altLang="sr-Latn-RS" sz="2800" b="1" u="sng" dirty="0" smtClean="0">
                <a:latin typeface="Times New Roman" pitchFamily="18" charset="0"/>
              </a:rPr>
              <a:t>funkcionalnih </a:t>
            </a:r>
            <a:r>
              <a:rPr lang="hr-HR" altLang="sr-Latn-RS" sz="2800" b="1" u="sng" dirty="0">
                <a:latin typeface="Times New Roman" pitchFamily="18" charset="0"/>
              </a:rPr>
              <a:t>dimenzija </a:t>
            </a:r>
          </a:p>
          <a:p>
            <a:pPr lvl="1"/>
            <a:r>
              <a:rPr lang="hr-HR" altLang="sr-Latn-RS" sz="2800" dirty="0">
                <a:latin typeface="Times New Roman" pitchFamily="18" charset="0"/>
              </a:rPr>
              <a:t>znanje i razumijevanje, </a:t>
            </a:r>
          </a:p>
          <a:p>
            <a:pPr lvl="1"/>
            <a:r>
              <a:rPr lang="hr-HR" altLang="sr-Latn-RS" sz="2800" dirty="0">
                <a:latin typeface="Times New Roman" pitchFamily="18" charset="0"/>
              </a:rPr>
              <a:t>vještine i sposobnosti </a:t>
            </a:r>
            <a:r>
              <a:rPr lang="hr-HR" altLang="sr-Latn-RS" sz="2800" dirty="0" smtClean="0">
                <a:latin typeface="Times New Roman" pitchFamily="18" charset="0"/>
              </a:rPr>
              <a:t> </a:t>
            </a:r>
            <a:endParaRPr lang="hr-HR" altLang="sr-Latn-RS" sz="2800" dirty="0">
              <a:latin typeface="Times New Roman" pitchFamily="18" charset="0"/>
            </a:endParaRPr>
          </a:p>
          <a:p>
            <a:pPr lvl="1"/>
            <a:r>
              <a:rPr lang="hr-HR" altLang="sr-Latn-RS" sz="2800" dirty="0">
                <a:latin typeface="Times New Roman" pitchFamily="18" charset="0"/>
              </a:rPr>
              <a:t>vrijednosti i stavovi</a:t>
            </a:r>
          </a:p>
          <a:p>
            <a:endParaRPr lang="hr-HR" sz="3200" dirty="0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2420888"/>
            <a:ext cx="4038600" cy="3934037"/>
          </a:xfrm>
        </p:spPr>
        <p:txBody>
          <a:bodyPr/>
          <a:lstStyle/>
          <a:p>
            <a:pPr>
              <a:buNone/>
            </a:pPr>
            <a:r>
              <a:rPr lang="hr-HR" altLang="sr-Latn-RS" sz="2800" dirty="0" smtClean="0">
                <a:latin typeface="Times New Roman" pitchFamily="18" charset="0"/>
              </a:rPr>
              <a:t>2</a:t>
            </a:r>
            <a:r>
              <a:rPr lang="hr-HR" altLang="sr-Latn-RS" sz="2800" dirty="0">
                <a:latin typeface="Times New Roman" pitchFamily="18" charset="0"/>
              </a:rPr>
              <a:t>) </a:t>
            </a:r>
            <a:r>
              <a:rPr lang="hr-HR" altLang="sr-Latn-RS" sz="2800" b="1" u="sng" dirty="0">
                <a:latin typeface="Times New Roman" pitchFamily="18" charset="0"/>
              </a:rPr>
              <a:t>strukturnih dimenzija</a:t>
            </a:r>
            <a:r>
              <a:rPr lang="hr-HR" altLang="sr-Latn-RS" sz="2800" dirty="0">
                <a:latin typeface="Times New Roman" pitchFamily="18" charset="0"/>
              </a:rPr>
              <a:t> </a:t>
            </a:r>
          </a:p>
          <a:p>
            <a:pPr lvl="1"/>
            <a:r>
              <a:rPr lang="hr-HR" altLang="sr-Latn-RS" sz="2800" dirty="0">
                <a:latin typeface="Times New Roman" pitchFamily="18" charset="0"/>
              </a:rPr>
              <a:t>ljudsko-pravna, </a:t>
            </a:r>
          </a:p>
          <a:p>
            <a:pPr lvl="1"/>
            <a:r>
              <a:rPr lang="hr-HR" altLang="sr-Latn-RS" sz="2800" dirty="0">
                <a:latin typeface="Times New Roman" pitchFamily="18" charset="0"/>
              </a:rPr>
              <a:t>politička, </a:t>
            </a:r>
          </a:p>
          <a:p>
            <a:pPr lvl="1"/>
            <a:r>
              <a:rPr lang="hr-HR" altLang="sr-Latn-RS" sz="2800" dirty="0">
                <a:latin typeface="Times New Roman" pitchFamily="18" charset="0"/>
              </a:rPr>
              <a:t>društvena, </a:t>
            </a:r>
          </a:p>
          <a:p>
            <a:pPr lvl="1"/>
            <a:r>
              <a:rPr lang="hr-HR" altLang="sr-Latn-RS" sz="2800" dirty="0">
                <a:latin typeface="Times New Roman" pitchFamily="18" charset="0"/>
              </a:rPr>
              <a:t>kulturološka, </a:t>
            </a:r>
          </a:p>
          <a:p>
            <a:pPr lvl="1"/>
            <a:r>
              <a:rPr lang="hr-HR" altLang="sr-Latn-RS" sz="2800" dirty="0">
                <a:latin typeface="Times New Roman" pitchFamily="18" charset="0"/>
              </a:rPr>
              <a:t>gospodarska, </a:t>
            </a:r>
          </a:p>
          <a:p>
            <a:pPr lvl="1"/>
            <a:r>
              <a:rPr lang="hr-HR" altLang="sr-Latn-RS" sz="2800" dirty="0">
                <a:latin typeface="Times New Roman" pitchFamily="18" charset="0"/>
              </a:rPr>
              <a:t>ekološka </a:t>
            </a:r>
          </a:p>
          <a:p>
            <a:endParaRPr lang="hr-HR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"/>
            <a:ext cx="1907704" cy="177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7098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04088"/>
            <a:ext cx="86868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44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Izvedbeni plan i </a:t>
            </a:r>
            <a:r>
              <a:rPr lang="hr-HR" sz="4400" b="1" dirty="0" smtClean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program</a:t>
            </a:r>
            <a:br>
              <a:rPr lang="hr-HR" sz="4400" b="1" dirty="0" smtClean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hr-HR" sz="4400" b="1" dirty="0" smtClean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sz="4400" b="1" dirty="0">
                <a:solidFill>
                  <a:schemeClr val="tx2">
                    <a:satMod val="13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GOO za GFG</a:t>
            </a:r>
            <a:endParaRPr lang="en-US" dirty="0">
              <a:solidFill>
                <a:schemeClr val="tx2">
                  <a:satMod val="13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ta-IN" altLang="sr-Latn-RS" sz="2800" b="1" dirty="0" smtClean="0">
                <a:solidFill>
                  <a:srgbClr val="C00000"/>
                </a:solidFill>
                <a:latin typeface="Helvetica" charset="0"/>
              </a:rPr>
              <a:t>P</a:t>
            </a:r>
            <a:r>
              <a:rPr lang="hr-HR" altLang="sr-Latn-RS" sz="2800" b="1" dirty="0" smtClean="0">
                <a:solidFill>
                  <a:srgbClr val="C00000"/>
                </a:solidFill>
                <a:latin typeface="Helvetica" charset="0"/>
              </a:rPr>
              <a:t>oslovi na izradi Izvedbenog plana i programa GOO </a:t>
            </a:r>
            <a:r>
              <a:rPr lang="hr-HR" altLang="sr-Latn-RS" sz="2800" b="1" dirty="0" smtClean="0">
                <a:solidFill>
                  <a:srgbClr val="C00000"/>
                </a:solidFill>
                <a:latin typeface="Helvetica" charset="0"/>
              </a:rPr>
              <a:t>(tablice</a:t>
            </a:r>
            <a:r>
              <a:rPr lang="hr-HR" altLang="sr-Latn-RS" sz="2800" b="1" dirty="0" smtClean="0">
                <a:solidFill>
                  <a:srgbClr val="C00000"/>
                </a:solidFill>
                <a:latin typeface="Helvetica" charset="0"/>
              </a:rPr>
              <a:t>)</a:t>
            </a:r>
            <a:r>
              <a:rPr lang="ta-IN" altLang="sr-Latn-RS" sz="2800" b="1" dirty="0" smtClean="0">
                <a:solidFill>
                  <a:srgbClr val="C00000"/>
                </a:solidFill>
                <a:latin typeface="Helvetica" charset="0"/>
              </a:rPr>
              <a:t>:</a:t>
            </a:r>
            <a:endParaRPr lang="hr-HR" altLang="sr-Latn-RS" sz="2800" b="1" dirty="0" smtClean="0">
              <a:solidFill>
                <a:srgbClr val="C00000"/>
              </a:solidFill>
              <a:latin typeface="Helvetica" charset="0"/>
            </a:endParaRPr>
          </a:p>
          <a:p>
            <a:pPr lvl="1" eaLnBrk="1" hangingPunct="1"/>
            <a:endParaRPr lang="hr-HR" altLang="sr-Latn-RS" sz="2800" b="1" dirty="0" smtClean="0">
              <a:latin typeface="Helvetica" charset="0"/>
            </a:endParaRPr>
          </a:p>
          <a:p>
            <a:pPr lvl="1" eaLnBrk="1" hangingPunct="1"/>
            <a:r>
              <a:rPr lang="hr-HR" altLang="sr-Latn-RS" sz="2800" b="1" dirty="0" err="1" smtClean="0">
                <a:latin typeface="Helvetica" charset="0"/>
              </a:rPr>
              <a:t>iščitavanje</a:t>
            </a:r>
            <a:r>
              <a:rPr lang="hr-HR" altLang="sr-Latn-RS" sz="2800" b="1" dirty="0" smtClean="0">
                <a:latin typeface="Helvetica" charset="0"/>
              </a:rPr>
              <a:t> kurikuluma GOO i kurikuluma pojedinih predmeta</a:t>
            </a:r>
            <a:r>
              <a:rPr lang="ta-IN" altLang="sr-Latn-RS" sz="2800" b="1" dirty="0" smtClean="0">
                <a:latin typeface="Helvetica" charset="0"/>
              </a:rPr>
              <a:t>;</a:t>
            </a:r>
            <a:endParaRPr lang="hr-HR" altLang="sr-Latn-RS" sz="2800" b="1" dirty="0" smtClean="0">
              <a:latin typeface="Helvetica" charset="0"/>
            </a:endParaRPr>
          </a:p>
          <a:p>
            <a:pPr lvl="1" eaLnBrk="1" hangingPunct="1"/>
            <a:r>
              <a:rPr lang="hr-HR" altLang="sr-Latn-RS" sz="2800" b="1" dirty="0" smtClean="0">
                <a:latin typeface="Helvetica" charset="0"/>
              </a:rPr>
              <a:t>pronalaženje tema iz GOO</a:t>
            </a:r>
            <a:r>
              <a:rPr lang="ta-IN" altLang="sr-Latn-RS" sz="2800" b="1" dirty="0" smtClean="0">
                <a:latin typeface="Helvetica" charset="0"/>
              </a:rPr>
              <a:t>;</a:t>
            </a:r>
            <a:endParaRPr lang="hr-HR" altLang="sr-Latn-RS" sz="2800" b="1" dirty="0" smtClean="0">
              <a:latin typeface="Helvetica" charset="0"/>
            </a:endParaRPr>
          </a:p>
          <a:p>
            <a:pPr lvl="1" eaLnBrk="1" hangingPunct="1"/>
            <a:r>
              <a:rPr lang="hr-HR" altLang="sr-Latn-RS" sz="2800" b="1" dirty="0" smtClean="0">
                <a:latin typeface="Helvetica" charset="0"/>
              </a:rPr>
              <a:t>korelacija s drugim predmetima</a:t>
            </a:r>
            <a:r>
              <a:rPr lang="ta-IN" altLang="sr-Latn-RS" sz="2800" b="1" dirty="0" smtClean="0">
                <a:latin typeface="Helvetica" charset="0"/>
              </a:rPr>
              <a:t>;</a:t>
            </a:r>
            <a:endParaRPr lang="hr-HR" altLang="sr-Latn-RS" sz="2800" b="1" dirty="0" smtClean="0">
              <a:latin typeface="Helvetica" charset="0"/>
            </a:endParaRPr>
          </a:p>
          <a:p>
            <a:pPr lvl="1" eaLnBrk="1" hangingPunct="1"/>
            <a:r>
              <a:rPr lang="hr-HR" altLang="sr-Latn-RS" sz="2800" b="1" dirty="0" smtClean="0">
                <a:latin typeface="Helvetica" charset="0"/>
              </a:rPr>
              <a:t>uvrštavanje u tablicu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1"/>
            <a:ext cx="1907704" cy="1772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6193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56592" y="202332"/>
            <a:ext cx="9155360" cy="1570484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hr-HR" sz="4400" b="1" dirty="0">
                <a:solidFill>
                  <a:schemeClr val="tx2">
                    <a:satMod val="130000"/>
                  </a:schemeClr>
                </a:solidFill>
                <a:latin typeface="Helvetica"/>
                <a:ea typeface="+mj-ea"/>
                <a:cs typeface="Helvetica"/>
              </a:rPr>
              <a:t>Elementi izvedbenog </a:t>
            </a:r>
            <a:r>
              <a:rPr lang="hr-HR" sz="4400" b="1" dirty="0" smtClean="0">
                <a:solidFill>
                  <a:schemeClr val="tx2">
                    <a:satMod val="130000"/>
                  </a:schemeClr>
                </a:solidFill>
                <a:latin typeface="Helvetica"/>
                <a:ea typeface="+mj-ea"/>
                <a:cs typeface="Helvetica"/>
              </a:rPr>
              <a:t>plana </a:t>
            </a:r>
            <a:r>
              <a:rPr lang="hr-HR" sz="4400" b="1" dirty="0">
                <a:solidFill>
                  <a:schemeClr val="tx2">
                    <a:satMod val="130000"/>
                  </a:schemeClr>
                </a:solidFill>
                <a:latin typeface="Helvetica"/>
                <a:ea typeface="+mj-ea"/>
                <a:cs typeface="Helvetica"/>
              </a:rPr>
              <a:t>i programa GOO (tablica)</a:t>
            </a:r>
            <a:endParaRPr lang="en-US" b="1" dirty="0">
              <a:solidFill>
                <a:schemeClr val="tx2">
                  <a:satMod val="130000"/>
                </a:schemeClr>
              </a:solidFill>
              <a:latin typeface="Helvetica"/>
              <a:ea typeface="+mj-ea"/>
              <a:cs typeface="Helvetic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184576"/>
          </a:xfrm>
        </p:spPr>
        <p:txBody>
          <a:bodyPr>
            <a:normAutofit/>
          </a:bodyPr>
          <a:lstStyle/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endParaRPr lang="ta-IN" altLang="sr-Latn-RS" sz="1700" dirty="0" smtClean="0">
              <a:latin typeface="Helvetica" charset="0"/>
            </a:endParaRP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Naziv – naziv nastavne jedinice, izvannastavne aktivnosti, projekta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Svrha – </a:t>
            </a:r>
            <a:r>
              <a:rPr lang="ja-JP" altLang="hr-HR" sz="2800" b="1" dirty="0" smtClean="0">
                <a:latin typeface="Times New Roman" panose="02020603050405020304" pitchFamily="18" charset="0"/>
                <a:ea typeface="MS Gothic" pitchFamily="49" charset="-128"/>
                <a:cs typeface="Times New Roman" panose="02020603050405020304" pitchFamily="18" charset="0"/>
              </a:rPr>
              <a:t>“</a:t>
            </a:r>
            <a:r>
              <a:rPr lang="hr-HR" altLang="ja-JP" sz="2800" b="1" dirty="0" err="1" smtClean="0">
                <a:latin typeface="Times New Roman" panose="02020603050405020304" pitchFamily="18" charset="0"/>
                <a:ea typeface="MS Gothic" pitchFamily="49" charset="-128"/>
                <a:cs typeface="Times New Roman" panose="02020603050405020304" pitchFamily="18" charset="0"/>
              </a:rPr>
              <a:t>big</a:t>
            </a:r>
            <a:r>
              <a:rPr lang="hr-HR" altLang="ja-JP" sz="2800" b="1" dirty="0" smtClean="0">
                <a:latin typeface="Times New Roman" panose="02020603050405020304" pitchFamily="18" charset="0"/>
                <a:ea typeface="MS Gothic" pitchFamily="49" charset="-128"/>
                <a:cs typeface="Times New Roman" panose="02020603050405020304" pitchFamily="18" charset="0"/>
              </a:rPr>
              <a:t> </a:t>
            </a:r>
            <a:r>
              <a:rPr lang="hr-HR" altLang="ja-JP" sz="2800" b="1" dirty="0" err="1" smtClean="0">
                <a:latin typeface="Times New Roman" panose="02020603050405020304" pitchFamily="18" charset="0"/>
                <a:ea typeface="MS Gothic" pitchFamily="49" charset="-128"/>
                <a:cs typeface="Times New Roman" panose="02020603050405020304" pitchFamily="18" charset="0"/>
              </a:rPr>
              <a:t>picture</a:t>
            </a:r>
            <a:r>
              <a:rPr lang="ja-JP" altLang="hr-HR" sz="2800" b="1" dirty="0" smtClean="0">
                <a:latin typeface="Times New Roman" panose="02020603050405020304" pitchFamily="18" charset="0"/>
                <a:ea typeface="MS Gothic" pitchFamily="49" charset="-128"/>
                <a:cs typeface="Times New Roman" panose="02020603050405020304" pitchFamily="18" charset="0"/>
              </a:rPr>
              <a:t>”</a:t>
            </a:r>
            <a:r>
              <a:rPr lang="hr-HR" altLang="ja-JP" sz="2800" b="1" dirty="0" smtClean="0">
                <a:latin typeface="Times New Roman" panose="02020603050405020304" pitchFamily="18" charset="0"/>
                <a:ea typeface="MS Gothic" pitchFamily="49" charset="-128"/>
                <a:cs typeface="Times New Roman" panose="02020603050405020304" pitchFamily="18" charset="0"/>
              </a:rPr>
              <a:t> (razvijanje građanskih vrijednosti, demokracije, ekološke </a:t>
            </a:r>
            <a:r>
              <a:rPr lang="hr-HR" altLang="ja-JP" sz="2800" b="1" dirty="0" err="1" smtClean="0">
                <a:latin typeface="Times New Roman" panose="02020603050405020304" pitchFamily="18" charset="0"/>
                <a:ea typeface="MS Gothic" pitchFamily="49" charset="-128"/>
                <a:cs typeface="Times New Roman" panose="02020603050405020304" pitchFamily="18" charset="0"/>
              </a:rPr>
              <a:t>osvještenosti</a:t>
            </a:r>
            <a:r>
              <a:rPr lang="hr-HR" altLang="ja-JP" sz="2800" b="1" dirty="0" smtClean="0">
                <a:latin typeface="Times New Roman" panose="02020603050405020304" pitchFamily="18" charset="0"/>
                <a:ea typeface="MS Gothic" pitchFamily="49" charset="-128"/>
                <a:cs typeface="Times New Roman" panose="02020603050405020304" pitchFamily="18" charset="0"/>
              </a:rPr>
              <a:t>, učenje o pravednosti i sl.)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hr-HR" altLang="sr-Latn-R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Ishodi – u kurikulumu se nalaze u </a:t>
            </a:r>
            <a:r>
              <a:rPr lang="hr-HR" altLang="sr-Latn-RS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MS Gothic" pitchFamily="49" charset="-128"/>
                <a:cs typeface="Times New Roman" panose="02020603050405020304" pitchFamily="18" charset="0"/>
              </a:rPr>
              <a:t>„</a:t>
            </a:r>
            <a:r>
              <a:rPr lang="hr-HR" altLang="ja-JP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postignuća učenika</a:t>
            </a:r>
            <a:r>
              <a:rPr lang="ja-JP" altLang="hr-HR" sz="28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MS Gothic" pitchFamily="49" charset="-128"/>
                <a:cs typeface="Times New Roman" panose="02020603050405020304" pitchFamily="18" charset="0"/>
              </a:rPr>
              <a:t>”</a:t>
            </a:r>
            <a:r>
              <a:rPr lang="hr-HR" altLang="ja-JP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ono što jamčimo da će učenici moći nakon našeg nastavnog sata – zna, razumije, primjenjuje) – </a:t>
            </a:r>
            <a:r>
              <a:rPr lang="ta-IN" altLang="ja-JP" sz="28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KREĆE</a:t>
            </a:r>
            <a:r>
              <a:rPr lang="hr-HR" altLang="ja-JP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 OD ISHODA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Kratki opis – preko kojih će se aktivnosti ostvariti ishod, više predmeta</a:t>
            </a:r>
          </a:p>
          <a:p>
            <a:pPr marL="609600" indent="-609600" eaLnBrk="1" hangingPunct="1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Ciljna grupa – razred(i) na koji se ova nastavna jedinica odnosi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hr-HR" altLang="sr-Latn-RS" sz="2200" dirty="0" smtClean="0">
              <a:latin typeface="Helvetica" charset="0"/>
            </a:endParaRPr>
          </a:p>
          <a:p>
            <a:pPr marL="609600" indent="-609600" eaLnBrk="1" hangingPunct="1"/>
            <a:endParaRPr lang="en-US" altLang="sr-Latn-RS" sz="2200" dirty="0" smtClean="0">
              <a:latin typeface="Helvetica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"/>
            <a:ext cx="1763688" cy="1628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181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457200" y="908720"/>
            <a:ext cx="8686800" cy="5616624"/>
          </a:xfrm>
        </p:spPr>
        <p:txBody>
          <a:bodyPr>
            <a:norm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hr-HR" altLang="sr-Latn-RS" sz="2200" dirty="0" smtClean="0">
                <a:solidFill>
                  <a:srgbClr val="00B0F0"/>
                </a:solidFill>
                <a:latin typeface="Helvetica" charset="0"/>
              </a:rPr>
              <a:t>6</a:t>
            </a:r>
            <a:r>
              <a:rPr lang="hr-HR" altLang="sr-Latn-RS" sz="2800" b="1" dirty="0" smtClean="0">
                <a:solidFill>
                  <a:srgbClr val="00B0F0"/>
                </a:solidFill>
                <a:latin typeface="Helvetica" charset="0"/>
              </a:rPr>
              <a:t>.</a:t>
            </a:r>
            <a:r>
              <a:rPr lang="hr-HR" altLang="sr-Latn-RS" sz="2800" b="1" dirty="0" smtClean="0">
                <a:latin typeface="Helvetica" charset="0"/>
              </a:rPr>
              <a:t>  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Način </a:t>
            </a: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provedbe</a:t>
            </a:r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Model:  nastavni 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predmet / </a:t>
            </a:r>
            <a:r>
              <a:rPr lang="hr-HR" altLang="sr-Latn-R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međupredmetno</a:t>
            </a:r>
            <a:endParaRPr lang="hr-HR" altLang="sr-Latn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90600" lvl="1" indent="-5334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Metode: izlaganje, suradničko učenje, rad na tekstu, simulirano suđenje, diskusija, itd.</a:t>
            </a:r>
          </a:p>
          <a:p>
            <a:pPr marL="514350" indent="-514350">
              <a:lnSpc>
                <a:spcPct val="80000"/>
              </a:lnSpc>
              <a:buAutoNum type="arabicPeriod" startAt="7"/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Resursi </a:t>
            </a: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izvori za učenje i poučavanje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nastavna sredstva          </a:t>
            </a:r>
            <a:endParaRPr lang="hr-HR" altLang="sr-Latn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80000"/>
              </a:lnSpc>
              <a:buAutoNum type="arabicPeriod" startAt="8"/>
            </a:pPr>
            <a:r>
              <a:rPr lang="hr-HR" altLang="sr-Latn-R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Vremenik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koliko će vremena biti potrebno za 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ostvarenje ishoda</a:t>
            </a:r>
            <a:endParaRPr lang="hr-HR" altLang="sr-Latn-R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None/>
            </a:pPr>
            <a:r>
              <a:rPr lang="hr-HR" altLang="sr-Latn-RS" sz="28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hr-HR" altLang="sr-Latn-RS" sz="2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Način </a:t>
            </a: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vrednovanja – 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kurikuluma </a:t>
            </a: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str. 10 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elementi ocjenjivanja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r-HR" altLang="sr-Latn-RS" sz="28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Troškovnik </a:t>
            </a: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ako je projekt, terenska nastava ili </a:t>
            </a: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sl.</a:t>
            </a:r>
          </a:p>
          <a:p>
            <a:pPr marL="457200" indent="-457200">
              <a:lnSpc>
                <a:spcPct val="80000"/>
              </a:lnSpc>
              <a:buAutoNum type="arabicPeriod" startAt="11"/>
            </a:pPr>
            <a:r>
              <a:rPr lang="hr-HR" altLang="sr-Latn-R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Nositelji </a:t>
            </a:r>
            <a:r>
              <a:rPr lang="hr-HR" altLang="sr-Latn-R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odgovornosti – prof. xy</a:t>
            </a:r>
          </a:p>
          <a:p>
            <a:pPr marL="0" indent="0">
              <a:buNone/>
            </a:pPr>
            <a:endParaRPr lang="hr-HR" sz="2800" b="1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"/>
            <a:ext cx="1763688" cy="14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017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Pravokutnik 5"/>
          <p:cNvSpPr/>
          <p:nvPr/>
        </p:nvSpPr>
        <p:spPr>
          <a:xfrm>
            <a:off x="0" y="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Izvedbeni</a:t>
            </a:r>
            <a:r>
              <a:rPr lang="hr-HR" sz="2000" b="1" dirty="0" smtClean="0">
                <a:effectLst/>
              </a:rPr>
              <a:t> plan i program GOO-a (nastavne jedinice, izvannastavne aktivnost, projekta i dr.)       </a:t>
            </a:r>
            <a:endParaRPr lang="hr-HR" sz="2000" dirty="0">
              <a:effectLst/>
            </a:endParaRPr>
          </a:p>
        </p:txBody>
      </p:sp>
      <p:graphicFrame>
        <p:nvGraphicFramePr>
          <p:cNvPr id="8" name="Rezervirano mjesto sadržaja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472463"/>
              </p:ext>
            </p:extLst>
          </p:nvPr>
        </p:nvGraphicFramePr>
        <p:xfrm>
          <a:off x="25801" y="881462"/>
          <a:ext cx="9010695" cy="5951021"/>
        </p:xfrm>
        <a:graphic>
          <a:graphicData uri="http://schemas.openxmlformats.org/drawingml/2006/table">
            <a:tbl>
              <a:tblPr firstRow="1" firstCol="1" bandRow="1"/>
              <a:tblGrid>
                <a:gridCol w="1335556"/>
                <a:gridCol w="7675139"/>
              </a:tblGrid>
              <a:tr h="67410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 dirty="0">
                          <a:effectLst/>
                          <a:latin typeface="Calibri"/>
                        </a:rPr>
                        <a:t>Naziv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 dirty="0">
                          <a:effectLst/>
                          <a:latin typeface="Calibri"/>
                        </a:rPr>
                        <a:t> 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hr-HR" sz="1600" b="1" dirty="0">
                          <a:solidFill>
                            <a:srgbClr val="000099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ta-IN" sz="1600" b="1" dirty="0">
                          <a:effectLst/>
                          <a:latin typeface="Calibri"/>
                        </a:rPr>
                        <a:t>Učenje o održivom razvoju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159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>
                          <a:effectLst/>
                          <a:latin typeface="Calibri"/>
                        </a:rPr>
                        <a:t> </a:t>
                      </a:r>
                      <a:endParaRPr lang="hr-HR" sz="160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>
                          <a:effectLst/>
                          <a:latin typeface="Calibri"/>
                        </a:rPr>
                        <a:t>Svrha</a:t>
                      </a:r>
                      <a:endParaRPr lang="hr-HR" sz="160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>
                          <a:effectLst/>
                          <a:latin typeface="Calibri"/>
                        </a:rPr>
                        <a:t> </a:t>
                      </a:r>
                      <a:endParaRPr lang="hr-HR" sz="160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a-IN" sz="1600" b="1" dirty="0">
                          <a:effectLst/>
                          <a:latin typeface="Calibri"/>
                          <a:cs typeface="Arial"/>
                        </a:rPr>
                        <a:t>Angažirani, ekološki osvješten građanin koji će svojim postupcima utjecati na racionalno trošenje prirodnih resursa vode i hrane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57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 dirty="0">
                          <a:effectLst/>
                          <a:latin typeface="Calibri"/>
                        </a:rPr>
                        <a:t> 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 dirty="0">
                          <a:effectLst/>
                          <a:latin typeface="Calibri"/>
                        </a:rPr>
                        <a:t>Ishodi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b="1" dirty="0">
                          <a:effectLst/>
                          <a:latin typeface="Calibri"/>
                        </a:rPr>
                        <a:t> 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libri"/>
                        </a:rPr>
                        <a:t> </a:t>
                      </a:r>
                      <a:r>
                        <a:rPr lang="ta-IN" sz="1600" dirty="0">
                          <a:effectLst/>
                          <a:latin typeface="Calibri"/>
                        </a:rPr>
                        <a:t>Učenik/ca razumije značenje i važnost prava na zdravi okoliš za održivi razvoj zajednice, poznaje neke od najvažnijih odredbi i mehanizama zaštite okoliša i održivog razvoja u zakonodavstvu RH, određuje pozitivne i negativne utjecaje gospodarstva, znanosti, kulture i politike na okoliš.(ekološka dimenzija)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ta-IN" sz="1600" i="1" dirty="0">
                          <a:effectLst/>
                          <a:latin typeface="Calibri"/>
                        </a:rPr>
                        <a:t>(građansko znanje i razumijevanje)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a-IN" sz="1600" dirty="0">
                          <a:effectLst/>
                          <a:latin typeface="Calibri"/>
                        </a:rPr>
                        <a:t>Učenik posjeduje vještine traženja i kritičke analize informacija iz više izvora, uključujući Internet za informiranje i aktivno sudjelovanje u raspravama o rješavanju problema hrvatskog političkog, društvenog, kulturnog i gospodarskog života.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/>
                        </a:rPr>
                        <a:t>P</a:t>
                      </a:r>
                      <a:r>
                        <a:rPr lang="ta-IN" sz="1600" dirty="0">
                          <a:effectLst/>
                          <a:latin typeface="Calibri"/>
                        </a:rPr>
                        <a:t>ovezuje društveno-humanistička, matematička, informatička, prirodnoslovna i kulturološka znanja, posjeduje vještine provođenja individualnih i grupnih istraživačkih projekata usmjerenih na rješavanje zajedničkih problema. (društvena dimenzija)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ta-IN" sz="1600" i="1" dirty="0">
                          <a:effectLst/>
                          <a:latin typeface="Calibri"/>
                        </a:rPr>
                        <a:t>(građanske vještine i sposobnosti)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a-IN" sz="1600" dirty="0">
                          <a:effectLst/>
                          <a:latin typeface="Calibri"/>
                        </a:rPr>
                        <a:t>Učenik pokazuje privrženost očuvanju živih bića, te prirodnog i kulturnog bogatstva Republike Hrvatske. (ekološka dimenzija) 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</a:pPr>
                      <a:r>
                        <a:rPr lang="ta-IN" sz="1600" i="1" dirty="0">
                          <a:effectLst/>
                          <a:latin typeface="Calibri"/>
                        </a:rPr>
                        <a:t>(građanske vrijednosti i stavovi)</a:t>
                      </a:r>
                      <a:endParaRPr lang="hr-HR" sz="1600" dirty="0">
                        <a:effectLst/>
                        <a:latin typeface="Calibri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hr-HR" sz="1600" dirty="0"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62941" marR="629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90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jek">
  <a:themeElements>
    <a:clrScheme name="Tije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ije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je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907</TotalTime>
  <Words>2823</Words>
  <Application>Microsoft Office PowerPoint</Application>
  <PresentationFormat>Prikaz na zaslonu (4:3)</PresentationFormat>
  <Paragraphs>389</Paragraphs>
  <Slides>46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46</vt:i4>
      </vt:variant>
    </vt:vector>
  </HeadingPairs>
  <TitlesOfParts>
    <vt:vector size="47" baseType="lpstr">
      <vt:lpstr>Tijek</vt:lpstr>
      <vt:lpstr>PowerPointova prezentacija</vt:lpstr>
      <vt:lpstr>CILJ:</vt:lpstr>
      <vt:lpstr>Gdje pronaći informacije?</vt:lpstr>
      <vt:lpstr>Eksperimentalno provođenje  GOO u GFG</vt:lpstr>
      <vt:lpstr>    Razvoj građanske kompetencije: spiralno-razvojno postavljen i  uključuje razradu:</vt:lpstr>
      <vt:lpstr>Izvedbeni plan i program  GOO za GFG</vt:lpstr>
      <vt:lpstr>Elementi izvedbenog plana i programa GOO (tablica)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     NAZIV</vt:lpstr>
      <vt:lpstr>SVRHA</vt:lpstr>
      <vt:lpstr>ISHODI</vt:lpstr>
      <vt:lpstr>ISHODI</vt:lpstr>
      <vt:lpstr>KRATKI OPIS AKTIVNOSTI</vt:lpstr>
      <vt:lpstr>KRATKI OPIS AKTIVNOSTI</vt:lpstr>
      <vt:lpstr>KRATKI OPIS AKTIVNOSTI</vt:lpstr>
      <vt:lpstr>KRATKI OPIS AKTIVNOSTI</vt:lpstr>
      <vt:lpstr>KRATKI OPIS AKTIVNOSTI</vt:lpstr>
      <vt:lpstr>CILJNA GRUPA</vt:lpstr>
      <vt:lpstr>NAČIN PROVEDBE</vt:lpstr>
      <vt:lpstr>         RESURSI</vt:lpstr>
      <vt:lpstr>VREMENIK</vt:lpstr>
      <vt:lpstr>Način vrednovanja i korištenja rezultata vrednovanja</vt:lpstr>
      <vt:lpstr>Troškovnik /  Nositelji odgovornosti</vt:lpstr>
      <vt:lpstr>Dokumentacija</vt:lpstr>
      <vt:lpstr>         </vt:lpstr>
      <vt:lpstr>PowerPointova prezentacija</vt:lpstr>
      <vt:lpstr>PowerPointova prezentacija</vt:lpstr>
      <vt:lpstr>PowerPointova prezentacija</vt:lpstr>
      <vt:lpstr>          DNEVNIK RADA označiti crvenom bojom u napomenu da je obrađena tema iz GOO </vt:lpstr>
      <vt:lpstr>Prijedlozi tema GOO za  međupredmetno povezivanje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PowerPointova prezentacija</vt:lpstr>
      <vt:lpstr>Primjeri GFG: PROJEKTI</vt:lpstr>
      <vt:lpstr>PowerPointova prezentacija</vt:lpstr>
      <vt:lpstr>PowerPointova prezentacija</vt:lpstr>
      <vt:lpstr>OBILJEŽAVANJE VAŽNIJIH DATUMA</vt:lpstr>
      <vt:lpstr>Prijedlozi</vt:lpstr>
      <vt:lpstr>PowerPointova prezentacija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PowerPointova prezentacija</dc:title>
  <dc:creator>Ljerka</dc:creator>
  <cp:lastModifiedBy>Ljerka</cp:lastModifiedBy>
  <cp:revision>88</cp:revision>
  <dcterms:created xsi:type="dcterms:W3CDTF">2014-04-06T17:41:38Z</dcterms:created>
  <dcterms:modified xsi:type="dcterms:W3CDTF">2014-04-15T21:47:55Z</dcterms:modified>
</cp:coreProperties>
</file>