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3" r:id="rId5"/>
    <p:sldId id="265" r:id="rId6"/>
    <p:sldId id="305" r:id="rId7"/>
    <p:sldId id="270" r:id="rId8"/>
    <p:sldId id="272" r:id="rId9"/>
    <p:sldId id="274" r:id="rId10"/>
    <p:sldId id="276" r:id="rId11"/>
    <p:sldId id="278" r:id="rId12"/>
    <p:sldId id="282" r:id="rId13"/>
    <p:sldId id="280" r:id="rId14"/>
    <p:sldId id="286" r:id="rId15"/>
    <p:sldId id="288" r:id="rId16"/>
    <p:sldId id="290" r:id="rId17"/>
    <p:sldId id="292" r:id="rId18"/>
    <p:sldId id="294" r:id="rId19"/>
    <p:sldId id="296" r:id="rId20"/>
    <p:sldId id="298" r:id="rId21"/>
    <p:sldId id="300" r:id="rId22"/>
    <p:sldId id="302" r:id="rId23"/>
    <p:sldId id="304" r:id="rId24"/>
    <p:sldId id="30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 smtClean="0"/>
              <a:t>Kliknite da biste uredili stil podnaslova matrice</a:t>
            </a:r>
            <a:endParaRPr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24F4-3B1C-41E8-BFF0-DFB0940E24B2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B98A-4640-46A0-8978-03242027F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24F4-3B1C-41E8-BFF0-DFB0940E24B2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B98A-4640-46A0-8978-03242027F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24F4-3B1C-41E8-BFF0-DFB0940E24B2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B98A-4640-46A0-8978-03242027F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1009443" y="1809751"/>
            <a:ext cx="7118557" cy="4051301"/>
          </a:xfrm>
        </p:spPr>
        <p:txBody>
          <a:bodyPr>
            <a:normAutofit/>
          </a:bodyPr>
          <a:lstStyle>
            <a:lvl5pPr>
              <a:defRPr/>
            </a:lvl5pPr>
            <a:lvl6pPr marL="2514499" indent="-228591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681" indent="-228591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8863" indent="-228591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045" indent="-228591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8527521" y="5524500"/>
            <a:ext cx="608542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9D9E73-521B-4681-9C40-7B72F3D73362}" type="slidenum">
              <a:rPr lang="hr-HR"/>
              <a:pPr>
                <a:defRPr/>
              </a:pPr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24F4-3B1C-41E8-BFF0-DFB0940E24B2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B98A-4640-46A0-8978-03242027F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24F4-3B1C-41E8-BFF0-DFB0940E24B2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B98A-4640-46A0-8978-03242027F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24F4-3B1C-41E8-BFF0-DFB0940E24B2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B98A-4640-46A0-8978-03242027F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24F4-3B1C-41E8-BFF0-DFB0940E24B2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B98A-4640-46A0-8978-03242027F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24F4-3B1C-41E8-BFF0-DFB0940E24B2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B98A-4640-46A0-8978-03242027F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24F4-3B1C-41E8-BFF0-DFB0940E24B2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B98A-4640-46A0-8978-03242027F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24F4-3B1C-41E8-BFF0-DFB0940E24B2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B98A-4640-46A0-8978-03242027F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424F4-3B1C-41E8-BFF0-DFB0940E24B2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CDB98A-4640-46A0-8978-03242027F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Kliknite da biste uredili stil naslova matrice</a:t>
            </a:r>
            <a:endParaRPr lang="en-US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Kliknite da biste uredili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1424F4-3B1C-41E8-BFF0-DFB0940E24B2}" type="datetimeFigureOut">
              <a:rPr lang="en-US" smtClean="0"/>
              <a:pPr/>
              <a:t>4/13/2014</a:t>
            </a:fld>
            <a:endParaRPr lang="en-US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CDB98A-4640-46A0-8978-03242027FB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utnik 1"/>
          <p:cNvSpPr/>
          <p:nvPr/>
        </p:nvSpPr>
        <p:spPr>
          <a:xfrm>
            <a:off x="1331640" y="1844824"/>
            <a:ext cx="65722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sz="4000" b="1" dirty="0" smtClean="0">
                <a:latin typeface="Verdana" pitchFamily="34" charset="0"/>
              </a:rPr>
              <a:t>ODRŽIVI RAZVOJ</a:t>
            </a:r>
          </a:p>
          <a:p>
            <a:pPr algn="ctr"/>
            <a:r>
              <a:rPr lang="hr-HR" sz="4000" b="1" dirty="0" smtClean="0">
                <a:latin typeface="Verdana" pitchFamily="34" charset="0"/>
              </a:rPr>
              <a:t>- projektna nastava</a:t>
            </a:r>
            <a:br>
              <a:rPr lang="hr-HR" sz="4000" b="1" dirty="0" smtClean="0">
                <a:latin typeface="Verdana" pitchFamily="34" charset="0"/>
              </a:rPr>
            </a:br>
            <a:endParaRPr lang="en-US" sz="4000" dirty="0"/>
          </a:p>
        </p:txBody>
      </p:sp>
      <p:sp>
        <p:nvSpPr>
          <p:cNvPr id="3" name="Pravokutnik 2"/>
          <p:cNvSpPr/>
          <p:nvPr/>
        </p:nvSpPr>
        <p:spPr>
          <a:xfrm>
            <a:off x="3382764" y="4286256"/>
            <a:ext cx="29174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r-HR" dirty="0" smtClean="0"/>
              <a:t>Dubravka Turčinović, prof.</a:t>
            </a:r>
          </a:p>
          <a:p>
            <a:pPr algn="ctr"/>
            <a:endParaRPr lang="hr-HR" dirty="0" smtClean="0"/>
          </a:p>
          <a:p>
            <a:pPr algn="ctr"/>
            <a:r>
              <a:rPr lang="hr-HR" dirty="0" smtClean="0"/>
              <a:t>Zadar, </a:t>
            </a:r>
            <a:r>
              <a:rPr lang="hr-HR" dirty="0" err="1" smtClean="0"/>
              <a:t>16</a:t>
            </a:r>
            <a:r>
              <a:rPr lang="hr-HR" dirty="0" smtClean="0"/>
              <a:t>. travnja </a:t>
            </a:r>
            <a:r>
              <a:rPr lang="hr-HR" dirty="0" err="1" smtClean="0"/>
              <a:t>2014</a:t>
            </a:r>
            <a:r>
              <a:rPr lang="hr-HR" dirty="0" smtClean="0"/>
              <a:t>.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969" y="256646"/>
            <a:ext cx="2532063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3" y="1597946"/>
            <a:ext cx="7118557" cy="4051301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hr-HR" sz="2000" b="1" dirty="0"/>
              <a:t>CILJ</a:t>
            </a:r>
            <a:r>
              <a:rPr lang="en-US" sz="2000" b="1" dirty="0"/>
              <a:t>:</a:t>
            </a:r>
            <a:endParaRPr lang="hr-HR" sz="2000" b="1" dirty="0"/>
          </a:p>
          <a:p>
            <a:r>
              <a:rPr lang="hr-HR" sz="2000" dirty="0"/>
              <a:t>Izraditi </a:t>
            </a:r>
            <a:r>
              <a:rPr lang="hr-HR" sz="2000" dirty="0" err="1"/>
              <a:t>kurikul</a:t>
            </a:r>
            <a:r>
              <a:rPr lang="hr-HR" sz="2000" dirty="0"/>
              <a:t> s ishodima učenja za interdisciplinarnu projektnu nastavu iz predmeta likovna umjetnost, povijest, sociologija, engleski, njemački i francuski jezik na temu </a:t>
            </a:r>
            <a:r>
              <a:rPr lang="hr-HR" sz="2000" i="1" dirty="0"/>
              <a:t>Urbane interpolacije</a:t>
            </a:r>
          </a:p>
          <a:p>
            <a:pPr marL="0" indent="0">
              <a:buNone/>
            </a:pPr>
            <a:r>
              <a:rPr lang="hr-HR" sz="2000" b="1" dirty="0"/>
              <a:t>AKTIVNOSTI:</a:t>
            </a:r>
          </a:p>
          <a:p>
            <a:r>
              <a:rPr lang="hr-HR" sz="2000" dirty="0"/>
              <a:t>Organizirati radionice za nastavnike </a:t>
            </a:r>
            <a:r>
              <a:rPr lang="hr-HR" sz="2000" dirty="0" smtClean="0"/>
              <a:t>i terensku </a:t>
            </a:r>
            <a:r>
              <a:rPr lang="hr-HR" sz="2000" dirty="0"/>
              <a:t>nastavu za učenike i </a:t>
            </a:r>
            <a:r>
              <a:rPr lang="hr-HR" sz="2000" dirty="0" smtClean="0"/>
              <a:t>nastavnike u </a:t>
            </a:r>
            <a:r>
              <a:rPr lang="hr-HR" sz="2000" dirty="0"/>
              <a:t>Zagrebu i Vukovaru </a:t>
            </a:r>
          </a:p>
          <a:p>
            <a:r>
              <a:rPr lang="hr-HR" sz="2000" dirty="0"/>
              <a:t>Prirediti izložbu radova učenika   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971600" y="584312"/>
            <a:ext cx="7860873" cy="924475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54864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30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Oblikovanje</a:t>
            </a:r>
            <a:r>
              <a:rPr lang="en-US" sz="3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urbanog</a:t>
            </a:r>
            <a:r>
              <a:rPr lang="en-US" sz="3000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3000" b="1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okoliša</a:t>
            </a:r>
            <a:endParaRPr lang="hr-HR" sz="3000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4000504"/>
            <a:ext cx="2286000" cy="1639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90397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hr-HR" sz="33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Istraživanje i rekreacija u prirodi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hr-HR" sz="2000" b="1" dirty="0"/>
              <a:t>CILJEVI: </a:t>
            </a:r>
          </a:p>
          <a:p>
            <a:pPr>
              <a:lnSpc>
                <a:spcPct val="90000"/>
              </a:lnSpc>
            </a:pPr>
            <a:r>
              <a:rPr lang="hr-HR" sz="2000" dirty="0"/>
              <a:t>Razviti </a:t>
            </a:r>
            <a:r>
              <a:rPr lang="hr-HR" sz="2000" dirty="0" err="1"/>
              <a:t>kurikul</a:t>
            </a:r>
            <a:r>
              <a:rPr lang="hr-HR" sz="2000" dirty="0"/>
              <a:t> za interdisciplinarnu terensku nastavu iz biologije, kemije i planinarenja (TZK) </a:t>
            </a:r>
          </a:p>
          <a:p>
            <a:pPr>
              <a:lnSpc>
                <a:spcPct val="90000"/>
              </a:lnSpc>
            </a:pPr>
            <a:r>
              <a:rPr lang="hr-HR" sz="2000" dirty="0"/>
              <a:t>Izraditi priručnik za nastavnike s radnim materijalima za učenike</a:t>
            </a:r>
          </a:p>
          <a:p>
            <a:pPr>
              <a:lnSpc>
                <a:spcPct val="90000"/>
              </a:lnSpc>
            </a:pPr>
            <a:endParaRPr lang="hr-HR" sz="2000" dirty="0"/>
          </a:p>
          <a:p>
            <a:pPr>
              <a:lnSpc>
                <a:spcPct val="90000"/>
              </a:lnSpc>
              <a:buFontTx/>
              <a:buNone/>
            </a:pPr>
            <a:r>
              <a:rPr lang="hr-HR" sz="2000" b="1" dirty="0"/>
              <a:t>AKTIVNOSTI:</a:t>
            </a:r>
          </a:p>
          <a:p>
            <a:pPr>
              <a:lnSpc>
                <a:spcPct val="90000"/>
              </a:lnSpc>
            </a:pPr>
            <a:r>
              <a:rPr lang="hr-HR" sz="2000" dirty="0"/>
              <a:t>Posjet špilji Lokvarki i park - šumi Golubinjak </a:t>
            </a:r>
          </a:p>
          <a:p>
            <a:pPr>
              <a:lnSpc>
                <a:spcPct val="90000"/>
              </a:lnSpc>
            </a:pPr>
            <a:r>
              <a:rPr lang="hr-HR" sz="2000" dirty="0"/>
              <a:t>Posjet Parku prirode Papuk</a:t>
            </a:r>
          </a:p>
          <a:p>
            <a:pPr>
              <a:lnSpc>
                <a:spcPct val="90000"/>
              </a:lnSpc>
              <a:buFontTx/>
              <a:buNone/>
            </a:pPr>
            <a:endParaRPr lang="hr-HR" sz="2000" b="1" u="sng" dirty="0"/>
          </a:p>
          <a:p>
            <a:pPr>
              <a:buNone/>
            </a:pPr>
            <a:endParaRPr lang="en-US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71800" y="584312"/>
            <a:ext cx="5506771" cy="924475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54864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hr-HR" sz="3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8408" y="3729034"/>
            <a:ext cx="1914072" cy="1596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86814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73" y="675727"/>
            <a:ext cx="8160907" cy="924475"/>
          </a:xfrm>
        </p:spPr>
        <p:txBody>
          <a:bodyPr/>
          <a:lstStyle/>
          <a:p>
            <a:r>
              <a:rPr lang="en-US" sz="3300" b="1" spc="-167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Nastavne</a:t>
            </a:r>
            <a:r>
              <a:rPr lang="en-US" sz="3300" b="1" spc="-167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3300" b="1" spc="-167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metode</a:t>
            </a:r>
            <a:r>
              <a:rPr lang="hr-HR" sz="3300" b="1" spc="-167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3300" b="1" spc="-167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 </a:t>
            </a:r>
            <a:r>
              <a:rPr lang="en-US" sz="3300" b="1" spc="-167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biologiji</a:t>
            </a:r>
            <a:r>
              <a:rPr lang="en-US" sz="3300" b="1" spc="-167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3300" b="1" spc="-167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US" sz="3300" b="1" spc="-167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3300" b="1" spc="-167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kemiji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3" y="1688807"/>
            <a:ext cx="7118557" cy="4051301"/>
          </a:xfrm>
        </p:spPr>
        <p:txBody>
          <a:bodyPr>
            <a:noAutofit/>
          </a:bodyPr>
          <a:lstStyle/>
          <a:p>
            <a:pPr algn="just">
              <a:lnSpc>
                <a:spcPct val="90000"/>
              </a:lnSpc>
              <a:buFont typeface="Wingdings 2" pitchFamily="18" charset="2"/>
              <a:buNone/>
            </a:pPr>
            <a:r>
              <a:rPr lang="hr-HR" sz="2000" b="1" dirty="0"/>
              <a:t>CILJ:</a:t>
            </a:r>
          </a:p>
          <a:p>
            <a:pPr algn="just">
              <a:lnSpc>
                <a:spcPct val="90000"/>
              </a:lnSpc>
            </a:pPr>
            <a:r>
              <a:rPr lang="hr-HR" sz="2000" dirty="0"/>
              <a:t>Razviti nastavne metode koje potiču učenike na stvaranje pozitivnog i odgovornog stava prema zdravlju, živom svijetu i prirodi </a:t>
            </a:r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endParaRPr lang="hr-HR" sz="2000" dirty="0"/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r>
              <a:rPr lang="hr-HR" sz="2000" b="1" dirty="0"/>
              <a:t>AKTIVNOSTI:</a:t>
            </a:r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r>
              <a:rPr lang="hr-HR" sz="2000" u="sng" dirty="0"/>
              <a:t>Biologija</a:t>
            </a:r>
            <a:r>
              <a:rPr lang="hr-HR" sz="2000" dirty="0"/>
              <a:t>		</a:t>
            </a:r>
            <a:r>
              <a:rPr lang="hr-HR" sz="2000" dirty="0">
                <a:latin typeface="Arial" charset="0"/>
              </a:rPr>
              <a:t>	</a:t>
            </a:r>
            <a:r>
              <a:rPr lang="hr-HR" sz="2000" u="sng" dirty="0" smtClean="0"/>
              <a:t>Kemija</a:t>
            </a:r>
            <a:endParaRPr lang="en-US" sz="2000" u="sng" dirty="0"/>
          </a:p>
          <a:p>
            <a:pPr algn="just">
              <a:lnSpc>
                <a:spcPct val="80000"/>
              </a:lnSpc>
            </a:pPr>
            <a:r>
              <a:rPr lang="hr-HR" sz="2000" dirty="0" err="1"/>
              <a:t>Mikroskopiranje</a:t>
            </a:r>
            <a:r>
              <a:rPr lang="hr-HR" sz="2000" dirty="0"/>
              <a:t>	</a:t>
            </a:r>
            <a:r>
              <a:rPr lang="hr-HR" sz="2000" dirty="0" smtClean="0"/>
              <a:t>Analiza </a:t>
            </a:r>
            <a:r>
              <a:rPr lang="hr-HR" sz="2000" dirty="0"/>
              <a:t>vode</a:t>
            </a:r>
          </a:p>
          <a:p>
            <a:pPr algn="just">
              <a:lnSpc>
                <a:spcPct val="80000"/>
              </a:lnSpc>
            </a:pPr>
            <a:r>
              <a:rPr lang="hr-HR" sz="2000" dirty="0"/>
              <a:t>Sekcija		</a:t>
            </a:r>
            <a:r>
              <a:rPr lang="hr-HR" sz="2000" dirty="0" smtClean="0"/>
              <a:t>Analiza </a:t>
            </a:r>
            <a:r>
              <a:rPr lang="hr-HR" sz="2000" dirty="0"/>
              <a:t>tla	</a:t>
            </a:r>
          </a:p>
          <a:p>
            <a:pPr algn="just">
              <a:lnSpc>
                <a:spcPct val="80000"/>
              </a:lnSpc>
            </a:pPr>
            <a:r>
              <a:rPr lang="hr-HR" sz="2000" dirty="0"/>
              <a:t>Zdrava prehrana</a:t>
            </a:r>
          </a:p>
          <a:p>
            <a:pPr algn="just">
              <a:lnSpc>
                <a:spcPct val="80000"/>
              </a:lnSpc>
            </a:pPr>
            <a:r>
              <a:rPr lang="hr-HR" sz="2000" dirty="0"/>
              <a:t>„Dr. </a:t>
            </a:r>
            <a:r>
              <a:rPr lang="hr-HR" sz="2000" dirty="0" err="1"/>
              <a:t>House</a:t>
            </a:r>
            <a:r>
              <a:rPr lang="hr-HR" sz="2000" dirty="0"/>
              <a:t>”</a:t>
            </a:r>
            <a:endParaRPr lang="hr-HR" sz="2000" dirty="0">
              <a:latin typeface="Arial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14500" y="584312"/>
            <a:ext cx="7407031" cy="924475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54864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endParaRPr lang="hr-HR" sz="3000" b="1" spc="-167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446" y="3214686"/>
            <a:ext cx="2185041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73086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4" y="675727"/>
            <a:ext cx="7583003" cy="924475"/>
          </a:xfrm>
        </p:spPr>
        <p:txBody>
          <a:bodyPr/>
          <a:lstStyle/>
          <a:p>
            <a:r>
              <a:rPr lang="en-US" sz="3300" b="1" spc="-167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Projektna</a:t>
            </a:r>
            <a:r>
              <a:rPr lang="en-US" sz="3300" b="1" spc="-167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3300" b="1" spc="-167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nastava</a:t>
            </a:r>
            <a:r>
              <a:rPr lang="en-US" sz="3300" b="1" spc="-167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hr-HR" sz="3300" b="1" spc="-167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</a:t>
            </a:r>
            <a:r>
              <a:rPr lang="en-US" sz="3300" b="1" spc="-167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3300" b="1" spc="-167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održivi</a:t>
            </a:r>
            <a:r>
              <a:rPr lang="en-US" sz="3300" b="1" spc="-167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3300" b="1" spc="-167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razvoj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80000"/>
              </a:lnSpc>
              <a:buFont typeface="Wingdings 2" pitchFamily="18" charset="2"/>
              <a:buNone/>
            </a:pPr>
            <a:r>
              <a:rPr lang="hr-HR" sz="2000" b="1" dirty="0" smtClean="0"/>
              <a:t>CILJEVI</a:t>
            </a:r>
            <a:r>
              <a:rPr lang="hr-HR" sz="2000" b="1" dirty="0"/>
              <a:t>: </a:t>
            </a:r>
          </a:p>
          <a:p>
            <a:pPr>
              <a:lnSpc>
                <a:spcPct val="80000"/>
              </a:lnSpc>
            </a:pPr>
            <a:r>
              <a:rPr lang="hr-HR" sz="2000" dirty="0"/>
              <a:t>Proučavati raznolike odnose između prirodnih, društvenih, gospodarskih i kulturnih dimenzija okoliša</a:t>
            </a:r>
          </a:p>
          <a:p>
            <a:pPr algn="just">
              <a:lnSpc>
                <a:spcPct val="80000"/>
              </a:lnSpc>
            </a:pPr>
            <a:r>
              <a:rPr lang="hr-HR" sz="2000" dirty="0"/>
              <a:t>Izraditi </a:t>
            </a:r>
            <a:r>
              <a:rPr lang="hr-HR" sz="2000" dirty="0" err="1"/>
              <a:t>kurikul</a:t>
            </a:r>
            <a:r>
              <a:rPr lang="hr-HR" sz="2000" dirty="0"/>
              <a:t> za projektnu nastavu iz područja Održivi razvoj</a:t>
            </a:r>
          </a:p>
          <a:p>
            <a:pPr algn="just">
              <a:lnSpc>
                <a:spcPct val="80000"/>
              </a:lnSpc>
            </a:pPr>
            <a:r>
              <a:rPr lang="hr-HR" sz="2000" dirty="0"/>
              <a:t>Osmisliti i izraditi Priručnik za nastavnike s radnim materijalima za </a:t>
            </a:r>
            <a:r>
              <a:rPr lang="hr-HR" sz="2000" dirty="0" smtClean="0"/>
              <a:t>učenike</a:t>
            </a:r>
          </a:p>
          <a:p>
            <a:pPr algn="just">
              <a:lnSpc>
                <a:spcPct val="80000"/>
              </a:lnSpc>
            </a:pPr>
            <a:endParaRPr lang="hr-HR" sz="2000" dirty="0"/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endParaRPr lang="hr-HR" sz="200" dirty="0"/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r>
              <a:rPr lang="hr-HR" sz="2000" b="1" dirty="0"/>
              <a:t>AKTIVNOSTI:</a:t>
            </a:r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r>
              <a:rPr lang="hr-HR" sz="2000" dirty="0"/>
              <a:t>Razviti projekte za nastavu na teme:</a:t>
            </a:r>
          </a:p>
          <a:p>
            <a:pPr algn="just">
              <a:lnSpc>
                <a:spcPct val="80000"/>
              </a:lnSpc>
            </a:pPr>
            <a:r>
              <a:rPr lang="hr-HR" sz="2000" dirty="0"/>
              <a:t> Očuvanje kvalitete okoliša</a:t>
            </a:r>
          </a:p>
          <a:p>
            <a:pPr algn="just">
              <a:lnSpc>
                <a:spcPct val="80000"/>
              </a:lnSpc>
            </a:pPr>
            <a:r>
              <a:rPr lang="hr-HR" sz="2000" dirty="0"/>
              <a:t>(Ne)obnovljivi izvori energije – prednosti i nedostatci</a:t>
            </a:r>
            <a:endParaRPr lang="en-US" sz="2000" dirty="0"/>
          </a:p>
          <a:p>
            <a:pPr algn="just">
              <a:lnSpc>
                <a:spcPct val="80000"/>
              </a:lnSpc>
              <a:buFont typeface="Wingdings 2" pitchFamily="18" charset="2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291747" y="584312"/>
            <a:ext cx="6852253" cy="924475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54864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hr-HR" sz="3000" b="1" spc="-167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493" y="4087671"/>
            <a:ext cx="1524000" cy="1141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4144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Susret</a:t>
            </a:r>
            <a:r>
              <a:rPr lang="en-US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nastavnika</a:t>
            </a:r>
            <a:r>
              <a:rPr lang="en-US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US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33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učenika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11860" y="1809751"/>
            <a:ext cx="4816140" cy="4051301"/>
          </a:xfrm>
        </p:spPr>
        <p:txBody>
          <a:bodyPr>
            <a:noAutofit/>
          </a:bodyPr>
          <a:lstStyle/>
          <a:p>
            <a:r>
              <a:rPr lang="en-US" sz="2300" dirty="0" err="1"/>
              <a:t>Komunikacija</a:t>
            </a:r>
            <a:r>
              <a:rPr lang="en-US" sz="2300" dirty="0"/>
              <a:t> u </a:t>
            </a:r>
            <a:r>
              <a:rPr lang="en-US" sz="2300" dirty="0" err="1"/>
              <a:t>razredu</a:t>
            </a:r>
            <a:endParaRPr lang="en-US" sz="2300" dirty="0"/>
          </a:p>
          <a:p>
            <a:r>
              <a:rPr lang="en-US" sz="2300" dirty="0" err="1"/>
              <a:t>Kako</a:t>
            </a:r>
            <a:r>
              <a:rPr lang="en-US" sz="2300" dirty="0"/>
              <a:t> </a:t>
            </a:r>
            <a:r>
              <a:rPr lang="en-US" sz="2300" dirty="0" err="1"/>
              <a:t>prepoznati</a:t>
            </a:r>
            <a:r>
              <a:rPr lang="en-US" sz="2300" dirty="0"/>
              <a:t> </a:t>
            </a:r>
            <a:r>
              <a:rPr lang="en-US" sz="2300" dirty="0" err="1"/>
              <a:t>potrebe</a:t>
            </a:r>
            <a:r>
              <a:rPr lang="en-US" sz="2300" dirty="0"/>
              <a:t> </a:t>
            </a:r>
            <a:r>
              <a:rPr lang="en-US" sz="2300" dirty="0" err="1"/>
              <a:t>učenika</a:t>
            </a:r>
            <a:endParaRPr lang="en-US" sz="2300" dirty="0"/>
          </a:p>
          <a:p>
            <a:r>
              <a:rPr lang="en-US" sz="2300" dirty="0" err="1"/>
              <a:t>Učenik</a:t>
            </a:r>
            <a:r>
              <a:rPr lang="en-US" sz="2300" dirty="0"/>
              <a:t> je </a:t>
            </a:r>
            <a:r>
              <a:rPr lang="en-US" sz="2300" dirty="0" err="1"/>
              <a:t>aktivan</a:t>
            </a:r>
            <a:r>
              <a:rPr lang="en-US" sz="2300" dirty="0"/>
              <a:t> </a:t>
            </a:r>
            <a:r>
              <a:rPr lang="en-US" sz="2300" dirty="0" err="1"/>
              <a:t>sudionik</a:t>
            </a:r>
            <a:r>
              <a:rPr lang="en-US" sz="2300" dirty="0"/>
              <a:t> </a:t>
            </a:r>
            <a:r>
              <a:rPr lang="en-US" sz="2300" dirty="0" err="1"/>
              <a:t>nastave</a:t>
            </a:r>
            <a:r>
              <a:rPr lang="en-US" sz="2300" dirty="0"/>
              <a:t> (</a:t>
            </a:r>
            <a:r>
              <a:rPr lang="en-US" sz="2300" dirty="0" err="1"/>
              <a:t>motivacija</a:t>
            </a:r>
            <a:r>
              <a:rPr lang="en-US" sz="2300" dirty="0"/>
              <a:t>)</a:t>
            </a:r>
          </a:p>
          <a:p>
            <a:r>
              <a:rPr lang="en-US" sz="2300" dirty="0" err="1"/>
              <a:t>Nastavnik</a:t>
            </a:r>
            <a:r>
              <a:rPr lang="en-US" sz="2300" dirty="0"/>
              <a:t> </a:t>
            </a:r>
            <a:r>
              <a:rPr lang="en-US" sz="2300" dirty="0" err="1"/>
              <a:t>kao</a:t>
            </a:r>
            <a:r>
              <a:rPr lang="en-US" sz="2300" dirty="0"/>
              <a:t> </a:t>
            </a:r>
            <a:r>
              <a:rPr lang="en-US" sz="2300" dirty="0" err="1"/>
              <a:t>rukovoditelj</a:t>
            </a:r>
            <a:endParaRPr lang="en-US" sz="2300" dirty="0"/>
          </a:p>
        </p:txBody>
      </p:sp>
      <p:pic>
        <p:nvPicPr>
          <p:cNvPr id="4" name="Picture 2" descr="F:\IPA lipanj 2013\PPT. ZA UVODNU KONFERENCIJU\ppt. miha\slike\brain-science-in-the-classroom_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4890" y="2286000"/>
            <a:ext cx="2656468" cy="33655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771800" y="584312"/>
            <a:ext cx="6240693" cy="924475"/>
          </a:xfrm>
          <a:prstGeom prst="rect">
            <a:avLst/>
          </a:prstGeom>
        </p:spPr>
        <p:txBody>
          <a:bodyPr vert="horz" lIns="91436" tIns="45718" rIns="91436" bIns="45718" rtlCol="0" anchor="ctr">
            <a:noAutofit/>
          </a:bodyPr>
          <a:lstStyle>
            <a:lvl1pPr algn="l" defTabSz="54864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endParaRPr lang="hr-HR" sz="3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3674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 idx="4294967295"/>
          </p:nvPr>
        </p:nvSpPr>
        <p:spPr>
          <a:xfrm>
            <a:off x="0" y="2529417"/>
            <a:ext cx="9144000" cy="92339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700" b="1" dirty="0" err="1">
                <a:latin typeface="Verdana" pitchFamily="34" charset="0"/>
              </a:rPr>
              <a:t>Projektna</a:t>
            </a:r>
            <a:r>
              <a:rPr lang="en-US" sz="3700" b="1" dirty="0">
                <a:latin typeface="Verdana" pitchFamily="34" charset="0"/>
              </a:rPr>
              <a:t> </a:t>
            </a:r>
            <a:r>
              <a:rPr lang="en-US" sz="3700" b="1" dirty="0" err="1">
                <a:latin typeface="Verdana" pitchFamily="34" charset="0"/>
              </a:rPr>
              <a:t>nastava</a:t>
            </a:r>
            <a:r>
              <a:rPr lang="hr-HR" sz="3700" b="1" dirty="0">
                <a:latin typeface="Verdana" pitchFamily="34" charset="0"/>
              </a:rPr>
              <a:t/>
            </a:r>
            <a:br>
              <a:rPr lang="hr-HR" sz="3700" b="1" dirty="0">
                <a:latin typeface="Verdana" pitchFamily="34" charset="0"/>
              </a:rPr>
            </a:br>
            <a:r>
              <a:rPr lang="hr-HR" sz="3700" b="1" dirty="0"/>
              <a:t>–  </a:t>
            </a:r>
            <a:r>
              <a:rPr lang="en-US" sz="3700" b="1" dirty="0" err="1">
                <a:latin typeface="Verdana" pitchFamily="34" charset="0"/>
              </a:rPr>
              <a:t>održivi</a:t>
            </a:r>
            <a:r>
              <a:rPr lang="en-US" sz="3700" b="1" dirty="0">
                <a:latin typeface="Verdana" pitchFamily="34" charset="0"/>
              </a:rPr>
              <a:t> </a:t>
            </a:r>
            <a:r>
              <a:rPr lang="en-US" sz="3700" b="1" dirty="0" err="1" smtClean="0">
                <a:latin typeface="Verdana" pitchFamily="34" charset="0"/>
              </a:rPr>
              <a:t>razvoj</a:t>
            </a:r>
            <a:r>
              <a:rPr lang="hr-HR" sz="3700" b="1" dirty="0" smtClean="0">
                <a:latin typeface="Arial" charset="0"/>
              </a:rPr>
              <a:t> </a:t>
            </a:r>
            <a:endParaRPr lang="en-US" sz="3700" b="1" dirty="0">
              <a:latin typeface="Arial" charset="0"/>
            </a:endParaRPr>
          </a:p>
        </p:txBody>
      </p:sp>
      <p:pic>
        <p:nvPicPr>
          <p:cNvPr id="5017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969" y="256646"/>
            <a:ext cx="2532063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1407" y="4120886"/>
            <a:ext cx="7315729" cy="1408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490" y="3849687"/>
            <a:ext cx="7495646" cy="1853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idx="4294967295"/>
          </p:nvPr>
        </p:nvSpPr>
        <p:spPr>
          <a:xfrm>
            <a:off x="551657" y="369094"/>
            <a:ext cx="7125229" cy="760677"/>
          </a:xfrm>
        </p:spPr>
        <p:txBody>
          <a:bodyPr/>
          <a:lstStyle/>
          <a:p>
            <a:r>
              <a:rPr lang="hr-HR" sz="2800" b="1" dirty="0"/>
              <a:t>Ciljevi</a:t>
            </a:r>
            <a:endParaRPr lang="en-US" sz="2800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4294967295"/>
          </p:nvPr>
        </p:nvSpPr>
        <p:spPr>
          <a:xfrm>
            <a:off x="457729" y="1628511"/>
            <a:ext cx="8228542" cy="4497917"/>
          </a:xfrm>
        </p:spPr>
        <p:txBody>
          <a:bodyPr anchor="t"/>
          <a:lstStyle/>
          <a:p>
            <a:pPr>
              <a:lnSpc>
                <a:spcPct val="90000"/>
              </a:lnSpc>
              <a:buFont typeface="Wingdings" pitchFamily="2" charset="2"/>
              <a:buChar char="Ø"/>
            </a:pPr>
            <a:r>
              <a:rPr lang="en-US" sz="2300" dirty="0" err="1"/>
              <a:t>Podi</a:t>
            </a:r>
            <a:r>
              <a:rPr lang="hr-HR" sz="2300" dirty="0" err="1"/>
              <a:t>ći</a:t>
            </a:r>
            <a:r>
              <a:rPr lang="en-US" sz="2300" dirty="0"/>
              <a:t> </a:t>
            </a:r>
            <a:r>
              <a:rPr lang="en-US" sz="2300" dirty="0" err="1"/>
              <a:t>razin</a:t>
            </a:r>
            <a:r>
              <a:rPr lang="hr-HR" sz="2300" dirty="0"/>
              <a:t>u</a:t>
            </a:r>
            <a:r>
              <a:rPr lang="en-US" sz="2300" dirty="0"/>
              <a:t> </a:t>
            </a:r>
            <a:r>
              <a:rPr lang="en-US" sz="2300" dirty="0" err="1"/>
              <a:t>znanja</a:t>
            </a:r>
            <a:r>
              <a:rPr lang="hr-HR" sz="2300" dirty="0"/>
              <a:t> i</a:t>
            </a:r>
            <a:r>
              <a:rPr lang="en-US" sz="2300" dirty="0"/>
              <a:t> </a:t>
            </a:r>
            <a:r>
              <a:rPr lang="en-US" sz="2300" dirty="0" err="1"/>
              <a:t>svijesti</a:t>
            </a:r>
            <a:r>
              <a:rPr lang="en-US" sz="2300" dirty="0"/>
              <a:t> </a:t>
            </a:r>
            <a:r>
              <a:rPr lang="en-US" sz="2300" dirty="0" err="1"/>
              <a:t>javnosti</a:t>
            </a:r>
            <a:endParaRPr lang="hr-HR" sz="2300" dirty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hr-HR" sz="2300" dirty="0"/>
              <a:t>    – o p</a:t>
            </a:r>
            <a:r>
              <a:rPr lang="en-US" sz="2300" dirty="0" err="1"/>
              <a:t>otreb</a:t>
            </a:r>
            <a:r>
              <a:rPr lang="hr-HR" sz="2300" dirty="0"/>
              <a:t>i </a:t>
            </a:r>
            <a:r>
              <a:rPr lang="en-US" sz="2300" dirty="0" err="1"/>
              <a:t>učinkovitog</a:t>
            </a:r>
            <a:r>
              <a:rPr lang="en-US" sz="2300" dirty="0"/>
              <a:t> </a:t>
            </a:r>
            <a:r>
              <a:rPr lang="en-US" sz="2300" dirty="0" err="1"/>
              <a:t>gospodarenja</a:t>
            </a:r>
            <a:r>
              <a:rPr lang="en-US" sz="2300" dirty="0"/>
              <a:t> </a:t>
            </a:r>
            <a:r>
              <a:rPr lang="hr-HR" sz="2300" dirty="0"/>
              <a:t>prirodnim resursima i </a:t>
            </a:r>
            <a:r>
              <a:rPr lang="en-US" sz="2300" dirty="0" err="1"/>
              <a:t>energijom</a:t>
            </a:r>
            <a:r>
              <a:rPr lang="hr-HR" sz="2300" dirty="0"/>
              <a:t>,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hr-HR" sz="2300" dirty="0"/>
              <a:t>    – o </a:t>
            </a:r>
            <a:r>
              <a:rPr lang="en-US" sz="2300" dirty="0" err="1"/>
              <a:t>utjecaju</a:t>
            </a:r>
            <a:r>
              <a:rPr lang="en-US" sz="2300" dirty="0"/>
              <a:t> </a:t>
            </a:r>
            <a:r>
              <a:rPr lang="en-US" sz="2300" dirty="0" err="1"/>
              <a:t>odabranih</a:t>
            </a:r>
            <a:r>
              <a:rPr lang="en-US" sz="2300" dirty="0"/>
              <a:t> </a:t>
            </a:r>
            <a:r>
              <a:rPr lang="en-US" sz="2300" dirty="0" err="1"/>
              <a:t>gospodarskih</a:t>
            </a:r>
            <a:r>
              <a:rPr lang="hr-HR" sz="2300" dirty="0"/>
              <a:t> </a:t>
            </a:r>
            <a:r>
              <a:rPr lang="en-US" sz="2300" dirty="0" err="1"/>
              <a:t>aktivnosti</a:t>
            </a:r>
            <a:r>
              <a:rPr lang="en-US" sz="2300" dirty="0"/>
              <a:t> </a:t>
            </a:r>
            <a:r>
              <a:rPr lang="en-US" sz="2300" dirty="0" err="1"/>
              <a:t>na</a:t>
            </a:r>
            <a:r>
              <a:rPr lang="en-US" sz="2300" dirty="0"/>
              <a:t> </a:t>
            </a:r>
            <a:r>
              <a:rPr lang="en-US" sz="2300" dirty="0" err="1"/>
              <a:t>globalno</a:t>
            </a:r>
            <a:r>
              <a:rPr lang="en-US" sz="2300" dirty="0"/>
              <a:t> </a:t>
            </a:r>
            <a:r>
              <a:rPr lang="en-US" sz="2300" dirty="0" err="1"/>
              <a:t>zagrijavanje</a:t>
            </a:r>
            <a:r>
              <a:rPr lang="en-US" sz="2300" dirty="0"/>
              <a:t> </a:t>
            </a:r>
            <a:r>
              <a:rPr lang="en-US" sz="2300" dirty="0" err="1"/>
              <a:t>i</a:t>
            </a:r>
            <a:r>
              <a:rPr lang="en-US" sz="2300" dirty="0"/>
              <a:t> s time </a:t>
            </a:r>
            <a:r>
              <a:rPr lang="en-US" sz="2300" dirty="0" err="1"/>
              <a:t>povezane</a:t>
            </a:r>
            <a:r>
              <a:rPr lang="en-US" sz="2300" dirty="0"/>
              <a:t> </a:t>
            </a:r>
            <a:r>
              <a:rPr lang="en-US" sz="2300" dirty="0" err="1"/>
              <a:t>klimatske</a:t>
            </a:r>
            <a:r>
              <a:rPr lang="en-US" sz="2300" dirty="0"/>
              <a:t> </a:t>
            </a:r>
            <a:r>
              <a:rPr lang="en-US" sz="2300" dirty="0" err="1"/>
              <a:t>promjene</a:t>
            </a:r>
            <a:endParaRPr lang="hr-HR" sz="2300" dirty="0"/>
          </a:p>
          <a:p>
            <a:pPr algn="just">
              <a:lnSpc>
                <a:spcPct val="70000"/>
              </a:lnSpc>
              <a:buFont typeface="Wingdings" pitchFamily="2" charset="2"/>
              <a:buChar char="Ø"/>
            </a:pPr>
            <a:r>
              <a:rPr lang="hr-HR" sz="2300" dirty="0"/>
              <a:t>Izraditi </a:t>
            </a:r>
            <a:r>
              <a:rPr lang="hr-HR" sz="2300" dirty="0" err="1"/>
              <a:t>kurikul</a:t>
            </a:r>
            <a:r>
              <a:rPr lang="hr-HR" sz="2300" dirty="0"/>
              <a:t> za projektnu nastavu iz područja </a:t>
            </a:r>
            <a:r>
              <a:rPr lang="hr-HR" sz="2300" i="1" dirty="0"/>
              <a:t>Održivi razvoj</a:t>
            </a:r>
          </a:p>
          <a:p>
            <a:pPr algn="just">
              <a:lnSpc>
                <a:spcPct val="70000"/>
              </a:lnSpc>
              <a:buFont typeface="Wingdings" pitchFamily="2" charset="2"/>
              <a:buChar char="Ø"/>
            </a:pPr>
            <a:r>
              <a:rPr lang="hr-HR" sz="2300" dirty="0"/>
              <a:t>Osmisliti i izraditi Priručnik za nastavnike s radnim materijalima za učenike</a:t>
            </a:r>
          </a:p>
          <a:p>
            <a:pPr>
              <a:lnSpc>
                <a:spcPct val="90000"/>
              </a:lnSpc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idx="4294967295"/>
          </p:nvPr>
        </p:nvSpPr>
        <p:spPr>
          <a:xfrm>
            <a:off x="1009386" y="800365"/>
            <a:ext cx="7125229" cy="750093"/>
          </a:xfrm>
        </p:spPr>
        <p:txBody>
          <a:bodyPr/>
          <a:lstStyle/>
          <a:p>
            <a:r>
              <a:rPr lang="hr-HR" sz="2800" b="1" dirty="0"/>
              <a:t>Aktivnosti</a:t>
            </a:r>
            <a:endParaRPr lang="en-US" sz="2800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4294967295"/>
          </p:nvPr>
        </p:nvSpPr>
        <p:spPr/>
        <p:txBody>
          <a:bodyPr anchor="t"/>
          <a:lstStyle/>
          <a:p>
            <a:pPr algn="just">
              <a:lnSpc>
                <a:spcPct val="80000"/>
              </a:lnSpc>
              <a:buFont typeface="Wingdings 2" pitchFamily="18" charset="2"/>
              <a:buNone/>
            </a:pPr>
            <a:r>
              <a:rPr lang="hr-HR" sz="2300" dirty="0"/>
              <a:t>Razviti projekte za nastavu na teme: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hr-HR" sz="2300" dirty="0"/>
              <a:t> Očuvanje kvalitete okoliša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Ø"/>
            </a:pPr>
            <a:r>
              <a:rPr lang="hr-HR" sz="2300" dirty="0"/>
              <a:t>(Ne)obnovljivi izvori energije – prednosti i nedostatci</a:t>
            </a:r>
            <a:endParaRPr lang="en-US" sz="2300" dirty="0"/>
          </a:p>
          <a:p>
            <a:endParaRPr 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idx="4294967295"/>
          </p:nvPr>
        </p:nvSpPr>
        <p:spPr>
          <a:xfrm>
            <a:off x="1009386" y="743480"/>
            <a:ext cx="7125229" cy="750094"/>
          </a:xfrm>
        </p:spPr>
        <p:txBody>
          <a:bodyPr>
            <a:normAutofit fontScale="90000"/>
          </a:bodyPr>
          <a:lstStyle/>
          <a:p>
            <a:r>
              <a:rPr lang="hr-HR" b="1" smtClean="0">
                <a:solidFill>
                  <a:schemeClr val="tx1"/>
                </a:solidFill>
              </a:rPr>
              <a:t>Što se planira napraviti?</a:t>
            </a:r>
            <a:endParaRPr lang="en-US" b="1" smtClean="0">
              <a:solidFill>
                <a:schemeClr val="tx1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4294967295"/>
          </p:nvPr>
        </p:nvSpPr>
        <p:spPr/>
        <p:txBody>
          <a:bodyPr anchor="t"/>
          <a:lstStyle/>
          <a:p>
            <a:pPr marL="428608" indent="-428608" defTabSz="761970">
              <a:buFont typeface="Wingdings" pitchFamily="2" charset="2"/>
              <a:buChar char="Ø"/>
            </a:pPr>
            <a:r>
              <a:rPr lang="hr-HR" sz="2300" b="1" dirty="0"/>
              <a:t>Uvodna anketa</a:t>
            </a:r>
          </a:p>
          <a:p>
            <a:pPr marL="428608" indent="-428608" defTabSz="761970">
              <a:buNone/>
            </a:pPr>
            <a:r>
              <a:rPr lang="hr-HR" sz="2300" dirty="0"/>
              <a:t>    –  ispitati razinu svijesti učenika o nužnosti održivog razvoja, s težištem na gospodarenju drvetom i </a:t>
            </a:r>
            <a:r>
              <a:rPr lang="hr-HR" sz="2300" dirty="0" smtClean="0"/>
              <a:t>vodom </a:t>
            </a:r>
            <a:r>
              <a:rPr lang="hr-HR" sz="2300" dirty="0"/>
              <a:t>te obnovljivim izvorima energije (Sunce, vjetar, biomasa)  </a:t>
            </a:r>
          </a:p>
          <a:p>
            <a:pPr marL="428608" indent="-428608" defTabSz="761970">
              <a:buNone/>
            </a:pPr>
            <a:r>
              <a:rPr lang="hr-HR" sz="2300" dirty="0"/>
              <a:t>    –  anketu provesti i obraditi u  svim partnerskim</a:t>
            </a:r>
            <a:r>
              <a:rPr lang="hr-HR" sz="2300" dirty="0">
                <a:latin typeface="Arial" charset="0"/>
              </a:rPr>
              <a:t> </a:t>
            </a:r>
            <a:r>
              <a:rPr lang="hr-HR" sz="2300" dirty="0"/>
              <a:t>školama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idx="4294967295"/>
          </p:nvPr>
        </p:nvSpPr>
        <p:spPr>
          <a:xfrm>
            <a:off x="971021" y="849313"/>
            <a:ext cx="7125229" cy="693208"/>
          </a:xfrm>
        </p:spPr>
        <p:txBody>
          <a:bodyPr/>
          <a:lstStyle/>
          <a:p>
            <a:r>
              <a:rPr lang="hr-HR" sz="2800" b="1" dirty="0"/>
              <a:t>2. Gospodarenje drvetom</a:t>
            </a:r>
            <a:endParaRPr lang="en-US" sz="2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4294967295"/>
          </p:nvPr>
        </p:nvSpPr>
        <p:spPr/>
        <p:txBody>
          <a:bodyPr anchor="t"/>
          <a:lstStyle/>
          <a:p>
            <a:pPr>
              <a:buFont typeface="Wingdings" pitchFamily="2" charset="2"/>
              <a:buChar char="Ø"/>
            </a:pPr>
            <a:r>
              <a:rPr lang="hr-HR" sz="2300" dirty="0"/>
              <a:t> istražiti </a:t>
            </a:r>
            <a:r>
              <a:rPr lang="hr-HR" sz="2300" dirty="0" smtClean="0"/>
              <a:t>teme:</a:t>
            </a:r>
            <a:endParaRPr lang="hr-HR" sz="2300" dirty="0"/>
          </a:p>
          <a:p>
            <a:pPr>
              <a:buFont typeface="Wingdings 2" pitchFamily="18" charset="2"/>
              <a:buNone/>
            </a:pPr>
            <a:r>
              <a:rPr lang="hr-HR" sz="2300" dirty="0"/>
              <a:t>     – obrada drveta (namještaj, plovila, … )</a:t>
            </a:r>
          </a:p>
          <a:p>
            <a:pPr>
              <a:buFont typeface="Wingdings 2" pitchFamily="18" charset="2"/>
              <a:buNone/>
            </a:pPr>
            <a:r>
              <a:rPr lang="hr-HR" sz="2300" dirty="0"/>
              <a:t>     – papir i celuloza</a:t>
            </a:r>
          </a:p>
          <a:p>
            <a:pPr>
              <a:buFont typeface="Wingdings 2" pitchFamily="18" charset="2"/>
              <a:buNone/>
            </a:pPr>
            <a:r>
              <a:rPr lang="hr-HR" sz="2300" dirty="0"/>
              <a:t>     – drvo kao gorivo</a:t>
            </a:r>
          </a:p>
          <a:p>
            <a:pPr>
              <a:buFont typeface="Wingdings 2" pitchFamily="18" charset="2"/>
              <a:buNone/>
            </a:pPr>
            <a:r>
              <a:rPr lang="hr-HR" sz="2300" dirty="0"/>
              <a:t>     – recikliranje drveta i proizvoda od drveta</a:t>
            </a:r>
          </a:p>
          <a:p>
            <a:pPr>
              <a:buFont typeface="Wingdings" pitchFamily="2" charset="2"/>
              <a:buChar char="Ø"/>
            </a:pPr>
            <a:r>
              <a:rPr lang="hr-HR" sz="2300" dirty="0"/>
              <a:t> izraditi </a:t>
            </a:r>
            <a:r>
              <a:rPr lang="hr-HR" sz="2300" dirty="0" err="1"/>
              <a:t>kurikul</a:t>
            </a:r>
            <a:r>
              <a:rPr lang="hr-HR" sz="2300" dirty="0"/>
              <a:t> za projektnu nastavu</a:t>
            </a:r>
          </a:p>
          <a:p>
            <a:pPr>
              <a:buFont typeface="Wingdings" pitchFamily="2" charset="2"/>
              <a:buChar char="Ø"/>
            </a:pPr>
            <a:r>
              <a:rPr lang="hr-HR" sz="2300" dirty="0"/>
              <a:t> napraviti materijale za učenike i nastavnike</a:t>
            </a:r>
            <a:endParaRPr 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0" y="2529417"/>
            <a:ext cx="9144000" cy="923396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hr-HR" sz="3300" b="1" dirty="0">
                <a:solidFill>
                  <a:srgbClr val="000000"/>
                </a:solidFill>
                <a:latin typeface="Verdana" pitchFamily="34" charset="0"/>
                <a:cs typeface="Trebuchet MS" pitchFamily="34" charset="0"/>
              </a:rPr>
              <a:t>„Afirmativna nastava i </a:t>
            </a:r>
            <a:br>
              <a:rPr lang="hr-HR" sz="3300" b="1" dirty="0">
                <a:solidFill>
                  <a:srgbClr val="000000"/>
                </a:solidFill>
                <a:latin typeface="Verdana" pitchFamily="34" charset="0"/>
                <a:cs typeface="Trebuchet MS" pitchFamily="34" charset="0"/>
              </a:rPr>
            </a:br>
            <a:r>
              <a:rPr lang="hr-HR" sz="3300" b="1" dirty="0">
                <a:solidFill>
                  <a:srgbClr val="000000"/>
                </a:solidFill>
                <a:latin typeface="Verdana" pitchFamily="34" charset="0"/>
                <a:cs typeface="Trebuchet MS" pitchFamily="34" charset="0"/>
              </a:rPr>
              <a:t>inovativno učenje i poučavanje u gimnazijama u okviru </a:t>
            </a:r>
            <a:br>
              <a:rPr lang="hr-HR" sz="3300" b="1" dirty="0">
                <a:solidFill>
                  <a:srgbClr val="000000"/>
                </a:solidFill>
                <a:latin typeface="Verdana" pitchFamily="34" charset="0"/>
                <a:cs typeface="Trebuchet MS" pitchFamily="34" charset="0"/>
              </a:rPr>
            </a:br>
            <a:r>
              <a:rPr lang="hr-HR" sz="3300" b="1" dirty="0">
                <a:solidFill>
                  <a:srgbClr val="000000"/>
                </a:solidFill>
                <a:latin typeface="Verdana" pitchFamily="34" charset="0"/>
                <a:cs typeface="Trebuchet MS" pitchFamily="34" charset="0"/>
              </a:rPr>
              <a:t>Hrvatskog kvalifikacijskog okvira”</a:t>
            </a:r>
            <a:br>
              <a:rPr lang="hr-HR" sz="3300" b="1" dirty="0">
                <a:solidFill>
                  <a:srgbClr val="000000"/>
                </a:solidFill>
                <a:latin typeface="Verdana" pitchFamily="34" charset="0"/>
                <a:cs typeface="Trebuchet MS" pitchFamily="34" charset="0"/>
              </a:rPr>
            </a:br>
            <a:endParaRPr lang="en-US" dirty="0" smtClean="0">
              <a:cs typeface="Trebuchet MS" pitchFamily="34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969" y="256646"/>
            <a:ext cx="2532063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91407" y="4120886"/>
            <a:ext cx="7315729" cy="1408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1490" y="3849687"/>
            <a:ext cx="7495646" cy="1853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1415521" y="4205553"/>
            <a:ext cx="6696604" cy="13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6" tIns="45718" rIns="91436" bIns="45718">
            <a:spAutoFit/>
          </a:bodyPr>
          <a:lstStyle/>
          <a:p>
            <a:r>
              <a:rPr lang="vi-VN" sz="1000" dirty="0">
                <a:latin typeface="Verdana" pitchFamily="34" charset="0"/>
                <a:ea typeface="Verdana" pitchFamily="34" charset="0"/>
                <a:cs typeface="Arial" charset="0"/>
              </a:rPr>
              <a:t>Ova publikacija je izrađena uz pomoć Europske unije. Sadržaj publikacije je u isključivoj nadležnosti </a:t>
            </a:r>
            <a:r>
              <a:rPr lang="hr-HR" sz="1000" dirty="0">
                <a:latin typeface="Century Gothic" pitchFamily="34" charset="0"/>
                <a:ea typeface="Verdana" pitchFamily="34" charset="0"/>
                <a:cs typeface="Arial" charset="0"/>
              </a:rPr>
              <a:t>V. gimnazije </a:t>
            </a:r>
            <a:r>
              <a:rPr lang="vi-VN" sz="1000" dirty="0">
                <a:latin typeface="Verdana" pitchFamily="34" charset="0"/>
                <a:ea typeface="Verdana" pitchFamily="34" charset="0"/>
                <a:cs typeface="Arial" charset="0"/>
              </a:rPr>
              <a:t>te se ni na koji način ne može smatrati da odražava stajališta Europske unije.</a:t>
            </a:r>
            <a:endParaRPr lang="hr-HR" sz="1000" dirty="0">
              <a:latin typeface="Century Gothic" pitchFamily="34" charset="0"/>
              <a:ea typeface="Verdana" pitchFamily="34" charset="0"/>
              <a:cs typeface="Arial" charset="0"/>
            </a:endParaRPr>
          </a:p>
          <a:p>
            <a:endParaRPr lang="vi-VN" sz="1000" dirty="0">
              <a:latin typeface="Verdana" pitchFamily="34" charset="0"/>
              <a:ea typeface="Verdana" pitchFamily="34" charset="0"/>
              <a:cs typeface="Arial" charset="0"/>
            </a:endParaRPr>
          </a:p>
          <a:p>
            <a:r>
              <a:rPr lang="vi-VN" sz="1000" dirty="0">
                <a:latin typeface="Verdana" pitchFamily="34" charset="0"/>
                <a:ea typeface="Verdana" pitchFamily="34" charset="0"/>
                <a:cs typeface="Arial" charset="0"/>
              </a:rPr>
              <a:t>Europsku uniju čini 2</a:t>
            </a:r>
            <a:r>
              <a:rPr lang="hr-HR" sz="1000" dirty="0">
                <a:latin typeface="Century Gothic" pitchFamily="34" charset="0"/>
                <a:ea typeface="Verdana" pitchFamily="34" charset="0"/>
                <a:cs typeface="Arial" charset="0"/>
              </a:rPr>
              <a:t>8</a:t>
            </a:r>
            <a:r>
              <a:rPr lang="vi-VN" sz="1000" dirty="0">
                <a:latin typeface="Verdana" pitchFamily="34" charset="0"/>
                <a:ea typeface="Verdana" pitchFamily="34" charset="0"/>
                <a:cs typeface="Arial" charset="0"/>
              </a:rPr>
              <a:t> država članica koje su odlučile postupno povezivati svoja znanja, resurse i sudbine. Tijekom 50-godišnjeg razdoblja</a:t>
            </a:r>
            <a:r>
              <a:rPr lang="hr-HR" sz="1000" dirty="0">
                <a:latin typeface="Century Gothic" pitchFamily="34" charset="0"/>
                <a:ea typeface="Verdana" pitchFamily="34" charset="0"/>
                <a:cs typeface="Arial" charset="0"/>
              </a:rPr>
              <a:t> </a:t>
            </a:r>
            <a:r>
              <a:rPr lang="vi-VN" sz="1000" dirty="0">
                <a:latin typeface="Verdana" pitchFamily="34" charset="0"/>
                <a:ea typeface="Verdana" pitchFamily="34" charset="0"/>
                <a:cs typeface="Arial" charset="0"/>
              </a:rPr>
              <a:t>proširivanja, zajedno su izgradile područje stabilnosti, demokracije i održivog razvoja, zadržavajući pritom kulturnu raznolikost, toleranciju</a:t>
            </a:r>
            <a:r>
              <a:rPr lang="hr-HR" sz="1000" dirty="0">
                <a:latin typeface="Century Gothic" pitchFamily="34" charset="0"/>
                <a:ea typeface="Verdana" pitchFamily="34" charset="0"/>
                <a:cs typeface="Arial" charset="0"/>
              </a:rPr>
              <a:t> </a:t>
            </a:r>
            <a:r>
              <a:rPr lang="vi-VN" sz="1000" dirty="0">
                <a:latin typeface="Verdana" pitchFamily="34" charset="0"/>
                <a:ea typeface="Verdana" pitchFamily="34" charset="0"/>
                <a:cs typeface="Arial" charset="0"/>
              </a:rPr>
              <a:t>i slobode pojedinaca. Europska unija je posvećena dijeljenju svojih postignuća i vrijednosti s državama i </a:t>
            </a:r>
            <a:r>
              <a:rPr lang="hr-HR" sz="1000" dirty="0">
                <a:latin typeface="Century Gothic" pitchFamily="34" charset="0"/>
                <a:ea typeface="Verdana" pitchFamily="34" charset="0"/>
                <a:cs typeface="Arial" charset="0"/>
              </a:rPr>
              <a:t>n</a:t>
            </a:r>
            <a:r>
              <a:rPr lang="vi-VN" sz="1000" dirty="0">
                <a:latin typeface="Verdana" pitchFamily="34" charset="0"/>
                <a:ea typeface="Verdana" pitchFamily="34" charset="0"/>
                <a:cs typeface="Arial" charset="0"/>
              </a:rPr>
              <a:t>arodima izvan svojih granica.</a:t>
            </a:r>
            <a:endParaRPr lang="hr-HR" sz="1000" dirty="0">
              <a:latin typeface="Century Gothic" pitchFamily="34" charset="0"/>
              <a:ea typeface="Verdana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hr-HR" sz="2800" b="1" dirty="0"/>
              <a:t>3. Provjera izrađenog </a:t>
            </a:r>
            <a:r>
              <a:rPr lang="hr-HR" sz="2800" b="1" dirty="0" err="1"/>
              <a:t>kurikula</a:t>
            </a:r>
            <a:r>
              <a:rPr lang="hr-HR" sz="2800" dirty="0"/>
              <a:t> </a:t>
            </a:r>
            <a:endParaRPr lang="en-US" sz="2800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4294967295"/>
          </p:nvPr>
        </p:nvSpPr>
        <p:spPr/>
        <p:txBody>
          <a:bodyPr anchor="t"/>
          <a:lstStyle/>
          <a:p>
            <a:pPr>
              <a:buFont typeface="Wingdings" pitchFamily="2" charset="2"/>
              <a:buChar char="Ø"/>
            </a:pPr>
            <a:r>
              <a:rPr lang="hr-HR" sz="2300" dirty="0"/>
              <a:t>provjeriti izrađeni </a:t>
            </a:r>
            <a:r>
              <a:rPr lang="hr-HR" sz="2300" dirty="0" err="1"/>
              <a:t>kurikul</a:t>
            </a:r>
            <a:r>
              <a:rPr lang="hr-HR" sz="2300" dirty="0"/>
              <a:t> na temama korištenja obnovljivih izvora energije:</a:t>
            </a:r>
          </a:p>
          <a:p>
            <a:pPr>
              <a:buFont typeface="Wingdings 2" pitchFamily="18" charset="2"/>
              <a:buNone/>
            </a:pPr>
            <a:r>
              <a:rPr lang="hr-HR" sz="2300" dirty="0"/>
              <a:t>–  voda</a:t>
            </a:r>
          </a:p>
          <a:p>
            <a:pPr>
              <a:buFont typeface="Wingdings 2" pitchFamily="18" charset="2"/>
              <a:buNone/>
            </a:pPr>
            <a:r>
              <a:rPr lang="hr-HR" sz="2300" dirty="0"/>
              <a:t>–  sunčeva energija</a:t>
            </a:r>
          </a:p>
          <a:p>
            <a:pPr>
              <a:buFont typeface="Wingdings 2" pitchFamily="18" charset="2"/>
              <a:buNone/>
            </a:pPr>
            <a:r>
              <a:rPr lang="hr-HR" sz="2300" dirty="0"/>
              <a:t>–  energija vjetra</a:t>
            </a:r>
          </a:p>
          <a:p>
            <a:pPr>
              <a:buFont typeface="Wingdings 2" pitchFamily="18" charset="2"/>
              <a:buNone/>
            </a:pPr>
            <a:r>
              <a:rPr lang="hr-HR" sz="2300" dirty="0"/>
              <a:t>–  biomasa</a:t>
            </a:r>
          </a:p>
          <a:p>
            <a:pPr>
              <a:buFont typeface="Wingdings" pitchFamily="2" charset="2"/>
              <a:buChar char="Ø"/>
            </a:pPr>
            <a:r>
              <a:rPr lang="hr-HR" sz="2300" dirty="0"/>
              <a:t>prilagoditi </a:t>
            </a:r>
            <a:r>
              <a:rPr lang="hr-HR" sz="2300" dirty="0" err="1"/>
              <a:t>kurikul</a:t>
            </a:r>
            <a:r>
              <a:rPr lang="hr-HR" sz="2300" dirty="0"/>
              <a:t> za upotrebu u projektnoj nastavi, po potrebi naglasiti specifičnosti  </a:t>
            </a:r>
            <a:endParaRPr 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hr-HR" sz="2800" b="1" dirty="0"/>
              <a:t>Kako je zamišljena izvedba projekta?</a:t>
            </a:r>
            <a:endParaRPr lang="en-US" sz="2800" b="1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idx="4294967295"/>
          </p:nvPr>
        </p:nvSpPr>
        <p:spPr/>
        <p:txBody>
          <a:bodyPr anchor="t"/>
          <a:lstStyle/>
          <a:p>
            <a:pPr>
              <a:buFont typeface="Wingdings" pitchFamily="2" charset="2"/>
              <a:buChar char="Ø"/>
            </a:pPr>
            <a:r>
              <a:rPr lang="hr-HR" sz="2300" b="1" dirty="0"/>
              <a:t>Gospodarenje drvetom:</a:t>
            </a:r>
          </a:p>
          <a:p>
            <a:pPr>
              <a:buFont typeface="Wingdings 2" pitchFamily="18" charset="2"/>
              <a:buNone/>
            </a:pPr>
            <a:r>
              <a:rPr lang="hr-HR" sz="2300" dirty="0"/>
              <a:t>    –  po jedan učenik iz svake partnerske škole bio bi dio tima za </a:t>
            </a:r>
            <a:r>
              <a:rPr lang="hr-HR" sz="2300" dirty="0" smtClean="0"/>
              <a:t>obradu jedne teme</a:t>
            </a:r>
            <a:endParaRPr lang="hr-HR" sz="2300" dirty="0"/>
          </a:p>
          <a:p>
            <a:pPr>
              <a:buFont typeface="Wingdings" pitchFamily="2" charset="2"/>
              <a:buChar char="Ø"/>
            </a:pPr>
            <a:r>
              <a:rPr lang="hr-HR" sz="2300" b="1" dirty="0"/>
              <a:t>Provjera izrađenog </a:t>
            </a:r>
            <a:r>
              <a:rPr lang="hr-HR" sz="2300" b="1" dirty="0" err="1"/>
              <a:t>kurikula</a:t>
            </a:r>
            <a:r>
              <a:rPr lang="hr-HR" sz="2300" b="1" dirty="0"/>
              <a:t>:</a:t>
            </a:r>
            <a:endParaRPr lang="hr-HR" sz="2300" dirty="0"/>
          </a:p>
          <a:p>
            <a:pPr>
              <a:buFont typeface="Wingdings 2" pitchFamily="18" charset="2"/>
              <a:buNone/>
            </a:pPr>
            <a:r>
              <a:rPr lang="hr-HR" sz="2300" dirty="0"/>
              <a:t>    –  po jedan učenik iz svake partnerske škole bio bi dio tima za </a:t>
            </a:r>
            <a:r>
              <a:rPr lang="hr-HR" sz="2300" dirty="0" smtClean="0"/>
              <a:t>obradu jedne teme </a:t>
            </a:r>
            <a:r>
              <a:rPr lang="hr-HR" sz="2300" dirty="0"/>
              <a:t>korištenja obnovljivih izvora energije</a:t>
            </a:r>
            <a:r>
              <a:rPr lang="hr-HR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 idx="4294967295"/>
          </p:nvPr>
        </p:nvSpPr>
        <p:spPr>
          <a:xfrm>
            <a:off x="1009386" y="743479"/>
            <a:ext cx="7125229" cy="693208"/>
          </a:xfrm>
        </p:spPr>
        <p:txBody>
          <a:bodyPr>
            <a:normAutofit fontScale="90000"/>
          </a:bodyPr>
          <a:lstStyle/>
          <a:p>
            <a:r>
              <a:rPr lang="hr-HR" b="1" smtClean="0">
                <a:solidFill>
                  <a:schemeClr val="tx1"/>
                </a:solidFill>
              </a:rPr>
              <a:t>4. Završetak projekta</a:t>
            </a:r>
            <a:endParaRPr lang="en-US" b="1" smtClean="0">
              <a:solidFill>
                <a:schemeClr val="tx1"/>
              </a:solidFill>
            </a:endParaRPr>
          </a:p>
        </p:txBody>
      </p:sp>
      <p:sp>
        <p:nvSpPr>
          <p:cNvPr id="3" name="Rezervirano mjesto sadržaja 2"/>
          <p:cNvSpPr>
            <a:spLocks noGrp="1"/>
          </p:cNvSpPr>
          <p:nvPr>
            <p:ph idx="4294967295"/>
          </p:nvPr>
        </p:nvSpPr>
        <p:spPr>
          <a:xfrm>
            <a:off x="1009386" y="1807105"/>
            <a:ext cx="7523427" cy="4052094"/>
          </a:xfrm>
        </p:spPr>
        <p:txBody>
          <a:bodyPr anchor="t"/>
          <a:lstStyle/>
          <a:p>
            <a:pPr>
              <a:buFont typeface="Wingdings" pitchFamily="2" charset="2"/>
              <a:buChar char="Ø"/>
            </a:pPr>
            <a:r>
              <a:rPr lang="hr-HR" sz="2300" b="1" dirty="0"/>
              <a:t>Završna anketa</a:t>
            </a:r>
          </a:p>
          <a:p>
            <a:pPr>
              <a:buFont typeface="Wingdings 2" pitchFamily="18" charset="2"/>
              <a:buNone/>
            </a:pPr>
            <a:r>
              <a:rPr lang="hr-HR" sz="2300" b="1" dirty="0"/>
              <a:t>    </a:t>
            </a:r>
            <a:r>
              <a:rPr lang="hr-HR" sz="2300" dirty="0"/>
              <a:t>–  ista anketa kao na </a:t>
            </a:r>
            <a:r>
              <a:rPr lang="hr-HR" sz="2300" dirty="0" smtClean="0"/>
              <a:t>početku provođenja projekta</a:t>
            </a:r>
            <a:endParaRPr lang="hr-HR" sz="2300" b="1" dirty="0"/>
          </a:p>
          <a:p>
            <a:pPr>
              <a:buFont typeface="Wingdings 2" pitchFamily="18" charset="2"/>
              <a:buNone/>
            </a:pPr>
            <a:r>
              <a:rPr lang="hr-HR" sz="2300" dirty="0"/>
              <a:t>    –  ispitati razinu svijesti učenika o nužnosti održivog razvoja nakon provedenih istraživanja</a:t>
            </a:r>
          </a:p>
          <a:p>
            <a:pPr>
              <a:buFont typeface="Wingdings 2" pitchFamily="18" charset="2"/>
              <a:buNone/>
            </a:pPr>
            <a:r>
              <a:rPr lang="hr-HR" sz="2300" dirty="0"/>
              <a:t>    –  anketu provesti i obraditi u  svim partnerskim školama usporediti rezultate ulazne i završne ankete</a:t>
            </a:r>
            <a:endParaRPr 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3608" y="2852936"/>
            <a:ext cx="7118614" cy="1645704"/>
          </a:xfrm>
        </p:spPr>
        <p:txBody>
          <a:bodyPr/>
          <a:lstStyle/>
          <a:p>
            <a:pPr marL="456388" lvl="1" indent="0" algn="ctr">
              <a:buNone/>
            </a:pPr>
            <a:r>
              <a:rPr lang="en-US" sz="45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HVALA</a:t>
            </a:r>
            <a:r>
              <a:rPr lang="hr-HR" sz="45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NA POZORNOSTI</a:t>
            </a:r>
            <a:r>
              <a:rPr lang="hr-HR" sz="4500" b="1" dirty="0" smtClean="0">
                <a:effectLst>
                  <a:outerShdw blurRad="38100" dist="38100" dir="2700000" algn="tl">
                    <a:srgbClr val="C0C0C0"/>
                  </a:outerShdw>
                </a:effectLst>
                <a:sym typeface="Wingdings" pitchFamily="2" charset="2"/>
              </a:rPr>
              <a:t></a:t>
            </a:r>
            <a:r>
              <a:rPr lang="hr-HR" sz="23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hr-HR" sz="23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4" y="8620"/>
            <a:ext cx="7125113" cy="924475"/>
          </a:xfrm>
        </p:spPr>
        <p:txBody>
          <a:bodyPr/>
          <a:lstStyle/>
          <a:p>
            <a:r>
              <a:rPr lang="hr-HR" sz="3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Kako?</a:t>
            </a:r>
            <a:endParaRPr lang="hr-HR" sz="33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3" y="968727"/>
            <a:ext cx="8134557" cy="4051301"/>
          </a:xfrm>
        </p:spPr>
        <p:txBody>
          <a:bodyPr anchor="t" anchorCtr="0">
            <a:noAutofit/>
          </a:bodyPr>
          <a:lstStyle/>
          <a:p>
            <a:pPr>
              <a:spcAft>
                <a:spcPts val="500"/>
              </a:spcAft>
            </a:pPr>
            <a:r>
              <a:rPr lang="hr-HR" sz="2000" dirty="0"/>
              <a:t>Početak: Uvodna konferencija IPAQ Peta projekta i </a:t>
            </a:r>
            <a:r>
              <a:rPr lang="hr-HR" sz="2000" dirty="0" smtClean="0"/>
              <a:t>uvodne </a:t>
            </a:r>
            <a:r>
              <a:rPr lang="hr-HR" sz="2000" dirty="0"/>
              <a:t>podprojektne radionice (</a:t>
            </a:r>
            <a:r>
              <a:rPr lang="en-GB" sz="2000" dirty="0"/>
              <a:t>Q1). </a:t>
            </a:r>
            <a:endParaRPr lang="en-US" sz="2000" dirty="0"/>
          </a:p>
          <a:p>
            <a:pPr>
              <a:spcAft>
                <a:spcPts val="500"/>
              </a:spcAft>
            </a:pPr>
            <a:r>
              <a:rPr lang="hr-HR" sz="2000" dirty="0"/>
              <a:t>Studijsko </a:t>
            </a:r>
            <a:r>
              <a:rPr lang="hr-HR" sz="2000" dirty="0" smtClean="0"/>
              <a:t>putovanje (</a:t>
            </a:r>
            <a:r>
              <a:rPr lang="en-GB" sz="2000" dirty="0"/>
              <a:t>Q1)</a:t>
            </a:r>
            <a:endParaRPr lang="en-US" sz="2000" dirty="0"/>
          </a:p>
          <a:p>
            <a:pPr>
              <a:spcAft>
                <a:spcPts val="500"/>
              </a:spcAft>
            </a:pPr>
            <a:r>
              <a:rPr lang="hr-HR" sz="2000" dirty="0"/>
              <a:t>Dogovor oko standardiziranog oblika projektnih rezultata: kurikuluma, nastavničkih i učeničkih materijala (</a:t>
            </a:r>
            <a:r>
              <a:rPr lang="en-GB" sz="2000" dirty="0"/>
              <a:t>Q2)</a:t>
            </a:r>
            <a:endParaRPr lang="hr-HR" sz="2000" dirty="0"/>
          </a:p>
          <a:p>
            <a:pPr>
              <a:spcAft>
                <a:spcPts val="500"/>
              </a:spcAft>
            </a:pPr>
            <a:r>
              <a:rPr lang="hr-HR" sz="2000" dirty="0"/>
              <a:t>Izrada podprojektnih materijala (Q2-Q6)</a:t>
            </a:r>
            <a:endParaRPr lang="en-US" sz="2000" dirty="0"/>
          </a:p>
          <a:p>
            <a:pPr>
              <a:spcAft>
                <a:spcPts val="500"/>
              </a:spcAft>
            </a:pPr>
            <a:r>
              <a:rPr lang="hr-HR" sz="2000" dirty="0"/>
              <a:t>Organizacija i sudjelovanje na ŽSV i ostalim skupovima, promidžba IPAQ Peta projekta (</a:t>
            </a:r>
            <a:r>
              <a:rPr lang="en-GB" sz="2000" dirty="0"/>
              <a:t>Q1– Q6)</a:t>
            </a:r>
            <a:endParaRPr lang="en-US" sz="2000" dirty="0"/>
          </a:p>
          <a:p>
            <a:pPr>
              <a:spcAft>
                <a:spcPts val="500"/>
              </a:spcAft>
            </a:pPr>
            <a:r>
              <a:rPr lang="hr-HR" sz="2000" dirty="0"/>
              <a:t>Kontinuirano objavljivanje informacija na IPAQ Peta web stranicama (</a:t>
            </a:r>
            <a:r>
              <a:rPr lang="en-GB" sz="2000" dirty="0"/>
              <a:t>Q1– Q6)</a:t>
            </a:r>
            <a:endParaRPr lang="en-US" sz="2000" dirty="0"/>
          </a:p>
          <a:p>
            <a:pPr>
              <a:spcAft>
                <a:spcPts val="500"/>
              </a:spcAft>
            </a:pPr>
            <a:r>
              <a:rPr lang="hr-HR" sz="2000" dirty="0"/>
              <a:t>Recenzija, lektoriranje, printanje podprojektnih rezultata (</a:t>
            </a:r>
            <a:r>
              <a:rPr lang="en-GB" sz="2000" dirty="0"/>
              <a:t>Q6)</a:t>
            </a:r>
            <a:endParaRPr lang="en-US" sz="2000" dirty="0"/>
          </a:p>
          <a:p>
            <a:pPr>
              <a:spcAft>
                <a:spcPts val="500"/>
              </a:spcAft>
            </a:pPr>
            <a:r>
              <a:rPr lang="hr-HR" sz="2000" dirty="0"/>
              <a:t>Završna podprojektna radionica i završna konferencija IPAQ Peta projekta</a:t>
            </a:r>
            <a:r>
              <a:rPr lang="en-GB" sz="2000" dirty="0"/>
              <a:t> (Q6).</a:t>
            </a:r>
            <a:endParaRPr lang="en-US" sz="2000" dirty="0"/>
          </a:p>
          <a:p>
            <a:pPr>
              <a:spcAft>
                <a:spcPts val="500"/>
              </a:spcAft>
              <a:buNone/>
            </a:pPr>
            <a:endParaRPr lang="en-US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524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3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Što je IPAQ Peta?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4" y="1688807"/>
            <a:ext cx="7763023" cy="4051301"/>
          </a:xfrm>
        </p:spPr>
        <p:txBody>
          <a:bodyPr/>
          <a:lstStyle/>
          <a:p>
            <a:pPr marL="0" indent="0">
              <a:spcBef>
                <a:spcPts val="4500"/>
              </a:spcBef>
              <a:buNone/>
            </a:pPr>
            <a:r>
              <a:rPr lang="hr-HR" sz="3000" b="1" dirty="0"/>
              <a:t>IPA</a:t>
            </a:r>
            <a:r>
              <a:rPr lang="hr-HR" sz="3000" dirty="0"/>
              <a:t> = razvoj ljudskih potencijala</a:t>
            </a:r>
          </a:p>
          <a:p>
            <a:pPr marL="0" indent="0">
              <a:buNone/>
            </a:pPr>
            <a:r>
              <a:rPr lang="hr-HR" sz="3000" b="1" dirty="0"/>
              <a:t>Q</a:t>
            </a:r>
            <a:r>
              <a:rPr lang="hr-HR" sz="3000" dirty="0"/>
              <a:t> = kvalifikacija (</a:t>
            </a:r>
            <a:r>
              <a:rPr lang="hr-HR" sz="3000" i="1" dirty="0"/>
              <a:t>qualification</a:t>
            </a:r>
            <a:r>
              <a:rPr lang="hr-HR" sz="3000" dirty="0"/>
              <a:t>)</a:t>
            </a:r>
          </a:p>
          <a:p>
            <a:pPr marL="0" indent="0">
              <a:buNone/>
            </a:pPr>
            <a:r>
              <a:rPr lang="hr-HR" sz="3000" b="1" dirty="0"/>
              <a:t>Peta</a:t>
            </a:r>
            <a:r>
              <a:rPr lang="hr-HR" sz="3000" dirty="0"/>
              <a:t> = V. gimnazija</a:t>
            </a:r>
          </a:p>
          <a:p>
            <a:pPr marL="0" indent="0">
              <a:buNone/>
            </a:pPr>
            <a:endParaRPr lang="hr-HR" sz="1700" dirty="0"/>
          </a:p>
          <a:p>
            <a:r>
              <a:rPr lang="hr-HR" sz="2000" dirty="0"/>
              <a:t>počiva na preporukama HKO </a:t>
            </a:r>
          </a:p>
          <a:p>
            <a:r>
              <a:rPr lang="hr-HR" sz="2000" dirty="0"/>
              <a:t>dio je širega procesa modernizacije sustava obrazovanja u skladu s ciljevima HKO-a i NOK-a</a:t>
            </a:r>
          </a:p>
          <a:p>
            <a:pPr>
              <a:spcAft>
                <a:spcPct val="0"/>
              </a:spcAft>
            </a:pPr>
            <a:r>
              <a:rPr lang="hr-HR" sz="2000" dirty="0" smtClean="0"/>
              <a:t>uloga </a:t>
            </a:r>
            <a:r>
              <a:rPr lang="hr-HR" sz="2000" dirty="0"/>
              <a:t>nastavnika:  </a:t>
            </a:r>
            <a:r>
              <a:rPr lang="hr-HR" sz="1700" b="1" dirty="0"/>
              <a:t>predavač </a:t>
            </a:r>
            <a:r>
              <a:rPr lang="hr-HR" sz="1700" b="1" dirty="0">
                <a:sym typeface="Wingdings" pitchFamily="2" charset="2"/>
              </a:rPr>
              <a:t> </a:t>
            </a:r>
            <a:r>
              <a:rPr lang="hr-HR" sz="1700" b="1" dirty="0"/>
              <a:t>organizator, menadžer, 	</a:t>
            </a:r>
            <a:r>
              <a:rPr lang="hr-HR" sz="1700" b="1" dirty="0" smtClean="0"/>
              <a:t>mentor</a:t>
            </a:r>
            <a:r>
              <a:rPr lang="hr-HR" sz="1700" b="1" dirty="0"/>
              <a:t>, instruktor i suradnik</a:t>
            </a:r>
          </a:p>
        </p:txBody>
      </p:sp>
    </p:spTree>
    <p:extLst>
      <p:ext uri="{BB962C8B-B14F-4D97-AF65-F5344CB8AC3E}">
        <p14:creationId xmlns="" xmlns:p14="http://schemas.microsoft.com/office/powerpoint/2010/main" val="254732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3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Kako?</a:t>
            </a:r>
            <a:endParaRPr lang="en-US" sz="33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4" y="1628800"/>
            <a:ext cx="7763023" cy="4051301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spcBef>
                <a:spcPts val="0"/>
              </a:spcBef>
              <a:spcAft>
                <a:spcPts val="5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hr-HR" sz="2000" dirty="0"/>
              <a:t>Unaprijeđenjem, modernizacijom i proširenjem kurikula </a:t>
            </a: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5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hr-HR" sz="2000" dirty="0"/>
              <a:t>Edukacijom nastavnika o HKO i očekivanim rezultatima </a:t>
            </a: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5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hr-HR" sz="2000" dirty="0"/>
              <a:t>Studijskim putovanjem članova IPAQ Peta projektnog tima</a:t>
            </a: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5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hr-HR" sz="2000" dirty="0"/>
              <a:t>Radionicama usmjerenima na razvoj kurikula</a:t>
            </a: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5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hr-HR" sz="2000" dirty="0"/>
              <a:t>Audio-vizualnim / interaktivnim materijalima</a:t>
            </a:r>
          </a:p>
          <a:p>
            <a:pPr>
              <a:lnSpc>
                <a:spcPct val="200000"/>
              </a:lnSpc>
              <a:spcBef>
                <a:spcPts val="0"/>
              </a:spcBef>
              <a:spcAft>
                <a:spcPts val="500"/>
              </a:spcAft>
              <a:buClr>
                <a:prstClr val="black">
                  <a:lumMod val="75000"/>
                  <a:lumOff val="25000"/>
                </a:prstClr>
              </a:buClr>
            </a:pPr>
            <a:r>
              <a:rPr lang="hr-HR" sz="2000" dirty="0"/>
              <a:t>Promocijom IPAQ Peta projekta na ŽSV i konferencijama</a:t>
            </a:r>
          </a:p>
        </p:txBody>
      </p:sp>
    </p:spTree>
    <p:extLst>
      <p:ext uri="{BB962C8B-B14F-4D97-AF65-F5344CB8AC3E}">
        <p14:creationId xmlns="" xmlns:p14="http://schemas.microsoft.com/office/powerpoint/2010/main" val="195073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z="33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Zašto IPAQ Peta?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4" y="1628800"/>
            <a:ext cx="7763023" cy="4051301"/>
          </a:xfrm>
        </p:spPr>
        <p:txBody>
          <a:bodyPr/>
          <a:lstStyle/>
          <a:p>
            <a:r>
              <a:rPr lang="hr-HR" sz="2000" dirty="0"/>
              <a:t>Opći cilj projekta: </a:t>
            </a:r>
          </a:p>
          <a:p>
            <a:pPr marL="400034" lvl="1" indent="0">
              <a:buNone/>
            </a:pPr>
            <a:r>
              <a:rPr lang="hr-HR" sz="2000" b="1" dirty="0"/>
              <a:t>Podržati razvoj i provedbu Hrvatskoga kvalifikacijskog okvira (HKO) u prirodoslovnim gimnazijama</a:t>
            </a:r>
          </a:p>
          <a:p>
            <a:pPr marL="400034" lvl="1" indent="0">
              <a:buNone/>
            </a:pPr>
            <a:endParaRPr lang="hr-HR" sz="400" b="1" dirty="0"/>
          </a:p>
          <a:p>
            <a:r>
              <a:rPr lang="hr-HR" sz="2000" dirty="0"/>
              <a:t>Specifični ciljevi projekta: </a:t>
            </a:r>
          </a:p>
          <a:p>
            <a:pPr marL="400034" lvl="1" indent="0">
              <a:buNone/>
            </a:pPr>
            <a:r>
              <a:rPr lang="hr-HR" sz="2000" b="1" dirty="0"/>
              <a:t>1. Razvoj i modernizacija obrazovnog sustava i kvalifikacija u gimnazijama</a:t>
            </a:r>
          </a:p>
          <a:p>
            <a:pPr marL="400034" lvl="1" indent="0">
              <a:buNone/>
            </a:pPr>
            <a:r>
              <a:rPr lang="hr-HR" sz="2000" b="1" dirty="0"/>
              <a:t>2. Modernizacija postojećih i razvoj naprednih kurikula za gimnazije temeljenih na ishodima učenja </a:t>
            </a:r>
          </a:p>
          <a:p>
            <a:pPr marL="400034" lvl="1" indent="0">
              <a:buNone/>
            </a:pPr>
            <a:r>
              <a:rPr lang="hr-HR" sz="2000" b="1" dirty="0"/>
              <a:t>3. Razvoj nastavnih kapaciteta za provedbu inovativnog učenja i poučavanja (student-centered learning)</a:t>
            </a:r>
            <a:endParaRPr lang="en-US" sz="2000" b="1" dirty="0"/>
          </a:p>
        </p:txBody>
      </p:sp>
    </p:spTree>
    <p:extLst>
      <p:ext uri="{BB962C8B-B14F-4D97-AF65-F5344CB8AC3E}">
        <p14:creationId xmlns="" xmlns:p14="http://schemas.microsoft.com/office/powerpoint/2010/main" val="194759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2643174" y="2214554"/>
            <a:ext cx="4143404" cy="1000132"/>
          </a:xfrm>
        </p:spPr>
        <p:txBody>
          <a:bodyPr>
            <a:normAutofit fontScale="90000"/>
          </a:bodyPr>
          <a:lstStyle/>
          <a:p>
            <a:r>
              <a:rPr lang="hr-HR" b="1" dirty="0" err="1" smtClean="0"/>
              <a:t>Podprojekti</a:t>
            </a:r>
            <a:r>
              <a:rPr lang="hr-HR" b="1" dirty="0" smtClean="0"/>
              <a:t/>
            </a:r>
            <a:br>
              <a:rPr lang="hr-HR" b="1" dirty="0" smtClean="0"/>
            </a:br>
            <a:r>
              <a:rPr lang="hr-HR" b="1" dirty="0" err="1" smtClean="0"/>
              <a:t>IPAQ</a:t>
            </a:r>
            <a:r>
              <a:rPr lang="hr-HR" b="1" dirty="0" smtClean="0"/>
              <a:t> </a:t>
            </a:r>
            <a:r>
              <a:rPr lang="hr-HR" b="1" dirty="0" smtClean="0"/>
              <a:t>Peta projekta</a:t>
            </a:r>
            <a:endParaRPr lang="en-US" dirty="0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357158" y="785794"/>
            <a:ext cx="928694" cy="42862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hr-HR" sz="2400" b="1" dirty="0" smtClean="0"/>
              <a:t>Fizika</a:t>
            </a:r>
            <a:endParaRPr lang="hr-HR" sz="2400" b="1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1285860"/>
            <a:ext cx="867461" cy="1214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84" y="785794"/>
            <a:ext cx="1214446" cy="1105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5110" r="4996"/>
          <a:stretch>
            <a:fillRect/>
          </a:stretch>
        </p:blipFill>
        <p:spPr bwMode="auto">
          <a:xfrm>
            <a:off x="4429124" y="642918"/>
            <a:ext cx="207170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34" y="1857364"/>
            <a:ext cx="985378" cy="1000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4214818"/>
            <a:ext cx="1494558" cy="1071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4429132"/>
            <a:ext cx="1164405" cy="1285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20" y="4143380"/>
            <a:ext cx="1524000" cy="1141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kstniOkvir 10"/>
          <p:cNvSpPr txBox="1"/>
          <p:nvPr/>
        </p:nvSpPr>
        <p:spPr>
          <a:xfrm>
            <a:off x="2000232" y="285728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/>
              <a:t>Matematika</a:t>
            </a:r>
            <a:endParaRPr lang="en-US" sz="2400" b="1" dirty="0"/>
          </a:p>
        </p:txBody>
      </p:sp>
      <p:sp>
        <p:nvSpPr>
          <p:cNvPr id="12" name="TekstniOkvir 11"/>
          <p:cNvSpPr txBox="1"/>
          <p:nvPr/>
        </p:nvSpPr>
        <p:spPr>
          <a:xfrm>
            <a:off x="4572000" y="285728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/>
              <a:t>Informatika</a:t>
            </a:r>
            <a:endParaRPr lang="en-US" sz="2400" b="1" dirty="0"/>
          </a:p>
        </p:txBody>
      </p:sp>
      <p:sp>
        <p:nvSpPr>
          <p:cNvPr id="13" name="TekstniOkvir 12"/>
          <p:cNvSpPr txBox="1"/>
          <p:nvPr/>
        </p:nvSpPr>
        <p:spPr>
          <a:xfrm>
            <a:off x="7072330" y="642918"/>
            <a:ext cx="1714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/>
              <a:t>Istraživanje i rekreacija u prirodi</a:t>
            </a:r>
            <a:endParaRPr lang="en-US" sz="2400" b="1" dirty="0"/>
          </a:p>
        </p:txBody>
      </p:sp>
      <p:sp>
        <p:nvSpPr>
          <p:cNvPr id="14" name="TekstniOkvir 13"/>
          <p:cNvSpPr txBox="1"/>
          <p:nvPr/>
        </p:nvSpPr>
        <p:spPr>
          <a:xfrm>
            <a:off x="357158" y="2928935"/>
            <a:ext cx="17145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/>
              <a:t>Oblikovanje urbanog okoliša</a:t>
            </a:r>
            <a:endParaRPr lang="en-US" sz="2400" b="1" dirty="0"/>
          </a:p>
        </p:txBody>
      </p:sp>
      <p:sp>
        <p:nvSpPr>
          <p:cNvPr id="15" name="TekstniOkvir 14"/>
          <p:cNvSpPr txBox="1"/>
          <p:nvPr/>
        </p:nvSpPr>
        <p:spPr>
          <a:xfrm>
            <a:off x="3643306" y="3714752"/>
            <a:ext cx="2500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/>
              <a:t>Nastavne metode</a:t>
            </a:r>
          </a:p>
          <a:p>
            <a:r>
              <a:rPr lang="hr-HR" sz="2400" b="1" dirty="0" smtClean="0"/>
              <a:t>u biologiji i kemiji</a:t>
            </a:r>
            <a:endParaRPr lang="en-US" sz="2400" b="1" dirty="0"/>
          </a:p>
        </p:txBody>
      </p:sp>
      <p:sp>
        <p:nvSpPr>
          <p:cNvPr id="16" name="TekstniOkvir 15"/>
          <p:cNvSpPr txBox="1"/>
          <p:nvPr/>
        </p:nvSpPr>
        <p:spPr>
          <a:xfrm>
            <a:off x="7500958" y="3286124"/>
            <a:ext cx="1428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sz="2400" b="1" dirty="0" smtClean="0"/>
              <a:t>Projektna nastava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4" y="548680"/>
            <a:ext cx="7125113" cy="924475"/>
          </a:xfrm>
        </p:spPr>
        <p:txBody>
          <a:bodyPr/>
          <a:lstStyle/>
          <a:p>
            <a:pPr algn="ctr"/>
            <a:r>
              <a:rPr lang="en-US" sz="3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Fizika</a:t>
            </a:r>
            <a:endParaRPr lang="hr-HR" sz="33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3" y="1177899"/>
            <a:ext cx="7118557" cy="5551468"/>
          </a:xfrm>
        </p:spPr>
        <p:txBody>
          <a:bodyPr anchor="t" anchorCtr="0">
            <a:noAutofit/>
          </a:bodyPr>
          <a:lstStyle/>
          <a:p>
            <a:pPr>
              <a:buNone/>
            </a:pPr>
            <a:r>
              <a:rPr lang="en-US" sz="2000" b="1" dirty="0"/>
              <a:t>CILJ</a:t>
            </a:r>
            <a:r>
              <a:rPr lang="hr-HR" sz="2000" b="1" dirty="0"/>
              <a:t>EVI</a:t>
            </a:r>
            <a:r>
              <a:rPr lang="en-US" sz="2000" b="1" dirty="0"/>
              <a:t> :</a:t>
            </a:r>
            <a:endParaRPr lang="hr-HR" sz="2000" b="1" dirty="0"/>
          </a:p>
          <a:p>
            <a:pPr lvl="0"/>
            <a:r>
              <a:rPr lang="en-US" sz="2000" dirty="0" err="1"/>
              <a:t>Osmisliti</a:t>
            </a:r>
            <a:r>
              <a:rPr lang="en-US" sz="2000" dirty="0"/>
              <a:t> 20 -2</a:t>
            </a:r>
            <a:r>
              <a:rPr lang="hr-HR" sz="2000" dirty="0"/>
              <a:t>4</a:t>
            </a:r>
            <a:r>
              <a:rPr lang="en-US" sz="2000" dirty="0"/>
              <a:t> </a:t>
            </a:r>
            <a:r>
              <a:rPr lang="en-US" sz="2000" dirty="0" err="1"/>
              <a:t>laboratorijske</a:t>
            </a:r>
            <a:r>
              <a:rPr lang="en-US" sz="2000" dirty="0"/>
              <a:t> </a:t>
            </a:r>
            <a:r>
              <a:rPr lang="en-US" sz="2000" dirty="0" err="1"/>
              <a:t>vježb</a:t>
            </a:r>
            <a:r>
              <a:rPr lang="hr-HR" sz="2000" dirty="0"/>
              <a:t>e </a:t>
            </a:r>
            <a:r>
              <a:rPr lang="en-US" sz="2000" dirty="0"/>
              <a:t>u </a:t>
            </a:r>
            <a:r>
              <a:rPr lang="en-US" sz="2000" dirty="0" err="1"/>
              <a:t>skladu</a:t>
            </a:r>
            <a:r>
              <a:rPr lang="en-US" sz="2000" dirty="0"/>
              <a:t> </a:t>
            </a:r>
            <a:r>
              <a:rPr lang="en-US" sz="2000" dirty="0" err="1"/>
              <a:t>sa</a:t>
            </a:r>
            <a:r>
              <a:rPr lang="en-US" sz="2000" dirty="0"/>
              <a:t> </a:t>
            </a:r>
            <a:r>
              <a:rPr lang="en-US" sz="2000" dirty="0" err="1"/>
              <a:t>suvremenim</a:t>
            </a:r>
            <a:r>
              <a:rPr lang="en-US" sz="2000" dirty="0"/>
              <a:t> </a:t>
            </a:r>
            <a:r>
              <a:rPr lang="en-US" sz="2000" dirty="0" err="1"/>
              <a:t>načelima</a:t>
            </a:r>
            <a:r>
              <a:rPr lang="en-US" sz="2000" dirty="0"/>
              <a:t> </a:t>
            </a:r>
            <a:r>
              <a:rPr lang="en-US" sz="2000" dirty="0" err="1"/>
              <a:t>problemske</a:t>
            </a:r>
            <a:r>
              <a:rPr lang="en-US" sz="2000" dirty="0"/>
              <a:t> </a:t>
            </a:r>
            <a:r>
              <a:rPr lang="en-US" sz="2000" dirty="0" err="1"/>
              <a:t>nastave</a:t>
            </a:r>
            <a:endParaRPr lang="hr-HR" sz="2000" dirty="0"/>
          </a:p>
          <a:p>
            <a:pPr lvl="0"/>
            <a:r>
              <a:rPr lang="en-US" sz="2000" dirty="0"/>
              <a:t> </a:t>
            </a:r>
            <a:r>
              <a:rPr lang="en-US" sz="2000" dirty="0" err="1"/>
              <a:t>Izraditi</a:t>
            </a:r>
            <a:r>
              <a:rPr lang="en-US" sz="2000" dirty="0"/>
              <a:t> </a:t>
            </a:r>
            <a:r>
              <a:rPr lang="en-US" sz="2000" dirty="0" err="1"/>
              <a:t>priručnik</a:t>
            </a:r>
            <a:r>
              <a:rPr lang="en-US" sz="2000" dirty="0"/>
              <a:t> </a:t>
            </a:r>
            <a:r>
              <a:rPr lang="en-US" sz="2000" dirty="0" err="1"/>
              <a:t>za</a:t>
            </a:r>
            <a:r>
              <a:rPr lang="en-US" sz="2000" dirty="0"/>
              <a:t> </a:t>
            </a:r>
            <a:r>
              <a:rPr lang="en-US" sz="2000" dirty="0" err="1"/>
              <a:t>nastavnike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učenike</a:t>
            </a:r>
            <a:endParaRPr lang="hr-HR" sz="2000" dirty="0"/>
          </a:p>
          <a:p>
            <a:pPr lvl="0"/>
            <a:r>
              <a:rPr lang="en-US" sz="2000" dirty="0" err="1"/>
              <a:t>Proširiti</a:t>
            </a:r>
            <a:r>
              <a:rPr lang="en-US" sz="2000" dirty="0"/>
              <a:t> </a:t>
            </a:r>
            <a:r>
              <a:rPr lang="en-US" sz="2000" dirty="0" err="1"/>
              <a:t>kurikul</a:t>
            </a:r>
            <a:r>
              <a:rPr lang="en-US" sz="2000" dirty="0"/>
              <a:t> </a:t>
            </a:r>
            <a:r>
              <a:rPr lang="en-US" sz="2000" dirty="0" err="1"/>
              <a:t>fizike</a:t>
            </a:r>
            <a:r>
              <a:rPr lang="en-US" sz="2000" dirty="0"/>
              <a:t> </a:t>
            </a:r>
            <a:r>
              <a:rPr lang="en-US" sz="2000" dirty="0" err="1"/>
              <a:t>za</a:t>
            </a:r>
            <a:r>
              <a:rPr lang="en-US" sz="2000" dirty="0"/>
              <a:t> </a:t>
            </a:r>
            <a:r>
              <a:rPr lang="en-US" sz="2000" dirty="0" err="1"/>
              <a:t>prirodoslovno-matematičke</a:t>
            </a:r>
            <a:r>
              <a:rPr lang="en-US" sz="2000" dirty="0"/>
              <a:t> </a:t>
            </a:r>
            <a:r>
              <a:rPr lang="en-US" sz="2000" dirty="0" err="1"/>
              <a:t>gimnazije</a:t>
            </a:r>
            <a:r>
              <a:rPr lang="en-US" sz="2000" dirty="0"/>
              <a:t> u </a:t>
            </a:r>
            <a:r>
              <a:rPr lang="en-US" sz="2000" dirty="0" err="1"/>
              <a:t>dijelu</a:t>
            </a:r>
            <a:r>
              <a:rPr lang="en-US" sz="2000" dirty="0"/>
              <a:t> </a:t>
            </a:r>
            <a:r>
              <a:rPr lang="en-US" sz="2000" dirty="0" err="1"/>
              <a:t>koji</a:t>
            </a:r>
            <a:r>
              <a:rPr lang="en-US" sz="2000" dirty="0"/>
              <a:t> se </a:t>
            </a:r>
            <a:r>
              <a:rPr lang="en-US" sz="2000" dirty="0" err="1"/>
              <a:t>odnosi</a:t>
            </a:r>
            <a:r>
              <a:rPr lang="en-US" sz="2000" dirty="0"/>
              <a:t> </a:t>
            </a:r>
            <a:r>
              <a:rPr lang="en-US" sz="2000" dirty="0" err="1"/>
              <a:t>na</a:t>
            </a:r>
            <a:r>
              <a:rPr lang="en-US" sz="2000" dirty="0"/>
              <a:t> </a:t>
            </a:r>
            <a:r>
              <a:rPr lang="en-US" sz="2000" dirty="0" err="1"/>
              <a:t>laboratorijske</a:t>
            </a:r>
            <a:r>
              <a:rPr lang="en-US" sz="2000" dirty="0"/>
              <a:t> </a:t>
            </a:r>
            <a:r>
              <a:rPr lang="en-US" sz="2000" dirty="0" err="1"/>
              <a:t>vježbe</a:t>
            </a:r>
            <a:endParaRPr lang="hr-HR" sz="2000" dirty="0"/>
          </a:p>
          <a:p>
            <a:pPr>
              <a:buNone/>
            </a:pPr>
            <a:r>
              <a:rPr lang="hr-HR" sz="2000" b="1" dirty="0"/>
              <a:t>AKTIVNOSTI:</a:t>
            </a:r>
          </a:p>
          <a:p>
            <a:pPr lvl="0"/>
            <a:r>
              <a:rPr lang="en-US" sz="2000" dirty="0" err="1"/>
              <a:t>Izrad</a:t>
            </a:r>
            <a:r>
              <a:rPr lang="hr-HR" sz="2000" dirty="0" err="1"/>
              <a:t>iti</a:t>
            </a:r>
            <a:r>
              <a:rPr lang="en-US" sz="2000" dirty="0"/>
              <a:t> </a:t>
            </a:r>
            <a:r>
              <a:rPr lang="en-US" sz="2000" dirty="0" err="1"/>
              <a:t>nekoliko</a:t>
            </a:r>
            <a:r>
              <a:rPr lang="en-US" sz="2000" dirty="0"/>
              <a:t> pilot </a:t>
            </a:r>
            <a:r>
              <a:rPr lang="en-US" sz="2000" dirty="0" err="1"/>
              <a:t>vježbi</a:t>
            </a:r>
            <a:r>
              <a:rPr lang="en-US" sz="2000" dirty="0"/>
              <a:t> </a:t>
            </a:r>
            <a:r>
              <a:rPr lang="en-US" sz="2000" dirty="0" err="1"/>
              <a:t>koje</a:t>
            </a:r>
            <a:r>
              <a:rPr lang="en-US" sz="2000" dirty="0"/>
              <a:t> </a:t>
            </a:r>
            <a:r>
              <a:rPr lang="en-US" sz="2000" dirty="0" err="1"/>
              <a:t>služe</a:t>
            </a:r>
            <a:r>
              <a:rPr lang="en-US" sz="2000" dirty="0"/>
              <a:t> </a:t>
            </a:r>
            <a:r>
              <a:rPr lang="en-US" sz="2000" dirty="0" err="1"/>
              <a:t>kao</a:t>
            </a:r>
            <a:r>
              <a:rPr lang="en-US" sz="2000" dirty="0"/>
              <a:t> </a:t>
            </a:r>
            <a:r>
              <a:rPr lang="en-US" sz="2000" dirty="0" err="1"/>
              <a:t>predložak</a:t>
            </a:r>
            <a:r>
              <a:rPr lang="en-US" sz="2000" dirty="0"/>
              <a:t> </a:t>
            </a:r>
            <a:r>
              <a:rPr lang="en-US" sz="2000" dirty="0" err="1"/>
              <a:t>za</a:t>
            </a:r>
            <a:r>
              <a:rPr lang="en-US" sz="2000" dirty="0"/>
              <a:t>  </a:t>
            </a:r>
            <a:r>
              <a:rPr lang="en-US" sz="2000" dirty="0" err="1"/>
              <a:t>osmišljavanj</a:t>
            </a:r>
            <a:r>
              <a:rPr lang="hr-HR" sz="2000" dirty="0"/>
              <a:t>e</a:t>
            </a:r>
            <a:r>
              <a:rPr lang="en-US" sz="2000" dirty="0"/>
              <a:t> </a:t>
            </a:r>
            <a:r>
              <a:rPr lang="en-US" sz="2000" dirty="0" err="1"/>
              <a:t>preostalih</a:t>
            </a:r>
            <a:r>
              <a:rPr lang="en-US" sz="2000" dirty="0"/>
              <a:t>  </a:t>
            </a:r>
            <a:r>
              <a:rPr lang="en-US" sz="2000" dirty="0" err="1"/>
              <a:t>vježbi</a:t>
            </a:r>
            <a:endParaRPr lang="hr-HR" sz="2000" dirty="0"/>
          </a:p>
          <a:p>
            <a:pPr lvl="0"/>
            <a:r>
              <a:rPr lang="en-US" sz="2000" dirty="0" err="1"/>
              <a:t>Osmi</a:t>
            </a:r>
            <a:r>
              <a:rPr lang="hr-HR" sz="2000" dirty="0"/>
              <a:t>sliti</a:t>
            </a:r>
            <a:r>
              <a:rPr lang="en-US" sz="2000" dirty="0"/>
              <a:t> </a:t>
            </a:r>
            <a:r>
              <a:rPr lang="en-US" sz="2000" dirty="0" err="1"/>
              <a:t>preostal</a:t>
            </a:r>
            <a:r>
              <a:rPr lang="hr-HR" sz="2000" dirty="0"/>
              <a:t>e</a:t>
            </a:r>
            <a:r>
              <a:rPr lang="en-US" sz="2000" dirty="0"/>
              <a:t> </a:t>
            </a:r>
            <a:r>
              <a:rPr lang="en-US" sz="2000" dirty="0" err="1"/>
              <a:t>vježb</a:t>
            </a:r>
            <a:r>
              <a:rPr lang="hr-HR" sz="2000" dirty="0"/>
              <a:t>e, t</a:t>
            </a:r>
            <a:r>
              <a:rPr lang="en-US" sz="2000" dirty="0" err="1"/>
              <a:t>estir</a:t>
            </a:r>
            <a:r>
              <a:rPr lang="hr-HR" sz="2000" dirty="0" err="1"/>
              <a:t>ati</a:t>
            </a:r>
            <a:r>
              <a:rPr lang="en-US" sz="2000" dirty="0"/>
              <a:t> </a:t>
            </a:r>
            <a:r>
              <a:rPr lang="en-US" sz="2000" dirty="0" err="1"/>
              <a:t>i</a:t>
            </a:r>
            <a:r>
              <a:rPr lang="en-US" sz="2000" dirty="0"/>
              <a:t> implement</a:t>
            </a:r>
            <a:r>
              <a:rPr lang="hr-HR" sz="2000" dirty="0" err="1"/>
              <a:t>irati</a:t>
            </a:r>
            <a:r>
              <a:rPr lang="en-US" sz="2000" dirty="0"/>
              <a:t> </a:t>
            </a:r>
            <a:r>
              <a:rPr lang="en-US" sz="2000" dirty="0" err="1"/>
              <a:t>vježb</a:t>
            </a:r>
            <a:r>
              <a:rPr lang="hr-HR" sz="2000" dirty="0"/>
              <a:t>e </a:t>
            </a:r>
            <a:r>
              <a:rPr lang="en-US" sz="2000" dirty="0"/>
              <a:t>u </a:t>
            </a:r>
            <a:r>
              <a:rPr lang="en-US" sz="2000" dirty="0" err="1" smtClean="0"/>
              <a:t>nastavi</a:t>
            </a:r>
            <a:endParaRPr lang="hr-HR" sz="2000" dirty="0" smtClean="0"/>
          </a:p>
          <a:p>
            <a:pPr lvl="0"/>
            <a:r>
              <a:rPr lang="hr-HR" sz="2000" dirty="0" smtClean="0"/>
              <a:t>Integrirati laboratorijske vježbe u </a:t>
            </a:r>
            <a:r>
              <a:rPr lang="hr-HR" sz="2000" dirty="0" err="1" smtClean="0"/>
              <a:t>kurikul</a:t>
            </a:r>
            <a:endParaRPr lang="hr-HR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127000"/>
            <a:ext cx="1270000" cy="177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1642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Matematika</a:t>
            </a:r>
            <a:endParaRPr lang="hr-HR" sz="3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3" y="1508787"/>
            <a:ext cx="7118557" cy="4051301"/>
          </a:xfrm>
        </p:spPr>
        <p:txBody>
          <a:bodyPr anchor="t" anchorCtr="0">
            <a:noAutofit/>
          </a:bodyPr>
          <a:lstStyle/>
          <a:p>
            <a:pPr lvl="0">
              <a:buNone/>
            </a:pPr>
            <a:r>
              <a:rPr lang="hr-HR" sz="2000" b="1" dirty="0"/>
              <a:t>CILJ:</a:t>
            </a:r>
          </a:p>
          <a:p>
            <a:pPr lvl="0"/>
            <a:r>
              <a:rPr lang="hr-HR" sz="2000" dirty="0"/>
              <a:t>Razviti i izvesti program </a:t>
            </a:r>
            <a:r>
              <a:rPr lang="hr-HR" sz="2000" i="1" dirty="0"/>
              <a:t>Nacrtna geometrija</a:t>
            </a:r>
            <a:r>
              <a:rPr lang="hr-HR" sz="2000" dirty="0"/>
              <a:t> u trajanju od 60 sati</a:t>
            </a:r>
          </a:p>
          <a:p>
            <a:pPr marL="0" indent="0">
              <a:buNone/>
            </a:pPr>
            <a:r>
              <a:rPr lang="hr-HR" sz="2000" b="1" dirty="0"/>
              <a:t>AKTIVNOSTI:</a:t>
            </a:r>
            <a:endParaRPr lang="en-US" sz="2000" b="1" dirty="0"/>
          </a:p>
          <a:p>
            <a:pPr lvl="0"/>
            <a:r>
              <a:rPr lang="hr-HR" sz="2000" dirty="0"/>
              <a:t>Razviti metodologiju praćenja i ocjenjivanja učenika koristeći „klikere“ (</a:t>
            </a:r>
            <a:r>
              <a:rPr lang="hr-HR" sz="2000" i="1" dirty="0" err="1"/>
              <a:t>Classroom</a:t>
            </a:r>
            <a:r>
              <a:rPr lang="hr-HR" sz="2000" i="1" dirty="0"/>
              <a:t> </a:t>
            </a:r>
            <a:r>
              <a:rPr lang="hr-HR" sz="2000" i="1" dirty="0" err="1"/>
              <a:t>response</a:t>
            </a:r>
            <a:r>
              <a:rPr lang="hr-HR" sz="2000" i="1" dirty="0"/>
              <a:t> </a:t>
            </a:r>
            <a:r>
              <a:rPr lang="hr-HR" sz="2000" i="1" dirty="0" err="1"/>
              <a:t>system</a:t>
            </a:r>
            <a:r>
              <a:rPr lang="hr-HR" sz="2000" dirty="0"/>
              <a:t>)</a:t>
            </a:r>
            <a:endParaRPr lang="en-US" sz="2000" dirty="0"/>
          </a:p>
          <a:p>
            <a:pPr lvl="0"/>
            <a:r>
              <a:rPr lang="hr-HR" sz="2000" dirty="0"/>
              <a:t>Osmisliti i organizirati 3 radionice za po 20 nastavnika vezane uz razvoj i provedbu </a:t>
            </a:r>
            <a:r>
              <a:rPr lang="hr-HR" sz="2000" dirty="0" err="1"/>
              <a:t>kurikula</a:t>
            </a:r>
            <a:r>
              <a:rPr lang="hr-HR" sz="2000" dirty="0"/>
              <a:t> te primjere dobre prakse</a:t>
            </a:r>
            <a:endParaRPr lang="en-US" sz="2000" dirty="0"/>
          </a:p>
          <a:p>
            <a:pPr lvl="0"/>
            <a:r>
              <a:rPr lang="hr-HR" sz="2000" dirty="0"/>
              <a:t>Razviti i izraditi zbirke vježbi s uputama za nastavnike</a:t>
            </a:r>
          </a:p>
          <a:p>
            <a:r>
              <a:rPr lang="hr-HR" sz="2000" dirty="0"/>
              <a:t>Modernizirati učionicu matematike</a:t>
            </a:r>
            <a:endParaRPr lang="hr-HR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181" y="68627"/>
            <a:ext cx="1865313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8810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Informatika</a:t>
            </a:r>
            <a:endParaRPr lang="hr-HR" sz="3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 anchor="t" anchorCtr="0">
            <a:noAutofit/>
          </a:bodyPr>
          <a:lstStyle/>
          <a:p>
            <a:pPr>
              <a:buNone/>
            </a:pPr>
            <a:r>
              <a:rPr lang="en-US" sz="2000" b="1" dirty="0"/>
              <a:t>CILJ:</a:t>
            </a:r>
          </a:p>
          <a:p>
            <a:r>
              <a:rPr lang="hr-HR" sz="2000" dirty="0"/>
              <a:t>Izraditi </a:t>
            </a:r>
            <a:r>
              <a:rPr lang="hr-HR" sz="2000" dirty="0" err="1"/>
              <a:t>kurikul</a:t>
            </a:r>
            <a:r>
              <a:rPr lang="hr-HR" sz="2000" dirty="0"/>
              <a:t> za učenje programiranja u programskom jeziku Python s ishodima učenja</a:t>
            </a:r>
            <a:endParaRPr lang="en-US" sz="2000" dirty="0"/>
          </a:p>
          <a:p>
            <a:pPr>
              <a:buNone/>
            </a:pPr>
            <a:r>
              <a:rPr lang="en-US" sz="2000" b="1" dirty="0"/>
              <a:t>AKTIVNOST:</a:t>
            </a:r>
            <a:endParaRPr lang="hr-HR" sz="2000" b="1" dirty="0"/>
          </a:p>
          <a:p>
            <a:r>
              <a:rPr lang="hr-HR" sz="2000" dirty="0"/>
              <a:t>Provesti trening za nastavnike kao pomoć u provedbi </a:t>
            </a:r>
            <a:r>
              <a:rPr lang="hr-HR" sz="2000" dirty="0" smtClean="0"/>
              <a:t>kurikula; 30 </a:t>
            </a:r>
            <a:r>
              <a:rPr lang="hr-HR" sz="2000" dirty="0"/>
              <a:t>školskih </a:t>
            </a:r>
            <a:r>
              <a:rPr lang="hr-HR" sz="2000" dirty="0" smtClean="0"/>
              <a:t>sati; </a:t>
            </a:r>
            <a:r>
              <a:rPr lang="hr-HR" sz="2000" dirty="0"/>
              <a:t>putem 20 webinara za sve zainteresirane nastavnike i 10 sati za </a:t>
            </a:r>
            <a:r>
              <a:rPr lang="en-US" sz="2000" dirty="0"/>
              <a:t>10</a:t>
            </a:r>
            <a:r>
              <a:rPr lang="hr-HR" sz="2000" dirty="0"/>
              <a:t> nastavnika putem dvodnevne radionice (u Gimnaziji Metković</a:t>
            </a:r>
            <a:r>
              <a:rPr lang="hr-HR" sz="2000" dirty="0" smtClean="0"/>
              <a:t>)</a:t>
            </a:r>
            <a:endParaRPr lang="hr-HR" sz="2000" dirty="0"/>
          </a:p>
          <a:p>
            <a:pPr lvl="0">
              <a:buNone/>
            </a:pPr>
            <a:endParaRPr lang="en-US" sz="2000" dirty="0"/>
          </a:p>
          <a:p>
            <a:pPr lvl="0">
              <a:buNone/>
            </a:pPr>
            <a:endParaRPr lang="en-US" sz="2000" dirty="0"/>
          </a:p>
        </p:txBody>
      </p:sp>
      <p:sp>
        <p:nvSpPr>
          <p:cNvPr id="124930" name="AutoShape 2" descr="https://mail-attachment.googleusercontent.com/attachment/u/0/?ui=2&amp;ik=82f16cc68e&amp;view=att&amp;th=141b1f9411d9794f&amp;attid=0.1&amp;disp=inline&amp;safe=1&amp;zw&amp;saduie=AG9B_P9C_l4xbFa6UsP0S4SVC83j&amp;sadet=1381678121070&amp;sads=zzAbOWbJ3joQnwxXPg7UtV_AOlA"/>
          <p:cNvSpPr>
            <a:spLocks noChangeAspect="1" noChangeArrowheads="1"/>
          </p:cNvSpPr>
          <p:nvPr/>
        </p:nvSpPr>
        <p:spPr bwMode="auto">
          <a:xfrm>
            <a:off x="129646" y="-120386"/>
            <a:ext cx="254000" cy="254001"/>
          </a:xfrm>
          <a:prstGeom prst="rect">
            <a:avLst/>
          </a:prstGeom>
          <a:noFill/>
        </p:spPr>
        <p:txBody>
          <a:bodyPr vert="horz" wrap="square" lIns="76197" tIns="38098" rIns="76197" bIns="38098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493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52053" y="428667"/>
            <a:ext cx="4191000" cy="1653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100232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1028</Words>
  <Application>Microsoft Office PowerPoint</Application>
  <PresentationFormat>Prikaz na zaslonu (4:3)</PresentationFormat>
  <Paragraphs>153</Paragraphs>
  <Slides>24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Naslovi slajdova</vt:lpstr>
      </vt:variant>
      <vt:variant>
        <vt:i4>24</vt:i4>
      </vt:variant>
    </vt:vector>
  </HeadingPairs>
  <TitlesOfParts>
    <vt:vector size="25" baseType="lpstr">
      <vt:lpstr>Office tema</vt:lpstr>
      <vt:lpstr>Slajd 1</vt:lpstr>
      <vt:lpstr>„Afirmativna nastava i  inovativno učenje i poučavanje u gimnazijama u okviru  Hrvatskog kvalifikacijskog okvira” </vt:lpstr>
      <vt:lpstr>Što je IPAQ Peta?</vt:lpstr>
      <vt:lpstr>Kako?</vt:lpstr>
      <vt:lpstr>Zašto IPAQ Peta?</vt:lpstr>
      <vt:lpstr>Podprojekti IPAQ Peta projekta</vt:lpstr>
      <vt:lpstr>Fizika</vt:lpstr>
      <vt:lpstr>Matematika</vt:lpstr>
      <vt:lpstr>Informatika</vt:lpstr>
      <vt:lpstr>Slajd 10</vt:lpstr>
      <vt:lpstr>Istraživanje i rekreacija u prirodi</vt:lpstr>
      <vt:lpstr>Nastavne metode u biologiji i kemiji</vt:lpstr>
      <vt:lpstr>Projektna nastava - održivi razvoj</vt:lpstr>
      <vt:lpstr>Susret nastavnika i učenika</vt:lpstr>
      <vt:lpstr>Projektna nastava –  održivi razvoj </vt:lpstr>
      <vt:lpstr>Ciljevi</vt:lpstr>
      <vt:lpstr>Aktivnosti</vt:lpstr>
      <vt:lpstr>Što se planira napraviti?</vt:lpstr>
      <vt:lpstr>2. Gospodarenje drvetom</vt:lpstr>
      <vt:lpstr>3. Provjera izrađenog kurikula </vt:lpstr>
      <vt:lpstr>Kako je zamišljena izvedba projekta?</vt:lpstr>
      <vt:lpstr>4. Završetak projekta</vt:lpstr>
      <vt:lpstr>Slajd 23</vt:lpstr>
      <vt:lpstr>Kako?</vt:lpstr>
    </vt:vector>
  </TitlesOfParts>
  <Company>DOMA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D0002TUZD</dc:creator>
  <cp:lastModifiedBy>D0002TUZD</cp:lastModifiedBy>
  <cp:revision>34</cp:revision>
  <dcterms:created xsi:type="dcterms:W3CDTF">2014-04-08T07:35:47Z</dcterms:created>
  <dcterms:modified xsi:type="dcterms:W3CDTF">2014-04-13T15:07:21Z</dcterms:modified>
</cp:coreProperties>
</file>