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23"/>
  </p:notesMasterIdLst>
  <p:sldIdLst>
    <p:sldId id="256" r:id="rId2"/>
    <p:sldId id="257" r:id="rId3"/>
    <p:sldId id="258" r:id="rId4"/>
    <p:sldId id="275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  <p:sldId id="276" r:id="rId20"/>
    <p:sldId id="265" r:id="rId21"/>
    <p:sldId id="277" r:id="rId22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7" Type="http://schemas.openxmlformats.org/officeDocument/2006/relationships/image" Target="../media/image66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32.wmf"/><Relationship Id="rId5" Type="http://schemas.openxmlformats.org/officeDocument/2006/relationships/image" Target="../media/image48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image" Target="../media/image3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8D7B8-C32F-4A0B-AAE4-9D646D5E264C}" type="datetimeFigureOut">
              <a:rPr lang="hr-HR" smtClean="0"/>
              <a:pPr/>
              <a:t>8.1.2014.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4A1A33-B509-489F-91FB-2358AEE3EECC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552367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Naslovni slaj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slov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9" name="Podnaslov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Uredite stil podnaslova matrice</a:t>
            </a:r>
            <a:endParaRPr kumimoji="0" lang="en-US"/>
          </a:p>
        </p:txBody>
      </p:sp>
      <p:sp>
        <p:nvSpPr>
          <p:cNvPr id="28" name="Rezervirano mjesto datum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AE9E292-C7DB-46AE-8881-17C831B808CB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17" name="Rezervirano mjesto podnožja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hr-HR"/>
          </a:p>
        </p:txBody>
      </p:sp>
      <p:sp>
        <p:nvSpPr>
          <p:cNvPr id="10" name="Pravokutni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avokutni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avokutni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avni poveznik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avni poveznik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avni poveznik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avokutni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Rezervirano mjesto broja slajda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8822D-343C-4EE9-A060-E41D7B6A9933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9967-CDCD-40B7-8708-50500B9660EF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8" name="Rezervirano mjesto sadržaja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6EC02F3-BC12-4785-A9DD-11D6C686BAB1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0" name="Rezervirano mjesto podnožja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aglavlje odjeljk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F2DB48A-40A4-4664-8FFF-599D58341F87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hr-HR"/>
          </a:p>
        </p:txBody>
      </p:sp>
      <p:sp>
        <p:nvSpPr>
          <p:cNvPr id="9" name="Pravokutni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avokutni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avni poveznik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avni poveznik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avni poveznik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avokutni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avni poveznik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8A852-66CC-4E6F-9285-B60BDB7B5C25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9" name="Rezervirano mjesto sadržaja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0C46C-97AE-4650-A1B4-9D541F7D019F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11" name="Rezervirano mjesto sadržaja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3" name="Rezervirano mjesto sadržaja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12" name="Rezervirano mjesto teksta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14" name="Rezervirano mjesto teksta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6" name="Rezervirano mjesto datum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31C0D9-12FD-4464-B764-75372921B752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4A903-D627-4C3A-B5B6-CA065ACF6B8A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Sadržaj s opiso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8" name="Ravni poveznik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avokutni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avni poveznik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Rezervirano mjesto sadržaja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21" name="Rezervirano mjesto datum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25BB6C9-85D8-4A51-8714-7A1652BA9755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22" name="Rezervirano mjesto broja slajda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3" name="Rezervirano mjesto podnožja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hr-HR" smtClean="0"/>
              <a:t>Kliknite ikonu da biste dodali  sliku</a:t>
            </a:r>
            <a:endParaRPr kumimoji="0" lang="en-US" dirty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10" name="Ravni poveznik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avokutni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avni poveznik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avni poveznik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avni poveznik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Rezervirano mjesto datum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9769B7-56FC-4CD2-9425-1AF2FD163B8F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18" name="Rezervirano mjesto broja slajda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  <p:sp>
        <p:nvSpPr>
          <p:cNvPr id="21" name="Rezervirano mjesto podnožja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avni poveznik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Rezervirano mjesto naslova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13" name="Rezervirano mjesto teksta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Uredite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4" name="Rezervirano mjesto datum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184FF60-4D34-4E35-8D62-AC1F2041F552}" type="datetime1">
              <a:rPr lang="hr-HR" smtClean="0"/>
              <a:pPr/>
              <a:t>8.1.2014.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hr-HR"/>
          </a:p>
        </p:txBody>
      </p:sp>
      <p:sp>
        <p:nvSpPr>
          <p:cNvPr id="7" name="Ravni poveznik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avni poveznik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avokutni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avni poveznik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Rezervirano mjesto broja slajda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50303DC-22A7-46CC-9BA4-0FF97F67679E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4.emf"/><Relationship Id="rId5" Type="http://schemas.openxmlformats.org/officeDocument/2006/relationships/image" Target="../media/image43.png"/><Relationship Id="rId4" Type="http://schemas.openxmlformats.org/officeDocument/2006/relationships/oleObject" Target="../embeddings/oleObject1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1.wmf"/><Relationship Id="rId5" Type="http://schemas.openxmlformats.org/officeDocument/2006/relationships/image" Target="../media/image36.gif"/><Relationship Id="rId4" Type="http://schemas.openxmlformats.org/officeDocument/2006/relationships/oleObject" Target="../embeddings/oleObject2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9.png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0.bin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29.bin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71.gif"/><Relationship Id="rId4" Type="http://schemas.openxmlformats.org/officeDocument/2006/relationships/oleObject" Target="../embeddings/oleObject3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7.png"/><Relationship Id="rId5" Type="http://schemas.openxmlformats.org/officeDocument/2006/relationships/image" Target="../media/image36.gif"/><Relationship Id="rId4" Type="http://schemas.openxmlformats.org/officeDocument/2006/relationships/oleObject" Target="../embeddings/oleObject3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Tominac\Desktop\kristalne%20resetke\McMaster_BCC_Unit_Cells_(C)_2007_Ehsan_Shojaei.mp4" TargetMode="External"/><Relationship Id="rId1" Type="http://schemas.openxmlformats.org/officeDocument/2006/relationships/video" Target="file:///C:\Users\Tominac\Desktop\kristalne%20resetke\Crystal%20Structures%20-%20McMaster%20University,%20Ehsan%20Shojaei,%202010.mp4" TargetMode="External"/><Relationship Id="rId4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1.gif"/><Relationship Id="rId7" Type="http://schemas.openxmlformats.org/officeDocument/2006/relationships/image" Target="../media/image79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feature=endscreen&amp;v=ddlYJ6x5oug&amp;NR=1" TargetMode="External"/><Relationship Id="rId2" Type="http://schemas.openxmlformats.org/officeDocument/2006/relationships/hyperlink" Target="http://www.youtube.com/watch?v=XvfSQo91xs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wmf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3" Type="http://schemas.openxmlformats.org/officeDocument/2006/relationships/oleObject" Target="../embeddings/oleObject3.bin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pn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7.png"/><Relationship Id="rId5" Type="http://schemas.openxmlformats.org/officeDocument/2006/relationships/image" Target="../media/image36.gif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3.png"/><Relationship Id="rId5" Type="http://schemas.openxmlformats.org/officeDocument/2006/relationships/oleObject" Target="../embeddings/oleObject14.bin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789" y="0"/>
            <a:ext cx="8281841" cy="670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2195736" y="2636912"/>
            <a:ext cx="5832648" cy="1606330"/>
          </a:xfrm>
        </p:spPr>
        <p:txBody>
          <a:bodyPr>
            <a:normAutofit/>
          </a:bodyPr>
          <a:lstStyle/>
          <a:p>
            <a:r>
              <a:rPr lang="hr-HR" sz="4400" dirty="0" smtClean="0">
                <a:solidFill>
                  <a:schemeClr val="tx1"/>
                </a:solidFill>
              </a:rPr>
              <a:t>Kristalne strukture metala</a:t>
            </a:r>
            <a:endParaRPr lang="hr-HR" sz="4400" dirty="0">
              <a:solidFill>
                <a:schemeClr val="tx1"/>
              </a:solidFill>
            </a:endParaRP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hr-HR" dirty="0" smtClean="0"/>
              <a:t>Pripremila:</a:t>
            </a:r>
          </a:p>
          <a:p>
            <a:pPr algn="r"/>
            <a:r>
              <a:rPr lang="hr-HR" dirty="0" smtClean="0"/>
              <a:t> Melita Barić </a:t>
            </a:r>
            <a:r>
              <a:rPr lang="hr-HR" dirty="0" err="1" smtClean="0"/>
              <a:t>Tominac</a:t>
            </a:r>
            <a:r>
              <a:rPr lang="hr-HR" dirty="0" smtClean="0"/>
              <a:t>, prof.</a:t>
            </a:r>
          </a:p>
          <a:p>
            <a:pPr algn="r"/>
            <a:r>
              <a:rPr lang="hr-HR" dirty="0" smtClean="0"/>
              <a:t>Vinkovci 21. lipnja 2013.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xmlns="" val="9800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>
                <a:solidFill>
                  <a:srgbClr val="575F6D"/>
                </a:solidFill>
              </a:rPr>
              <a:t>Plošno centrirana </a:t>
            </a:r>
            <a:r>
              <a:rPr lang="hr-HR" sz="4000" b="1" dirty="0" err="1">
                <a:solidFill>
                  <a:srgbClr val="575F6D"/>
                </a:solidFill>
              </a:rPr>
              <a:t>slagalina</a:t>
            </a:r>
            <a:r>
              <a:rPr lang="hr-HR" sz="4000" b="1" dirty="0">
                <a:solidFill>
                  <a:srgbClr val="575F6D"/>
                </a:solidFill>
              </a:rPr>
              <a:t> 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/>
              <a:t>Udaljenost između središta najbližih atoma </a:t>
            </a:r>
            <a:r>
              <a:rPr lang="hr-HR" dirty="0" smtClean="0"/>
              <a:t>=</a:t>
            </a:r>
            <a:r>
              <a:rPr lang="hr-HR" dirty="0"/>
              <a:t/>
            </a:r>
            <a:br>
              <a:rPr lang="hr-HR" dirty="0"/>
            </a:br>
            <a:r>
              <a:rPr lang="hr-HR" dirty="0"/>
              <a:t>( </a:t>
            </a:r>
            <a:r>
              <a:rPr lang="hr-HR" dirty="0" smtClean="0"/>
              <a:t>d </a:t>
            </a:r>
            <a:r>
              <a:rPr lang="hr-HR" dirty="0"/>
              <a:t>je </a:t>
            </a:r>
            <a:r>
              <a:rPr lang="hr-HR" dirty="0" smtClean="0"/>
              <a:t>dijagonala plohe kocke )</a:t>
            </a:r>
            <a:endParaRPr lang="hr-HR" dirty="0"/>
          </a:p>
          <a:p>
            <a:endParaRPr lang="hr-HR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71608372"/>
              </p:ext>
            </p:extLst>
          </p:nvPr>
        </p:nvGraphicFramePr>
        <p:xfrm>
          <a:off x="7332663" y="1484313"/>
          <a:ext cx="311150" cy="738187"/>
        </p:xfrm>
        <a:graphic>
          <a:graphicData uri="http://schemas.openxmlformats.org/presentationml/2006/ole">
            <p:oleObj spid="_x0000_s11315" name="Jednadžba" r:id="rId3" imgW="164880" imgH="393480" progId="Equation.3">
              <p:embed/>
            </p:oleObj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64263453"/>
              </p:ext>
            </p:extLst>
          </p:nvPr>
        </p:nvGraphicFramePr>
        <p:xfrm>
          <a:off x="3203848" y="2852936"/>
          <a:ext cx="2782128" cy="1800200"/>
        </p:xfrm>
        <a:graphic>
          <a:graphicData uri="http://schemas.openxmlformats.org/presentationml/2006/ole">
            <p:oleObj spid="_x0000_s11316" name="Jednadžba" r:id="rId4" imgW="1459866" imgH="939392" progId="Equation.3">
              <p:embed/>
            </p:oleObj>
          </a:graphicData>
        </a:graphic>
      </p:graphicFrame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50157"/>
            <a:ext cx="2305050" cy="185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9" y="2470864"/>
            <a:ext cx="2328448" cy="2038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65641485"/>
              </p:ext>
            </p:extLst>
          </p:nvPr>
        </p:nvGraphicFramePr>
        <p:xfrm>
          <a:off x="3355865" y="4869160"/>
          <a:ext cx="1432159" cy="991495"/>
        </p:xfrm>
        <a:graphic>
          <a:graphicData uri="http://schemas.openxmlformats.org/presentationml/2006/ole">
            <p:oleObj spid="_x0000_s11317" name="Jednadžba" r:id="rId7" imgW="622030" imgH="431613" progId="Equation.3">
              <p:embed/>
            </p:oleObj>
          </a:graphicData>
        </a:graphic>
      </p:graphicFrame>
      <p:sp>
        <p:nvSpPr>
          <p:cNvPr id="9" name="Rezervirano mjesto podnožja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Rezervirano mjesto broja slajda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10</a:t>
            </a:fld>
            <a:endParaRPr lang="hr-HR"/>
          </a:p>
        </p:txBody>
      </p:sp>
      <p:pic>
        <p:nvPicPr>
          <p:cNvPr id="11302" name="Picture 3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157192"/>
            <a:ext cx="136525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9533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>
                <a:solidFill>
                  <a:srgbClr val="575F6D"/>
                </a:solidFill>
              </a:rPr>
              <a:t>Plošno centrirana </a:t>
            </a:r>
            <a:r>
              <a:rPr lang="hr-HR" sz="4000" b="1" dirty="0" err="1">
                <a:solidFill>
                  <a:srgbClr val="575F6D"/>
                </a:solidFill>
              </a:rPr>
              <a:t>slagalina</a:t>
            </a:r>
            <a:r>
              <a:rPr lang="hr-HR" sz="4000" b="1" dirty="0">
                <a:solidFill>
                  <a:srgbClr val="575F6D"/>
                </a:solidFill>
              </a:rPr>
              <a:t> 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/>
              <a:t>Popunjenost prostora = </a:t>
            </a:r>
          </a:p>
          <a:p>
            <a:endParaRPr lang="hr-HR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99245952"/>
              </p:ext>
            </p:extLst>
          </p:nvPr>
        </p:nvGraphicFramePr>
        <p:xfrm>
          <a:off x="4217988" y="1484313"/>
          <a:ext cx="708025" cy="774700"/>
        </p:xfrm>
        <a:graphic>
          <a:graphicData uri="http://schemas.openxmlformats.org/presentationml/2006/ole">
            <p:oleObj spid="_x0000_s12354" name="Jednadžba" r:id="rId3" imgW="406048" imgH="444114" progId="Equation.3">
              <p:embed/>
            </p:oleObj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49313983"/>
              </p:ext>
            </p:extLst>
          </p:nvPr>
        </p:nvGraphicFramePr>
        <p:xfrm>
          <a:off x="395536" y="3789040"/>
          <a:ext cx="8016875" cy="935038"/>
        </p:xfrm>
        <a:graphic>
          <a:graphicData uri="http://schemas.openxmlformats.org/presentationml/2006/ole">
            <p:oleObj spid="_x0000_s12355" name="Jednadžba" r:id="rId4" imgW="4572000" imgH="533160" progId="Equation.3">
              <p:embed/>
            </p:oleObj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38452975"/>
              </p:ext>
            </p:extLst>
          </p:nvPr>
        </p:nvGraphicFramePr>
        <p:xfrm>
          <a:off x="860425" y="2133600"/>
          <a:ext cx="2543175" cy="1666875"/>
        </p:xfrm>
        <a:graphic>
          <a:graphicData uri="http://schemas.openxmlformats.org/presentationml/2006/ole">
            <p:oleObj spid="_x0000_s12356" name="Jednadžba" r:id="rId5" imgW="1434960" imgH="939600" progId="Equation.3">
              <p:embed/>
            </p:oleObj>
          </a:graphicData>
        </a:graphic>
      </p:graphicFrame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32206996"/>
              </p:ext>
            </p:extLst>
          </p:nvPr>
        </p:nvGraphicFramePr>
        <p:xfrm>
          <a:off x="467544" y="4581128"/>
          <a:ext cx="1295400" cy="476250"/>
        </p:xfrm>
        <a:graphic>
          <a:graphicData uri="http://schemas.openxmlformats.org/presentationml/2006/ole">
            <p:oleObj spid="_x0000_s12357" name="Jednadžba" r:id="rId6" imgW="647700" imgH="241300" progId="Equation.3">
              <p:embed/>
            </p:oleObj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06961533"/>
              </p:ext>
            </p:extLst>
          </p:nvPr>
        </p:nvGraphicFramePr>
        <p:xfrm>
          <a:off x="1835696" y="4941168"/>
          <a:ext cx="3528392" cy="1152632"/>
        </p:xfrm>
        <a:graphic>
          <a:graphicData uri="http://schemas.openxmlformats.org/presentationml/2006/ole">
            <p:oleObj spid="_x0000_s12358" name="Jednadžba" r:id="rId7" imgW="1942920" imgH="634680" progId="Equation.3">
              <p:embed/>
            </p:oleObj>
          </a:graphicData>
        </a:graphic>
      </p:graphicFrame>
      <p:sp>
        <p:nvSpPr>
          <p:cNvPr id="9" name="Rezervirano mjesto podnožja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0" name="Rezervirano mjesto broja slajda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11</a:t>
            </a:fld>
            <a:endParaRPr lang="hr-HR"/>
          </a:p>
        </p:txBody>
      </p:sp>
      <p:pic>
        <p:nvPicPr>
          <p:cNvPr id="12333" name="Picture 4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32656"/>
            <a:ext cx="938213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3456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>
                <a:solidFill>
                  <a:srgbClr val="575F6D"/>
                </a:solidFill>
              </a:rPr>
              <a:t>Plošno centrirana </a:t>
            </a:r>
            <a:r>
              <a:rPr lang="hr-HR" sz="4000" b="1" dirty="0" err="1">
                <a:solidFill>
                  <a:srgbClr val="575F6D"/>
                </a:solidFill>
              </a:rPr>
              <a:t>slagalina</a:t>
            </a:r>
            <a:r>
              <a:rPr lang="hr-HR" sz="4000" b="1" dirty="0">
                <a:solidFill>
                  <a:srgbClr val="575F6D"/>
                </a:solidFill>
              </a:rPr>
              <a:t> 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/>
              <a:t>Udio šupljina = </a:t>
            </a:r>
          </a:p>
          <a:p>
            <a:endParaRPr lang="hr-HR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78145357"/>
              </p:ext>
            </p:extLst>
          </p:nvPr>
        </p:nvGraphicFramePr>
        <p:xfrm>
          <a:off x="3059113" y="1484313"/>
          <a:ext cx="1392237" cy="720725"/>
        </p:xfrm>
        <a:graphic>
          <a:graphicData uri="http://schemas.openxmlformats.org/presentationml/2006/ole">
            <p:oleObj spid="_x0000_s13343" name="Jednadžba" r:id="rId3" imgW="825500" imgH="431800" progId="Equation.3">
              <p:embed/>
            </p:oleObj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86446958"/>
              </p:ext>
            </p:extLst>
          </p:nvPr>
        </p:nvGraphicFramePr>
        <p:xfrm>
          <a:off x="827584" y="2780928"/>
          <a:ext cx="7153275" cy="1131887"/>
        </p:xfrm>
        <a:graphic>
          <a:graphicData uri="http://schemas.openxmlformats.org/presentationml/2006/ole">
            <p:oleObj spid="_x0000_s13344" name="Jednadžba" r:id="rId4" imgW="4495680" imgH="711000" progId="Equation.3">
              <p:embed/>
            </p:oleObj>
          </a:graphicData>
        </a:graphic>
      </p:graphicFrame>
      <p:sp>
        <p:nvSpPr>
          <p:cNvPr id="6" name="Rezervirano mjesto podnožja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12</a:t>
            </a:fld>
            <a:endParaRPr lang="hr-HR"/>
          </a:p>
        </p:txBody>
      </p:sp>
      <p:pic>
        <p:nvPicPr>
          <p:cNvPr id="13335" name="Picture 23" descr="C:\Users\Snježana\AppData\Local\Microsoft\Windows\Temporary Internet Files\Content.IE5\MKA5FBPI\MM900234677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474" y="5229200"/>
            <a:ext cx="11525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36" name="Picture 24" descr="C:\Users\Snježana\AppData\Local\Microsoft\Windows\Temporary Internet Files\Content.IE5\9MD0DRKM\MC900434389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88640"/>
            <a:ext cx="1206500" cy="19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939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r>
              <a:rPr lang="hr-HR" sz="4000" b="1" dirty="0" smtClean="0"/>
              <a:t>Heksagonska </a:t>
            </a:r>
            <a:r>
              <a:rPr lang="hr-HR" sz="4000" b="1" dirty="0" err="1" smtClean="0"/>
              <a:t>slagalina</a:t>
            </a:r>
            <a:endParaRPr lang="hr-HR" sz="40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395536" y="1124744"/>
            <a:ext cx="7467600" cy="5112568"/>
          </a:xfrm>
        </p:spPr>
        <p:txBody>
          <a:bodyPr>
            <a:normAutofit fontScale="92500"/>
          </a:bodyPr>
          <a:lstStyle/>
          <a:p>
            <a:r>
              <a:rPr lang="hr-HR" dirty="0"/>
              <a:t>Atomi smješteni na vrhovima </a:t>
            </a:r>
            <a:r>
              <a:rPr lang="hr-HR" dirty="0" smtClean="0"/>
              <a:t>šesterokuta, po jedan </a:t>
            </a:r>
            <a:r>
              <a:rPr lang="hr-HR" dirty="0"/>
              <a:t>atom u sredini </a:t>
            </a:r>
            <a:r>
              <a:rPr lang="hr-HR" dirty="0" smtClean="0"/>
              <a:t>šesterokuta i tri atoma u sredini </a:t>
            </a:r>
            <a:r>
              <a:rPr lang="hr-HR" dirty="0" err="1" smtClean="0"/>
              <a:t>slagaline</a:t>
            </a:r>
            <a:r>
              <a:rPr lang="hr-HR" dirty="0" smtClean="0"/>
              <a:t> (</a:t>
            </a:r>
            <a:r>
              <a:rPr lang="hr-HR" dirty="0" err="1" smtClean="0"/>
              <a:t>Be</a:t>
            </a:r>
            <a:r>
              <a:rPr lang="hr-HR" dirty="0" smtClean="0"/>
              <a:t>, </a:t>
            </a:r>
            <a:r>
              <a:rPr lang="hr-HR" dirty="0" err="1" smtClean="0"/>
              <a:t>Co</a:t>
            </a:r>
            <a:r>
              <a:rPr lang="hr-HR" dirty="0" smtClean="0"/>
              <a:t>, Mg, </a:t>
            </a:r>
            <a:r>
              <a:rPr lang="hr-HR" dirty="0" err="1" smtClean="0"/>
              <a:t>Zn</a:t>
            </a:r>
            <a:r>
              <a:rPr lang="hr-HR" dirty="0" smtClean="0"/>
              <a:t>, Cd, Os)</a:t>
            </a:r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endParaRPr lang="hr-HR" dirty="0"/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Broj atoma koji pripada ovoj </a:t>
            </a:r>
            <a:r>
              <a:rPr lang="hr-HR" dirty="0" err="1"/>
              <a:t>slagalini</a:t>
            </a:r>
            <a:r>
              <a:rPr lang="hr-HR" dirty="0"/>
              <a:t> je </a:t>
            </a:r>
            <a:r>
              <a:rPr lang="hr-HR" dirty="0" smtClean="0"/>
              <a:t>6, </a:t>
            </a:r>
            <a:r>
              <a:rPr lang="hr-HR" dirty="0"/>
              <a:t>N = </a:t>
            </a:r>
            <a:r>
              <a:rPr lang="hr-HR" dirty="0" smtClean="0"/>
              <a:t>6</a:t>
            </a:r>
          </a:p>
          <a:p>
            <a:pPr marL="0" indent="0">
              <a:buNone/>
            </a:pPr>
            <a:endParaRPr lang="hr-HR" dirty="0"/>
          </a:p>
          <a:p>
            <a:r>
              <a:rPr lang="hr-HR" dirty="0"/>
              <a:t>Na vrhovima </a:t>
            </a:r>
            <a:r>
              <a:rPr lang="hr-HR" dirty="0" smtClean="0"/>
              <a:t>šesterokuta                          +</a:t>
            </a:r>
            <a:br>
              <a:rPr lang="hr-HR" dirty="0" smtClean="0"/>
            </a:br>
            <a:r>
              <a:rPr lang="hr-HR" dirty="0" smtClean="0"/>
              <a:t>                    </a:t>
            </a:r>
            <a:br>
              <a:rPr lang="hr-HR" dirty="0" smtClean="0"/>
            </a:br>
            <a:r>
              <a:rPr lang="hr-HR" dirty="0" smtClean="0"/>
              <a:t> u sredini šesterokuta + 3 atoma </a:t>
            </a:r>
            <a:r>
              <a:rPr lang="hr-HR" dirty="0"/>
              <a:t>u sredini </a:t>
            </a:r>
            <a:r>
              <a:rPr lang="hr-HR" dirty="0" err="1" smtClean="0"/>
              <a:t>slagaline</a:t>
            </a:r>
            <a:endParaRPr lang="hr-HR" dirty="0"/>
          </a:p>
          <a:p>
            <a:endParaRPr lang="hr-HR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20888"/>
            <a:ext cx="3528392" cy="1880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56200400"/>
              </p:ext>
            </p:extLst>
          </p:nvPr>
        </p:nvGraphicFramePr>
        <p:xfrm>
          <a:off x="4067944" y="4941168"/>
          <a:ext cx="1930400" cy="760412"/>
        </p:xfrm>
        <a:graphic>
          <a:graphicData uri="http://schemas.openxmlformats.org/presentationml/2006/ole">
            <p:oleObj spid="_x0000_s14366" name="Jednadžba" r:id="rId4" imgW="990360" imgH="393480" progId="Equation.3">
              <p:embed/>
            </p:oleObj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86430432"/>
              </p:ext>
            </p:extLst>
          </p:nvPr>
        </p:nvGraphicFramePr>
        <p:xfrm>
          <a:off x="6300192" y="4941168"/>
          <a:ext cx="1633537" cy="760413"/>
        </p:xfrm>
        <a:graphic>
          <a:graphicData uri="http://schemas.openxmlformats.org/presentationml/2006/ole">
            <p:oleObj spid="_x0000_s14367" name="Jednadžba" r:id="rId5" imgW="838080" imgH="393480" progId="Equation.3">
              <p:embed/>
            </p:oleObj>
          </a:graphicData>
        </a:graphic>
      </p:graphicFrame>
      <p:sp>
        <p:nvSpPr>
          <p:cNvPr id="6" name="Rezervirano mjesto podnožja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13</a:t>
            </a:fld>
            <a:endParaRPr lang="hr-HR"/>
          </a:p>
        </p:txBody>
      </p:sp>
      <p:pic>
        <p:nvPicPr>
          <p:cNvPr id="14357" name="Picture 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60648"/>
            <a:ext cx="938213" cy="124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7270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r>
              <a:rPr lang="hr-HR" sz="4000" b="1" dirty="0"/>
              <a:t>Heksagonska </a:t>
            </a:r>
            <a:r>
              <a:rPr lang="hr-HR" sz="4000" b="1" dirty="0" err="1"/>
              <a:t>slagalina</a:t>
            </a:r>
            <a:endParaRPr lang="hr-HR" sz="4000" dirty="0"/>
          </a:p>
        </p:txBody>
      </p:sp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068960"/>
            <a:ext cx="2088232" cy="2759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zervirano mjesto sadržaja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Heksagonska </a:t>
            </a:r>
            <a:r>
              <a:rPr lang="hr-HR" dirty="0" err="1" smtClean="0"/>
              <a:t>slagalina</a:t>
            </a:r>
            <a:r>
              <a:rPr lang="hr-HR" dirty="0" smtClean="0"/>
              <a:t> nije elementarna ćelija.</a:t>
            </a:r>
          </a:p>
          <a:p>
            <a:r>
              <a:rPr lang="hr-HR" dirty="0" smtClean="0"/>
              <a:t>Elementarna ćelija je trećina heksagonske prizme tzv. rompska prizma.</a:t>
            </a:r>
          </a:p>
          <a:p>
            <a:r>
              <a:rPr lang="hr-HR" dirty="0" smtClean="0"/>
              <a:t>Broj atoma je N = 2</a:t>
            </a:r>
            <a:endParaRPr lang="hr-HR" dirty="0"/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680425"/>
            <a:ext cx="2232248" cy="178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zervirano mjesto podnožja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54898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hr-HR" sz="4000" b="1" dirty="0" smtClean="0"/>
              <a:t>Heksagonska </a:t>
            </a:r>
            <a:r>
              <a:rPr lang="hr-HR" sz="4000" b="1" dirty="0" err="1" smtClean="0"/>
              <a:t>slagalina</a:t>
            </a:r>
            <a:endParaRPr lang="hr-HR" sz="4000" dirty="0"/>
          </a:p>
        </p:txBody>
      </p:sp>
      <p:sp>
        <p:nvSpPr>
          <p:cNvPr id="5" name="Rezervirano mjesto sadržaja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/>
              <a:t>Udaljenost između središta najbližih atoma </a:t>
            </a:r>
            <a:r>
              <a:rPr lang="hr-HR" dirty="0" smtClean="0"/>
              <a:t>= a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( a je stranica šesterokuta)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  2r = a</a:t>
            </a:r>
            <a:r>
              <a:rPr lang="hr-HR" dirty="0"/>
              <a:t/>
            </a:r>
            <a:br>
              <a:rPr lang="hr-HR" dirty="0"/>
            </a:br>
            <a:endParaRPr lang="hr-HR" dirty="0"/>
          </a:p>
        </p:txBody>
      </p:sp>
      <p:pic>
        <p:nvPicPr>
          <p:cNvPr id="9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1" y="2739119"/>
            <a:ext cx="2910205" cy="2750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0721" y="2891026"/>
            <a:ext cx="2304256" cy="2446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zervirano mjesto podnožja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15</a:t>
            </a:fld>
            <a:endParaRPr lang="hr-HR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337395"/>
            <a:ext cx="1620068" cy="1296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7365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/>
          </a:bodyPr>
          <a:lstStyle/>
          <a:p>
            <a:r>
              <a:rPr lang="hr-HR" sz="4000" b="1" dirty="0"/>
              <a:t>Heksagonska </a:t>
            </a:r>
            <a:r>
              <a:rPr lang="hr-HR" sz="4000" b="1" dirty="0" err="1"/>
              <a:t>slagalina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7992888" cy="5277200"/>
          </a:xfrm>
        </p:spPr>
        <p:txBody>
          <a:bodyPr>
            <a:normAutofit/>
          </a:bodyPr>
          <a:lstStyle/>
          <a:p>
            <a:r>
              <a:rPr lang="hr-HR" dirty="0"/>
              <a:t>Popunjenost </a:t>
            </a:r>
            <a:r>
              <a:rPr lang="hr-HR" dirty="0" smtClean="0"/>
              <a:t>prostora = 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endParaRPr lang="hr-HR" dirty="0" smtClean="0"/>
          </a:p>
          <a:p>
            <a:r>
              <a:rPr lang="hr-HR" dirty="0"/>
              <a:t>Baza prizme je pravilan šesterokut </a:t>
            </a:r>
            <a:r>
              <a:rPr lang="hr-HR" dirty="0" smtClean="0"/>
              <a:t>     6</a:t>
            </a:r>
          </a:p>
          <a:p>
            <a:pPr marL="0" indent="0">
              <a:buNone/>
            </a:pPr>
            <a:r>
              <a:rPr lang="hr-HR" dirty="0"/>
              <a:t> </a:t>
            </a:r>
            <a:r>
              <a:rPr lang="hr-HR" dirty="0" smtClean="0"/>
              <a:t>  </a:t>
            </a:r>
            <a:r>
              <a:rPr lang="hr-HR" dirty="0" err="1" smtClean="0"/>
              <a:t>jednakostraničnih</a:t>
            </a:r>
            <a:r>
              <a:rPr lang="hr-HR" dirty="0" smtClean="0"/>
              <a:t> trokuta</a:t>
            </a:r>
            <a:endParaRPr lang="hr-HR" dirty="0"/>
          </a:p>
          <a:p>
            <a:r>
              <a:rPr lang="hr-HR" dirty="0"/>
              <a:t>Visina prizme  </a:t>
            </a:r>
            <a:r>
              <a:rPr lang="hr-HR" dirty="0" smtClean="0"/>
              <a:t>          ( </a:t>
            </a:r>
            <a:r>
              <a:rPr lang="hr-HR" dirty="0" err="1" smtClean="0"/>
              <a:t>v</a:t>
            </a:r>
            <a:r>
              <a:rPr lang="hr-HR" sz="1400" dirty="0" err="1" smtClean="0"/>
              <a:t>t</a:t>
            </a:r>
            <a:r>
              <a:rPr lang="hr-HR" sz="1400" dirty="0" smtClean="0"/>
              <a:t>  </a:t>
            </a:r>
            <a:r>
              <a:rPr lang="hr-HR" dirty="0" smtClean="0"/>
              <a:t>je visina tetraedra)</a:t>
            </a:r>
          </a:p>
          <a:p>
            <a:r>
              <a:rPr lang="hr-HR" dirty="0" smtClean="0"/>
              <a:t>Tetraedar: r</a:t>
            </a:r>
            <a:r>
              <a:rPr lang="hr-HR" baseline="-25000" dirty="0" smtClean="0"/>
              <a:t>o</a:t>
            </a:r>
            <a:r>
              <a:rPr lang="hr-HR" dirty="0" smtClean="0"/>
              <a:t> </a:t>
            </a:r>
            <a:r>
              <a:rPr lang="hr-HR" dirty="0"/>
              <a:t>je polumjer </a:t>
            </a:r>
            <a:r>
              <a:rPr lang="hr-HR" dirty="0" err="1"/>
              <a:t>jednakostraničnom</a:t>
            </a:r>
            <a:r>
              <a:rPr lang="hr-HR" dirty="0"/>
              <a:t> trokutu opisane kružnice </a:t>
            </a:r>
          </a:p>
          <a:p>
            <a:pPr marL="0" indent="0">
              <a:buNone/>
            </a:pPr>
            <a:r>
              <a:rPr lang="hr-HR" dirty="0" smtClean="0"/>
              <a:t/>
            </a:r>
            <a:br>
              <a:rPr lang="hr-HR" dirty="0" smtClean="0"/>
            </a:br>
            <a:endParaRPr lang="hr-HR" dirty="0"/>
          </a:p>
          <a:p>
            <a:endParaRPr lang="hr-HR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13474919"/>
              </p:ext>
            </p:extLst>
          </p:nvPr>
        </p:nvGraphicFramePr>
        <p:xfrm>
          <a:off x="4067944" y="1052736"/>
          <a:ext cx="730250" cy="774700"/>
        </p:xfrm>
        <a:graphic>
          <a:graphicData uri="http://schemas.openxmlformats.org/presentationml/2006/ole">
            <p:oleObj spid="_x0000_s15426" name="Jednadžba" r:id="rId3" imgW="419040" imgH="444240" progId="Equation.3">
              <p:embed/>
            </p:oleObj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9853711"/>
              </p:ext>
            </p:extLst>
          </p:nvPr>
        </p:nvGraphicFramePr>
        <p:xfrm>
          <a:off x="827584" y="1700808"/>
          <a:ext cx="576064" cy="590466"/>
        </p:xfrm>
        <a:graphic>
          <a:graphicData uri="http://schemas.openxmlformats.org/presentationml/2006/ole">
            <p:oleObj spid="_x0000_s15427" name="Jednadžba" r:id="rId4" imgW="380835" imgH="393529" progId="Equation.3">
              <p:embed/>
            </p:oleObj>
          </a:graphicData>
        </a:graphic>
      </p:graphicFrame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7232113"/>
              </p:ext>
            </p:extLst>
          </p:nvPr>
        </p:nvGraphicFramePr>
        <p:xfrm>
          <a:off x="611560" y="2276872"/>
          <a:ext cx="5716553" cy="720080"/>
        </p:xfrm>
        <a:graphic>
          <a:graphicData uri="http://schemas.openxmlformats.org/presentationml/2006/ole">
            <p:oleObj spid="_x0000_s15428" name="Jednadžba" r:id="rId5" imgW="3708400" imgH="469900" progId="Equation.3">
              <p:embed/>
            </p:oleObj>
          </a:graphicData>
        </a:graphic>
      </p:graphicFrame>
      <p:sp>
        <p:nvSpPr>
          <p:cNvPr id="9" name="Strelica udesno 8"/>
          <p:cNvSpPr/>
          <p:nvPr/>
        </p:nvSpPr>
        <p:spPr>
          <a:xfrm>
            <a:off x="5690236" y="3501008"/>
            <a:ext cx="28803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27032456"/>
              </p:ext>
            </p:extLst>
          </p:nvPr>
        </p:nvGraphicFramePr>
        <p:xfrm>
          <a:off x="4427984" y="3665549"/>
          <a:ext cx="956204" cy="597628"/>
        </p:xfrm>
        <a:graphic>
          <a:graphicData uri="http://schemas.openxmlformats.org/presentationml/2006/ole">
            <p:oleObj spid="_x0000_s15429" name="Jednadžba" r:id="rId6" imgW="685800" imgH="431800" progId="Equation.3">
              <p:embed/>
            </p:oleObj>
          </a:graphicData>
        </a:graphic>
      </p:graphicFrame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60366627"/>
              </p:ext>
            </p:extLst>
          </p:nvPr>
        </p:nvGraphicFramePr>
        <p:xfrm>
          <a:off x="2699792" y="4221088"/>
          <a:ext cx="840093" cy="360040"/>
        </p:xfrm>
        <a:graphic>
          <a:graphicData uri="http://schemas.openxmlformats.org/presentationml/2006/ole">
            <p:oleObj spid="_x0000_s15430" name="Jednadžba" r:id="rId7" imgW="533169" imgH="228501" progId="Equation.3">
              <p:embed/>
            </p:oleObj>
          </a:graphicData>
        </a:graphic>
      </p:graphicFrame>
      <p:pic>
        <p:nvPicPr>
          <p:cNvPr id="15372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8209" y="1844824"/>
            <a:ext cx="1933458" cy="2089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79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5179" y="4941168"/>
            <a:ext cx="1512168" cy="148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17220450"/>
              </p:ext>
            </p:extLst>
          </p:nvPr>
        </p:nvGraphicFramePr>
        <p:xfrm>
          <a:off x="3203848" y="4905164"/>
          <a:ext cx="936104" cy="648072"/>
        </p:xfrm>
        <a:graphic>
          <a:graphicData uri="http://schemas.openxmlformats.org/presentationml/2006/ole">
            <p:oleObj spid="_x0000_s15431" name="Jednadžba" r:id="rId10" imgW="622030" imgH="431613" progId="Equation.3">
              <p:embed/>
            </p:oleObj>
          </a:graphicData>
        </a:graphic>
      </p:graphicFrame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17" name="Objek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86134243"/>
              </p:ext>
            </p:extLst>
          </p:nvPr>
        </p:nvGraphicFramePr>
        <p:xfrm>
          <a:off x="577566" y="5517232"/>
          <a:ext cx="5400702" cy="851273"/>
        </p:xfrm>
        <a:graphic>
          <a:graphicData uri="http://schemas.openxmlformats.org/presentationml/2006/ole">
            <p:oleObj spid="_x0000_s15432" name="Jednadžba" r:id="rId11" imgW="3683000" imgH="584200" progId="Equation.3">
              <p:embed/>
            </p:oleObj>
          </a:graphicData>
        </a:graphic>
      </p:graphicFrame>
      <p:sp>
        <p:nvSpPr>
          <p:cNvPr id="18" name="Rezervirano mjesto podnožja 1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9" name="Rezervirano mjesto broja slajda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16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56114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/>
              <a:t>Heksagonska </a:t>
            </a:r>
            <a:r>
              <a:rPr lang="hr-HR" sz="4000" b="1" dirty="0" err="1"/>
              <a:t>slagalina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Volumen šesterostrane prizme:</a:t>
            </a:r>
          </a:p>
          <a:p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 smtClean="0"/>
          </a:p>
          <a:p>
            <a:pPr marL="0" indent="0">
              <a:buNone/>
            </a:pPr>
            <a:endParaRPr lang="hr-HR" dirty="0" smtClean="0"/>
          </a:p>
          <a:p>
            <a:r>
              <a:rPr lang="hr-HR" dirty="0"/>
              <a:t>Popunjenost </a:t>
            </a:r>
            <a:r>
              <a:rPr lang="hr-HR" dirty="0" smtClean="0"/>
              <a:t>prostora:</a:t>
            </a:r>
          </a:p>
          <a:p>
            <a:endParaRPr lang="hr-HR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7316078"/>
              </p:ext>
            </p:extLst>
          </p:nvPr>
        </p:nvGraphicFramePr>
        <p:xfrm>
          <a:off x="1043608" y="2132856"/>
          <a:ext cx="3672408" cy="2192684"/>
        </p:xfrm>
        <a:graphic>
          <a:graphicData uri="http://schemas.openxmlformats.org/presentationml/2006/ole">
            <p:oleObj spid="_x0000_s19474" name="Jednadžba" r:id="rId3" imgW="2603500" imgH="1549400" progId="Equation.3">
              <p:embed/>
            </p:oleObj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64436878"/>
              </p:ext>
            </p:extLst>
          </p:nvPr>
        </p:nvGraphicFramePr>
        <p:xfrm>
          <a:off x="1475656" y="4869160"/>
          <a:ext cx="4811829" cy="864096"/>
        </p:xfrm>
        <a:graphic>
          <a:graphicData uri="http://schemas.openxmlformats.org/presentationml/2006/ole">
            <p:oleObj spid="_x0000_s19475" name="Jednadžba" r:id="rId4" imgW="2705100" imgH="482600" progId="Equation.3">
              <p:embed/>
            </p:oleObj>
          </a:graphicData>
        </a:graphic>
      </p:graphicFrame>
      <p:pic>
        <p:nvPicPr>
          <p:cNvPr id="19465" name="Picture 9" descr="C:\Users\Snježana\AppData\Local\Microsoft\Windows\Temporary Internet Files\Content.IE5\MKA5FBPI\MM900395738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509120"/>
            <a:ext cx="4762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zervirano mjesto podnožja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17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867395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/>
              <a:t>Heksagonska </a:t>
            </a:r>
            <a:r>
              <a:rPr lang="hr-HR" sz="4000" b="1" dirty="0" err="1"/>
              <a:t>slagalina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/>
              <a:t>Udio šupljina = </a:t>
            </a:r>
          </a:p>
          <a:p>
            <a:endParaRPr lang="hr-HR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08349923"/>
              </p:ext>
            </p:extLst>
          </p:nvPr>
        </p:nvGraphicFramePr>
        <p:xfrm>
          <a:off x="3016250" y="1452563"/>
          <a:ext cx="1477963" cy="784225"/>
        </p:xfrm>
        <a:graphic>
          <a:graphicData uri="http://schemas.openxmlformats.org/presentationml/2006/ole">
            <p:oleObj spid="_x0000_s16406" name="Jednadžba" r:id="rId3" imgW="876240" imgH="469800" progId="Equation.3">
              <p:embed/>
            </p:oleObj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12607651"/>
              </p:ext>
            </p:extLst>
          </p:nvPr>
        </p:nvGraphicFramePr>
        <p:xfrm>
          <a:off x="755576" y="2924944"/>
          <a:ext cx="7133028" cy="864096"/>
        </p:xfrm>
        <a:graphic>
          <a:graphicData uri="http://schemas.openxmlformats.org/presentationml/2006/ole">
            <p:oleObj spid="_x0000_s16407" name="Jednadžba" r:id="rId4" imgW="4013200" imgH="482600" progId="Equation.3">
              <p:embed/>
            </p:oleObj>
          </a:graphicData>
        </a:graphic>
      </p:graphicFrame>
      <p:pic>
        <p:nvPicPr>
          <p:cNvPr id="16394" name="Picture 10" descr="C:\Users\Snježana\AppData\Local\Microsoft\Windows\Temporary Internet Files\Content.IE5\MKA5FBPI\MM900234677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45224"/>
            <a:ext cx="11525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zervirano mjesto podnožja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8" name="Rezervirano mjesto broja slajda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18</a:t>
            </a:fld>
            <a:endParaRPr lang="hr-HR"/>
          </a:p>
        </p:txBody>
      </p:sp>
      <p:pic>
        <p:nvPicPr>
          <p:cNvPr id="16399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94311"/>
            <a:ext cx="1206500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9413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2800" b="1" dirty="0" smtClean="0"/>
              <a:t>Slaganje elementarnih ćelija u prostoru</a:t>
            </a:r>
            <a:endParaRPr lang="hr-HR" sz="2800" b="1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19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6" name="Crystal Structures - McMaster University, Ehsan Shojaei, 2010.mp4">
            <a:hlinkClick r:id="" action="ppaction://media"/>
          </p:cNvPr>
          <p:cNvPicPr>
            <a:picLocks noGrp="1" noRot="1" noChangeAspect="1"/>
          </p:cNvPicPr>
          <p:nvPr>
            <p:ph sz="quarter"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2571744"/>
            <a:ext cx="3048000" cy="2286000"/>
          </a:xfrm>
          <a:prstGeom prst="rect">
            <a:avLst/>
          </a:prstGeom>
        </p:spPr>
      </p:pic>
      <p:pic>
        <p:nvPicPr>
          <p:cNvPr id="7" name="McMaster_BCC_Unit_Cells_(C)_2007_Ehsan_Shojaei.mp4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4"/>
          <a:stretch>
            <a:fillRect/>
          </a:stretch>
        </p:blipFill>
        <p:spPr>
          <a:xfrm>
            <a:off x="4357686" y="2571744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 smtClean="0"/>
              <a:t>Tvari</a:t>
            </a:r>
            <a:endParaRPr lang="hr-HR" sz="40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Amorfne i kristalne tvari</a:t>
            </a:r>
          </a:p>
          <a:p>
            <a:r>
              <a:rPr lang="hr-HR" dirty="0" smtClean="0"/>
              <a:t>Kristali</a:t>
            </a:r>
          </a:p>
          <a:p>
            <a:r>
              <a:rPr lang="hr-HR" dirty="0" smtClean="0"/>
              <a:t>Elementi simetrije</a:t>
            </a:r>
          </a:p>
          <a:p>
            <a:r>
              <a:rPr lang="hr-HR" dirty="0" smtClean="0"/>
              <a:t>Elementarna ćelija kristalne rešetke</a:t>
            </a:r>
          </a:p>
          <a:p>
            <a:r>
              <a:rPr lang="hr-HR" dirty="0" smtClean="0"/>
              <a:t>Kristalni sustavi</a:t>
            </a: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34358" y="2996952"/>
            <a:ext cx="1947757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95650" y="1628800"/>
            <a:ext cx="1312936" cy="131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616672"/>
            <a:ext cx="2269602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0648"/>
            <a:ext cx="1552575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zervirano mjesto podnožja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01278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045" y="3347175"/>
            <a:ext cx="1616075" cy="162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zervirano mjesto sadržaja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 marL="0" indent="0" algn="ctr">
              <a:buNone/>
            </a:pPr>
            <a:r>
              <a:rPr lang="hr-HR" sz="4400" dirty="0" smtClean="0"/>
              <a:t>  </a:t>
            </a:r>
          </a:p>
          <a:p>
            <a:pPr marL="0" indent="0" algn="ctr">
              <a:buNone/>
            </a:pPr>
            <a:r>
              <a:rPr lang="hr-HR" sz="4400" dirty="0" smtClean="0"/>
              <a:t>Hvala na pažnji</a:t>
            </a:r>
            <a:endParaRPr lang="hr-HR" sz="4400" dirty="0"/>
          </a:p>
        </p:txBody>
      </p:sp>
      <p:pic>
        <p:nvPicPr>
          <p:cNvPr id="17413" name="Picture 5" descr="C:\Users\Snježana\AppData\Local\Microsoft\Windows\Temporary Internet Files\Content.IE5\MKA5FBPI\MM900395738[1]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952750"/>
            <a:ext cx="47625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zervirano mjesto podnožja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20</a:t>
            </a:fld>
            <a:endParaRPr lang="hr-HR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7526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3" y="148355"/>
            <a:ext cx="2180485" cy="162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9519"/>
            <a:ext cx="2476500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06218"/>
            <a:ext cx="24669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688757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66984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2000" b="1" i="1" dirty="0" smtClean="0">
                <a:latin typeface="Arial" pitchFamily="34" charset="0"/>
                <a:cs typeface="Arial" pitchFamily="34" charset="0"/>
              </a:rPr>
              <a:t>Popis korištene literature:</a:t>
            </a:r>
            <a:endParaRPr lang="hr-HR" sz="2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hr-HR" sz="2000" dirty="0" smtClean="0">
                <a:latin typeface="Arial" pitchFamily="34" charset="0"/>
                <a:cs typeface="Arial" pitchFamily="34" charset="0"/>
              </a:rPr>
              <a:t>Habuš,</a:t>
            </a:r>
            <a:r>
              <a:rPr lang="hr-HR" sz="2000" dirty="0" err="1" smtClean="0">
                <a:latin typeface="Arial" pitchFamily="34" charset="0"/>
                <a:cs typeface="Arial" pitchFamily="34" charset="0"/>
              </a:rPr>
              <a:t>Tomašić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: Opća kemija 1, Profil</a:t>
            </a:r>
          </a:p>
          <a:p>
            <a:r>
              <a:rPr lang="hr-HR" sz="2000" dirty="0" smtClean="0">
                <a:latin typeface="Arial" pitchFamily="34" charset="0"/>
                <a:cs typeface="Arial" pitchFamily="34" charset="0"/>
              </a:rPr>
              <a:t>Habuš, Stričević, </a:t>
            </a:r>
            <a:r>
              <a:rPr lang="hr-HR" sz="2000" dirty="0" err="1" smtClean="0">
                <a:latin typeface="Arial" pitchFamily="34" charset="0"/>
                <a:cs typeface="Arial" pitchFamily="34" charset="0"/>
              </a:rPr>
              <a:t>Tomašić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: Anorganska kemija, Profil</a:t>
            </a:r>
          </a:p>
          <a:p>
            <a:r>
              <a:rPr lang="hr-HR" sz="2000" dirty="0" err="1" smtClean="0">
                <a:latin typeface="Arial" pitchFamily="34" charset="0"/>
                <a:cs typeface="Arial" pitchFamily="34" charset="0"/>
              </a:rPr>
              <a:t>Mazalin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hr-HR" sz="2000" dirty="0" err="1" smtClean="0">
                <a:latin typeface="Arial" pitchFamily="34" charset="0"/>
                <a:cs typeface="Arial" pitchFamily="34" charset="0"/>
              </a:rPr>
              <a:t>Zlonoga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hr-HR" sz="2000" dirty="0" err="1" smtClean="0">
                <a:latin typeface="Arial" pitchFamily="34" charset="0"/>
                <a:cs typeface="Arial" pitchFamily="34" charset="0"/>
              </a:rPr>
              <a:t>Petreski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: Zbirka riješenih primjera i zadataka iz anorganske kemije, Profil</a:t>
            </a:r>
          </a:p>
          <a:p>
            <a:r>
              <a:rPr lang="hr-HR" sz="2000" dirty="0" smtClean="0">
                <a:latin typeface="Arial" pitchFamily="34" charset="0"/>
                <a:cs typeface="Arial" pitchFamily="34" charset="0"/>
              </a:rPr>
              <a:t>Cvitaš, Planinić, </a:t>
            </a:r>
            <a:r>
              <a:rPr lang="hr-HR" sz="2000" dirty="0" err="1" smtClean="0">
                <a:latin typeface="Arial" pitchFamily="34" charset="0"/>
                <a:cs typeface="Arial" pitchFamily="34" charset="0"/>
              </a:rPr>
              <a:t>Kallay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: Rješavanje računskih zadataka u kemiji, </a:t>
            </a:r>
            <a:r>
              <a:rPr lang="hr-HR" sz="2000" dirty="0" err="1" smtClean="0">
                <a:latin typeface="Arial" pitchFamily="34" charset="0"/>
                <a:cs typeface="Arial" pitchFamily="34" charset="0"/>
              </a:rPr>
              <a:t>I.dio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, Udžbenici sveučilišta u Zagrebu</a:t>
            </a:r>
          </a:p>
          <a:p>
            <a:r>
              <a:rPr lang="hr-HR" sz="2000" dirty="0" smtClean="0">
                <a:latin typeface="Arial" pitchFamily="34" charset="0"/>
                <a:cs typeface="Arial" pitchFamily="34" charset="0"/>
              </a:rPr>
              <a:t>Turčinović, </a:t>
            </a:r>
            <a:r>
              <a:rPr lang="hr-HR" sz="2000" dirty="0" err="1" smtClean="0">
                <a:latin typeface="Arial" pitchFamily="34" charset="0"/>
                <a:cs typeface="Arial" pitchFamily="34" charset="0"/>
              </a:rPr>
              <a:t>Halasz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: Opća kemija 1, Školska knjiga</a:t>
            </a:r>
          </a:p>
          <a:p>
            <a:r>
              <a:rPr lang="hr-HR" sz="2000" dirty="0" err="1" smtClean="0">
                <a:latin typeface="Arial" pitchFamily="34" charset="0"/>
                <a:cs typeface="Arial" pitchFamily="34" charset="0"/>
              </a:rPr>
              <a:t>Tkalčec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, Borovnjak-</a:t>
            </a:r>
            <a:r>
              <a:rPr lang="hr-HR" sz="2000" dirty="0" err="1" smtClean="0">
                <a:latin typeface="Arial" pitchFamily="34" charset="0"/>
                <a:cs typeface="Arial" pitchFamily="34" charset="0"/>
              </a:rPr>
              <a:t>Zlatarić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hr-HR" sz="2000" dirty="0" err="1" smtClean="0">
                <a:latin typeface="Arial" pitchFamily="34" charset="0"/>
                <a:cs typeface="Arial" pitchFamily="34" charset="0"/>
              </a:rPr>
              <a:t>Petreski</a:t>
            </a:r>
            <a:r>
              <a:rPr lang="hr-HR" sz="2000" dirty="0" smtClean="0">
                <a:latin typeface="Arial" pitchFamily="34" charset="0"/>
                <a:cs typeface="Arial" pitchFamily="34" charset="0"/>
              </a:rPr>
              <a:t>: Anorganska kemija, Školska knjiga</a:t>
            </a:r>
          </a:p>
          <a:p>
            <a:r>
              <a:rPr lang="hr-HR" sz="2000" dirty="0" smtClean="0">
                <a:hlinkClick r:id="rId2"/>
              </a:rPr>
              <a:t>http://</a:t>
            </a:r>
            <a:r>
              <a:rPr lang="hr-HR" sz="2000" dirty="0" smtClean="0">
                <a:hlinkClick r:id="rId2"/>
              </a:rPr>
              <a:t>www.youtube.com/</a:t>
            </a:r>
            <a:r>
              <a:rPr lang="hr-HR" sz="2000" dirty="0" err="1" smtClean="0">
                <a:hlinkClick r:id="rId2"/>
              </a:rPr>
              <a:t>watch</a:t>
            </a:r>
            <a:r>
              <a:rPr lang="hr-HR" sz="2000" dirty="0" smtClean="0">
                <a:hlinkClick r:id="rId2"/>
              </a:rPr>
              <a:t>?v=XvfSQo91xsY</a:t>
            </a:r>
            <a:endParaRPr lang="hr-HR" sz="2000" dirty="0" smtClean="0"/>
          </a:p>
          <a:p>
            <a:r>
              <a:rPr lang="hr-HR" sz="2000" dirty="0" smtClean="0">
                <a:hlinkClick r:id="rId3"/>
              </a:rPr>
              <a:t>http://www.youtube.com/</a:t>
            </a:r>
            <a:r>
              <a:rPr lang="hr-HR" sz="2000" dirty="0" err="1" smtClean="0">
                <a:hlinkClick r:id="rId3"/>
              </a:rPr>
              <a:t>watch</a:t>
            </a:r>
            <a:r>
              <a:rPr lang="hr-HR" sz="2000" dirty="0" smtClean="0">
                <a:hlinkClick r:id="rId3"/>
              </a:rPr>
              <a:t>?</a:t>
            </a:r>
            <a:r>
              <a:rPr lang="hr-HR" sz="2000" dirty="0" err="1" smtClean="0">
                <a:hlinkClick r:id="rId3"/>
              </a:rPr>
              <a:t>feature</a:t>
            </a:r>
            <a:r>
              <a:rPr lang="hr-HR" sz="2000" dirty="0" smtClean="0">
                <a:hlinkClick r:id="rId3"/>
              </a:rPr>
              <a:t>=</a:t>
            </a:r>
            <a:r>
              <a:rPr lang="hr-HR" sz="2000" dirty="0" err="1" smtClean="0">
                <a:hlinkClick r:id="rId3"/>
              </a:rPr>
              <a:t>endscreen</a:t>
            </a:r>
            <a:r>
              <a:rPr lang="hr-HR" sz="2000" dirty="0" smtClean="0">
                <a:hlinkClick r:id="rId3"/>
              </a:rPr>
              <a:t>&amp;v=ddlYJ6x5oug&amp;NR=1</a:t>
            </a:r>
            <a:endParaRPr lang="hr-H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21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000" b="1" dirty="0" smtClean="0"/>
              <a:t>Svojstva metala</a:t>
            </a:r>
            <a:endParaRPr lang="hr-HR" sz="40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err="1" smtClean="0"/>
              <a:t>Agregacijsko</a:t>
            </a:r>
            <a:r>
              <a:rPr lang="hr-HR" dirty="0" smtClean="0"/>
              <a:t> stanje</a:t>
            </a:r>
          </a:p>
          <a:p>
            <a:r>
              <a:rPr lang="hr-HR" dirty="0" smtClean="0"/>
              <a:t>Temperatura tališta i vrelišta</a:t>
            </a:r>
          </a:p>
          <a:p>
            <a:r>
              <a:rPr lang="hr-HR" dirty="0" smtClean="0"/>
              <a:t>Tvrdoća</a:t>
            </a:r>
          </a:p>
          <a:p>
            <a:r>
              <a:rPr lang="hr-HR" dirty="0" smtClean="0"/>
              <a:t>Metalni sjaj</a:t>
            </a:r>
          </a:p>
          <a:p>
            <a:r>
              <a:rPr lang="hr-HR" dirty="0" smtClean="0"/>
              <a:t>Provodljivost topline i električne struje</a:t>
            </a:r>
          </a:p>
          <a:p>
            <a:r>
              <a:rPr lang="hr-HR" dirty="0" err="1" smtClean="0"/>
              <a:t>Kovkost</a:t>
            </a:r>
            <a:endParaRPr lang="hr-HR" dirty="0" smtClean="0"/>
          </a:p>
          <a:p>
            <a:r>
              <a:rPr lang="hr-HR" dirty="0" smtClean="0"/>
              <a:t>Gustoća</a:t>
            </a:r>
          </a:p>
          <a:p>
            <a:r>
              <a:rPr lang="hr-HR" dirty="0" smtClean="0"/>
              <a:t>Metalna veza</a:t>
            </a:r>
          </a:p>
          <a:p>
            <a:endParaRPr lang="hr-HR" dirty="0"/>
          </a:p>
        </p:txBody>
      </p:sp>
      <p:pic>
        <p:nvPicPr>
          <p:cNvPr id="2055" name="Picture 7" descr="C:\Users\Snježana\AppData\Local\Microsoft\Windows\Temporary Internet Files\Content.IE5\2TD3KOG2\MM900234703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Snježana\AppData\Local\Microsoft\Windows\Temporary Internet Files\Content.IE5\2TD3KOG2\MP90044229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1375" y="2310676"/>
            <a:ext cx="1085867" cy="16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Snježana\AppData\Local\Microsoft\Windows\Temporary Internet Files\Content.IE5\ZXLZVVUG\MM900395745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8755" y="3314989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Snježana\AppData\Local\Microsoft\Windows\Temporary Internet Files\Content.IE5\2TD3KOG2\MC900440418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1155" y="2388181"/>
            <a:ext cx="1045385" cy="115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494788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zervirano mjesto podnožja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44516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kutnik 9"/>
          <p:cNvSpPr/>
          <p:nvPr/>
        </p:nvSpPr>
        <p:spPr>
          <a:xfrm>
            <a:off x="3707904" y="5373216"/>
            <a:ext cx="36004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9" name="Pravokutnik 8"/>
          <p:cNvSpPr/>
          <p:nvPr/>
        </p:nvSpPr>
        <p:spPr>
          <a:xfrm>
            <a:off x="539552" y="5373216"/>
            <a:ext cx="273630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Šesterokut 6"/>
          <p:cNvSpPr/>
          <p:nvPr/>
        </p:nvSpPr>
        <p:spPr>
          <a:xfrm>
            <a:off x="4716016" y="2240868"/>
            <a:ext cx="3096344" cy="252028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Pravokutnik 5"/>
          <p:cNvSpPr/>
          <p:nvPr/>
        </p:nvSpPr>
        <p:spPr>
          <a:xfrm>
            <a:off x="1115616" y="2348880"/>
            <a:ext cx="2520280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/>
              <a:t>Kristalne strukture metala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          Većina </a:t>
            </a:r>
            <a:r>
              <a:rPr lang="hr-HR" dirty="0"/>
              <a:t>metala kristalizira u:</a:t>
            </a:r>
            <a:br>
              <a:rPr lang="hr-HR" dirty="0"/>
            </a:br>
            <a:r>
              <a:rPr lang="hr-HR" dirty="0"/>
              <a:t/>
            </a:r>
            <a:br>
              <a:rPr lang="hr-HR" dirty="0"/>
            </a:br>
            <a:r>
              <a:rPr lang="hr-HR" dirty="0" smtClean="0"/>
              <a:t>        kubičnom                            heksagonskom</a:t>
            </a:r>
            <a:r>
              <a:rPr lang="hr-HR" dirty="0"/>
              <a:t/>
            </a:r>
            <a:br>
              <a:rPr lang="hr-HR" dirty="0"/>
            </a:br>
            <a:r>
              <a:rPr lang="hr-HR" dirty="0" smtClean="0"/>
              <a:t>          sustavu                                   </a:t>
            </a:r>
            <a:r>
              <a:rPr lang="hr-HR" dirty="0" err="1" smtClean="0"/>
              <a:t>sustavu</a:t>
            </a:r>
            <a:endParaRPr lang="hr-HR" dirty="0" smtClean="0"/>
          </a:p>
          <a:p>
            <a:endParaRPr lang="hr-HR" dirty="0"/>
          </a:p>
          <a:p>
            <a:endParaRPr lang="hr-HR" dirty="0"/>
          </a:p>
          <a:p>
            <a:pPr marL="0" indent="0">
              <a:buNone/>
            </a:pPr>
            <a:endParaRPr lang="hr-HR" b="1" dirty="0"/>
          </a:p>
          <a:p>
            <a:pPr lvl="1"/>
            <a:endParaRPr lang="hr-HR" dirty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sz="2000" dirty="0" smtClean="0"/>
              <a:t>1. volumno </a:t>
            </a:r>
            <a:r>
              <a:rPr lang="hr-HR" sz="2000" dirty="0"/>
              <a:t>(prostorno)        </a:t>
            </a:r>
            <a:r>
              <a:rPr lang="hr-HR" sz="2000" dirty="0" smtClean="0"/>
              <a:t>2</a:t>
            </a:r>
            <a:r>
              <a:rPr lang="hr-HR" sz="2000" dirty="0"/>
              <a:t>. plošno centrirana </a:t>
            </a:r>
            <a:r>
              <a:rPr lang="hr-HR" sz="2000" dirty="0" err="1"/>
              <a:t>slagalina</a:t>
            </a:r>
            <a:endParaRPr lang="hr-HR" sz="2000" dirty="0"/>
          </a:p>
          <a:p>
            <a:pPr marL="0" indent="0">
              <a:buNone/>
            </a:pPr>
            <a:r>
              <a:rPr lang="hr-HR" sz="2000" dirty="0"/>
              <a:t>centrirana </a:t>
            </a:r>
            <a:r>
              <a:rPr lang="hr-HR" sz="2000" dirty="0" err="1"/>
              <a:t>slagalina</a:t>
            </a:r>
            <a:r>
              <a:rPr lang="hr-HR" sz="2000" dirty="0"/>
              <a:t/>
            </a:r>
            <a:br>
              <a:rPr lang="hr-HR" sz="2000" dirty="0"/>
            </a:br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4</a:t>
            </a:fld>
            <a:endParaRPr lang="hr-HR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79786"/>
            <a:ext cx="147002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40968"/>
            <a:ext cx="1554163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29175" y="3169103"/>
            <a:ext cx="1470025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trelica dolje 7"/>
          <p:cNvSpPr/>
          <p:nvPr/>
        </p:nvSpPr>
        <p:spPr>
          <a:xfrm>
            <a:off x="1691680" y="4653136"/>
            <a:ext cx="2880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13" name="Strelica dolje 12"/>
          <p:cNvSpPr/>
          <p:nvPr/>
        </p:nvSpPr>
        <p:spPr>
          <a:xfrm rot="19616771">
            <a:off x="3599796" y="4594129"/>
            <a:ext cx="288032" cy="851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5491" y="4469705"/>
            <a:ext cx="903382" cy="843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568538"/>
            <a:ext cx="1192213" cy="112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8053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1143000"/>
          </a:xfrm>
        </p:spPr>
        <p:txBody>
          <a:bodyPr>
            <a:noAutofit/>
          </a:bodyPr>
          <a:lstStyle/>
          <a:p>
            <a:r>
              <a:rPr lang="hr-HR" sz="4000" b="1" dirty="0" smtClean="0"/>
              <a:t>Volumno centrirana </a:t>
            </a:r>
            <a:r>
              <a:rPr lang="hr-HR" sz="4000" b="1" dirty="0" err="1" smtClean="0"/>
              <a:t>slagalina</a:t>
            </a:r>
            <a:r>
              <a:rPr lang="hr-HR" sz="4000" b="1" dirty="0" smtClean="0"/>
              <a:t> </a:t>
            </a:r>
            <a:endParaRPr lang="hr-HR" sz="40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917032"/>
          </a:xfrm>
        </p:spPr>
        <p:txBody>
          <a:bodyPr>
            <a:normAutofit/>
          </a:bodyPr>
          <a:lstStyle/>
          <a:p>
            <a:r>
              <a:rPr lang="hr-HR" dirty="0" smtClean="0"/>
              <a:t>Atomi smješteni na vrhovima kocke i jedan atom u sredini kocke (alkalijski metali, </a:t>
            </a:r>
            <a:r>
              <a:rPr lang="hr-HR" dirty="0" err="1" smtClean="0"/>
              <a:t>Ba</a:t>
            </a:r>
            <a:r>
              <a:rPr lang="hr-HR" dirty="0" smtClean="0"/>
              <a:t>, </a:t>
            </a:r>
            <a:r>
              <a:rPr lang="hr-HR" dirty="0" err="1" smtClean="0"/>
              <a:t>Cr</a:t>
            </a:r>
            <a:r>
              <a:rPr lang="hr-HR" dirty="0" smtClean="0"/>
              <a:t>, </a:t>
            </a:r>
            <a:r>
              <a:rPr lang="el-GR" dirty="0" smtClean="0"/>
              <a:t>α</a:t>
            </a:r>
            <a:r>
              <a:rPr lang="hr-HR" dirty="0" smtClean="0"/>
              <a:t>- </a:t>
            </a:r>
            <a:r>
              <a:rPr lang="hr-HR" dirty="0" err="1" smtClean="0"/>
              <a:t>Fe</a:t>
            </a:r>
            <a:r>
              <a:rPr lang="hr-HR" dirty="0" smtClean="0"/>
              <a:t>)</a:t>
            </a:r>
          </a:p>
          <a:p>
            <a:endParaRPr lang="hr-HR" dirty="0"/>
          </a:p>
          <a:p>
            <a:endParaRPr lang="hr-HR" dirty="0" smtClean="0"/>
          </a:p>
          <a:p>
            <a:pPr marL="0" indent="0">
              <a:buNone/>
            </a:pPr>
            <a:endParaRPr lang="hr-HR" dirty="0" smtClean="0"/>
          </a:p>
          <a:p>
            <a:r>
              <a:rPr lang="hr-HR" dirty="0" smtClean="0"/>
              <a:t>Broj atoma koji pripada ovoj </a:t>
            </a:r>
            <a:r>
              <a:rPr lang="hr-HR" dirty="0" err="1" smtClean="0"/>
              <a:t>slagalini</a:t>
            </a:r>
            <a:r>
              <a:rPr lang="hr-HR" dirty="0" smtClean="0"/>
              <a:t> je 2, N = 2</a:t>
            </a:r>
          </a:p>
          <a:p>
            <a:r>
              <a:rPr lang="hr-HR" dirty="0" smtClean="0"/>
              <a:t>Na vrhovima kocke                    + 1 atom u sredini kocke</a:t>
            </a:r>
            <a:endParaRPr lang="hr-H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9560" y="4365104"/>
            <a:ext cx="2922439" cy="2194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63921192"/>
              </p:ext>
            </p:extLst>
          </p:nvPr>
        </p:nvGraphicFramePr>
        <p:xfrm>
          <a:off x="3635896" y="4077072"/>
          <a:ext cx="1500187" cy="720725"/>
        </p:xfrm>
        <a:graphic>
          <a:graphicData uri="http://schemas.openxmlformats.org/presentationml/2006/ole">
            <p:oleObj spid="_x0000_s4166" name="Jednadžba" r:id="rId4" imgW="812520" imgH="393480" progId="Equation.3">
              <p:embed/>
            </p:oleObj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79110154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167" name="Jednadžba" r:id="rId5" imgW="114120" imgH="215640" progId="Equation.3">
              <p:embed/>
            </p:oleObj>
          </a:graphicData>
        </a:graphic>
      </p:graphicFrame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2287" y="2420888"/>
            <a:ext cx="3047705" cy="1430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26" name="Picture 30" descr="C:\Users\Snježana\AppData\Local\Microsoft\Windows\Temporary Internet Files\Content.IE5\MKA5FBPI\MC900440428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119249"/>
            <a:ext cx="1368152" cy="144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zervirano mjesto podnožja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19293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/>
              <a:t>Volumno centrirana </a:t>
            </a:r>
            <a:r>
              <a:rPr lang="hr-HR" sz="4000" b="1" dirty="0" err="1"/>
              <a:t>slagalina</a:t>
            </a:r>
            <a:r>
              <a:rPr lang="hr-HR" sz="4000" b="1" dirty="0"/>
              <a:t> 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Udaljenost između središta najbližih atoma =</a:t>
            </a:r>
            <a:br>
              <a:rPr lang="hr-HR" dirty="0" smtClean="0"/>
            </a:br>
            <a:r>
              <a:rPr lang="hr-HR" dirty="0" smtClean="0"/>
              <a:t>( D je prostorna dijagonala kocke)</a:t>
            </a:r>
            <a:endParaRPr lang="hr-HR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64169582"/>
              </p:ext>
            </p:extLst>
          </p:nvPr>
        </p:nvGraphicFramePr>
        <p:xfrm>
          <a:off x="3615696" y="4080495"/>
          <a:ext cx="1912607" cy="860673"/>
        </p:xfrm>
        <a:graphic>
          <a:graphicData uri="http://schemas.openxmlformats.org/presentationml/2006/ole">
            <p:oleObj spid="_x0000_s6226" name="Jednadžba" r:id="rId3" imgW="952087" imgH="431613" progId="Equation.3">
              <p:embed/>
            </p:oleObj>
          </a:graphicData>
        </a:graphic>
      </p:graphicFrame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4544426"/>
              </p:ext>
            </p:extLst>
          </p:nvPr>
        </p:nvGraphicFramePr>
        <p:xfrm>
          <a:off x="3563888" y="3021667"/>
          <a:ext cx="2527073" cy="864096"/>
        </p:xfrm>
        <a:graphic>
          <a:graphicData uri="http://schemas.openxmlformats.org/presentationml/2006/ole">
            <p:oleObj spid="_x0000_s6227" name="Jednadžba" r:id="rId4" imgW="1473200" imgH="508000" progId="Equation.3">
              <p:embed/>
            </p:oleObj>
          </a:graphicData>
        </a:graphic>
      </p:graphicFrame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58067562"/>
              </p:ext>
            </p:extLst>
          </p:nvPr>
        </p:nvGraphicFramePr>
        <p:xfrm>
          <a:off x="7308304" y="1484784"/>
          <a:ext cx="360040" cy="738082"/>
        </p:xfrm>
        <a:graphic>
          <a:graphicData uri="http://schemas.openxmlformats.org/presentationml/2006/ole">
            <p:oleObj spid="_x0000_s6228" name="Jednadžba" r:id="rId5" imgW="190417" imgH="393529" progId="Equation.3">
              <p:embed/>
            </p:oleObj>
          </a:graphicData>
        </a:graphic>
      </p:graphicFrame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904514"/>
            <a:ext cx="1639887" cy="142081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102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72" name="Picture 28" descr="C:\Users\Snježana\AppData\Local\Microsoft\Windows\Temporary Internet Files\Content.IE5\9MD0DRKM\MC900440452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60059" y="-209"/>
            <a:ext cx="936104" cy="125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76" name="Picture 3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39438"/>
            <a:ext cx="1956933" cy="1929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zervirano mjesto podnožj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1" name="Rezervirano mjesto broja slajda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70965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/>
              <a:t>Volumno centrirana </a:t>
            </a:r>
            <a:r>
              <a:rPr lang="hr-HR" sz="4000" b="1" dirty="0" err="1"/>
              <a:t>slagalina</a:t>
            </a:r>
            <a:r>
              <a:rPr lang="hr-HR" sz="4000" b="1" dirty="0"/>
              <a:t> 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Popunjenost prostora = </a:t>
            </a:r>
            <a:endParaRPr lang="hr-HR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56262088"/>
              </p:ext>
            </p:extLst>
          </p:nvPr>
        </p:nvGraphicFramePr>
        <p:xfrm>
          <a:off x="827584" y="2132856"/>
          <a:ext cx="2611199" cy="1667798"/>
        </p:xfrm>
        <a:graphic>
          <a:graphicData uri="http://schemas.openxmlformats.org/presentationml/2006/ole">
            <p:oleObj spid="_x0000_s7282" name="Jednadžba" r:id="rId3" imgW="1473200" imgH="939800" progId="Equation.3">
              <p:embed/>
            </p:oleObj>
          </a:graphicData>
        </a:graphic>
      </p:graphicFrame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81115109"/>
              </p:ext>
            </p:extLst>
          </p:nvPr>
        </p:nvGraphicFramePr>
        <p:xfrm>
          <a:off x="323528" y="3789040"/>
          <a:ext cx="7839871" cy="936104"/>
        </p:xfrm>
        <a:graphic>
          <a:graphicData uri="http://schemas.openxmlformats.org/presentationml/2006/ole">
            <p:oleObj spid="_x0000_s7283" name="Jednadžba" r:id="rId4" imgW="4470400" imgH="533400" progId="Equation.3">
              <p:embed/>
            </p:oleObj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11" name="Obj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52833219"/>
              </p:ext>
            </p:extLst>
          </p:nvPr>
        </p:nvGraphicFramePr>
        <p:xfrm>
          <a:off x="323528" y="4653136"/>
          <a:ext cx="1296144" cy="476524"/>
        </p:xfrm>
        <a:graphic>
          <a:graphicData uri="http://schemas.openxmlformats.org/presentationml/2006/ole">
            <p:oleObj spid="_x0000_s7284" name="Jednadžba" r:id="rId5" imgW="647700" imgH="241300" progId="Equation.3">
              <p:embed/>
            </p:oleObj>
          </a:graphicData>
        </a:graphic>
      </p:graphicFrame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13" name="Obj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5690421"/>
              </p:ext>
            </p:extLst>
          </p:nvPr>
        </p:nvGraphicFramePr>
        <p:xfrm>
          <a:off x="467544" y="5301208"/>
          <a:ext cx="3240360" cy="1059348"/>
        </p:xfrm>
        <a:graphic>
          <a:graphicData uri="http://schemas.openxmlformats.org/presentationml/2006/ole">
            <p:oleObj spid="_x0000_s7285" name="Jednadžba" r:id="rId6" imgW="1981200" imgH="647700" progId="Equation.3">
              <p:embed/>
            </p:oleObj>
          </a:graphicData>
        </a:graphic>
      </p:graphicFrame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15" name="Obj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99245952"/>
              </p:ext>
            </p:extLst>
          </p:nvPr>
        </p:nvGraphicFramePr>
        <p:xfrm>
          <a:off x="4217578" y="1484784"/>
          <a:ext cx="708844" cy="774783"/>
        </p:xfrm>
        <a:graphic>
          <a:graphicData uri="http://schemas.openxmlformats.org/presentationml/2006/ole">
            <p:oleObj spid="_x0000_s7286" name="Jednadžba" r:id="rId7" imgW="406048" imgH="444114" progId="Equation.3">
              <p:embed/>
            </p:oleObj>
          </a:graphicData>
        </a:graphic>
      </p:graphicFrame>
      <p:pic>
        <p:nvPicPr>
          <p:cNvPr id="7221" name="Picture 5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88640"/>
            <a:ext cx="12255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zervirano mjesto podnožja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16" name="Rezervirano mjesto broja slajda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86700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/>
              <a:t>Volumno centrirana </a:t>
            </a:r>
            <a:r>
              <a:rPr lang="hr-HR" sz="4000" b="1" dirty="0" err="1"/>
              <a:t>slagalina</a:t>
            </a:r>
            <a:r>
              <a:rPr lang="hr-HR" sz="4000" b="1" dirty="0"/>
              <a:t> 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 smtClean="0"/>
              <a:t>Udio šupljina = </a:t>
            </a:r>
            <a:endParaRPr lang="hr-HR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78145357"/>
              </p:ext>
            </p:extLst>
          </p:nvPr>
        </p:nvGraphicFramePr>
        <p:xfrm>
          <a:off x="3059832" y="1484784"/>
          <a:ext cx="1392155" cy="720080"/>
        </p:xfrm>
        <a:graphic>
          <a:graphicData uri="http://schemas.openxmlformats.org/presentationml/2006/ole">
            <p:oleObj spid="_x0000_s8246" name="Jednadžba" r:id="rId3" imgW="825500" imgH="431800" progId="Equation.3">
              <p:embed/>
            </p:oleObj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57314435"/>
              </p:ext>
            </p:extLst>
          </p:nvPr>
        </p:nvGraphicFramePr>
        <p:xfrm>
          <a:off x="827584" y="2636912"/>
          <a:ext cx="7291757" cy="1152128"/>
        </p:xfrm>
        <a:graphic>
          <a:graphicData uri="http://schemas.openxmlformats.org/presentationml/2006/ole">
            <p:oleObj spid="_x0000_s8247" name="Jednadžba" r:id="rId4" imgW="4584700" imgH="723900" progId="Equation.3">
              <p:embed/>
            </p:oleObj>
          </a:graphicData>
        </a:graphic>
      </p:graphicFrame>
      <p:sp>
        <p:nvSpPr>
          <p:cNvPr id="8" name="Rezervirano mjesto podnožja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8</a:t>
            </a:fld>
            <a:endParaRPr lang="hr-HR"/>
          </a:p>
        </p:txBody>
      </p:sp>
      <p:pic>
        <p:nvPicPr>
          <p:cNvPr id="8234" name="Picture 42" descr="C:\Users\Snježana\AppData\Local\Microsoft\Windows\Temporary Internet Files\Content.IE5\MKA5FBPI\MM900234677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5157192"/>
            <a:ext cx="11525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37" name="Picture 4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1180" y="188641"/>
            <a:ext cx="913624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2666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hr-HR" sz="4000" b="1" dirty="0" smtClean="0">
                <a:solidFill>
                  <a:srgbClr val="575F6D"/>
                </a:solidFill>
              </a:rPr>
              <a:t>Plošno </a:t>
            </a:r>
            <a:r>
              <a:rPr lang="hr-HR" sz="4000" b="1" dirty="0">
                <a:solidFill>
                  <a:srgbClr val="575F6D"/>
                </a:solidFill>
              </a:rPr>
              <a:t>centrirana </a:t>
            </a:r>
            <a:r>
              <a:rPr lang="hr-HR" sz="4000" b="1" dirty="0" err="1">
                <a:solidFill>
                  <a:srgbClr val="575F6D"/>
                </a:solidFill>
              </a:rPr>
              <a:t>slagalina</a:t>
            </a:r>
            <a:r>
              <a:rPr lang="hr-HR" sz="4000" b="1" dirty="0">
                <a:solidFill>
                  <a:srgbClr val="575F6D"/>
                </a:solidFill>
              </a:rPr>
              <a:t> </a:t>
            </a:r>
            <a:endParaRPr lang="hr-HR" sz="40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hr-HR" dirty="0"/>
              <a:t>Atomi smješteni na vrhovima kocke i jedan atom u </a:t>
            </a:r>
            <a:r>
              <a:rPr lang="hr-HR" dirty="0" smtClean="0"/>
              <a:t>sredini svake plohe (</a:t>
            </a:r>
            <a:r>
              <a:rPr lang="hr-HR" dirty="0" err="1" smtClean="0"/>
              <a:t>Ca</a:t>
            </a:r>
            <a:r>
              <a:rPr lang="hr-HR" dirty="0" smtClean="0"/>
              <a:t>, Sr, </a:t>
            </a:r>
            <a:r>
              <a:rPr lang="hr-HR" dirty="0" err="1" smtClean="0"/>
              <a:t>Cu</a:t>
            </a:r>
            <a:r>
              <a:rPr lang="hr-HR" dirty="0" smtClean="0"/>
              <a:t>, Al, </a:t>
            </a:r>
            <a:r>
              <a:rPr lang="hr-HR" dirty="0" err="1" smtClean="0"/>
              <a:t>Ag</a:t>
            </a:r>
            <a:r>
              <a:rPr lang="hr-HR" dirty="0" smtClean="0"/>
              <a:t>, </a:t>
            </a:r>
            <a:r>
              <a:rPr lang="hr-HR" dirty="0" err="1" smtClean="0"/>
              <a:t>Au</a:t>
            </a:r>
            <a:r>
              <a:rPr lang="hr-HR" dirty="0" smtClean="0"/>
              <a:t>, </a:t>
            </a:r>
            <a:r>
              <a:rPr lang="hr-HR" dirty="0" err="1" smtClean="0"/>
              <a:t>Pb</a:t>
            </a:r>
            <a:r>
              <a:rPr lang="hr-HR" dirty="0" smtClean="0"/>
              <a:t>)</a:t>
            </a:r>
          </a:p>
          <a:p>
            <a:pPr marL="0" indent="0">
              <a:buNone/>
            </a:pPr>
            <a:r>
              <a:rPr lang="hr-HR" dirty="0" smtClean="0"/>
              <a:t/>
            </a:r>
            <a:br>
              <a:rPr lang="hr-HR" dirty="0" smtClean="0"/>
            </a:br>
            <a:endParaRPr lang="hr-HR" dirty="0" smtClean="0"/>
          </a:p>
          <a:p>
            <a:pPr marL="0" indent="0">
              <a:buNone/>
            </a:pPr>
            <a:r>
              <a:rPr lang="hr-HR" dirty="0" smtClean="0"/>
              <a:t/>
            </a:r>
            <a:br>
              <a:rPr lang="hr-HR" dirty="0" smtClean="0"/>
            </a:br>
            <a:endParaRPr lang="hr-HR" dirty="0" smtClean="0"/>
          </a:p>
          <a:p>
            <a:r>
              <a:rPr lang="hr-HR" dirty="0"/>
              <a:t>Broj atoma koji pripada ovoj </a:t>
            </a:r>
            <a:r>
              <a:rPr lang="hr-HR" dirty="0" err="1"/>
              <a:t>slagalini</a:t>
            </a:r>
            <a:r>
              <a:rPr lang="hr-HR" dirty="0"/>
              <a:t> je </a:t>
            </a:r>
            <a:r>
              <a:rPr lang="hr-HR" dirty="0" smtClean="0"/>
              <a:t>4, </a:t>
            </a:r>
            <a:r>
              <a:rPr lang="hr-HR" dirty="0"/>
              <a:t>N = </a:t>
            </a:r>
            <a:r>
              <a:rPr lang="hr-HR" dirty="0" smtClean="0"/>
              <a:t>4</a:t>
            </a:r>
            <a:endParaRPr lang="hr-HR" dirty="0"/>
          </a:p>
          <a:p>
            <a:r>
              <a:rPr lang="hr-HR" dirty="0"/>
              <a:t>Na vrhovima kocke                    </a:t>
            </a:r>
            <a:r>
              <a:rPr lang="hr-HR" dirty="0" smtClean="0"/>
              <a:t>+                       </a:t>
            </a:r>
            <a:r>
              <a:rPr lang="hr-HR" dirty="0"/>
              <a:t>u sredini </a:t>
            </a:r>
            <a:r>
              <a:rPr lang="hr-HR" dirty="0" smtClean="0"/>
              <a:t>ploha </a:t>
            </a:r>
            <a:endParaRPr lang="hr-HR" dirty="0"/>
          </a:p>
          <a:p>
            <a:endParaRPr lang="hr-HR" dirty="0" smtClean="0"/>
          </a:p>
          <a:p>
            <a:endParaRPr lang="hr-HR" dirty="0"/>
          </a:p>
          <a:p>
            <a:endParaRPr lang="hr-HR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54015745"/>
              </p:ext>
            </p:extLst>
          </p:nvPr>
        </p:nvGraphicFramePr>
        <p:xfrm>
          <a:off x="3635896" y="4365104"/>
          <a:ext cx="1584176" cy="761074"/>
        </p:xfrm>
        <a:graphic>
          <a:graphicData uri="http://schemas.openxmlformats.org/presentationml/2006/ole">
            <p:oleObj spid="_x0000_s9269" name="Jednadžba" r:id="rId3" imgW="812520" imgH="393480" progId="Equation.3">
              <p:embed/>
            </p:oleObj>
          </a:graphicData>
        </a:graphic>
      </p:graphicFrame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20888"/>
            <a:ext cx="303847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1102248"/>
              </p:ext>
            </p:extLst>
          </p:nvPr>
        </p:nvGraphicFramePr>
        <p:xfrm>
          <a:off x="5508104" y="4365104"/>
          <a:ext cx="1782763" cy="760413"/>
        </p:xfrm>
        <a:graphic>
          <a:graphicData uri="http://schemas.openxmlformats.org/presentationml/2006/ole">
            <p:oleObj spid="_x0000_s9270" name="Jednadžba" r:id="rId5" imgW="914400" imgH="393480" progId="Equation.3">
              <p:embed/>
            </p:oleObj>
          </a:graphicData>
        </a:graphic>
      </p:graphicFrame>
      <p:sp>
        <p:nvSpPr>
          <p:cNvPr id="6" name="Rezervirano mjesto podnožja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0303DC-22A7-46CC-9BA4-0FF97F67679E}" type="slidenum">
              <a:rPr lang="hr-HR" smtClean="0"/>
              <a:pPr/>
              <a:t>9</a:t>
            </a:fld>
            <a:endParaRPr lang="hr-HR"/>
          </a:p>
        </p:txBody>
      </p:sp>
      <p:pic>
        <p:nvPicPr>
          <p:cNvPr id="9258" name="Picture 4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88640"/>
            <a:ext cx="12255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46417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644</TotalTime>
  <Words>402</Words>
  <Application>Microsoft Office PowerPoint</Application>
  <PresentationFormat>Prikaz na zaslonu (4:3)</PresentationFormat>
  <Paragraphs>125</Paragraphs>
  <Slides>21</Slides>
  <Notes>0</Notes>
  <HiddenSlides>0</HiddenSlides>
  <MMClips>2</MMClips>
  <ScaleCrop>false</ScaleCrop>
  <HeadingPairs>
    <vt:vector size="6" baseType="variant"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21</vt:i4>
      </vt:variant>
    </vt:vector>
  </HeadingPairs>
  <TitlesOfParts>
    <vt:vector size="23" baseType="lpstr">
      <vt:lpstr>Oriel</vt:lpstr>
      <vt:lpstr>Jednadžba</vt:lpstr>
      <vt:lpstr>Kristalne strukture metala</vt:lpstr>
      <vt:lpstr>Tvari</vt:lpstr>
      <vt:lpstr>Svojstva metala</vt:lpstr>
      <vt:lpstr>Kristalne strukture metala</vt:lpstr>
      <vt:lpstr>Volumno centrirana slagalina </vt:lpstr>
      <vt:lpstr>Volumno centrirana slagalina </vt:lpstr>
      <vt:lpstr>Volumno centrirana slagalina </vt:lpstr>
      <vt:lpstr>Volumno centrirana slagalina </vt:lpstr>
      <vt:lpstr>Plošno centrirana slagalina </vt:lpstr>
      <vt:lpstr>Plošno centrirana slagalina </vt:lpstr>
      <vt:lpstr>Plošno centrirana slagalina </vt:lpstr>
      <vt:lpstr>Plošno centrirana slagalina </vt:lpstr>
      <vt:lpstr>Heksagonska slagalina</vt:lpstr>
      <vt:lpstr>Heksagonska slagalina</vt:lpstr>
      <vt:lpstr>Heksagonska slagalina</vt:lpstr>
      <vt:lpstr>Heksagonska slagalina</vt:lpstr>
      <vt:lpstr>Heksagonska slagalina</vt:lpstr>
      <vt:lpstr>Heksagonska slagalina</vt:lpstr>
      <vt:lpstr>Slaganje elementarnih ćelija u prostoru</vt:lpstr>
      <vt:lpstr>Slajd 20</vt:lpstr>
      <vt:lpstr>Popis korištene literature: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Kristalne strukture metala</dc:title>
  <dc:creator>Snježana</dc:creator>
  <cp:lastModifiedBy>Tominac</cp:lastModifiedBy>
  <cp:revision>55</cp:revision>
  <dcterms:created xsi:type="dcterms:W3CDTF">2013-06-08T19:04:17Z</dcterms:created>
  <dcterms:modified xsi:type="dcterms:W3CDTF">2014-01-08T18:52:57Z</dcterms:modified>
</cp:coreProperties>
</file>