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6" r:id="rId3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2F0EA-F264-4618-8D86-72D860C15C4C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hr-HR"/>
              <a:t>Rijeka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E9153D-1229-4E7B-8509-8C425082E05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8FDA17-B2CD-40C2-96DC-7278E4C177E7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hr-HR"/>
              <a:t>Rijeka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BD07B4-5F73-44B6-A17C-BC589E27285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72292D-6B3C-4338-920E-ABF4FF2EEB8C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hr-HR"/>
          </a:p>
        </p:txBody>
      </p:sp>
      <p:sp>
        <p:nvSpPr>
          <p:cNvPr id="16388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35D969-91B0-44F4-A52D-22DAC5E66A00}" type="datetime1">
              <a:rPr lang="hr-H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28.4.2011.</a:t>
            </a:fld>
            <a:endParaRPr lang="hr-HR"/>
          </a:p>
        </p:txBody>
      </p:sp>
      <p:sp>
        <p:nvSpPr>
          <p:cNvPr id="16389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/>
              <a:t>Rijeka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4F8298-C94D-4480-B90D-4D2ED37F1113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ECC4E4-DB03-4F00-BA49-B22D18302D2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FAA76-7E0F-42D1-9BA2-530F516EF806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A2A4-489C-47A3-9E08-8267282F7D9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A93DB-848D-4FBD-A164-83C3682FD76D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1877-8F44-4BCB-A586-AE2B8F36770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9355B-B3D9-4545-AEB5-2C91180A4DE5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285E5-F29C-4A12-BE33-BCA6289C9A3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BC0F48-477E-4D1E-A6D9-60E3A8480291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F71126-BFB2-4D40-97A2-1024B2FFE1D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349A0-D2E1-4E5D-951A-9995A2E0C32A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496C6-FEED-4A29-A17D-9E2E434ACD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D62632-F1D1-4C35-95F6-09E5AE7F2997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F19176-443F-4DD1-AC13-DA1B8589B19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8E37-0B18-47D4-A00D-FF54FB82B1D3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095A-E8E9-4F09-B2D2-6A9D4924E17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52C7EB-DC4C-4534-B1D7-8D2EDB2B103B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3FAE64-7E22-472F-A328-EBDE849EF0A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9CB7F6-D87A-4D09-8710-4F8D489122D8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51CBFC-B39E-4F6B-BC6C-43E8007069B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878298-FDE4-47A7-AFC5-F28AF105FDAD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402134-CFFE-4592-8FEC-5CA5915E2EA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0898E9-C9EA-4B48-9E96-C75EC2FAC86A}" type="datetime1">
              <a:rPr lang="hr-HR"/>
              <a:pPr>
                <a:defRPr/>
              </a:pPr>
              <a:t>28.4.2011.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2DC4DBB-FC19-4897-98FF-77320DE1898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82" r:id="rId5"/>
    <p:sldLayoutId id="2147483777" r:id="rId6"/>
    <p:sldLayoutId id="2147483783" r:id="rId7"/>
    <p:sldLayoutId id="2147483784" r:id="rId8"/>
    <p:sldLayoutId id="2147483785" r:id="rId9"/>
    <p:sldLayoutId id="2147483776" r:id="rId10"/>
    <p:sldLayoutId id="214748377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C22EA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C22EA4"/>
          </a:solidFill>
          <a:latin typeface="Gill Sans MT" pitchFamily="34" charset="-18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1268413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Pisani uradak na stručnome ispitu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995738" y="4652963"/>
            <a:ext cx="4032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600">
                <a:solidFill>
                  <a:srgbClr val="770F62"/>
                </a:solidFill>
                <a:latin typeface="Gill Sans MT" pitchFamily="34" charset="-18"/>
              </a:rPr>
              <a:t>Ivana Smolčić Padjen, prof.</a:t>
            </a:r>
            <a:endParaRPr lang="hr-HR">
              <a:latin typeface="Gill Sans MT" pitchFamily="34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OBILJEŽJA </a:t>
            </a: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ZNANSTVENOGA STILA</a:t>
            </a:r>
            <a:endParaRPr lang="hr-HR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hr-HR" dirty="0"/>
              <a:t>n</a:t>
            </a:r>
            <a:r>
              <a:rPr lang="hr-HR" dirty="0" smtClean="0"/>
              <a:t>ačelo </a:t>
            </a:r>
            <a:r>
              <a:rPr lang="hr-HR" b="1" dirty="0" smtClean="0"/>
              <a:t>znanstvenosti</a:t>
            </a:r>
            <a:r>
              <a:rPr lang="hr-HR" dirty="0" smtClean="0"/>
              <a:t> (načelo logičke organizacije sadržaja i izraza)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hr-HR" dirty="0"/>
              <a:t>n</a:t>
            </a:r>
            <a:r>
              <a:rPr lang="hr-HR" dirty="0" smtClean="0"/>
              <a:t>ačelo </a:t>
            </a:r>
            <a:r>
              <a:rPr lang="hr-HR" b="1" dirty="0" smtClean="0"/>
              <a:t>objektivnosti</a:t>
            </a:r>
            <a:r>
              <a:rPr lang="hr-HR" dirty="0" smtClean="0"/>
              <a:t> (znanstveni tekst kao poruka treba biti oslobođen subjektivnosti pobuda pošiljatelja i primatelja te poruke)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hr-HR" dirty="0"/>
              <a:t>n</a:t>
            </a:r>
            <a:r>
              <a:rPr lang="hr-HR" dirty="0" smtClean="0"/>
              <a:t>ačelo </a:t>
            </a:r>
            <a:r>
              <a:rPr lang="hr-HR" b="1" dirty="0" smtClean="0"/>
              <a:t>apstraktnosti</a:t>
            </a:r>
            <a:r>
              <a:rPr lang="hr-HR" dirty="0" smtClean="0"/>
              <a:t> (znanost je oslobođena nebitnih obilježja sadržaja poruke; apstraktno je ono što je oslobođeno pojedinačnoga; uopćeno, poopćeno, općenito)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Glagolski oblici</a:t>
            </a:r>
            <a:r>
              <a:rPr lang="hr-HR" dirty="0" smtClean="0"/>
              <a:t>:</a:t>
            </a:r>
          </a:p>
          <a:p>
            <a:pPr eaLnBrk="1" hangingPunct="1"/>
            <a:r>
              <a:rPr lang="hr-HR" dirty="0" smtClean="0"/>
              <a:t>infinitiv – jedan od najneutralnijih načina izražavanja glagolske radnje, npr.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“Uputno je u fazi interpretativnoga čitanja </a:t>
            </a:r>
            <a:r>
              <a:rPr lang="hr-HR" i="1" u="sng" dirty="0" smtClean="0"/>
              <a:t>izbjegavati</a:t>
            </a:r>
            <a:r>
              <a:rPr lang="hr-HR" i="1" dirty="0" smtClean="0"/>
              <a:t> šetnju učionicom.”</a:t>
            </a:r>
          </a:p>
          <a:p>
            <a:pPr eaLnBrk="1" hangingPunct="1"/>
            <a:r>
              <a:rPr lang="hr-HR" dirty="0" smtClean="0"/>
              <a:t>frazeologizirane konstrukcije s infinitivom, npr. </a:t>
            </a:r>
            <a:endParaRPr lang="hr-HR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dobro je sjetiti se, vrijedno je zabilježiti, važno je napomenuti...</a:t>
            </a:r>
            <a:endParaRPr lang="hr-H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Glagolski oblici</a:t>
            </a:r>
            <a:r>
              <a:rPr lang="hr-HR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/>
            <a:r>
              <a:rPr lang="hr-HR" dirty="0" smtClean="0"/>
              <a:t>prezent nesvršenih glagola – u znanstvenomu stilu vrijeme nije bitno, npr.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“Najpoznatiji svjetski epovi </a:t>
            </a:r>
            <a:r>
              <a:rPr lang="hr-HR" i="1" u="sng" dirty="0" smtClean="0"/>
              <a:t>imaju</a:t>
            </a:r>
            <a:r>
              <a:rPr lang="hr-HR" i="1" dirty="0" smtClean="0"/>
              <a:t> izuzetnu ulogu u mnogim nacionalnim književnostima.” 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1475656" y="1484784"/>
            <a:ext cx="7499350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Glagolski oblici</a:t>
            </a:r>
            <a:r>
              <a:rPr lang="hr-HR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/>
            <a:r>
              <a:rPr lang="hr-HR" dirty="0" smtClean="0"/>
              <a:t>imperativ – uvjet je da se njime ne izražava kakav subjektivan stav, npr.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</a:t>
            </a:r>
            <a:r>
              <a:rPr lang="hr-HR" i="1" u="sng" dirty="0" smtClean="0"/>
              <a:t>Vratimo se </a:t>
            </a:r>
            <a:r>
              <a:rPr lang="hr-HR" i="1" dirty="0" smtClean="0"/>
              <a:t>načas osječkim temama i </a:t>
            </a:r>
            <a:r>
              <a:rPr lang="hr-HR" i="1" u="sng" dirty="0" smtClean="0"/>
              <a:t>prisjetimo</a:t>
            </a:r>
            <a:r>
              <a:rPr lang="hr-HR" i="1" dirty="0" smtClean="0"/>
              <a:t> </a:t>
            </a:r>
            <a:r>
              <a:rPr lang="hr-HR" i="1" u="sng" dirty="0" smtClean="0"/>
              <a:t>se</a:t>
            </a:r>
            <a:r>
              <a:rPr lang="hr-HR" i="1" dirty="0" smtClean="0"/>
              <a:t> da su nam se nametnula dva zaključka.”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Glagolski oblici</a:t>
            </a:r>
            <a:r>
              <a:rPr lang="hr-HR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/>
            <a:r>
              <a:rPr lang="hr-HR" dirty="0" smtClean="0"/>
              <a:t>futur prvi, npr.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“Očito je pri tome da </a:t>
            </a:r>
            <a:r>
              <a:rPr lang="hr-HR" i="1" u="sng" dirty="0" smtClean="0"/>
              <a:t>će</a:t>
            </a:r>
            <a:r>
              <a:rPr lang="hr-HR" i="1" dirty="0" smtClean="0"/>
              <a:t> važnost analize svih pojedinih motiva </a:t>
            </a:r>
            <a:r>
              <a:rPr lang="hr-HR" i="1" u="sng" dirty="0" smtClean="0"/>
              <a:t>biti</a:t>
            </a:r>
            <a:r>
              <a:rPr lang="hr-HR" i="1" dirty="0" smtClean="0"/>
              <a:t> veća u kraćim književnim vrstama.”</a:t>
            </a:r>
          </a:p>
          <a:p>
            <a:pPr eaLnBrk="1" hangingPunct="1"/>
            <a:endParaRPr lang="hr-H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Osobe</a:t>
            </a:r>
            <a:r>
              <a:rPr lang="hr-HR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/>
            <a:r>
              <a:rPr lang="hr-HR" dirty="0" smtClean="0"/>
              <a:t>3. osoba u jednini i množini – odgovara neosobnoj apstraktnoj komunikaciji, npr.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“Šteta </a:t>
            </a:r>
            <a:r>
              <a:rPr lang="hr-HR" i="1" u="sng" dirty="0" smtClean="0"/>
              <a:t>se</a:t>
            </a:r>
            <a:r>
              <a:rPr lang="hr-HR" i="1" dirty="0" smtClean="0"/>
              <a:t> uvijek </a:t>
            </a:r>
            <a:r>
              <a:rPr lang="hr-HR" i="1" u="sng" dirty="0" smtClean="0"/>
              <a:t>utvrđuje</a:t>
            </a:r>
            <a:r>
              <a:rPr lang="hr-HR" i="1" dirty="0" smtClean="0"/>
              <a:t> u dva dijela i to u stvarnoj vrijednosti.”</a:t>
            </a:r>
            <a:r>
              <a:rPr lang="hr-HR" dirty="0" smtClean="0"/>
              <a:t> (3. os. jd.)</a:t>
            </a:r>
            <a:endParaRPr lang="hr-HR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“Mnoge </a:t>
            </a:r>
            <a:r>
              <a:rPr lang="hr-HR" i="1" u="sng" dirty="0" smtClean="0"/>
              <a:t>se</a:t>
            </a:r>
            <a:r>
              <a:rPr lang="hr-HR" i="1" dirty="0" smtClean="0"/>
              <a:t> novele </a:t>
            </a:r>
            <a:r>
              <a:rPr lang="hr-HR" i="1" u="sng" dirty="0" smtClean="0"/>
              <a:t>povezuju</a:t>
            </a:r>
            <a:r>
              <a:rPr lang="hr-HR" i="1" dirty="0" smtClean="0"/>
              <a:t> u cikluse.” </a:t>
            </a:r>
            <a:r>
              <a:rPr lang="hr-HR" dirty="0" smtClean="0"/>
              <a:t>(3. os. mn.)</a:t>
            </a:r>
            <a:endParaRPr lang="hr-HR" i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Morfološke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hr-HR" b="1" dirty="0" smtClean="0"/>
              <a:t>Osobe</a:t>
            </a:r>
            <a:r>
              <a:rPr lang="hr-HR" dirty="0" smtClean="0"/>
              <a:t>: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/>
            <a:r>
              <a:rPr lang="hr-HR" dirty="0" smtClean="0"/>
              <a:t>1. osoba u množini tzv. “autorsko mi” ili “mi skromnosti”, npr.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dirty="0" smtClean="0"/>
              <a:t>“Prvom zaključku – da je Krleža nepravedan prema svojim ranim dramama – </a:t>
            </a:r>
            <a:r>
              <a:rPr lang="hr-HR" i="1" u="sng" dirty="0" smtClean="0"/>
              <a:t>možemo</a:t>
            </a:r>
            <a:r>
              <a:rPr lang="hr-HR" i="1" dirty="0" smtClean="0"/>
              <a:t> dodati tvrdnju da vremenska udaljenost ne zajamčuje nepristran sud.”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Sintaktičke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rečenica u znanstvenomu stilu ima potpunu strukturu; znanstvena rečenica znači isto i u kontekstu i izvan konteksta </a:t>
            </a:r>
          </a:p>
          <a:p>
            <a:pPr eaLnBrk="1" hangingPunct="1"/>
            <a:r>
              <a:rPr lang="hr-HR" smtClean="0"/>
              <a:t>u znanstvenomu stilu nema mjesta emocionalno-ekspresivnim frazama, npr.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i="1" smtClean="0"/>
              <a:t>    stati komu na žulj</a:t>
            </a:r>
            <a:r>
              <a:rPr lang="hr-HR" smtClean="0"/>
              <a:t>, jer su one u suprotnosti s načelom logičnosti znanstvenoga sadržaja i načelom objektivnosti izražavanja toga sadržaja </a:t>
            </a:r>
            <a:endParaRPr lang="hr-HR" i="1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Sintaktičke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izbjegavanje </a:t>
            </a:r>
            <a:r>
              <a:rPr lang="hr-HR" b="1" smtClean="0"/>
              <a:t>ponavljanja</a:t>
            </a:r>
          </a:p>
          <a:p>
            <a:pPr eaLnBrk="1" hangingPunct="1"/>
            <a:r>
              <a:rPr lang="hr-HR" smtClean="0"/>
              <a:t>izbjegavanje </a:t>
            </a:r>
            <a:r>
              <a:rPr lang="hr-HR" b="1" smtClean="0"/>
              <a:t>inverzije </a:t>
            </a:r>
            <a:r>
              <a:rPr lang="hr-HR" smtClean="0"/>
              <a:t>(obavijesni subjekt uvijek prethodi obavijesnom predikatu)</a:t>
            </a:r>
          </a:p>
          <a:p>
            <a:pPr eaLnBrk="1" hangingPunct="1">
              <a:buFont typeface="Wingdings 2" pitchFamily="18" charset="2"/>
              <a:buNone/>
            </a:pPr>
            <a:endParaRPr lang="hr-HR" b="1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Leksičke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 kategorije znanstvenoga stila</a:t>
            </a:r>
            <a:br>
              <a:rPr lang="hr-HR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znanstvena riječ, kao i znanstvena rečenica, ne gubi svoje značenje izdvojena iz konteksta </a:t>
            </a:r>
          </a:p>
          <a:p>
            <a:pPr eaLnBrk="1" hangingPunct="1"/>
            <a:r>
              <a:rPr lang="hr-HR" smtClean="0"/>
              <a:t>riječ u znanstvenom stilu nazivamo </a:t>
            </a:r>
            <a:r>
              <a:rPr lang="hr-HR" b="1" smtClean="0"/>
              <a:t>terminom</a:t>
            </a:r>
            <a:r>
              <a:rPr lang="hr-HR" smtClean="0"/>
              <a:t> (riječ s općim, pojmovnim značenjem)</a:t>
            </a:r>
          </a:p>
          <a:p>
            <a:pPr eaLnBrk="1" hangingPunct="1"/>
            <a:r>
              <a:rPr lang="hr-HR" smtClean="0"/>
              <a:t>znanstvena je riječ </a:t>
            </a:r>
            <a:r>
              <a:rPr lang="hr-HR" b="1" smtClean="0"/>
              <a:t>nemetaforična</a:t>
            </a:r>
            <a:r>
              <a:rPr lang="hr-HR" smtClean="0"/>
              <a:t> </a:t>
            </a:r>
          </a:p>
          <a:p>
            <a:pPr eaLnBrk="1" hangingPunct="1"/>
            <a:r>
              <a:rPr lang="hr-HR" smtClean="0"/>
              <a:t>uputna je umjerena uporaba internacionalizama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Je li pisani uradak na stručnome ispitu esej ili znanstveni tekst?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esej – diskurzivni književni oblik u kojem se objektivno isprepliće sa subjektivnim; “U eseju je posvećena jednaka važnost osobnom senzibilitetu i nazoru pisca kao i problemu koji se razmatra.” (Majda Bekić-Vejzović, Priručnik za nastavu jezičnoga izražavanja, Školska knjiga, Zagreb, 2003., str. 58.)</a:t>
            </a:r>
          </a:p>
          <a:p>
            <a:pPr eaLnBrk="1" hangingPunct="1"/>
            <a:r>
              <a:rPr lang="hr-HR" smtClean="0"/>
              <a:t>znanstveni tekst – isključivo objektivan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Gill Sans MT" pitchFamily="34" charset="-18"/>
              <a:buAutoNum type="arabicPeriod"/>
            </a:pPr>
            <a:r>
              <a:rPr lang="hr-HR" sz="3000" smtClean="0"/>
              <a:t>neispravna zabilježba slivenika (č, ć) i tjesnačnika (š, ž) </a:t>
            </a:r>
          </a:p>
          <a:p>
            <a:pPr marL="514350" indent="-514350" eaLnBrk="1" hangingPunct="1">
              <a:lnSpc>
                <a:spcPct val="80000"/>
              </a:lnSpc>
              <a:buFont typeface="Gill Sans MT" pitchFamily="34" charset="-18"/>
              <a:buAutoNum type="arabicPeriod"/>
            </a:pPr>
            <a:r>
              <a:rPr lang="hr-HR" sz="3000" smtClean="0"/>
              <a:t>neispravna zabilježba maloga pisanog slova z (bez crtice) i velikoga pisanog slova Z (s crticom)</a:t>
            </a:r>
          </a:p>
          <a:p>
            <a:pPr marL="514350" indent="-514350" eaLnBrk="1" hangingPunct="1">
              <a:lnSpc>
                <a:spcPct val="80000"/>
              </a:lnSpc>
              <a:buFont typeface="Gill Sans MT" pitchFamily="34" charset="-18"/>
              <a:buAutoNum type="arabicPeriod"/>
            </a:pPr>
            <a:r>
              <a:rPr lang="hr-HR" sz="3000" smtClean="0"/>
              <a:t>pisanje zareza iza glagolskih priloga, npr. 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3000" i="1" u="sng" smtClean="0"/>
              <a:t>Pjevajući</a:t>
            </a:r>
            <a:r>
              <a:rPr lang="hr-HR" sz="3000" i="1" smtClean="0"/>
              <a:t> cijelim putem, stigli smo kući.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3000" i="1" u="sng" smtClean="0"/>
              <a:t>Vrativši se </a:t>
            </a:r>
            <a:r>
              <a:rPr lang="hr-HR" sz="3000" i="1" smtClean="0"/>
              <a:t>kući, zatekla sam nered u kuhinji.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AutoNum type="arabicPeriod" startAt="4"/>
            </a:pPr>
            <a:r>
              <a:rPr lang="hr-HR" sz="3000" smtClean="0"/>
              <a:t>bilježenje zareza (nizanje, naknadno dodavanje i  suprotnost)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3000" i="1" smtClean="0"/>
              <a:t>Nije se javio, a došao je.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AutoNum type="arabicPeriod" startAt="5"/>
            </a:pPr>
            <a:r>
              <a:rPr lang="hr-HR" sz="2000" smtClean="0"/>
              <a:t>pisanje zareza u zavisno složenim rečenicama (inverzija), npr. 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i="1" smtClean="0"/>
              <a:t>Ako je zavisna surečenica ispred glavne, odvaja se zarezom.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endParaRPr lang="hr-HR" sz="2000" i="1" smtClean="0"/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AutoNum type="arabicPeriod" startAt="6"/>
            </a:pPr>
            <a:r>
              <a:rPr lang="hr-HR" sz="2000" smtClean="0"/>
              <a:t>modalne riječi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smtClean="0"/>
              <a:t>riječi koje izriču naš stav prema cijeloj rečenici, a sintaktički ne pripadaju toj cjelini, odvajaju se zarezom; to su riječi: da, ne, možda, međutim, doista i dr.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i="1" smtClean="0"/>
              <a:t>Da, sjećam se.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endParaRPr lang="hr-HR" sz="2000" i="1" smtClean="0"/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AutoNum type="arabicPeriod" startAt="7"/>
            </a:pPr>
            <a:r>
              <a:rPr lang="hr-HR" sz="2000" smtClean="0"/>
              <a:t>nadnevak 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smtClean="0"/>
              <a:t>mjesto se od nadnevka odvaja zarezom (nizanje), npr.  </a:t>
            </a:r>
            <a:endParaRPr lang="hr-HR" sz="2000" i="1" smtClean="0"/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i="1" smtClean="0"/>
              <a:t>Rijeka, 29. travnja 2011.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smtClean="0"/>
              <a:t>Pišemo li mjesto s prijedlogom </a:t>
            </a:r>
            <a:r>
              <a:rPr lang="hr-HR" sz="2000" b="1" smtClean="0"/>
              <a:t>u, </a:t>
            </a:r>
            <a:r>
              <a:rPr lang="hr-HR" sz="2000" smtClean="0"/>
              <a:t>nećemo pisati zarez, npr. </a:t>
            </a:r>
            <a:endParaRPr lang="hr-HR" sz="2000" i="1" smtClean="0"/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2000" i="1" smtClean="0"/>
              <a:t>U Rijeci 29. travnja 2011. </a:t>
            </a:r>
            <a:endParaRPr lang="hr-HR" sz="2000" smtClean="0"/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hr-HR" sz="1500" smtClean="0"/>
              <a:t>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hr-HR" smtClean="0"/>
              <a:t>8.   mjesto zanaglasnice u rečenici</a:t>
            </a:r>
          </a:p>
          <a:p>
            <a:pPr marL="514350" indent="-514350" eaLnBrk="1" hangingPunct="1"/>
            <a:r>
              <a:rPr lang="hr-HR" smtClean="0"/>
              <a:t>iza prve naglašene riječi u rečenici, npr.</a:t>
            </a:r>
            <a:endParaRPr lang="hr-HR" i="1" smtClean="0"/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smtClean="0"/>
              <a:t>Vokal </a:t>
            </a:r>
            <a:r>
              <a:rPr lang="hr-HR" i="1" u="sng" smtClean="0"/>
              <a:t>se</a:t>
            </a:r>
            <a:r>
              <a:rPr lang="hr-HR" i="1" smtClean="0"/>
              <a:t> </a:t>
            </a:r>
            <a:r>
              <a:rPr lang="hr-HR" b="1" i="1" smtClean="0"/>
              <a:t>e</a:t>
            </a:r>
            <a:r>
              <a:rPr lang="hr-HR" i="1" smtClean="0"/>
              <a:t> nalazi između vokala </a:t>
            </a:r>
            <a:r>
              <a:rPr lang="hr-HR" b="1" i="1" smtClean="0"/>
              <a:t>i</a:t>
            </a:r>
            <a:r>
              <a:rPr lang="hr-HR" i="1" smtClean="0"/>
              <a:t> i </a:t>
            </a:r>
            <a:r>
              <a:rPr lang="hr-HR" b="1" i="1" smtClean="0"/>
              <a:t>a</a:t>
            </a:r>
            <a:r>
              <a:rPr lang="hr-HR" i="1" smtClean="0"/>
              <a:t>.</a:t>
            </a:r>
          </a:p>
          <a:p>
            <a:pPr marL="514350" indent="-514350" eaLnBrk="1" hangingPunct="1"/>
            <a:r>
              <a:rPr lang="hr-HR" smtClean="0"/>
              <a:t>druga je mogućnost da se naslanja na glagol, npr.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smtClean="0"/>
              <a:t>Vokal </a:t>
            </a:r>
            <a:r>
              <a:rPr lang="hr-HR" b="1" i="1" smtClean="0"/>
              <a:t>e</a:t>
            </a:r>
            <a:r>
              <a:rPr lang="hr-HR" i="1" smtClean="0"/>
              <a:t> nalazi </a:t>
            </a:r>
            <a:r>
              <a:rPr lang="hr-HR" i="1" u="sng" smtClean="0"/>
              <a:t>se</a:t>
            </a:r>
            <a:r>
              <a:rPr lang="hr-HR" i="1" smtClean="0"/>
              <a:t> između vokala </a:t>
            </a:r>
            <a:r>
              <a:rPr lang="hr-HR" b="1" i="1" smtClean="0"/>
              <a:t>i</a:t>
            </a:r>
            <a:r>
              <a:rPr lang="hr-HR" i="1" smtClean="0"/>
              <a:t> i </a:t>
            </a:r>
            <a:r>
              <a:rPr lang="hr-HR" b="1" i="1" smtClean="0"/>
              <a:t>a</a:t>
            </a:r>
            <a:r>
              <a:rPr lang="hr-HR" i="1" smtClean="0"/>
              <a:t>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smtClean="0"/>
              <a:t>Pogrješno je: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smtClean="0"/>
              <a:t>Vokal </a:t>
            </a:r>
            <a:r>
              <a:rPr lang="hr-HR" b="1" i="1" smtClean="0"/>
              <a:t>e</a:t>
            </a:r>
            <a:r>
              <a:rPr lang="hr-HR" i="1" smtClean="0"/>
              <a:t> </a:t>
            </a:r>
            <a:r>
              <a:rPr lang="hr-HR" i="1" u="sng" smtClean="0"/>
              <a:t>se</a:t>
            </a:r>
            <a:r>
              <a:rPr lang="hr-HR" i="1" smtClean="0"/>
              <a:t> nalazi između vokala </a:t>
            </a:r>
            <a:r>
              <a:rPr lang="hr-HR" b="1" i="1" smtClean="0"/>
              <a:t>i</a:t>
            </a:r>
            <a:r>
              <a:rPr lang="hr-HR" i="1" smtClean="0"/>
              <a:t> i </a:t>
            </a:r>
            <a:r>
              <a:rPr lang="hr-HR" b="1" i="1" smtClean="0"/>
              <a:t>a</a:t>
            </a:r>
            <a:r>
              <a:rPr lang="hr-HR" i="1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 startAt="9"/>
            </a:pPr>
            <a:r>
              <a:rPr lang="hr-HR" dirty="0" smtClean="0"/>
              <a:t>kratice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endParaRPr lang="hr-HR" dirty="0" smtClean="0"/>
          </a:p>
          <a:p>
            <a:pPr marL="514350" indent="-514350" eaLnBrk="1" hangingPunct="1"/>
            <a:r>
              <a:rPr lang="hr-HR" dirty="0" smtClean="0"/>
              <a:t>kratice općih imena – </a:t>
            </a:r>
            <a:r>
              <a:rPr lang="hr-HR" dirty="0" smtClean="0"/>
              <a:t>malim slovima </a:t>
            </a:r>
            <a:r>
              <a:rPr lang="hr-HR" dirty="0" smtClean="0"/>
              <a:t>s točkom na kraju (</a:t>
            </a:r>
            <a:r>
              <a:rPr lang="hr-HR" i="1" dirty="0" smtClean="0"/>
              <a:t>čak</a:t>
            </a:r>
            <a:r>
              <a:rPr lang="hr-HR" dirty="0" smtClean="0"/>
              <a:t>. – </a:t>
            </a:r>
            <a:r>
              <a:rPr lang="hr-HR" i="1" dirty="0" smtClean="0"/>
              <a:t>čakavski</a:t>
            </a:r>
            <a:r>
              <a:rPr lang="hr-HR" dirty="0" smtClean="0"/>
              <a:t>)</a:t>
            </a:r>
          </a:p>
          <a:p>
            <a:pPr marL="514350" indent="-514350" eaLnBrk="1" hangingPunct="1"/>
            <a:r>
              <a:rPr lang="hr-HR" dirty="0" smtClean="0"/>
              <a:t>složene kratice – </a:t>
            </a:r>
            <a:r>
              <a:rPr lang="hr-HR" dirty="0" smtClean="0"/>
              <a:t>velikim slovima </a:t>
            </a:r>
            <a:r>
              <a:rPr lang="hr-HR" dirty="0" smtClean="0"/>
              <a:t>bez točke na kraju (</a:t>
            </a:r>
            <a:r>
              <a:rPr lang="hr-HR" i="1" dirty="0" smtClean="0"/>
              <a:t>IHJJ – Institut za hrvatski jezik i jezikoslovlje</a:t>
            </a:r>
            <a:r>
              <a:rPr lang="hr-HR" dirty="0" smtClean="0"/>
              <a:t>)</a:t>
            </a:r>
          </a:p>
          <a:p>
            <a:pPr marL="514350" indent="-514350" eaLnBrk="1" hangingPunct="1"/>
            <a:endParaRPr lang="hr-H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 startAt="10"/>
            </a:pPr>
            <a:r>
              <a:rPr lang="hr-HR" smtClean="0"/>
              <a:t>   futur prvi</a:t>
            </a:r>
          </a:p>
          <a:p>
            <a:pPr marL="514350" indent="-514350" eaLnBrk="1" hangingPunct="1"/>
            <a:endParaRPr lang="hr-HR" smtClean="0"/>
          </a:p>
          <a:p>
            <a:pPr marL="514350" indent="-514350" eaLnBrk="1" hangingPunct="1"/>
            <a:r>
              <a:rPr lang="hr-HR" smtClean="0"/>
              <a:t>u glagola na –ti gubi se završno –i ako je zanaglasnica iza glagola, npr.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smtClean="0"/>
              <a:t>Danas </a:t>
            </a:r>
            <a:r>
              <a:rPr lang="hr-HR" i="1" u="sng" smtClean="0"/>
              <a:t>ću učiti</a:t>
            </a:r>
            <a:r>
              <a:rPr lang="hr-HR" i="1" smtClean="0"/>
              <a:t>.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u="sng" smtClean="0"/>
              <a:t>Učit ću</a:t>
            </a:r>
            <a:r>
              <a:rPr lang="hr-HR" i="1" smtClean="0"/>
              <a:t> danas.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 startAt="11"/>
            </a:pPr>
            <a:r>
              <a:rPr lang="hr-HR" smtClean="0"/>
              <a:t>   prijedlog </a:t>
            </a:r>
            <a:r>
              <a:rPr lang="hr-HR" b="1" smtClean="0"/>
              <a:t>kroz</a:t>
            </a:r>
          </a:p>
          <a:p>
            <a:pPr marL="514350" indent="-514350" eaLnBrk="1" hangingPunct="1"/>
            <a:r>
              <a:rPr lang="hr-HR" smtClean="0"/>
              <a:t>prijedlog koji znači kretanje nekim prostorom od jednoga do drugoga kraja (kroz šumu), pa ga valja samo tako i koristiti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u="sng" smtClean="0"/>
              <a:t>Učeći</a:t>
            </a:r>
            <a:r>
              <a:rPr lang="hr-HR" i="1" smtClean="0"/>
              <a:t>, </a:t>
            </a:r>
            <a:r>
              <a:rPr lang="hr-HR" smtClean="0"/>
              <a:t>stječemo znanje. </a:t>
            </a:r>
            <a:r>
              <a:rPr lang="hr-HR" i="1" u="sng" smtClean="0"/>
              <a:t>Učenjem</a:t>
            </a:r>
            <a:r>
              <a:rPr lang="hr-HR" i="1" smtClean="0"/>
              <a:t> </a:t>
            </a:r>
            <a:r>
              <a:rPr lang="hr-HR" smtClean="0"/>
              <a:t>stječemo znanje.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smtClean="0"/>
              <a:t>Pogrješno je: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i="1" u="sng" smtClean="0"/>
              <a:t>Kroz učenje </a:t>
            </a:r>
            <a:r>
              <a:rPr lang="hr-HR" smtClean="0"/>
              <a:t>stječemo znanje.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endParaRPr lang="hr-HR" b="1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AutoNum type="arabicPeriod" startAt="12"/>
            </a:pPr>
            <a:r>
              <a:rPr lang="hr-HR" sz="2700" smtClean="0"/>
              <a:t>   prijedlog </a:t>
            </a:r>
            <a:r>
              <a:rPr lang="hr-HR" sz="2700" b="1" smtClean="0"/>
              <a:t>s/sa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hr-HR" sz="2700" smtClean="0"/>
              <a:t>prijedlog </a:t>
            </a:r>
            <a:r>
              <a:rPr lang="hr-HR" sz="2700" b="1" smtClean="0"/>
              <a:t>s </a:t>
            </a:r>
            <a:r>
              <a:rPr lang="hr-HR" sz="2700" smtClean="0"/>
              <a:t>dobiva navezak a (</a:t>
            </a:r>
            <a:r>
              <a:rPr lang="hr-HR" sz="2700" b="1" smtClean="0"/>
              <a:t>sa</a:t>
            </a:r>
            <a:r>
              <a:rPr lang="hr-HR" sz="2700" smtClean="0"/>
              <a:t>) samo ako iza njega slijede tjesnačnici (s, z, š, ž) ili suglasnički skupovi gdje je drugi suglasnik s, š, ž (sa psom)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hr-HR" sz="2700" b="1" smtClean="0"/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AutoNum type="arabicPeriod" startAt="13"/>
            </a:pPr>
            <a:r>
              <a:rPr lang="hr-HR" sz="2700" smtClean="0"/>
              <a:t>pažnja i pozornost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hr-HR" sz="2700" smtClean="0"/>
              <a:t>pažnja (susretljivost, obzir) vezana uz osjećaje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hr-HR" sz="2700" smtClean="0"/>
              <a:t>pozornost (usredotočenost, usmjerenost, koncentriranost) vezana uz intelekt, npr.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2700" i="1" smtClean="0"/>
              <a:t>Pružimo svojoj djeci mnogo </a:t>
            </a:r>
            <a:r>
              <a:rPr lang="hr-HR" sz="2700" i="1" u="sng" smtClean="0"/>
              <a:t>pažnje</a:t>
            </a:r>
            <a:r>
              <a:rPr lang="hr-HR" sz="2700" i="1" smtClean="0"/>
              <a:t>. </a:t>
            </a:r>
            <a:r>
              <a:rPr lang="hr-HR" sz="2700" i="1" u="sng" smtClean="0"/>
              <a:t>Pozorno </a:t>
            </a:r>
            <a:r>
              <a:rPr lang="hr-HR" sz="2700" i="1" smtClean="0"/>
              <a:t>ih gledajmo kako odrastaju.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hr-HR" sz="27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Najčešće pravopisne i gramatičke pogrješke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AutoNum type="arabicPeriod" startAt="14"/>
            </a:pPr>
            <a:r>
              <a:rPr lang="hr-HR" sz="3000" b="1" dirty="0" smtClean="0"/>
              <a:t>Slijedeći/sljedeći</a:t>
            </a:r>
            <a:r>
              <a:rPr lang="hr-HR" sz="3000" dirty="0" smtClean="0"/>
              <a:t>;  </a:t>
            </a:r>
            <a:r>
              <a:rPr lang="hr-HR" sz="3000" b="1" dirty="0" smtClean="0"/>
              <a:t>svijetleći/svjetleći</a:t>
            </a:r>
            <a:endParaRPr lang="hr-HR" sz="3000" b="1" dirty="0" smtClean="0"/>
          </a:p>
          <a:p>
            <a:pPr marL="514350" indent="-514350" eaLnBrk="1" hangingPunct="1">
              <a:lnSpc>
                <a:spcPct val="90000"/>
              </a:lnSpc>
            </a:pPr>
            <a:r>
              <a:rPr lang="hr-HR" sz="3000" dirty="0" smtClean="0"/>
              <a:t>riječi slijedeći i svijetleći oblikom su i značenjem glagolski prilozi sadašnji; vežu se uz predikate, npr.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3000" i="1" dirty="0" smtClean="0"/>
              <a:t>Ivan je ušao </a:t>
            </a:r>
            <a:r>
              <a:rPr lang="hr-HR" sz="3000" i="1" u="sng" dirty="0" smtClean="0"/>
              <a:t>svijetleći</a:t>
            </a:r>
            <a:r>
              <a:rPr lang="hr-HR" sz="3000" i="1" dirty="0" smtClean="0"/>
              <a:t> džepnom svjetiljkom.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3000" i="1" dirty="0" smtClean="0"/>
              <a:t>Lovac ide šumom</a:t>
            </a:r>
            <a:r>
              <a:rPr lang="hr-HR" sz="3000" i="1" u="sng" dirty="0" smtClean="0"/>
              <a:t> slijedeći </a:t>
            </a:r>
            <a:r>
              <a:rPr lang="hr-HR" sz="3000" i="1" dirty="0" smtClean="0"/>
              <a:t>tragove divljači.</a:t>
            </a:r>
            <a:endParaRPr lang="hr-HR" sz="3000" dirty="0" smtClean="0"/>
          </a:p>
          <a:p>
            <a:pPr marL="514350" indent="-514350" eaLnBrk="1" hangingPunct="1">
              <a:lnSpc>
                <a:spcPct val="90000"/>
              </a:lnSpc>
            </a:pPr>
            <a:r>
              <a:rPr lang="hr-HR" sz="3000" dirty="0" smtClean="0"/>
              <a:t>riječi sljedeći i svjetleći su pridjevi; vežu se uz imenice, npr.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3000" i="1" dirty="0" smtClean="0"/>
              <a:t>To su </a:t>
            </a:r>
            <a:r>
              <a:rPr lang="hr-HR" sz="3000" i="1" u="sng" dirty="0" smtClean="0"/>
              <a:t>svjetleće</a:t>
            </a:r>
            <a:r>
              <a:rPr lang="hr-HR" sz="3000" i="1" dirty="0" smtClean="0"/>
              <a:t> reklame.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3000" i="1" dirty="0" smtClean="0"/>
              <a:t>Neka uđe</a:t>
            </a:r>
            <a:r>
              <a:rPr lang="hr-HR" sz="3000" i="1" u="sng" dirty="0" smtClean="0"/>
              <a:t> sljedeći </a:t>
            </a:r>
            <a:r>
              <a:rPr lang="hr-HR" sz="3000" i="1" dirty="0" smtClean="0"/>
              <a:t>pacijent.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hr-HR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Važno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Pisati </a:t>
            </a:r>
            <a:r>
              <a:rPr lang="hr-HR" b="1" smtClean="0"/>
              <a:t>pisanim</a:t>
            </a:r>
            <a:r>
              <a:rPr lang="hr-HR" smtClean="0"/>
              <a:t> slovima.</a:t>
            </a:r>
          </a:p>
          <a:p>
            <a:pPr eaLnBrk="1" hangingPunct="1"/>
            <a:r>
              <a:rPr lang="hr-HR" smtClean="0"/>
              <a:t>Vrjednuje se rukopis i urednost.</a:t>
            </a:r>
          </a:p>
          <a:p>
            <a:pPr eaLnBrk="1" hangingPunct="1"/>
            <a:endParaRPr lang="hr-HR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26035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Zahvaljujem na pozornosti!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  <p:pic>
        <p:nvPicPr>
          <p:cNvPr id="1026" name="Picture 2" descr="C:\Users\Ivan\Desktop\ZA OBRADU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125538"/>
            <a:ext cx="7200900" cy="53927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TEMA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razmisliti o pitanjima koja nameće odabrana tema </a:t>
            </a:r>
          </a:p>
          <a:p>
            <a:pPr eaLnBrk="1" hangingPunct="1"/>
            <a:r>
              <a:rPr lang="hr-HR" smtClean="0"/>
              <a:t>uvrstiti ih u koncept </a:t>
            </a:r>
          </a:p>
          <a:p>
            <a:pPr eaLnBrk="1" hangingPunct="1"/>
            <a:r>
              <a:rPr lang="hr-HR" smtClean="0"/>
              <a:t>prisjetiti se specifičnih znanja u vezi s temom (stručno-metodička literatura, fakultetska predavanja, pripravničko stažiranje, iskustvena praksa i dr.)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KONCEPT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kratak raspored gradiva i svakog poglavlja</a:t>
            </a:r>
          </a:p>
          <a:p>
            <a:pPr eaLnBrk="1" hangingPunct="1"/>
            <a:endParaRPr lang="hr-HR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Govorit ćemo: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hr-HR" smtClean="0"/>
              <a:t>o sadržaju pisanoga rada </a:t>
            </a:r>
          </a:p>
          <a:p>
            <a:pPr marL="514350" indent="-514350" eaLnBrk="1" hangingPunct="1"/>
            <a:r>
              <a:rPr lang="hr-HR" smtClean="0"/>
              <a:t>o kompozicijskome ustroju pisanoga rada</a:t>
            </a:r>
          </a:p>
          <a:p>
            <a:pPr marL="514350" indent="-514350" eaLnBrk="1" hangingPunct="1"/>
            <a:r>
              <a:rPr lang="hr-HR" smtClean="0"/>
              <a:t>o stilu pisanoga rada</a:t>
            </a:r>
          </a:p>
          <a:p>
            <a:pPr marL="514350" indent="-514350" eaLnBrk="1" hangingPunct="1"/>
            <a:r>
              <a:rPr lang="hr-HR" smtClean="0"/>
              <a:t>o pravopisnim i gramatičkim pogrješkama u pisanome radu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hr-HR" sz="39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Sadržaj</a:t>
            </a:r>
            <a:r>
              <a:rPr lang="hr-HR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bi trebao biti: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Gill Sans MT" pitchFamily="34" charset="-18"/>
              <a:buAutoNum type="arabicPeriod"/>
            </a:pPr>
            <a:r>
              <a:rPr lang="hr-HR" smtClean="0"/>
              <a:t>usklađen s temom</a:t>
            </a:r>
          </a:p>
          <a:p>
            <a:pPr marL="514350" indent="-514350" eaLnBrk="1" hangingPunct="1">
              <a:buFont typeface="Gill Sans MT" pitchFamily="34" charset="-18"/>
              <a:buAutoNum type="arabicPeriod"/>
            </a:pPr>
            <a:r>
              <a:rPr lang="hr-HR" smtClean="0"/>
              <a:t>iscrpan, cjelovit i dovršen</a:t>
            </a:r>
          </a:p>
          <a:p>
            <a:pPr marL="514350" indent="-514350" eaLnBrk="1" hangingPunct="1">
              <a:buFont typeface="Gill Sans MT" pitchFamily="34" charset="-18"/>
              <a:buAutoNum type="arabicPeriod"/>
            </a:pPr>
            <a:r>
              <a:rPr lang="hr-HR" smtClean="0"/>
              <a:t>istinit i logičan (redoslijed komponenata sadržaja prati redoslijed logičkoga mišljenja: od postavljanja tvrdnje do njezinoga dokazivanja)</a:t>
            </a:r>
          </a:p>
          <a:p>
            <a:pPr marL="514350" indent="-514350" eaLnBrk="1" hangingPunct="1">
              <a:buFont typeface="Gill Sans MT" pitchFamily="34" charset="-18"/>
              <a:buAutoNum type="arabicPeriod"/>
            </a:pPr>
            <a:endParaRPr lang="hr-HR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hr-HR" sz="39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Sadržaj</a:t>
            </a:r>
            <a:r>
              <a:rPr lang="hr-HR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bi trebao biti: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hr-HR" dirty="0" smtClean="0"/>
              <a:t>4.  konkretan (uporište nalazimo u primjerima iz stručno-metodičke literature i iskustvenoj praksi)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hr-HR" dirty="0" smtClean="0"/>
              <a:t>5.  svrhovit (iz obilja pojedinosti koje tema nudi treba izabrati ono što je bitno)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chemeClr val="tx2">
                    <a:satMod val="130000"/>
                  </a:schemeClr>
                </a:solidFill>
              </a:rPr>
              <a:t>Kompozicijski ustroj </a:t>
            </a: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pisanoga rada</a:t>
            </a:r>
            <a:endParaRPr lang="hr-H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usko vezan uz sadržaj </a:t>
            </a:r>
          </a:p>
          <a:p>
            <a:pPr eaLnBrk="1" hangingPunct="1"/>
            <a:r>
              <a:rPr lang="hr-HR" smtClean="0"/>
              <a:t>barem tri kompozicijska dijela: uvod, razrada i zaključak</a:t>
            </a:r>
          </a:p>
          <a:p>
            <a:pPr eaLnBrk="1" hangingPunct="1"/>
            <a:r>
              <a:rPr lang="hr-HR" smtClean="0"/>
              <a:t>veza među dijelovima teksta – čvrsta</a:t>
            </a:r>
          </a:p>
          <a:p>
            <a:pPr eaLnBrk="1" hangingPunct="1"/>
            <a:r>
              <a:rPr lang="hr-HR" smtClean="0"/>
              <a:t>struktura teksta – razvidna (grafički izgled teksta)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chemeClr val="tx2">
                    <a:satMod val="130000"/>
                  </a:schemeClr>
                </a:solidFill>
              </a:rPr>
              <a:t>Naslov uratka: </a:t>
            </a:r>
            <a:r>
              <a:rPr lang="hr-HR" i="1" dirty="0" smtClean="0">
                <a:solidFill>
                  <a:schemeClr val="tx2">
                    <a:satMod val="130000"/>
                  </a:schemeClr>
                </a:solidFill>
              </a:rPr>
              <a:t>Interpretacija proznih lektirnih djela u višim razredima osnovne škole</a:t>
            </a:r>
            <a:endParaRPr lang="hr-HR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r-HR" dirty="0" smtClean="0"/>
              <a:t>UVOD: </a:t>
            </a:r>
            <a:r>
              <a:rPr lang="hr-HR" b="1" i="1" dirty="0" smtClean="0"/>
              <a:t>Lektirna djela važna su u razvoju učenikovih literarnih sposobnosti</a:t>
            </a:r>
            <a:r>
              <a:rPr lang="hr-HR" i="1" dirty="0" smtClean="0"/>
              <a:t>, književno-estetske senzibilnosti i upoznavanja svijeta oko sebe. Zato u nastavi književnosti značajnu ulogu ima upravo sat lektire.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r-HR" dirty="0" smtClean="0"/>
              <a:t>ZAKLJUČAK: </a:t>
            </a:r>
            <a:r>
              <a:rPr lang="hr-HR" b="1" i="1" dirty="0" smtClean="0"/>
              <a:t>Čitanjem lektirnih djela učenik </a:t>
            </a:r>
            <a:r>
              <a:rPr lang="hr-HR" i="1" dirty="0" smtClean="0"/>
              <a:t>stječe kulturu čitanja, </a:t>
            </a:r>
            <a:r>
              <a:rPr lang="hr-HR" b="1" i="1" dirty="0" smtClean="0"/>
              <a:t>razvija svoje literarne </a:t>
            </a:r>
            <a:r>
              <a:rPr lang="hr-HR" i="1" dirty="0" smtClean="0"/>
              <a:t>i estetske </a:t>
            </a:r>
            <a:r>
              <a:rPr lang="hr-HR" b="1" i="1" dirty="0" smtClean="0"/>
              <a:t>sposobnosti.</a:t>
            </a:r>
            <a:r>
              <a:rPr lang="hr-HR" i="1" dirty="0" smtClean="0"/>
              <a:t> (...) Nastavnik treba biti uzor učeniku. Treba mu biti oslonac kako bi u književnim djelima uživao i crpio doživljaje i znanje za svoju ulogu u vanjskom svijetu.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Rijeka, 29. travnja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338</TotalTime>
  <Words>1513</Words>
  <Application>Microsoft Office PowerPoint</Application>
  <PresentationFormat>On-screen Show (4:3)</PresentationFormat>
  <Paragraphs>178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Solstice</vt:lpstr>
      <vt:lpstr>Pisani uradak na stručnome ispitu</vt:lpstr>
      <vt:lpstr>Je li pisani uradak na stručnome ispitu esej ili znanstveni tekst?</vt:lpstr>
      <vt:lpstr>TEMA</vt:lpstr>
      <vt:lpstr>KONCEPT</vt:lpstr>
      <vt:lpstr>Govorit ćemo:</vt:lpstr>
      <vt:lpstr>Sadržaj bi trebao biti:</vt:lpstr>
      <vt:lpstr>Sadržaj bi trebao biti:</vt:lpstr>
      <vt:lpstr>Kompozicijski ustroj pisanoga rada</vt:lpstr>
      <vt:lpstr>Naslov uratka: Interpretacija proznih lektirnih djela u višim razredima osnovne škole</vt:lpstr>
      <vt:lpstr>OBILJEŽJA ZNANSTVENOGA STILA</vt:lpstr>
      <vt:lpstr>Morfološke kategorije znanstvenoga stila</vt:lpstr>
      <vt:lpstr>Morfološke kategorije znanstvenoga stila</vt:lpstr>
      <vt:lpstr>Morfološke kategorije znanstvenoga stila</vt:lpstr>
      <vt:lpstr>Morfološke kategorije znanstvenoga stila</vt:lpstr>
      <vt:lpstr>Morfološke kategorije znanstvenoga stila</vt:lpstr>
      <vt:lpstr>Morfološke kategorije znanstvenoga stila</vt:lpstr>
      <vt:lpstr>Sintaktičke kategorije znanstvenoga stila</vt:lpstr>
      <vt:lpstr>Sintaktičke kategorije znanstvenoga stila</vt:lpstr>
      <vt:lpstr>Leksičke kategorije znanstvenoga stila </vt:lpstr>
      <vt:lpstr>Najčešće pravopisne i gramatičke pogrješke</vt:lpstr>
      <vt:lpstr>Najčešće pravopisne i gramatičke pogrješke</vt:lpstr>
      <vt:lpstr>Najčešće pravopisne i gramatičke pogrješke</vt:lpstr>
      <vt:lpstr>Najčešće pravopisne i gramatičke pogrješke</vt:lpstr>
      <vt:lpstr>Najčešće pravopisne i gramatičke pogrješke</vt:lpstr>
      <vt:lpstr>Najčešće pravopisne i gramatičke pogrješke</vt:lpstr>
      <vt:lpstr>Najčešće pravopisne i gramatičke pogrješke</vt:lpstr>
      <vt:lpstr>Najčešće pravopisne i gramatičke pogrješke</vt:lpstr>
      <vt:lpstr>Važno</vt:lpstr>
      <vt:lpstr>Zahvaljujem na pozornosti!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Pisani uradak na stručnome ispitu</dc:title>
  <dc:creator>Ivan</dc:creator>
  <cp:lastModifiedBy>Ivan</cp:lastModifiedBy>
  <cp:revision>115</cp:revision>
  <dcterms:created xsi:type="dcterms:W3CDTF">2011-04-02T13:25:06Z</dcterms:created>
  <dcterms:modified xsi:type="dcterms:W3CDTF">2011-04-28T20:30:12Z</dcterms:modified>
</cp:coreProperties>
</file>