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6E26-1592-48CD-B8BA-0F69E1F2834E}" type="datetimeFigureOut">
              <a:rPr lang="hr-HR" smtClean="0"/>
              <a:pPr/>
              <a:t>21.10.2014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4DEA-4F1A-4F43-B47A-1260E9826B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6E26-1592-48CD-B8BA-0F69E1F2834E}" type="datetimeFigureOut">
              <a:rPr lang="hr-HR" smtClean="0"/>
              <a:pPr/>
              <a:t>21.10.2014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4DEA-4F1A-4F43-B47A-1260E9826B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6E26-1592-48CD-B8BA-0F69E1F2834E}" type="datetimeFigureOut">
              <a:rPr lang="hr-HR" smtClean="0"/>
              <a:pPr/>
              <a:t>21.10.2014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4DEA-4F1A-4F43-B47A-1260E9826B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6E26-1592-48CD-B8BA-0F69E1F2834E}" type="datetimeFigureOut">
              <a:rPr lang="hr-HR" smtClean="0"/>
              <a:pPr/>
              <a:t>21.10.2014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4DEA-4F1A-4F43-B47A-1260E9826B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6E26-1592-48CD-B8BA-0F69E1F2834E}" type="datetimeFigureOut">
              <a:rPr lang="hr-HR" smtClean="0"/>
              <a:pPr/>
              <a:t>21.10.2014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4DEA-4F1A-4F43-B47A-1260E9826B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6E26-1592-48CD-B8BA-0F69E1F2834E}" type="datetimeFigureOut">
              <a:rPr lang="hr-HR" smtClean="0"/>
              <a:pPr/>
              <a:t>21.10.2014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4DEA-4F1A-4F43-B47A-1260E9826B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6E26-1592-48CD-B8BA-0F69E1F2834E}" type="datetimeFigureOut">
              <a:rPr lang="hr-HR" smtClean="0"/>
              <a:pPr/>
              <a:t>21.10.2014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4DEA-4F1A-4F43-B47A-1260E9826B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6E26-1592-48CD-B8BA-0F69E1F2834E}" type="datetimeFigureOut">
              <a:rPr lang="hr-HR" smtClean="0"/>
              <a:pPr/>
              <a:t>21.10.2014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4DEA-4F1A-4F43-B47A-1260E9826B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6E26-1592-48CD-B8BA-0F69E1F2834E}" type="datetimeFigureOut">
              <a:rPr lang="hr-HR" smtClean="0"/>
              <a:pPr/>
              <a:t>21.10.2014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4DEA-4F1A-4F43-B47A-1260E9826B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6E26-1592-48CD-B8BA-0F69E1F2834E}" type="datetimeFigureOut">
              <a:rPr lang="hr-HR" smtClean="0"/>
              <a:pPr/>
              <a:t>21.10.2014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4DEA-4F1A-4F43-B47A-1260E9826B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6E26-1592-48CD-B8BA-0F69E1F2834E}" type="datetimeFigureOut">
              <a:rPr lang="hr-HR" smtClean="0"/>
              <a:pPr/>
              <a:t>21.10.2014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4DEA-4F1A-4F43-B47A-1260E9826B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F6E26-1592-48CD-B8BA-0F69E1F2834E}" type="datetimeFigureOut">
              <a:rPr lang="hr-HR" smtClean="0"/>
              <a:pPr/>
              <a:t>21.10.2014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E4DEA-4F1A-4F43-B47A-1260E9826B5B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Uloga i poslovi stručnih suradnika edukacijsko rehabilitacijskih </a:t>
            </a:r>
            <a:r>
              <a:rPr lang="hr-HR" dirty="0" smtClean="0"/>
              <a:t>profila sukladno propisima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/>
              <a:t>Članak 20</a:t>
            </a:r>
            <a:r>
              <a:rPr lang="hr-HR" dirty="0" smtClean="0"/>
              <a:t>.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dirty="0"/>
              <a:t>(4) Stručni suradnik stručnjak edukacijsko-rehabilitacijskog profila u redovitoj školi planira i programira rad, priprema se i obavlja poslove u neposrednome odgojno-obrazovnom radu s učenicima, savjetuje i pomaže u radu učiteljima i stručnim suradnicima te ostalim zaposlenicima škole u svezi s postupcima u radu s djecom s posebnim potrebama, pomaže učiteljima u izradi primjerenih programa, didaktičkih i nastavnih sredstva, surađuje, savjetuje i pomaže roditeljima učenika s teškoćama u razvoju, 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/>
              <a:t>Članak 20</a:t>
            </a:r>
            <a:r>
              <a:rPr lang="hr-HR" dirty="0" smtClean="0"/>
              <a:t>.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hr-HR" dirty="0" smtClean="0"/>
              <a:t>	analizira </a:t>
            </a:r>
            <a:r>
              <a:rPr lang="hr-HR" dirty="0"/>
              <a:t>i vrednuje djelotvornost odgojno-obrazovnog rada, stručno se usavršava, surađuje s ustanovama, </a:t>
            </a:r>
            <a:r>
              <a:rPr lang="hr-HR" b="1" dirty="0"/>
              <a:t>vodi odgovarajuću pedagošku dokumentaciju i učeničke dosjee</a:t>
            </a:r>
            <a:r>
              <a:rPr lang="hr-HR" dirty="0"/>
              <a:t>, sudjeluje u radu povjerenstva za upis djece u osnovnu školu, obavlja poslove na prevenciji poremećaja u ponašanju</a:t>
            </a:r>
            <a:r>
              <a:rPr lang="hr-HR" b="1" dirty="0"/>
              <a:t>, izrađuje i provodi preventivne programe </a:t>
            </a:r>
            <a:r>
              <a:rPr lang="hr-HR" dirty="0"/>
              <a:t>te obavlja druge poslove na unapređivanju i razvoju odgojno-obrazovne djelatnosti škole.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/>
              <a:t>Članak 86</a:t>
            </a:r>
            <a:r>
              <a:rPr lang="hr-HR" dirty="0" smtClean="0"/>
              <a:t>.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dirty="0"/>
              <a:t>(3) Stručni suradnik defektolog ili stručnjak edukacijsko-rehabilitacijskog profila u redovitoj školi obvezan je obavljati poslove u neposrednome odgojno-obrazovnom radu s učenicima </a:t>
            </a:r>
            <a:r>
              <a:rPr lang="hr-HR" b="1" dirty="0"/>
              <a:t>20 nastavnih sati tjedno</a:t>
            </a:r>
            <a:r>
              <a:rPr lang="hr-HR" dirty="0"/>
              <a:t>, poslove u neposrednome pedagoškom radu s učiteljima, stručnim suradnicima i roditeljima </a:t>
            </a:r>
            <a:r>
              <a:rPr lang="hr-HR" b="1" dirty="0"/>
              <a:t>5 sati tjedno</a:t>
            </a:r>
            <a:r>
              <a:rPr lang="hr-HR" dirty="0"/>
              <a:t>, a ostale poslove u sklopu satnice do punoga radnog vremena, s tim da poslove u neposrednome radu obavlja u šestosatnom dnevnom radu u školi (sat po 60 minuta).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Pravilnik 1991.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/>
              <a:t>Posebna dodatna pomoć </a:t>
            </a:r>
            <a:r>
              <a:rPr lang="hr-HR" dirty="0"/>
              <a:t>iz članka 4. ovoga pravilnika ostvaruje se u posebno opremljenom prostoru u školi, </a:t>
            </a:r>
            <a:r>
              <a:rPr lang="hr-HR" b="1" dirty="0"/>
              <a:t>s defektologom odgovarajuće specijalnosti</a:t>
            </a:r>
            <a:r>
              <a:rPr lang="hr-HR" dirty="0"/>
              <a:t> i trajnim ili povremenim uključivanjem u rehabilitacijske programe specijaliziranih </a:t>
            </a:r>
            <a:r>
              <a:rPr lang="hr-HR" dirty="0" smtClean="0"/>
              <a:t>organizacija.</a:t>
            </a:r>
            <a:endParaRPr lang="hr-H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Pravilnik o normi 2014.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hr-HR" dirty="0" smtClean="0"/>
              <a:t>	</a:t>
            </a:r>
            <a:r>
              <a:rPr lang="hr-HR" dirty="0" err="1" smtClean="0"/>
              <a:t>Čl</a:t>
            </a:r>
            <a:r>
              <a:rPr lang="hr-HR" dirty="0" smtClean="0"/>
              <a:t>. </a:t>
            </a:r>
            <a:r>
              <a:rPr lang="hr-HR" dirty="0" smtClean="0"/>
              <a:t>1. j</a:t>
            </a:r>
            <a:r>
              <a:rPr lang="hr-HR" dirty="0"/>
              <a:t>) </a:t>
            </a:r>
            <a:r>
              <a:rPr lang="hr-HR" b="1" dirty="0"/>
              <a:t>Edukacijsko-rehabilitacijski program </a:t>
            </a:r>
            <a:r>
              <a:rPr lang="hr-HR" dirty="0"/>
              <a:t>je poseban oblik rada s učenicima s teškoćama koji se provode s ciljem podizanja razine sposobnosti i vještina učenika na onim područjima na kojima postoje ograničenja koja smanjuju učenikova postignuća u nastavi i zahtijevaju </a:t>
            </a:r>
            <a:r>
              <a:rPr lang="hr-HR" b="1" dirty="0"/>
              <a:t>dodatne rehabilitacijske programe</a:t>
            </a:r>
            <a:r>
              <a:rPr lang="hr-HR" dirty="0"/>
              <a:t> kao što su perceptivno-motorička stimulacija, strategije samostalnog učenja, terapijske tehnike i </a:t>
            </a:r>
            <a:r>
              <a:rPr lang="hr-HR" dirty="0" err="1"/>
              <a:t>sl</a:t>
            </a:r>
            <a:r>
              <a:rPr lang="hr-HR" dirty="0"/>
              <a:t>. Zasnivaju se na praćenju učenika i procijeni potreba učenika.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Članak 9.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 smtClean="0"/>
              <a:t> </a:t>
            </a:r>
            <a:r>
              <a:rPr lang="hr-HR" dirty="0"/>
              <a:t>(2) Ukupne tjedne obveze učitelja i stručnih suradnika u školi utvrđuju se u 40-satnom radnom tjednu godišnjim planom i programom rada u skladu s </a:t>
            </a:r>
            <a:r>
              <a:rPr lang="hr-HR" b="1" dirty="0"/>
              <a:t>nacionalnim kurikulumom, nastavnim </a:t>
            </a:r>
            <a:r>
              <a:rPr lang="hr-HR" b="1" dirty="0" smtClean="0"/>
              <a:t>planom (</a:t>
            </a:r>
            <a:r>
              <a:rPr lang="hr-HR" dirty="0"/>
              <a:t>Nastavnim planovima i programima odgoja i školovanja učenika s teškoćama u razvoju (Glasnik Ministarstva prosvjete i športa Republike Hrvatske, posebno izdanje, br. </a:t>
            </a:r>
            <a:r>
              <a:rPr lang="hr-HR" dirty="0" smtClean="0"/>
              <a:t>4/96) koji predviđa 1-4 sata dodatne pomoći)</a:t>
            </a:r>
            <a:r>
              <a:rPr lang="hr-HR" b="1" dirty="0" smtClean="0"/>
              <a:t> </a:t>
            </a:r>
            <a:r>
              <a:rPr lang="hr-HR" b="1" dirty="0"/>
              <a:t>i programom te školskim kurikulumom.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dirty="0"/>
              <a:t>(1) Stručni suradnici u osnovnoj školi su: pedagog, psiholog, </a:t>
            </a:r>
            <a:r>
              <a:rPr lang="hr-HR" b="1" dirty="0"/>
              <a:t>stručnjak edukacijsko-rehabilitacijskog profila</a:t>
            </a:r>
            <a:r>
              <a:rPr lang="hr-HR" dirty="0"/>
              <a:t> i knjižničar, a obavljaju </a:t>
            </a:r>
            <a:r>
              <a:rPr lang="hr-HR" b="1" dirty="0"/>
              <a:t>neposredan odgojno-obrazovni rad</a:t>
            </a:r>
            <a:r>
              <a:rPr lang="hr-HR" dirty="0"/>
              <a:t> s učenicima te stručno-razvojne i koordinacijske poslove.</a:t>
            </a:r>
          </a:p>
          <a:p>
            <a:r>
              <a:rPr lang="hr-HR" dirty="0"/>
              <a:t>(2) Stručni suradnici obavljaju neposredan odgojno-obrazovni rad s učenicima, stručno-razvojne i druge stručne poslove </a:t>
            </a:r>
            <a:r>
              <a:rPr lang="hr-HR" b="1" dirty="0"/>
              <a:t>u skladu sa zahtjevima struke</a:t>
            </a:r>
            <a:r>
              <a:rPr lang="hr-HR" dirty="0"/>
              <a:t> te ostale poslove koji proizlaze iz neposrednoga odgojno-obrazovnog rada ili drugih zakona.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5.1) Ostali poslovi u tjednima nastave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a</a:t>
            </a:r>
            <a:r>
              <a:rPr lang="hr-HR" dirty="0"/>
              <a:t>) Redoviti tjedni poslovi</a:t>
            </a:r>
          </a:p>
          <a:p>
            <a:r>
              <a:rPr lang="hr-HR" dirty="0"/>
              <a:t>– vođenje dokumentacije i učeničkih dosjea</a:t>
            </a:r>
          </a:p>
          <a:p>
            <a:r>
              <a:rPr lang="hr-HR" dirty="0"/>
              <a:t>– suradnja s roditeljima</a:t>
            </a:r>
          </a:p>
          <a:p>
            <a:r>
              <a:rPr lang="hr-HR" dirty="0"/>
              <a:t>– suradnja s učiteljima</a:t>
            </a:r>
          </a:p>
          <a:p>
            <a:r>
              <a:rPr lang="hr-HR" dirty="0"/>
              <a:t>– dežurstva</a:t>
            </a:r>
          </a:p>
          <a:p>
            <a:r>
              <a:rPr lang="hr-HR" dirty="0"/>
              <a:t>– drugi poslovi po nalogu ravnatelja vezano uz realizaciju godišnjega plana i programa i školskog kurikuluma.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b) Godišnji poslovi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hr-HR" dirty="0" smtClean="0"/>
              <a:t>– </a:t>
            </a:r>
            <a:r>
              <a:rPr lang="hr-HR" dirty="0"/>
              <a:t>sudjelovanje u izradi programa i provedba školskih izleta, ekskurzija i drugih aktivnosti izvan škole,</a:t>
            </a:r>
          </a:p>
          <a:p>
            <a:r>
              <a:rPr lang="hr-HR" dirty="0"/>
              <a:t>– poslovi vezani uz početak i završetak školske godine,</a:t>
            </a:r>
          </a:p>
          <a:p>
            <a:r>
              <a:rPr lang="hr-HR" dirty="0"/>
              <a:t>– stručno osposobljavanje i usavršavanje,</a:t>
            </a:r>
          </a:p>
          <a:p>
            <a:r>
              <a:rPr lang="hr-HR" dirty="0"/>
              <a:t>– sudjelovanje na sjednicama te u radu stručnih tijela, povjerenstava i stručnih aktiva u i izvan škole,</a:t>
            </a:r>
          </a:p>
          <a:p>
            <a:r>
              <a:rPr lang="hr-HR" dirty="0"/>
              <a:t>– briga o radnim prostorima kao poticajnom okruženju za učenje i poučavanje,</a:t>
            </a:r>
          </a:p>
          <a:p>
            <a:r>
              <a:rPr lang="hr-HR" dirty="0"/>
              <a:t>– sudjelovanje u provedbi programa profesionalnoga informiranja i usmjeravanja učenika,</a:t>
            </a:r>
          </a:p>
          <a:p>
            <a:r>
              <a:rPr lang="hr-HR" dirty="0"/>
              <a:t>– koordiniranje provedbe </a:t>
            </a:r>
            <a:r>
              <a:rPr lang="hr-HR" dirty="0" err="1"/>
              <a:t>međupredmetnih</a:t>
            </a:r>
            <a:r>
              <a:rPr lang="hr-HR" dirty="0"/>
              <a:t> i/ili interdisciplinarnih sadržaja i/ili modula,</a:t>
            </a:r>
          </a:p>
          <a:p>
            <a:r>
              <a:rPr lang="hr-HR" dirty="0"/>
              <a:t>– sudjelovanje i/ili pomoć u provođenju školskih, međunarodnih i drugih projekata,</a:t>
            </a:r>
          </a:p>
          <a:p>
            <a:r>
              <a:rPr lang="hr-HR" dirty="0"/>
              <a:t>– sudjelovanje i/ili realizacija preventivnih programa sukladno poslovima,</a:t>
            </a:r>
          </a:p>
          <a:p>
            <a:r>
              <a:rPr lang="hr-HR" dirty="0"/>
              <a:t>– drugi poslovi po nalogu ravnatelja vezano uz realizaciju godišnjega plana i programa i školskog kurikuluma</a:t>
            </a:r>
            <a:r>
              <a:rPr lang="hr-HR" dirty="0" smtClean="0"/>
              <a:t>.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5.2) Ostali poslovi tijekom školske godine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HR" dirty="0" smtClean="0"/>
              <a:t>– </a:t>
            </a:r>
            <a:r>
              <a:rPr lang="hr-HR" dirty="0"/>
              <a:t>sudjelovanje u izradi godišnjeg plana i programa škole i školskog kurikuluma,</a:t>
            </a:r>
          </a:p>
          <a:p>
            <a:r>
              <a:rPr lang="hr-HR" dirty="0"/>
              <a:t>– izrada individualnog plana stručnog usavršavanja,</a:t>
            </a:r>
          </a:p>
          <a:p>
            <a:r>
              <a:rPr lang="hr-HR" dirty="0"/>
              <a:t>– sudjelovanje u provođenju popravnih, razlikovnih, predmetnih i razrednih ispita,</a:t>
            </a:r>
          </a:p>
          <a:p>
            <a:r>
              <a:rPr lang="hr-HR" dirty="0"/>
              <a:t>– sudjelovanje na sjednicama te u radu stručnih tijela, povjerenstava i stručnih aktiva,</a:t>
            </a:r>
          </a:p>
          <a:p>
            <a:r>
              <a:rPr lang="hr-HR" dirty="0"/>
              <a:t>– stručno osposobljavanje i/ili usavršavanje,</a:t>
            </a:r>
          </a:p>
          <a:p>
            <a:r>
              <a:rPr lang="hr-HR" dirty="0"/>
              <a:t>– izrada godišnjih analiza rada i </a:t>
            </a:r>
            <a:r>
              <a:rPr lang="hr-HR" dirty="0" err="1"/>
              <a:t>samovrednovanje</a:t>
            </a:r>
            <a:r>
              <a:rPr lang="hr-HR" dirty="0"/>
              <a:t> škole,</a:t>
            </a:r>
          </a:p>
          <a:p>
            <a:r>
              <a:rPr lang="hr-HR" dirty="0"/>
              <a:t>– drugi poslovi po nalogu ravnatelja vezano uz realizaciju godišnjega plana i programa te školskog kurikuluma.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(7) </a:t>
            </a:r>
            <a:r>
              <a:rPr lang="hr-HR" b="1" dirty="0"/>
              <a:t>U sklopu ostalih poslova </a:t>
            </a:r>
            <a:r>
              <a:rPr lang="hr-HR" dirty="0"/>
              <a:t>stručni suradnici mogu biti </a:t>
            </a:r>
            <a:r>
              <a:rPr lang="hr-HR" b="1" dirty="0"/>
              <a:t>rasterećeni dijela poslova </a:t>
            </a:r>
            <a:r>
              <a:rPr lang="hr-HR" dirty="0"/>
              <a:t>ako su imenovani članom Stručnog povjerenstva za utvrđivanje psihofizičkog stanja djeteta, učenika uredu državne uprave u županiji ili Gradskog ureda za obrazovanje, kulturu i šport grada Zagreba s dva sata tjedno.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666</Words>
  <Application>Microsoft Office PowerPoint</Application>
  <PresentationFormat>On-screen Show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tema</vt:lpstr>
      <vt:lpstr>Uloga i poslovi stručnih suradnika edukacijsko rehabilitacijskih profila sukladno propisima</vt:lpstr>
      <vt:lpstr>Pravilnik 1991.</vt:lpstr>
      <vt:lpstr>Pravilnik o normi 2014.</vt:lpstr>
      <vt:lpstr>Članak 9.</vt:lpstr>
      <vt:lpstr>Slide 5</vt:lpstr>
      <vt:lpstr>5.1) Ostali poslovi u tjednima nastave</vt:lpstr>
      <vt:lpstr>b) Godišnji poslovi</vt:lpstr>
      <vt:lpstr>5.2) Ostali poslovi tijekom školske godine</vt:lpstr>
      <vt:lpstr>Slide 9</vt:lpstr>
      <vt:lpstr>Članak 20.</vt:lpstr>
      <vt:lpstr>Članak 20.</vt:lpstr>
      <vt:lpstr>Članak 86.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i poslovi stručnog suradnika edukacijsko rehabilitacijskih profila</dc:title>
  <dc:creator>Robert Cimperman</dc:creator>
  <cp:lastModifiedBy>Robert Cimperman</cp:lastModifiedBy>
  <cp:revision>4</cp:revision>
  <dcterms:created xsi:type="dcterms:W3CDTF">2014-10-16T22:18:30Z</dcterms:created>
  <dcterms:modified xsi:type="dcterms:W3CDTF">2014-10-21T09:23:49Z</dcterms:modified>
</cp:coreProperties>
</file>