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97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7" d="100"/>
          <a:sy n="67" d="100"/>
        </p:scale>
        <p:origin x="-4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 trokut 10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upa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Prostoručno 1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Prostoručno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Prostoručno 19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Ravni poveznik 20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Naslov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17" name="Podnaslov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hr-HR" smtClean="0"/>
              <a:t>Kliknite da biste uredili stil podnaslova matrice</a:t>
            </a:r>
            <a:endParaRPr lang="en-US"/>
          </a:p>
        </p:txBody>
      </p:sp>
      <p:sp>
        <p:nvSpPr>
          <p:cNvPr id="11" name="Rezervirano mjesto datum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8F8FA28-4227-4891-96CC-FDF89DE7EA6C}" type="datetimeFigureOut">
              <a:rPr lang="hr-HR"/>
              <a:pPr>
                <a:defRPr/>
              </a:pPr>
              <a:t>21.10.2014</a:t>
            </a:fld>
            <a:endParaRPr lang="hr-HR"/>
          </a:p>
        </p:txBody>
      </p:sp>
      <p:sp>
        <p:nvSpPr>
          <p:cNvPr id="12" name="Rezervirano mjesto podnožj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13" name="Rezervirano mjesto broja slajd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46AEEA7-0CDA-44CB-AB02-42CCFC5B1B1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Rezervirano mjesto datum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33C7A-DC08-49F3-BDB3-DB98F2CEDB7B}" type="datetimeFigureOut">
              <a:rPr lang="hr-HR"/>
              <a:pPr>
                <a:defRPr/>
              </a:pPr>
              <a:t>21.10.2014</a:t>
            </a:fld>
            <a:endParaRPr lang="hr-HR"/>
          </a:p>
        </p:txBody>
      </p:sp>
      <p:sp>
        <p:nvSpPr>
          <p:cNvPr id="5" name="Rezervirano mjesto podnožj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broja slajd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D5FD8-D612-45CE-9DEE-F969908806E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Rezervirano mjesto datum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C8C83-44F1-4854-930F-FDF9546E5FC9}" type="datetimeFigureOut">
              <a:rPr lang="hr-HR"/>
              <a:pPr>
                <a:defRPr/>
              </a:pPr>
              <a:t>21.10.2014</a:t>
            </a:fld>
            <a:endParaRPr lang="hr-HR"/>
          </a:p>
        </p:txBody>
      </p:sp>
      <p:sp>
        <p:nvSpPr>
          <p:cNvPr id="5" name="Rezervirano mjesto podnožj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broja slajd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56358-0818-46FD-887E-E48642B3B7B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zervirano mjesto sadržaja 3" descr="Boje nove 2.jpg"/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2339975" y="214313"/>
            <a:ext cx="4470400" cy="638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3C76B-5B57-4792-8A92-6516E1A80DA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4" name="Rezervirano mjesto datum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0E4DC-A20F-41E2-99B4-38E929FF7802}" type="datetimeFigureOut">
              <a:rPr lang="hr-HR"/>
              <a:pPr>
                <a:defRPr/>
              </a:pPr>
              <a:t>21.10.2014</a:t>
            </a:fld>
            <a:endParaRPr lang="hr-HR"/>
          </a:p>
        </p:txBody>
      </p:sp>
      <p:sp>
        <p:nvSpPr>
          <p:cNvPr id="5" name="Rezervirano mjesto podnožj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broja slajd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2924B-D669-40C5-A209-CBC687BCDA9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Ševron 10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Ševron 15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1202B0-D051-482D-A9AD-1441EFAF7BDA}" type="datetimeFigureOut">
              <a:rPr lang="hr-HR"/>
              <a:pPr>
                <a:defRPr/>
              </a:pPr>
              <a:t>21.10.2014</a:t>
            </a:fld>
            <a:endParaRPr lang="hr-HR"/>
          </a:p>
        </p:txBody>
      </p:sp>
      <p:sp>
        <p:nvSpPr>
          <p:cNvPr id="7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8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024D7E2-D94E-4071-8528-1F190F693F9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8" name="Naslov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DA35F4B-F18D-4B46-A10C-E76229FA4D78}" type="datetimeFigureOut">
              <a:rPr lang="hr-HR"/>
              <a:pPr>
                <a:defRPr/>
              </a:pPr>
              <a:t>21.10.2014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0F2EAD-0DE1-427A-9E74-2F80620DC666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Usporedb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DA0FF2E-3553-493C-8BD0-E47A65AD68EA}" type="datetimeFigureOut">
              <a:rPr lang="hr-HR"/>
              <a:pPr>
                <a:defRPr/>
              </a:pPr>
              <a:t>21.10.2014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EB7DB45-C654-4C43-8BF5-42068F8099C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67495D-3A2C-4648-9EB0-C2C062FB26E9}" type="datetimeFigureOut">
              <a:rPr lang="hr-HR"/>
              <a:pPr>
                <a:defRPr/>
              </a:pPr>
              <a:t>21.10.2014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721944-3224-4E5E-A980-DDBBA2180C7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6204E-EC20-4629-BFE3-1464292ABA47}" type="datetimeFigureOut">
              <a:rPr lang="hr-HR"/>
              <a:pPr>
                <a:defRPr/>
              </a:pPr>
              <a:t>21.10.2014</a:t>
            </a:fld>
            <a:endParaRPr lang="hr-HR"/>
          </a:p>
        </p:txBody>
      </p:sp>
      <p:sp>
        <p:nvSpPr>
          <p:cNvPr id="3" name="Rezervirano mjesto podnožj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zervirano mjesto broja slajd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7A668-381F-4CA7-95E9-A6701901B66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6AEA7EE-90C8-470C-BC86-69F2BA06F1D9}" type="datetimeFigureOut">
              <a:rPr lang="hr-HR"/>
              <a:pPr>
                <a:defRPr/>
              </a:pPr>
              <a:t>21.10.2014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DFEEF3-C65C-4225-BFCC-3A80F86977E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ručno 10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Prostoručno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Pravokutni trokut 1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Ravni poveznik 1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Ševron 19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Ševron 20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hr-HR" noProof="0" smtClean="0"/>
              <a:t>Pritisnite ikonu za dodavanje slike</a:t>
            </a:r>
            <a:endParaRPr lang="en-US" noProof="0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11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203017D-4C3C-4465-B2C4-21FB4D46A244}" type="datetimeFigureOut">
              <a:rPr lang="hr-HR"/>
              <a:pPr>
                <a:defRPr/>
              </a:pPr>
              <a:t>21.10.2014</a:t>
            </a:fld>
            <a:endParaRPr lang="hr-HR"/>
          </a:p>
        </p:txBody>
      </p:sp>
      <p:sp>
        <p:nvSpPr>
          <p:cNvPr id="12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13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3589C50-C04B-4924-AE59-26F8571FAC9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ručno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Prostoručno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Pravokutni trokut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Ravni poveznik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zervirano mjesto naslova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1033" name="Rezervirano mjesto teksta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smtClean="0"/>
          </a:p>
        </p:txBody>
      </p:sp>
      <p:sp>
        <p:nvSpPr>
          <p:cNvPr id="10" name="Rezervirano mjesto datuma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51C1E64-C6DE-49CA-99BA-F594999F9402}" type="datetimeFigureOut">
              <a:rPr lang="hr-HR"/>
              <a:pPr>
                <a:defRPr/>
              </a:pPr>
              <a:t>21.10.2014</a:t>
            </a:fld>
            <a:endParaRPr lang="hr-HR"/>
          </a:p>
        </p:txBody>
      </p:sp>
      <p:sp>
        <p:nvSpPr>
          <p:cNvPr id="22" name="Rezervirano mjesto podnožja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18" name="Rezervirano mjesto broja slajda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A2D2C0D-3D43-4E66-9A94-15E6B2F8A40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1" r:id="rId2"/>
    <p:sldLayoutId id="2147483696" r:id="rId3"/>
    <p:sldLayoutId id="2147483697" r:id="rId4"/>
    <p:sldLayoutId id="2147483698" r:id="rId5"/>
    <p:sldLayoutId id="2147483699" r:id="rId6"/>
    <p:sldLayoutId id="2147483692" r:id="rId7"/>
    <p:sldLayoutId id="2147483700" r:id="rId8"/>
    <p:sldLayoutId id="2147483701" r:id="rId9"/>
    <p:sldLayoutId id="2147483693" r:id="rId10"/>
    <p:sldLayoutId id="2147483694" r:id="rId11"/>
    <p:sldLayoutId id="2147483702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dirty="0" err="1" smtClean="0"/>
              <a:t>Inkluzija</a:t>
            </a:r>
            <a:r>
              <a:rPr lang="hr-HR" dirty="0" smtClean="0"/>
              <a:t> </a:t>
            </a:r>
            <a:br>
              <a:rPr lang="hr-HR" dirty="0" smtClean="0"/>
            </a:br>
            <a:r>
              <a:rPr lang="hr-HR" dirty="0" smtClean="0"/>
              <a:t>u Republici Hrvatskoj</a:t>
            </a:r>
            <a:br>
              <a:rPr lang="hr-HR" dirty="0" smtClean="0"/>
            </a:br>
            <a:r>
              <a:rPr lang="hr-HR" dirty="0" smtClean="0"/>
              <a:t>sadašnjost i perspektive</a:t>
            </a:r>
            <a:br>
              <a:rPr lang="hr-HR" dirty="0" smtClean="0"/>
            </a:b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683568" y="4077072"/>
            <a:ext cx="7772400" cy="1200150"/>
          </a:xfrm>
        </p:spPr>
        <p:txBody>
          <a:bodyPr>
            <a:normAutofit/>
          </a:bodyPr>
          <a:lstStyle/>
          <a:p>
            <a:pPr marR="0">
              <a:lnSpc>
                <a:spcPct val="80000"/>
              </a:lnSpc>
            </a:pPr>
            <a:r>
              <a:rPr lang="hr-HR" sz="1900" smtClean="0"/>
              <a:t>Robert </a:t>
            </a:r>
            <a:r>
              <a:rPr lang="hr-HR" sz="1900" dirty="0" smtClean="0"/>
              <a:t>Cimperman, </a:t>
            </a:r>
            <a:r>
              <a:rPr lang="hr-HR" sz="1900" dirty="0" err="1" smtClean="0"/>
              <a:t>prof</a:t>
            </a:r>
            <a:r>
              <a:rPr lang="hr-HR" sz="19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 smtClean="0"/>
              <a:t>Mjera 5.1.1. Osigurati kadrovske (psiholozi, edukacijski </a:t>
            </a:r>
            <a:r>
              <a:rPr lang="hr-HR" b="1" dirty="0" err="1" smtClean="0"/>
              <a:t>rehabilitatori</a:t>
            </a:r>
            <a:r>
              <a:rPr lang="hr-HR" b="1" dirty="0" smtClean="0"/>
              <a:t> i logopedi, mobilni </a:t>
            </a:r>
            <a:r>
              <a:rPr lang="vi-VN" dirty="0" smtClean="0"/>
              <a:t>stručni timovi), financijske i prostorne uvjete u vrtićima i osnovnim školama za provođenje</a:t>
            </a:r>
            <a:r>
              <a:rPr lang="hr-HR" dirty="0" smtClean="0"/>
              <a:t> standardiziranih postupaka rane identifikacije teškoća kod djece.</a:t>
            </a:r>
          </a:p>
          <a:p>
            <a:r>
              <a:rPr lang="hr-HR" b="1" dirty="0" smtClean="0"/>
              <a:t>Mjera 5.1.2. Promijeniti propis (Pravilnik o upisu djece u osnovnu školu) koji regulira </a:t>
            </a:r>
            <a:r>
              <a:rPr lang="hr-HR" dirty="0" smtClean="0"/>
              <a:t>sastav stručnog povjerenstva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Mjere 5.1.</a:t>
            </a:r>
            <a:endParaRPr lang="hr-H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	</a:t>
            </a:r>
          </a:p>
          <a:p>
            <a:pPr>
              <a:buNone/>
            </a:pPr>
            <a:r>
              <a:rPr lang="hr-HR" dirty="0" smtClean="0"/>
              <a:t>Uspostavit će se pravodobna, stručna i kontinuirana podrška koja uključuje:</a:t>
            </a:r>
          </a:p>
          <a:p>
            <a:pPr>
              <a:buNone/>
            </a:pPr>
            <a:endParaRPr lang="hr-HR" dirty="0" smtClean="0"/>
          </a:p>
          <a:p>
            <a:r>
              <a:rPr lang="hr-HR" b="1" dirty="0" smtClean="0"/>
              <a:t>ranu intervenciju, </a:t>
            </a:r>
          </a:p>
          <a:p>
            <a:r>
              <a:rPr lang="hr-HR" b="1" dirty="0" smtClean="0"/>
              <a:t>praćenje psihofizičkog razvoja djeteta i</a:t>
            </a:r>
          </a:p>
          <a:p>
            <a:r>
              <a:rPr lang="hr-HR" b="1" dirty="0" smtClean="0"/>
              <a:t>savjetovanje roditelja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200" dirty="0" smtClean="0"/>
              <a:t>5.2 </a:t>
            </a:r>
            <a:r>
              <a:rPr lang="it-IT" sz="3200" dirty="0" err="1" smtClean="0"/>
              <a:t>Uspostaviti</a:t>
            </a:r>
            <a:r>
              <a:rPr lang="it-IT" sz="3200" dirty="0" smtClean="0"/>
              <a:t> </a:t>
            </a:r>
            <a:r>
              <a:rPr lang="it-IT" sz="3200" dirty="0" err="1" smtClean="0"/>
              <a:t>cjelovit</a:t>
            </a:r>
            <a:r>
              <a:rPr lang="it-IT" sz="3200" dirty="0" smtClean="0"/>
              <a:t> </a:t>
            </a:r>
            <a:r>
              <a:rPr lang="it-IT" sz="3200" dirty="0" err="1" smtClean="0"/>
              <a:t>sustav</a:t>
            </a:r>
            <a:r>
              <a:rPr lang="it-IT" sz="3200" dirty="0" smtClean="0"/>
              <a:t> </a:t>
            </a:r>
            <a:r>
              <a:rPr lang="it-IT" sz="3200" dirty="0" err="1" smtClean="0"/>
              <a:t>podrške</a:t>
            </a:r>
            <a:r>
              <a:rPr lang="it-IT" sz="3200" dirty="0" smtClean="0"/>
              <a:t> </a:t>
            </a:r>
            <a:r>
              <a:rPr lang="it-IT" sz="3200" dirty="0" err="1" smtClean="0"/>
              <a:t>djeci</a:t>
            </a:r>
            <a:r>
              <a:rPr lang="it-IT" sz="3200" dirty="0" smtClean="0"/>
              <a:t> i</a:t>
            </a:r>
            <a:r>
              <a:rPr lang="hr-HR" sz="3200" dirty="0" smtClean="0"/>
              <a:t> </a:t>
            </a:r>
            <a:r>
              <a:rPr lang="pl-PL" sz="3200" dirty="0" smtClean="0"/>
              <a:t>učenicima u odgojno-obrazovnim ustanovama</a:t>
            </a:r>
            <a:endParaRPr lang="hr-HR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525962"/>
          </a:xfrm>
        </p:spPr>
        <p:txBody>
          <a:bodyPr/>
          <a:lstStyle/>
          <a:p>
            <a:r>
              <a:rPr lang="hr-HR" sz="2400" b="1" dirty="0" smtClean="0"/>
              <a:t>Mjera 5.2.4. Organizirati sustav individualnog savjetovanja učenika s teškoćama s </a:t>
            </a:r>
            <a:r>
              <a:rPr lang="hr-HR" sz="2400" dirty="0" smtClean="0"/>
              <a:t>logopedom, socijalnim pedagogom i/ili edukacijskim </a:t>
            </a:r>
            <a:r>
              <a:rPr lang="hr-HR" sz="2400" dirty="0" err="1" smtClean="0"/>
              <a:t>rehabilitatorom</a:t>
            </a:r>
            <a:r>
              <a:rPr lang="hr-HR" sz="2400" dirty="0" smtClean="0"/>
              <a:t>.</a:t>
            </a:r>
          </a:p>
          <a:p>
            <a:r>
              <a:rPr lang="hr-HR" sz="2400" b="1" dirty="0" smtClean="0"/>
              <a:t>Mjera 5.2.5. Uvesti učinkovite, jednostavne i fleksibilne školske (</a:t>
            </a:r>
            <a:r>
              <a:rPr lang="hr-HR" sz="2400" b="1" dirty="0" err="1" smtClean="0"/>
              <a:t>domske</a:t>
            </a:r>
            <a:r>
              <a:rPr lang="hr-HR" sz="2400" b="1" dirty="0" smtClean="0"/>
              <a:t>) procedure koje </a:t>
            </a:r>
            <a:r>
              <a:rPr lang="vi-VN" sz="2400" dirty="0" smtClean="0"/>
              <a:t>pospješuju kontinuiranu suradnju između nastavnika, odgajatelja, roditelja i stručnog tima.</a:t>
            </a:r>
            <a:endParaRPr lang="hr-HR" sz="2400" dirty="0" smtClean="0"/>
          </a:p>
          <a:p>
            <a:r>
              <a:rPr lang="hr-HR" sz="2400" b="1" dirty="0" smtClean="0"/>
              <a:t>Mjera 5.2.6. Uvesti učinkovite, jednostavne i fleksibilne procedure koje pospješuju </a:t>
            </a:r>
            <a:r>
              <a:rPr lang="vi-VN" sz="2400" dirty="0" smtClean="0"/>
              <a:t>kontinuiranu suradnju između škole (učeničkog doma) i drugih ustanova</a:t>
            </a:r>
            <a:endParaRPr lang="hr-HR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3200" dirty="0" smtClean="0"/>
              <a:t>Mehanizmi identifikacije, savjetovanja i praćenja </a:t>
            </a:r>
            <a:r>
              <a:rPr lang="pl-PL" sz="3200" dirty="0" smtClean="0"/>
              <a:t>u školama i učeničkim domovima u</a:t>
            </a:r>
            <a:r>
              <a:rPr lang="hr-HR" sz="3200" dirty="0" err="1" smtClean="0"/>
              <a:t>čenika</a:t>
            </a:r>
            <a:r>
              <a:rPr lang="hr-HR" sz="3200" dirty="0" smtClean="0"/>
              <a:t> s teškoćama</a:t>
            </a:r>
            <a:endParaRPr lang="hr-HR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 smtClean="0"/>
              <a:t>Mjera 5.2.7. Osigurati ljudske, financijske i prostorne resurse za poludnevni boravak </a:t>
            </a:r>
            <a:r>
              <a:rPr lang="it-IT" dirty="0" err="1" smtClean="0"/>
              <a:t>tijekom</a:t>
            </a:r>
            <a:r>
              <a:rPr lang="it-IT" dirty="0" smtClean="0"/>
              <a:t> </a:t>
            </a:r>
            <a:r>
              <a:rPr lang="it-IT" dirty="0" err="1" smtClean="0"/>
              <a:t>kojega</a:t>
            </a:r>
            <a:r>
              <a:rPr lang="it-IT" dirty="0" smtClean="0"/>
              <a:t> se </a:t>
            </a:r>
            <a:r>
              <a:rPr lang="it-IT" dirty="0" err="1" smtClean="0"/>
              <a:t>provodi</a:t>
            </a:r>
            <a:r>
              <a:rPr lang="it-IT" dirty="0" smtClean="0"/>
              <a:t> </a:t>
            </a:r>
            <a:r>
              <a:rPr lang="it-IT" dirty="0" err="1" smtClean="0"/>
              <a:t>produženi</a:t>
            </a:r>
            <a:r>
              <a:rPr lang="it-IT" dirty="0" smtClean="0"/>
              <a:t> </a:t>
            </a:r>
            <a:r>
              <a:rPr lang="it-IT" dirty="0" err="1" smtClean="0"/>
              <a:t>stručni</a:t>
            </a:r>
            <a:r>
              <a:rPr lang="it-IT" dirty="0" smtClean="0"/>
              <a:t> </a:t>
            </a:r>
            <a:r>
              <a:rPr lang="it-IT" dirty="0" err="1" smtClean="0"/>
              <a:t>postupak</a:t>
            </a:r>
            <a:r>
              <a:rPr lang="it-IT" dirty="0" smtClean="0"/>
              <a:t>.</a:t>
            </a:r>
            <a:endParaRPr lang="hr-HR" dirty="0" smtClean="0"/>
          </a:p>
          <a:p>
            <a:r>
              <a:rPr lang="hr-HR" b="1" dirty="0" smtClean="0"/>
              <a:t>Mjera 5.2.8. Uspostaviti pravedan i učinkovit sustav odobravanja, angažiranja, </a:t>
            </a:r>
            <a:r>
              <a:rPr lang="hr-HR" dirty="0" smtClean="0"/>
              <a:t>financiranja, edukacije i licenciranja obrazovnih asistenata.</a:t>
            </a:r>
          </a:p>
          <a:p>
            <a:r>
              <a:rPr lang="hr-HR" b="1" dirty="0" smtClean="0"/>
              <a:t>Mjera 5.2.9. Osmisliti grupe vršnjačke potpore i ugraditi ih u školski (</a:t>
            </a:r>
            <a:r>
              <a:rPr lang="hr-HR" b="1" dirty="0" err="1" smtClean="0"/>
              <a:t>domski</a:t>
            </a:r>
            <a:r>
              <a:rPr lang="hr-HR" b="1" dirty="0" smtClean="0"/>
              <a:t>) kurikulum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Mjere 5.2.</a:t>
            </a:r>
            <a:endParaRPr lang="hr-H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Najveća prepreka punoj inkluziji djece i učenika s teškoćama još uvijek su prisutne predrasude.</a:t>
            </a:r>
          </a:p>
          <a:p>
            <a:endParaRPr lang="hr-HR" dirty="0" smtClean="0"/>
          </a:p>
          <a:p>
            <a:r>
              <a:rPr lang="hr-HR" dirty="0" smtClean="0"/>
              <a:t>Zbog toga treba transformirati vrtići, škole i učenički domovi u prijateljsko okružje za djecu i učenike s teškoćama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dirty="0" smtClean="0"/>
              <a:t>Odgojno-obrazovne ustanove kao prijateljsko okruženje </a:t>
            </a:r>
            <a:r>
              <a:rPr lang="pl-PL" sz="2800" dirty="0" smtClean="0"/>
              <a:t>za djecu i učenike s teškoćama</a:t>
            </a:r>
            <a:endParaRPr lang="hr-HR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 smtClean="0"/>
              <a:t>Mjera 5.2.15. Eliminirati prostorne prepreke u vrtićima, školama i učeničkim domovima i </a:t>
            </a:r>
            <a:r>
              <a:rPr lang="hr-HR" dirty="0" smtClean="0"/>
              <a:t>prilagoditi prostor djeci i učenicima s motoričkim i senzoričkim teškoćama.</a:t>
            </a:r>
          </a:p>
          <a:p>
            <a:r>
              <a:rPr lang="nn-NO" b="1" dirty="0" smtClean="0"/>
              <a:t>Mjera 5.2.16. Kroz satove redovne nastave i satove razredne zajednice, predavanja i</a:t>
            </a:r>
            <a:r>
              <a:rPr lang="hr-HR" b="1" dirty="0" smtClean="0"/>
              <a:t> </a:t>
            </a:r>
            <a:r>
              <a:rPr lang="hr-HR" dirty="0" smtClean="0"/>
              <a:t>radionice senzibilizirati svu djecu, učenike, njihove roditelje i zaposlenike vrtića, škola i učeničkih domova za specifične potrebe djece i učenika s teškoćama i za ulogu vrtića, škole i učeničkog doma u njihovom zadovoljavanju.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Mjere 5.2.</a:t>
            </a:r>
            <a:endParaRPr lang="hr-H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	Učinkovit sustav podrške djeci i učenicima zahtijeva:</a:t>
            </a:r>
          </a:p>
          <a:p>
            <a:r>
              <a:rPr lang="hr-HR" dirty="0" smtClean="0"/>
              <a:t>ekipirane timove u odgojno-obrazovnim ustanovama koji su sastavljeni od adekvatno osposobljenih stručnih suradnika</a:t>
            </a:r>
          </a:p>
          <a:p>
            <a:r>
              <a:rPr lang="hr-HR" dirty="0" smtClean="0"/>
              <a:t>adekvatno osposobljene odgajatelje, učitelje i ravnatelje</a:t>
            </a:r>
          </a:p>
          <a:p>
            <a:r>
              <a:rPr lang="hr-HR" dirty="0" smtClean="0"/>
              <a:t>izradu kompetencijskih okvira za sve stručne suradnike, odgajatelje, učitelje i ravnatelje</a:t>
            </a:r>
          </a:p>
          <a:p>
            <a:r>
              <a:rPr lang="hr-HR" dirty="0" smtClean="0"/>
              <a:t>promjene u njihovom inicijalnom obrazovanju i/ili kontinuiranom profesionalnom razvoju</a:t>
            </a:r>
          </a:p>
          <a:p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5.3 Izgradnja kapaciteta cjelovitog</a:t>
            </a:r>
            <a:br>
              <a:rPr lang="hr-HR" dirty="0" smtClean="0"/>
            </a:br>
            <a:r>
              <a:rPr lang="hr-HR" dirty="0" smtClean="0"/>
              <a:t>sustava podrške djeci i učenicima</a:t>
            </a:r>
            <a:endParaRPr lang="hr-H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 smtClean="0"/>
              <a:t>Mjera 5.3.1. Zaposliti potreban broj stručnih suradnika tako da u svakom vrtiću, osnovnoj </a:t>
            </a:r>
            <a:r>
              <a:rPr lang="hr-HR" dirty="0" smtClean="0"/>
              <a:t>i srednjoj školi i učeničkom domu postoji stručni tim</a:t>
            </a:r>
          </a:p>
          <a:p>
            <a:r>
              <a:rPr lang="hr-HR" b="1" dirty="0" smtClean="0"/>
              <a:t>Mjera 5.3.2. Izraditi/revidirati kompetencijske okvire za stručne suradnike</a:t>
            </a:r>
          </a:p>
          <a:p>
            <a:r>
              <a:rPr lang="hr-HR" b="1" dirty="0" smtClean="0"/>
              <a:t>Mjera 5.3.3. Uskladiti (redefinirati) programe inicijalnog i specijalističkog obrazovanja </a:t>
            </a:r>
            <a:r>
              <a:rPr lang="pl-PL" dirty="0" smtClean="0"/>
              <a:t>stručnih suradnika s novim kompetencijskim okvirom</a:t>
            </a:r>
          </a:p>
          <a:p>
            <a:r>
              <a:rPr lang="hr-HR" b="1" dirty="0" smtClean="0"/>
              <a:t>Mjera 5.3.4. Unaprijediti sustav stručnog usavršavanja stručnih suradnika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Mjere 5.3.</a:t>
            </a:r>
            <a:endParaRPr lang="hr-H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 smtClean="0"/>
              <a:t>Mjera 5.3.5. Izraditi kompetencijske okvire za odgajatelje, učitelje i nastavnike</a:t>
            </a:r>
          </a:p>
          <a:p>
            <a:r>
              <a:rPr lang="hr-HR" b="1" dirty="0" smtClean="0"/>
              <a:t>Mjera 5.3.6. Uskladiti (redefinirati) programe inicijalnog obrazovanja odgajatelja, </a:t>
            </a:r>
            <a:r>
              <a:rPr lang="pl-PL" dirty="0" smtClean="0"/>
              <a:t>učitelja i nastavnika s novim kompetencijskim okvirom</a:t>
            </a:r>
          </a:p>
          <a:p>
            <a:r>
              <a:rPr lang="hr-HR" b="1" dirty="0" smtClean="0"/>
              <a:t>Mjera 5.3.7. Unaprijediti sustav stručnog usavršavanja odgajatelja, učitelja i nastavnika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Mjere 5.3.</a:t>
            </a:r>
            <a:endParaRPr lang="hr-H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2332038"/>
            <a:ext cx="8229600" cy="3041178"/>
          </a:xfrm>
        </p:spPr>
        <p:txBody>
          <a:bodyPr/>
          <a:lstStyle/>
          <a:p>
            <a:r>
              <a:rPr lang="hr-HR" dirty="0" smtClean="0"/>
              <a:t>Uz izgradnju kapaciteta u samim odgojno-obrazovnim ustanovama formirat će se dvije nacionalne mreže potpore školama, jednu za potporu inkluzivnom obrazovanju i drugu za potporu obrazovanju darovitih.</a:t>
            </a:r>
          </a:p>
          <a:p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Mreža potpore inkluzivnom obrazovanju</a:t>
            </a:r>
            <a:endParaRPr lang="hr-H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1115616" y="1124744"/>
            <a:ext cx="73448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lvl="0" indent="-255588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hr-HR" sz="3600" dirty="0" smtClean="0">
                <a:solidFill>
                  <a:prstClr val="black"/>
                </a:solidFill>
                <a:latin typeface="Lucida Sans Unicode"/>
                <a:cs typeface="+mn-cs"/>
              </a:rPr>
              <a:t>	Strategija predškolskog, osnovnog i srednjoškolskog odgoja i obrazovanja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uspostavljanje mreže ustanova koje se bave</a:t>
            </a:r>
            <a:r>
              <a:rPr lang="hr-HR" dirty="0" smtClean="0"/>
              <a:t> </a:t>
            </a:r>
            <a:r>
              <a:rPr lang="hr-HR" dirty="0" err="1" smtClean="0"/>
              <a:t>inkluzivnim</a:t>
            </a:r>
            <a:r>
              <a:rPr lang="hr-HR" dirty="0" smtClean="0"/>
              <a:t> odgojem i obrazovanjem</a:t>
            </a:r>
          </a:p>
          <a:p>
            <a:r>
              <a:rPr lang="vi-VN" dirty="0" smtClean="0"/>
              <a:t>transformiranje određenog broja odgojno-obrazovnih ustanova</a:t>
            </a:r>
            <a:r>
              <a:rPr lang="hr-HR" dirty="0" smtClean="0"/>
              <a:t> u većim mjestima u centre kompetentnosti na području </a:t>
            </a:r>
            <a:r>
              <a:rPr lang="hr-HR" dirty="0" err="1" smtClean="0"/>
              <a:t>inkluzivnog</a:t>
            </a:r>
            <a:r>
              <a:rPr lang="hr-HR" dirty="0" smtClean="0"/>
              <a:t> obrazovanja</a:t>
            </a:r>
          </a:p>
          <a:p>
            <a:r>
              <a:rPr lang="hr-HR" dirty="0" smtClean="0"/>
              <a:t>uspostavljanje funkcionalne mreže mobilnih stručnih timova (MST)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Mreža potpore inkluzivnom obrazovanju uključuje:</a:t>
            </a:r>
            <a:endParaRPr lang="hr-H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 smtClean="0"/>
              <a:t>Mjera 5.3.8. Uspostaviti koordinacijski centar mreže potpore inkluzivnom obrazovanju u </a:t>
            </a:r>
            <a:r>
              <a:rPr lang="nn-NO" dirty="0" smtClean="0"/>
              <a:t>AZOO-u koji će organizirati i koordinirati aktivnosti (kreiranje i održavanje baze podataka,</a:t>
            </a:r>
            <a:r>
              <a:rPr lang="hr-HR" dirty="0" smtClean="0"/>
              <a:t> edukacija, organizacija razmjene iskustava…). Imenovati u AZOO-u osobu s punim radnim vremenom koja će biti zadužena za koordinaciju rada nacionalne mreže.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Mjere 5.3.</a:t>
            </a:r>
            <a:endParaRPr lang="hr-H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 smtClean="0"/>
              <a:t>Mjera 5.3.9. Uspostaviti mehanizme pružanja i </a:t>
            </a:r>
            <a:r>
              <a:rPr lang="hr-HR" b="1" dirty="0" err="1" smtClean="0"/>
              <a:t>i</a:t>
            </a:r>
            <a:r>
              <a:rPr lang="hr-HR" b="1" dirty="0" smtClean="0"/>
              <a:t>/ili organiziranja stručne podrške </a:t>
            </a:r>
            <a:r>
              <a:rPr lang="hr-HR" dirty="0" smtClean="0"/>
              <a:t>vrtićima, školama i učeničkim domovima</a:t>
            </a:r>
          </a:p>
          <a:p>
            <a:r>
              <a:rPr lang="hr-HR" b="1" dirty="0" smtClean="0"/>
              <a:t>Mjera 5.3.10. Uspostaviti mrežu vrtića/škola/učeničkih domova za uzajamnu podršku</a:t>
            </a:r>
          </a:p>
          <a:p>
            <a:r>
              <a:rPr lang="hr-HR" b="1" dirty="0" smtClean="0"/>
              <a:t>Mjera 5.3.11. Uspostaviti u svakoj županiji koordinacijski centar za organizaciju rada </a:t>
            </a:r>
            <a:r>
              <a:rPr lang="hr-HR" dirty="0" smtClean="0"/>
              <a:t>mobilnih stručnih timova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Mjere 5.3.</a:t>
            </a:r>
            <a:endParaRPr lang="hr-H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	Ostaje potreba za određenim brojem posebnih odgojno-obrazovnih ustanova za djecu s teškoćama. Potreba za:</a:t>
            </a:r>
          </a:p>
          <a:p>
            <a:r>
              <a:rPr lang="it-IT" dirty="0" err="1" smtClean="0"/>
              <a:t>razgranič</a:t>
            </a:r>
            <a:r>
              <a:rPr lang="hr-HR" dirty="0" err="1" smtClean="0"/>
              <a:t>avanje</a:t>
            </a:r>
            <a:r>
              <a:rPr lang="it-IT" dirty="0" smtClean="0"/>
              <a:t> </a:t>
            </a:r>
            <a:r>
              <a:rPr lang="it-IT" dirty="0" err="1" smtClean="0"/>
              <a:t>poslov</a:t>
            </a:r>
            <a:r>
              <a:rPr lang="hr-HR" dirty="0" smtClean="0"/>
              <a:t>a</a:t>
            </a:r>
            <a:r>
              <a:rPr lang="it-IT" dirty="0" smtClean="0"/>
              <a:t>, </a:t>
            </a:r>
            <a:r>
              <a:rPr lang="it-IT" dirty="0" err="1" smtClean="0"/>
              <a:t>ovlasti</a:t>
            </a:r>
            <a:r>
              <a:rPr lang="it-IT" dirty="0" smtClean="0"/>
              <a:t> i </a:t>
            </a:r>
            <a:r>
              <a:rPr lang="it-IT" dirty="0" err="1" smtClean="0"/>
              <a:t>financiranj</a:t>
            </a:r>
            <a:r>
              <a:rPr lang="hr-HR" dirty="0" smtClean="0"/>
              <a:t>a</a:t>
            </a:r>
          </a:p>
          <a:p>
            <a:r>
              <a:rPr lang="hr-HR" dirty="0" smtClean="0"/>
              <a:t>u</a:t>
            </a:r>
            <a:r>
              <a:rPr lang="pt-BR" dirty="0" smtClean="0"/>
              <a:t>vođenjem novih, suvremenijih nastavnih programa,</a:t>
            </a:r>
            <a:r>
              <a:rPr lang="pl-PL" dirty="0" smtClean="0"/>
              <a:t>posebnih stručnih postupaka i rehabilitacijskih programa</a:t>
            </a:r>
          </a:p>
          <a:p>
            <a:r>
              <a:rPr lang="hr-HR" dirty="0" smtClean="0"/>
              <a:t>u</a:t>
            </a:r>
            <a:r>
              <a:rPr lang="vi-VN" dirty="0" smtClean="0"/>
              <a:t>vođenjem novih zanimanja i razina osposobljavanja</a:t>
            </a:r>
            <a:endParaRPr lang="hr-HR" dirty="0" smtClean="0"/>
          </a:p>
          <a:p>
            <a:r>
              <a:rPr lang="hr-HR" dirty="0" smtClean="0"/>
              <a:t>pružanjem edukacijsko-rehabilitacijske potpore redovnom sustavu odgoja i obrazovanja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vi-VN" sz="2400" dirty="0" smtClean="0"/>
              <a:t>6.4. Unaprjeđivanje rada odgojno-obrazovnih</a:t>
            </a:r>
            <a:br>
              <a:rPr lang="vi-VN" sz="2400" dirty="0" smtClean="0"/>
            </a:br>
            <a:r>
              <a:rPr lang="hr-HR" sz="2400" dirty="0" smtClean="0"/>
              <a:t>ustanova u kojima se ostvaruje posebni programi</a:t>
            </a:r>
            <a:br>
              <a:rPr lang="hr-HR" sz="2400" dirty="0" smtClean="0"/>
            </a:br>
            <a:r>
              <a:rPr lang="pl-PL" sz="2400" dirty="0" smtClean="0"/>
              <a:t>odgoja i obrazovanja za učenike s teškoćama</a:t>
            </a:r>
            <a:endParaRPr lang="hr-HR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5260230"/>
          </a:xfrm>
        </p:spPr>
        <p:txBody>
          <a:bodyPr/>
          <a:lstStyle/>
          <a:p>
            <a:r>
              <a:rPr lang="hr-HR" sz="2000" b="1" dirty="0" smtClean="0"/>
              <a:t>Mjera 6.4.1. Donijeti jedinstveni zakon o pravima osoba s invaliditetom u područjima </a:t>
            </a:r>
            <a:r>
              <a:rPr lang="pl-PL" sz="2000" dirty="0" smtClean="0"/>
              <a:t>obrazovanja, socijalne skrbi i zdravlja</a:t>
            </a:r>
          </a:p>
          <a:p>
            <a:r>
              <a:rPr lang="hr-HR" sz="2000" b="1" dirty="0" smtClean="0"/>
              <a:t>Mjera 6.4.2. Analizirati mrežu odgojno-obrazovnih ustanova u kojima se ostvaruje odgoj </a:t>
            </a:r>
            <a:r>
              <a:rPr lang="pl-PL" sz="2000" dirty="0" smtClean="0"/>
              <a:t>i obrazovanje učenika s teškoćama</a:t>
            </a:r>
          </a:p>
          <a:p>
            <a:r>
              <a:rPr lang="hr-HR" sz="2000" b="1" dirty="0" smtClean="0"/>
              <a:t>Mjera 6.4.3. Donošenje odluke o obvezama i financiranju ustanova s posebnim </a:t>
            </a:r>
            <a:r>
              <a:rPr lang="hr-HR" sz="2000" dirty="0" smtClean="0"/>
              <a:t>programima za djecu s teškoćama.</a:t>
            </a:r>
          </a:p>
          <a:p>
            <a:r>
              <a:rPr lang="it-IT" sz="2000" b="1" dirty="0" err="1" smtClean="0"/>
              <a:t>Mjera</a:t>
            </a:r>
            <a:r>
              <a:rPr lang="it-IT" sz="2000" b="1" dirty="0" smtClean="0"/>
              <a:t> 6.4.4. </a:t>
            </a:r>
            <a:r>
              <a:rPr lang="it-IT" sz="2000" b="1" dirty="0" err="1" smtClean="0"/>
              <a:t>Izraditi</a:t>
            </a:r>
            <a:r>
              <a:rPr lang="it-IT" sz="2000" b="1" dirty="0" smtClean="0"/>
              <a:t> i </a:t>
            </a:r>
            <a:r>
              <a:rPr lang="it-IT" sz="2000" b="1" dirty="0" err="1" smtClean="0"/>
              <a:t>implementirati</a:t>
            </a:r>
            <a:r>
              <a:rPr lang="it-IT" sz="2000" b="1" dirty="0" smtClean="0"/>
              <a:t> nove </a:t>
            </a:r>
            <a:r>
              <a:rPr lang="it-IT" sz="2000" b="1" dirty="0" err="1" smtClean="0"/>
              <a:t>nastavne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programe</a:t>
            </a:r>
            <a:r>
              <a:rPr lang="it-IT" sz="2000" b="1" dirty="0" smtClean="0"/>
              <a:t> i </a:t>
            </a:r>
            <a:r>
              <a:rPr lang="it-IT" sz="2000" b="1" dirty="0" err="1" smtClean="0"/>
              <a:t>obrazovanje</a:t>
            </a:r>
            <a:r>
              <a:rPr lang="it-IT" sz="2000" b="1" dirty="0" smtClean="0"/>
              <a:t> za nove</a:t>
            </a:r>
            <a:r>
              <a:rPr lang="hr-HR" sz="2000" b="1" dirty="0" smtClean="0"/>
              <a:t> </a:t>
            </a:r>
            <a:r>
              <a:rPr lang="pl-PL" sz="2000" dirty="0" smtClean="0"/>
              <a:t>kvalifikacije za učenike s teškoćama</a:t>
            </a:r>
          </a:p>
          <a:p>
            <a:r>
              <a:rPr lang="hr-HR" sz="2000" b="1" dirty="0" smtClean="0"/>
              <a:t>Mjera 6.4.5. Graditi i opremati odgojno-obrazovne ustanove u kojima se ostvaruje odgoj </a:t>
            </a:r>
            <a:r>
              <a:rPr lang="pl-PL" sz="2000" dirty="0" smtClean="0"/>
              <a:t>i obrazovanje učenika s teškoćama u skladu s potrebama</a:t>
            </a:r>
          </a:p>
          <a:p>
            <a:r>
              <a:rPr lang="hr-HR" sz="2000" b="1" dirty="0" smtClean="0"/>
              <a:t>Mjera 6.4.6. Izraditi kriterije za dobivanje statusa stručno-razvojnog centra. Imenovati </a:t>
            </a:r>
            <a:r>
              <a:rPr lang="hr-HR" sz="2000" dirty="0" smtClean="0"/>
              <a:t>stručno razvojne centre (centre kompetentnosti) u području </a:t>
            </a:r>
            <a:r>
              <a:rPr lang="hr-HR" sz="2000" dirty="0" err="1" smtClean="0"/>
              <a:t>inkluzivnog</a:t>
            </a:r>
            <a:r>
              <a:rPr lang="hr-HR" sz="2000" dirty="0" smtClean="0"/>
              <a:t> obrazovanja</a:t>
            </a:r>
            <a:endParaRPr lang="pl-PL" sz="2000" dirty="0" smtClean="0"/>
          </a:p>
          <a:p>
            <a:endParaRPr lang="hr-HR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Mjere 6.4.</a:t>
            </a:r>
            <a:endParaRPr lang="hr-H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u </a:t>
            </a:r>
            <a:r>
              <a:rPr lang="sv-SE" b="1" dirty="0" smtClean="0"/>
              <a:t>središte procesa stavlja dijete/učenika</a:t>
            </a:r>
            <a:endParaRPr lang="hr-HR" b="1" dirty="0" smtClean="0"/>
          </a:p>
          <a:p>
            <a:r>
              <a:rPr lang="hr-HR" dirty="0" smtClean="0"/>
              <a:t>osigurava najbolje moguće </a:t>
            </a:r>
            <a:r>
              <a:rPr lang="hr-HR" b="1" dirty="0" smtClean="0"/>
              <a:t>uvjete i podršku</a:t>
            </a:r>
          </a:p>
          <a:p>
            <a:r>
              <a:rPr lang="hr-HR" dirty="0" smtClean="0"/>
              <a:t>potiče cjelovit </a:t>
            </a:r>
            <a:r>
              <a:rPr lang="hr-HR" b="1" dirty="0" smtClean="0"/>
              <a:t>individualni razvoj</a:t>
            </a:r>
          </a:p>
          <a:p>
            <a:r>
              <a:rPr lang="hr-HR" dirty="0" smtClean="0"/>
              <a:t>promiče </a:t>
            </a:r>
            <a:r>
              <a:rPr lang="hr-HR" b="1" dirty="0" smtClean="0"/>
              <a:t>društvenu jednakost </a:t>
            </a:r>
            <a:r>
              <a:rPr lang="hr-HR" dirty="0" smtClean="0"/>
              <a:t>i demokratske vrijednosti</a:t>
            </a:r>
          </a:p>
          <a:p>
            <a:r>
              <a:rPr lang="hr-HR" dirty="0" smtClean="0"/>
              <a:t>pridonosi društvenom i gospodarskom razvitku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Vizija odgoja i obrazovanja</a:t>
            </a:r>
            <a:endParaRPr lang="hr-H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  Sustav odgoja i obrazovanja vidi se kao koherentna cjelina.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Svi sudionici i ustanove dobivaju:</a:t>
            </a:r>
          </a:p>
          <a:p>
            <a:r>
              <a:rPr lang="hr-HR" dirty="0" smtClean="0"/>
              <a:t>podršku,</a:t>
            </a:r>
          </a:p>
          <a:p>
            <a:r>
              <a:rPr lang="hr-HR" dirty="0" smtClean="0"/>
              <a:t>visok stupanj autonomije i</a:t>
            </a:r>
          </a:p>
          <a:p>
            <a:r>
              <a:rPr lang="hr-HR" dirty="0" smtClean="0"/>
              <a:t>odgovornost za kvalitetu i ishode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Konceptualni okvir</a:t>
            </a:r>
            <a:endParaRPr lang="hr-H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Konceptualni model uključuje ove</a:t>
            </a:r>
            <a:br>
              <a:rPr lang="hr-HR" dirty="0" smtClean="0"/>
            </a:br>
            <a:r>
              <a:rPr lang="hr-HR" dirty="0" smtClean="0"/>
              <a:t>čimbenike</a:t>
            </a:r>
            <a:endParaRPr lang="hr-HR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7981950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5376862"/>
          </a:xfrm>
        </p:spPr>
        <p:txBody>
          <a:bodyPr/>
          <a:lstStyle/>
          <a:p>
            <a:r>
              <a:rPr lang="hr-HR" dirty="0" smtClean="0"/>
              <a:t>1. Cjelovitu </a:t>
            </a:r>
            <a:r>
              <a:rPr lang="hr-HR" dirty="0" err="1" smtClean="0"/>
              <a:t>kurikularnu</a:t>
            </a:r>
            <a:r>
              <a:rPr lang="hr-HR" dirty="0" smtClean="0"/>
              <a:t> reformu</a:t>
            </a:r>
          </a:p>
          <a:p>
            <a:r>
              <a:rPr lang="pl-PL" dirty="0" smtClean="0"/>
              <a:t>2. Promjenu strukture odgoja i obrazovanja</a:t>
            </a:r>
          </a:p>
          <a:p>
            <a:r>
              <a:rPr lang="hr-HR" dirty="0" smtClean="0"/>
              <a:t>3. Podizanje društvenog ugleda i kvalitete rada učitelja</a:t>
            </a:r>
          </a:p>
          <a:p>
            <a:r>
              <a:rPr lang="vi-VN" dirty="0" smtClean="0"/>
              <a:t>4. Unaprjeđivanje kvalitete rukovođenja odgojno-obrazovnim ustanovama</a:t>
            </a:r>
          </a:p>
          <a:p>
            <a:r>
              <a:rPr lang="hr-HR" b="1" dirty="0" smtClean="0">
                <a:solidFill>
                  <a:srgbClr val="FF0000"/>
                </a:solidFill>
              </a:rPr>
              <a:t>5</a:t>
            </a:r>
            <a:r>
              <a:rPr lang="hr-HR" dirty="0" smtClean="0">
                <a:solidFill>
                  <a:srgbClr val="FF0000"/>
                </a:solidFill>
              </a:rPr>
              <a:t>. Osiguranje </a:t>
            </a:r>
            <a:r>
              <a:rPr lang="hr-HR" b="1" dirty="0" smtClean="0">
                <a:solidFill>
                  <a:srgbClr val="FF0000"/>
                </a:solidFill>
              </a:rPr>
              <a:t>cjelovitog sustava podrške </a:t>
            </a:r>
            <a:r>
              <a:rPr lang="hr-HR" dirty="0" smtClean="0">
                <a:solidFill>
                  <a:srgbClr val="FF0000"/>
                </a:solidFill>
              </a:rPr>
              <a:t>djeci i učenicima</a:t>
            </a:r>
          </a:p>
          <a:p>
            <a:r>
              <a:rPr lang="pt-BR" dirty="0" smtClean="0">
                <a:solidFill>
                  <a:srgbClr val="FF0000"/>
                </a:solidFill>
              </a:rPr>
              <a:t>6. Osiguranje optimalnih uvjeta rada svih odgojno-obrazovnih ustanova</a:t>
            </a:r>
          </a:p>
          <a:p>
            <a:r>
              <a:rPr lang="hr-HR" dirty="0" smtClean="0"/>
              <a:t>7. Sustavno osiguranje kvalitete odgoja i obrazovanja.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Strategija se usmjerava na sljedeće ciljeve:</a:t>
            </a:r>
            <a:endParaRPr lang="hr-H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  N</a:t>
            </a:r>
            <a:r>
              <a:rPr lang="vi-VN" dirty="0" smtClean="0"/>
              <a:t>ajdjelotvornijih načina unaprjeđivanja kvalitete obrazovnih sustava jesu intervencije</a:t>
            </a:r>
            <a:r>
              <a:rPr lang="hr-HR" dirty="0" smtClean="0"/>
              <a:t> </a:t>
            </a:r>
            <a:r>
              <a:rPr lang="pl-PL" dirty="0" smtClean="0"/>
              <a:t>na školskoj razini koje su usmjerene na učenika.</a:t>
            </a:r>
          </a:p>
          <a:p>
            <a:pPr>
              <a:buNone/>
            </a:pPr>
            <a:r>
              <a:rPr lang="pl-PL" dirty="0" smtClean="0"/>
              <a:t>  </a:t>
            </a:r>
          </a:p>
          <a:p>
            <a:pPr>
              <a:buNone/>
            </a:pPr>
            <a:r>
              <a:rPr lang="pl-PL" dirty="0" smtClean="0"/>
              <a:t>	Uspješni obrazovni sustavi, jednako kao i uspješne škole (na </a:t>
            </a:r>
            <a:r>
              <a:rPr lang="hr-HR" dirty="0" smtClean="0"/>
              <a:t>mikrorazini), osobitu pozornost posvećuju individualnoj podršci učenicima.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5. Razviti cjelovit sustav podrške učenicima</a:t>
            </a:r>
            <a:endParaRPr lang="hr-H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	Osiguranje cjelovitog sustava podrške djeci i učenicima koji ujedinjuje različite mehanizme podrške unutar odgojno-obrazovnih institucija i izvan njih:</a:t>
            </a:r>
          </a:p>
          <a:p>
            <a:r>
              <a:rPr lang="hr-HR" dirty="0" smtClean="0"/>
              <a:t>podršku u učenju, </a:t>
            </a:r>
          </a:p>
          <a:p>
            <a:r>
              <a:rPr lang="hr-HR" dirty="0" smtClean="0"/>
              <a:t>psihološku podršku i karijerno savjetovanje, </a:t>
            </a:r>
          </a:p>
          <a:p>
            <a:r>
              <a:rPr lang="hr-HR" dirty="0" smtClean="0"/>
              <a:t>dodatne specifične oblike podrške djeci i učenicima s teškoćama.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Glavni cilj</a:t>
            </a:r>
            <a:endParaRPr lang="hr-H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dirty="0" smtClean="0"/>
              <a:t>obvezno redovito provođenje postupaka rane identifikacije mogućih teškoća kod djece do polaska</a:t>
            </a:r>
            <a:r>
              <a:rPr lang="hr-HR" dirty="0" smtClean="0"/>
              <a:t> u školu korištenjem prikladnog standardiziranog postupka i dijagnostičkog instrumentarija (u ustanovama ranog i predškolskog odgoja i obrazovanja)</a:t>
            </a:r>
          </a:p>
          <a:p>
            <a:r>
              <a:rPr lang="vi-VN" dirty="0" smtClean="0"/>
              <a:t>obvezno provođenje identifikacije mogućih teškoća kod djece u procesu utvrđivanja psihofizičke</a:t>
            </a:r>
            <a:r>
              <a:rPr lang="hr-HR" dirty="0" smtClean="0"/>
              <a:t> zrelosti djece za školu korištenjem prikladnog standardiziranog postupka i dijagnostičkog instrumentarija (u osnovnim školama).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2800" dirty="0" smtClean="0"/>
              <a:t>5.1 </a:t>
            </a:r>
            <a:r>
              <a:rPr lang="it-IT" sz="2800" dirty="0" err="1" smtClean="0"/>
              <a:t>Uspostaviti</a:t>
            </a:r>
            <a:r>
              <a:rPr lang="it-IT" sz="2800" dirty="0" smtClean="0"/>
              <a:t> </a:t>
            </a:r>
            <a:r>
              <a:rPr lang="it-IT" sz="2800" dirty="0" err="1" smtClean="0"/>
              <a:t>standardizirane</a:t>
            </a:r>
            <a:r>
              <a:rPr lang="it-IT" sz="2800" dirty="0" smtClean="0"/>
              <a:t> </a:t>
            </a:r>
            <a:r>
              <a:rPr lang="it-IT" sz="2800" dirty="0" err="1" smtClean="0"/>
              <a:t>mehanizme</a:t>
            </a:r>
            <a:r>
              <a:rPr lang="it-IT" sz="2800" dirty="0" smtClean="0"/>
              <a:t> rane </a:t>
            </a:r>
            <a:r>
              <a:rPr lang="it-IT" sz="2800" dirty="0" err="1" smtClean="0"/>
              <a:t>identifikacije</a:t>
            </a:r>
            <a:r>
              <a:rPr lang="hr-HR" sz="2800" dirty="0" smtClean="0"/>
              <a:t> razvojnih potreba i mogućih teškoća djece</a:t>
            </a:r>
            <a:endParaRPr lang="hr-HR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omilanje">
  <a:themeElements>
    <a:clrScheme name="Gomilanj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Gomilanj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Gomilanj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Gomilanj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Gomilanj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Gomilanj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Gomilanj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704</TotalTime>
  <Words>977</Words>
  <Application>Microsoft Office PowerPoint</Application>
  <PresentationFormat>On-screen Show (4:3)</PresentationFormat>
  <Paragraphs>102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Gomilanje</vt:lpstr>
      <vt:lpstr>Inkluzija  u Republici Hrvatskoj sadašnjost i perspektive </vt:lpstr>
      <vt:lpstr>Slide 2</vt:lpstr>
      <vt:lpstr>Vizija odgoja i obrazovanja</vt:lpstr>
      <vt:lpstr>Konceptualni okvir</vt:lpstr>
      <vt:lpstr>Konceptualni model uključuje ove čimbenike</vt:lpstr>
      <vt:lpstr>Strategija se usmjerava na sljedeće ciljeve:</vt:lpstr>
      <vt:lpstr>5. Razviti cjelovit sustav podrške učenicima</vt:lpstr>
      <vt:lpstr>Glavni cilj</vt:lpstr>
      <vt:lpstr>5.1 Uspostaviti standardizirane mehanizme rane identifikacije razvojnih potreba i mogućih teškoća djece</vt:lpstr>
      <vt:lpstr>Mjere 5.1.</vt:lpstr>
      <vt:lpstr>5.2 Uspostaviti cjelovit sustav podrške djeci i učenicima u odgojno-obrazovnim ustanovama</vt:lpstr>
      <vt:lpstr>Mehanizmi identifikacije, savjetovanja i praćenja u školama i učeničkim domovima učenika s teškoćama</vt:lpstr>
      <vt:lpstr>Mjere 5.2.</vt:lpstr>
      <vt:lpstr>Odgojno-obrazovne ustanove kao prijateljsko okruženje za djecu i učenike s teškoćama</vt:lpstr>
      <vt:lpstr>Mjere 5.2.</vt:lpstr>
      <vt:lpstr>5.3 Izgradnja kapaciteta cjelovitog sustava podrške djeci i učenicima</vt:lpstr>
      <vt:lpstr>Mjere 5.3.</vt:lpstr>
      <vt:lpstr>Mjere 5.3.</vt:lpstr>
      <vt:lpstr>Mreža potpore inkluzivnom obrazovanju</vt:lpstr>
      <vt:lpstr>Mreža potpore inkluzivnom obrazovanju uključuje:</vt:lpstr>
      <vt:lpstr>Mjere 5.3.</vt:lpstr>
      <vt:lpstr>Mjere 5.3.</vt:lpstr>
      <vt:lpstr>6.4. Unaprjeđivanje rada odgojno-obrazovnih ustanova u kojima se ostvaruje posebni programi odgoja i obrazovanja za učenike s teškoćama</vt:lpstr>
      <vt:lpstr>Mjere 6.4.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Strategija obrazovanja, znanosti i tehnologije</dc:title>
  <dc:creator>Snježana</dc:creator>
  <cp:lastModifiedBy>Robert Cimperman</cp:lastModifiedBy>
  <cp:revision>64</cp:revision>
  <dcterms:created xsi:type="dcterms:W3CDTF">2013-11-07T15:41:03Z</dcterms:created>
  <dcterms:modified xsi:type="dcterms:W3CDTF">2014-10-21T09:24:26Z</dcterms:modified>
</cp:coreProperties>
</file>