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73191E-35DC-439F-B567-9F5EACC263A4}" type="datetimeFigureOut">
              <a:rPr lang="hr-HR" smtClean="0"/>
              <a:pPr/>
              <a:t>23.10.2014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A4740E-01FC-4B39-A806-B86935D456FA}" type="slidenum">
              <a:rPr lang="hr-HR" smtClean="0"/>
              <a:pPr/>
              <a:t>‹#›</a:t>
            </a:fld>
            <a:endParaRPr lang="hr-H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RAD MST NA PROJEKTU “KAO DA SAM DOMA”</a:t>
            </a:r>
            <a:endParaRPr lang="hr-HR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hr-HR" sz="2000" dirty="0" smtClean="0"/>
          </a:p>
          <a:p>
            <a:endParaRPr lang="hr-HR" sz="2000" dirty="0" smtClean="0"/>
          </a:p>
          <a:p>
            <a:endParaRPr lang="hr-HR" sz="2000" dirty="0" smtClean="0"/>
          </a:p>
          <a:p>
            <a:r>
              <a:rPr lang="hr-HR" sz="2000" dirty="0" smtClean="0"/>
              <a:t>Autori: Blanka Brozović, prof. Pedagogije i prof. Rehabilitator, OŠ Ljudevita Gaja Osijek</a:t>
            </a:r>
          </a:p>
          <a:p>
            <a:r>
              <a:rPr lang="hr-HR" sz="2000" dirty="0"/>
              <a:t>i</a:t>
            </a:r>
            <a:endParaRPr lang="hr-HR" sz="2000" dirty="0" smtClean="0"/>
          </a:p>
          <a:p>
            <a:r>
              <a:rPr lang="hr-HR" sz="2000" dirty="0" smtClean="0"/>
              <a:t>               Želimir Rajter, prof. Psihologije, 2. SŠ Beli Manastir, Gimnazija BM, Srednja škola Valpovo</a:t>
            </a: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                           </a:t>
            </a:r>
          </a:p>
          <a:p>
            <a:pPr>
              <a:buNone/>
            </a:pPr>
            <a:r>
              <a:rPr lang="hr-HR" sz="2400" dirty="0"/>
              <a:t>	</a:t>
            </a:r>
            <a:r>
              <a:rPr lang="hr-HR" sz="2400" dirty="0" smtClean="0"/>
              <a:t>		              MINISTARSTVO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			      URED DRŽAVNE UPRAVE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			                      ŠKOLA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			</a:t>
            </a:r>
          </a:p>
          <a:p>
            <a:pPr>
              <a:buNone/>
            </a:pPr>
            <a:r>
              <a:rPr lang="hr-HR" sz="2400" dirty="0"/>
              <a:t>	</a:t>
            </a:r>
            <a:r>
              <a:rPr lang="hr-HR" sz="2400" dirty="0" smtClean="0"/>
              <a:t>			UČENIK (RODITELJ)</a:t>
            </a:r>
            <a:endParaRPr lang="hr-HR" sz="24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403648" y="1916832"/>
            <a:ext cx="5904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355976" y="1916832"/>
            <a:ext cx="2952328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03648" y="1916832"/>
            <a:ext cx="2880320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sz="2400" dirty="0"/>
              <a:t>	</a:t>
            </a:r>
            <a:r>
              <a:rPr lang="hr-HR" sz="2400" dirty="0" smtClean="0"/>
              <a:t>		     UČENIK (RODITELJ)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				  ŠKOLA</a:t>
            </a:r>
          </a:p>
          <a:p>
            <a:pPr>
              <a:buNone/>
            </a:pPr>
            <a:r>
              <a:rPr lang="hr-HR" sz="2400" dirty="0"/>
              <a:t>	</a:t>
            </a:r>
            <a:r>
              <a:rPr lang="hr-HR" sz="2400" dirty="0" smtClean="0"/>
              <a:t>			</a:t>
            </a:r>
          </a:p>
          <a:p>
            <a:pPr>
              <a:buNone/>
            </a:pPr>
            <a:r>
              <a:rPr lang="hr-HR" sz="2400" dirty="0"/>
              <a:t>	</a:t>
            </a:r>
            <a:r>
              <a:rPr lang="hr-HR" sz="2400" dirty="0" smtClean="0"/>
              <a:t>		URED DRŽAVNE UPRAVE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			        MINISTARSTVO</a:t>
            </a:r>
            <a:endParaRPr lang="hr-HR" sz="24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331640" y="2204864"/>
            <a:ext cx="2448272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779912" y="2204864"/>
            <a:ext cx="2952328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331640" y="544522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hr-HR" sz="2400" dirty="0" smtClean="0"/>
              <a:t>KORAK     Roditelji       Škola   </a:t>
            </a:r>
          </a:p>
          <a:p>
            <a:pPr marL="457200" indent="-457200">
              <a:buNone/>
            </a:pPr>
            <a:r>
              <a:rPr lang="hr-HR" sz="2400" dirty="0" smtClean="0"/>
              <a:t>       zahtjev za novim prijedlogom o primjerenom obliku obrazovanja</a:t>
            </a:r>
          </a:p>
          <a:p>
            <a:pPr marL="457200" indent="-457200">
              <a:buNone/>
            </a:pPr>
            <a:endParaRPr lang="hr-HR" sz="2400" dirty="0" smtClean="0"/>
          </a:p>
          <a:p>
            <a:pPr marL="457200" indent="-457200">
              <a:buNone/>
            </a:pPr>
            <a:r>
              <a:rPr lang="hr-HR" sz="2400" dirty="0" smtClean="0"/>
              <a:t>2.    KORAK     Škola 	   Nadležni ured </a:t>
            </a:r>
          </a:p>
          <a:p>
            <a:pPr marL="457200" indent="-457200">
              <a:buNone/>
            </a:pPr>
            <a:r>
              <a:rPr lang="hr-HR" sz="2400" dirty="0"/>
              <a:t> </a:t>
            </a:r>
            <a:r>
              <a:rPr lang="hr-HR" sz="2400" dirty="0" smtClean="0"/>
              <a:t>	Temeljem Rješenja i još 2 Rješenja </a:t>
            </a:r>
            <a:r>
              <a:rPr lang="hr-HR" sz="2000" dirty="0" smtClean="0"/>
              <a:t>(uč.razvličitih dobi i obrazovne razine)</a:t>
            </a:r>
            <a:r>
              <a:rPr lang="hr-HR" sz="2400" dirty="0" smtClean="0"/>
              <a:t> zahtjev za otvaranje kombiniranog odjela za učenike s teškoćama </a:t>
            </a:r>
            <a:r>
              <a:rPr lang="hr-HR" sz="1800" dirty="0" smtClean="0"/>
              <a:t>(Pravilnik o ob. uč. </a:t>
            </a:r>
            <a:r>
              <a:rPr lang="hr-HR" sz="1800" dirty="0"/>
              <a:t> </a:t>
            </a:r>
            <a:r>
              <a:rPr lang="hr-HR" sz="1800" dirty="0" smtClean="0"/>
              <a:t>u redovitom i kombiniranom razrednom odjelu i odg.obrazovnoj skupini (2010.))</a:t>
            </a:r>
          </a:p>
          <a:p>
            <a:pPr marL="457200" indent="-457200">
              <a:buNone/>
            </a:pPr>
            <a:endParaRPr lang="hr-HR" sz="1800" dirty="0" smtClean="0"/>
          </a:p>
          <a:p>
            <a:pPr marL="457200" indent="-457200">
              <a:buAutoNum type="arabicPeriod" startAt="3"/>
            </a:pPr>
            <a:r>
              <a:rPr lang="hr-HR" sz="2400" dirty="0" smtClean="0"/>
              <a:t>KORAK      Škola         Roditelji</a:t>
            </a:r>
          </a:p>
          <a:p>
            <a:pPr marL="457200" indent="-457200">
              <a:buNone/>
            </a:pPr>
            <a:r>
              <a:rPr lang="hr-HR" sz="2400" dirty="0" smtClean="0"/>
              <a:t>       obavijest o neodgovaranju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sz="2400" dirty="0" smtClean="0"/>
              <a:t>4.   KORAK        Škola         Nadležni ured</a:t>
            </a:r>
          </a:p>
          <a:p>
            <a:pPr>
              <a:buNone/>
            </a:pPr>
            <a:r>
              <a:rPr lang="hr-HR" sz="2400" dirty="0" smtClean="0"/>
              <a:t>      Požurnica</a:t>
            </a:r>
          </a:p>
          <a:p>
            <a:pPr>
              <a:buNone/>
            </a:pPr>
            <a:r>
              <a:rPr lang="hr-HR" sz="2400" dirty="0"/>
              <a:t>	</a:t>
            </a:r>
            <a:r>
              <a:rPr lang="hr-HR" sz="2400" dirty="0" smtClean="0"/>
              <a:t>  Usmeni kontakt</a:t>
            </a:r>
          </a:p>
          <a:p>
            <a:pPr>
              <a:buNone/>
            </a:pPr>
            <a:endParaRPr lang="hr-HR" sz="2400" dirty="0" smtClean="0"/>
          </a:p>
          <a:p>
            <a:pPr marL="457200" indent="-457200">
              <a:buAutoNum type="arabicPeriod" startAt="5"/>
            </a:pPr>
            <a:r>
              <a:rPr lang="hr-HR" sz="2400" dirty="0" smtClean="0"/>
              <a:t>KORAK        Škola 	       Roditelji</a:t>
            </a:r>
          </a:p>
          <a:p>
            <a:pPr marL="457200" indent="-457200">
              <a:buNone/>
            </a:pPr>
            <a:r>
              <a:rPr lang="hr-HR" sz="2400" dirty="0"/>
              <a:t>	</a:t>
            </a:r>
            <a:r>
              <a:rPr lang="hr-HR" sz="2400" dirty="0" smtClean="0"/>
              <a:t>Obavijest roditeljima</a:t>
            </a:r>
          </a:p>
          <a:p>
            <a:pPr marL="457200" indent="-457200">
              <a:buNone/>
            </a:pPr>
            <a:endParaRPr lang="hr-HR" sz="2400" dirty="0" smtClean="0"/>
          </a:p>
          <a:p>
            <a:pPr marL="457200" indent="-457200">
              <a:buAutoNum type="arabicPeriod" startAt="6"/>
            </a:pPr>
            <a:r>
              <a:rPr lang="hr-HR" sz="2400" dirty="0" smtClean="0"/>
              <a:t>KORAK        Nadležni ured       Škola </a:t>
            </a:r>
          </a:p>
          <a:p>
            <a:pPr marL="457200" indent="-457200">
              <a:buNone/>
            </a:pPr>
            <a:r>
              <a:rPr lang="hr-HR" sz="2400" dirty="0"/>
              <a:t>	</a:t>
            </a:r>
            <a:r>
              <a:rPr lang="hr-HR" sz="2400" dirty="0" smtClean="0"/>
              <a:t>Obavijest školi, neispunjavanje uvjeta prema čl. 9. st. 2 Pravilnika o odgoju i obrazovanju učenika s teškoćama (NN23/91) </a:t>
            </a:r>
            <a:r>
              <a:rPr lang="hr-HR" sz="2000" dirty="0" smtClean="0"/>
              <a:t>(posebnu odgojno-obrazovnu grupu u pravilu čine učenici podjednake obrazovne razine, a broj učenika može biti od 5 do 10)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 startAt="7"/>
            </a:pPr>
            <a:r>
              <a:rPr lang="hr-HR" sz="2400" dirty="0" smtClean="0"/>
              <a:t>KORAK     Škola	  Roditelji</a:t>
            </a:r>
          </a:p>
          <a:p>
            <a:pPr marL="457200" indent="-457200">
              <a:buNone/>
            </a:pPr>
            <a:r>
              <a:rPr lang="hr-HR" sz="2400" dirty="0"/>
              <a:t>	</a:t>
            </a:r>
            <a:r>
              <a:rPr lang="hr-HR" sz="2400" dirty="0" smtClean="0"/>
              <a:t>Obavijest roditeljima</a:t>
            </a:r>
          </a:p>
          <a:p>
            <a:pPr marL="457200" indent="-457200">
              <a:buNone/>
            </a:pPr>
            <a:endParaRPr lang="hr-HR" sz="2400" dirty="0" smtClean="0"/>
          </a:p>
          <a:p>
            <a:pPr marL="457200" indent="-457200">
              <a:buAutoNum type="arabicPeriod" startAt="8"/>
            </a:pPr>
            <a:r>
              <a:rPr lang="hr-HR" sz="2400" dirty="0" smtClean="0"/>
              <a:t>KORAK     Škola		Nadležni Uredi</a:t>
            </a:r>
          </a:p>
          <a:p>
            <a:pPr marL="457200" indent="-457200">
              <a:buNone/>
            </a:pPr>
            <a:r>
              <a:rPr lang="hr-HR" sz="2400" dirty="0"/>
              <a:t> </a:t>
            </a:r>
            <a:r>
              <a:rPr lang="hr-HR" sz="2400" dirty="0" smtClean="0"/>
              <a:t>                       Roditelji</a:t>
            </a:r>
          </a:p>
          <a:p>
            <a:pPr marL="457200" indent="-457200">
              <a:buNone/>
            </a:pPr>
            <a:endParaRPr lang="hr-HR" sz="2400" dirty="0" smtClean="0"/>
          </a:p>
          <a:p>
            <a:pPr marL="457200" indent="-457200">
              <a:buAutoNum type="arabicPeriod" startAt="9"/>
            </a:pPr>
            <a:r>
              <a:rPr lang="hr-HR" sz="2400" dirty="0" smtClean="0"/>
              <a:t>KORAK    Županijski Ured državne uprave          Škola</a:t>
            </a:r>
          </a:p>
          <a:p>
            <a:pPr marL="457200" indent="-457200">
              <a:buNone/>
            </a:pPr>
            <a:r>
              <a:rPr lang="hr-HR" sz="2400" dirty="0"/>
              <a:t>	</a:t>
            </a:r>
            <a:r>
              <a:rPr lang="hr-HR" sz="2400" dirty="0" smtClean="0"/>
              <a:t>Pisani odgovor o Odluci (pozitivan odgovor)</a:t>
            </a:r>
          </a:p>
          <a:p>
            <a:pPr marL="457200" indent="-457200">
              <a:buNone/>
            </a:pPr>
            <a:endParaRPr lang="hr-HR" sz="2400" dirty="0" smtClean="0"/>
          </a:p>
          <a:p>
            <a:pPr marL="457200" indent="-457200">
              <a:buNone/>
            </a:pPr>
            <a:r>
              <a:rPr lang="hr-HR" sz="2400" dirty="0" smtClean="0"/>
              <a:t>10. 	KORAK      Škola 	    Roditelji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pPr>
              <a:buNone/>
            </a:pPr>
            <a:r>
              <a:rPr lang="hr-HR" sz="2400" dirty="0" smtClean="0"/>
              <a:t>	Već je prošlo mjesec dana, R. B. još uvijek nije ostvario svja zakonska prava. </a:t>
            </a:r>
            <a:endParaRPr lang="hr-HR" sz="2400" dirty="0"/>
          </a:p>
          <a:p>
            <a:pPr>
              <a:buNone/>
            </a:pPr>
            <a:r>
              <a:rPr lang="hr-HR" sz="2400" dirty="0" smtClean="0"/>
              <a:t>		Borba za njegova prava još uvijek traje.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  		Borba?            Protiv koga...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hr-HR" sz="2400" dirty="0" smtClean="0"/>
              <a:t>         Udruga Zvono, Belišće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Od 2003. godine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Podrška osobama s teškoćama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Sjeverozapadno područje Osječko – baranjske županije</a:t>
            </a:r>
          </a:p>
          <a:p>
            <a:pPr>
              <a:buNone/>
            </a:pPr>
            <a:r>
              <a:rPr lang="hr-HR" sz="2400" dirty="0" smtClean="0"/>
              <a:t>Valpovština</a:t>
            </a:r>
          </a:p>
          <a:p>
            <a:pPr>
              <a:buNone/>
            </a:pPr>
            <a:r>
              <a:rPr lang="hr-HR" sz="2400" dirty="0" smtClean="0"/>
              <a:t>Miholjština</a:t>
            </a:r>
          </a:p>
          <a:p>
            <a:pPr>
              <a:buNone/>
            </a:pPr>
            <a:r>
              <a:rPr lang="hr-HR" sz="2400" dirty="0" smtClean="0"/>
              <a:t>Zapadni dio Baranje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Područja rada:</a:t>
            </a:r>
          </a:p>
          <a:p>
            <a:pPr marL="457200" indent="-457200">
              <a:buAutoNum type="arabicPeriod"/>
            </a:pPr>
            <a:r>
              <a:rPr lang="hr-HR" sz="2400" dirty="0" smtClean="0"/>
              <a:t>Prevencija institucionalizacije</a:t>
            </a:r>
          </a:p>
          <a:p>
            <a:pPr marL="457200" indent="-457200">
              <a:buAutoNum type="arabicPeriod"/>
            </a:pPr>
            <a:r>
              <a:rPr lang="hr-HR" sz="2400" dirty="0" smtClean="0"/>
              <a:t>Zapošljavanje i socijalno poduzetništvo</a:t>
            </a:r>
          </a:p>
          <a:p>
            <a:pPr marL="457200" indent="-457200">
              <a:buAutoNum type="arabicPeriod"/>
            </a:pPr>
            <a:r>
              <a:rPr lang="hr-HR" sz="2400" dirty="0" smtClean="0"/>
              <a:t>Rad s mladima</a:t>
            </a:r>
          </a:p>
          <a:p>
            <a:pPr marL="457200" indent="-457200">
              <a:buAutoNum type="arabicPeriod"/>
            </a:pPr>
            <a:r>
              <a:rPr lang="hr-HR" sz="2400" dirty="0" smtClean="0"/>
              <a:t>Volonterizam</a:t>
            </a:r>
          </a:p>
          <a:p>
            <a:pPr marL="457200" indent="-457200">
              <a:buNone/>
            </a:pPr>
            <a:endParaRPr lang="hr-H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sz="2800" dirty="0" smtClean="0"/>
              <a:t>MST udruge Zvono, Belišće</a:t>
            </a:r>
          </a:p>
          <a:p>
            <a:pPr>
              <a:buNone/>
            </a:pPr>
            <a:endParaRPr lang="hr-HR" sz="2800" dirty="0"/>
          </a:p>
          <a:p>
            <a:pPr marL="514350" indent="-514350">
              <a:buAutoNum type="arabicPeriod"/>
            </a:pPr>
            <a:r>
              <a:rPr lang="hr-HR" sz="2800" dirty="0" smtClean="0"/>
              <a:t>Stalni članovi</a:t>
            </a:r>
          </a:p>
          <a:p>
            <a:pPr marL="514350" indent="-514350">
              <a:buAutoNum type="arabicPeriod"/>
            </a:pPr>
            <a:r>
              <a:rPr lang="hr-HR" sz="2800" dirty="0" smtClean="0"/>
              <a:t>Priduženi članovi</a:t>
            </a:r>
          </a:p>
          <a:p>
            <a:pPr marL="514350" indent="-514350">
              <a:buAutoNum type="arabicPeriod"/>
            </a:pPr>
            <a:r>
              <a:rPr lang="hr-HR" sz="2800" dirty="0" smtClean="0"/>
              <a:t>Inicijativa za aktivnost dolazi podjenako od roditelja i od sustava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				MST udruge Zvono 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		         financiran je iz sustava socijalne skrbi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   ZAKON O ODGOJU I OBRAZOVANJU U OSNOVNIM I SREDNJIM </a:t>
            </a:r>
          </a:p>
          <a:p>
            <a:pPr>
              <a:buNone/>
            </a:pPr>
            <a:r>
              <a:rPr lang="hr-HR" sz="2400" dirty="0" smtClean="0"/>
              <a:t>   ŠKOLAMA I PRATEĆI PRAVILNICI</a:t>
            </a:r>
          </a:p>
          <a:p>
            <a:pPr>
              <a:buNone/>
            </a:pPr>
            <a:r>
              <a:rPr lang="hr-HR" sz="2400" b="1" dirty="0" smtClean="0"/>
              <a:t>				OMOGUĆAVAJU</a:t>
            </a:r>
            <a:r>
              <a:rPr lang="hr-HR" sz="2400" dirty="0" smtClean="0"/>
              <a:t> </a:t>
            </a:r>
          </a:p>
          <a:p>
            <a:pPr>
              <a:buNone/>
            </a:pPr>
            <a:r>
              <a:rPr lang="hr-HR" sz="2400" dirty="0" smtClean="0"/>
              <a:t>         UČENICIMA OSTVARIVANJE NJIVOVIH PRAVA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/>
          <a:lstStyle/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  <a:p>
            <a:pPr>
              <a:buNone/>
            </a:pPr>
            <a:r>
              <a:rPr lang="hr-HR" sz="2400" dirty="0" smtClean="0"/>
              <a:t>      		USMENA KOMUNIKACIJA</a:t>
            </a:r>
          </a:p>
          <a:p>
            <a:pPr>
              <a:buNone/>
            </a:pPr>
            <a:r>
              <a:rPr lang="hr-HR" sz="2400" dirty="0" smtClean="0"/>
              <a:t> 				       ILI</a:t>
            </a:r>
          </a:p>
          <a:p>
            <a:pPr>
              <a:buNone/>
            </a:pPr>
            <a:r>
              <a:rPr lang="hr-HR" sz="2400" dirty="0" smtClean="0"/>
              <a:t> 			PISANA KOMUNIKACIJA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hr-HR" sz="2400" dirty="0" smtClean="0"/>
              <a:t>   R. B.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RODITELJI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ŠKOLA</a:t>
            </a:r>
          </a:p>
          <a:p>
            <a:pPr>
              <a:buNone/>
            </a:pPr>
            <a:r>
              <a:rPr lang="hr-HR" sz="2000" dirty="0" smtClean="0"/>
              <a:t>Rješenje o primjerenom obliku školovanja, poseban program uz individualizirani pristup, shodno čl. 7 Pravilnika o osnovnom odgoju i obrazovanju učenika s teškoćama u razvoju (NN23/91)</a:t>
            </a:r>
          </a:p>
          <a:p>
            <a:pPr>
              <a:buNone/>
            </a:pPr>
            <a:r>
              <a:rPr lang="hr-HR" sz="2400" dirty="0" smtClean="0"/>
              <a:t>POSREDOVANJE PSIHOLOGA MST</a:t>
            </a:r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PODRŠKA RODITELJIMA I ŠKOLI</a:t>
            </a:r>
            <a:endParaRPr lang="hr-HR" sz="2400" dirty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/>
          </a:p>
          <a:p>
            <a:pPr>
              <a:buNone/>
            </a:pP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191</Words>
  <Application>Microsoft Office PowerPoint</Application>
  <PresentationFormat>Prikaz na zaslonu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6" baseType="lpstr">
      <vt:lpstr>Flow</vt:lpstr>
      <vt:lpstr>RAD MST NA PROJEKTU “KAO DA SAM DOMA”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 MST NA PROJEKTU “KAO DA SAM DOMA”</dc:title>
  <dc:creator>Knjiznica</dc:creator>
  <cp:lastModifiedBy>INTEL</cp:lastModifiedBy>
  <cp:revision>8</cp:revision>
  <dcterms:created xsi:type="dcterms:W3CDTF">2014-10-17T06:28:08Z</dcterms:created>
  <dcterms:modified xsi:type="dcterms:W3CDTF">2014-10-23T20:50:38Z</dcterms:modified>
</cp:coreProperties>
</file>