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ms-office.legacyDiagramTex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70" r:id="rId14"/>
    <p:sldId id="274" r:id="rId15"/>
    <p:sldId id="275" r:id="rId16"/>
    <p:sldId id="269" r:id="rId17"/>
    <p:sldId id="276" r:id="rId18"/>
    <p:sldId id="271" r:id="rId19"/>
    <p:sldId id="272" r:id="rId20"/>
    <p:sldId id="273" r:id="rId21"/>
    <p:sldId id="277" r:id="rId22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microsoft.com/office/2006/relationships/legacyDocTextInfo" Target="legacyDocTextInfo.bin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5" Type="http://schemas.microsoft.com/office/2006/relationships/legacyDiagramText" Target="legacyDiagramText5.bin"/><Relationship Id="rId4" Type="http://schemas.microsoft.com/office/2006/relationships/legacyDiagramText" Target="legacyDiagramText4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odnaslov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hr-HR" smtClean="0"/>
              <a:t>Kliknite da biste uredili stil podnaslova matrice</a:t>
            </a:r>
            <a:endParaRPr kumimoji="0" lang="en-US"/>
          </a:p>
        </p:txBody>
      </p:sp>
      <p:sp>
        <p:nvSpPr>
          <p:cNvPr id="28" name="Naslov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cxnSp>
        <p:nvCxnSpPr>
          <p:cNvPr id="8" name="Ravni poveznik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avni poveznik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lipsa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zervirano mjesto datuma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E1F93-685B-4F64-A304-B2EBF957D26E}" type="datetimeFigureOut">
              <a:rPr lang="hr-HR" smtClean="0"/>
              <a:pPr/>
              <a:t>10.1.2013</a:t>
            </a:fld>
            <a:endParaRPr lang="hr-HR"/>
          </a:p>
        </p:txBody>
      </p:sp>
      <p:sp>
        <p:nvSpPr>
          <p:cNvPr id="16" name="Rezervirano mjesto broja slajda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3D4121-0A11-4405-9045-6B8E933CE11B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17" name="Rezervirano mjesto podnožja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E1F93-685B-4F64-A304-B2EBF957D26E}" type="datetimeFigureOut">
              <a:rPr lang="hr-HR" smtClean="0"/>
              <a:pPr/>
              <a:t>10.1.2013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D4121-0A11-4405-9045-6B8E933CE11B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E1F93-685B-4F64-A304-B2EBF957D26E}" type="datetimeFigureOut">
              <a:rPr lang="hr-HR" smtClean="0"/>
              <a:pPr/>
              <a:t>10.1.2013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D4121-0A11-4405-9045-6B8E933CE11B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zervirano mjesto sadržaja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14" name="Rezervirano mjesto datuma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19E1F93-685B-4F64-A304-B2EBF957D26E}" type="datetimeFigureOut">
              <a:rPr lang="hr-HR" smtClean="0"/>
              <a:pPr/>
              <a:t>10.1.2013</a:t>
            </a:fld>
            <a:endParaRPr lang="hr-HR"/>
          </a:p>
        </p:txBody>
      </p:sp>
      <p:sp>
        <p:nvSpPr>
          <p:cNvPr id="15" name="Rezervirano mjesto broja slajda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8E3D4121-0A11-4405-9045-6B8E933CE11B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16" name="Rezervirano mjesto podnožja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17" name="Naslov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E1F93-685B-4F64-A304-B2EBF957D26E}" type="datetimeFigureOut">
              <a:rPr lang="hr-HR" smtClean="0"/>
              <a:pPr/>
              <a:t>10.1.2013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D4121-0A11-4405-9045-6B8E933CE11B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cxnSp>
        <p:nvCxnSpPr>
          <p:cNvPr id="7" name="Ravni poveznik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E1F93-685B-4F64-A304-B2EBF957D26E}" type="datetimeFigureOut">
              <a:rPr lang="hr-HR" smtClean="0"/>
              <a:pPr/>
              <a:t>10.1.2013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D4121-0A11-4405-9045-6B8E933CE11B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11" name="Rezervirano mjesto sadržaja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13" name="Rezervirano mjesto sadržaja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D4121-0A11-4405-9045-6B8E933CE11B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E1F93-685B-4F64-A304-B2EBF957D26E}" type="datetimeFigureOut">
              <a:rPr lang="hr-HR" smtClean="0"/>
              <a:pPr/>
              <a:t>10.1.2013</a:t>
            </a:fld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32" name="Rezervirano mjesto sadržaja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34" name="Rezervirano mjesto sadržaja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12" name="Rezervirano mjesto teksta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cxnSp>
        <p:nvCxnSpPr>
          <p:cNvPr id="10" name="Ravni poveznik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avni poveznik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E1F93-685B-4F64-A304-B2EBF957D26E}" type="datetimeFigureOut">
              <a:rPr lang="hr-HR" smtClean="0"/>
              <a:pPr/>
              <a:t>10.1.2013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D4121-0A11-4405-9045-6B8E933CE11B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E1F93-685B-4F64-A304-B2EBF957D26E}" type="datetimeFigureOut">
              <a:rPr lang="hr-HR" smtClean="0"/>
              <a:pPr/>
              <a:t>10.1.2013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D4121-0A11-4405-9045-6B8E933CE11B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zervirano mjesto sadržaja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31" name="Naslov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8" name="Rezervirano mjesto datuma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19E1F93-685B-4F64-A304-B2EBF957D26E}" type="datetimeFigureOut">
              <a:rPr lang="hr-HR" smtClean="0"/>
              <a:pPr/>
              <a:t>10.1.2013</a:t>
            </a:fld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E3D4121-0A11-4405-9045-6B8E933CE11B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10" name="Rezervirano mjesto podnožja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hr-HR" smtClean="0"/>
              <a:t>Pritisnite ikonu za dodavanje slike</a:t>
            </a:r>
            <a:endParaRPr kumimoji="0" lang="en-US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8" name="Rezervirano mjesto datuma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E1F93-685B-4F64-A304-B2EBF957D26E}" type="datetimeFigureOut">
              <a:rPr lang="hr-HR" smtClean="0"/>
              <a:pPr/>
              <a:t>10.1.2013</a:t>
            </a:fld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3D4121-0A11-4405-9045-6B8E933CE11B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10" name="Rezervirano mjesto podnožja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zervirano mjesto teksta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  <a:p>
            <a:pPr lvl="1" eaLnBrk="1" latinLnBrk="0" hangingPunct="1"/>
            <a:r>
              <a:rPr kumimoji="0" lang="hr-HR" smtClean="0"/>
              <a:t>Druga razina</a:t>
            </a:r>
          </a:p>
          <a:p>
            <a:pPr lvl="2" eaLnBrk="1" latinLnBrk="0" hangingPunct="1"/>
            <a:r>
              <a:rPr kumimoji="0" lang="hr-HR" smtClean="0"/>
              <a:t>Treća razina</a:t>
            </a:r>
          </a:p>
          <a:p>
            <a:pPr lvl="3" eaLnBrk="1" latinLnBrk="0" hangingPunct="1"/>
            <a:r>
              <a:rPr kumimoji="0" lang="hr-HR" smtClean="0"/>
              <a:t>Četvrta razina</a:t>
            </a:r>
          </a:p>
          <a:p>
            <a:pPr lvl="4" eaLnBrk="1" latinLnBrk="0" hangingPunct="1"/>
            <a:r>
              <a:rPr kumimoji="0" lang="hr-HR" smtClean="0"/>
              <a:t>Peta razina</a:t>
            </a:r>
            <a:endParaRPr kumimoji="0" lang="en-US"/>
          </a:p>
        </p:txBody>
      </p:sp>
      <p:sp>
        <p:nvSpPr>
          <p:cNvPr id="24" name="Rezervirano mjesto datuma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19E1F93-685B-4F64-A304-B2EBF957D26E}" type="datetimeFigureOut">
              <a:rPr lang="hr-HR" smtClean="0"/>
              <a:pPr/>
              <a:t>10.1.2013</a:t>
            </a:fld>
            <a:endParaRPr lang="hr-HR"/>
          </a:p>
        </p:txBody>
      </p:sp>
      <p:sp>
        <p:nvSpPr>
          <p:cNvPr id="10" name="Rezervirano mjesto podnožja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sp>
        <p:nvSpPr>
          <p:cNvPr id="22" name="Rezervirano mjesto broja slajda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8E3D4121-0A11-4405-9045-6B8E933CE11B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5" name="Rezervirano mjesto naslova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457200" y="4077072"/>
            <a:ext cx="8305800" cy="1728192"/>
          </a:xfrm>
        </p:spPr>
        <p:txBody>
          <a:bodyPr>
            <a:normAutofit/>
          </a:bodyPr>
          <a:lstStyle/>
          <a:p>
            <a:endParaRPr lang="hr-HR" dirty="0" smtClean="0"/>
          </a:p>
          <a:p>
            <a:pPr algn="r"/>
            <a:r>
              <a:rPr lang="hr-HR" dirty="0" smtClean="0"/>
              <a:t>Irena </a:t>
            </a:r>
            <a:r>
              <a:rPr lang="hr-HR" dirty="0" err="1" smtClean="0"/>
              <a:t>Peić</a:t>
            </a:r>
            <a:r>
              <a:rPr lang="hr-HR" dirty="0" smtClean="0"/>
              <a:t>, </a:t>
            </a:r>
            <a:r>
              <a:rPr lang="hr-HR" dirty="0" err="1" smtClean="0"/>
              <a:t>prof</a:t>
            </a:r>
            <a:r>
              <a:rPr lang="hr-HR" dirty="0" smtClean="0"/>
              <a:t>.</a:t>
            </a:r>
          </a:p>
          <a:p>
            <a:pPr algn="r"/>
            <a:endParaRPr lang="hr-HR" dirty="0"/>
          </a:p>
          <a:p>
            <a:pPr algn="r"/>
            <a:r>
              <a:rPr lang="hr-HR" dirty="0" smtClean="0"/>
              <a:t>Rijeka, 11. siječnja </a:t>
            </a:r>
            <a:r>
              <a:rPr lang="hr-HR" dirty="0" smtClean="0"/>
              <a:t>2013.</a:t>
            </a:r>
            <a:endParaRPr lang="hr-HR" dirty="0"/>
          </a:p>
        </p:txBody>
      </p:sp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 smtClean="0"/>
              <a:t>Zdravstveni odgoj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Rezervirano mjesto sadržaja 3"/>
          <p:cNvGraphicFramePr>
            <a:graphicFrameLocks noGrp="1"/>
          </p:cNvGraphicFramePr>
          <p:nvPr>
            <p:ph idx="1"/>
          </p:nvPr>
        </p:nvGraphicFramePr>
        <p:xfrm>
          <a:off x="323526" y="1700808"/>
          <a:ext cx="8496948" cy="43084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8"/>
                <a:gridCol w="3816424"/>
                <a:gridCol w="1008112"/>
                <a:gridCol w="936104"/>
                <a:gridCol w="936104"/>
                <a:gridCol w="936106"/>
              </a:tblGrid>
              <a:tr h="708079">
                <a:tc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moduli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5. razred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6. razred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7. razred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8. razred</a:t>
                      </a:r>
                      <a:endParaRPr lang="hr-HR" dirty="0"/>
                    </a:p>
                  </a:txBody>
                  <a:tcPr/>
                </a:tc>
              </a:tr>
              <a:tr h="708079">
                <a:tc>
                  <a:txBody>
                    <a:bodyPr/>
                    <a:lstStyle/>
                    <a:p>
                      <a:r>
                        <a:rPr lang="hr-HR" dirty="0" smtClean="0"/>
                        <a:t>1.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Živjeti</a:t>
                      </a:r>
                      <a:r>
                        <a:rPr lang="hr-HR" baseline="0" dirty="0" smtClean="0"/>
                        <a:t> zdravo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4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3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5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4</a:t>
                      </a:r>
                      <a:endParaRPr lang="hr-HR" dirty="0"/>
                    </a:p>
                  </a:txBody>
                  <a:tcPr/>
                </a:tc>
              </a:tr>
              <a:tr h="708079">
                <a:tc>
                  <a:txBody>
                    <a:bodyPr/>
                    <a:lstStyle/>
                    <a:p>
                      <a:r>
                        <a:rPr lang="hr-HR" dirty="0" smtClean="0"/>
                        <a:t>2.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Prevencija nasilničkog ponašanja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4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2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2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2</a:t>
                      </a:r>
                      <a:endParaRPr lang="hr-HR" dirty="0"/>
                    </a:p>
                  </a:txBody>
                  <a:tcPr/>
                </a:tc>
              </a:tr>
              <a:tr h="708079">
                <a:tc>
                  <a:txBody>
                    <a:bodyPr/>
                    <a:lstStyle/>
                    <a:p>
                      <a:r>
                        <a:rPr lang="hr-HR" dirty="0" smtClean="0"/>
                        <a:t>3.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Prevencija ovisnosti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2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3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2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2</a:t>
                      </a:r>
                      <a:endParaRPr lang="hr-HR" dirty="0"/>
                    </a:p>
                  </a:txBody>
                  <a:tcPr/>
                </a:tc>
              </a:tr>
              <a:tr h="768084">
                <a:tc>
                  <a:txBody>
                    <a:bodyPr/>
                    <a:lstStyle/>
                    <a:p>
                      <a:r>
                        <a:rPr lang="hr-HR" dirty="0" smtClean="0"/>
                        <a:t>4.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Spolna/rodna ravnopravnost</a:t>
                      </a:r>
                      <a:r>
                        <a:rPr lang="hr-HR" baseline="0" dirty="0" smtClean="0"/>
                        <a:t> i spolno odgovorno ponašanje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2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4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3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4</a:t>
                      </a:r>
                      <a:endParaRPr lang="hr-HR" dirty="0"/>
                    </a:p>
                  </a:txBody>
                  <a:tcPr/>
                </a:tc>
              </a:tr>
              <a:tr h="708079">
                <a:tc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ukupno sati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>
                          <a:solidFill>
                            <a:srgbClr val="FF0000"/>
                          </a:solidFill>
                        </a:rPr>
                        <a:t>12</a:t>
                      </a:r>
                      <a:endParaRPr lang="hr-HR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>
                          <a:solidFill>
                            <a:srgbClr val="FF0000"/>
                          </a:solidFill>
                        </a:rPr>
                        <a:t>12</a:t>
                      </a:r>
                      <a:endParaRPr lang="hr-HR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>
                          <a:solidFill>
                            <a:srgbClr val="FF0000"/>
                          </a:solidFill>
                        </a:rPr>
                        <a:t>12</a:t>
                      </a:r>
                      <a:endParaRPr lang="hr-HR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>
                          <a:solidFill>
                            <a:srgbClr val="FF0000"/>
                          </a:solidFill>
                        </a:rPr>
                        <a:t>12</a:t>
                      </a:r>
                      <a:endParaRPr lang="hr-HR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368152"/>
          </a:xfrm>
        </p:spPr>
        <p:txBody>
          <a:bodyPr>
            <a:normAutofit fontScale="90000"/>
          </a:bodyPr>
          <a:lstStyle/>
          <a:p>
            <a:r>
              <a:rPr lang="hr-HR" dirty="0" smtClean="0"/>
              <a:t>PREDMETNA NASTAVA - OŠ</a:t>
            </a:r>
            <a:r>
              <a:rPr lang="hr-HR" sz="5400" dirty="0" smtClean="0"/>
              <a:t> </a:t>
            </a:r>
            <a:br>
              <a:rPr lang="hr-HR" sz="5400" dirty="0" smtClean="0"/>
            </a:br>
            <a:r>
              <a:rPr lang="hr-HR" i="1" dirty="0" smtClean="0"/>
              <a:t>Planirani broj sati po modulu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Rezervirano mjesto sadržaja 3"/>
          <p:cNvGraphicFramePr>
            <a:graphicFrameLocks noGrp="1"/>
          </p:cNvGraphicFramePr>
          <p:nvPr>
            <p:ph idx="1"/>
          </p:nvPr>
        </p:nvGraphicFramePr>
        <p:xfrm>
          <a:off x="457200" y="1524000"/>
          <a:ext cx="8229600" cy="48722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0424"/>
                <a:gridCol w="3744416"/>
                <a:gridCol w="936104"/>
                <a:gridCol w="936104"/>
                <a:gridCol w="936104"/>
                <a:gridCol w="946448"/>
              </a:tblGrid>
              <a:tr h="760851">
                <a:tc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moduli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dirty="0" smtClean="0"/>
                        <a:t>1. razred</a:t>
                      </a:r>
                    </a:p>
                    <a:p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dirty="0" smtClean="0"/>
                        <a:t>2. razred</a:t>
                      </a:r>
                    </a:p>
                    <a:p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dirty="0" smtClean="0"/>
                        <a:t>3. razred</a:t>
                      </a:r>
                    </a:p>
                    <a:p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dirty="0" smtClean="0"/>
                        <a:t>4. razred</a:t>
                      </a:r>
                    </a:p>
                    <a:p>
                      <a:endParaRPr lang="hr-HR" dirty="0"/>
                    </a:p>
                  </a:txBody>
                  <a:tcPr/>
                </a:tc>
              </a:tr>
              <a:tr h="760851">
                <a:tc>
                  <a:txBody>
                    <a:bodyPr/>
                    <a:lstStyle/>
                    <a:p>
                      <a:r>
                        <a:rPr lang="hr-HR" dirty="0" smtClean="0"/>
                        <a:t>1.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dirty="0" smtClean="0"/>
                        <a:t>Živjeti</a:t>
                      </a:r>
                      <a:r>
                        <a:rPr lang="hr-HR" baseline="0" dirty="0" smtClean="0"/>
                        <a:t> zdravo</a:t>
                      </a:r>
                      <a:endParaRPr lang="hr-HR" dirty="0" smtClean="0"/>
                    </a:p>
                    <a:p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4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4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3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2</a:t>
                      </a:r>
                      <a:endParaRPr lang="hr-HR" dirty="0"/>
                    </a:p>
                  </a:txBody>
                  <a:tcPr/>
                </a:tc>
              </a:tr>
              <a:tr h="760851">
                <a:tc>
                  <a:txBody>
                    <a:bodyPr/>
                    <a:lstStyle/>
                    <a:p>
                      <a:r>
                        <a:rPr lang="hr-HR" dirty="0" smtClean="0"/>
                        <a:t>2.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dirty="0" smtClean="0"/>
                        <a:t>Prevencija nasilničkog ponašanja</a:t>
                      </a:r>
                    </a:p>
                    <a:p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2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2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2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2</a:t>
                      </a:r>
                      <a:endParaRPr lang="hr-HR" dirty="0"/>
                    </a:p>
                  </a:txBody>
                  <a:tcPr/>
                </a:tc>
              </a:tr>
              <a:tr h="760851">
                <a:tc>
                  <a:txBody>
                    <a:bodyPr/>
                    <a:lstStyle/>
                    <a:p>
                      <a:r>
                        <a:rPr lang="hr-HR" dirty="0" smtClean="0"/>
                        <a:t>3.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dirty="0" smtClean="0"/>
                        <a:t>Prevencija ovisnosti</a:t>
                      </a:r>
                    </a:p>
                    <a:p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2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2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2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0</a:t>
                      </a:r>
                      <a:endParaRPr lang="hr-HR" dirty="0"/>
                    </a:p>
                  </a:txBody>
                  <a:tcPr/>
                </a:tc>
              </a:tr>
              <a:tr h="760851">
                <a:tc>
                  <a:txBody>
                    <a:bodyPr/>
                    <a:lstStyle/>
                    <a:p>
                      <a:r>
                        <a:rPr lang="hr-HR" dirty="0" smtClean="0"/>
                        <a:t>4.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dirty="0" smtClean="0"/>
                        <a:t>Spolna/rodna ravnopravnost</a:t>
                      </a:r>
                      <a:r>
                        <a:rPr lang="hr-HR" baseline="0" dirty="0" smtClean="0"/>
                        <a:t> i spolno odgovorno ponašanje</a:t>
                      </a:r>
                      <a:endParaRPr lang="hr-HR" dirty="0" smtClean="0"/>
                    </a:p>
                    <a:p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4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4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5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0</a:t>
                      </a:r>
                      <a:endParaRPr lang="hr-HR" dirty="0"/>
                    </a:p>
                  </a:txBody>
                  <a:tcPr/>
                </a:tc>
              </a:tr>
              <a:tr h="760851">
                <a:tc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Ukupno sati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>
                          <a:solidFill>
                            <a:srgbClr val="FF0000"/>
                          </a:solidFill>
                        </a:rPr>
                        <a:t>12</a:t>
                      </a:r>
                      <a:endParaRPr lang="hr-HR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>
                          <a:solidFill>
                            <a:srgbClr val="FF0000"/>
                          </a:solidFill>
                        </a:rPr>
                        <a:t>12</a:t>
                      </a:r>
                      <a:endParaRPr lang="hr-HR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>
                          <a:solidFill>
                            <a:srgbClr val="FF0000"/>
                          </a:solidFill>
                        </a:rPr>
                        <a:t>12</a:t>
                      </a:r>
                      <a:endParaRPr lang="hr-HR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hr-HR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SREDNJA ŠKOLA</a:t>
            </a:r>
            <a:r>
              <a:rPr lang="hr-HR" sz="5400" dirty="0" smtClean="0"/>
              <a:t/>
            </a:r>
            <a:br>
              <a:rPr lang="hr-HR" sz="5400" dirty="0" smtClean="0"/>
            </a:br>
            <a:r>
              <a:rPr lang="hr-HR" i="1" dirty="0" smtClean="0"/>
              <a:t>Planirani broj sati po modulu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440160"/>
          </a:xfrm>
        </p:spPr>
        <p:txBody>
          <a:bodyPr>
            <a:normAutofit/>
          </a:bodyPr>
          <a:lstStyle/>
          <a:p>
            <a:r>
              <a:rPr lang="hr-HR" dirty="0" smtClean="0"/>
              <a:t>Teme Zdravstvenoga odgoja i način ostvarivanja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2204864"/>
            <a:ext cx="4038600" cy="3921299"/>
          </a:xfrm>
        </p:spPr>
        <p:txBody>
          <a:bodyPr/>
          <a:lstStyle/>
          <a:p>
            <a:r>
              <a:rPr lang="hr-HR" dirty="0" smtClean="0"/>
              <a:t>u prikazu planiranih nastavnih sadržaja i očekivanih ishoda dodatni sadržaji koji će se provoditi na satima razrednika označeni su slovom </a:t>
            </a:r>
            <a:r>
              <a:rPr lang="hr-HR" dirty="0" smtClean="0">
                <a:solidFill>
                  <a:srgbClr val="FF0000"/>
                </a:solidFill>
              </a:rPr>
              <a:t>A</a:t>
            </a:r>
            <a:r>
              <a:rPr lang="hr-HR" dirty="0" smtClean="0"/>
              <a:t> </a:t>
            </a:r>
          </a:p>
          <a:p>
            <a:endParaRPr lang="hr-HR" dirty="0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2132856"/>
            <a:ext cx="4038600" cy="3993307"/>
          </a:xfrm>
        </p:spPr>
        <p:txBody>
          <a:bodyPr/>
          <a:lstStyle/>
          <a:p>
            <a:r>
              <a:rPr lang="hr-HR" dirty="0" smtClean="0"/>
              <a:t>sadržaji i ishodi učenja koji su integrirani u postojeće sadržaje nastavnih predmeta, školskih preventivnih programa, sate razrednika i projekata slovom </a:t>
            </a:r>
            <a:r>
              <a:rPr lang="hr-HR" dirty="0" smtClean="0">
                <a:solidFill>
                  <a:srgbClr val="FF0000"/>
                </a:solidFill>
              </a:rPr>
              <a:t>B</a:t>
            </a:r>
            <a:endParaRPr lang="hr-HR" dirty="0" smtClean="0"/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23184"/>
          </a:xfrm>
        </p:spPr>
        <p:txBody>
          <a:bodyPr/>
          <a:lstStyle/>
          <a:p>
            <a:r>
              <a:rPr lang="hr-HR" dirty="0" smtClean="0"/>
              <a:t>sadržaje označene zvjezdicom (*) ostvarit će timovi školske medicine (nadležni školski liječnici i medicinske sestre /tehničari) nakon donošenja </a:t>
            </a:r>
            <a:r>
              <a:rPr lang="hr-HR" dirty="0" err="1" smtClean="0"/>
              <a:t>podzakonskih</a:t>
            </a:r>
            <a:r>
              <a:rPr lang="hr-HR" dirty="0" smtClean="0"/>
              <a:t> akata u Ministarstvu zdravlja </a:t>
            </a:r>
          </a:p>
          <a:p>
            <a:pPr>
              <a:buNone/>
            </a:pPr>
            <a:endParaRPr lang="hr-HR" dirty="0" smtClean="0"/>
          </a:p>
          <a:p>
            <a:endParaRPr lang="hr-HR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osobitosti i temeljni ciljevi modula ZO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hr-HR" dirty="0" smtClean="0"/>
              <a:t>moduli nisu i ne trebaju biti strogo odijeljeni pa se mogu prepoznati srodni sadržaji, odnosno ciljevi koji se isprepliću i prožimaju</a:t>
            </a:r>
          </a:p>
          <a:p>
            <a:r>
              <a:rPr lang="hr-HR" dirty="0" smtClean="0">
                <a:latin typeface="Arial" pitchFamily="34" charset="0"/>
                <a:cs typeface="Arial" pitchFamily="34" charset="0"/>
              </a:rPr>
              <a:t>o</a:t>
            </a:r>
            <a:r>
              <a:rPr lang="vi-VN" dirty="0" smtClean="0"/>
              <a:t>sposobljavanje za kritičko prosuđivanje životnih situacija i vlastitih postupaka i za odgovorno donošenje odluka temeljni je cilj svih modula</a:t>
            </a:r>
            <a:endParaRPr lang="hr-HR" dirty="0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vi-VN" dirty="0" smtClean="0"/>
              <a:t>važan cilj svih modula je razvoj tolerancije, pri čemu je važno pomoći svim učenicima razviti pozitivnu sliku o sebi, ali i usvojiti uvažavanje različitosti među ljudima kao temeljnu vrednotu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63144"/>
          </a:xfrm>
        </p:spPr>
        <p:txBody>
          <a:bodyPr>
            <a:normAutofit/>
          </a:bodyPr>
          <a:lstStyle/>
          <a:p>
            <a:r>
              <a:rPr lang="hr-HR" dirty="0" smtClean="0"/>
              <a:t>u cilju što kvalitetnije pripreme za planiranje i provedbu kurikuluma zdravstvenog odgoja Agencija za odgoj i obrazovanje organizirat će stručna usavršavanja učitelja, nastavnika i stručnih suradnika o sadržajima i temama zdravstvenog odgoja.</a:t>
            </a:r>
          </a:p>
          <a:p>
            <a:r>
              <a:rPr lang="hr-HR" dirty="0" smtClean="0"/>
              <a:t>Agencija za odgoj i obrazovanje priprema radne materijale i vodiče za pripremu i provedbu kurikuluma ZO-a koji će se kontinuirano i sukcesivno objavljivati na internetskim stranicama Agencije</a:t>
            </a:r>
            <a:endParaRPr lang="hr-HR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hr-HR" dirty="0" smtClean="0"/>
              <a:t>Stručna podrška Agencije za odgoj i obrazovanje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59288"/>
          </a:xfrm>
        </p:spPr>
        <p:txBody>
          <a:bodyPr>
            <a:normAutofit/>
          </a:bodyPr>
          <a:lstStyle/>
          <a:p>
            <a:r>
              <a:rPr lang="hr-HR" dirty="0" smtClean="0"/>
              <a:t>Kurikulum Zdravstvenog odgoja objavljen je na web stranici Agencije za odgoj i obrazovanje.</a:t>
            </a:r>
          </a:p>
          <a:p>
            <a:pPr>
              <a:buNone/>
            </a:pPr>
            <a:r>
              <a:rPr lang="hr-HR" dirty="0" smtClean="0"/>
              <a:t>    </a:t>
            </a:r>
            <a:r>
              <a:rPr lang="hr-HR" u="sng" dirty="0" smtClean="0"/>
              <a:t>www.azoo.hr</a:t>
            </a:r>
          </a:p>
          <a:p>
            <a:r>
              <a:rPr lang="hr-HR" dirty="0" smtClean="0"/>
              <a:t>Radni materijali i priprave za provođenje satova razrednog odjela objavljuju se  i dopunjuju kontinuirano također na web stranicama Agencije.</a:t>
            </a:r>
          </a:p>
          <a:p>
            <a:r>
              <a:rPr lang="hr-HR" dirty="0" smtClean="0"/>
              <a:t>Provedbu i evaluaciju Zdravstvenog odgoja pratit će i vrjednovati same škole i NCVVO.</a:t>
            </a:r>
          </a:p>
          <a:p>
            <a:r>
              <a:rPr lang="hr-HR" dirty="0" smtClean="0"/>
              <a:t>Stručna literatura (ponuđeno: 1. modul – 20 naslova, 2. modul – 12 naslova, 3. modul – 2 naslova i 4. modul – 16 naslova)</a:t>
            </a:r>
            <a:endParaRPr lang="hr-HR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r>
              <a:rPr lang="hr-HR" b="1" i="1" dirty="0" smtClean="0"/>
              <a:t>Cilj i svrha</a:t>
            </a:r>
            <a:r>
              <a:rPr lang="hr-HR" dirty="0" smtClean="0"/>
              <a:t> zdravstvenog odgoja je uspješan razvoj djece i mladih da bi stasali u zdrave, zadovoljne, uspješne, samosvjesne i odgovorne osobe. </a:t>
            </a:r>
          </a:p>
          <a:p>
            <a:r>
              <a:rPr lang="hr-HR" dirty="0" smtClean="0"/>
              <a:t>Zdravstveni odgoj i obrazovanje            </a:t>
            </a:r>
          </a:p>
          <a:p>
            <a:pPr>
              <a:buNone/>
            </a:pPr>
            <a:r>
              <a:rPr lang="hr-HR" dirty="0" smtClean="0"/>
              <a:t>   dugoročno, iznimno važan projekt</a:t>
            </a:r>
          </a:p>
          <a:p>
            <a:r>
              <a:rPr lang="hr-HR" dirty="0" smtClean="0"/>
              <a:t>Provedbu i evaluaciju Zdravstvenog odgoja pratit će i vrjednovati same škole i NCVVO.</a:t>
            </a:r>
          </a:p>
          <a:p>
            <a:endParaRPr lang="hr-HR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trelica udesno 4"/>
          <p:cNvSpPr/>
          <p:nvPr/>
        </p:nvSpPr>
        <p:spPr>
          <a:xfrm>
            <a:off x="5796136" y="2708920"/>
            <a:ext cx="978408" cy="484632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proučite Kurikulum ZO </a:t>
            </a:r>
          </a:p>
          <a:p>
            <a:r>
              <a:rPr lang="hr-HR" dirty="0" smtClean="0"/>
              <a:t>održite roditeljske sastanke (preporučamo radionicu za roditelje s jednom zanimljivom temom iz kurikuluma)</a:t>
            </a:r>
          </a:p>
          <a:p>
            <a:r>
              <a:rPr lang="hr-HR" dirty="0" smtClean="0"/>
              <a:t>ponuđene materijale prilagodite, integrirajte i nadopunite </a:t>
            </a:r>
          </a:p>
          <a:p>
            <a:r>
              <a:rPr lang="hr-HR" dirty="0" smtClean="0"/>
              <a:t>angažirajte kolege, stručne suradnike, roditelje,  liječnike…</a:t>
            </a:r>
          </a:p>
          <a:p>
            <a:endParaRPr lang="hr-HR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SUGESTIJE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u Dnevnik pišite nastavnu jedinicu kako bi se pratila provedba </a:t>
            </a:r>
          </a:p>
          <a:p>
            <a:r>
              <a:rPr lang="hr-HR" dirty="0" smtClean="0"/>
              <a:t>u svim nastavnim predmetima vidno istaknite sadržaje zdravstvenog odgoja (ako je moguće)</a:t>
            </a:r>
          </a:p>
          <a:p>
            <a:r>
              <a:rPr lang="hr-HR" dirty="0" smtClean="0"/>
              <a:t>radite u uvjetima koje imamo </a:t>
            </a:r>
          </a:p>
          <a:p>
            <a:r>
              <a:rPr lang="hr-HR" dirty="0" smtClean="0"/>
              <a:t>ne izražavajte ideološka stajališta – držite se znanstvenog pristupa</a:t>
            </a:r>
          </a:p>
          <a:p>
            <a:endParaRPr lang="hr-HR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3273227"/>
          </a:xfrm>
        </p:spPr>
        <p:txBody>
          <a:bodyPr/>
          <a:lstStyle/>
          <a:p>
            <a:r>
              <a:rPr lang="hr-HR" dirty="0" smtClean="0"/>
              <a:t>univerzalna vrijednost i temeljno ljudsko pravo</a:t>
            </a:r>
          </a:p>
          <a:p>
            <a:pPr>
              <a:buNone/>
            </a:pPr>
            <a:endParaRPr lang="hr-HR" dirty="0" smtClean="0"/>
          </a:p>
          <a:p>
            <a:r>
              <a:rPr lang="hr-HR" dirty="0" smtClean="0"/>
              <a:t>jedna od temeljnih odrednica ljudskog života</a:t>
            </a:r>
          </a:p>
          <a:p>
            <a:pPr>
              <a:buNone/>
            </a:pPr>
            <a:endParaRPr lang="hr-HR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ZDRAVLJE 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51176"/>
          </a:xfrm>
        </p:spPr>
        <p:txBody>
          <a:bodyPr/>
          <a:lstStyle/>
          <a:p>
            <a:r>
              <a:rPr lang="hr-HR" dirty="0" smtClean="0"/>
              <a:t>Škole koje imaju dobre programe prevencije ovisnosti i nasilnih ponašanja,  programe promicanja zdrave prehrane i zdravih stilova življenja nastavit će ih ostvarivati i unaprjeđivati.</a:t>
            </a:r>
          </a:p>
          <a:p>
            <a:pPr>
              <a:buNone/>
            </a:pPr>
            <a:endParaRPr lang="hr-HR" dirty="0" smtClean="0"/>
          </a:p>
          <a:p>
            <a:endParaRPr lang="hr-HR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adržaja 1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47120"/>
          </a:xfrm>
        </p:spPr>
        <p:txBody>
          <a:bodyPr/>
          <a:lstStyle/>
          <a:p>
            <a:r>
              <a:rPr lang="hr-HR" dirty="0" smtClean="0"/>
              <a:t>Hvala na pozornosti!</a:t>
            </a:r>
          </a:p>
          <a:p>
            <a:r>
              <a:rPr lang="hr-HR" dirty="0" smtClean="0"/>
              <a:t>Puno uspjeha u ostvarivanju zadaća Zdravstvenoga odgoja!</a:t>
            </a:r>
            <a:endParaRPr lang="hr-HR" dirty="0"/>
          </a:p>
        </p:txBody>
      </p:sp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345235"/>
          </a:xfrm>
        </p:spPr>
        <p:txBody>
          <a:bodyPr/>
          <a:lstStyle/>
          <a:p>
            <a:r>
              <a:rPr lang="hr-HR" dirty="0" smtClean="0"/>
              <a:t>liječenjem</a:t>
            </a:r>
          </a:p>
          <a:p>
            <a:r>
              <a:rPr lang="hr-HR" dirty="0" smtClean="0"/>
              <a:t>ponašanjem </a:t>
            </a:r>
          </a:p>
          <a:p>
            <a:r>
              <a:rPr lang="hr-HR" dirty="0" smtClean="0"/>
              <a:t>povećanjem znanja i vještina</a:t>
            </a:r>
          </a:p>
          <a:p>
            <a:r>
              <a:rPr lang="hr-HR" dirty="0" smtClean="0"/>
              <a:t>unaprjeđenjem strategija usmjerenih k zdravlju </a:t>
            </a:r>
          </a:p>
          <a:p>
            <a:endParaRPr lang="hr-HR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980456"/>
          </a:xfrm>
        </p:spPr>
        <p:txBody>
          <a:bodyPr>
            <a:normAutofit/>
          </a:bodyPr>
          <a:lstStyle/>
          <a:p>
            <a:r>
              <a:rPr lang="hr-HR" dirty="0" smtClean="0"/>
              <a:t>Dosegnuti zdravlje</a:t>
            </a:r>
            <a:br>
              <a:rPr lang="hr-HR" dirty="0" smtClean="0"/>
            </a:br>
            <a:r>
              <a:rPr lang="hr-HR" dirty="0" smtClean="0"/>
              <a:t>možemo i trebamo: 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hr-HR" dirty="0" smtClean="0"/>
              <a:t>k</a:t>
            </a:r>
            <a:r>
              <a:rPr lang="en-GB" dirty="0" err="1" smtClean="0"/>
              <a:t>ronične</a:t>
            </a:r>
            <a:r>
              <a:rPr lang="en-GB" dirty="0" smtClean="0"/>
              <a:t> </a:t>
            </a:r>
            <a:r>
              <a:rPr lang="en-GB" dirty="0" err="1" smtClean="0"/>
              <a:t>bolesti</a:t>
            </a:r>
            <a:r>
              <a:rPr lang="en-GB" dirty="0" smtClean="0"/>
              <a:t> </a:t>
            </a:r>
          </a:p>
          <a:p>
            <a:pPr>
              <a:lnSpc>
                <a:spcPct val="90000"/>
              </a:lnSpc>
            </a:pPr>
            <a:r>
              <a:rPr lang="hr-HR" dirty="0" smtClean="0"/>
              <a:t>p</a:t>
            </a:r>
            <a:r>
              <a:rPr lang="en-GB" dirty="0" err="1" smtClean="0"/>
              <a:t>roblemi</a:t>
            </a:r>
            <a:r>
              <a:rPr lang="en-GB" dirty="0" smtClean="0"/>
              <a:t> </a:t>
            </a:r>
            <a:r>
              <a:rPr lang="en-GB" dirty="0" err="1" smtClean="0"/>
              <a:t>učenja</a:t>
            </a:r>
            <a:r>
              <a:rPr lang="en-GB" dirty="0" smtClean="0"/>
              <a:t>, </a:t>
            </a:r>
            <a:r>
              <a:rPr lang="en-GB" dirty="0" err="1" smtClean="0"/>
              <a:t>školovanja</a:t>
            </a:r>
            <a:r>
              <a:rPr lang="en-GB" dirty="0" smtClean="0"/>
              <a:t>, </a:t>
            </a:r>
            <a:r>
              <a:rPr lang="en-GB" dirty="0" err="1" smtClean="0"/>
              <a:t>zapošljavanja</a:t>
            </a:r>
            <a:r>
              <a:rPr lang="hr-HR" dirty="0" smtClean="0"/>
              <a:t>…</a:t>
            </a:r>
            <a:endParaRPr lang="en-GB" dirty="0" smtClean="0"/>
          </a:p>
          <a:p>
            <a:pPr>
              <a:lnSpc>
                <a:spcPct val="90000"/>
              </a:lnSpc>
            </a:pPr>
            <a:r>
              <a:rPr lang="hr-HR" dirty="0" smtClean="0"/>
              <a:t>r</a:t>
            </a:r>
            <a:r>
              <a:rPr lang="en-GB" dirty="0" err="1" smtClean="0"/>
              <a:t>izična</a:t>
            </a:r>
            <a:r>
              <a:rPr lang="en-GB" dirty="0" smtClean="0"/>
              <a:t> </a:t>
            </a:r>
            <a:r>
              <a:rPr lang="en-GB" dirty="0" err="1" smtClean="0"/>
              <a:t>ponašanja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poremećaji</a:t>
            </a:r>
            <a:r>
              <a:rPr lang="en-GB" dirty="0" smtClean="0"/>
              <a:t> u </a:t>
            </a:r>
            <a:r>
              <a:rPr lang="en-GB" dirty="0" err="1" smtClean="0"/>
              <a:t>ponašanju</a:t>
            </a:r>
            <a:endParaRPr lang="en-GB" dirty="0" smtClean="0"/>
          </a:p>
          <a:p>
            <a:pPr>
              <a:lnSpc>
                <a:spcPct val="90000"/>
              </a:lnSpc>
            </a:pPr>
            <a:r>
              <a:rPr lang="hr-HR" dirty="0" smtClean="0"/>
              <a:t>p</a:t>
            </a:r>
            <a:r>
              <a:rPr lang="en-GB" dirty="0" err="1" smtClean="0"/>
              <a:t>rehrambene</a:t>
            </a:r>
            <a:r>
              <a:rPr lang="en-GB" dirty="0" smtClean="0"/>
              <a:t> </a:t>
            </a:r>
            <a:r>
              <a:rPr lang="en-GB" dirty="0" err="1" smtClean="0"/>
              <a:t>navike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poremećaji</a:t>
            </a:r>
            <a:r>
              <a:rPr lang="en-GB" dirty="0" smtClean="0"/>
              <a:t>, </a:t>
            </a:r>
            <a:r>
              <a:rPr lang="en-GB" dirty="0" err="1" smtClean="0"/>
              <a:t>tjelesna</a:t>
            </a:r>
            <a:r>
              <a:rPr lang="en-GB" dirty="0" smtClean="0"/>
              <a:t> (ne)</a:t>
            </a:r>
            <a:r>
              <a:rPr lang="en-GB" dirty="0" err="1" smtClean="0"/>
              <a:t>aktivnost</a:t>
            </a:r>
            <a:endParaRPr lang="en-GB" dirty="0" smtClean="0"/>
          </a:p>
          <a:p>
            <a:pPr>
              <a:lnSpc>
                <a:spcPct val="90000"/>
              </a:lnSpc>
            </a:pPr>
            <a:r>
              <a:rPr lang="hr-HR" dirty="0" smtClean="0"/>
              <a:t>p</a:t>
            </a:r>
            <a:r>
              <a:rPr lang="en-GB" dirty="0" err="1" smtClean="0"/>
              <a:t>oremećaji</a:t>
            </a:r>
            <a:r>
              <a:rPr lang="en-GB" dirty="0" smtClean="0"/>
              <a:t> </a:t>
            </a:r>
            <a:r>
              <a:rPr lang="en-GB" dirty="0" err="1" smtClean="0"/>
              <a:t>mentalnog</a:t>
            </a:r>
            <a:r>
              <a:rPr lang="en-GB" dirty="0" smtClean="0"/>
              <a:t> </a:t>
            </a:r>
            <a:r>
              <a:rPr lang="en-GB" dirty="0" err="1" smtClean="0"/>
              <a:t>zdravlja</a:t>
            </a:r>
            <a:r>
              <a:rPr lang="en-GB" dirty="0" smtClean="0"/>
              <a:t> </a:t>
            </a:r>
          </a:p>
          <a:p>
            <a:pPr>
              <a:lnSpc>
                <a:spcPct val="90000"/>
              </a:lnSpc>
            </a:pPr>
            <a:r>
              <a:rPr lang="hr-HR" dirty="0" smtClean="0"/>
              <a:t>s</a:t>
            </a:r>
            <a:r>
              <a:rPr lang="en-GB" dirty="0" err="1" smtClean="0"/>
              <a:t>eksualno</a:t>
            </a:r>
            <a:r>
              <a:rPr lang="en-GB" dirty="0" smtClean="0"/>
              <a:t> </a:t>
            </a:r>
            <a:r>
              <a:rPr lang="en-GB" dirty="0" err="1" smtClean="0"/>
              <a:t>ponašanje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reprodukcijsko</a:t>
            </a:r>
            <a:r>
              <a:rPr lang="en-GB" dirty="0" smtClean="0"/>
              <a:t> </a:t>
            </a:r>
            <a:r>
              <a:rPr lang="en-GB" dirty="0" err="1" smtClean="0"/>
              <a:t>zdravlje</a:t>
            </a:r>
            <a:endParaRPr lang="en-GB" dirty="0" smtClean="0"/>
          </a:p>
          <a:p>
            <a:pPr>
              <a:lnSpc>
                <a:spcPct val="90000"/>
              </a:lnSpc>
            </a:pPr>
            <a:r>
              <a:rPr lang="hr-HR" dirty="0" smtClean="0"/>
              <a:t>z</a:t>
            </a:r>
            <a:r>
              <a:rPr lang="en-GB" dirty="0" err="1" smtClean="0"/>
              <a:t>anemarivanje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zlostavljanje</a:t>
            </a:r>
            <a:r>
              <a:rPr lang="en-GB" dirty="0" smtClean="0"/>
              <a:t> </a:t>
            </a:r>
            <a:r>
              <a:rPr lang="en-GB" dirty="0" err="1" smtClean="0"/>
              <a:t>djece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mladih</a:t>
            </a:r>
            <a:endParaRPr lang="en-GB" dirty="0" smtClean="0"/>
          </a:p>
          <a:p>
            <a:pPr>
              <a:lnSpc>
                <a:spcPct val="90000"/>
              </a:lnSpc>
            </a:pPr>
            <a:r>
              <a:rPr lang="hr-HR" dirty="0" smtClean="0"/>
              <a:t>m</a:t>
            </a:r>
            <a:r>
              <a:rPr lang="en-GB" dirty="0" err="1" smtClean="0"/>
              <a:t>ladi</a:t>
            </a:r>
            <a:r>
              <a:rPr lang="en-GB" dirty="0" smtClean="0"/>
              <a:t> s </a:t>
            </a:r>
            <a:r>
              <a:rPr lang="en-GB" dirty="0" err="1" smtClean="0"/>
              <a:t>posebnim</a:t>
            </a:r>
            <a:r>
              <a:rPr lang="en-GB" dirty="0" smtClean="0"/>
              <a:t> </a:t>
            </a:r>
            <a:r>
              <a:rPr lang="en-GB" dirty="0" err="1" smtClean="0"/>
              <a:t>potrebama</a:t>
            </a:r>
            <a:endParaRPr lang="en-GB" dirty="0" smtClean="0"/>
          </a:p>
          <a:p>
            <a:pPr>
              <a:lnSpc>
                <a:spcPct val="90000"/>
              </a:lnSpc>
            </a:pPr>
            <a:r>
              <a:rPr lang="hr-HR" dirty="0" smtClean="0"/>
              <a:t>o</a:t>
            </a:r>
            <a:r>
              <a:rPr lang="en-GB" dirty="0" err="1" smtClean="0"/>
              <a:t>zljede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sigurnost</a:t>
            </a:r>
            <a:endParaRPr lang="en-GB" dirty="0" smtClean="0"/>
          </a:p>
          <a:p>
            <a:endParaRPr lang="hr-HR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Najveći problemi djece i mladih 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hr-HR" dirty="0" smtClean="0"/>
              <a:t>pušenje </a:t>
            </a:r>
          </a:p>
          <a:p>
            <a:pPr>
              <a:lnSpc>
                <a:spcPct val="80000"/>
              </a:lnSpc>
            </a:pPr>
            <a:r>
              <a:rPr lang="hr-HR" dirty="0" smtClean="0"/>
              <a:t>nepravilna prehrana </a:t>
            </a:r>
          </a:p>
          <a:p>
            <a:pPr>
              <a:lnSpc>
                <a:spcPct val="80000"/>
              </a:lnSpc>
            </a:pPr>
            <a:r>
              <a:rPr lang="hr-HR" dirty="0" smtClean="0"/>
              <a:t>tjelesna neaktivnost </a:t>
            </a:r>
          </a:p>
          <a:p>
            <a:pPr>
              <a:lnSpc>
                <a:spcPct val="80000"/>
              </a:lnSpc>
            </a:pPr>
            <a:r>
              <a:rPr lang="hr-HR" dirty="0" smtClean="0"/>
              <a:t>zlouporaba alkohola </a:t>
            </a:r>
          </a:p>
          <a:p>
            <a:pPr>
              <a:lnSpc>
                <a:spcPct val="80000"/>
              </a:lnSpc>
            </a:pPr>
            <a:r>
              <a:rPr lang="hr-HR" dirty="0" smtClean="0"/>
              <a:t>zlouporaba droga </a:t>
            </a:r>
            <a:endParaRPr lang="hr-HR" i="1" dirty="0" smtClean="0"/>
          </a:p>
          <a:p>
            <a:pPr>
              <a:lnSpc>
                <a:spcPct val="80000"/>
              </a:lnSpc>
            </a:pPr>
            <a:r>
              <a:rPr lang="hr-HR" dirty="0" smtClean="0"/>
              <a:t>rizično seksualno ponašanje</a:t>
            </a:r>
          </a:p>
          <a:p>
            <a:pPr>
              <a:lnSpc>
                <a:spcPct val="80000"/>
              </a:lnSpc>
            </a:pPr>
            <a:r>
              <a:rPr lang="hr-HR" dirty="0" smtClean="0"/>
              <a:t>stres</a:t>
            </a:r>
          </a:p>
          <a:p>
            <a:pPr>
              <a:lnSpc>
                <a:spcPct val="80000"/>
              </a:lnSpc>
              <a:buNone/>
            </a:pPr>
            <a:endParaRPr lang="hr-HR" dirty="0" smtClean="0"/>
          </a:p>
          <a:p>
            <a:pPr>
              <a:lnSpc>
                <a:spcPct val="80000"/>
              </a:lnSpc>
              <a:buNone/>
            </a:pPr>
            <a:r>
              <a:rPr lang="hr-HR" dirty="0" smtClean="0"/>
              <a:t>Rizični čimbenici su i </a:t>
            </a:r>
            <a:r>
              <a:rPr lang="hr-HR" b="1" dirty="0" smtClean="0"/>
              <a:t>spol, dob, genetsko naslijeđe</a:t>
            </a:r>
            <a:r>
              <a:rPr lang="hr-HR" dirty="0" smtClean="0"/>
              <a:t>.</a:t>
            </a:r>
          </a:p>
          <a:p>
            <a:endParaRPr lang="hr-HR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Rizične navike djece i mladih 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07160"/>
          </a:xfrm>
        </p:spPr>
        <p:txBody>
          <a:bodyPr/>
          <a:lstStyle/>
          <a:p>
            <a:pPr>
              <a:buNone/>
            </a:pPr>
            <a:r>
              <a:rPr lang="hr-HR" dirty="0" smtClean="0"/>
              <a:t>HOLISTIČKI PRISTUP</a:t>
            </a:r>
          </a:p>
          <a:p>
            <a:r>
              <a:rPr lang="hr-HR" dirty="0" smtClean="0"/>
              <a:t>međusobna povezanost emocionalnog, socijalnog,fizičkog,mentalnog… zdravlja</a:t>
            </a:r>
          </a:p>
          <a:p>
            <a:endParaRPr lang="hr-HR" dirty="0" smtClean="0"/>
          </a:p>
          <a:p>
            <a:pPr>
              <a:buNone/>
            </a:pPr>
            <a:r>
              <a:rPr lang="hr-HR" dirty="0" smtClean="0"/>
              <a:t>   	ZDRAV SI AKO MISLIŠ I ZNAŠ SE INFORMIRATI; AKO ONO ŠTO SAZNAŠ, PROVODIŠ I DIJELIŠ S DRUGIMA!</a:t>
            </a:r>
          </a:p>
          <a:p>
            <a:endParaRPr lang="hr-HR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ZDRAVSTVENI ODGOJ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179168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hr-HR" dirty="0" smtClean="0"/>
              <a:t>CILJEVI/ISHODI: </a:t>
            </a:r>
          </a:p>
          <a:p>
            <a:pPr>
              <a:lnSpc>
                <a:spcPct val="80000"/>
              </a:lnSpc>
            </a:pPr>
            <a:r>
              <a:rPr lang="hr-HR" dirty="0" smtClean="0"/>
              <a:t>provođenje aktivnosti usmjerene k određenoj populaciji </a:t>
            </a:r>
          </a:p>
          <a:p>
            <a:pPr>
              <a:lnSpc>
                <a:spcPct val="80000"/>
              </a:lnSpc>
            </a:pPr>
            <a:r>
              <a:rPr lang="hr-HR" dirty="0" smtClean="0"/>
              <a:t>kontroliranje rizičnih čimbenika </a:t>
            </a:r>
          </a:p>
          <a:p>
            <a:pPr>
              <a:lnSpc>
                <a:spcPct val="80000"/>
              </a:lnSpc>
            </a:pPr>
            <a:r>
              <a:rPr lang="hr-HR" dirty="0" smtClean="0"/>
              <a:t>djelovanje na samopouzdanje, stavove, ponašanje… </a:t>
            </a:r>
          </a:p>
          <a:p>
            <a:pPr>
              <a:lnSpc>
                <a:spcPct val="80000"/>
              </a:lnSpc>
            </a:pPr>
            <a:r>
              <a:rPr lang="hr-HR" dirty="0" smtClean="0"/>
              <a:t>sprječavanje nastanka problema (bolesti)</a:t>
            </a:r>
          </a:p>
          <a:p>
            <a:pPr>
              <a:lnSpc>
                <a:spcPct val="80000"/>
              </a:lnSpc>
            </a:pPr>
            <a:r>
              <a:rPr lang="hr-HR" dirty="0" smtClean="0"/>
              <a:t>ukazivanje na pravilan pristup rješavanju problema </a:t>
            </a:r>
            <a:r>
              <a:rPr lang="hr-HR" dirty="0" err="1" smtClean="0"/>
              <a:t>tj</a:t>
            </a:r>
            <a:r>
              <a:rPr lang="hr-HR" dirty="0" smtClean="0"/>
              <a:t>. liječenju bolesti</a:t>
            </a:r>
          </a:p>
          <a:p>
            <a:endParaRPr lang="hr-HR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ZDRAVSTVENI ODGOJ 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17916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hr-HR" dirty="0" smtClean="0"/>
              <a:t>program-projekt</a:t>
            </a:r>
          </a:p>
          <a:p>
            <a:pPr>
              <a:lnSpc>
                <a:spcPct val="90000"/>
              </a:lnSpc>
            </a:pPr>
            <a:r>
              <a:rPr lang="hr-HR" dirty="0" smtClean="0"/>
              <a:t>nije zaseban nastavni predmet</a:t>
            </a:r>
          </a:p>
          <a:p>
            <a:pPr>
              <a:lnSpc>
                <a:spcPct val="90000"/>
              </a:lnSpc>
            </a:pPr>
            <a:r>
              <a:rPr lang="hr-HR" dirty="0" smtClean="0"/>
              <a:t>nije spolni odgoj</a:t>
            </a:r>
          </a:p>
          <a:p>
            <a:pPr>
              <a:lnSpc>
                <a:spcPct val="90000"/>
              </a:lnSpc>
            </a:pPr>
            <a:r>
              <a:rPr lang="hr-HR" dirty="0" smtClean="0"/>
              <a:t>ne ocjenjuje se </a:t>
            </a:r>
          </a:p>
          <a:p>
            <a:pPr>
              <a:lnSpc>
                <a:spcPct val="90000"/>
              </a:lnSpc>
            </a:pPr>
            <a:r>
              <a:rPr lang="hr-HR" dirty="0" smtClean="0"/>
              <a:t>preporuča se aktivni pristup poučavanju, razvijanju vještina i kompetencija za rješavanje problema te odgovorno donošenje odluka za život </a:t>
            </a:r>
          </a:p>
          <a:p>
            <a:pPr>
              <a:lnSpc>
                <a:spcPct val="90000"/>
              </a:lnSpc>
            </a:pPr>
            <a:r>
              <a:rPr lang="hr-HR" dirty="0" smtClean="0"/>
              <a:t>ne podrazumijeva (samo) teorijsko znanje</a:t>
            </a:r>
          </a:p>
          <a:p>
            <a:endParaRPr lang="hr-HR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Zdravstveni odgoj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rganization Chart 6"/>
          <p:cNvGraphicFramePr>
            <a:graphicFrameLocks/>
          </p:cNvGraphicFramePr>
          <p:nvPr>
            <p:ph idx="1"/>
          </p:nvPr>
        </p:nvGraphicFramePr>
        <p:xfrm>
          <a:off x="395536" y="1628800"/>
          <a:ext cx="8229600" cy="4525963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MODULI ZDRAVSTVENOG ODGOJA</a:t>
            </a:r>
            <a:endParaRPr lang="hr-HR" dirty="0"/>
          </a:p>
        </p:txBody>
      </p:sp>
      <p:cxnSp>
        <p:nvCxnSpPr>
          <p:cNvPr id="5" name="Ravni poveznik sa strelicom 4"/>
          <p:cNvCxnSpPr/>
          <p:nvPr/>
        </p:nvCxnSpPr>
        <p:spPr>
          <a:xfrm flipH="1">
            <a:off x="1547664" y="2852936"/>
            <a:ext cx="2088232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avni poveznik sa strelicom 6"/>
          <p:cNvCxnSpPr/>
          <p:nvPr/>
        </p:nvCxnSpPr>
        <p:spPr>
          <a:xfrm>
            <a:off x="3779912" y="3501008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avni poveznik sa strelicom 8"/>
          <p:cNvCxnSpPr/>
          <p:nvPr/>
        </p:nvCxnSpPr>
        <p:spPr>
          <a:xfrm>
            <a:off x="4932040" y="3573016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avni poveznik sa strelicom 10"/>
          <p:cNvCxnSpPr/>
          <p:nvPr/>
        </p:nvCxnSpPr>
        <p:spPr>
          <a:xfrm>
            <a:off x="5580112" y="2924944"/>
            <a:ext cx="2088232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ir">
  <a:themeElements>
    <a:clrScheme name="Papi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i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i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84</TotalTime>
  <Words>823</Words>
  <Application>Microsoft Office PowerPoint</Application>
  <PresentationFormat>Prikaz na zaslonu (4:3)</PresentationFormat>
  <Paragraphs>170</Paragraphs>
  <Slides>21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21</vt:i4>
      </vt:variant>
    </vt:vector>
  </HeadingPairs>
  <TitlesOfParts>
    <vt:vector size="22" baseType="lpstr">
      <vt:lpstr>Papir</vt:lpstr>
      <vt:lpstr>Zdravstveni odgoj</vt:lpstr>
      <vt:lpstr>ZDRAVLJE </vt:lpstr>
      <vt:lpstr>Dosegnuti zdravlje možemo i trebamo: </vt:lpstr>
      <vt:lpstr>Najveći problemi djece i mladih </vt:lpstr>
      <vt:lpstr>Rizične navike djece i mladih </vt:lpstr>
      <vt:lpstr>ZDRAVSTVENI ODGOJ</vt:lpstr>
      <vt:lpstr>ZDRAVSTVENI ODGOJ </vt:lpstr>
      <vt:lpstr>Zdravstveni odgoj</vt:lpstr>
      <vt:lpstr>MODULI ZDRAVSTVENOG ODGOJA</vt:lpstr>
      <vt:lpstr>PREDMETNA NASTAVA - OŠ  Planirani broj sati po modulu</vt:lpstr>
      <vt:lpstr>SREDNJA ŠKOLA Planirani broj sati po modulu</vt:lpstr>
      <vt:lpstr>Teme Zdravstvenoga odgoja i način ostvarivanja</vt:lpstr>
      <vt:lpstr>Slajd 13</vt:lpstr>
      <vt:lpstr>osobitosti i temeljni ciljevi modula ZO</vt:lpstr>
      <vt:lpstr>Stručna podrška Agencije za odgoj i obrazovanje</vt:lpstr>
      <vt:lpstr>Slajd 16</vt:lpstr>
      <vt:lpstr>Slajd 17</vt:lpstr>
      <vt:lpstr>SUGESTIJE</vt:lpstr>
      <vt:lpstr>Slajd 19</vt:lpstr>
      <vt:lpstr>Slajd 20</vt:lpstr>
      <vt:lpstr>Slajd 21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Zdravstveni odgoj</dc:title>
  <dc:creator>Irena Peić</dc:creator>
  <cp:lastModifiedBy>Irena Peić</cp:lastModifiedBy>
  <cp:revision>11</cp:revision>
  <dcterms:created xsi:type="dcterms:W3CDTF">2013-01-10T12:01:13Z</dcterms:created>
  <dcterms:modified xsi:type="dcterms:W3CDTF">2013-01-10T17:24:25Z</dcterms:modified>
</cp:coreProperties>
</file>