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1" r:id="rId17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kutni trokut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slov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17" name="Podnaslov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hr-HR" smtClean="0"/>
              <a:t>Kliknite da biste uredili stil podnaslova matrice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Prostoručno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Prostoručno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Prostoručno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avni poveznik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zervirano mjesto datum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790AEFC-C59F-497A-ABF7-2F92751B3144}" type="datetimeFigureOut">
              <a:rPr lang="hr-HR" smtClean="0"/>
              <a:t>10.1.2013</a:t>
            </a:fld>
            <a:endParaRPr lang="hr-HR"/>
          </a:p>
        </p:txBody>
      </p:sp>
      <p:sp>
        <p:nvSpPr>
          <p:cNvPr id="19" name="Rezervirano mjesto podnožj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27" name="Rezervirano mjesto broja slajd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AD750BA-D02D-426F-8287-4C46F9FC6F24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90AEFC-C59F-497A-ABF7-2F92751B3144}" type="datetimeFigureOut">
              <a:rPr lang="hr-HR" smtClean="0"/>
              <a:t>10.1.2013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D750BA-D02D-426F-8287-4C46F9FC6F24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90AEFC-C59F-497A-ABF7-2F92751B3144}" type="datetimeFigureOut">
              <a:rPr lang="hr-HR" smtClean="0"/>
              <a:t>10.1.2013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D750BA-D02D-426F-8287-4C46F9FC6F24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90AEFC-C59F-497A-ABF7-2F92751B3144}" type="datetimeFigureOut">
              <a:rPr lang="hr-HR" smtClean="0"/>
              <a:t>10.1.2013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D750BA-D02D-426F-8287-4C46F9FC6F2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90AEFC-C59F-497A-ABF7-2F92751B3144}" type="datetimeFigureOut">
              <a:rPr lang="hr-HR" smtClean="0"/>
              <a:t>10.1.2013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D750BA-D02D-426F-8287-4C46F9FC6F2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Š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Š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90AEFC-C59F-497A-ABF7-2F92751B3144}" type="datetimeFigureOut">
              <a:rPr lang="hr-HR" smtClean="0"/>
              <a:t>10.1.2013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D750BA-D02D-426F-8287-4C46F9FC6F24}" type="slidenum">
              <a:rPr lang="hr-HR" smtClean="0"/>
              <a:t>‹#›</a:t>
            </a:fld>
            <a:endParaRPr lang="hr-HR"/>
          </a:p>
        </p:txBody>
      </p:sp>
      <p:sp>
        <p:nvSpPr>
          <p:cNvPr id="8" name="Naslov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Usporedb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90AEFC-C59F-497A-ABF7-2F92751B3144}" type="datetimeFigureOut">
              <a:rPr lang="hr-HR" smtClean="0"/>
              <a:t>10.1.2013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D750BA-D02D-426F-8287-4C46F9FC6F24}" type="slidenum">
              <a:rPr lang="hr-HR" smtClean="0"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90AEFC-C59F-497A-ABF7-2F92751B3144}" type="datetimeFigureOut">
              <a:rPr lang="hr-HR" smtClean="0"/>
              <a:t>10.1.2013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D750BA-D02D-426F-8287-4C46F9FC6F24}" type="slidenum">
              <a:rPr lang="hr-HR" smtClean="0"/>
              <a:t>‹#›</a:t>
            </a:fld>
            <a:endParaRPr lang="hr-HR"/>
          </a:p>
        </p:txBody>
      </p:sp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90AEFC-C59F-497A-ABF7-2F92751B3144}" type="datetimeFigureOut">
              <a:rPr lang="hr-HR" smtClean="0"/>
              <a:t>10.1.2013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D750BA-D02D-426F-8287-4C46F9FC6F24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790AEFC-C59F-497A-ABF7-2F92751B3144}" type="datetimeFigureOut">
              <a:rPr lang="hr-HR" smtClean="0"/>
              <a:t>10.1.2013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D750BA-D02D-426F-8287-4C46F9FC6F24}" type="slidenum">
              <a:rPr lang="hr-HR" smtClean="0"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hr-HR" smtClean="0"/>
              <a:t>Pritisnite ikonu za dodavanje slike</a:t>
            </a:r>
            <a:endParaRPr kumimoji="0" lang="en-US" dirty="0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790AEFC-C59F-497A-ABF7-2F92751B3144}" type="datetimeFigureOut">
              <a:rPr lang="hr-HR" smtClean="0"/>
              <a:t>10.1.2013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AD750BA-D02D-426F-8287-4C46F9FC6F24}" type="slidenum">
              <a:rPr lang="hr-HR" smtClean="0"/>
              <a:t>‹#›</a:t>
            </a:fld>
            <a:endParaRPr lang="hr-HR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8" name="Prostoručno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Prostoručno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kutni trokut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avni poveznik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Š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Š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ručno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Prostoručno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kutni trokut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avni poveznik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zervirano mjesto naslova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0" name="Rezervirano mjesto teksta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  <p:sp>
        <p:nvSpPr>
          <p:cNvPr id="10" name="Rezervirano mjesto datum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790AEFC-C59F-497A-ABF7-2F92751B3144}" type="datetimeFigureOut">
              <a:rPr lang="hr-HR" smtClean="0"/>
              <a:t>10.1.2013</a:t>
            </a:fld>
            <a:endParaRPr lang="hr-HR"/>
          </a:p>
        </p:txBody>
      </p:sp>
      <p:sp>
        <p:nvSpPr>
          <p:cNvPr id="22" name="Rezervirano mjesto podnožja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18" name="Rezervirano mjesto broja slajda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AD750BA-D02D-426F-8287-4C46F9FC6F24}" type="slidenum">
              <a:rPr lang="hr-HR" smtClean="0"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Građanski odgoj i obrazovanje</a:t>
            </a:r>
            <a:br>
              <a:rPr lang="hr-HR" dirty="0" smtClean="0"/>
            </a:br>
            <a:r>
              <a:rPr lang="hr-HR" sz="2200" dirty="0" smtClean="0"/>
              <a:t>(prema prezentaciji Nevenke Lončarić Jelačić, više savjetnice za nacionalne programe, AZOO)</a:t>
            </a:r>
            <a:endParaRPr lang="hr-HR" sz="2200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hr-HR" dirty="0" smtClean="0"/>
          </a:p>
          <a:p>
            <a:pPr algn="r"/>
            <a:r>
              <a:rPr lang="hr-HR" dirty="0" smtClean="0"/>
              <a:t>Irena </a:t>
            </a:r>
            <a:r>
              <a:rPr lang="hr-HR" dirty="0" err="1" smtClean="0"/>
              <a:t>Peić</a:t>
            </a:r>
            <a:r>
              <a:rPr lang="hr-HR" dirty="0" smtClean="0"/>
              <a:t>, </a:t>
            </a:r>
            <a:r>
              <a:rPr lang="hr-HR" dirty="0" err="1" smtClean="0"/>
              <a:t>prof</a:t>
            </a:r>
            <a:r>
              <a:rPr lang="hr-HR" dirty="0" smtClean="0"/>
              <a:t>.</a:t>
            </a:r>
          </a:p>
          <a:p>
            <a:pPr algn="l"/>
            <a:r>
              <a:rPr lang="hr-HR" dirty="0" smtClean="0"/>
              <a:t>Rijeka, 11. siječnja 2013.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Arial" charset="0"/>
              <a:buNone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Škola izrađuje izvedbeni plan i program (kurikulum) GOO-a.</a:t>
            </a:r>
          </a:p>
          <a:p>
            <a:pPr>
              <a:buFont typeface="Arial" charset="0"/>
              <a:buNone/>
            </a:pPr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Dokumentiranje njegove provedbe:</a:t>
            </a:r>
          </a:p>
          <a:p>
            <a:pPr>
              <a:buFont typeface="Arial" charset="0"/>
              <a:buNone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U rubriku bilježaka u imeniku, upisuje se kratka bilješka da je na određenom satu na integriran način ostvarena tema GOO-a (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preklapajuća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s predmetnom temom)</a:t>
            </a:r>
          </a:p>
          <a:p>
            <a:pPr>
              <a:buFont typeface="Arial" charset="0"/>
              <a:buNone/>
            </a:pPr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Razredna mapa za GOO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None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Kada se GOO ostvaruje među predmetno svi nastavnici unose podatke - kopiju pripreme za nastavnu jedinicu u okviru koje su na integrirani način razvijali građansku kompetenciju kod učenika, najuspješnije uratke učenika, materijale vezano za izvannastavne aktivnosti i projekte i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sl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charset="0"/>
              <a:buNone/>
            </a:pPr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Učenički dnevnik iz GOO-a;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služi samo-evaluaciji učenikovih postignuća.</a:t>
            </a:r>
          </a:p>
          <a:p>
            <a:pPr>
              <a:buFont typeface="Arial" charset="0"/>
              <a:buNone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	Učenik upisuje u kojim je projektima i aktivnostima sudjelovao, što je tijekom godine izradio u vezi GOO-a, zapažanja, bilješke, osvrti na naučeno, nove ideje i rješenja do kojih je došao, koje su mu vrijednosti važne i s kojim se teškoćama susretao, što želi bolje naučiti,   </a:t>
            </a:r>
          </a:p>
          <a:p>
            <a:pPr>
              <a:buFont typeface="Arial" charset="0"/>
              <a:buNone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Prilaže potvrde, priznanja, zahvalnice, učeničke radove.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Nakon eksperimentalne provjere kurikuluma on će postati obvezan za sve škole.</a:t>
            </a:r>
          </a:p>
          <a:p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dirty="0" smtClean="0">
                <a:cs typeface="Times New Roman" pitchFamily="18" charset="0"/>
              </a:rPr>
              <a:t/>
            </a:r>
            <a:br>
              <a:rPr lang="hr-HR" sz="2800" dirty="0" smtClean="0">
                <a:cs typeface="Times New Roman" pitchFamily="18" charset="0"/>
              </a:rPr>
            </a:br>
            <a:r>
              <a:rPr lang="hr-HR" sz="2800" dirty="0" smtClean="0">
                <a:cs typeface="Times New Roman" pitchFamily="18" charset="0"/>
              </a:rPr>
              <a:t>4. Vođenje dokumentacije za praćenje i ocjenjivanje  GOO-a</a:t>
            </a:r>
            <a:br>
              <a:rPr lang="hr-HR" sz="2800" dirty="0" smtClean="0">
                <a:cs typeface="Times New Roman" pitchFamily="18" charset="0"/>
              </a:rPr>
            </a:br>
            <a:endParaRPr lang="hr-H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>
            <a:normAutofit fontScale="85000" lnSpcReduction="20000"/>
          </a:bodyPr>
          <a:lstStyle/>
          <a:p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pet stručnih područja: opća profesionalna znanja i vještine, strukovna znanja i vještine u području GOO-a, procesi učenja i poučavanja koji vode razvoju aktivnog i odgovornog građanstva, metode učenja i poučavanja GOO-a i metode vrednovanja i </a:t>
            </a:r>
            <a:r>
              <a:rPr lang="hr-HR" sz="2400" dirty="0" err="1" smtClean="0">
                <a:latin typeface="Times New Roman" pitchFamily="18" charset="0"/>
                <a:cs typeface="Times New Roman" pitchFamily="18" charset="0"/>
              </a:rPr>
              <a:t>samovrednovanja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u GOO-u</a:t>
            </a:r>
          </a:p>
          <a:p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Tema br. 5 u Kurikulumu GOO-a iznosi koje sve kompetencije treba učitelj/nastavnik steći iz gore navedenih područja.</a:t>
            </a:r>
          </a:p>
          <a:p>
            <a:pPr>
              <a:buFont typeface="Arial" charset="0"/>
              <a:buNone/>
            </a:pP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Učitelji su pozvani:</a:t>
            </a:r>
          </a:p>
          <a:p>
            <a:r>
              <a:rPr lang="hr-HR" sz="2400" dirty="0" smtClean="0">
                <a:latin typeface="Times New Roman" pitchFamily="18" charset="0"/>
              </a:rPr>
              <a:t>koristiti  interaktivne i participativne  metode učenja i poučavanja, </a:t>
            </a:r>
          </a:p>
          <a:p>
            <a:r>
              <a:rPr lang="hr-HR" sz="2400" dirty="0" smtClean="0">
                <a:latin typeface="Times New Roman" pitchFamily="18" charset="0"/>
              </a:rPr>
              <a:t>kreirati i osmišljavati nova rješenja za nastavne procese usmjerene prema učeniku i više individualiziranim oblicima učenja - daroviti, djeca s teškoćama, različite sposobnosti, </a:t>
            </a:r>
          </a:p>
          <a:p>
            <a:r>
              <a:rPr lang="hr-HR" sz="2400" b="1" dirty="0" smtClean="0">
                <a:latin typeface="Times New Roman" pitchFamily="18" charset="0"/>
              </a:rPr>
              <a:t>pronalaziti u čemu učenik može biti uspješan, na tome graditi njegovo samopouzdanje, motivaciju i uspjeh u učenju</a:t>
            </a:r>
            <a:endParaRPr lang="hr-HR" sz="2400" dirty="0" smtClean="0">
              <a:latin typeface="Times New Roman" pitchFamily="18" charset="0"/>
            </a:endParaRPr>
          </a:p>
          <a:p>
            <a:r>
              <a:rPr lang="hr-HR" sz="2400" dirty="0" smtClean="0">
                <a:latin typeface="Times New Roman" pitchFamily="18" charset="0"/>
              </a:rPr>
              <a:t>omogućavati prepoznavanje talenata kao uporišta za uspješno učenje i planiranje uspješnog profesionalnog razvoja</a:t>
            </a:r>
          </a:p>
          <a:p>
            <a:endParaRPr lang="hr-HR" sz="2400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dirty="0" smtClean="0">
                <a:cs typeface="Times New Roman" pitchFamily="18" charset="0"/>
              </a:rPr>
              <a:t>5. </a:t>
            </a:r>
            <a:r>
              <a:rPr lang="en-US" sz="2800" dirty="0" err="1" smtClean="0">
                <a:cs typeface="Times New Roman" pitchFamily="18" charset="0"/>
              </a:rPr>
              <a:t>Kompetencije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učitelja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za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poučavanje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i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hr-HR" sz="2800" dirty="0" smtClean="0">
                <a:cs typeface="Times New Roman" pitchFamily="18" charset="0"/>
              </a:rPr>
              <a:t>  </a:t>
            </a:r>
            <a:r>
              <a:rPr lang="en-US" sz="2800" dirty="0" err="1" smtClean="0">
                <a:cs typeface="Times New Roman" pitchFamily="18" charset="0"/>
              </a:rPr>
              <a:t>učenje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hr-HR" sz="2800" dirty="0" smtClean="0">
                <a:cs typeface="Times New Roman" pitchFamily="18" charset="0"/>
              </a:rPr>
              <a:t> GOO-a</a:t>
            </a:r>
            <a:endParaRPr lang="hr-H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514395"/>
          </a:xfrm>
        </p:spPr>
        <p:txBody>
          <a:bodyPr/>
          <a:lstStyle/>
          <a:p>
            <a:r>
              <a:rPr lang="hr-HR" dirty="0" smtClean="0"/>
              <a:t>propisano u temi pod točkom 6. Kurikuluma GOO-a (stručna usavršavanja, određen fond sati odrađen unutar teme GOO-a…)</a:t>
            </a:r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3100" dirty="0" smtClean="0">
                <a:cs typeface="Times New Roman" pitchFamily="18" charset="0"/>
              </a:rPr>
              <a:t/>
            </a:r>
            <a:br>
              <a:rPr lang="hr-HR" sz="3100" dirty="0" smtClean="0">
                <a:cs typeface="Times New Roman" pitchFamily="18" charset="0"/>
              </a:rPr>
            </a:br>
            <a:r>
              <a:rPr lang="hr-HR" sz="3100" dirty="0" smtClean="0">
                <a:cs typeface="Times New Roman" pitchFamily="18" charset="0"/>
              </a:rPr>
              <a:t>6. </a:t>
            </a:r>
            <a:r>
              <a:rPr lang="en-US" sz="3100" dirty="0" err="1" smtClean="0">
                <a:cs typeface="Times New Roman" pitchFamily="18" charset="0"/>
              </a:rPr>
              <a:t>Kadrovski</a:t>
            </a:r>
            <a:r>
              <a:rPr lang="en-US" sz="3100" dirty="0" smtClean="0">
                <a:cs typeface="Times New Roman" pitchFamily="18" charset="0"/>
              </a:rPr>
              <a:t> </a:t>
            </a:r>
            <a:r>
              <a:rPr lang="en-US" sz="3100" dirty="0" err="1" smtClean="0">
                <a:cs typeface="Times New Roman" pitchFamily="18" charset="0"/>
              </a:rPr>
              <a:t>uvjeti</a:t>
            </a:r>
            <a:r>
              <a:rPr lang="en-US" sz="3100" dirty="0" smtClean="0">
                <a:cs typeface="Times New Roman" pitchFamily="18" charset="0"/>
              </a:rPr>
              <a:t> </a:t>
            </a:r>
            <a:r>
              <a:rPr lang="en-US" sz="3100" dirty="0" err="1" smtClean="0">
                <a:cs typeface="Times New Roman" pitchFamily="18" charset="0"/>
              </a:rPr>
              <a:t>za</a:t>
            </a:r>
            <a:r>
              <a:rPr lang="en-US" sz="3100" dirty="0" smtClean="0">
                <a:cs typeface="Times New Roman" pitchFamily="18" charset="0"/>
              </a:rPr>
              <a:t> </a:t>
            </a:r>
            <a:r>
              <a:rPr lang="en-US" sz="3100" dirty="0" err="1" smtClean="0">
                <a:cs typeface="Times New Roman" pitchFamily="18" charset="0"/>
              </a:rPr>
              <a:t>ostvarivanje</a:t>
            </a:r>
            <a:r>
              <a:rPr lang="en-US" sz="3100" dirty="0" smtClean="0">
                <a:cs typeface="Times New Roman" pitchFamily="18" charset="0"/>
              </a:rPr>
              <a:t> </a:t>
            </a:r>
            <a:r>
              <a:rPr lang="en-US" sz="3100" dirty="0" err="1" smtClean="0">
                <a:cs typeface="Times New Roman" pitchFamily="18" charset="0"/>
              </a:rPr>
              <a:t>kurikul</a:t>
            </a:r>
            <a:r>
              <a:rPr lang="hr-HR" sz="3100" dirty="0" smtClean="0">
                <a:cs typeface="Times New Roman" pitchFamily="18" charset="0"/>
              </a:rPr>
              <a:t>uma</a:t>
            </a:r>
            <a:r>
              <a:rPr lang="en-US" sz="3100" dirty="0" smtClean="0">
                <a:cs typeface="Times New Roman" pitchFamily="18" charset="0"/>
              </a:rPr>
              <a:t> </a:t>
            </a:r>
            <a:r>
              <a:rPr lang="hr-HR" sz="3100" dirty="0" smtClean="0">
                <a:cs typeface="Times New Roman" pitchFamily="18" charset="0"/>
              </a:rPr>
              <a:t> GOO-a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dirty="0" smtClean="0">
                <a:latin typeface="Times New Roman" pitchFamily="18" charset="0"/>
                <a:cs typeface="Times New Roman" pitchFamily="18" charset="0"/>
              </a:rPr>
            </a:b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hr-HR" sz="2000" b="1" dirty="0" smtClean="0">
                <a:latin typeface="Times New Roman" pitchFamily="18" charset="0"/>
              </a:rPr>
              <a:t>Razvoj građanske kompetencije je spiralno-razvojno postavljen i uključuje razradu:</a:t>
            </a:r>
          </a:p>
          <a:p>
            <a:pPr>
              <a:lnSpc>
                <a:spcPct val="80000"/>
              </a:lnSpc>
            </a:pPr>
            <a:r>
              <a:rPr lang="hr-HR" sz="2000" b="1" dirty="0" smtClean="0">
                <a:latin typeface="Times New Roman" pitchFamily="18" charset="0"/>
              </a:rPr>
              <a:t>funkcionalnih dimenzija </a:t>
            </a:r>
          </a:p>
          <a:p>
            <a:pPr lvl="1">
              <a:lnSpc>
                <a:spcPct val="80000"/>
              </a:lnSpc>
            </a:pPr>
            <a:r>
              <a:rPr lang="hr-HR" sz="2000" dirty="0" smtClean="0">
                <a:latin typeface="Times New Roman" pitchFamily="18" charset="0"/>
              </a:rPr>
              <a:t>znanje i razumijevanje, </a:t>
            </a:r>
          </a:p>
          <a:p>
            <a:pPr lvl="1">
              <a:lnSpc>
                <a:spcPct val="80000"/>
              </a:lnSpc>
            </a:pPr>
            <a:r>
              <a:rPr lang="hr-HR" sz="2000" dirty="0" smtClean="0">
                <a:latin typeface="Times New Roman" pitchFamily="18" charset="0"/>
              </a:rPr>
              <a:t>vještine i sposobnosti te </a:t>
            </a:r>
          </a:p>
          <a:p>
            <a:pPr lvl="1">
              <a:lnSpc>
                <a:spcPct val="80000"/>
              </a:lnSpc>
            </a:pPr>
            <a:r>
              <a:rPr lang="hr-HR" sz="2000" dirty="0" smtClean="0">
                <a:latin typeface="Times New Roman" pitchFamily="18" charset="0"/>
              </a:rPr>
              <a:t>vrijednosti i stavovi</a:t>
            </a:r>
          </a:p>
          <a:p>
            <a:pPr>
              <a:lnSpc>
                <a:spcPct val="80000"/>
              </a:lnSpc>
            </a:pPr>
            <a:r>
              <a:rPr lang="hr-HR" sz="2000" b="1" dirty="0" smtClean="0">
                <a:latin typeface="Times New Roman" pitchFamily="18" charset="0"/>
              </a:rPr>
              <a:t>strukturnih dimenzija </a:t>
            </a:r>
          </a:p>
          <a:p>
            <a:pPr lvl="1">
              <a:lnSpc>
                <a:spcPct val="80000"/>
              </a:lnSpc>
            </a:pPr>
            <a:r>
              <a:rPr lang="hr-HR" sz="2000" dirty="0" smtClean="0">
                <a:latin typeface="Times New Roman" pitchFamily="18" charset="0"/>
              </a:rPr>
              <a:t>ljudsko-pravna, </a:t>
            </a:r>
          </a:p>
          <a:p>
            <a:pPr lvl="1">
              <a:lnSpc>
                <a:spcPct val="80000"/>
              </a:lnSpc>
            </a:pPr>
            <a:r>
              <a:rPr lang="hr-HR" sz="2000" dirty="0" smtClean="0">
                <a:latin typeface="Times New Roman" pitchFamily="18" charset="0"/>
              </a:rPr>
              <a:t>politička, </a:t>
            </a:r>
          </a:p>
          <a:p>
            <a:pPr lvl="1">
              <a:lnSpc>
                <a:spcPct val="80000"/>
              </a:lnSpc>
            </a:pPr>
            <a:r>
              <a:rPr lang="hr-HR" sz="2000" dirty="0" smtClean="0">
                <a:latin typeface="Times New Roman" pitchFamily="18" charset="0"/>
              </a:rPr>
              <a:t>društvena, </a:t>
            </a:r>
          </a:p>
          <a:p>
            <a:pPr lvl="1">
              <a:lnSpc>
                <a:spcPct val="80000"/>
              </a:lnSpc>
            </a:pPr>
            <a:r>
              <a:rPr lang="hr-HR" sz="2000" dirty="0" smtClean="0">
                <a:latin typeface="Times New Roman" pitchFamily="18" charset="0"/>
              </a:rPr>
              <a:t>kulturološka, </a:t>
            </a:r>
          </a:p>
          <a:p>
            <a:pPr lvl="1">
              <a:lnSpc>
                <a:spcPct val="80000"/>
              </a:lnSpc>
            </a:pPr>
            <a:r>
              <a:rPr lang="hr-HR" sz="2000" dirty="0" smtClean="0">
                <a:latin typeface="Times New Roman" pitchFamily="18" charset="0"/>
              </a:rPr>
              <a:t>gospodarska, </a:t>
            </a:r>
          </a:p>
          <a:p>
            <a:pPr lvl="1">
              <a:lnSpc>
                <a:spcPct val="80000"/>
              </a:lnSpc>
            </a:pPr>
            <a:r>
              <a:rPr lang="hr-HR" sz="2000" dirty="0" smtClean="0">
                <a:latin typeface="Times New Roman" pitchFamily="18" charset="0"/>
              </a:rPr>
              <a:t>ekološka</a:t>
            </a:r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3100" dirty="0" smtClean="0">
                <a:cs typeface="Times New Roman" pitchFamily="18" charset="0"/>
              </a:rPr>
              <a:t/>
            </a:r>
            <a:br>
              <a:rPr lang="hr-HR" sz="3100" dirty="0" smtClean="0">
                <a:cs typeface="Times New Roman" pitchFamily="18" charset="0"/>
              </a:rPr>
            </a:br>
            <a:r>
              <a:rPr lang="hr-HR" sz="3100" dirty="0" smtClean="0">
                <a:cs typeface="Times New Roman" pitchFamily="18" charset="0"/>
              </a:rPr>
              <a:t>7. </a:t>
            </a:r>
            <a:r>
              <a:rPr lang="en-US" sz="3100" dirty="0" err="1" smtClean="0">
                <a:cs typeface="Times New Roman" pitchFamily="18" charset="0"/>
              </a:rPr>
              <a:t>Ishodi</a:t>
            </a:r>
            <a:r>
              <a:rPr lang="en-US" sz="3100" dirty="0" smtClean="0">
                <a:cs typeface="Times New Roman" pitchFamily="18" charset="0"/>
              </a:rPr>
              <a:t> </a:t>
            </a:r>
            <a:r>
              <a:rPr lang="en-US" sz="3100" dirty="0" err="1" smtClean="0">
                <a:cs typeface="Times New Roman" pitchFamily="18" charset="0"/>
              </a:rPr>
              <a:t>ostvarivanja</a:t>
            </a:r>
            <a:r>
              <a:rPr lang="en-US" sz="3100" dirty="0" smtClean="0">
                <a:cs typeface="Times New Roman" pitchFamily="18" charset="0"/>
              </a:rPr>
              <a:t> </a:t>
            </a:r>
            <a:r>
              <a:rPr lang="hr-HR" sz="3100" dirty="0" smtClean="0">
                <a:cs typeface="Times New Roman" pitchFamily="18" charset="0"/>
              </a:rPr>
              <a:t>GOO-a</a:t>
            </a:r>
            <a:r>
              <a:rPr lang="en-US" sz="3100" dirty="0" smtClean="0">
                <a:cs typeface="Times New Roman" pitchFamily="18" charset="0"/>
              </a:rPr>
              <a:t> u </a:t>
            </a:r>
            <a:r>
              <a:rPr lang="en-US" sz="3100" dirty="0" err="1" smtClean="0">
                <a:cs typeface="Times New Roman" pitchFamily="18" charset="0"/>
              </a:rPr>
              <a:t>svim</a:t>
            </a:r>
            <a:r>
              <a:rPr lang="en-US" sz="3100" dirty="0" smtClean="0">
                <a:cs typeface="Times New Roman" pitchFamily="18" charset="0"/>
              </a:rPr>
              <a:t> </a:t>
            </a:r>
            <a:r>
              <a:rPr lang="en-US" sz="3100" dirty="0" err="1" smtClean="0">
                <a:cs typeface="Times New Roman" pitchFamily="18" charset="0"/>
              </a:rPr>
              <a:t>razinama</a:t>
            </a:r>
            <a:r>
              <a:rPr lang="en-US" sz="3100" dirty="0" smtClean="0">
                <a:cs typeface="Times New Roman" pitchFamily="18" charset="0"/>
              </a:rPr>
              <a:t> </a:t>
            </a:r>
            <a:r>
              <a:rPr lang="en-US" sz="3100" dirty="0" err="1" smtClean="0">
                <a:cs typeface="Times New Roman" pitchFamily="18" charset="0"/>
              </a:rPr>
              <a:t>osnovne</a:t>
            </a:r>
            <a:r>
              <a:rPr lang="en-US" sz="3100" dirty="0" smtClean="0">
                <a:cs typeface="Times New Roman" pitchFamily="18" charset="0"/>
              </a:rPr>
              <a:t> </a:t>
            </a:r>
            <a:r>
              <a:rPr lang="en-US" sz="3100" dirty="0" err="1" smtClean="0">
                <a:cs typeface="Times New Roman" pitchFamily="18" charset="0"/>
              </a:rPr>
              <a:t>i</a:t>
            </a:r>
            <a:r>
              <a:rPr lang="en-US" sz="3100" dirty="0" smtClean="0">
                <a:cs typeface="Times New Roman" pitchFamily="18" charset="0"/>
              </a:rPr>
              <a:t> </a:t>
            </a:r>
            <a:r>
              <a:rPr lang="en-US" sz="3100" dirty="0" err="1" smtClean="0">
                <a:cs typeface="Times New Roman" pitchFamily="18" charset="0"/>
              </a:rPr>
              <a:t>srednje</a:t>
            </a:r>
            <a:r>
              <a:rPr lang="en-US" sz="3100" dirty="0" smtClean="0">
                <a:cs typeface="Times New Roman" pitchFamily="18" charset="0"/>
              </a:rPr>
              <a:t> </a:t>
            </a:r>
            <a:r>
              <a:rPr lang="en-US" sz="3100" dirty="0" err="1" smtClean="0">
                <a:cs typeface="Times New Roman" pitchFamily="18" charset="0"/>
              </a:rPr>
              <a:t>škole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dirty="0" smtClean="0">
                <a:latin typeface="Times New Roman" pitchFamily="18" charset="0"/>
                <a:cs typeface="Times New Roman" pitchFamily="18" charset="0"/>
              </a:rPr>
            </a:b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b="1" dirty="0" smtClean="0">
                <a:latin typeface="Times New Roman" pitchFamily="18" charset="0"/>
              </a:rPr>
              <a:t>Strukturne dimenzije GOO-a</a:t>
            </a:r>
            <a:br>
              <a:rPr lang="hr-HR" b="1" dirty="0" smtClean="0">
                <a:latin typeface="Times New Roman" pitchFamily="18" charset="0"/>
              </a:rPr>
            </a:br>
            <a:r>
              <a:rPr lang="hr-HR" b="1" dirty="0" smtClean="0">
                <a:latin typeface="Times New Roman" pitchFamily="18" charset="0"/>
              </a:rPr>
              <a:t>(primjeri)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5.- 8. razred OŠ</a:t>
            </a:r>
            <a:endParaRPr lang="hr-HR" dirty="0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Srednja škola</a:t>
            </a:r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Ljudsko-pravna;</a:t>
            </a:r>
          </a:p>
          <a:p>
            <a:pPr>
              <a:buNone/>
            </a:pPr>
            <a:r>
              <a:rPr lang="hr-HR" dirty="0">
                <a:latin typeface="Times New Roman" pitchFamily="18" charset="0"/>
                <a:cs typeface="Times New Roman" pitchFamily="18" charset="0"/>
              </a:rPr>
              <a:t>- ravnopravnost  u odnosu na dob, spol, te etničku, vjersku, klasnu i drugu pripadnost, rasu i druge razlike  </a:t>
            </a:r>
          </a:p>
          <a:p>
            <a:pPr>
              <a:buNone/>
            </a:pPr>
            <a:r>
              <a:rPr lang="hr-HR" b="1" dirty="0">
                <a:latin typeface="Times New Roman" pitchFamily="18" charset="0"/>
                <a:cs typeface="Times New Roman" pitchFamily="18" charset="0"/>
              </a:rPr>
              <a:t>Društvena;</a:t>
            </a:r>
          </a:p>
          <a:p>
            <a:pPr>
              <a:buNone/>
            </a:pPr>
            <a:r>
              <a:rPr lang="hr-HR" dirty="0">
                <a:latin typeface="Times New Roman" pitchFamily="18" charset="0"/>
                <a:cs typeface="Times New Roman" pitchFamily="18" charset="0"/>
              </a:rPr>
              <a:t>- volontiranje i  razvoj socijalne solidarnosti</a:t>
            </a:r>
            <a:endParaRPr lang="hr-HR" dirty="0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Ljudsko-pravna;</a:t>
            </a:r>
          </a:p>
          <a:p>
            <a:pPr>
              <a:buFontTx/>
              <a:buChar char="-"/>
            </a:pPr>
            <a:r>
              <a:rPr lang="hr-HR" dirty="0">
                <a:latin typeface="Times New Roman" pitchFamily="18" charset="0"/>
                <a:cs typeface="Times New Roman" pitchFamily="18" charset="0"/>
              </a:rPr>
              <a:t>suzbijanje neljudskog, ponižavajućeg i nepoštenog </a:t>
            </a:r>
          </a:p>
          <a:p>
            <a:pPr>
              <a:buFont typeface="Arial" charset="0"/>
              <a:buNone/>
            </a:pPr>
            <a:r>
              <a:rPr lang="hr-HR" dirty="0">
                <a:latin typeface="Times New Roman" pitchFamily="18" charset="0"/>
                <a:cs typeface="Times New Roman" pitchFamily="18" charset="0"/>
              </a:rPr>
              <a:t>	(koruptivnog ) ponašanja </a:t>
            </a:r>
          </a:p>
          <a:p>
            <a:pPr>
              <a:buFontTx/>
              <a:buChar char="-"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suzbijanju 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društvene isključenosti na različitim 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razinama</a:t>
            </a:r>
          </a:p>
          <a:p>
            <a:pPr>
              <a:buNone/>
            </a:pPr>
            <a:r>
              <a:rPr lang="hr-HR" b="1" dirty="0">
                <a:latin typeface="Times New Roman" pitchFamily="18" charset="0"/>
                <a:cs typeface="Times New Roman" pitchFamily="18" charset="0"/>
              </a:rPr>
              <a:t>Društvena</a:t>
            </a:r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- društvene komunikacijske vještine</a:t>
            </a:r>
          </a:p>
          <a:p>
            <a:pPr>
              <a:buNone/>
            </a:pPr>
            <a:endParaRPr lang="hr-HR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hr-HR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hr-H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.- 8. razred OŠ</a:t>
            </a:r>
            <a:endParaRPr lang="hr-HR" dirty="0" smtClean="0"/>
          </a:p>
          <a:p>
            <a:endParaRPr lang="hr-HR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endParaRPr lang="hr-H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Srednja 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škola</a:t>
            </a:r>
            <a:endParaRPr lang="hr-HR" dirty="0" smtClean="0"/>
          </a:p>
          <a:p>
            <a:endParaRPr lang="hr-HR" dirty="0"/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2"/>
          </p:nvPr>
        </p:nvSpPr>
        <p:spPr>
          <a:xfrm>
            <a:off x="457200" y="260648"/>
            <a:ext cx="4040188" cy="5125409"/>
          </a:xfrm>
        </p:spPr>
        <p:txBody>
          <a:bodyPr>
            <a:normAutofit/>
          </a:bodyPr>
          <a:lstStyle/>
          <a:p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Politička;</a:t>
            </a:r>
          </a:p>
          <a:p>
            <a:pPr>
              <a:buNone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-  istraživanje i rješavanje problema lokalne i nacionalne zajednice</a:t>
            </a:r>
          </a:p>
          <a:p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Kulturološka; </a:t>
            </a:r>
            <a:endParaRPr lang="hr-H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interkulturna osjetljivost i dijalog</a:t>
            </a:r>
          </a:p>
          <a:p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Gospodarska;</a:t>
            </a:r>
          </a:p>
          <a:p>
            <a:pPr>
              <a:buNone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-   prava potrošača</a:t>
            </a:r>
          </a:p>
          <a:p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Ekološka;</a:t>
            </a:r>
            <a:endParaRPr lang="hr-H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- uloga građana u održivom razvoju</a:t>
            </a:r>
          </a:p>
          <a:p>
            <a:endParaRPr lang="hr-HR" dirty="0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60648"/>
            <a:ext cx="4041775" cy="5125409"/>
          </a:xfrm>
        </p:spPr>
        <p:txBody>
          <a:bodyPr>
            <a:normAutofit/>
          </a:bodyPr>
          <a:lstStyle/>
          <a:p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Politička;</a:t>
            </a:r>
          </a:p>
          <a:p>
            <a:pPr>
              <a:buNone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- istraživanje i rješavanje problema od školske do međunarodne razine</a:t>
            </a:r>
          </a:p>
          <a:p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Kulturološka; </a:t>
            </a:r>
            <a:endParaRPr lang="hr-H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- osvješćivanje i uklanjanje stereotipa i predrasuda</a:t>
            </a:r>
          </a:p>
          <a:p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Gospodarska;</a:t>
            </a:r>
          </a:p>
          <a:p>
            <a:pPr>
              <a:buFontTx/>
              <a:buChar char="-"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pravo na rad</a:t>
            </a:r>
          </a:p>
          <a:p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Ekološka;</a:t>
            </a:r>
            <a:endParaRPr lang="hr-H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održivi razvoj Hrvatske, Europe i svijeta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162467"/>
          </a:xfrm>
        </p:spPr>
        <p:txBody>
          <a:bodyPr/>
          <a:lstStyle/>
          <a:p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Kompetentna osoba 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jest</a:t>
            </a:r>
          </a:p>
          <a:p>
            <a:pPr lvl="1">
              <a:buNone/>
            </a:pP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ona koja zna i umije,</a:t>
            </a:r>
          </a:p>
          <a:p>
            <a:pPr lvl="1">
              <a:buNone/>
            </a:pP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ali i koja djeluje u skladu sa svojim znanjima i vještinama</a:t>
            </a:r>
          </a:p>
          <a:p>
            <a:pPr lvl="1">
              <a:buNone/>
            </a:pP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ne zato što mora ili zato što joj to donosi puku materijalnu korist, </a:t>
            </a:r>
          </a:p>
          <a:p>
            <a:pPr lvl="1">
              <a:buNone/>
            </a:pP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nego zato što vjeruje da je takvo djelovanje ispravno i dobro za nju, posao koji obavlja i zajednicu u kojoj živi.</a:t>
            </a:r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Ishod…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 fontScale="85000" lnSpcReduction="20000"/>
          </a:bodyPr>
          <a:lstStyle/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1999. godine Vlada Republike Hrvatske donosi prvi </a:t>
            </a:r>
            <a:r>
              <a:rPr lang="hr-HR" i="1" dirty="0" smtClean="0">
                <a:latin typeface="Times New Roman" pitchFamily="18" charset="0"/>
                <a:cs typeface="Times New Roman" pitchFamily="18" charset="0"/>
              </a:rPr>
              <a:t>Nacionalni program odgoja i obrazovanja za ljudska prava. 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lukom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Vlade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14.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listopada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1999.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obvez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uje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Ministarstvo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znanosti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obrazovanja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sporta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njegovu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primjenu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hr-H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rovedba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toga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programa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ostala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je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dobrovoljnoj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osnovi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2012.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godine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kada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je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dovršen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novi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Kurikulum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građanskog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odgoja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obrazovanja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, a ministar je donio odluku o njegovoj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eksperimentaln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oj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provedb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i.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Tijekom proteklog desetljeća razvijeni su brojni primjeri dobre prakse koji su, između ostalog, omogućili razvoj ovog Kurikuluma.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Veći broj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nacionaln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ih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program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a (od njih 34)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integriran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 je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odgojno-obrazovni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sustav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kroz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Građanski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odgoj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obrazovanje</a:t>
            </a:r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57592" cy="1143000"/>
          </a:xfrm>
        </p:spPr>
        <p:txBody>
          <a:bodyPr>
            <a:normAutofit fontScale="90000"/>
          </a:bodyPr>
          <a:lstStyle/>
          <a:p>
            <a:r>
              <a:rPr lang="hr-HR" sz="3200" dirty="0" smtClean="0"/>
              <a:t>Građanski odgoj i obrazovanje u hrvatskom odgojno-obrazovnom sustavu</a:t>
            </a:r>
            <a:endParaRPr lang="hr-H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hr-HR" sz="1600" b="1" dirty="0" smtClean="0">
                <a:latin typeface="Times New Roman" pitchFamily="18" charset="0"/>
                <a:cs typeface="Times New Roman" pitchFamily="18" charset="0"/>
              </a:rPr>
              <a:t>IPA projekt i Mreža mladih Hrvatske:</a:t>
            </a:r>
          </a:p>
          <a:p>
            <a:pPr>
              <a:buFont typeface="Arial" charset="0"/>
              <a:buNone/>
            </a:pPr>
            <a:r>
              <a:rPr lang="hr-HR" sz="1600" b="1" dirty="0" smtClean="0">
                <a:latin typeface="Times New Roman" pitchFamily="18" charset="0"/>
                <a:cs typeface="Times New Roman" pitchFamily="18" charset="0"/>
              </a:rPr>
              <a:t>četiri osnovne i dvije srednje škole</a:t>
            </a:r>
          </a:p>
          <a:p>
            <a:pPr>
              <a:buFont typeface="Arial" charset="0"/>
              <a:buNone/>
            </a:pPr>
            <a:r>
              <a:rPr lang="hr-HR" sz="1500" dirty="0" smtClean="0">
                <a:latin typeface="Times New Roman" pitchFamily="18" charset="0"/>
                <a:cs typeface="Times New Roman" pitchFamily="18" charset="0"/>
              </a:rPr>
              <a:t>Osnovna škola Ivan Goran Kovačić, Petrinja, </a:t>
            </a:r>
          </a:p>
          <a:p>
            <a:pPr>
              <a:buFont typeface="Arial" charset="0"/>
              <a:buNone/>
            </a:pPr>
            <a:r>
              <a:rPr lang="hr-HR" sz="1500" dirty="0" smtClean="0">
                <a:latin typeface="Times New Roman" pitchFamily="18" charset="0"/>
                <a:cs typeface="Times New Roman" pitchFamily="18" charset="0"/>
              </a:rPr>
              <a:t>Osnovna škola „Ivan Goran Kovačić“, Duga Resa, </a:t>
            </a:r>
          </a:p>
          <a:p>
            <a:pPr>
              <a:buFont typeface="Arial" charset="0"/>
              <a:buNone/>
            </a:pPr>
            <a:r>
              <a:rPr lang="hr-HR" sz="1500" dirty="0" smtClean="0">
                <a:latin typeface="Times New Roman" pitchFamily="18" charset="0"/>
                <a:cs typeface="Times New Roman" pitchFamily="18" charset="0"/>
              </a:rPr>
              <a:t>Osnovna škola Siniše </a:t>
            </a:r>
            <a:r>
              <a:rPr lang="hr-HR" sz="1500" dirty="0" err="1" smtClean="0">
                <a:latin typeface="Times New Roman" pitchFamily="18" charset="0"/>
                <a:cs typeface="Times New Roman" pitchFamily="18" charset="0"/>
              </a:rPr>
              <a:t>Glavaševića</a:t>
            </a:r>
            <a:r>
              <a:rPr lang="hr-HR" sz="1500" dirty="0" smtClean="0">
                <a:latin typeface="Times New Roman" pitchFamily="18" charset="0"/>
                <a:cs typeface="Times New Roman" pitchFamily="18" charset="0"/>
              </a:rPr>
              <a:t>, Vukovar, </a:t>
            </a:r>
          </a:p>
          <a:p>
            <a:pPr>
              <a:buFont typeface="Arial" charset="0"/>
              <a:buNone/>
            </a:pPr>
            <a:r>
              <a:rPr lang="hr-HR" sz="1500" dirty="0" smtClean="0">
                <a:latin typeface="Times New Roman" pitchFamily="18" charset="0"/>
                <a:cs typeface="Times New Roman" pitchFamily="18" charset="0"/>
              </a:rPr>
              <a:t>Osnovna škola „Ivan Goran Kovačić“, Velika, </a:t>
            </a:r>
          </a:p>
          <a:p>
            <a:pPr>
              <a:buFont typeface="Arial" charset="0"/>
              <a:buNone/>
            </a:pPr>
            <a:r>
              <a:rPr lang="hr-HR" sz="1500" dirty="0" smtClean="0">
                <a:latin typeface="Times New Roman" pitchFamily="18" charset="0"/>
                <a:cs typeface="Times New Roman" pitchFamily="18" charset="0"/>
              </a:rPr>
              <a:t>Ekonomska i turistička škola, Daruvar i </a:t>
            </a:r>
          </a:p>
          <a:p>
            <a:pPr>
              <a:buFont typeface="Arial" charset="0"/>
              <a:buNone/>
            </a:pPr>
            <a:r>
              <a:rPr lang="hr-HR" sz="1500" dirty="0" smtClean="0">
                <a:latin typeface="Times New Roman" pitchFamily="18" charset="0"/>
                <a:cs typeface="Times New Roman" pitchFamily="18" charset="0"/>
              </a:rPr>
              <a:t>Srednja škola Obrovac, </a:t>
            </a:r>
            <a:r>
              <a:rPr lang="hr-HR" sz="1500" dirty="0" err="1" smtClean="0">
                <a:latin typeface="Times New Roman" pitchFamily="18" charset="0"/>
                <a:cs typeface="Times New Roman" pitchFamily="18" charset="0"/>
              </a:rPr>
              <a:t>Obrovac</a:t>
            </a:r>
            <a:endParaRPr lang="hr-HR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hr-HR" sz="15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hr-HR" sz="1600" b="1" dirty="0" smtClean="0">
                <a:latin typeface="Times New Roman" pitchFamily="18" charset="0"/>
                <a:cs typeface="Times New Roman" pitchFamily="18" charset="0"/>
              </a:rPr>
              <a:t>AZOO i MZOS:</a:t>
            </a:r>
          </a:p>
          <a:p>
            <a:pPr>
              <a:buFont typeface="Arial" charset="0"/>
              <a:buNone/>
            </a:pPr>
            <a:r>
              <a:rPr lang="hr-HR" sz="1600" b="1" dirty="0" smtClean="0">
                <a:latin typeface="Times New Roman" pitchFamily="18" charset="0"/>
                <a:cs typeface="Times New Roman" pitchFamily="18" charset="0"/>
              </a:rPr>
              <a:t>četiri osnovne i dvije srednje škole</a:t>
            </a:r>
            <a:endParaRPr lang="hr-HR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hr-HR" sz="1600" dirty="0" smtClean="0">
                <a:latin typeface="Times New Roman" pitchFamily="18" charset="0"/>
                <a:cs typeface="Times New Roman" pitchFamily="18" charset="0"/>
              </a:rPr>
              <a:t>Osnovna škola „Đuro Ester“, Koprivnica, </a:t>
            </a:r>
          </a:p>
          <a:p>
            <a:pPr>
              <a:buFont typeface="Arial" charset="0"/>
              <a:buNone/>
            </a:pPr>
            <a:r>
              <a:rPr lang="hr-HR" sz="1600" dirty="0" smtClean="0">
                <a:latin typeface="Times New Roman" pitchFamily="18" charset="0"/>
                <a:cs typeface="Times New Roman" pitchFamily="18" charset="0"/>
              </a:rPr>
              <a:t>III. osnovna škola Čakovec, </a:t>
            </a:r>
            <a:r>
              <a:rPr lang="hr-HR" sz="1600" dirty="0" err="1" smtClean="0">
                <a:latin typeface="Times New Roman" pitchFamily="18" charset="0"/>
                <a:cs typeface="Times New Roman" pitchFamily="18" charset="0"/>
              </a:rPr>
              <a:t>Čakovec</a:t>
            </a:r>
            <a:r>
              <a:rPr lang="hr-HR" sz="16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Font typeface="Arial" charset="0"/>
              <a:buNone/>
            </a:pPr>
            <a:r>
              <a:rPr lang="hr-HR" sz="1600" dirty="0" smtClean="0">
                <a:latin typeface="Times New Roman" pitchFamily="18" charset="0"/>
                <a:cs typeface="Times New Roman" pitchFamily="18" charset="0"/>
              </a:rPr>
              <a:t>Osnovna škola </a:t>
            </a:r>
            <a:r>
              <a:rPr lang="hr-HR" sz="1600" dirty="0" err="1" smtClean="0">
                <a:latin typeface="Times New Roman" pitchFamily="18" charset="0"/>
                <a:cs typeface="Times New Roman" pitchFamily="18" charset="0"/>
              </a:rPr>
              <a:t>Pavleka</a:t>
            </a:r>
            <a:r>
              <a:rPr lang="hr-H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1600" dirty="0" err="1" smtClean="0">
                <a:latin typeface="Times New Roman" pitchFamily="18" charset="0"/>
                <a:cs typeface="Times New Roman" pitchFamily="18" charset="0"/>
              </a:rPr>
              <a:t>Miškine</a:t>
            </a:r>
            <a:r>
              <a:rPr lang="hr-HR" sz="1600" dirty="0" smtClean="0">
                <a:latin typeface="Times New Roman" pitchFamily="18" charset="0"/>
                <a:cs typeface="Times New Roman" pitchFamily="18" charset="0"/>
              </a:rPr>
              <a:t>, Zagreb, </a:t>
            </a:r>
          </a:p>
          <a:p>
            <a:pPr>
              <a:buFont typeface="Arial" charset="0"/>
              <a:buNone/>
            </a:pPr>
            <a:r>
              <a:rPr lang="hr-HR" sz="1600" dirty="0" smtClean="0">
                <a:latin typeface="Times New Roman" pitchFamily="18" charset="0"/>
                <a:cs typeface="Times New Roman" pitchFamily="18" charset="0"/>
              </a:rPr>
              <a:t>Osnovna škola Matije Gupca, Zagreb, </a:t>
            </a:r>
          </a:p>
          <a:p>
            <a:pPr>
              <a:buFont typeface="Arial" charset="0"/>
              <a:buNone/>
            </a:pPr>
            <a:r>
              <a:rPr lang="hr-HR" sz="1600" dirty="0" smtClean="0">
                <a:latin typeface="Times New Roman" pitchFamily="18" charset="0"/>
                <a:cs typeface="Times New Roman" pitchFamily="18" charset="0"/>
              </a:rPr>
              <a:t>Gimnazija „</a:t>
            </a:r>
            <a:r>
              <a:rPr lang="hr-HR" sz="1600" dirty="0" err="1" smtClean="0">
                <a:latin typeface="Times New Roman" pitchFamily="18" charset="0"/>
                <a:cs typeface="Times New Roman" pitchFamily="18" charset="0"/>
              </a:rPr>
              <a:t>Fran</a:t>
            </a:r>
            <a:r>
              <a:rPr lang="hr-HR" sz="1600" dirty="0" smtClean="0">
                <a:latin typeface="Times New Roman" pitchFamily="18" charset="0"/>
                <a:cs typeface="Times New Roman" pitchFamily="18" charset="0"/>
              </a:rPr>
              <a:t> Galović“, Koprivnica i </a:t>
            </a:r>
          </a:p>
          <a:p>
            <a:pPr>
              <a:buFont typeface="Arial" charset="0"/>
              <a:buNone/>
            </a:pPr>
            <a:r>
              <a:rPr lang="hr-HR" sz="1600" dirty="0" smtClean="0">
                <a:latin typeface="Times New Roman" pitchFamily="18" charset="0"/>
                <a:cs typeface="Times New Roman" pitchFamily="18" charset="0"/>
              </a:rPr>
              <a:t>Srednja škola Dugo Selo, Dugo Selo</a:t>
            </a:r>
            <a:r>
              <a:rPr lang="hr-HR" sz="1600" dirty="0" smtClean="0"/>
              <a:t>. </a:t>
            </a:r>
          </a:p>
          <a:p>
            <a:endParaRPr lang="hr-HR" sz="1500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Škole u uzorku za eksperimentalno provođenje Kurikuluma GOO-a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vi-VN" sz="2400" dirty="0"/>
              <a:t>Eksperimentalnu provedbu Kurikuluma 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GOO-a</a:t>
            </a:r>
            <a:r>
              <a:rPr lang="vi-VN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400" dirty="0"/>
              <a:t>sustavno će pratiti i vrjednovati</a:t>
            </a:r>
            <a:r>
              <a:rPr lang="hr-HR" sz="2400" dirty="0"/>
              <a:t>:</a:t>
            </a:r>
            <a:r>
              <a:rPr lang="vi-VN" sz="2400" dirty="0"/>
              <a:t> </a:t>
            </a:r>
            <a:endParaRPr lang="hr-HR" sz="2400" dirty="0"/>
          </a:p>
          <a:p>
            <a:pPr lvl="1">
              <a:defRPr/>
            </a:pPr>
            <a:r>
              <a:rPr lang="vi-VN" sz="2000" dirty="0">
                <a:latin typeface="+mj-lt"/>
              </a:rPr>
              <a:t>Agencija za odgoj i obrazovanje </a:t>
            </a:r>
            <a:r>
              <a:rPr lang="hr-HR" sz="2000" dirty="0">
                <a:latin typeface="+mj-lt"/>
              </a:rPr>
              <a:t>,</a:t>
            </a:r>
            <a:r>
              <a:rPr lang="vi-VN" sz="2000" dirty="0">
                <a:latin typeface="+mj-lt"/>
              </a:rPr>
              <a:t> </a:t>
            </a:r>
            <a:endParaRPr lang="hr-HR" sz="2000" dirty="0">
              <a:latin typeface="+mj-lt"/>
            </a:endParaRPr>
          </a:p>
          <a:p>
            <a:pPr lvl="1">
              <a:defRPr/>
            </a:pPr>
            <a:r>
              <a:rPr lang="vi-VN" sz="2000" dirty="0">
                <a:latin typeface="+mj-lt"/>
              </a:rPr>
              <a:t>Istraživačko-obrazovni centar za ljudska prava Filozofskog fakulteta Sveučilišta u Zagrebu</a:t>
            </a:r>
            <a:r>
              <a:rPr lang="hr-HR" sz="2000" dirty="0">
                <a:latin typeface="+mj-lt"/>
              </a:rPr>
              <a:t>,</a:t>
            </a:r>
          </a:p>
          <a:p>
            <a:pPr lvl="1">
              <a:defRPr/>
            </a:pPr>
            <a:r>
              <a:rPr lang="hr-HR" sz="2000" dirty="0">
                <a:latin typeface="+mj-lt"/>
                <a:cs typeface="Times New Roman" pitchFamily="18" charset="0"/>
              </a:rPr>
              <a:t>Nacionalni centar za vanjsko vrednovanje obrazovanja u suradnji  s</a:t>
            </a:r>
          </a:p>
          <a:p>
            <a:pPr lvl="1">
              <a:defRPr/>
            </a:pPr>
            <a:r>
              <a:rPr lang="vi-VN" sz="2000" dirty="0">
                <a:latin typeface="+mj-lt"/>
                <a:cs typeface="Times New Roman" pitchFamily="18" charset="0"/>
              </a:rPr>
              <a:t>Ministarstvom znanosti, obrazovanja i sporta.</a:t>
            </a:r>
            <a:endParaRPr lang="hr-HR" sz="2000" dirty="0">
              <a:latin typeface="+mj-lt"/>
              <a:cs typeface="Times New Roman" pitchFamily="18" charset="0"/>
            </a:endParaRPr>
          </a:p>
          <a:p>
            <a:pPr>
              <a:defRPr/>
            </a:pPr>
            <a:r>
              <a:rPr lang="vi-VN" sz="2400" dirty="0"/>
              <a:t>Rezultati dobiveni eksperimentalnom provedbom Kurikuluma  te analize provedenoga praćenja i vrednovanja koristit će se u svrhu donošenja Kurikuluma</a:t>
            </a:r>
            <a:r>
              <a:rPr lang="hr-HR" sz="2400" dirty="0"/>
              <a:t> 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GOO-a</a:t>
            </a:r>
            <a:r>
              <a:rPr lang="vi-VN" sz="2400" dirty="0">
                <a:latin typeface="Times New Roman" pitchFamily="18" charset="0"/>
                <a:cs typeface="Times New Roman" pitchFamily="18" charset="0"/>
              </a:rPr>
              <a:t> z</a:t>
            </a:r>
            <a:r>
              <a:rPr lang="vi-VN" sz="2400" dirty="0"/>
              <a:t>a obvezno uvođenje </a:t>
            </a:r>
            <a:r>
              <a:rPr lang="vi-VN" sz="2400" dirty="0">
                <a:latin typeface="Times New Roman" pitchFamily="18" charset="0"/>
                <a:cs typeface="Times New Roman" pitchFamily="18" charset="0"/>
              </a:rPr>
              <a:t>u 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sve </a:t>
            </a:r>
            <a:r>
              <a:rPr lang="vi-VN" sz="2400" dirty="0">
                <a:latin typeface="Times New Roman" pitchFamily="18" charset="0"/>
                <a:cs typeface="Times New Roman" pitchFamily="18" charset="0"/>
              </a:rPr>
              <a:t>škole</a:t>
            </a:r>
            <a:r>
              <a:rPr lang="vi-VN" sz="2400" dirty="0"/>
              <a:t>.</a:t>
            </a:r>
          </a:p>
          <a:p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Svrha eksperimentalnog praćenja Kurikuluma GOO-a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1. Okvir za razvoj kurikuluma GOO-a</a:t>
            </a:r>
            <a:endParaRPr lang="hr-H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Nastavni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plan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GOO-a</a:t>
            </a:r>
          </a:p>
          <a:p>
            <a:pPr>
              <a:buFont typeface="Arial" charset="0"/>
              <a:buNone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3. Elementi ocjenjivanja postignuća učenika u razvoju građanske kompetencije</a:t>
            </a:r>
          </a:p>
          <a:p>
            <a:pPr>
              <a:buFont typeface="Arial" charset="0"/>
              <a:buNone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4. Vođenje dokumentacije za praćenje i ocjenjivanje  GOO-a</a:t>
            </a:r>
          </a:p>
          <a:p>
            <a:pPr>
              <a:buFont typeface="Arial" charset="0"/>
              <a:buNone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Kompetencije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učitelja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za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poučavanje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učenje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GOO-a</a:t>
            </a:r>
          </a:p>
          <a:p>
            <a:pPr>
              <a:buFont typeface="Arial" charset="0"/>
              <a:buNone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Kadrovski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uvjeti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za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ostvarivanje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kurikul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uma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GOO-a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hr-H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Ishodi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ostvarivanja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GOO-a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svim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razinama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osnovne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srednje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škole</a:t>
            </a:r>
            <a:endParaRPr lang="hr-HR" dirty="0" smtClean="0">
              <a:latin typeface="Times New Roman" pitchFamily="18" charset="0"/>
              <a:cs typeface="Times New Roman" pitchFamily="18" charset="0"/>
            </a:endParaRPr>
          </a:p>
          <a:p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Sastavnice Kurikuluma GOO-a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r-HR" dirty="0" smtClean="0"/>
              <a:t>Pojam KOMPETENCIJE (objedinjuje se odgoj, obrazovanje, izobrazba, usavršavanje i samoučenje sa svrhom ispunjavanja potreba pojedinca, društvene zajednice i tržišta – uključuje znanja, vještine, vrijednosti, stavove, osobine ličnosti, motivaciju i obrasce ponašanja kojima pojedinac raspolaže i koje po potrebi pokreće kako bi riješio neki problem ili zadatak)</a:t>
            </a:r>
          </a:p>
          <a:p>
            <a:r>
              <a:rPr lang="hr-HR" dirty="0" smtClean="0"/>
              <a:t>Usmjerenost na kompetenciju u obrazovanju znači stavljanje naglaska na ishod ili rezultat učenja.</a:t>
            </a:r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1. Okvir za razvoj kurikuluma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7"/>
          </a:xfrm>
        </p:spPr>
        <p:txBody>
          <a:bodyPr>
            <a:noAutofit/>
          </a:bodyPr>
          <a:lstStyle/>
          <a:p>
            <a:pPr>
              <a:buFont typeface="Arial" charset="0"/>
              <a:buNone/>
            </a:pPr>
            <a:r>
              <a:rPr lang="hr-HR" sz="17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1700" b="1" dirty="0" smtClean="0">
                <a:latin typeface="Times New Roman" pitchFamily="18" charset="0"/>
                <a:cs typeface="Times New Roman" pitchFamily="18" charset="0"/>
              </a:rPr>
              <a:t>- 4.</a:t>
            </a:r>
            <a:r>
              <a:rPr lang="hr-HR" sz="1700" b="1" dirty="0" smtClean="0">
                <a:latin typeface="Times New Roman" pitchFamily="18" charset="0"/>
                <a:cs typeface="Times New Roman" pitchFamily="18" charset="0"/>
              </a:rPr>
              <a:t>  razred OŠ: </a:t>
            </a:r>
            <a:r>
              <a:rPr lang="hr-HR" sz="17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međupredmetno</a:t>
            </a:r>
            <a:r>
              <a:rPr lang="hr-HR" sz="1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izvan-nastavno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projekti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škole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društvene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17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None/>
            </a:pPr>
            <a:r>
              <a:rPr lang="hr-HR" sz="1700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zajednice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sklopu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školskog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kurikuluma</a:t>
            </a:r>
            <a:r>
              <a:rPr lang="hr-HR" sz="17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Font typeface="Arial" charset="0"/>
              <a:buNone/>
            </a:pPr>
            <a:r>
              <a:rPr lang="hr-HR" sz="1700" dirty="0" smtClean="0">
                <a:latin typeface="Times New Roman" pitchFamily="18" charset="0"/>
                <a:cs typeface="Times New Roman" pitchFamily="18" charset="0"/>
              </a:rPr>
              <a:t>		               </a:t>
            </a:r>
            <a:r>
              <a:rPr lang="hr-HR" sz="1700" b="1" dirty="0" smtClean="0">
                <a:latin typeface="Times New Roman" pitchFamily="18" charset="0"/>
                <a:cs typeface="Times New Roman" pitchFamily="18" charset="0"/>
              </a:rPr>
              <a:t>UKUPNO 35 sati godišnje, obvezno</a:t>
            </a:r>
          </a:p>
          <a:p>
            <a:pPr>
              <a:buFont typeface="Arial" charset="0"/>
              <a:buNone/>
            </a:pPr>
            <a:r>
              <a:rPr lang="hr-HR" sz="1700" b="1" dirty="0" smtClean="0">
                <a:latin typeface="Times New Roman" pitchFamily="18" charset="0"/>
                <a:cs typeface="Times New Roman" pitchFamily="18" charset="0"/>
              </a:rPr>
              <a:t>5.- 8. razred OŠ:    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međupredmetno</a:t>
            </a:r>
            <a:r>
              <a:rPr lang="hr-HR" sz="1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izvan-nastavno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projekti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škole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društvene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zajednice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u</a:t>
            </a:r>
            <a:endParaRPr lang="hr-HR" sz="1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hr-HR" sz="1700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sklopu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školskog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kurikuluma</a:t>
            </a:r>
            <a:r>
              <a:rPr lang="hr-HR" sz="1700" dirty="0" smtClean="0">
                <a:latin typeface="Times New Roman" pitchFamily="18" charset="0"/>
                <a:cs typeface="Times New Roman" pitchFamily="18" charset="0"/>
              </a:rPr>
              <a:t>, s mogućnošću </a:t>
            </a:r>
            <a:r>
              <a:rPr lang="hr-HR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izbornog predmeta </a:t>
            </a:r>
            <a:r>
              <a:rPr lang="hr-HR" sz="1700" dirty="0" smtClean="0">
                <a:latin typeface="Times New Roman" pitchFamily="18" charset="0"/>
                <a:cs typeface="Times New Roman" pitchFamily="18" charset="0"/>
              </a:rPr>
              <a:t>u 7. i 8. </a:t>
            </a:r>
          </a:p>
          <a:p>
            <a:pPr>
              <a:buFont typeface="Arial" charset="0"/>
              <a:buNone/>
            </a:pPr>
            <a:r>
              <a:rPr lang="hr-HR" sz="1700" dirty="0" smtClean="0">
                <a:latin typeface="Times New Roman" pitchFamily="18" charset="0"/>
                <a:cs typeface="Times New Roman" pitchFamily="18" charset="0"/>
              </a:rPr>
              <a:t>                                  razredu</a:t>
            </a:r>
          </a:p>
          <a:p>
            <a:pPr>
              <a:buFont typeface="Arial" charset="0"/>
              <a:buNone/>
            </a:pPr>
            <a:r>
              <a:rPr lang="hr-HR" sz="1700" dirty="0" smtClean="0">
                <a:latin typeface="Times New Roman" pitchFamily="18" charset="0"/>
                <a:cs typeface="Times New Roman" pitchFamily="18" charset="0"/>
              </a:rPr>
              <a:t>		               </a:t>
            </a:r>
            <a:r>
              <a:rPr lang="hr-HR" sz="1700" b="1" dirty="0" smtClean="0">
                <a:latin typeface="Times New Roman" pitchFamily="18" charset="0"/>
                <a:cs typeface="Times New Roman" pitchFamily="18" charset="0"/>
              </a:rPr>
              <a:t>UKUPNO 35 sati godišnje, obvezno </a:t>
            </a:r>
            <a:r>
              <a:rPr lang="hr-HR" sz="17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hr-HR" sz="1700" b="1" dirty="0" smtClean="0">
                <a:latin typeface="Times New Roman" pitchFamily="18" charset="0"/>
                <a:cs typeface="Times New Roman" pitchFamily="18" charset="0"/>
              </a:rPr>
              <a:t>35 sati predmet ili moduli,      izborno</a:t>
            </a:r>
          </a:p>
          <a:p>
            <a:pPr>
              <a:buFont typeface="Arial" charset="0"/>
              <a:buNone/>
            </a:pPr>
            <a:r>
              <a:rPr lang="hr-HR" sz="1700" b="1" dirty="0" smtClean="0">
                <a:latin typeface="Times New Roman" pitchFamily="18" charset="0"/>
                <a:cs typeface="Times New Roman" pitchFamily="18" charset="0"/>
              </a:rPr>
              <a:t>1.-2. razred SŠ:      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obvezni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predmet</a:t>
            </a:r>
            <a:endParaRPr lang="hr-HR" sz="1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hr-HR" sz="1700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hr-HR" sz="1700" b="1" dirty="0" smtClean="0">
                <a:latin typeface="Times New Roman" pitchFamily="18" charset="0"/>
                <a:cs typeface="Times New Roman" pitchFamily="18" charset="0"/>
              </a:rPr>
              <a:t>UKUPNO 35 sati godišnje, obvezno</a:t>
            </a:r>
          </a:p>
          <a:p>
            <a:pPr>
              <a:buFont typeface="Arial" charset="0"/>
              <a:buNone/>
            </a:pPr>
            <a:r>
              <a:rPr lang="hr-HR" sz="1700" b="1" dirty="0" smtClean="0">
                <a:latin typeface="Times New Roman" pitchFamily="18" charset="0"/>
                <a:cs typeface="Times New Roman" pitchFamily="18" charset="0"/>
              </a:rPr>
              <a:t>		               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međupredmetno</a:t>
            </a:r>
            <a:r>
              <a:rPr lang="hr-HR" sz="1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modularno</a:t>
            </a:r>
            <a:r>
              <a:rPr lang="hr-HR" sz="1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izvan-nastavno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projekti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škole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društvene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hr-HR" sz="1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hr-HR" sz="1700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zajednice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sklopu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školskog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kurikuluma</a:t>
            </a:r>
            <a:endParaRPr lang="hr-HR" sz="1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hr-HR" sz="1700" b="1" dirty="0" smtClean="0">
                <a:latin typeface="Times New Roman" pitchFamily="18" charset="0"/>
                <a:cs typeface="Times New Roman" pitchFamily="18" charset="0"/>
              </a:rPr>
              <a:t>                                  UKUPNO 15 sati godišnje, obvezno</a:t>
            </a:r>
          </a:p>
          <a:p>
            <a:pPr>
              <a:buFont typeface="Arial" charset="0"/>
              <a:buNone/>
            </a:pPr>
            <a:r>
              <a:rPr lang="hr-HR" sz="1700" b="1" dirty="0" smtClean="0">
                <a:latin typeface="Times New Roman" pitchFamily="18" charset="0"/>
                <a:cs typeface="Times New Roman" pitchFamily="18" charset="0"/>
              </a:rPr>
              <a:t>3.-4. razred SŠ;     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modularno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tematski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usmjereno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struku</a:t>
            </a:r>
            <a:r>
              <a:rPr lang="hr-HR" sz="1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izvan-nastavno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istraživački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hr-HR" sz="1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hr-HR" sz="1700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projekti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škole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društvene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zajednice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sklopu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školskog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kurikuluma</a:t>
            </a:r>
            <a:endParaRPr lang="hr-HR" sz="1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hr-HR" sz="1700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hr-HR" sz="1700" b="1" dirty="0" smtClean="0">
                <a:latin typeface="Times New Roman" pitchFamily="18" charset="0"/>
                <a:cs typeface="Times New Roman" pitchFamily="18" charset="0"/>
              </a:rPr>
              <a:t>UKUPNO 35 sati godišnje, obvezno</a:t>
            </a:r>
          </a:p>
          <a:p>
            <a:pPr>
              <a:buNone/>
            </a:pPr>
            <a:endParaRPr lang="hr-HR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r-HR" dirty="0" smtClean="0">
                <a:cs typeface="Times New Roman" pitchFamily="18" charset="0"/>
              </a:rPr>
              <a:t>. Nastavni plan GOO-a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Kada se građanski odgoj i obrazovanje ostvaruje kao izborni ili redoviti predmet podliježe </a:t>
            </a:r>
            <a:r>
              <a:rPr lang="hr-HR" i="1" dirty="0" smtClean="0">
                <a:latin typeface="Times New Roman" pitchFamily="18" charset="0"/>
                <a:cs typeface="Times New Roman" pitchFamily="18" charset="0"/>
              </a:rPr>
              <a:t>Pravilniku o praćenju i ocjenjivanju odgojno-obrazovnih postignuća učenika u osnovnoj i srednjoj školi.</a:t>
            </a:r>
          </a:p>
          <a:p>
            <a:pPr>
              <a:buFont typeface="Arial" charset="0"/>
              <a:buNone/>
            </a:pPr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Elementi ocjenjivanja su: </a:t>
            </a:r>
            <a:endParaRPr lang="hr-H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	Činjenično znanje i razumijevanje (znanje </a:t>
            </a:r>
            <a:r>
              <a:rPr lang="hr-HR" b="1" i="1" dirty="0" smtClean="0">
                <a:latin typeface="Times New Roman" pitchFamily="18" charset="0"/>
                <a:cs typeface="Times New Roman" pitchFamily="18" charset="0"/>
              </a:rPr>
              <a:t>što i </a:t>
            </a:r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znanje</a:t>
            </a:r>
            <a:r>
              <a:rPr lang="hr-HR" b="1" i="1" dirty="0" smtClean="0">
                <a:latin typeface="Times New Roman" pitchFamily="18" charset="0"/>
                <a:cs typeface="Times New Roman" pitchFamily="18" charset="0"/>
              </a:rPr>
              <a:t> zašto</a:t>
            </a:r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): 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razumijevanje pojmova, vrednota, procesa, institucija i zakonitosti koje čine temelj aktivnog i odgovornog građanstva; potvrđuje se imenovanjem, određivanjem, opisivanjem, analizom, tumačenjem, usporedbom, vrednovanjem i zaključivanjem;</a:t>
            </a:r>
          </a:p>
          <a:p>
            <a:pPr>
              <a:buFont typeface="Arial" charset="0"/>
              <a:buNone/>
            </a:pPr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     Provedbeno znanje (znanje </a:t>
            </a:r>
            <a:r>
              <a:rPr lang="hr-HR" b="1" i="1" dirty="0" smtClean="0">
                <a:latin typeface="Times New Roman" pitchFamily="18" charset="0"/>
                <a:cs typeface="Times New Roman" pitchFamily="18" charset="0"/>
              </a:rPr>
              <a:t>kako</a:t>
            </a:r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): 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razvoj i primjena građanskih vještina i sposobnosti prilikom rješavanja problema koji spadaju u područje aktivnog i odgovornog građanstva; potvrđuje se uspješnom primjenom stečenih ili inovativnih znanja i vještina u konkretnoj situaciji;</a:t>
            </a:r>
          </a:p>
          <a:p>
            <a:pPr>
              <a:buFont typeface="Arial" charset="0"/>
              <a:buNone/>
            </a:pP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Vrijednosno usmjerenje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– razumijevanje i prihvaćanje vrednota koje čine temelj aktivnog i odgovornog građanstva; potvrđuje se odgovarajućim obrascima ponašanja.  </a:t>
            </a:r>
          </a:p>
          <a:p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>
            <a:normAutofit fontScale="90000"/>
          </a:bodyPr>
          <a:lstStyle/>
          <a:p>
            <a:r>
              <a:rPr lang="hr-HR" sz="3100" dirty="0" smtClean="0">
                <a:cs typeface="Times New Roman" pitchFamily="18" charset="0"/>
              </a:rPr>
              <a:t/>
            </a:r>
            <a:br>
              <a:rPr lang="hr-HR" sz="3100" dirty="0" smtClean="0">
                <a:cs typeface="Times New Roman" pitchFamily="18" charset="0"/>
              </a:rPr>
            </a:br>
            <a:r>
              <a:rPr lang="hr-HR" sz="3100" dirty="0" smtClean="0">
                <a:cs typeface="Times New Roman" pitchFamily="18" charset="0"/>
              </a:rPr>
              <a:t>3. Elementi ocjenjivanja postignuća učenika u razvoju građanske kompetencije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dirty="0" smtClean="0">
                <a:latin typeface="Times New Roman" pitchFamily="18" charset="0"/>
                <a:cs typeface="Times New Roman" pitchFamily="18" charset="0"/>
              </a:rPr>
            </a:b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Kada se građanski odgoj i obrazovanje ostvaruje kao među predmetna tema, modularno, izvan-nastavno u svim razinama odgoja i obrazovanja u eksperimentalnoj fazi se ne ocjenjuje.</a:t>
            </a:r>
          </a:p>
          <a:p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Tijekom eksperimentalne faze provjerit će se više mogućnosti i modela u eksperimentalnim školama, nakon čega će se najprikladniji model ocjenjivanja preporučiti svim školama.</a:t>
            </a:r>
          </a:p>
          <a:p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omilanje">
  <a:themeElements>
    <a:clrScheme name="Gomilanj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Gomilanj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Gomilanj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120</TotalTime>
  <Words>1072</Words>
  <Application>Microsoft Office PowerPoint</Application>
  <PresentationFormat>Prikaz na zaslonu (4:3)</PresentationFormat>
  <Paragraphs>143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16</vt:i4>
      </vt:variant>
    </vt:vector>
  </HeadingPairs>
  <TitlesOfParts>
    <vt:vector size="17" baseType="lpstr">
      <vt:lpstr>Gomilanje</vt:lpstr>
      <vt:lpstr>Građanski odgoj i obrazovanje (prema prezentaciji Nevenke Lončarić Jelačić, više savjetnice za nacionalne programe, AZOO)</vt:lpstr>
      <vt:lpstr>Građanski odgoj i obrazovanje u hrvatskom odgojno-obrazovnom sustavu</vt:lpstr>
      <vt:lpstr>Škole u uzorku za eksperimentalno provođenje Kurikuluma GOO-a</vt:lpstr>
      <vt:lpstr>Svrha eksperimentalnog praćenja Kurikuluma GOO-a</vt:lpstr>
      <vt:lpstr>Sastavnice Kurikuluma GOO-a</vt:lpstr>
      <vt:lpstr>1. Okvir za razvoj kurikuluma</vt:lpstr>
      <vt:lpstr>2. Nastavni plan GOO-a</vt:lpstr>
      <vt:lpstr> 3. Elementi ocjenjivanja postignuća učenika u razvoju građanske kompetencije </vt:lpstr>
      <vt:lpstr>Slajd 9</vt:lpstr>
      <vt:lpstr> 4. Vođenje dokumentacije za praćenje i ocjenjivanje  GOO-a </vt:lpstr>
      <vt:lpstr>5. Kompetencije učitelja za poučavanje i   učenje  GOO-a</vt:lpstr>
      <vt:lpstr> 6. Kadrovski uvjeti za ostvarivanje kurikuluma  GOO-a  </vt:lpstr>
      <vt:lpstr> 7. Ishodi ostvarivanja GOO-a u svim razinama osnovne i srednje škole </vt:lpstr>
      <vt:lpstr>Strukturne dimenzije GOO-a (primjeri)</vt:lpstr>
      <vt:lpstr>Slajd 15</vt:lpstr>
      <vt:lpstr>Ishod…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Građanski odgoj i obrazovanje (prema prezentaciji Nevenke Lončarić Jelačić, više savjetnice za nacionalne programe, AZOO)</dc:title>
  <dc:creator>Irena Peić</dc:creator>
  <cp:lastModifiedBy>Irena Peić</cp:lastModifiedBy>
  <cp:revision>13</cp:revision>
  <dcterms:created xsi:type="dcterms:W3CDTF">2013-01-10T17:23:21Z</dcterms:created>
  <dcterms:modified xsi:type="dcterms:W3CDTF">2013-01-10T19:23:52Z</dcterms:modified>
</cp:coreProperties>
</file>