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2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učno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učno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8" name="Rezervirano mjesto broja slajd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Rezervirano mjesto podnožj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ručno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rostoručno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CF2DFF-3B90-4FD5-9880-1D06D42DB2CE}" type="datetimeFigureOut">
              <a:rPr lang="hr-HR" smtClean="0"/>
              <a:pPr/>
              <a:t>10.1.2013.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5B91A8-BC13-44AC-90DE-2197E4D56251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Prvi%20primjer/Prvi%20primjer.sln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Prvi%20primjer/Prvi%20primjer.sln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ELP/HELP.sln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0%20umjesto%20JEDNAKO/0%20umjesto%20JEDNAKO.sln" TargetMode="External"/><Relationship Id="rId2" Type="http://schemas.openxmlformats.org/officeDocument/2006/relationships/hyperlink" Target="KAMION/KAMION.sln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Dijeljenje%20s%20nulom/Dijeljenje%20s%20nulom.sln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2%20VB%20Lozinka/Lozinka/Lozinka.sln" TargetMode="External"/><Relationship Id="rId2" Type="http://schemas.openxmlformats.org/officeDocument/2006/relationships/hyperlink" Target="1%20VB%20&#352;toperica/&#352;toperica/&#352;toperica.sln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visualstudio/eng/download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err="1" smtClean="0"/>
              <a:t>Visual</a:t>
            </a:r>
            <a:r>
              <a:rPr lang="hr-HR" dirty="0" smtClean="0"/>
              <a:t> </a:t>
            </a:r>
            <a:r>
              <a:rPr lang="hr-HR" dirty="0" err="1" smtClean="0"/>
              <a:t>Basic</a:t>
            </a:r>
            <a:r>
              <a:rPr lang="hr-HR" dirty="0" smtClean="0"/>
              <a:t> Express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Rijeka, 11. siječanj 2013.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dirty="0" smtClean="0"/>
              <a:t>Za startanje s novim programom:</a:t>
            </a:r>
          </a:p>
          <a:p>
            <a:pPr>
              <a:buNone/>
            </a:pPr>
            <a:r>
              <a:rPr lang="hr-HR" dirty="0" smtClean="0"/>
              <a:t>File</a:t>
            </a:r>
            <a:r>
              <a:rPr lang="hr-HR" dirty="0" smtClean="0">
                <a:latin typeface="Arial"/>
                <a:cs typeface="Arial"/>
              </a:rPr>
              <a:t>→New Project…</a:t>
            </a: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hr-HR" dirty="0" smtClean="0">
                <a:latin typeface="Arial"/>
                <a:cs typeface="Arial"/>
              </a:rPr>
              <a:t>Izabrati: Windows </a:t>
            </a:r>
            <a:r>
              <a:rPr lang="hr-HR" dirty="0" err="1" smtClean="0">
                <a:latin typeface="Arial"/>
                <a:cs typeface="Arial"/>
              </a:rPr>
              <a:t>Application</a:t>
            </a:r>
            <a:endParaRPr lang="hr-HR" dirty="0" smtClean="0">
              <a:latin typeface="Arial"/>
              <a:cs typeface="Arial"/>
            </a:endParaRPr>
          </a:p>
          <a:p>
            <a:pPr>
              <a:buNone/>
            </a:pPr>
            <a:endParaRPr lang="hr-HR" dirty="0"/>
          </a:p>
        </p:txBody>
      </p:sp>
      <p:pic>
        <p:nvPicPr>
          <p:cNvPr id="5" name="Slika 4" descr="21 Moj Prvi Pokušaj Templat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5" y="2636912"/>
            <a:ext cx="5860573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b="1" dirty="0" smtClean="0"/>
              <a:t>DESIGNE WINDOW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Pojavila se prazna Forma. To je "Centar svijeta", od tu sve kreće, tu se crta korisničko sučelje, upisuje </a:t>
            </a:r>
            <a:r>
              <a:rPr lang="hr-HR" dirty="0" err="1" smtClean="0"/>
              <a:t>kôd</a:t>
            </a:r>
            <a:r>
              <a:rPr lang="hr-HR" dirty="0" smtClean="0"/>
              <a:t>… </a:t>
            </a:r>
          </a:p>
        </p:txBody>
      </p:sp>
      <p:pic>
        <p:nvPicPr>
          <p:cNvPr id="9" name="Slika 8" descr="22 Form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752655"/>
            <a:ext cx="2952328" cy="3105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b="1" dirty="0" smtClean="0"/>
              <a:t>TOOLBOX WINDOW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Ovdje se nalaze sve kontrole koje ćete koristiti u budućim programima.</a:t>
            </a:r>
          </a:p>
        </p:txBody>
      </p:sp>
      <p:pic>
        <p:nvPicPr>
          <p:cNvPr id="4" name="Slika 3" descr="23 Toolbox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140968"/>
            <a:ext cx="2160240" cy="3722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b="1" dirty="0" smtClean="0"/>
              <a:t>PROPERTIES WINDOW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U ovoj plutajućoj paleti ugađati ćete početna svojstva svih umetnutih kontrola.</a:t>
            </a:r>
          </a:p>
        </p:txBody>
      </p:sp>
      <p:pic>
        <p:nvPicPr>
          <p:cNvPr id="4" name="Slika 3" descr="24 Properti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284984"/>
            <a:ext cx="2448272" cy="3761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b="1" dirty="0" smtClean="0"/>
              <a:t>SOLUTION EXPLORER WINDOW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U ovoj plutajućoj paleti vide se svi osnovni dijelovi projekta.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Desni klik mišem na "Form1.vb" → </a:t>
            </a:r>
            <a:r>
              <a:rPr lang="hr-HR" dirty="0" err="1" smtClean="0"/>
              <a:t>View</a:t>
            </a:r>
            <a:r>
              <a:rPr lang="hr-HR" dirty="0" smtClean="0"/>
              <a:t> </a:t>
            </a:r>
            <a:r>
              <a:rPr lang="hr-HR" dirty="0" err="1" smtClean="0"/>
              <a:t>Code</a:t>
            </a:r>
            <a:r>
              <a:rPr lang="hr-HR" dirty="0" smtClean="0"/>
              <a:t> … 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  <p:pic>
        <p:nvPicPr>
          <p:cNvPr id="4" name="Slika 3" descr="25 Solution explore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924944"/>
            <a:ext cx="3384376" cy="2763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Otvara se prozor gdje ćete upisivati programski </a:t>
            </a:r>
            <a:r>
              <a:rPr lang="hr-HR" dirty="0" err="1" smtClean="0"/>
              <a:t>kôd</a:t>
            </a:r>
            <a:r>
              <a:rPr lang="hr-HR" dirty="0" smtClean="0"/>
              <a:t>.</a:t>
            </a:r>
            <a:endParaRPr lang="hr-HR" dirty="0"/>
          </a:p>
        </p:txBody>
      </p:sp>
      <p:pic>
        <p:nvPicPr>
          <p:cNvPr id="4" name="Slika 3" descr="26 VIEW COD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573016"/>
            <a:ext cx="8085469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b="1" dirty="0" smtClean="0"/>
              <a:t>ZATVARANJE VISUAL BASICA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Kliknuti na File → </a:t>
            </a:r>
            <a:r>
              <a:rPr lang="hr-HR" dirty="0" err="1" smtClean="0"/>
              <a:t>Exit</a:t>
            </a:r>
            <a:r>
              <a:rPr lang="hr-HR" dirty="0" smtClean="0"/>
              <a:t> ili na križić u naslovnoj traci</a:t>
            </a:r>
          </a:p>
          <a:p>
            <a:pPr>
              <a:buNone/>
            </a:pPr>
            <a:endParaRPr lang="hr-HR" dirty="0"/>
          </a:p>
        </p:txBody>
      </p:sp>
      <p:pic>
        <p:nvPicPr>
          <p:cNvPr id="4" name="Slika 3" descr="27 Exi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429000"/>
            <a:ext cx="5330062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u="sng" dirty="0" smtClean="0"/>
              <a:t>Smještanje kontrola</a:t>
            </a:r>
            <a:r>
              <a:rPr lang="hr-HR" dirty="0" smtClean="0"/>
              <a:t> unutar Forme</a:t>
            </a:r>
          </a:p>
          <a:p>
            <a:pPr lvl="0"/>
            <a:r>
              <a:rPr lang="hr-HR" u="sng" dirty="0" smtClean="0"/>
              <a:t>Određivanje svojstava</a:t>
            </a:r>
            <a:r>
              <a:rPr lang="hr-HR" dirty="0" smtClean="0"/>
              <a:t> unesenim kontrolama</a:t>
            </a:r>
          </a:p>
          <a:p>
            <a:pPr lvl="0"/>
            <a:r>
              <a:rPr lang="hr-HR" u="sng" dirty="0" smtClean="0"/>
              <a:t>Upisivanje procedura</a:t>
            </a:r>
            <a:r>
              <a:rPr lang="hr-HR" dirty="0" smtClean="0"/>
              <a:t> akcija za potaknute kontrole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Ovi koraci izvode se u načinu dizajniranja (</a:t>
            </a:r>
            <a:r>
              <a:rPr lang="hr-HR" dirty="0" err="1" smtClean="0"/>
              <a:t>Design</a:t>
            </a:r>
            <a:r>
              <a:rPr lang="hr-HR" dirty="0" smtClean="0"/>
              <a:t> Mode)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/>
          <a:lstStyle/>
          <a:p>
            <a:pPr>
              <a:buNone/>
            </a:pPr>
            <a:r>
              <a:rPr lang="hr-HR" u="sng" dirty="0" smtClean="0"/>
              <a:t>Smještanje kontrola</a:t>
            </a:r>
            <a:r>
              <a:rPr lang="hr-HR" dirty="0" smtClean="0"/>
              <a:t> </a:t>
            </a:r>
          </a:p>
          <a:p>
            <a:pPr>
              <a:buNone/>
            </a:pPr>
            <a:r>
              <a:rPr lang="hr-HR" dirty="0" smtClean="0"/>
              <a:t>U </a:t>
            </a:r>
            <a:r>
              <a:rPr lang="hr-HR" dirty="0" err="1" smtClean="0"/>
              <a:t>ToolBoxu</a:t>
            </a:r>
            <a:r>
              <a:rPr lang="hr-HR" dirty="0" smtClean="0"/>
              <a:t> učiniti dvostruki klik mišem na </a:t>
            </a:r>
            <a:r>
              <a:rPr lang="hr-HR" dirty="0" err="1" smtClean="0"/>
              <a:t>Button</a:t>
            </a:r>
            <a:r>
              <a:rPr lang="hr-HR" dirty="0" smtClean="0"/>
              <a:t> 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Uz pomoć miša programsku tipku moguće je seliti, povećati ili smanjiti</a:t>
            </a:r>
            <a:endParaRPr lang="hr-HR" dirty="0"/>
          </a:p>
        </p:txBody>
      </p:sp>
      <p:pic>
        <p:nvPicPr>
          <p:cNvPr id="4" name="Slika 3" descr="31 Butt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140968"/>
            <a:ext cx="7087387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573216"/>
          </a:xfrm>
        </p:spPr>
        <p:txBody>
          <a:bodyPr/>
          <a:lstStyle/>
          <a:p>
            <a:pPr>
              <a:buNone/>
            </a:pPr>
            <a:r>
              <a:rPr lang="hr-HR" u="sng" dirty="0" smtClean="0"/>
              <a:t>Određivanje svojstava</a:t>
            </a:r>
            <a:r>
              <a:rPr lang="hr-HR" b="1" dirty="0" smtClean="0"/>
              <a:t>(DESIGN MODE)</a:t>
            </a:r>
            <a:endParaRPr lang="hr-HR" u="sng" dirty="0" smtClean="0"/>
          </a:p>
          <a:p>
            <a:pPr>
              <a:buNone/>
            </a:pPr>
            <a:r>
              <a:rPr lang="hr-HR" dirty="0" smtClean="0"/>
              <a:t>Kontrolama treba dodijeliti početna svojstva, dati im početne karakteristike kao: boju, naslov, veličinu slova…</a:t>
            </a:r>
          </a:p>
          <a:p>
            <a:pPr>
              <a:buNone/>
            </a:pPr>
            <a:r>
              <a:rPr lang="hr-HR" dirty="0" smtClean="0"/>
              <a:t>To se radi u </a:t>
            </a:r>
          </a:p>
          <a:p>
            <a:pPr>
              <a:buNone/>
            </a:pPr>
            <a:r>
              <a:rPr lang="hr-HR" dirty="0" smtClean="0"/>
              <a:t>"</a:t>
            </a:r>
            <a:r>
              <a:rPr lang="hr-HR" dirty="0" err="1" smtClean="0"/>
              <a:t>Properties</a:t>
            </a:r>
            <a:r>
              <a:rPr lang="hr-HR" dirty="0" smtClean="0"/>
              <a:t> </a:t>
            </a:r>
            <a:r>
              <a:rPr lang="hr-HR" dirty="0" err="1" smtClean="0"/>
              <a:t>Window</a:t>
            </a:r>
            <a:r>
              <a:rPr lang="hr-HR" dirty="0" smtClean="0"/>
              <a:t>“.</a:t>
            </a:r>
          </a:p>
          <a:p>
            <a:pPr>
              <a:buNone/>
            </a:pPr>
            <a:r>
              <a:rPr lang="hr-HR" dirty="0" smtClean="0"/>
              <a:t>Redom kliziti do "</a:t>
            </a:r>
            <a:r>
              <a:rPr lang="hr-HR" dirty="0" err="1" smtClean="0"/>
              <a:t>Size</a:t>
            </a:r>
            <a:r>
              <a:rPr lang="hr-HR" dirty="0" smtClean="0"/>
              <a:t>", </a:t>
            </a:r>
          </a:p>
          <a:p>
            <a:pPr>
              <a:buNone/>
            </a:pPr>
            <a:r>
              <a:rPr lang="hr-HR" dirty="0" smtClean="0"/>
              <a:t>"</a:t>
            </a:r>
            <a:r>
              <a:rPr lang="hr-HR" dirty="0" err="1" smtClean="0"/>
              <a:t>Location</a:t>
            </a:r>
            <a:r>
              <a:rPr lang="hr-HR" dirty="0" smtClean="0"/>
              <a:t>", "</a:t>
            </a:r>
            <a:r>
              <a:rPr lang="hr-HR" dirty="0" err="1" smtClean="0"/>
              <a:t>BackColor</a:t>
            </a:r>
            <a:r>
              <a:rPr lang="hr-HR" dirty="0" smtClean="0"/>
              <a:t>" </a:t>
            </a:r>
          </a:p>
          <a:p>
            <a:pPr>
              <a:buNone/>
            </a:pPr>
            <a:r>
              <a:rPr lang="hr-HR" dirty="0" smtClean="0"/>
              <a:t>i "</a:t>
            </a:r>
            <a:r>
              <a:rPr lang="hr-HR" dirty="0" err="1" smtClean="0"/>
              <a:t>Text</a:t>
            </a:r>
            <a:r>
              <a:rPr lang="hr-HR" dirty="0" smtClean="0"/>
              <a:t>" pa mijenjati</a:t>
            </a:r>
          </a:p>
          <a:p>
            <a:pPr>
              <a:buNone/>
            </a:pPr>
            <a:r>
              <a:rPr lang="hr-HR" dirty="0" smtClean="0"/>
              <a:t> svojstva </a:t>
            </a:r>
          </a:p>
          <a:p>
            <a:pPr>
              <a:buNone/>
            </a:pPr>
            <a:endParaRPr lang="hr-HR" dirty="0"/>
          </a:p>
        </p:txBody>
      </p:sp>
      <p:pic>
        <p:nvPicPr>
          <p:cNvPr id="4" name="Slika 3" descr="32 Properti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573017"/>
            <a:ext cx="2251970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Sadržaj: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Zašto?</a:t>
            </a:r>
          </a:p>
          <a:p>
            <a:r>
              <a:rPr lang="hr-HR" dirty="0" smtClean="0">
                <a:solidFill>
                  <a:srgbClr val="FFC000"/>
                </a:solidFill>
              </a:rPr>
              <a:t>Pokretanje i zatvaranje projekta</a:t>
            </a:r>
          </a:p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</a:p>
          <a:p>
            <a:r>
              <a:rPr lang="hr-HR" dirty="0" smtClean="0">
                <a:solidFill>
                  <a:srgbClr val="00B050"/>
                </a:solidFill>
              </a:rPr>
              <a:t>Dizajniranje projekta</a:t>
            </a:r>
          </a:p>
          <a:p>
            <a:r>
              <a:rPr lang="hr-HR" dirty="0" smtClean="0">
                <a:solidFill>
                  <a:srgbClr val="00B0F0"/>
                </a:solidFill>
              </a:rPr>
              <a:t>VISUAL BASIC – pomoć (HELP)</a:t>
            </a:r>
          </a:p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</a:p>
          <a:p>
            <a:r>
              <a:rPr lang="hr-HR" dirty="0" smtClean="0">
                <a:solidFill>
                  <a:srgbClr val="FFFF00"/>
                </a:solidFill>
              </a:rPr>
              <a:t>O sadržaju skripte </a:t>
            </a:r>
            <a:endParaRPr lang="hr-H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hr-HR" dirty="0" smtClean="0">
                <a:solidFill>
                  <a:srgbClr val="FFFF00"/>
                </a:solidFill>
              </a:rPr>
              <a:t> </a:t>
            </a:r>
            <a:r>
              <a:rPr lang="hr-HR" dirty="0" smtClean="0">
                <a:solidFill>
                  <a:srgbClr val="FFFF00"/>
                </a:solidFill>
              </a:rPr>
              <a:t>                       “</a:t>
            </a:r>
            <a:r>
              <a:rPr lang="hr-HR" dirty="0" smtClean="0">
                <a:solidFill>
                  <a:srgbClr val="FFFF00"/>
                </a:solidFill>
              </a:rPr>
              <a:t>VB2005EE </a:t>
            </a:r>
            <a:r>
              <a:rPr lang="hr-HR" dirty="0" smtClean="0">
                <a:solidFill>
                  <a:srgbClr val="FFFF00"/>
                </a:solidFill>
              </a:rPr>
              <a:t>za </a:t>
            </a:r>
            <a:r>
              <a:rPr lang="hr-HR" dirty="0" smtClean="0">
                <a:solidFill>
                  <a:srgbClr val="FFFF00"/>
                </a:solidFill>
              </a:rPr>
              <a:t>novajlije”</a:t>
            </a:r>
            <a:endParaRPr lang="hr-HR" dirty="0" smtClean="0">
              <a:solidFill>
                <a:srgbClr val="FFFF00"/>
              </a:solidFill>
            </a:endParaRPr>
          </a:p>
          <a:p>
            <a:r>
              <a:rPr lang="hr-HR" dirty="0" smtClean="0">
                <a:solidFill>
                  <a:srgbClr val="C00000"/>
                </a:solidFill>
              </a:rPr>
              <a:t>Primjeri programa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hr-HR" b="1" dirty="0" smtClean="0"/>
              <a:t>IMENOVANJA KONTROLA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Vrlo važno svojstvo svih kontrola je ime (</a:t>
            </a:r>
            <a:r>
              <a:rPr lang="hr-HR" dirty="0" err="1" smtClean="0"/>
              <a:t>Name</a:t>
            </a:r>
            <a:r>
              <a:rPr lang="hr-HR" dirty="0" smtClean="0"/>
              <a:t>). Ono mora odražavati </a:t>
            </a:r>
            <a:r>
              <a:rPr lang="hr-HR" u="sng" dirty="0" smtClean="0"/>
              <a:t>vrstu</a:t>
            </a:r>
            <a:r>
              <a:rPr lang="hr-HR" dirty="0" smtClean="0"/>
              <a:t> kontrole i </a:t>
            </a:r>
            <a:r>
              <a:rPr lang="hr-HR" u="sng" dirty="0" smtClean="0"/>
              <a:t>namjenu</a:t>
            </a:r>
            <a:r>
              <a:rPr lang="hr-HR" dirty="0" smtClean="0"/>
              <a:t> kontrole. Ime nema utjecaja kod izvođenja programa, </a:t>
            </a:r>
            <a:r>
              <a:rPr lang="hr-HR" b="1" u="sng" dirty="0" smtClean="0"/>
              <a:t>ali može drastično olakšati posao programiranja</a:t>
            </a:r>
          </a:p>
          <a:p>
            <a:pPr>
              <a:buNone/>
            </a:pPr>
            <a:r>
              <a:rPr lang="hr-HR" dirty="0" smtClean="0"/>
              <a:t>Preporuka je da se za </a:t>
            </a:r>
            <a:r>
              <a:rPr lang="hr-HR" u="sng" dirty="0" smtClean="0"/>
              <a:t>vrstu</a:t>
            </a:r>
            <a:r>
              <a:rPr lang="hr-HR" dirty="0" smtClean="0"/>
              <a:t> ostavi ponuđeno ime (bez broja) te da se u nastavku (velikim slovima) upiše </a:t>
            </a:r>
            <a:r>
              <a:rPr lang="hr-HR" u="sng" dirty="0" smtClean="0"/>
              <a:t>namjena</a:t>
            </a:r>
            <a:r>
              <a:rPr lang="hr-HR" dirty="0" smtClean="0"/>
              <a:t>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hr-HR" sz="3200" b="1" dirty="0" smtClean="0"/>
              <a:t>Primjeri imenovanja kontrola</a:t>
            </a:r>
            <a:endParaRPr lang="hr-HR" sz="3200" dirty="0" smtClean="0"/>
          </a:p>
          <a:p>
            <a:pPr>
              <a:buNone/>
            </a:pPr>
            <a:endParaRPr lang="hr-HR" sz="3500" b="1" dirty="0" smtClean="0"/>
          </a:p>
          <a:p>
            <a:pPr>
              <a:buNone/>
            </a:pPr>
            <a:r>
              <a:rPr lang="hr-HR" sz="3500" b="1" dirty="0" smtClean="0"/>
              <a:t>Kontrola                                           Ime</a:t>
            </a:r>
            <a:endParaRPr lang="hr-HR" sz="3500" dirty="0" smtClean="0"/>
          </a:p>
          <a:p>
            <a:pPr>
              <a:buNone/>
            </a:pPr>
            <a:r>
              <a:rPr lang="hr-HR" dirty="0" smtClean="0"/>
              <a:t>Button1                               </a:t>
            </a:r>
            <a:r>
              <a:rPr lang="hr-HR" dirty="0" err="1" smtClean="0"/>
              <a:t>ButtonOTPORNIK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Label2                              </a:t>
            </a:r>
            <a:r>
              <a:rPr lang="hr-HR" dirty="0" err="1" smtClean="0"/>
              <a:t>LabelVRIJEDNOST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TextBox1                               </a:t>
            </a:r>
            <a:r>
              <a:rPr lang="hr-HR" dirty="0" err="1" smtClean="0"/>
              <a:t>TextBoxKILOOM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CheckBox3                             </a:t>
            </a:r>
            <a:r>
              <a:rPr lang="hr-HR" dirty="0" err="1" smtClean="0"/>
              <a:t>CheckBoxBOJE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RadioButton5                      </a:t>
            </a:r>
            <a:r>
              <a:rPr lang="hr-HR" dirty="0" err="1" smtClean="0"/>
              <a:t>RadioButtonULAZ</a:t>
            </a: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pPr>
              <a:buNone/>
            </a:pPr>
            <a:r>
              <a:rPr lang="hr-HR" u="sng" dirty="0" smtClean="0"/>
              <a:t>Određivanje svojstava</a:t>
            </a:r>
            <a:r>
              <a:rPr lang="hr-HR" b="1" dirty="0" smtClean="0"/>
              <a:t>(RUN-TIME MODE)</a:t>
            </a:r>
          </a:p>
          <a:p>
            <a:pPr>
              <a:buNone/>
            </a:pPr>
            <a:r>
              <a:rPr lang="hr-HR" dirty="0" smtClean="0"/>
              <a:t>U svrhu promjena svojstava određenim kontrolama tijekom izvođenja programa, potrebno je upisati programski </a:t>
            </a:r>
            <a:r>
              <a:rPr lang="hr-HR" dirty="0" err="1" smtClean="0"/>
              <a:t>kôd</a:t>
            </a:r>
            <a:r>
              <a:rPr lang="hr-HR" dirty="0" smtClean="0"/>
              <a:t>. </a:t>
            </a:r>
          </a:p>
          <a:p>
            <a:pPr>
              <a:buNone/>
            </a:pPr>
            <a:r>
              <a:rPr lang="hr-HR" dirty="0" smtClean="0"/>
              <a:t>Sintaksa: </a:t>
            </a:r>
          </a:p>
          <a:p>
            <a:pPr>
              <a:buNone/>
            </a:pPr>
            <a:r>
              <a:rPr lang="hr-HR" dirty="0" err="1" smtClean="0"/>
              <a:t>ControlName.PropertyName</a:t>
            </a:r>
            <a:r>
              <a:rPr lang="hr-HR" dirty="0" smtClean="0"/>
              <a:t> = </a:t>
            </a:r>
            <a:r>
              <a:rPr lang="hr-HR" dirty="0" err="1" smtClean="0"/>
              <a:t>PropertyValue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 Na primjer, </a:t>
            </a:r>
            <a:r>
              <a:rPr lang="hr-HR" dirty="0" err="1" smtClean="0"/>
              <a:t>LabelVRIJEDNOST.Visible</a:t>
            </a:r>
            <a:r>
              <a:rPr lang="hr-HR" dirty="0" smtClean="0"/>
              <a:t> = </a:t>
            </a:r>
            <a:r>
              <a:rPr lang="hr-HR" dirty="0" err="1" smtClean="0"/>
              <a:t>True</a:t>
            </a: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r-HR" u="sng" dirty="0" smtClean="0"/>
              <a:t>Upisivanje procedura</a:t>
            </a:r>
            <a:r>
              <a:rPr lang="hr-HR" dirty="0" smtClean="0"/>
              <a:t> akcija</a:t>
            </a:r>
          </a:p>
          <a:p>
            <a:pPr>
              <a:buNone/>
            </a:pPr>
            <a:r>
              <a:rPr lang="hr-HR" sz="2600" dirty="0" smtClean="0"/>
              <a:t>Ovdje se valja držati reda jer taj dio posla zahtjeva strogu preciznost</a:t>
            </a:r>
          </a:p>
          <a:p>
            <a:pPr>
              <a:buNone/>
            </a:pPr>
            <a:r>
              <a:rPr lang="hr-HR" dirty="0" smtClean="0"/>
              <a:t>Postupak:</a:t>
            </a:r>
          </a:p>
          <a:p>
            <a:pPr lvl="0"/>
            <a:r>
              <a:rPr lang="hr-HR" dirty="0" smtClean="0"/>
              <a:t>Odrediti - koja akcija pobuđuje određeni odgovor</a:t>
            </a:r>
          </a:p>
          <a:p>
            <a:pPr lvl="0"/>
            <a:r>
              <a:rPr lang="hr-HR" dirty="0" smtClean="0"/>
              <a:t>Odlučiti - kakav će biti odgovor</a:t>
            </a:r>
          </a:p>
          <a:p>
            <a:pPr lvl="0"/>
            <a:r>
              <a:rPr lang="hr-HR" dirty="0" smtClean="0"/>
              <a:t>Pretvoriti odgovor u programski </a:t>
            </a:r>
            <a:r>
              <a:rPr lang="hr-HR" dirty="0" err="1" smtClean="0"/>
              <a:t>kôd</a:t>
            </a:r>
            <a:endParaRPr lang="hr-HR" dirty="0" smtClean="0"/>
          </a:p>
          <a:p>
            <a:pPr lvl="0"/>
            <a:r>
              <a:rPr lang="hr-HR" dirty="0" smtClean="0"/>
              <a:t>U prozoru "</a:t>
            </a:r>
            <a:r>
              <a:rPr lang="hr-HR" dirty="0" err="1" smtClean="0"/>
              <a:t>Code</a:t>
            </a:r>
            <a:r>
              <a:rPr lang="hr-HR" dirty="0" smtClean="0"/>
              <a:t>" pronaći proceduru koja će izazvati akciju</a:t>
            </a:r>
          </a:p>
          <a:p>
            <a:pPr lvl="0"/>
            <a:r>
              <a:rPr lang="hr-HR" dirty="0" smtClean="0"/>
              <a:t>Upisati </a:t>
            </a:r>
            <a:r>
              <a:rPr lang="hr-HR" dirty="0" err="1" smtClean="0"/>
              <a:t>kôd</a:t>
            </a: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sz="3800" dirty="0" smtClean="0"/>
              <a:t>Uz primjer, sve će biti lakše…</a:t>
            </a:r>
          </a:p>
          <a:p>
            <a:pPr>
              <a:buNone/>
            </a:pPr>
            <a:r>
              <a:rPr lang="hr-HR" dirty="0" smtClean="0"/>
              <a:t>ZADATAK:</a:t>
            </a:r>
          </a:p>
          <a:p>
            <a:r>
              <a:rPr lang="hr-HR" dirty="0" smtClean="0"/>
              <a:t>Otvoriti projekt pod imenom “Prvi primjer”</a:t>
            </a:r>
          </a:p>
          <a:p>
            <a:r>
              <a:rPr lang="hr-HR" dirty="0" smtClean="0"/>
              <a:t>U formu ubaciti jednu programsku tipku</a:t>
            </a:r>
          </a:p>
          <a:p>
            <a:r>
              <a:rPr lang="hr-HR" dirty="0" smtClean="0"/>
              <a:t>Promijeniti početna svojstva:</a:t>
            </a:r>
          </a:p>
          <a:p>
            <a:pPr marL="852678" lvl="1" indent="-514350">
              <a:buFont typeface="+mj-lt"/>
              <a:buAutoNum type="arabicPeriod"/>
            </a:pPr>
            <a:r>
              <a:rPr lang="hr-HR" dirty="0" smtClean="0"/>
              <a:t>Form1-</a:t>
            </a:r>
            <a:r>
              <a:rPr lang="hr-HR" dirty="0" err="1" smtClean="0"/>
              <a:t>Text</a:t>
            </a:r>
            <a:r>
              <a:rPr lang="hr-HR" dirty="0" smtClean="0"/>
              <a:t>            Prvi primjer</a:t>
            </a:r>
          </a:p>
          <a:p>
            <a:pPr marL="852678" lvl="1" indent="-514350">
              <a:buFont typeface="+mj-lt"/>
              <a:buAutoNum type="arabicPeriod"/>
            </a:pPr>
            <a:r>
              <a:rPr lang="hr-HR" dirty="0" smtClean="0"/>
              <a:t>Button1-(</a:t>
            </a:r>
            <a:r>
              <a:rPr lang="hr-HR" dirty="0" err="1" smtClean="0"/>
              <a:t>Name</a:t>
            </a:r>
            <a:r>
              <a:rPr lang="hr-HR" dirty="0" smtClean="0"/>
              <a:t>)     </a:t>
            </a:r>
            <a:r>
              <a:rPr lang="hr-HR" dirty="0" err="1" smtClean="0"/>
              <a:t>ButtonZVUK</a:t>
            </a:r>
            <a:endParaRPr lang="hr-HR" dirty="0" smtClean="0"/>
          </a:p>
          <a:p>
            <a:pPr marL="550926" indent="-514350">
              <a:buNone/>
            </a:pPr>
            <a:r>
              <a:rPr lang="hr-HR" sz="2600" dirty="0" smtClean="0"/>
              <a:t>                       -</a:t>
            </a:r>
            <a:r>
              <a:rPr lang="hr-HR" sz="2600" dirty="0" err="1" smtClean="0"/>
              <a:t>Text</a:t>
            </a:r>
            <a:r>
              <a:rPr lang="hr-HR" sz="2600" dirty="0" smtClean="0"/>
              <a:t>          Oglasi se!</a:t>
            </a:r>
          </a:p>
          <a:p>
            <a:pPr marL="550926" indent="-514350"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>
                <a:hlinkClick r:id="rId2" action="ppaction://hlinkfile"/>
              </a:rPr>
              <a:t>Prvi primjer\Prvi </a:t>
            </a:r>
            <a:r>
              <a:rPr lang="hr-HR" dirty="0" err="1" smtClean="0">
                <a:hlinkClick r:id="rId2" action="ppaction://hlinkfile"/>
              </a:rPr>
              <a:t>primjer.sln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92D050"/>
                </a:solidFill>
              </a:rPr>
              <a:t>Nužni koraci kod gradnje projekata</a:t>
            </a:r>
            <a:endParaRPr lang="hr-HR" dirty="0">
              <a:solidFill>
                <a:srgbClr val="92D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Pritiskom na tipku “Oglasi se!” (AKCIJA) treba čuti ton u zvučniku (ODGOVOR)</a:t>
            </a:r>
          </a:p>
          <a:p>
            <a:pPr>
              <a:buNone/>
            </a:pPr>
            <a:r>
              <a:rPr lang="hr-HR" dirty="0" smtClean="0"/>
              <a:t>Za to je dovoljan programski </a:t>
            </a:r>
            <a:r>
              <a:rPr lang="hr-HR" dirty="0" err="1" smtClean="0"/>
              <a:t>kôd</a:t>
            </a:r>
            <a:r>
              <a:rPr lang="hr-HR" dirty="0" smtClean="0"/>
              <a:t> - </a:t>
            </a:r>
            <a:r>
              <a:rPr lang="hr-HR" dirty="0" err="1" smtClean="0"/>
              <a:t>Beep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>
                <a:hlinkClick r:id="rId2" action="ppaction://hlinkfile"/>
              </a:rPr>
              <a:t>Prvi primjer\Prvi </a:t>
            </a:r>
            <a:r>
              <a:rPr lang="hr-HR" dirty="0" err="1" smtClean="0">
                <a:hlinkClick r:id="rId2" action="ppaction://hlinkfile"/>
              </a:rPr>
              <a:t>primjer.sln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B050"/>
                </a:solidFill>
              </a:rPr>
              <a:t>Dizajniranje projekta</a:t>
            </a:r>
            <a:endParaRPr lang="hr-HR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Nije teško pravilno dizajnirati projekt.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Osnovni plan je stvoriti projekt koji je lak za upotrebu, razumljiv i bez grešaka.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00B050"/>
                </a:solidFill>
              </a:rPr>
              <a:t>Dizajniranje projekta</a:t>
            </a:r>
            <a:endParaRPr lang="hr-HR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Razmislite:</a:t>
            </a:r>
            <a:endParaRPr lang="hr-HR" dirty="0" smtClean="0"/>
          </a:p>
          <a:p>
            <a:r>
              <a:rPr lang="hr-HR" dirty="0" smtClean="0"/>
              <a:t>Koje će informacije program trebati</a:t>
            </a:r>
          </a:p>
          <a:p>
            <a:r>
              <a:rPr lang="hr-HR" dirty="0" smtClean="0"/>
              <a:t>Koje informacije pruža samo računalo</a:t>
            </a:r>
          </a:p>
          <a:p>
            <a:r>
              <a:rPr lang="hr-HR" dirty="0" smtClean="0"/>
              <a:t>Koje kontrole </a:t>
            </a:r>
            <a:r>
              <a:rPr lang="hr-HR" dirty="0" smtClean="0"/>
              <a:t>treba ugraditi </a:t>
            </a:r>
            <a:r>
              <a:rPr lang="hr-HR" dirty="0" smtClean="0"/>
              <a:t>za </a:t>
            </a:r>
            <a:r>
              <a:rPr lang="hr-HR" dirty="0" smtClean="0"/>
              <a:t>prikupljanje tih informacija</a:t>
            </a: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B050"/>
                </a:solidFill>
              </a:rPr>
              <a:t>Dizajniranje projekta</a:t>
            </a:r>
            <a:endParaRPr lang="hr-HR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Dizajnirajte </a:t>
            </a:r>
            <a:r>
              <a:rPr lang="hr-HR" dirty="0" smtClean="0"/>
              <a:t>za oko ugodno sučelje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Logički </a:t>
            </a:r>
            <a:r>
              <a:rPr lang="hr-HR" dirty="0" smtClean="0"/>
              <a:t>razmjestite </a:t>
            </a:r>
            <a:r>
              <a:rPr lang="hr-HR" dirty="0" smtClean="0"/>
              <a:t>kontrole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Budite obzirni </a:t>
            </a:r>
            <a:r>
              <a:rPr lang="hr-HR" dirty="0" smtClean="0"/>
              <a:t>prema jednostavnošću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Napravite </a:t>
            </a:r>
            <a:r>
              <a:rPr lang="hr-HR" dirty="0" smtClean="0"/>
              <a:t>sučelje koje liči ostalim Windowsovim aplikacijama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B050"/>
                </a:solidFill>
              </a:rPr>
              <a:t>Dizajniranje projekta</a:t>
            </a:r>
            <a:endParaRPr lang="hr-HR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 procedurama </a:t>
            </a:r>
            <a:r>
              <a:rPr lang="hr-HR" dirty="0" smtClean="0"/>
              <a:t>upisujte </a:t>
            </a:r>
            <a:r>
              <a:rPr lang="hr-HR" dirty="0" err="1" smtClean="0"/>
              <a:t>kôd</a:t>
            </a:r>
            <a:r>
              <a:rPr lang="hr-HR" dirty="0" smtClean="0"/>
              <a:t> koji je čitljiv i lako shvatljiv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Slijedite </a:t>
            </a:r>
            <a:r>
              <a:rPr lang="hr-HR" dirty="0" smtClean="0"/>
              <a:t>ustaljene norme programiranja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Potrudite </a:t>
            </a:r>
            <a:r>
              <a:rPr lang="hr-HR" dirty="0" smtClean="0"/>
              <a:t>se da </a:t>
            </a:r>
            <a:r>
              <a:rPr lang="hr-HR" dirty="0" smtClean="0"/>
              <a:t>vaš</a:t>
            </a:r>
            <a:r>
              <a:rPr lang="hr-HR" dirty="0" smtClean="0"/>
              <a:t> </a:t>
            </a:r>
            <a:r>
              <a:rPr lang="hr-HR" dirty="0" smtClean="0"/>
              <a:t>projekt nema grešaka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</a:t>
            </a:r>
            <a:r>
              <a:rPr lang="hr-HR" dirty="0" smtClean="0">
                <a:solidFill>
                  <a:srgbClr val="FF0000"/>
                </a:solidFill>
              </a:rPr>
              <a:t>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Jer je besplatan</a:t>
            </a:r>
          </a:p>
          <a:p>
            <a:r>
              <a:rPr lang="hr-HR" dirty="0" smtClean="0"/>
              <a:t>Jer je lagan za učenje</a:t>
            </a:r>
          </a:p>
          <a:p>
            <a:r>
              <a:rPr lang="hr-HR" dirty="0" smtClean="0"/>
              <a:t>Jer ga podržava </a:t>
            </a:r>
            <a:r>
              <a:rPr lang="hr-HR" dirty="0" err="1" smtClean="0"/>
              <a:t>MICROSOFT.NET</a:t>
            </a:r>
            <a:r>
              <a:rPr lang="hr-HR" dirty="0" smtClean="0"/>
              <a:t> FRAMEWORK</a:t>
            </a:r>
          </a:p>
          <a:p>
            <a:r>
              <a:rPr lang="hr-HR" dirty="0" smtClean="0"/>
              <a:t>Jer je moderan, objektno orijentiran</a:t>
            </a:r>
          </a:p>
          <a:p>
            <a:r>
              <a:rPr lang="hr-HR" dirty="0" smtClean="0"/>
              <a:t>Jer jednom savladan daje osnovu za punu verziju VISUAL BASICA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B0F0"/>
                </a:solidFill>
              </a:rPr>
              <a:t>VISUAL BASIC –pomoć (HELP)</a:t>
            </a:r>
            <a:endParaRPr lang="hr-HR" dirty="0">
              <a:solidFill>
                <a:srgbClr val="00B0F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09120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Pomoć je u VISUAL BASICU osjetljiva na okruženje.</a:t>
            </a:r>
          </a:p>
          <a:p>
            <a:pPr>
              <a:buNone/>
            </a:pPr>
            <a:r>
              <a:rPr lang="hr-HR" dirty="0" smtClean="0"/>
              <a:t>Što je to?</a:t>
            </a:r>
          </a:p>
          <a:p>
            <a:pPr>
              <a:buNone/>
            </a:pPr>
            <a:r>
              <a:rPr lang="hr-HR" dirty="0" smtClean="0"/>
              <a:t>Na primjer, u PROPERTIES forme obilježiti “Start </a:t>
            </a:r>
            <a:r>
              <a:rPr lang="hr-HR" dirty="0" err="1" smtClean="0"/>
              <a:t>Position</a:t>
            </a:r>
            <a:r>
              <a:rPr lang="hr-HR" dirty="0" smtClean="0"/>
              <a:t>” te na tipkovnici pritisnuti tipku F1…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>
                <a:hlinkClick r:id="rId2" action="ppaction://hlinkfile"/>
              </a:rPr>
              <a:t>HELP\</a:t>
            </a:r>
            <a:r>
              <a:rPr lang="hr-HR" dirty="0" err="1" smtClean="0">
                <a:hlinkClick r:id="rId2" action="ppaction://hlinkfile"/>
              </a:rPr>
              <a:t>HELP.sln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Osnovni tipovi grešaka i način pronalaženja</a:t>
            </a:r>
          </a:p>
          <a:p>
            <a:endParaRPr lang="hr-HR" dirty="0" smtClean="0"/>
          </a:p>
          <a:p>
            <a:r>
              <a:rPr lang="hr-HR" dirty="0" err="1" smtClean="0"/>
              <a:t>Syntax</a:t>
            </a:r>
            <a:r>
              <a:rPr lang="hr-HR" dirty="0" smtClean="0"/>
              <a:t> </a:t>
            </a:r>
            <a:r>
              <a:rPr lang="hr-HR" dirty="0" err="1" smtClean="0"/>
              <a:t>Errors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err="1" smtClean="0"/>
              <a:t>Run</a:t>
            </a:r>
            <a:r>
              <a:rPr lang="hr-HR" dirty="0" smtClean="0"/>
              <a:t>-Time </a:t>
            </a:r>
            <a:r>
              <a:rPr lang="hr-HR" dirty="0" err="1" smtClean="0"/>
              <a:t>Errors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err="1" smtClean="0"/>
              <a:t>Logic</a:t>
            </a:r>
            <a:r>
              <a:rPr lang="hr-HR" dirty="0" smtClean="0"/>
              <a:t> </a:t>
            </a:r>
            <a:r>
              <a:rPr lang="hr-HR" dirty="0" err="1" smtClean="0"/>
              <a:t>Errors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err="1" smtClean="0"/>
              <a:t>Syntax</a:t>
            </a:r>
            <a:r>
              <a:rPr lang="hr-HR" dirty="0" smtClean="0"/>
              <a:t> </a:t>
            </a:r>
            <a:r>
              <a:rPr lang="hr-HR" dirty="0" err="1" smtClean="0"/>
              <a:t>Errors</a:t>
            </a:r>
            <a:r>
              <a:rPr lang="hr-HR" dirty="0" smtClean="0"/>
              <a:t>:</a:t>
            </a:r>
          </a:p>
          <a:p>
            <a:endParaRPr lang="hr-HR" dirty="0" smtClean="0"/>
          </a:p>
          <a:p>
            <a:r>
              <a:rPr lang="hr-HR" dirty="0" smtClean="0"/>
              <a:t>Javlja se u </a:t>
            </a:r>
            <a:r>
              <a:rPr lang="hr-HR" dirty="0" err="1" smtClean="0"/>
              <a:t>Design</a:t>
            </a:r>
            <a:r>
              <a:rPr lang="hr-HR" dirty="0" smtClean="0"/>
              <a:t> Modu</a:t>
            </a:r>
          </a:p>
          <a:p>
            <a:endParaRPr lang="hr-HR" dirty="0" smtClean="0"/>
          </a:p>
          <a:p>
            <a:r>
              <a:rPr lang="hr-HR" dirty="0" smtClean="0"/>
              <a:t>Greške se lako pronalaze i uklanjaju jer VB pruža veliku potporu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 smtClean="0"/>
              <a:t>Primjeri:</a:t>
            </a:r>
          </a:p>
          <a:p>
            <a:pPr marL="550926" indent="-514350">
              <a:buFont typeface="Arial" pitchFamily="34" charset="0"/>
              <a:buChar char="•"/>
            </a:pPr>
            <a:r>
              <a:rPr lang="hr-HR" dirty="0" smtClean="0"/>
              <a:t>U svojstvu Forme – </a:t>
            </a:r>
            <a:r>
              <a:rPr lang="hr-HR" dirty="0" err="1" smtClean="0"/>
              <a:t>MaximumSize</a:t>
            </a:r>
            <a:r>
              <a:rPr lang="hr-HR" dirty="0" smtClean="0"/>
              <a:t>, kod WIDTH upisati “KAMION”…</a:t>
            </a:r>
          </a:p>
          <a:p>
            <a:pPr marL="550926" indent="-514350">
              <a:buNone/>
            </a:pPr>
            <a:r>
              <a:rPr lang="hr-HR" dirty="0" smtClean="0">
                <a:hlinkClick r:id="rId2" action="ppaction://hlinkfile"/>
              </a:rPr>
              <a:t>KAMION\</a:t>
            </a:r>
            <a:r>
              <a:rPr lang="hr-HR" dirty="0" err="1" smtClean="0">
                <a:hlinkClick r:id="rId2" action="ppaction://hlinkfile"/>
              </a:rPr>
              <a:t>KAMION.sln</a:t>
            </a:r>
            <a:endParaRPr lang="hr-HR" dirty="0" smtClean="0"/>
          </a:p>
          <a:p>
            <a:pPr marL="550926" indent="-514350">
              <a:buFont typeface="+mj-lt"/>
              <a:buAutoNum type="arabicPeriod"/>
            </a:pPr>
            <a:endParaRPr lang="hr-HR" dirty="0" smtClean="0"/>
          </a:p>
          <a:p>
            <a:pPr marL="550926" indent="-514350">
              <a:buFont typeface="Arial" pitchFamily="34" charset="0"/>
              <a:buChar char="•"/>
            </a:pPr>
            <a:r>
              <a:rPr lang="hr-HR" dirty="0" smtClean="0"/>
              <a:t>Prilikom upisivanja koda u “Form1_</a:t>
            </a:r>
            <a:r>
              <a:rPr lang="hr-HR" dirty="0" err="1" smtClean="0"/>
              <a:t>Load</a:t>
            </a:r>
            <a:r>
              <a:rPr lang="hr-HR" dirty="0" smtClean="0"/>
              <a:t>” umjesto “=“ upisati “0”</a:t>
            </a:r>
          </a:p>
          <a:p>
            <a:pPr marL="550926" indent="-514350" algn="ctr">
              <a:buNone/>
            </a:pPr>
            <a:r>
              <a:rPr lang="hr-HR" dirty="0" smtClean="0"/>
              <a:t> </a:t>
            </a:r>
            <a:r>
              <a:rPr lang="hr-HR" dirty="0" err="1" smtClean="0"/>
              <a:t>Me.BackColor</a:t>
            </a:r>
            <a:r>
              <a:rPr lang="hr-HR" dirty="0" smtClean="0"/>
              <a:t> 0 </a:t>
            </a:r>
            <a:r>
              <a:rPr lang="hr-HR" dirty="0" err="1" smtClean="0"/>
              <a:t>Color.Red</a:t>
            </a:r>
            <a:endParaRPr lang="hr-HR" dirty="0" smtClean="0"/>
          </a:p>
          <a:p>
            <a:pPr marL="550926" indent="-514350">
              <a:buNone/>
            </a:pPr>
            <a:endParaRPr lang="hr-HR" dirty="0" smtClean="0"/>
          </a:p>
          <a:p>
            <a:pPr marL="550926" indent="-514350">
              <a:buNone/>
            </a:pPr>
            <a:r>
              <a:rPr lang="pl-PL" dirty="0" smtClean="0">
                <a:hlinkClick r:id="rId3" action="ppaction://hlinkfile"/>
              </a:rPr>
              <a:t>0 umjesto JEDNAKO\0 umjesto JEDNAKO.sln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err="1" smtClean="0"/>
              <a:t>Run</a:t>
            </a:r>
            <a:r>
              <a:rPr lang="hr-HR" dirty="0" smtClean="0"/>
              <a:t>-Time </a:t>
            </a:r>
            <a:r>
              <a:rPr lang="hr-HR" dirty="0" err="1" smtClean="0"/>
              <a:t>Errors</a:t>
            </a:r>
            <a:r>
              <a:rPr lang="hr-HR" dirty="0" smtClean="0"/>
              <a:t>: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Javlja se u toku izvođenja programa</a:t>
            </a:r>
          </a:p>
          <a:p>
            <a:pPr>
              <a:buNone/>
            </a:pPr>
            <a:endParaRPr lang="hr-HR" dirty="0" smtClean="0"/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Primjer: dijeljenje s nulom</a:t>
            </a:r>
          </a:p>
          <a:p>
            <a:pPr algn="ctr">
              <a:buNone/>
            </a:pPr>
            <a:r>
              <a:rPr lang="hr-HR" dirty="0" err="1" smtClean="0"/>
              <a:t>Me.Width</a:t>
            </a:r>
            <a:r>
              <a:rPr lang="hr-HR" dirty="0" smtClean="0"/>
              <a:t>=</a:t>
            </a:r>
            <a:r>
              <a:rPr lang="hr-HR" dirty="0" err="1" smtClean="0"/>
              <a:t>Me.Width</a:t>
            </a:r>
            <a:r>
              <a:rPr lang="hr-HR" dirty="0" smtClean="0"/>
              <a:t>/0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>
                <a:hlinkClick r:id="rId2" action="ppaction://hlinkfile"/>
              </a:rPr>
              <a:t>Dijeljenje s nulom\Dijeljenje s </a:t>
            </a:r>
            <a:r>
              <a:rPr lang="hr-HR" dirty="0" err="1" smtClean="0">
                <a:hlinkClick r:id="rId2" action="ppaction://hlinkfile"/>
              </a:rPr>
              <a:t>nulom.sln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141168"/>
          </a:xfrm>
        </p:spPr>
        <p:txBody>
          <a:bodyPr/>
          <a:lstStyle/>
          <a:p>
            <a:pPr>
              <a:buNone/>
            </a:pPr>
            <a:r>
              <a:rPr lang="hr-HR" dirty="0" err="1" smtClean="0"/>
              <a:t>Logic</a:t>
            </a:r>
            <a:r>
              <a:rPr lang="hr-HR" dirty="0" smtClean="0"/>
              <a:t> </a:t>
            </a:r>
            <a:r>
              <a:rPr lang="hr-HR" dirty="0" err="1" smtClean="0"/>
              <a:t>Errors</a:t>
            </a:r>
            <a:r>
              <a:rPr lang="hr-HR" dirty="0" smtClean="0"/>
              <a:t>: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Logičke greške su najteže za pronalazak.</a:t>
            </a:r>
          </a:p>
          <a:p>
            <a:r>
              <a:rPr lang="hr-HR" dirty="0" smtClean="0"/>
              <a:t>VB ih ne uočava, a kada se dogode izazivaju neočekivane rezultate</a:t>
            </a:r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Primjer: Forma je trebala poplaviti, a ona je pocrvenjela….. (ispraviti </a:t>
            </a:r>
            <a:r>
              <a:rPr lang="hr-HR" dirty="0" err="1" smtClean="0"/>
              <a:t>kôd</a:t>
            </a:r>
            <a:r>
              <a:rPr lang="hr-HR" dirty="0" smtClean="0"/>
              <a:t>)</a:t>
            </a:r>
          </a:p>
          <a:p>
            <a:pPr algn="ctr">
              <a:buNone/>
            </a:pPr>
            <a:r>
              <a:rPr lang="hr-HR" dirty="0" smtClean="0"/>
              <a:t>Umjesto </a:t>
            </a:r>
            <a:r>
              <a:rPr lang="hr-HR" dirty="0" err="1" smtClean="0"/>
              <a:t>Color.Red</a:t>
            </a:r>
            <a:r>
              <a:rPr lang="hr-HR" dirty="0" smtClean="0"/>
              <a:t> upisati </a:t>
            </a:r>
            <a:r>
              <a:rPr lang="hr-HR" dirty="0" err="1" smtClean="0"/>
              <a:t>Color.Blue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70C0"/>
                </a:solidFill>
              </a:rPr>
              <a:t>DEBUGGING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Ako nikako ne uspijevate pronaći grešku, savjet je da koristite DEBUGGER.</a:t>
            </a:r>
          </a:p>
          <a:p>
            <a:pPr>
              <a:buNone/>
            </a:pPr>
            <a:r>
              <a:rPr lang="hr-HR" dirty="0" smtClean="0"/>
              <a:t>U njemu se program može zaustaviti i pregledati u bilo kojem trenutku, liniju po liniju.</a:t>
            </a:r>
          </a:p>
          <a:p>
            <a:pPr>
              <a:buNone/>
            </a:pPr>
            <a:r>
              <a:rPr lang="hr-HR" dirty="0" smtClean="0"/>
              <a:t>Spada u napredno programiranje pa ovdje neće biti razmatrano.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FF00"/>
                </a:solidFill>
              </a:rPr>
              <a:t>O sadržaju skripte </a:t>
            </a:r>
            <a:r>
              <a:rPr lang="hr-HR" dirty="0" smtClean="0">
                <a:solidFill>
                  <a:srgbClr val="FFFF00"/>
                </a:solidFill>
              </a:rPr>
              <a:t/>
            </a:r>
            <a:br>
              <a:rPr lang="hr-HR" dirty="0" smtClean="0">
                <a:solidFill>
                  <a:srgbClr val="FFFF00"/>
                </a:solidFill>
              </a:rPr>
            </a:br>
            <a:r>
              <a:rPr lang="hr-HR" dirty="0" smtClean="0">
                <a:solidFill>
                  <a:srgbClr val="FFFF00"/>
                </a:solidFill>
              </a:rPr>
              <a:t> </a:t>
            </a:r>
            <a:r>
              <a:rPr lang="hr-HR" dirty="0" smtClean="0">
                <a:solidFill>
                  <a:srgbClr val="FFFF00"/>
                </a:solidFill>
              </a:rPr>
              <a:t>                 </a:t>
            </a:r>
            <a:r>
              <a:rPr lang="hr-HR" dirty="0" smtClean="0">
                <a:solidFill>
                  <a:srgbClr val="FFFF00"/>
                </a:solidFill>
              </a:rPr>
              <a:t>VB2005EE </a:t>
            </a:r>
            <a:r>
              <a:rPr lang="hr-HR" dirty="0" smtClean="0">
                <a:solidFill>
                  <a:srgbClr val="FFFF00"/>
                </a:solidFill>
              </a:rPr>
              <a:t>za novajlije</a:t>
            </a:r>
            <a:endParaRPr lang="hr-HR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Osim navedenoga u </a:t>
            </a:r>
            <a:r>
              <a:rPr lang="hr-HR" dirty="0" err="1" smtClean="0"/>
              <a:t>skripti</a:t>
            </a:r>
            <a:r>
              <a:rPr lang="hr-HR" dirty="0" smtClean="0"/>
              <a:t> možete pronaći objašnjenja s primjerima za kontrole:</a:t>
            </a:r>
          </a:p>
          <a:p>
            <a:pPr>
              <a:buNone/>
            </a:pPr>
            <a:endParaRPr lang="hr-HR" dirty="0" smtClean="0"/>
          </a:p>
          <a:p>
            <a:pPr algn="ctr">
              <a:buNone/>
            </a:pPr>
            <a:r>
              <a:rPr lang="hr-HR" dirty="0" err="1" smtClean="0"/>
              <a:t>Label</a:t>
            </a:r>
            <a:r>
              <a:rPr lang="hr-HR" dirty="0" smtClean="0"/>
              <a:t>, </a:t>
            </a:r>
            <a:r>
              <a:rPr lang="hr-HR" dirty="0" err="1" smtClean="0"/>
              <a:t>TextBox</a:t>
            </a:r>
            <a:r>
              <a:rPr lang="hr-HR" dirty="0" smtClean="0"/>
              <a:t>, </a:t>
            </a:r>
            <a:r>
              <a:rPr lang="hr-HR" dirty="0" err="1" smtClean="0"/>
              <a:t>NumericUpDown</a:t>
            </a:r>
            <a:r>
              <a:rPr lang="hr-HR" dirty="0" smtClean="0"/>
              <a:t>,</a:t>
            </a:r>
          </a:p>
          <a:p>
            <a:pPr algn="ctr">
              <a:buNone/>
            </a:pPr>
            <a:r>
              <a:rPr lang="hr-HR" dirty="0" smtClean="0"/>
              <a:t> </a:t>
            </a:r>
          </a:p>
          <a:p>
            <a:pPr algn="ctr">
              <a:buNone/>
            </a:pPr>
            <a:r>
              <a:rPr lang="hr-HR" dirty="0" err="1" smtClean="0"/>
              <a:t>GroupBox</a:t>
            </a:r>
            <a:r>
              <a:rPr lang="hr-HR" dirty="0" smtClean="0"/>
              <a:t>, </a:t>
            </a:r>
            <a:r>
              <a:rPr lang="hr-HR" dirty="0" err="1" smtClean="0"/>
              <a:t>CheckBox</a:t>
            </a:r>
            <a:r>
              <a:rPr lang="hr-HR" dirty="0" smtClean="0"/>
              <a:t>, </a:t>
            </a:r>
            <a:r>
              <a:rPr lang="hr-HR" dirty="0" err="1" smtClean="0"/>
              <a:t>RadioButon</a:t>
            </a:r>
            <a:r>
              <a:rPr lang="hr-HR" dirty="0" smtClean="0"/>
              <a:t>,</a:t>
            </a:r>
          </a:p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r>
              <a:rPr lang="hr-HR" dirty="0" smtClean="0"/>
              <a:t>Panel, </a:t>
            </a:r>
            <a:r>
              <a:rPr lang="hr-HR" dirty="0" err="1" smtClean="0"/>
              <a:t>PictureBox</a:t>
            </a:r>
            <a:r>
              <a:rPr lang="hr-HR" dirty="0" smtClean="0"/>
              <a:t>, </a:t>
            </a:r>
            <a:r>
              <a:rPr lang="hr-HR" dirty="0" err="1" smtClean="0"/>
              <a:t>Timer</a:t>
            </a:r>
            <a:r>
              <a:rPr lang="hr-HR" dirty="0" smtClean="0"/>
              <a:t>, </a:t>
            </a:r>
            <a:r>
              <a:rPr lang="hr-HR" dirty="0" err="1" smtClean="0"/>
              <a:t>MessageBox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FF00"/>
                </a:solidFill>
              </a:rPr>
              <a:t>O sadržaju skripte </a:t>
            </a:r>
            <a:br>
              <a:rPr lang="hr-HR" dirty="0" smtClean="0">
                <a:solidFill>
                  <a:srgbClr val="FFFF00"/>
                </a:solidFill>
              </a:rPr>
            </a:br>
            <a:r>
              <a:rPr lang="hr-HR" dirty="0" smtClean="0">
                <a:solidFill>
                  <a:srgbClr val="FFFF00"/>
                </a:solidFill>
              </a:rPr>
              <a:t>                  VB2005EE za novajlije</a:t>
            </a:r>
            <a:endParaRPr lang="hr-HR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hr-HR" dirty="0" smtClean="0"/>
              <a:t>Tu su i primjeri s objašnjenjima za:</a:t>
            </a:r>
          </a:p>
          <a:p>
            <a:pPr algn="ctr">
              <a:buNone/>
            </a:pPr>
            <a:r>
              <a:rPr lang="hr-HR" dirty="0" smtClean="0"/>
              <a:t>Varijable, Funkcije, Operatore</a:t>
            </a:r>
          </a:p>
          <a:p>
            <a:pPr>
              <a:buNone/>
            </a:pPr>
            <a:endParaRPr lang="hr-HR" dirty="0" smtClean="0"/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Obrađuju se odluke </a:t>
            </a:r>
            <a:r>
              <a:rPr lang="hr-HR" dirty="0" err="1" smtClean="0"/>
              <a:t>If</a:t>
            </a:r>
            <a:r>
              <a:rPr lang="hr-HR" dirty="0" smtClean="0"/>
              <a:t>-</a:t>
            </a:r>
            <a:r>
              <a:rPr lang="hr-HR" dirty="0" err="1" smtClean="0"/>
              <a:t>Then</a:t>
            </a:r>
            <a:r>
              <a:rPr lang="hr-HR" dirty="0" smtClean="0"/>
              <a:t>-</a:t>
            </a:r>
            <a:r>
              <a:rPr lang="hr-HR" dirty="0" err="1" smtClean="0"/>
              <a:t>Else</a:t>
            </a:r>
            <a:r>
              <a:rPr lang="hr-HR" dirty="0" smtClean="0"/>
              <a:t> te </a:t>
            </a:r>
          </a:p>
          <a:p>
            <a:pPr algn="ctr">
              <a:buNone/>
            </a:pPr>
            <a:r>
              <a:rPr lang="hr-HR" dirty="0" err="1" smtClean="0"/>
              <a:t>Select</a:t>
            </a:r>
            <a:r>
              <a:rPr lang="hr-HR" dirty="0" smtClean="0"/>
              <a:t> </a:t>
            </a:r>
            <a:r>
              <a:rPr lang="hr-HR" dirty="0" err="1" smtClean="0"/>
              <a:t>Case</a:t>
            </a:r>
            <a:endParaRPr lang="hr-HR" dirty="0" smtClean="0"/>
          </a:p>
          <a:p>
            <a:pPr algn="ctr">
              <a:buNone/>
            </a:pPr>
            <a:endParaRPr lang="hr-HR" dirty="0" smtClean="0"/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Slučajni brojevi (RANDOM NUMBER)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FF00"/>
                </a:solidFill>
              </a:rPr>
              <a:t>O sadržaju skripte </a:t>
            </a:r>
            <a:br>
              <a:rPr lang="hr-HR" dirty="0" smtClean="0">
                <a:solidFill>
                  <a:srgbClr val="FFFF00"/>
                </a:solidFill>
              </a:rPr>
            </a:br>
            <a:r>
              <a:rPr lang="hr-HR" dirty="0" smtClean="0">
                <a:solidFill>
                  <a:srgbClr val="FFFF00"/>
                </a:solidFill>
              </a:rPr>
              <a:t>                  VB2005EE za novajlije</a:t>
            </a:r>
            <a:endParaRPr lang="hr-HR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U 8. poglavlju objašnjava se umetanje grafike u VISUAL BASICU i  dodavanje zvuka aplikacijama.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</a:t>
            </a:r>
            <a:r>
              <a:rPr lang="hr-HR" dirty="0" smtClean="0">
                <a:solidFill>
                  <a:srgbClr val="FF0000"/>
                </a:solidFill>
              </a:rPr>
              <a:t>?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Što može?</a:t>
            </a:r>
          </a:p>
          <a:p>
            <a:r>
              <a:rPr lang="hr-HR" dirty="0" smtClean="0"/>
              <a:t>Kreirati igre</a:t>
            </a:r>
          </a:p>
          <a:p>
            <a:r>
              <a:rPr lang="hr-HR" dirty="0" smtClean="0"/>
              <a:t>Kreirati Windowsove aplikacije</a:t>
            </a:r>
          </a:p>
          <a:p>
            <a:r>
              <a:rPr lang="hr-HR" dirty="0" smtClean="0"/>
              <a:t>Raditi s grafikom</a:t>
            </a:r>
          </a:p>
          <a:p>
            <a:r>
              <a:rPr lang="hr-HR" dirty="0" smtClean="0"/>
              <a:t>Utjecati na </a:t>
            </a:r>
            <a:r>
              <a:rPr lang="hr-HR" dirty="0" err="1" smtClean="0"/>
              <a:t>Windowsowe</a:t>
            </a:r>
            <a:r>
              <a:rPr lang="hr-HR" dirty="0" smtClean="0"/>
              <a:t> datoteke sustava</a:t>
            </a:r>
          </a:p>
          <a:p>
            <a:r>
              <a:rPr lang="hr-HR" dirty="0" smtClean="0"/>
              <a:t>Pristupati lokalnim bazama podataka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Primjeri programa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/>
            <a:r>
              <a:rPr lang="hr-HR" dirty="0" smtClean="0"/>
              <a:t>Štoperica</a:t>
            </a:r>
          </a:p>
          <a:p>
            <a:pPr marL="550926" indent="-514350">
              <a:buNone/>
            </a:pPr>
            <a:endParaRPr lang="hr-HR" dirty="0" smtClean="0"/>
          </a:p>
          <a:p>
            <a:pPr marL="550926" indent="-514350">
              <a:buNone/>
            </a:pPr>
            <a:r>
              <a:rPr lang="hr-HR" dirty="0" smtClean="0">
                <a:hlinkClick r:id="rId2" action="ppaction://hlinkfile"/>
              </a:rPr>
              <a:t>1 VB Štoperica\</a:t>
            </a:r>
            <a:r>
              <a:rPr lang="hr-HR" dirty="0" err="1" smtClean="0">
                <a:hlinkClick r:id="rId2" action="ppaction://hlinkfile"/>
              </a:rPr>
              <a:t>Štoperica</a:t>
            </a:r>
            <a:r>
              <a:rPr lang="hr-HR" dirty="0" smtClean="0">
                <a:hlinkClick r:id="rId2" action="ppaction://hlinkfile"/>
              </a:rPr>
              <a:t>\</a:t>
            </a:r>
            <a:r>
              <a:rPr lang="hr-HR" dirty="0" err="1" smtClean="0">
                <a:hlinkClick r:id="rId2" action="ppaction://hlinkfile"/>
              </a:rPr>
              <a:t>Štoperica.sln</a:t>
            </a:r>
            <a:endParaRPr lang="hr-HR" dirty="0" smtClean="0"/>
          </a:p>
          <a:p>
            <a:pPr marL="550926" indent="-514350">
              <a:buNone/>
            </a:pPr>
            <a:endParaRPr lang="hr-HR" dirty="0" smtClean="0"/>
          </a:p>
          <a:p>
            <a:pPr marL="550926" indent="-514350"/>
            <a:r>
              <a:rPr lang="hr-HR" dirty="0" smtClean="0"/>
              <a:t>Lozinka</a:t>
            </a:r>
          </a:p>
          <a:p>
            <a:pPr marL="550926" indent="-514350"/>
            <a:endParaRPr lang="hr-HR" dirty="0" smtClean="0"/>
          </a:p>
          <a:p>
            <a:pPr marL="550926" indent="-514350">
              <a:buNone/>
            </a:pPr>
            <a:r>
              <a:rPr lang="hr-HR" dirty="0" smtClean="0">
                <a:hlinkClick r:id="rId3" action="ppaction://hlinkfile"/>
              </a:rPr>
              <a:t>2 VB Lozinka\</a:t>
            </a:r>
            <a:r>
              <a:rPr lang="hr-HR" dirty="0" err="1" smtClean="0">
                <a:hlinkClick r:id="rId3" action="ppaction://hlinkfile"/>
              </a:rPr>
              <a:t>Lozinka</a:t>
            </a:r>
            <a:r>
              <a:rPr lang="hr-HR" dirty="0" smtClean="0">
                <a:hlinkClick r:id="rId3" action="ppaction://hlinkfile"/>
              </a:rPr>
              <a:t>\</a:t>
            </a:r>
            <a:r>
              <a:rPr lang="hr-HR" dirty="0" err="1" smtClean="0">
                <a:hlinkClick r:id="rId3" action="ppaction://hlinkfile"/>
              </a:rPr>
              <a:t>Lozinka.sln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Literatura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/>
              <a:t>Kid</a:t>
            </a:r>
            <a:r>
              <a:rPr lang="hr-HR" dirty="0" smtClean="0"/>
              <a:t> </a:t>
            </a:r>
            <a:r>
              <a:rPr lang="hr-HR" dirty="0" err="1" smtClean="0"/>
              <a:t>Games</a:t>
            </a:r>
            <a:r>
              <a:rPr lang="hr-HR" dirty="0" smtClean="0"/>
              <a:t>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Visual</a:t>
            </a:r>
            <a:r>
              <a:rPr lang="hr-HR" dirty="0" smtClean="0"/>
              <a:t> </a:t>
            </a:r>
            <a:r>
              <a:rPr lang="hr-HR" dirty="0" err="1" smtClean="0"/>
              <a:t>Basic</a:t>
            </a:r>
            <a:r>
              <a:rPr lang="hr-HR" smtClean="0"/>
              <a:t> </a:t>
            </a:r>
            <a:r>
              <a:rPr lang="hr-HR" smtClean="0"/>
              <a:t>Express,</a:t>
            </a:r>
            <a:endParaRPr lang="hr-HR" dirty="0" smtClean="0"/>
          </a:p>
          <a:p>
            <a:pPr algn="ctr">
              <a:buNone/>
            </a:pP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Lou</a:t>
            </a:r>
            <a:r>
              <a:rPr lang="hr-HR" dirty="0" smtClean="0"/>
              <a:t> </a:t>
            </a:r>
            <a:r>
              <a:rPr lang="hr-HR" dirty="0" err="1" smtClean="0"/>
              <a:t>Tylee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Microsoft </a:t>
            </a:r>
            <a:r>
              <a:rPr lang="hr-HR" dirty="0" err="1" smtClean="0"/>
              <a:t>Visual</a:t>
            </a:r>
            <a:r>
              <a:rPr lang="hr-HR" dirty="0" smtClean="0"/>
              <a:t> </a:t>
            </a:r>
            <a:r>
              <a:rPr lang="hr-HR" dirty="0" err="1" smtClean="0"/>
              <a:t>Basic</a:t>
            </a:r>
            <a:r>
              <a:rPr lang="hr-HR" dirty="0" smtClean="0"/>
              <a:t> 2005 Express </a:t>
            </a:r>
            <a:r>
              <a:rPr lang="hr-HR" dirty="0" err="1" smtClean="0"/>
              <a:t>Edition</a:t>
            </a:r>
            <a:r>
              <a:rPr lang="hr-HR" dirty="0" smtClean="0"/>
              <a:t> </a:t>
            </a:r>
            <a:r>
              <a:rPr lang="hr-HR" dirty="0" err="1" smtClean="0"/>
              <a:t>Programming</a:t>
            </a:r>
            <a:r>
              <a:rPr lang="hr-HR" dirty="0" smtClean="0"/>
              <a:t> for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Absolute</a:t>
            </a:r>
            <a:r>
              <a:rPr lang="hr-HR" dirty="0" smtClean="0"/>
              <a:t> </a:t>
            </a:r>
            <a:r>
              <a:rPr lang="hr-HR" dirty="0" err="1" smtClean="0"/>
              <a:t>Begginer</a:t>
            </a:r>
            <a:r>
              <a:rPr lang="hr-HR" dirty="0" smtClean="0"/>
              <a:t>, </a:t>
            </a:r>
          </a:p>
          <a:p>
            <a:pPr algn="ctr">
              <a:buNone/>
            </a:pP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Jerry</a:t>
            </a:r>
            <a:r>
              <a:rPr lang="hr-HR" dirty="0" smtClean="0"/>
              <a:t> Lee Ford, Jr.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Hvala na pažnji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 algn="r">
              <a:buNone/>
            </a:pPr>
            <a:r>
              <a:rPr lang="hr-HR" dirty="0" smtClean="0"/>
              <a:t>Marino Čikeš, profesor</a:t>
            </a:r>
          </a:p>
          <a:p>
            <a:pPr algn="r">
              <a:buNone/>
            </a:pPr>
            <a:r>
              <a:rPr lang="hr-HR" dirty="0" err="1" smtClean="0"/>
              <a:t>cksmrn</a:t>
            </a:r>
            <a:r>
              <a:rPr lang="hr-HR" dirty="0" smtClean="0"/>
              <a:t>@</a:t>
            </a:r>
            <a:r>
              <a:rPr lang="hr-HR" dirty="0" err="1" smtClean="0"/>
              <a:t>hotmail.com</a:t>
            </a:r>
            <a:endParaRPr lang="hr-HR" dirty="0"/>
          </a:p>
        </p:txBody>
      </p:sp>
      <p:pic>
        <p:nvPicPr>
          <p:cNvPr id="4" name="Slika 3" descr="computerist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64330" y="3055620"/>
            <a:ext cx="815340" cy="746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</a:t>
            </a:r>
            <a:r>
              <a:rPr lang="hr-HR" dirty="0" smtClean="0">
                <a:solidFill>
                  <a:srgbClr val="FF0000"/>
                </a:solidFill>
              </a:rPr>
              <a:t>?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Što ne može?</a:t>
            </a:r>
          </a:p>
          <a:p>
            <a:r>
              <a:rPr lang="hr-HR" dirty="0" smtClean="0"/>
              <a:t>Kreirati WEB aplikacije</a:t>
            </a:r>
          </a:p>
          <a:p>
            <a:r>
              <a:rPr lang="hr-HR" dirty="0" smtClean="0"/>
              <a:t>Kreirati WEB servise</a:t>
            </a:r>
          </a:p>
          <a:p>
            <a:r>
              <a:rPr lang="hr-HR" dirty="0" smtClean="0"/>
              <a:t>Kreirati Windowsove servise</a:t>
            </a:r>
          </a:p>
          <a:p>
            <a:r>
              <a:rPr lang="hr-HR" dirty="0" smtClean="0"/>
              <a:t>Kreirati Windowsove </a:t>
            </a:r>
            <a:r>
              <a:rPr lang="hr-HR" dirty="0" smtClean="0"/>
              <a:t>DLL </a:t>
            </a:r>
            <a:r>
              <a:rPr lang="hr-HR" sz="2000" dirty="0" smtClean="0"/>
              <a:t>(</a:t>
            </a:r>
            <a:r>
              <a:rPr lang="hr-HR" sz="2000" dirty="0" err="1" smtClean="0"/>
              <a:t>Dynamic</a:t>
            </a:r>
            <a:r>
              <a:rPr lang="hr-HR" sz="2000" dirty="0" smtClean="0"/>
              <a:t>-link </a:t>
            </a:r>
            <a:r>
              <a:rPr lang="hr-HR" sz="2000" dirty="0" err="1" smtClean="0"/>
              <a:t>library</a:t>
            </a:r>
            <a:r>
              <a:rPr lang="hr-HR" sz="2000" dirty="0" smtClean="0"/>
              <a:t>)</a:t>
            </a:r>
            <a:endParaRPr lang="hr-HR" sz="2000" dirty="0" smtClean="0"/>
          </a:p>
          <a:p>
            <a:r>
              <a:rPr lang="hr-HR" dirty="0" smtClean="0"/>
              <a:t>Programirati PDA </a:t>
            </a:r>
            <a:r>
              <a:rPr lang="hr-HR" dirty="0" smtClean="0"/>
              <a:t>aplikacije </a:t>
            </a:r>
            <a:r>
              <a:rPr lang="hr-HR" sz="2000" dirty="0" smtClean="0"/>
              <a:t>(Personal </a:t>
            </a:r>
            <a:r>
              <a:rPr lang="hr-HR" sz="2000" dirty="0" err="1" smtClean="0"/>
              <a:t>Digital</a:t>
            </a:r>
            <a:r>
              <a:rPr lang="hr-HR" sz="2000" dirty="0" smtClean="0"/>
              <a:t> </a:t>
            </a:r>
            <a:r>
              <a:rPr lang="hr-HR" sz="2000" dirty="0" err="1" smtClean="0"/>
              <a:t>Assistants</a:t>
            </a:r>
            <a:r>
              <a:rPr lang="hr-HR" sz="2000" dirty="0" smtClean="0"/>
              <a:t>)</a:t>
            </a:r>
            <a:endParaRPr lang="hr-HR" dirty="0" smtClean="0"/>
          </a:p>
          <a:p>
            <a:r>
              <a:rPr lang="hr-HR" dirty="0" smtClean="0"/>
              <a:t>Programirati aplikacije za prijenosne uređaje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</a:t>
            </a:r>
            <a:r>
              <a:rPr lang="hr-HR" dirty="0" smtClean="0">
                <a:solidFill>
                  <a:srgbClr val="FF0000"/>
                </a:solidFill>
              </a:rPr>
              <a:t>?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Instalacija</a:t>
            </a:r>
          </a:p>
          <a:p>
            <a:pPr>
              <a:buNone/>
            </a:pPr>
            <a:r>
              <a:rPr lang="hr-HR" dirty="0" smtClean="0"/>
              <a:t>upute za preuzimanje besplatne verzije:</a:t>
            </a:r>
          </a:p>
          <a:p>
            <a:pPr>
              <a:buNone/>
            </a:pPr>
            <a:r>
              <a:rPr lang="hr-HR" dirty="0" smtClean="0">
                <a:hlinkClick r:id="rId2"/>
              </a:rPr>
              <a:t>http://www.microsoft.com/</a:t>
            </a:r>
            <a:r>
              <a:rPr lang="hr-HR" dirty="0" err="1" smtClean="0">
                <a:hlinkClick r:id="rId2"/>
              </a:rPr>
              <a:t>visualstudio</a:t>
            </a:r>
            <a:r>
              <a:rPr lang="hr-HR" dirty="0" smtClean="0">
                <a:hlinkClick r:id="rId2"/>
              </a:rPr>
              <a:t>/</a:t>
            </a:r>
            <a:r>
              <a:rPr lang="hr-HR" dirty="0" err="1" smtClean="0">
                <a:hlinkClick r:id="rId2"/>
              </a:rPr>
              <a:t>eng</a:t>
            </a:r>
            <a:r>
              <a:rPr lang="hr-HR" dirty="0" smtClean="0">
                <a:hlinkClick r:id="rId2"/>
              </a:rPr>
              <a:t>/</a:t>
            </a:r>
            <a:r>
              <a:rPr lang="hr-HR" dirty="0" err="1" smtClean="0">
                <a:hlinkClick r:id="rId2"/>
              </a:rPr>
              <a:t>downloads</a:t>
            </a:r>
            <a:r>
              <a:rPr lang="hr-HR" dirty="0" smtClean="0">
                <a:hlinkClick r:id="rId2"/>
              </a:rPr>
              <a:t>#d-express-windows-</a:t>
            </a:r>
            <a:r>
              <a:rPr lang="hr-HR" dirty="0" err="1" smtClean="0">
                <a:hlinkClick r:id="rId2"/>
              </a:rPr>
              <a:t>desktop</a:t>
            </a:r>
            <a:endParaRPr lang="hr-HR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Instalacija je zahtjevna pa traje relativno dugo (30 – 60 minuta)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VISUAL BASIC EXPRESS – Zašto</a:t>
            </a:r>
            <a:r>
              <a:rPr lang="hr-HR" dirty="0" smtClean="0">
                <a:solidFill>
                  <a:srgbClr val="FF0000"/>
                </a:solidFill>
              </a:rPr>
              <a:t>?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hr-HR" b="1" dirty="0" err="1" smtClean="0"/>
              <a:t>MICROSOFT.NET</a:t>
            </a:r>
            <a:r>
              <a:rPr lang="hr-HR" b="1" dirty="0" smtClean="0"/>
              <a:t> FRAMEWORK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Svi programski jezici iz paketa "</a:t>
            </a:r>
            <a:r>
              <a:rPr lang="hr-HR" dirty="0" err="1" smtClean="0"/>
              <a:t>Visual</a:t>
            </a:r>
            <a:r>
              <a:rPr lang="hr-HR" dirty="0" smtClean="0"/>
              <a:t> Studio" dizajnirani su da rade s "</a:t>
            </a:r>
            <a:r>
              <a:rPr lang="hr-HR" dirty="0" err="1" smtClean="0"/>
              <a:t>Microsoft.NET</a:t>
            </a:r>
            <a:r>
              <a:rPr lang="hr-HR" dirty="0" smtClean="0"/>
              <a:t> Framework". Također, "</a:t>
            </a:r>
            <a:r>
              <a:rPr lang="hr-HR" dirty="0" err="1" smtClean="0"/>
              <a:t>.NET</a:t>
            </a:r>
            <a:r>
              <a:rPr lang="hr-HR" dirty="0" smtClean="0"/>
              <a:t>"  je uključen u paket "Microsoft </a:t>
            </a:r>
            <a:r>
              <a:rPr lang="hr-HR" dirty="0" err="1" smtClean="0"/>
              <a:t>Robotics</a:t>
            </a:r>
            <a:r>
              <a:rPr lang="hr-HR" dirty="0" smtClean="0"/>
              <a:t> Studio".</a:t>
            </a:r>
          </a:p>
          <a:p>
            <a:r>
              <a:rPr lang="hr-HR" dirty="0" smtClean="0"/>
              <a:t>Microsoft je stvorio "</a:t>
            </a:r>
            <a:r>
              <a:rPr lang="hr-HR" dirty="0" err="1" smtClean="0"/>
              <a:t>.NET</a:t>
            </a:r>
            <a:r>
              <a:rPr lang="hr-HR" dirty="0" smtClean="0"/>
              <a:t>" kako bi osigurao višejezičnu aplikaciju za pravljenje programa i servisa koji su podržani od Windowsa, Weba i mobilnih uređaja.</a:t>
            </a:r>
          </a:p>
          <a:p>
            <a:r>
              <a:rPr lang="hr-HR" dirty="0" smtClean="0"/>
              <a:t>"</a:t>
            </a:r>
            <a:r>
              <a:rPr lang="hr-HR" dirty="0" err="1" smtClean="0"/>
              <a:t>.NET</a:t>
            </a:r>
            <a:r>
              <a:rPr lang="hr-HR" dirty="0" smtClean="0"/>
              <a:t>" je među-sučelje ili most između vaše aplikacije i operativnog sustava. Sadrži ogroman broj kodova koje možete koristiti bez obzira u kojem programskom jeziku radite. To je spremište gotovih kodova koji samo čekaju da ih prozovete kako bi </a:t>
            </a:r>
            <a:r>
              <a:rPr lang="hr-HR" dirty="0" smtClean="0"/>
              <a:t>vam</a:t>
            </a:r>
            <a:r>
              <a:rPr lang="hr-HR" dirty="0" smtClean="0"/>
              <a:t> </a:t>
            </a:r>
            <a:r>
              <a:rPr lang="hr-HR" dirty="0" smtClean="0"/>
              <a:t>olakšali mukotrpni posao kodiranja. To je budućnost programiranja, iskoristite to!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Pokretanje</a:t>
            </a:r>
          </a:p>
          <a:p>
            <a:pPr>
              <a:buNone/>
            </a:pPr>
            <a:r>
              <a:rPr lang="hr-HR" dirty="0" smtClean="0"/>
              <a:t>START</a:t>
            </a:r>
            <a:r>
              <a:rPr lang="hr-HR" dirty="0" smtClean="0">
                <a:cs typeface="Arial"/>
              </a:rPr>
              <a:t>→SVI PROGRAMI →MICROSOFT VISUAL BASIC EXPRESS EDITION ….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C000"/>
                </a:solidFill>
              </a:rPr>
              <a:t>Pokretanje i zatvaranje </a:t>
            </a:r>
            <a:r>
              <a:rPr lang="hr-HR" dirty="0" smtClean="0">
                <a:solidFill>
                  <a:srgbClr val="FFC000"/>
                </a:solidFill>
              </a:rPr>
              <a:t>projekta</a:t>
            </a:r>
            <a:endParaRPr lang="hr-HR" dirty="0">
              <a:solidFill>
                <a:srgbClr val="FFC000"/>
              </a:solidFill>
            </a:endParaRPr>
          </a:p>
        </p:txBody>
      </p:sp>
      <p:pic>
        <p:nvPicPr>
          <p:cNvPr id="4" name="Rezervirano mjesto sadržaja 3" descr="11 Start pag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196752"/>
            <a:ext cx="6984776" cy="5244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hnički">
  <a:themeElements>
    <a:clrScheme name="Tehnički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hnički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hnički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452</TotalTime>
  <Words>1243</Words>
  <Application>Microsoft Office PowerPoint</Application>
  <PresentationFormat>Prikaz na zaslonu (4:3)</PresentationFormat>
  <Paragraphs>279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42</vt:i4>
      </vt:variant>
    </vt:vector>
  </HeadingPairs>
  <TitlesOfParts>
    <vt:vector size="43" baseType="lpstr">
      <vt:lpstr>Tehnički</vt:lpstr>
      <vt:lpstr>Visual Basic Express</vt:lpstr>
      <vt:lpstr>Sadržaj:</vt:lpstr>
      <vt:lpstr>VISUAL BASIC EXPRESS – Zašto?</vt:lpstr>
      <vt:lpstr>VISUAL BASIC EXPRESS – Zašto?</vt:lpstr>
      <vt:lpstr>VISUAL BASIC EXPRESS – Zašto?</vt:lpstr>
      <vt:lpstr>VISUAL BASIC EXPRESS – Zašto?</vt:lpstr>
      <vt:lpstr>VISUAL BASIC EXPRESS – Zašto?</vt:lpstr>
      <vt:lpstr>Pokretanje i zatvaranje projekta</vt:lpstr>
      <vt:lpstr>Pokretanje i zatvaranje projekta</vt:lpstr>
      <vt:lpstr>Pokretanje i zatvaranje projekta</vt:lpstr>
      <vt:lpstr>Pokretanje i zatvaranje projekta</vt:lpstr>
      <vt:lpstr>Pokretanje i zatvaranje projekta</vt:lpstr>
      <vt:lpstr>Pokretanje i zatvaranje projekta</vt:lpstr>
      <vt:lpstr>Pokretanje i zatvaranje projekta</vt:lpstr>
      <vt:lpstr>Pokretanje i zatvaranje projekta</vt:lpstr>
      <vt:lpstr>Pokretanje i zatvaranje projekta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Nužni koraci kod gradnje projekata</vt:lpstr>
      <vt:lpstr>Dizajniranje projekta</vt:lpstr>
      <vt:lpstr>Dizajniranje projekta</vt:lpstr>
      <vt:lpstr>Dizajniranje projekta</vt:lpstr>
      <vt:lpstr>Dizajniranje projekta</vt:lpstr>
      <vt:lpstr>VISUAL BASIC –pomoć (HELP)</vt:lpstr>
      <vt:lpstr>DEBUGGING</vt:lpstr>
      <vt:lpstr>DEBUGGING</vt:lpstr>
      <vt:lpstr>DEBUGGING</vt:lpstr>
      <vt:lpstr>DEBUGGING</vt:lpstr>
      <vt:lpstr>DEBUGGING</vt:lpstr>
      <vt:lpstr>DEBUGGING</vt:lpstr>
      <vt:lpstr>O sadržaju skripte                    VB2005EE za novajlije</vt:lpstr>
      <vt:lpstr>O sadržaju skripte                    VB2005EE za novajlije</vt:lpstr>
      <vt:lpstr>O sadržaju skripte                    VB2005EE za novajlije</vt:lpstr>
      <vt:lpstr>Primjeri programa</vt:lpstr>
      <vt:lpstr>Literatura</vt:lpstr>
      <vt:lpstr>Hvala na pažnji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Basic Express</dc:title>
  <dc:creator>john</dc:creator>
  <cp:lastModifiedBy>john</cp:lastModifiedBy>
  <cp:revision>48</cp:revision>
  <dcterms:created xsi:type="dcterms:W3CDTF">2013-01-08T13:49:42Z</dcterms:created>
  <dcterms:modified xsi:type="dcterms:W3CDTF">2013-01-10T10:00:22Z</dcterms:modified>
</cp:coreProperties>
</file>