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4"/>
  </p:notesMasterIdLst>
  <p:handoutMasterIdLst>
    <p:handoutMasterId r:id="rId95"/>
  </p:handoutMasterIdLst>
  <p:sldIdLst>
    <p:sldId id="439" r:id="rId2"/>
    <p:sldId id="440" r:id="rId3"/>
    <p:sldId id="445" r:id="rId4"/>
    <p:sldId id="268" r:id="rId5"/>
    <p:sldId id="269" r:id="rId6"/>
    <p:sldId id="404" r:id="rId7"/>
    <p:sldId id="406" r:id="rId8"/>
    <p:sldId id="395" r:id="rId9"/>
    <p:sldId id="400" r:id="rId10"/>
    <p:sldId id="399" r:id="rId11"/>
    <p:sldId id="398" r:id="rId12"/>
    <p:sldId id="397" r:id="rId13"/>
    <p:sldId id="446" r:id="rId14"/>
    <p:sldId id="275" r:id="rId15"/>
    <p:sldId id="328" r:id="rId16"/>
    <p:sldId id="307" r:id="rId17"/>
    <p:sldId id="274" r:id="rId18"/>
    <p:sldId id="283" r:id="rId19"/>
    <p:sldId id="321" r:id="rId20"/>
    <p:sldId id="401" r:id="rId21"/>
    <p:sldId id="282" r:id="rId22"/>
    <p:sldId id="284" r:id="rId23"/>
    <p:sldId id="343" r:id="rId24"/>
    <p:sldId id="346" r:id="rId25"/>
    <p:sldId id="425" r:id="rId26"/>
    <p:sldId id="271" r:id="rId27"/>
    <p:sldId id="294" r:id="rId28"/>
    <p:sldId id="295" r:id="rId29"/>
    <p:sldId id="389" r:id="rId30"/>
    <p:sldId id="435" r:id="rId31"/>
    <p:sldId id="436" r:id="rId32"/>
    <p:sldId id="437" r:id="rId33"/>
    <p:sldId id="434" r:id="rId34"/>
    <p:sldId id="357" r:id="rId35"/>
    <p:sldId id="353" r:id="rId36"/>
    <p:sldId id="354" r:id="rId37"/>
    <p:sldId id="360" r:id="rId38"/>
    <p:sldId id="366" r:id="rId39"/>
    <p:sldId id="365" r:id="rId40"/>
    <p:sldId id="375" r:id="rId41"/>
    <p:sldId id="380" r:id="rId42"/>
    <p:sldId id="377" r:id="rId43"/>
    <p:sldId id="432" r:id="rId44"/>
    <p:sldId id="369" r:id="rId45"/>
    <p:sldId id="372" r:id="rId46"/>
    <p:sldId id="374" r:id="rId47"/>
    <p:sldId id="386" r:id="rId48"/>
    <p:sldId id="423" r:id="rId49"/>
    <p:sldId id="371" r:id="rId50"/>
    <p:sldId id="332" r:id="rId51"/>
    <p:sldId id="420" r:id="rId52"/>
    <p:sldId id="368" r:id="rId53"/>
    <p:sldId id="352" r:id="rId54"/>
    <p:sldId id="334" r:id="rId55"/>
    <p:sldId id="336" r:id="rId56"/>
    <p:sldId id="335" r:id="rId57"/>
    <p:sldId id="383" r:id="rId58"/>
    <p:sldId id="317" r:id="rId59"/>
    <p:sldId id="341" r:id="rId60"/>
    <p:sldId id="316" r:id="rId61"/>
    <p:sldId id="326" r:id="rId62"/>
    <p:sldId id="319" r:id="rId63"/>
    <p:sldId id="351" r:id="rId64"/>
    <p:sldId id="330" r:id="rId65"/>
    <p:sldId id="318" r:id="rId66"/>
    <p:sldId id="442" r:id="rId67"/>
    <p:sldId id="314" r:id="rId68"/>
    <p:sldId id="392" r:id="rId69"/>
    <p:sldId id="430" r:id="rId70"/>
    <p:sldId id="444" r:id="rId71"/>
    <p:sldId id="260" r:id="rId72"/>
    <p:sldId id="296" r:id="rId73"/>
    <p:sldId id="362" r:id="rId74"/>
    <p:sldId id="363" r:id="rId75"/>
    <p:sldId id="286" r:id="rId76"/>
    <p:sldId id="285" r:id="rId77"/>
    <p:sldId id="292" r:id="rId78"/>
    <p:sldId id="287" r:id="rId79"/>
    <p:sldId id="293" r:id="rId80"/>
    <p:sldId id="288" r:id="rId81"/>
    <p:sldId id="290" r:id="rId82"/>
    <p:sldId id="291" r:id="rId83"/>
    <p:sldId id="311" r:id="rId84"/>
    <p:sldId id="303" r:id="rId85"/>
    <p:sldId id="304" r:id="rId86"/>
    <p:sldId id="302" r:id="rId87"/>
    <p:sldId id="301" r:id="rId88"/>
    <p:sldId id="421" r:id="rId89"/>
    <p:sldId id="453" r:id="rId90"/>
    <p:sldId id="454" r:id="rId91"/>
    <p:sldId id="456" r:id="rId92"/>
    <p:sldId id="457" r:id="rId93"/>
  </p:sldIdLst>
  <p:sldSz cx="9144000" cy="6858000" type="screen4x3"/>
  <p:notesSz cx="6858000" cy="994568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954B3B0A-C627-41F8-85F3-2B29EFF44F05}">
          <p14:sldIdLst/>
        </p14:section>
        <p14:section name="Sekcija bez naslova" id="{A6A6F853-EECE-4568-8582-C0B4D8BDDF09}">
          <p14:sldIdLst>
            <p14:sldId id="439"/>
            <p14:sldId id="440"/>
            <p14:sldId id="445"/>
            <p14:sldId id="268"/>
            <p14:sldId id="269"/>
            <p14:sldId id="404"/>
            <p14:sldId id="406"/>
            <p14:sldId id="395"/>
            <p14:sldId id="400"/>
            <p14:sldId id="399"/>
            <p14:sldId id="398"/>
            <p14:sldId id="397"/>
            <p14:sldId id="446"/>
            <p14:sldId id="275"/>
            <p14:sldId id="328"/>
            <p14:sldId id="307"/>
            <p14:sldId id="274"/>
            <p14:sldId id="283"/>
            <p14:sldId id="321"/>
            <p14:sldId id="401"/>
            <p14:sldId id="282"/>
            <p14:sldId id="284"/>
            <p14:sldId id="343"/>
            <p14:sldId id="346"/>
            <p14:sldId id="425"/>
            <p14:sldId id="271"/>
            <p14:sldId id="294"/>
            <p14:sldId id="295"/>
            <p14:sldId id="389"/>
            <p14:sldId id="435"/>
            <p14:sldId id="436"/>
            <p14:sldId id="437"/>
            <p14:sldId id="434"/>
            <p14:sldId id="357"/>
            <p14:sldId id="353"/>
            <p14:sldId id="354"/>
            <p14:sldId id="360"/>
            <p14:sldId id="366"/>
            <p14:sldId id="365"/>
            <p14:sldId id="375"/>
            <p14:sldId id="380"/>
            <p14:sldId id="377"/>
            <p14:sldId id="432"/>
            <p14:sldId id="369"/>
            <p14:sldId id="372"/>
            <p14:sldId id="374"/>
            <p14:sldId id="386"/>
            <p14:sldId id="423"/>
            <p14:sldId id="371"/>
            <p14:sldId id="332"/>
            <p14:sldId id="420"/>
            <p14:sldId id="368"/>
            <p14:sldId id="352"/>
            <p14:sldId id="334"/>
            <p14:sldId id="336"/>
            <p14:sldId id="335"/>
            <p14:sldId id="383"/>
            <p14:sldId id="317"/>
            <p14:sldId id="341"/>
            <p14:sldId id="316"/>
            <p14:sldId id="326"/>
            <p14:sldId id="319"/>
            <p14:sldId id="351"/>
            <p14:sldId id="330"/>
            <p14:sldId id="318"/>
            <p14:sldId id="442"/>
            <p14:sldId id="314"/>
            <p14:sldId id="392"/>
            <p14:sldId id="430"/>
            <p14:sldId id="444"/>
            <p14:sldId id="260"/>
            <p14:sldId id="296"/>
            <p14:sldId id="362"/>
            <p14:sldId id="363"/>
            <p14:sldId id="286"/>
            <p14:sldId id="285"/>
            <p14:sldId id="292"/>
            <p14:sldId id="287"/>
            <p14:sldId id="293"/>
            <p14:sldId id="288"/>
            <p14:sldId id="290"/>
            <p14:sldId id="291"/>
            <p14:sldId id="311"/>
            <p14:sldId id="303"/>
            <p14:sldId id="304"/>
            <p14:sldId id="302"/>
            <p14:sldId id="301"/>
            <p14:sldId id="421"/>
            <p14:sldId id="453"/>
            <p14:sldId id="454"/>
            <p14:sldId id="456"/>
            <p14:sldId id="4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0B5"/>
    <a:srgbClr val="33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ila, s rešetkom tablic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7161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670"/>
        <p:guide pos="2880"/>
      </p:guideLst>
    </p:cSldViewPr>
  </p:slideViewPr>
  <p:outlineViewPr>
    <p:cViewPr>
      <p:scale>
        <a:sx n="33" d="100"/>
        <a:sy n="33" d="100"/>
      </p:scale>
      <p:origin x="0" y="195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5" d="100"/>
        <a:sy n="35" d="100"/>
      </p:scale>
      <p:origin x="0" y="4018"/>
    </p:cViewPr>
  </p:sorterViewPr>
  <p:notesViewPr>
    <p:cSldViewPr>
      <p:cViewPr varScale="1">
        <p:scale>
          <a:sx n="55" d="100"/>
          <a:sy n="55" d="100"/>
        </p:scale>
        <p:origin x="-1810" y="-72"/>
      </p:cViewPr>
      <p:guideLst>
        <p:guide orient="horz" pos="3132"/>
        <p:guide pos="2160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2EC84-C548-4320-A5E8-50D62B256600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C8C0C-AAA2-4014-873A-CA9AEB69D57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6165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7CF5E-6F66-467D-877E-2FC7F15EF19C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22AE7-F46B-4C4B-B000-3FD4E5DB8D6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100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812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8129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2586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29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4038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403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31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4038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32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4038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22AE7-F46B-4C4B-B000-3FD4E5DB8D64}" type="slidenum">
              <a:rPr lang="hr-HR" smtClean="0"/>
              <a:t>33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4038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51C59-731D-4654-B06A-E834CD119401}" type="slidenum">
              <a:rPr lang="hr-HR" smtClean="0"/>
              <a:t>67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6342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32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807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5313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79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439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210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5538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4959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790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335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196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B1BEC-D8D1-4FF1-B2D6-AD611D706814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DCD03-8002-4E41-80DA-43140328E8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743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470025"/>
          </a:xfrm>
        </p:spPr>
        <p:txBody>
          <a:bodyPr>
            <a:noAutofit/>
          </a:bodyPr>
          <a:lstStyle/>
          <a:p>
            <a:r>
              <a:rPr lang="hr-HR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Zadaci sa šibicama u kontekstu igre</a:t>
            </a:r>
            <a:endParaRPr lang="hr-HR" sz="5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562132" y="5186810"/>
            <a:ext cx="3096344" cy="1296144"/>
          </a:xfrm>
        </p:spPr>
        <p:txBody>
          <a:bodyPr>
            <a:normAutofit fontScale="70000" lnSpcReduction="2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  Stjepan </a:t>
            </a:r>
            <a:r>
              <a:rPr lang="hr-HR" dirty="0" err="1" smtClean="0">
                <a:solidFill>
                  <a:schemeClr val="bg1"/>
                </a:solidFill>
              </a:rPr>
              <a:t>Špoljarec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OŠ   Žitnjak, Zagreb</a:t>
            </a:r>
          </a:p>
          <a:p>
            <a:r>
              <a:rPr lang="hr-HR" b="1" dirty="0" err="1">
                <a:solidFill>
                  <a:schemeClr val="bg1"/>
                </a:solidFill>
              </a:rPr>
              <a:t>s.spoljarec</a:t>
            </a:r>
            <a:r>
              <a:rPr lang="hr-HR" b="1" dirty="0">
                <a:solidFill>
                  <a:schemeClr val="bg1"/>
                </a:solidFill>
              </a:rPr>
              <a:t>@</a:t>
            </a:r>
            <a:r>
              <a:rPr lang="hr-HR" b="1" dirty="0" err="1">
                <a:solidFill>
                  <a:schemeClr val="bg1"/>
                </a:solidFill>
              </a:rPr>
              <a:t>gmail.com</a:t>
            </a:r>
            <a:r>
              <a:rPr lang="hr-HR" b="1" dirty="0">
                <a:solidFill>
                  <a:schemeClr val="bg1"/>
                </a:solidFill>
              </a:rPr>
              <a:t> </a:t>
            </a:r>
          </a:p>
          <a:p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467544" y="5373217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chemeClr val="bg1"/>
                </a:solidFill>
              </a:rPr>
              <a:t>Zadar, 7. do 9. siječnja 2015.</a:t>
            </a:r>
            <a:endParaRPr lang="hr-H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window dir="vert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Matko je od šibica složio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krevete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kao što je prikazano  na  crtežu. Koliko mu je potrebno  šibica da bi  složio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krevet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broj 10?</a:t>
            </a:r>
            <a:endParaRPr lang="hr-HR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043169" y="473359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-21873" y="472902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7798" y="422098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213" y="370767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803182" y="471093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322853" y="420288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796604" y="368316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389306" y="420998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407526" y="418093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918179" y="474907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833257" y="468399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52928" y="417595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826679" y="3656234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72240" y="418093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959083" y="469765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Pravokutnik 40"/>
          <p:cNvSpPr/>
          <p:nvPr/>
        </p:nvSpPr>
        <p:spPr>
          <a:xfrm>
            <a:off x="489661" y="5859324"/>
            <a:ext cx="7703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1  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broj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2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3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53376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41436" y="458604"/>
            <a:ext cx="8928992" cy="1039427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 je od šibica složio božićna drvca kao što je prikazano  na  crtežu. Koliko mu je potrebno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šibica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bi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složio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božićno drvce broj 7?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1304011" y="422592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494198" y="461300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1795653" y="426778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632877" y="510664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069242" y="531822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264410" y="531822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444319" y="510664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ravokutnik 6"/>
          <p:cNvSpPr/>
          <p:nvPr/>
        </p:nvSpPr>
        <p:spPr>
          <a:xfrm>
            <a:off x="1086175" y="5949336"/>
            <a:ext cx="60308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>
                <a:solidFill>
                  <a:srgbClr val="002060"/>
                </a:solidFill>
              </a:rPr>
              <a:t> </a:t>
            </a:r>
            <a:r>
              <a:rPr lang="hr-HR" sz="2800" dirty="0" smtClean="0">
                <a:solidFill>
                  <a:srgbClr val="002060"/>
                </a:solidFill>
              </a:rPr>
              <a:t>  broj </a:t>
            </a:r>
            <a:r>
              <a:rPr lang="hr-HR" sz="2800" dirty="0">
                <a:solidFill>
                  <a:srgbClr val="002060"/>
                </a:solidFill>
              </a:rPr>
              <a:t>1           </a:t>
            </a:r>
            <a:r>
              <a:rPr lang="hr-HR" sz="2800" dirty="0" smtClean="0">
                <a:solidFill>
                  <a:srgbClr val="002060"/>
                </a:solidFill>
              </a:rPr>
              <a:t>    broj </a:t>
            </a:r>
            <a:r>
              <a:rPr lang="hr-HR" sz="2800" dirty="0">
                <a:solidFill>
                  <a:srgbClr val="002060"/>
                </a:solidFill>
              </a:rPr>
              <a:t>2            broj 3</a:t>
            </a: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4954790" y="363984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142236" y="403738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5440725" y="366171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4936804" y="443689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142237" y="483443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5440726" y="445876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4968377" y="286989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142160" y="32375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5454312" y="289176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3151801" y="442473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41988" y="481181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3657614" y="444660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434431" y="530534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261728" y="529762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13622" flipV="1">
            <a:off x="3216988" y="365936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407175" y="404644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1716" flipV="1">
            <a:off x="3708630" y="370122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58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6550" y="458604"/>
            <a:ext cx="8615400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Na  slici   su prikazani  likovi  1, </a:t>
            </a:r>
            <a:r>
              <a:rPr lang="hr-HR" sz="3200" dirty="0" err="1">
                <a:solidFill>
                  <a:prstClr val="white"/>
                </a:solidFill>
                <a:latin typeface="Trebuchet MS" pitchFamily="34" charset="0"/>
              </a:rPr>
              <a:t>2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 i 3. Koliko je šibica  potrebno  da  bismo </a:t>
            </a:r>
            <a:r>
              <a:rPr lang="hr-HR" sz="3200" dirty="0" err="1">
                <a:solidFill>
                  <a:prstClr val="white"/>
                </a:solidFill>
                <a:latin typeface="Trebuchet MS" pitchFamily="34" charset="0"/>
              </a:rPr>
              <a:t>šložili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  lik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broj 7?</a:t>
            </a:r>
            <a:endParaRPr lang="hr-HR" sz="3200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043169" y="473359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-21873" y="472902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7798" y="422098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89868" y="5246841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718544" y="4740271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238215" y="423222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230285" y="525808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23934" y="371250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740670" y="370388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304668" y="320674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173197" y="214355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833541" y="477841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830576" y="375371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277275" y="527364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598928" y="469087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118599" y="418283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110669" y="520869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604318" y="366311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137911" y="315735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205032" y="522098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724754" y="470453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157659" y="5224254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671294" y="263155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740669" y="266327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Pravokutnik 40"/>
          <p:cNvSpPr/>
          <p:nvPr/>
        </p:nvSpPr>
        <p:spPr>
          <a:xfrm>
            <a:off x="489661" y="5859324"/>
            <a:ext cx="7703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1  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broj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2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3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88376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1249 L 0.00018 -0.14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5.55112E-17 L -0.23264 0.00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7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1.48148E-6 L -0.11371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9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32084E-6 L -0.00209 -0.2947 " pathEditMode="relative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72783" y="211968"/>
            <a:ext cx="8338805" cy="1359024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 je od šibica složio figure kao što je  prikazano na crtežu. Koliko mu je potrebno  šibica da bi složio figuru broj  54?   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/>
              <p:cNvSpPr>
                <a:spLocks noGrp="1"/>
              </p:cNvSpPr>
              <p:nvPr>
                <p:ph idx="1"/>
              </p:nvPr>
            </p:nvSpPr>
            <p:spPr>
              <a:xfrm>
                <a:off x="262842" y="2348879"/>
                <a:ext cx="8712967" cy="4225467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hr-HR" dirty="0" smtClean="0"/>
              </a:p>
              <a:p>
                <a:pPr marL="0" indent="0">
                  <a:buNone/>
                </a:pPr>
                <a:endParaRPr lang="hr-HR" dirty="0"/>
              </a:p>
              <a:p>
                <a:pPr marL="0" indent="0">
                  <a:buNone/>
                </a:pPr>
                <a:endParaRPr lang="hr-HR" dirty="0" smtClean="0"/>
              </a:p>
              <a:p>
                <a:endParaRPr lang="hr-HR" dirty="0"/>
              </a:p>
              <a:p>
                <a:endParaRPr lang="hr-HR" dirty="0" smtClean="0"/>
              </a:p>
              <a:p>
                <a:pPr marL="114300" indent="0">
                  <a:buNone/>
                </a:pPr>
                <a:endParaRPr lang="hr-HR" dirty="0"/>
              </a:p>
              <a:p>
                <a:pPr marL="114300" indent="0">
                  <a:buNone/>
                </a:pPr>
                <a:r>
                  <a:rPr lang="hr-HR" sz="2000" dirty="0" smtClean="0">
                    <a:solidFill>
                      <a:srgbClr val="0070C0"/>
                    </a:solidFill>
                  </a:rPr>
                  <a:t> </a:t>
                </a:r>
                <a:r>
                  <a:rPr lang="hr-HR" sz="2400" dirty="0" smtClean="0">
                    <a:solidFill>
                      <a:schemeClr val="tx2">
                        <a:lumMod val="75000"/>
                      </a:schemeClr>
                    </a:solidFill>
                  </a:rPr>
                  <a:t>figura broj 1                figura</a:t>
                </a:r>
                <a:r>
                  <a:rPr lang="hr-HR" sz="2400" dirty="0">
                    <a:solidFill>
                      <a:schemeClr val="tx2">
                        <a:lumMod val="75000"/>
                      </a:schemeClr>
                    </a:solidFill>
                  </a:rPr>
                  <a:t> broj</a:t>
                </a:r>
                <a:r>
                  <a:rPr lang="hr-HR" sz="2400" dirty="0" smtClean="0">
                    <a:solidFill>
                      <a:schemeClr val="tx2">
                        <a:lumMod val="75000"/>
                      </a:schemeClr>
                    </a:solidFill>
                  </a:rPr>
                  <a:t> 2                        figura</a:t>
                </a:r>
                <a:r>
                  <a:rPr lang="hr-HR" sz="2400" dirty="0">
                    <a:solidFill>
                      <a:schemeClr val="tx2">
                        <a:lumMod val="75000"/>
                      </a:schemeClr>
                    </a:solidFill>
                  </a:rPr>
                  <a:t> broj</a:t>
                </a:r>
                <a:r>
                  <a:rPr lang="hr-HR" sz="2400" dirty="0" smtClean="0">
                    <a:solidFill>
                      <a:schemeClr val="tx2">
                        <a:lumMod val="75000"/>
                      </a:schemeClr>
                    </a:solidFill>
                  </a:rPr>
                  <a:t> 3</a:t>
                </a:r>
                <a:endParaRPr lang="hr-HR" sz="24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114300" indent="0">
                  <a:buNone/>
                </a:pPr>
                <a:endParaRPr lang="hr-HR" sz="2000" dirty="0"/>
              </a:p>
              <a:p>
                <a:pPr marL="114300" indent="0">
                  <a:buNone/>
                </a:pPr>
                <a:r>
                  <a:rPr lang="hr-HR" sz="2000" b="0" dirty="0" smtClean="0">
                    <a:solidFill>
                      <a:srgbClr val="FF0000"/>
                    </a:solidFill>
                  </a:rPr>
                  <a:t>   </a:t>
                </a:r>
                <a14:m>
                  <m:oMath xmlns:m="http://schemas.openxmlformats.org/officeDocument/2006/math">
                    <m:r>
                      <a:rPr lang="hr-HR" sz="2400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1+3=</m:t>
                    </m:r>
                    <m:sSup>
                      <m:sSupPr>
                        <m:ctrlPr>
                          <a:rPr lang="hr-HR" sz="24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r-HR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hr-HR" sz="24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hr-HR" sz="240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hr-HR" sz="2400" dirty="0" smtClean="0">
                    <a:solidFill>
                      <a:schemeClr val="bg1"/>
                    </a:solidFill>
                  </a:rPr>
                  <a:t>                 </a:t>
                </a:r>
                <a14:m>
                  <m:oMath xmlns:m="http://schemas.openxmlformats.org/officeDocument/2006/math">
                    <m:r>
                      <a:rPr lang="hr-HR" sz="2400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1+3+5=</m:t>
                    </m:r>
                    <m:sSup>
                      <m:sSupPr>
                        <m:ctrlPr>
                          <a:rPr lang="hr-HR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hr-HR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hr-HR" sz="2400" dirty="0" smtClean="0">
                    <a:solidFill>
                      <a:schemeClr val="bg1"/>
                    </a:solidFill>
                  </a:rPr>
                  <a:t>             </a:t>
                </a:r>
                <a14:m>
                  <m:oMath xmlns:m="http://schemas.openxmlformats.org/officeDocument/2006/math">
                    <m:r>
                      <a:rPr lang="hr-HR" sz="2400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1+3+5+7=</m:t>
                    </m:r>
                    <m:sSup>
                      <m:sSupPr>
                        <m:ctrlPr>
                          <a:rPr lang="hr-HR" sz="2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hr-HR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e>
                      <m:sup>
                        <m:r>
                          <a:rPr lang="hr-HR" sz="2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hr-HR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Rezervirano mjesto sadržaja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842" y="2348879"/>
                <a:ext cx="8712967" cy="422546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46219" y="456121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073385" y="455546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689857" y="368878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63692" y="408112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391521" y="462217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273506" y="461454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154527" y="461575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274849" y="321297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38661" y="413915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11658" y="414374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737403" y="384786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610290" y="383105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262111" y="473922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147098" y="473921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097052" y="473922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143709" y="338771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610291" y="427602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691978" y="427015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483972" y="385855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038090" y="292862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957740" y="475382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195405" y="293554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079669" y="337015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612878" y="246543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40267" y="427602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3945" y="3595952"/>
            <a:ext cx="940159" cy="5288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857375" y="369638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61444" y="2710365"/>
            <a:ext cx="940159" cy="5288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83131" y="1968909"/>
            <a:ext cx="940159" cy="5288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4085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57260" y="260648"/>
            <a:ext cx="8986739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Na  slici   su prikazani  likovi  1,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2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i 3.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K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oliko je šibica  potrebno  da  bismo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šložili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 lik  4?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24995" y="314065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444997" y="417995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562138" y="367418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873072" y="365031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kstniOkvir 30"/>
          <p:cNvSpPr txBox="1"/>
          <p:nvPr/>
        </p:nvSpPr>
        <p:spPr>
          <a:xfrm>
            <a:off x="1345138" y="4658435"/>
            <a:ext cx="6407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1                     </a:t>
            </a:r>
            <a:r>
              <a:rPr lang="hr-HR" sz="2800" dirty="0" err="1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3</a:t>
            </a:r>
            <a:endParaRPr lang="hr-HR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Pravokutnik 31"/>
          <p:cNvSpPr/>
          <p:nvPr/>
        </p:nvSpPr>
        <p:spPr>
          <a:xfrm>
            <a:off x="276347" y="1898797"/>
            <a:ext cx="2315389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schemeClr val="tx2"/>
                </a:solidFill>
              </a:rPr>
              <a:t>TIMSS 2011</a:t>
            </a:r>
            <a:r>
              <a:rPr lang="hr-HR" sz="3200" dirty="0" smtClean="0">
                <a:solidFill>
                  <a:srgbClr val="C00000"/>
                </a:solidFill>
              </a:rPr>
              <a:t>.</a:t>
            </a:r>
            <a:endParaRPr lang="hr-HR" sz="3200" dirty="0">
              <a:solidFill>
                <a:srgbClr val="C00000"/>
              </a:solidFill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887553" y="3662134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73387" y="314725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930922" y="365479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73387" y="417808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2745" y="3662134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42416" y="315409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34486" y="417995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458698" y="366697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444947" y="3670296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395044" y="367639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434435" y="3674189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889116" y="315666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928559" y="316683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937304" y="418400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889116" y="419001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964669" y="315624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957874" y="417437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Pravokutnik 29"/>
          <p:cNvSpPr>
            <a:spLocks noChangeArrowheads="1"/>
          </p:cNvSpPr>
          <p:nvPr/>
        </p:nvSpPr>
        <p:spPr bwMode="auto">
          <a:xfrm>
            <a:off x="4662012" y="5589288"/>
            <a:ext cx="3872299" cy="1077218"/>
          </a:xfrm>
          <a:prstGeom prst="rect">
            <a:avLst/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r>
              <a:rPr lang="hr-HR" sz="3200" dirty="0">
                <a:latin typeface="Arial Rounded MT Bold" pitchFamily="34" charset="0"/>
              </a:rPr>
              <a:t>    SLO 16. mjesto</a:t>
            </a:r>
          </a:p>
          <a:p>
            <a:r>
              <a:rPr lang="hr-HR" sz="3200" dirty="0" smtClean="0">
                <a:latin typeface="Arial Rounded MT Bold" pitchFamily="34" charset="0"/>
              </a:rPr>
              <a:t>    HR  28. mjesto</a:t>
            </a:r>
          </a:p>
        </p:txBody>
      </p:sp>
    </p:spTree>
    <p:extLst>
      <p:ext uri="{BB962C8B-B14F-4D97-AF65-F5344CB8AC3E}">
        <p14:creationId xmlns:p14="http://schemas.microsoft.com/office/powerpoint/2010/main" val="311039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4782" y="260648"/>
            <a:ext cx="9034451" cy="1839677"/>
          </a:xfrm>
        </p:spPr>
        <p:txBody>
          <a:bodyPr>
            <a:noAutofit/>
          </a:bodyPr>
          <a:lstStyle/>
          <a:p>
            <a:pPr algn="l"/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Na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slici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su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kule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koje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je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Trebuchet MS" pitchFamily="34" charset="0"/>
              </a:rPr>
              <a:t>izgradio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od šibica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jednokatnica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,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dvokatnica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i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trokatnica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.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Koliko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mu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šibica</a:t>
            </a:r>
            <a:r>
              <a:rPr lang="de-DE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de-DE" sz="3200" dirty="0" err="1">
                <a:solidFill>
                  <a:schemeClr val="bg1"/>
                </a:solidFill>
                <a:latin typeface="Trebuchet MS" pitchFamily="34" charset="0"/>
              </a:rPr>
              <a:t>treba</a:t>
            </a:r>
            <a:r>
              <a:rPr lang="de-DE" sz="3200" dirty="0">
                <a:solidFill>
                  <a:schemeClr val="bg1"/>
                </a:solidFill>
                <a:latin typeface="Trebuchet MS" pitchFamily="34" charset="0"/>
              </a:rPr>
              <a:t> da bi </a:t>
            </a:r>
            <a:r>
              <a:rPr lang="de-DE" sz="3200" dirty="0" err="1" smtClean="0">
                <a:solidFill>
                  <a:schemeClr val="bg1"/>
                </a:solidFill>
                <a:latin typeface="Trebuchet MS" pitchFamily="34" charset="0"/>
              </a:rPr>
              <a:t>izgradio</a:t>
            </a:r>
            <a:r>
              <a:rPr lang="de-DE" sz="3200" b="1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b="1" dirty="0" smtClean="0">
                <a:solidFill>
                  <a:schemeClr val="bg1"/>
                </a:solidFill>
                <a:latin typeface="Trebuchet MS" pitchFamily="34" charset="0"/>
              </a:rPr>
              <a:t>č</a:t>
            </a:r>
            <a:r>
              <a:rPr lang="de-DE" sz="3200" dirty="0" err="1" smtClean="0">
                <a:solidFill>
                  <a:schemeClr val="bg1"/>
                </a:solidFill>
                <a:latin typeface="Trebuchet MS" pitchFamily="34" charset="0"/>
              </a:rPr>
              <a:t>etverokatnicu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?</a:t>
            </a:r>
            <a:r>
              <a:rPr lang="hr-HR" sz="2800" dirty="0">
                <a:solidFill>
                  <a:schemeClr val="bg1"/>
                </a:solidFill>
                <a:latin typeface="Copperplate Gothic Bold" pitchFamily="34" charset="0"/>
              </a:rPr>
              <a:t/>
            </a:r>
            <a:br>
              <a:rPr lang="hr-HR" sz="2800" dirty="0">
                <a:solidFill>
                  <a:schemeClr val="bg1"/>
                </a:solidFill>
                <a:latin typeface="Copperplate Gothic Bold" pitchFamily="34" charset="0"/>
              </a:rPr>
            </a:br>
            <a:endParaRPr lang="hr-HR" sz="2800" dirty="0">
              <a:solidFill>
                <a:schemeClr val="bg1"/>
              </a:solidFill>
              <a:latin typeface="Copperplate Gothic Bold" pitchFamily="34" charset="0"/>
              <a:cs typeface="Arial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0827" y="120016"/>
            <a:ext cx="8842346" cy="203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                                                                              </a:t>
            </a:r>
            <a:endParaRPr lang="hr-HR" dirty="0"/>
          </a:p>
          <a:p>
            <a:pPr marL="0" indent="0">
              <a:buNone/>
            </a:pPr>
            <a:r>
              <a:rPr lang="hr-HR" dirty="0" smtClean="0"/>
              <a:t>            </a:t>
            </a:r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296066" y="406187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4191440" y="457731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3205583" y="460942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2613012" y="461726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697771" y="311703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61409" flipV="1">
            <a:off x="-61931" y="457154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5372053" y="358172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277383" y="4096008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99444" flipV="1">
            <a:off x="506938" y="457565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1434118" y="459920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149070" y="407614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2014153" y="458513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52887" flipV="1">
            <a:off x="2017281" y="3584242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2611618" y="3607923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5396575" y="262158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4791819" y="359224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5364310" y="461431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6543193" y="463488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5962056" y="3637836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7114509" y="461880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5983545" y="4626370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6571022" y="361943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5994997" y="2630614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48813" flipV="1">
            <a:off x="4792008" y="4568801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Pravokutnik 29"/>
          <p:cNvSpPr/>
          <p:nvPr/>
        </p:nvSpPr>
        <p:spPr>
          <a:xfrm>
            <a:off x="2654143" y="5850898"/>
            <a:ext cx="5428325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r-HR" sz="2800" dirty="0" smtClean="0">
                <a:solidFill>
                  <a:srgbClr val="002060"/>
                </a:solidFill>
              </a:rPr>
              <a:t>„Klokan bez granica” 2006. godine.</a:t>
            </a:r>
            <a:endParaRPr lang="hr-HR" sz="2800" dirty="0">
              <a:solidFill>
                <a:srgbClr val="002060"/>
              </a:solidFill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341" y="5098369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34" y="5060617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5096923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206" y="5127306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909" y="5118582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945" y="5105608"/>
            <a:ext cx="1117492" cy="6286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7449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600" dirty="0">
                <a:solidFill>
                  <a:schemeClr val="bg1"/>
                </a:solidFill>
                <a:latin typeface="Trebuchet MS" pitchFamily="34" charset="0"/>
              </a:rPr>
              <a:t>Ukloni 6 šibica tako da ostanu </a:t>
            </a:r>
            <a:r>
              <a:rPr lang="hr-HR" sz="3600" dirty="0" smtClean="0">
                <a:solidFill>
                  <a:schemeClr val="bg1"/>
                </a:solidFill>
                <a:latin typeface="Trebuchet MS" pitchFamily="34" charset="0"/>
              </a:rPr>
              <a:t> samo  3  kvadrata</a:t>
            </a:r>
            <a:r>
              <a:rPr lang="hr-HR" dirty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131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390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837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56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93945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220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483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347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148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5016" y="560623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00412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90317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40297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05054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65526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14048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90316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40725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70076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360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559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836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00412" y="266177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34556" y="266177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ravokutnik 2"/>
          <p:cNvSpPr/>
          <p:nvPr/>
        </p:nvSpPr>
        <p:spPr>
          <a:xfrm>
            <a:off x="107504" y="1986044"/>
            <a:ext cx="3168352" cy="3539430"/>
          </a:xfrm>
          <a:prstGeom prst="rect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r-HR" sz="2800" b="1" dirty="0" smtClean="0">
                <a:solidFill>
                  <a:srgbClr val="002060"/>
                </a:solidFill>
              </a:rPr>
              <a:t>REGIONALNO NATJECANJ</a:t>
            </a:r>
          </a:p>
          <a:p>
            <a:pPr marL="114300" indent="0">
              <a:buNone/>
            </a:pPr>
            <a:r>
              <a:rPr lang="hr-HR" sz="2800" b="1" dirty="0" smtClean="0">
                <a:solidFill>
                  <a:srgbClr val="002060"/>
                </a:solidFill>
              </a:rPr>
              <a:t> 1997</a:t>
            </a:r>
            <a:r>
              <a:rPr lang="hr-HR" sz="2800" b="1" dirty="0">
                <a:solidFill>
                  <a:srgbClr val="002060"/>
                </a:solidFill>
              </a:rPr>
              <a:t>. godine. </a:t>
            </a:r>
            <a:endParaRPr lang="hr-HR" sz="2800" b="1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hr-HR" sz="2800" b="1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hr-HR" sz="2800" b="1" dirty="0" smtClean="0">
                <a:solidFill>
                  <a:srgbClr val="002060"/>
                </a:solidFill>
              </a:rPr>
              <a:t> Slavonija – Osječka regija                        </a:t>
            </a:r>
          </a:p>
          <a:p>
            <a:pPr marL="114300" indent="0">
              <a:buNone/>
            </a:pPr>
            <a:r>
              <a:rPr lang="hr-HR" sz="2800" b="1" dirty="0" smtClean="0">
                <a:solidFill>
                  <a:srgbClr val="002060"/>
                </a:solidFill>
              </a:rPr>
              <a:t>4. razred – osnovna škola</a:t>
            </a:r>
            <a:endParaRPr lang="hr-HR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2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13113" y="404664"/>
            <a:ext cx="8594832" cy="583703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Lik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na slici napravljen je od 12 šibica. Ukloni dvije šibice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ostanu  3 kvadrata</a:t>
            </a:r>
            <a:r>
              <a:rPr lang="hr-HR" sz="3200" dirty="0" smtClean="0">
                <a:solidFill>
                  <a:schemeClr val="bg1"/>
                </a:solidFill>
                <a:latin typeface="Copperplate Gothic Bold" pitchFamily="34" charset="0"/>
              </a:rPr>
              <a:t>.</a:t>
            </a:r>
            <a:br>
              <a:rPr lang="hr-HR" sz="3200" dirty="0" smtClean="0">
                <a:solidFill>
                  <a:schemeClr val="bg1"/>
                </a:solidFill>
                <a:latin typeface="Copperplate Gothic Bold" pitchFamily="34" charset="0"/>
              </a:rPr>
            </a:br>
            <a:r>
              <a:rPr lang="hr-HR" sz="2600" dirty="0">
                <a:latin typeface="Copperplate Gothic Light" pitchFamily="34" charset="0"/>
              </a:rPr>
              <a:t/>
            </a:r>
            <a:br>
              <a:rPr lang="hr-HR" sz="2600" dirty="0">
                <a:latin typeface="Copperplate Gothic Light" pitchFamily="34" charset="0"/>
              </a:rPr>
            </a:br>
            <a:endParaRPr lang="hr-HR" sz="2600" dirty="0">
              <a:latin typeface="Copperplate Gothic Light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1412" y="3313565"/>
            <a:ext cx="3330443" cy="1465615"/>
          </a:xfrm>
          <a:solidFill>
            <a:srgbClr val="00B0F0"/>
          </a:solidFill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r>
              <a:rPr lang="hr-HR" sz="2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GRADSKO NATJECANJE</a:t>
            </a:r>
          </a:p>
          <a:p>
            <a:pPr marL="114300" indent="0">
              <a:buNone/>
            </a:pP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        2011</a:t>
            </a:r>
            <a:r>
              <a:rPr lang="hr-HR" sz="9600" b="1" dirty="0">
                <a:solidFill>
                  <a:schemeClr val="tx2">
                    <a:lumMod val="75000"/>
                  </a:schemeClr>
                </a:solidFill>
              </a:rPr>
              <a:t>. godine. </a:t>
            </a: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                  </a:t>
            </a:r>
            <a:endParaRPr lang="hr-HR" sz="9600" b="1" dirty="0">
              <a:solidFill>
                <a:schemeClr val="tx2">
                  <a:lumMod val="75000"/>
                </a:schemeClr>
              </a:solidFill>
            </a:endParaRPr>
          </a:p>
          <a:p>
            <a:pPr marL="114300" indent="0">
              <a:buNone/>
            </a:pPr>
            <a:r>
              <a:rPr lang="hr-HR" sz="9600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hr-HR" sz="9600" b="1" dirty="0">
                <a:solidFill>
                  <a:schemeClr val="tx2">
                    <a:lumMod val="75000"/>
                  </a:schemeClr>
                </a:solidFill>
              </a:rPr>
              <a:t>4. </a:t>
            </a: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razred - OŠ</a:t>
            </a:r>
          </a:p>
          <a:p>
            <a:endParaRPr lang="hr-HR" sz="9600" dirty="0"/>
          </a:p>
          <a:p>
            <a:endParaRPr lang="hr-HR" sz="9600" dirty="0" smtClean="0"/>
          </a:p>
          <a:p>
            <a:endParaRPr lang="hr-HR" sz="9600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pPr marL="114300" indent="0">
              <a:buNone/>
            </a:pPr>
            <a:endParaRPr lang="hr-HR" dirty="0"/>
          </a:p>
          <a:p>
            <a:pPr marL="114300" indent="0">
              <a:buNone/>
            </a:pPr>
            <a:r>
              <a:rPr lang="hr-HR" dirty="0">
                <a:solidFill>
                  <a:srgbClr val="0070C0"/>
                </a:solidFill>
              </a:rPr>
              <a:t>   </a:t>
            </a:r>
          </a:p>
          <a:p>
            <a:pPr marL="114300" indent="0">
              <a:buNone/>
            </a:pPr>
            <a:endParaRPr lang="hr-HR" dirty="0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34976" y="2204864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720008" y="3241557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96136" y="2206101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45846" y="4278249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820269" y="4278250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20009" y="5313146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45845" y="6351635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782538" y="5314942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87717" y="6351634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835770" y="5314942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832828" y="3242793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783576" y="3241557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95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41436" y="908664"/>
            <a:ext cx="8461032" cy="1170156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Lik na slici napravljen je od 12 šibica. Ukloni dvije šibice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ostanu 2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kvadrata. </a:t>
            </a:r>
            <a:r>
              <a:rPr lang="hr-HR" sz="3200" dirty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rgbClr val="336600"/>
                </a:solidFill>
                <a:latin typeface="Trebuchet MS" pitchFamily="34" charset="0"/>
              </a:rPr>
            </a:br>
            <a:r>
              <a:rPr lang="hr-HR" sz="2600" dirty="0" smtClean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2600" dirty="0" smtClean="0">
                <a:solidFill>
                  <a:srgbClr val="336600"/>
                </a:solidFill>
                <a:latin typeface="Trebuchet MS" pitchFamily="34" charset="0"/>
              </a:rPr>
            </a:br>
            <a:r>
              <a:rPr lang="hr-HR" sz="2000" dirty="0">
                <a:solidFill>
                  <a:srgbClr val="336600"/>
                </a:solidFill>
                <a:latin typeface="Copperplate Gothic Light" pitchFamily="34" charset="0"/>
              </a:rPr>
              <a:t/>
            </a:r>
            <a:br>
              <a:rPr lang="hr-HR" sz="2000" dirty="0">
                <a:solidFill>
                  <a:srgbClr val="336600"/>
                </a:solidFill>
                <a:latin typeface="Copperplate Gothic Light" pitchFamily="34" charset="0"/>
              </a:rPr>
            </a:br>
            <a:endParaRPr lang="hr-HR" sz="2000" dirty="0">
              <a:latin typeface="Copperplate Gothic Light" pitchFamily="34" charset="0"/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-12525" y="1988808"/>
            <a:ext cx="8795320" cy="4450402"/>
          </a:xfrm>
        </p:spPr>
        <p:txBody>
          <a:bodyPr/>
          <a:lstStyle/>
          <a:p>
            <a:pPr marL="114300" indent="0">
              <a:buNone/>
            </a:pPr>
            <a:r>
              <a:rPr lang="hr-HR" dirty="0">
                <a:solidFill>
                  <a:srgbClr val="0070C0"/>
                </a:solidFill>
              </a:rPr>
              <a:t> </a:t>
            </a:r>
            <a:endParaRPr lang="hr-HR" dirty="0" smtClean="0">
              <a:solidFill>
                <a:srgbClr val="0070C0"/>
              </a:solidFill>
            </a:endParaRPr>
          </a:p>
          <a:p>
            <a:pPr marL="114300" indent="0">
              <a:buNone/>
            </a:pPr>
            <a:endParaRPr lang="hr-HR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hr-HR" sz="2800" dirty="0"/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34976" y="2204864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720008" y="3241557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96136" y="2206101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45846" y="4278249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820269" y="4278250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20009" y="5313146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45845" y="6351635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782538" y="5314942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87717" y="6351634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835770" y="5314942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832828" y="3242793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783576" y="3241557"/>
            <a:ext cx="1929368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zervirano mjesto sadržaja 2"/>
          <p:cNvSpPr txBox="1">
            <a:spLocks/>
          </p:cNvSpPr>
          <p:nvPr/>
        </p:nvSpPr>
        <p:spPr>
          <a:xfrm>
            <a:off x="43940" y="2350117"/>
            <a:ext cx="3330443" cy="1465615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hr-HR" sz="2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GRADSKO NATJECANJE</a:t>
            </a:r>
          </a:p>
          <a:p>
            <a:pPr marL="114300" indent="0">
              <a:buFont typeface="Arial" pitchFamily="34" charset="0"/>
              <a:buNone/>
            </a:pP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        2011. godine.                   </a:t>
            </a:r>
          </a:p>
          <a:p>
            <a:pPr marL="114300" indent="0">
              <a:buFont typeface="Arial" pitchFamily="34" charset="0"/>
              <a:buNone/>
            </a:pPr>
            <a:r>
              <a:rPr lang="hr-HR" sz="9600" b="1" dirty="0" smtClean="0">
                <a:solidFill>
                  <a:schemeClr val="tx2">
                    <a:lumMod val="75000"/>
                  </a:schemeClr>
                </a:solidFill>
              </a:rPr>
              <a:t>      4. razred - OŠ</a:t>
            </a:r>
          </a:p>
          <a:p>
            <a:endParaRPr lang="hr-HR" sz="9600" dirty="0" smtClean="0"/>
          </a:p>
          <a:p>
            <a:endParaRPr lang="hr-HR" sz="9600" dirty="0" smtClean="0"/>
          </a:p>
          <a:p>
            <a:endParaRPr lang="hr-HR" sz="9600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 marL="114300" indent="0">
              <a:buFont typeface="Arial" pitchFamily="34" charset="0"/>
              <a:buNone/>
            </a:pPr>
            <a:endParaRPr lang="hr-HR" dirty="0" smtClean="0"/>
          </a:p>
          <a:p>
            <a:pPr marL="114300" indent="0">
              <a:buFont typeface="Arial" pitchFamily="34" charset="0"/>
              <a:buNone/>
            </a:pPr>
            <a:r>
              <a:rPr lang="hr-HR" dirty="0" smtClean="0">
                <a:solidFill>
                  <a:srgbClr val="0070C0"/>
                </a:solidFill>
              </a:rPr>
              <a:t>   </a:t>
            </a:r>
          </a:p>
          <a:p>
            <a:pPr marL="114300" indent="0">
              <a:buFont typeface="Arial" pitchFamily="34" charset="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6175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2016224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Matka gradi kvadrate od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šibica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manjem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kvadratu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dodaje određen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broj šibica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i tada dobiva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veći kvadrat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(vidi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sliku).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Koliko šibica mora  dodati  tridesetom kvadratu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da bi dobila trideset 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prvi kvadrat?</a:t>
            </a:r>
            <a:r>
              <a:rPr lang="hr-HR" sz="3200" b="1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hr-HR" sz="3200" b="1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70051" y="503222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33243" y="456903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498157" y="503923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34965" y="550242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226494" y="503222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165312" y="503222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82519" y="501660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170296" y="410583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2226494" y="410583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90944" y="410583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32736" y="457786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704710" y="364264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707104" y="457786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89686" y="549541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27752" y="363990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908309" y="497766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847127" y="497766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764334" y="496205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852111" y="405128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908309" y="405128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772759" y="405128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14551" y="452331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01142" y="542592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86525" y="358809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88919" y="452331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71501" y="544085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09567" y="358534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269467" y="544085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235951" y="451386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235951" y="358809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24001" y="265713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252679" y="267054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923333" y="312215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845568" y="312215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776619" y="312215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686940" y="312206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Pravokutnik 102"/>
          <p:cNvSpPr/>
          <p:nvPr/>
        </p:nvSpPr>
        <p:spPr>
          <a:xfrm>
            <a:off x="1871640" y="5949280"/>
            <a:ext cx="558074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r-HR" sz="2800" b="1" dirty="0">
                <a:solidFill>
                  <a:schemeClr val="tx2">
                    <a:lumMod val="75000"/>
                  </a:schemeClr>
                </a:solidFill>
              </a:rPr>
              <a:t>„Klokan bez granica” 2006. godine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680949" y="500845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28504" y="548047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676283" y="403360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386525" y="265319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83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1436" y="126871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3800" b="1" dirty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Čovjek</a:t>
            </a:r>
            <a:r>
              <a:rPr lang="hr-HR" sz="3800" dirty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 postaje najbliži sebi kada postigne onakvu ozbiljnost koju ima dijete dok se </a:t>
            </a:r>
            <a:r>
              <a:rPr lang="hr-HR" sz="3800" b="1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igra.</a:t>
            </a:r>
            <a:endParaRPr lang="hr-HR" sz="3600" b="1" dirty="0" smtClean="0">
              <a:solidFill>
                <a:schemeClr val="bg1"/>
              </a:solidFill>
              <a:latin typeface="Trebuchet MS" pitchFamily="34" charset="0"/>
              <a:cs typeface="Arabic Typesetting" pitchFamily="66" charset="-78"/>
            </a:endParaRPr>
          </a:p>
          <a:p>
            <a:pPr marL="0" indent="0">
              <a:buNone/>
            </a:pPr>
            <a:r>
              <a:rPr lang="hr-HR" sz="3600" b="1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                                 </a:t>
            </a:r>
            <a:r>
              <a:rPr lang="hr-HR" sz="3600" dirty="0"/>
              <a:t> </a:t>
            </a:r>
            <a:r>
              <a:rPr lang="hr-HR" sz="3600" dirty="0" smtClean="0"/>
              <a:t>            </a:t>
            </a:r>
          </a:p>
          <a:p>
            <a:pPr marL="0" indent="0">
              <a:buNone/>
            </a:pPr>
            <a:r>
              <a:rPr lang="hr-HR" sz="3600" dirty="0"/>
              <a:t> </a:t>
            </a:r>
            <a:r>
              <a:rPr lang="hr-HR" sz="3600" dirty="0" smtClean="0"/>
              <a:t>                                                </a:t>
            </a:r>
            <a:r>
              <a:rPr lang="hr-HR" sz="3600" b="1" dirty="0" smtClean="0">
                <a:solidFill>
                  <a:schemeClr val="bg1"/>
                </a:solidFill>
              </a:rPr>
              <a:t>Heraklit</a:t>
            </a:r>
            <a:endParaRPr lang="hr-HR" sz="3600" dirty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043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01484" y="72864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+mn-lt"/>
              </a:rPr>
              <a:t>Sanja pomoću </a:t>
            </a:r>
            <a:r>
              <a:rPr lang="hr-HR" sz="3200" dirty="0" smtClean="0">
                <a:solidFill>
                  <a:schemeClr val="bg1"/>
                </a:solidFill>
                <a:latin typeface="+mn-lt"/>
              </a:rPr>
              <a:t>šibica gradi </a:t>
            </a:r>
            <a:r>
              <a:rPr lang="hr-HR" sz="3200" dirty="0">
                <a:solidFill>
                  <a:schemeClr val="bg1"/>
                </a:solidFill>
                <a:latin typeface="+mn-lt"/>
              </a:rPr>
              <a:t>niz od 10 </a:t>
            </a:r>
            <a:r>
              <a:rPr lang="hr-HR" sz="3200" dirty="0" smtClean="0">
                <a:solidFill>
                  <a:schemeClr val="bg1"/>
                </a:solidFill>
                <a:latin typeface="+mn-lt"/>
              </a:rPr>
              <a:t>kućica. </a:t>
            </a:r>
            <a:r>
              <a:rPr lang="hr-HR" sz="3200" dirty="0">
                <a:solidFill>
                  <a:schemeClr val="bg1"/>
                </a:solidFill>
                <a:latin typeface="+mn-lt"/>
              </a:rPr>
              <a:t>Na slici </a:t>
            </a:r>
            <a:r>
              <a:rPr lang="hr-HR" sz="3200" dirty="0" smtClean="0">
                <a:solidFill>
                  <a:schemeClr val="bg1"/>
                </a:solidFill>
                <a:latin typeface="+mn-lt"/>
              </a:rPr>
              <a:t>dolje vidi </a:t>
            </a:r>
            <a:r>
              <a:rPr lang="hr-HR" sz="3200" dirty="0">
                <a:solidFill>
                  <a:schemeClr val="bg1"/>
                </a:solidFill>
                <a:latin typeface="+mn-lt"/>
              </a:rPr>
              <a:t>se početak tog niza. Koliko </a:t>
            </a:r>
            <a:r>
              <a:rPr lang="hr-HR" sz="2800" dirty="0" smtClean="0">
                <a:solidFill>
                  <a:schemeClr val="bg1"/>
                </a:solidFill>
                <a:latin typeface="+mn-lt"/>
              </a:rPr>
              <a:t>šibica</a:t>
            </a:r>
            <a:r>
              <a:rPr lang="hr-HR" sz="3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hr-HR" sz="3200" dirty="0">
                <a:solidFill>
                  <a:schemeClr val="bg1"/>
                </a:solidFill>
                <a:latin typeface="+mn-lt"/>
              </a:rPr>
              <a:t>treba za izgradnju cijelog niza?</a:t>
            </a:r>
            <a:br>
              <a:rPr lang="hr-HR" sz="3200" dirty="0">
                <a:solidFill>
                  <a:schemeClr val="bg1"/>
                </a:solidFill>
                <a:latin typeface="+mn-lt"/>
              </a:rPr>
            </a:br>
            <a:endParaRPr lang="hr-HR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68313" y="35484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488315" y="458776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945265" y="405813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959746" y="406995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416705" y="355507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954990" y="406261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416705" y="458589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897654" y="406053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17325" y="355249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409395" y="4578353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35481" flipV="1">
            <a:off x="3731074" y="310900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63498" flipV="1">
            <a:off x="3254044" y="310310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46572" y="354568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98967" flipV="1">
            <a:off x="2177525" y="3170608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446572" y="457903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1286" flipV="1">
            <a:off x="2739375" y="3161877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2947" flipV="1">
            <a:off x="5222841" y="3156062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18138" flipV="1">
            <a:off x="4663971" y="3132615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12611" flipV="1">
            <a:off x="4187160" y="3145040"/>
            <a:ext cx="988145" cy="5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Pravokutnik 32"/>
          <p:cNvSpPr/>
          <p:nvPr/>
        </p:nvSpPr>
        <p:spPr>
          <a:xfrm>
            <a:off x="2113301" y="5589289"/>
            <a:ext cx="5429095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r-HR" sz="2800" b="1" dirty="0" smtClean="0">
                <a:solidFill>
                  <a:schemeClr val="tx2">
                    <a:lumMod val="75000"/>
                  </a:schemeClr>
                </a:solidFill>
              </a:rPr>
              <a:t>„Klokan bez granica” 2011. godine</a:t>
            </a:r>
          </a:p>
        </p:txBody>
      </p:sp>
    </p:spTree>
    <p:extLst>
      <p:ext uri="{BB962C8B-B14F-4D97-AF65-F5344CB8AC3E}">
        <p14:creationId xmlns:p14="http://schemas.microsoft.com/office/powerpoint/2010/main" val="153034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714" y="458774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21460" y="368592"/>
            <a:ext cx="8229600" cy="931834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4 šibice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dobiješ 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3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jednaka kvadrata.</a:t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67877" y="376499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98078" y="376495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733" y="623922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622" y="626566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26696" y="376499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022" y="293433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552" y="46021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98569" y="540207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58861" y="542728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031" y="2934330"/>
            <a:ext cx="1557393" cy="12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42167" y="5428522"/>
            <a:ext cx="1557393" cy="11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17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1.48148E-6 L 0.36164 -0.000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8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278 L 0.36945 -0.249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-1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-0.0044 L 0.17465 -0.493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0" y="-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0.15046 L 0.18142 -0.741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-2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3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šibice tako da dobiješ 3 jednaka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kvadrata.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61052" y="41280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98197" y="33119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14206" y="33303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53" y="578616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400" y="58113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57016" y="331193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42" y="248127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36020" y="498267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490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28889" y="494902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89181" y="497422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43" y="249323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83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-0.00023 L 0.36111 0.241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30" y="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7 L 0.54045 0.24213 " pathEditMode="relative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0093 L 0.17587 -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2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šibice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dobiješ 6 kvadrata.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61052" y="41280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98197" y="33119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14206" y="33303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122" y="582337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400" y="58113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85972" y="331193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35342" y="248127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6020" y="498267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19872" y="41490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86818" y="502796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89181" y="497422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58943" y="249323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72857" y="498622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85320" y="414908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321" y="58113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651553" y="41490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55758" y="494436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34454" y="58113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80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3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šibice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dobiješ 5 kvadrata.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61052" y="41280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98197" y="33119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09098" y="331955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400" y="581137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85972" y="331193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51493" y="247478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6020" y="498267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19872" y="41490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89181" y="497422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33315" y="249115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06267" y="414908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71916" y="332733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48827" y="248240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33314" y="580714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79596" y="498970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53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-34994" y="278580"/>
            <a:ext cx="9612672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Premjestite 3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šibice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 dobijte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2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kvadrata.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02952" y="399017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0998" y="318165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00" y="567347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98055" y="317403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77920" y="484477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861772" y="40111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31081" y="483632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75215" y="235325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841032" y="234450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75214" y="566924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1496" y="485179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2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2.96296E-6 L 0.19288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9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9 2.22222E-6 L 0.37326 0.237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17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2.59259E-6 L 0.37153 -0.003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93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48632" cy="1935088"/>
          </a:xfrm>
        </p:spPr>
        <p:txBody>
          <a:bodyPr>
            <a:noAutofit/>
          </a:bodyPr>
          <a:lstStyle/>
          <a:p>
            <a:r>
              <a:rPr lang="hr-HR" sz="3200" b="0" dirty="0">
                <a:solidFill>
                  <a:schemeClr val="bg1"/>
                </a:solidFill>
                <a:latin typeface="Trebuchet MS" pitchFamily="34" charset="0"/>
              </a:rPr>
              <a:t>Premjesti samo jednu šibicu tako da dobiješ točnu jednakost te odredi sva rješenja: </a:t>
            </a:r>
            <a:br>
              <a:rPr lang="hr-HR" sz="3200" b="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b="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13968" y="411328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01564" flipV="1">
            <a:off x="32121" y="4093795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09165" flipV="1">
            <a:off x="1203768" y="4120808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9816" flipV="1">
            <a:off x="770811" y="4139705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577867" y="414876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48175" y="416436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715273" y="407626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77019" flipV="1">
            <a:off x="4487568" y="414927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7847994" y="3963555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12525" flipV="1">
            <a:off x="6723742" y="4005194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73763" y="404058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73764" y="4317536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66941" flipV="1">
            <a:off x="4067954" y="411912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6697900" y="4001274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7316" flipV="1">
            <a:off x="7847993" y="399116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266499" y="404238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4" name="Pravokutnik 43"/>
          <p:cNvSpPr/>
          <p:nvPr/>
        </p:nvSpPr>
        <p:spPr>
          <a:xfrm>
            <a:off x="1601604" y="5517232"/>
            <a:ext cx="7093297" cy="1077218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hr-HR" sz="3200" dirty="0">
                <a:solidFill>
                  <a:srgbClr val="0070C0"/>
                </a:solidFill>
              </a:rPr>
              <a:t> </a:t>
            </a:r>
            <a:r>
              <a:rPr lang="hr-HR" sz="3200" dirty="0">
                <a:solidFill>
                  <a:srgbClr val="002060"/>
                </a:solidFill>
              </a:rPr>
              <a:t>Gradsko natjecanje </a:t>
            </a:r>
            <a:r>
              <a:rPr lang="hr-HR" sz="3200" dirty="0" smtClean="0">
                <a:solidFill>
                  <a:srgbClr val="002060"/>
                </a:solidFill>
              </a:rPr>
              <a:t>2011. </a:t>
            </a:r>
            <a:r>
              <a:rPr lang="hr-HR" sz="3200" dirty="0">
                <a:solidFill>
                  <a:srgbClr val="002060"/>
                </a:solidFill>
              </a:rPr>
              <a:t>godine</a:t>
            </a:r>
            <a:r>
              <a:rPr lang="hr-HR" sz="3200" dirty="0" smtClean="0">
                <a:solidFill>
                  <a:srgbClr val="002060"/>
                </a:solidFill>
              </a:rPr>
              <a:t>.             </a:t>
            </a:r>
            <a:endParaRPr lang="hr-HR" sz="32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hr-HR" sz="3200" dirty="0">
                <a:solidFill>
                  <a:srgbClr val="002060"/>
                </a:solidFill>
              </a:rPr>
              <a:t>          </a:t>
            </a:r>
            <a:r>
              <a:rPr lang="hr-HR" sz="3200" dirty="0" smtClean="0">
                <a:solidFill>
                  <a:srgbClr val="002060"/>
                </a:solidFill>
              </a:rPr>
              <a:t>  7. </a:t>
            </a:r>
            <a:r>
              <a:rPr lang="hr-HR" sz="3200" dirty="0">
                <a:solidFill>
                  <a:srgbClr val="002060"/>
                </a:solidFill>
              </a:rPr>
              <a:t>razred – osnovna škola</a:t>
            </a:r>
          </a:p>
        </p:txBody>
      </p:sp>
    </p:spTree>
    <p:extLst>
      <p:ext uri="{BB962C8B-B14F-4D97-AF65-F5344CB8AC3E}">
        <p14:creationId xmlns:p14="http://schemas.microsoft.com/office/powerpoint/2010/main" val="404516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92593E-6 L 0.23767 -0.0074 " pathEditMode="relative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-133808" y="4142367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01564" flipV="1">
            <a:off x="-145423" y="413166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09165" flipV="1">
            <a:off x="1055992" y="4149895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9816" flipV="1">
            <a:off x="623035" y="4168792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502099" y="4193456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37096" y="4102571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696032" y="4098756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77019" flipV="1">
            <a:off x="4223765" y="4188688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7661992" y="405166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12525" flipV="1">
            <a:off x="6575966" y="4034281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325987" y="406967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325988" y="434662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66941" flipV="1">
            <a:off x="3804151" y="415654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6550124" y="4030361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7316" flipV="1">
            <a:off x="7673107" y="403003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118723" y="407147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1490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0.12482 -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13968" y="411328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01564" flipV="1">
            <a:off x="2353" y="410257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09165" flipV="1">
            <a:off x="1203768" y="4120808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9816" flipV="1">
            <a:off x="770811" y="4129392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649875" y="4136871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43808" y="4069669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77019" flipV="1">
            <a:off x="4536594" y="4121781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7847994" y="3963555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12525" flipV="1">
            <a:off x="6723742" y="4005194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73763" y="404058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73764" y="4317536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66941" flipV="1">
            <a:off x="4105386" y="411617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36784" flipV="1">
            <a:off x="6697900" y="4001274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7316" flipV="1">
            <a:off x="7847993" y="3991160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7266499" y="4042383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872145" y="4120807"/>
            <a:ext cx="1445557" cy="658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9526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1088 L -0.38437 0.0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52129"/>
          </a:xfrm>
        </p:spPr>
        <p:txBody>
          <a:bodyPr>
            <a:noAutofit/>
          </a:bodyPr>
          <a:lstStyle/>
          <a:p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 samo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jednu šibicu tako da dobiješ točnu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jednakost.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pl-PL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339751" y="5589288"/>
            <a:ext cx="5317160" cy="802596"/>
          </a:xfrm>
          <a:solidFill>
            <a:srgbClr val="00B0F0"/>
          </a:solidFill>
        </p:spPr>
        <p:txBody>
          <a:bodyPr>
            <a:normAutofit fontScale="25000" lnSpcReduction="20000"/>
          </a:bodyPr>
          <a:lstStyle/>
          <a:p>
            <a:pPr marL="114300" indent="0" algn="ctr">
              <a:buNone/>
            </a:pPr>
            <a:r>
              <a:rPr lang="hr-HR" sz="11200" dirty="0" smtClean="0">
                <a:solidFill>
                  <a:srgbClr val="002060"/>
                </a:solidFill>
              </a:rPr>
              <a:t> </a:t>
            </a:r>
            <a:r>
              <a:rPr lang="hr-HR" sz="11200" dirty="0">
                <a:solidFill>
                  <a:srgbClr val="002060"/>
                </a:solidFill>
              </a:rPr>
              <a:t>Gradsko natjecanje 2013. godine.   </a:t>
            </a:r>
          </a:p>
          <a:p>
            <a:pPr marL="114300" indent="0" algn="ctr">
              <a:buNone/>
            </a:pPr>
            <a:r>
              <a:rPr lang="hr-HR" sz="11200" dirty="0">
                <a:solidFill>
                  <a:srgbClr val="002060"/>
                </a:solidFill>
              </a:rPr>
              <a:t>      4. razred – osnovna škola</a:t>
            </a:r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pPr marL="114300" indent="0">
              <a:buNone/>
            </a:pPr>
            <a:r>
              <a:rPr lang="hr-HR" sz="4600" dirty="0" smtClean="0">
                <a:solidFill>
                  <a:srgbClr val="002060"/>
                </a:solidFill>
              </a:rPr>
              <a:t>                   </a:t>
            </a:r>
            <a:endParaRPr lang="hr-HR" sz="51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77790">
            <a:off x="212163" y="325787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58076">
            <a:off x="705060" y="325735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35728" y="326998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39752" y="33596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48063" y="355085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39784" y="326998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1919">
            <a:off x="7423331" y="325317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39752" y="332843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148064" y="319490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62879">
            <a:off x="6878215" y="328625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45362" y="332866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65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22222E-6 L -0.13334 0.00023 " pathEditMode="relative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409208" y="1448736"/>
            <a:ext cx="87347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Zamijenimo li riječ „problem” terminom  „igra”, sintagmu „rješavanje problema” riječju „</a:t>
            </a:r>
            <a:r>
              <a:rPr lang="hr-HR" sz="2800" b="1" i="1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igranje” i</a:t>
            </a:r>
            <a:r>
              <a:rPr lang="hr-HR" sz="2800" i="1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 uvažimo li sve implikacije te zamjene, pokazali smo da je rješavanje problema igra i da je igra rješavanje problema.</a:t>
            </a:r>
          </a:p>
          <a:p>
            <a:endParaRPr lang="hr-HR" sz="2800" i="1" dirty="0">
              <a:solidFill>
                <a:schemeClr val="bg1"/>
              </a:solidFill>
              <a:latin typeface="Trebuchet MS" pitchFamily="34" charset="0"/>
              <a:cs typeface="Arabic Typesetting" pitchFamily="66" charset="-78"/>
            </a:endParaRPr>
          </a:p>
          <a:p>
            <a:endParaRPr lang="hr-HR" sz="3000" dirty="0" smtClean="0">
              <a:solidFill>
                <a:schemeClr val="bg1"/>
              </a:solidFill>
              <a:latin typeface="Trebuchet MS" pitchFamily="34" charset="0"/>
              <a:cs typeface="Arabic Typesetting" pitchFamily="66" charset="-78"/>
            </a:endParaRPr>
          </a:p>
          <a:p>
            <a:r>
              <a:rPr lang="hr-HR" sz="3000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 Ignacije </a:t>
            </a:r>
            <a:r>
              <a:rPr lang="hr-HR" sz="3000" dirty="0" err="1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Smolec</a:t>
            </a:r>
            <a:r>
              <a:rPr lang="hr-HR" sz="3000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: Praksa i filozofija učenja</a:t>
            </a:r>
            <a:endParaRPr lang="hr-HR" sz="3000" dirty="0">
              <a:solidFill>
                <a:schemeClr val="bg1"/>
              </a:solidFill>
              <a:latin typeface="Trebuchet MS" pitchFamily="34" charset="0"/>
              <a:cs typeface="Arabic Typesetting" pitchFamily="66" charset="-78"/>
            </a:endParaRPr>
          </a:p>
          <a:p>
            <a:r>
              <a:rPr lang="hr-HR" sz="3000" dirty="0" smtClean="0">
                <a:solidFill>
                  <a:schemeClr val="bg1"/>
                </a:solidFill>
                <a:latin typeface="Trebuchet MS" pitchFamily="34" charset="0"/>
                <a:cs typeface="Arabic Typesetting" pitchFamily="66" charset="-78"/>
              </a:rPr>
              <a:t>                         Školske novine, Zagreb, 2002.</a:t>
            </a:r>
            <a:endParaRPr lang="hr-HR" sz="3000" dirty="0">
              <a:solidFill>
                <a:schemeClr val="bg1"/>
              </a:solidFill>
              <a:latin typeface="Trebuchet MS" pitchFamily="34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751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52129"/>
          </a:xfrm>
        </p:spPr>
        <p:txBody>
          <a:bodyPr>
            <a:noAutofit/>
          </a:bodyPr>
          <a:lstStyle/>
          <a:p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 samo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jednu šibicu tako da dobiješ točnu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jednakost.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pl-PL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2090" y="1268712"/>
            <a:ext cx="8229600" cy="4853136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sz="4100" dirty="0" smtClean="0">
              <a:solidFill>
                <a:srgbClr val="002060"/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42880">
            <a:off x="620622" y="31383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23756">
            <a:off x="1192363" y="316449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42243" y="32822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47697" y="324082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79745" y="324082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55310" y="328229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21700" y="312698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86361">
            <a:off x="6010809" y="323318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85945">
            <a:off x="6561580" y="319828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21700" y="348059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42036" y="334074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42035" y="333178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03790" y="328229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01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06163 -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52129"/>
          </a:xfrm>
        </p:spPr>
        <p:txBody>
          <a:bodyPr>
            <a:noAutofit/>
          </a:bodyPr>
          <a:lstStyle/>
          <a:p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 samo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jednu šibicu tako da dobiješ točnu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jednakost.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pl-PL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2090" y="1268712"/>
            <a:ext cx="8229600" cy="4853136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sz="4100" dirty="0" smtClean="0">
              <a:solidFill>
                <a:srgbClr val="002060"/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42880">
            <a:off x="839932" y="313837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23756">
            <a:off x="1439606" y="318543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54004" y="333178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25900" y="323318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65628" y="324082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42244" y="331483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74960" y="312698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61363">
            <a:off x="6490862" y="326414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29709">
            <a:off x="7067601" y="327946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58760" y="345204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72208" y="324981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23123" y="328199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172328" y="331734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14985" y="319956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1412" y="3314907"/>
            <a:ext cx="1366457" cy="11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705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52129"/>
          </a:xfrm>
        </p:spPr>
        <p:txBody>
          <a:bodyPr>
            <a:noAutofit/>
          </a:bodyPr>
          <a:lstStyle/>
          <a:p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 samo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jednu šibicu tako da dobiješ točnu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jednakost.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pl-PL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25641" y="1358724"/>
            <a:ext cx="8229600" cy="4853136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pPr lvl="1"/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sz="4100" dirty="0" smtClean="0">
              <a:solidFill>
                <a:srgbClr val="002060"/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42880">
            <a:off x="6735249" y="325646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23756">
            <a:off x="7290386" y="329648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81836" y="336598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71368" y="334509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31416" y="334572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82345" y="335514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95025" y="306895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61363">
            <a:off x="3253231" y="336904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29709">
            <a:off x="3829902" y="334192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95025" y="349949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21700" y="344104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1233" y="343134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53233" y="336598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82316" y="332163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1412" y="3447239"/>
            <a:ext cx="1366457" cy="11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12280" y="334509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15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52129"/>
          </a:xfrm>
        </p:spPr>
        <p:txBody>
          <a:bodyPr>
            <a:noAutofit/>
          </a:bodyPr>
          <a:lstStyle/>
          <a:p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 samo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>jednu šibicu tako </a:t>
            </a:r>
            <a:r>
              <a:rPr lang="pl-PL" sz="3200" dirty="0" smtClean="0">
                <a:solidFill>
                  <a:schemeClr val="bg1"/>
                </a:solidFill>
                <a:latin typeface="Trebuchet MS" pitchFamily="34" charset="0"/>
              </a:rPr>
              <a:t>da jednakost bude točna. </a:t>
            </a:r>
            <a:r>
              <a:rPr lang="pl-PL" sz="3200" dirty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pl-PL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pPr marL="114300" indent="0">
              <a:buNone/>
            </a:pPr>
            <a:r>
              <a:rPr lang="hr-HR" sz="4600" dirty="0" smtClean="0">
                <a:solidFill>
                  <a:srgbClr val="002060"/>
                </a:solidFill>
              </a:rPr>
              <a:t>                   </a:t>
            </a:r>
          </a:p>
          <a:p>
            <a:pPr marL="114300" indent="0" algn="ctr">
              <a:buNone/>
            </a:pPr>
            <a:r>
              <a:rPr lang="hr-HR" sz="4600" dirty="0" smtClean="0">
                <a:solidFill>
                  <a:srgbClr val="002060"/>
                </a:solidFill>
              </a:rPr>
              <a:t> </a:t>
            </a:r>
            <a:endParaRPr lang="hr-HR" sz="51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5951">
            <a:off x="212163" y="325787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53003">
            <a:off x="237700" y="325735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1053" y="342378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06955">
            <a:off x="2622306" y="331841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67172" y="348223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81466" y="344197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78003">
            <a:off x="7540546" y="333872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87104" y="324232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82716" y="314790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15725">
            <a:off x="7522390" y="332669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22148" y="337176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90007">
            <a:off x="3093483" y="332866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779" y="254479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28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  <a:latin typeface="Trebuchet MS" pitchFamily="34" charset="0"/>
                <a:ea typeface="Ebrima" pitchFamily="2" charset="0"/>
                <a:cs typeface="Ebrima" pitchFamily="2" charset="0"/>
              </a:rPr>
              <a:t>7- SEGMENTNI</a:t>
            </a:r>
            <a:r>
              <a:rPr lang="hr-HR" dirty="0" smtClean="0">
                <a:latin typeface="Trebuchet MS" pitchFamily="34" charset="0"/>
                <a:cs typeface="DaunPenh" pitchFamily="2" charset="0"/>
              </a:rPr>
              <a:t> </a:t>
            </a:r>
            <a:r>
              <a:rPr lang="hr-HR" dirty="0" smtClean="0">
                <a:solidFill>
                  <a:schemeClr val="bg1"/>
                </a:solidFill>
                <a:latin typeface="Trebuchet MS" pitchFamily="34" charset="0"/>
                <a:cs typeface="DaunPenh" pitchFamily="2" charset="0"/>
              </a:rPr>
              <a:t>DISPLEJ</a:t>
            </a:r>
            <a:endParaRPr lang="hr-HR" dirty="0">
              <a:solidFill>
                <a:schemeClr val="bg1"/>
              </a:solidFill>
              <a:latin typeface="Trebuchet MS" pitchFamily="34" charset="0"/>
              <a:cs typeface="DaunPenh" pitchFamily="2" charset="0"/>
            </a:endParaRPr>
          </a:p>
        </p:txBody>
      </p:sp>
      <p:sp>
        <p:nvSpPr>
          <p:cNvPr id="4" name="Šesterokut 3"/>
          <p:cNvSpPr/>
          <p:nvPr/>
        </p:nvSpPr>
        <p:spPr>
          <a:xfrm>
            <a:off x="3107354" y="165865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Šesterokut 4"/>
          <p:cNvSpPr/>
          <p:nvPr/>
        </p:nvSpPr>
        <p:spPr>
          <a:xfrm rot="16200000">
            <a:off x="4229131" y="487201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Šesterokut 5"/>
          <p:cNvSpPr/>
          <p:nvPr/>
        </p:nvSpPr>
        <p:spPr>
          <a:xfrm>
            <a:off x="3083678" y="593314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 rot="16200000">
            <a:off x="1985753" y="269556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Šesterokut 7"/>
          <p:cNvSpPr/>
          <p:nvPr/>
        </p:nvSpPr>
        <p:spPr>
          <a:xfrm>
            <a:off x="3103689" y="376262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Šesterokut 8"/>
          <p:cNvSpPr/>
          <p:nvPr/>
        </p:nvSpPr>
        <p:spPr>
          <a:xfrm rot="16200000">
            <a:off x="2001628" y="482062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Šesterokut 9"/>
          <p:cNvSpPr/>
          <p:nvPr/>
        </p:nvSpPr>
        <p:spPr>
          <a:xfrm rot="16200000">
            <a:off x="4244592" y="271559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Šesterokut 12"/>
          <p:cNvSpPr/>
          <p:nvPr/>
        </p:nvSpPr>
        <p:spPr>
          <a:xfrm rot="5400000">
            <a:off x="1985753" y="2695561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Šesterokut 13"/>
          <p:cNvSpPr/>
          <p:nvPr/>
        </p:nvSpPr>
        <p:spPr>
          <a:xfrm rot="16200000">
            <a:off x="4244593" y="2695560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4" name="Šesterokut 43"/>
          <p:cNvSpPr/>
          <p:nvPr/>
        </p:nvSpPr>
        <p:spPr>
          <a:xfrm rot="16200000">
            <a:off x="2015043" y="4820624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5" name="Šesterokut 44"/>
          <p:cNvSpPr/>
          <p:nvPr/>
        </p:nvSpPr>
        <p:spPr>
          <a:xfrm rot="16200000">
            <a:off x="4244592" y="4872010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8" name="Šesterokut 47"/>
          <p:cNvSpPr/>
          <p:nvPr/>
        </p:nvSpPr>
        <p:spPr>
          <a:xfrm rot="10800000">
            <a:off x="3083678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9" name="Šesterokut 48"/>
          <p:cNvSpPr/>
          <p:nvPr/>
        </p:nvSpPr>
        <p:spPr>
          <a:xfrm rot="10800000">
            <a:off x="3099139" y="3762620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0" name="Šesterokut 49"/>
          <p:cNvSpPr/>
          <p:nvPr/>
        </p:nvSpPr>
        <p:spPr>
          <a:xfrm rot="10800000">
            <a:off x="3107354" y="5936068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644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4" grpId="0" animBg="1"/>
      <p:bldP spid="45" grpId="0" animBg="1"/>
      <p:bldP spid="48" grpId="0" animBg="1"/>
      <p:bldP spid="49" grpId="0" animBg="1"/>
      <p:bldP spid="5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Šesterokut 18"/>
          <p:cNvSpPr/>
          <p:nvPr/>
        </p:nvSpPr>
        <p:spPr>
          <a:xfrm>
            <a:off x="3045996" y="2019066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Šesterokut 19"/>
          <p:cNvSpPr/>
          <p:nvPr/>
        </p:nvSpPr>
        <p:spPr>
          <a:xfrm rot="16200000">
            <a:off x="4187786" y="3076008"/>
            <a:ext cx="2016224" cy="274685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1" name="Šesterokut 20"/>
          <p:cNvSpPr/>
          <p:nvPr/>
        </p:nvSpPr>
        <p:spPr>
          <a:xfrm rot="16200000">
            <a:off x="4167773" y="5232427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Šesterokut 21"/>
          <p:cNvSpPr/>
          <p:nvPr/>
        </p:nvSpPr>
        <p:spPr>
          <a:xfrm>
            <a:off x="3022320" y="629356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3" name="Šesterokut 22"/>
          <p:cNvSpPr/>
          <p:nvPr/>
        </p:nvSpPr>
        <p:spPr>
          <a:xfrm rot="5400000">
            <a:off x="4171524" y="5232427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Šesterokut 23"/>
          <p:cNvSpPr/>
          <p:nvPr/>
        </p:nvSpPr>
        <p:spPr>
          <a:xfrm rot="16200000">
            <a:off x="1924395" y="3055977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5" name="Šesterokut 24"/>
          <p:cNvSpPr/>
          <p:nvPr/>
        </p:nvSpPr>
        <p:spPr>
          <a:xfrm>
            <a:off x="3042331" y="4123036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Šesterokut 32"/>
          <p:cNvSpPr/>
          <p:nvPr/>
        </p:nvSpPr>
        <p:spPr>
          <a:xfrm rot="10800000">
            <a:off x="3085724" y="201299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4" name="Šesterokut 33"/>
          <p:cNvSpPr/>
          <p:nvPr/>
        </p:nvSpPr>
        <p:spPr>
          <a:xfrm rot="16200000">
            <a:off x="1940270" y="5181039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5" name="Šesterokut 34"/>
          <p:cNvSpPr/>
          <p:nvPr/>
        </p:nvSpPr>
        <p:spPr>
          <a:xfrm rot="16200000">
            <a:off x="4183234" y="307601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ekstniOkvir 1"/>
          <p:cNvSpPr txBox="1"/>
          <p:nvPr/>
        </p:nvSpPr>
        <p:spPr>
          <a:xfrm>
            <a:off x="816805" y="624769"/>
            <a:ext cx="7386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  <a:t>UKLJUČIVANJE JOŠ JEDNOG  SEGMENTA</a:t>
            </a:r>
            <a:endParaRPr lang="hr-HR" sz="3200" dirty="0">
              <a:solidFill>
                <a:schemeClr val="bg1"/>
              </a:solidFill>
              <a:latin typeface="Trebuchet MS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932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  <a:t>UKLJUČIVANJE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  <a:t>JOŠ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  <a:t>DVA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  <a:t>SEGMENTA</a:t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  <a:cs typeface="Aharoni" pitchFamily="2" charset="-79"/>
              </a:rPr>
            </a:br>
            <a:endParaRPr lang="hr-HR" sz="3200" dirty="0"/>
          </a:p>
        </p:txBody>
      </p:sp>
      <p:sp>
        <p:nvSpPr>
          <p:cNvPr id="4" name="Šesterokut 3"/>
          <p:cNvSpPr/>
          <p:nvPr/>
        </p:nvSpPr>
        <p:spPr>
          <a:xfrm>
            <a:off x="2957296" y="172789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Šesterokut 4"/>
          <p:cNvSpPr/>
          <p:nvPr/>
        </p:nvSpPr>
        <p:spPr>
          <a:xfrm rot="16200000">
            <a:off x="4079074" y="2784643"/>
            <a:ext cx="2016224" cy="274685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6" name="Šesterokut 5"/>
          <p:cNvSpPr/>
          <p:nvPr/>
        </p:nvSpPr>
        <p:spPr>
          <a:xfrm rot="16200000">
            <a:off x="1850755" y="4888132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>
            <a:off x="2933620" y="6002387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Šesterokut 7"/>
          <p:cNvSpPr/>
          <p:nvPr/>
        </p:nvSpPr>
        <p:spPr>
          <a:xfrm rot="5400000">
            <a:off x="4084797" y="4909005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Šesterokut 8"/>
          <p:cNvSpPr/>
          <p:nvPr/>
        </p:nvSpPr>
        <p:spPr>
          <a:xfrm rot="16200000">
            <a:off x="1835695" y="276480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Šesterokut 9"/>
          <p:cNvSpPr/>
          <p:nvPr/>
        </p:nvSpPr>
        <p:spPr>
          <a:xfrm>
            <a:off x="2953631" y="383186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Šesterokut 17"/>
          <p:cNvSpPr/>
          <p:nvPr/>
        </p:nvSpPr>
        <p:spPr>
          <a:xfrm>
            <a:off x="2957296" y="3831861"/>
            <a:ext cx="2016224" cy="274685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19" name="Šesterokut 18"/>
          <p:cNvSpPr/>
          <p:nvPr/>
        </p:nvSpPr>
        <p:spPr>
          <a:xfrm rot="16200000">
            <a:off x="1850757" y="2784837"/>
            <a:ext cx="2016224" cy="274685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/>
          </a:p>
        </p:txBody>
      </p:sp>
      <p:sp>
        <p:nvSpPr>
          <p:cNvPr id="29" name="Šesterokut 28"/>
          <p:cNvSpPr/>
          <p:nvPr/>
        </p:nvSpPr>
        <p:spPr>
          <a:xfrm rot="16200000">
            <a:off x="4079073" y="4909005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421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sterokut 3"/>
          <p:cNvSpPr/>
          <p:nvPr/>
        </p:nvSpPr>
        <p:spPr>
          <a:xfrm>
            <a:off x="3167877" y="165865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Šesterokut 4"/>
          <p:cNvSpPr/>
          <p:nvPr/>
        </p:nvSpPr>
        <p:spPr>
          <a:xfrm rot="16200000">
            <a:off x="4289654" y="487201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Šesterokut 5"/>
          <p:cNvSpPr/>
          <p:nvPr/>
        </p:nvSpPr>
        <p:spPr>
          <a:xfrm>
            <a:off x="3144201" y="593314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 rot="16200000">
            <a:off x="2046276" y="269556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Šesterokut 7"/>
          <p:cNvSpPr/>
          <p:nvPr/>
        </p:nvSpPr>
        <p:spPr>
          <a:xfrm>
            <a:off x="3164212" y="376262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Šesterokut 8"/>
          <p:cNvSpPr/>
          <p:nvPr/>
        </p:nvSpPr>
        <p:spPr>
          <a:xfrm rot="16200000">
            <a:off x="2062151" y="482062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Šesterokut 9"/>
          <p:cNvSpPr/>
          <p:nvPr/>
        </p:nvSpPr>
        <p:spPr>
          <a:xfrm rot="16200000">
            <a:off x="4305115" y="271559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16200000">
            <a:off x="4305115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Šesterokut 12"/>
          <p:cNvSpPr/>
          <p:nvPr/>
        </p:nvSpPr>
        <p:spPr>
          <a:xfrm rot="5400000">
            <a:off x="2037221" y="2666762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Šesterokut 13"/>
          <p:cNvSpPr/>
          <p:nvPr/>
        </p:nvSpPr>
        <p:spPr>
          <a:xfrm rot="16200000">
            <a:off x="4309667" y="2722357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Šesterokut 14"/>
          <p:cNvSpPr/>
          <p:nvPr/>
        </p:nvSpPr>
        <p:spPr>
          <a:xfrm rot="10800000">
            <a:off x="3178422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Šesterokut 16"/>
          <p:cNvSpPr/>
          <p:nvPr/>
        </p:nvSpPr>
        <p:spPr>
          <a:xfrm rot="10800000">
            <a:off x="3157765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Šesterokut 17"/>
          <p:cNvSpPr/>
          <p:nvPr/>
        </p:nvSpPr>
        <p:spPr>
          <a:xfrm rot="16200000">
            <a:off x="2068571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Šesterokut 18"/>
          <p:cNvSpPr/>
          <p:nvPr/>
        </p:nvSpPr>
        <p:spPr>
          <a:xfrm rot="16200000">
            <a:off x="4291550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Šesterokut 19"/>
          <p:cNvSpPr/>
          <p:nvPr/>
        </p:nvSpPr>
        <p:spPr>
          <a:xfrm rot="10800000">
            <a:off x="3164857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Šesterokut 20"/>
          <p:cNvSpPr/>
          <p:nvPr/>
        </p:nvSpPr>
        <p:spPr>
          <a:xfrm rot="10800000">
            <a:off x="3164857" y="376261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Šesterokut 21"/>
          <p:cNvSpPr/>
          <p:nvPr/>
        </p:nvSpPr>
        <p:spPr>
          <a:xfrm rot="10800000">
            <a:off x="3144200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Pravokutnik 23"/>
          <p:cNvSpPr/>
          <p:nvPr/>
        </p:nvSpPr>
        <p:spPr>
          <a:xfrm>
            <a:off x="899592" y="188640"/>
            <a:ext cx="77768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ISKLJUČIVANJE JEDNOG 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SEGMENTA</a:t>
            </a:r>
            <a:b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1452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sterokut 3"/>
          <p:cNvSpPr/>
          <p:nvPr/>
        </p:nvSpPr>
        <p:spPr>
          <a:xfrm>
            <a:off x="3167877" y="165865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Šesterokut 4"/>
          <p:cNvSpPr/>
          <p:nvPr/>
        </p:nvSpPr>
        <p:spPr>
          <a:xfrm rot="16200000">
            <a:off x="4289654" y="487201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Šesterokut 5"/>
          <p:cNvSpPr/>
          <p:nvPr/>
        </p:nvSpPr>
        <p:spPr>
          <a:xfrm>
            <a:off x="3144201" y="593314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 rot="16200000">
            <a:off x="2046276" y="269556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Šesterokut 7"/>
          <p:cNvSpPr/>
          <p:nvPr/>
        </p:nvSpPr>
        <p:spPr>
          <a:xfrm>
            <a:off x="3164212" y="376262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Šesterokut 8"/>
          <p:cNvSpPr/>
          <p:nvPr/>
        </p:nvSpPr>
        <p:spPr>
          <a:xfrm rot="16200000">
            <a:off x="2062151" y="482062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Šesterokut 9"/>
          <p:cNvSpPr/>
          <p:nvPr/>
        </p:nvSpPr>
        <p:spPr>
          <a:xfrm rot="16200000">
            <a:off x="4305115" y="271559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16200000">
            <a:off x="4305115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Šesterokut 12"/>
          <p:cNvSpPr/>
          <p:nvPr/>
        </p:nvSpPr>
        <p:spPr>
          <a:xfrm rot="5400000">
            <a:off x="2037221" y="2666762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Šesterokut 13"/>
          <p:cNvSpPr/>
          <p:nvPr/>
        </p:nvSpPr>
        <p:spPr>
          <a:xfrm rot="16200000">
            <a:off x="4309667" y="2722357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Šesterokut 14"/>
          <p:cNvSpPr/>
          <p:nvPr/>
        </p:nvSpPr>
        <p:spPr>
          <a:xfrm rot="10800000">
            <a:off x="3178422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Šesterokut 16"/>
          <p:cNvSpPr/>
          <p:nvPr/>
        </p:nvSpPr>
        <p:spPr>
          <a:xfrm rot="10800000">
            <a:off x="3157765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Šesterokut 17"/>
          <p:cNvSpPr/>
          <p:nvPr/>
        </p:nvSpPr>
        <p:spPr>
          <a:xfrm rot="16200000">
            <a:off x="2060931" y="4818242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Šesterokut 18"/>
          <p:cNvSpPr/>
          <p:nvPr/>
        </p:nvSpPr>
        <p:spPr>
          <a:xfrm rot="16200000">
            <a:off x="4291550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Šesterokut 19"/>
          <p:cNvSpPr/>
          <p:nvPr/>
        </p:nvSpPr>
        <p:spPr>
          <a:xfrm rot="10800000">
            <a:off x="3164857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Šesterokut 20"/>
          <p:cNvSpPr/>
          <p:nvPr/>
        </p:nvSpPr>
        <p:spPr>
          <a:xfrm rot="10800000">
            <a:off x="3164857" y="376261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Šesterokut 21"/>
          <p:cNvSpPr/>
          <p:nvPr/>
        </p:nvSpPr>
        <p:spPr>
          <a:xfrm rot="10800000">
            <a:off x="3144200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Pravokutnik 23"/>
          <p:cNvSpPr/>
          <p:nvPr/>
        </p:nvSpPr>
        <p:spPr>
          <a:xfrm>
            <a:off x="899592" y="188640"/>
            <a:ext cx="77768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ISKLJUČIVANJE JEDNOG 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SEGMENTA</a:t>
            </a:r>
            <a:b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2203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Šesterokut 3"/>
          <p:cNvSpPr/>
          <p:nvPr/>
        </p:nvSpPr>
        <p:spPr>
          <a:xfrm>
            <a:off x="3167877" y="165865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Šesterokut 4"/>
          <p:cNvSpPr/>
          <p:nvPr/>
        </p:nvSpPr>
        <p:spPr>
          <a:xfrm rot="16200000">
            <a:off x="4289654" y="487201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Šesterokut 5"/>
          <p:cNvSpPr/>
          <p:nvPr/>
        </p:nvSpPr>
        <p:spPr>
          <a:xfrm>
            <a:off x="3144201" y="593314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 rot="16200000">
            <a:off x="2046276" y="2695561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Šesterokut 7"/>
          <p:cNvSpPr/>
          <p:nvPr/>
        </p:nvSpPr>
        <p:spPr>
          <a:xfrm>
            <a:off x="3164212" y="3762620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Šesterokut 8"/>
          <p:cNvSpPr/>
          <p:nvPr/>
        </p:nvSpPr>
        <p:spPr>
          <a:xfrm rot="16200000">
            <a:off x="2062151" y="4820623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Šesterokut 9"/>
          <p:cNvSpPr/>
          <p:nvPr/>
        </p:nvSpPr>
        <p:spPr>
          <a:xfrm rot="16200000">
            <a:off x="4305115" y="2715594"/>
            <a:ext cx="2016224" cy="274683"/>
          </a:xfrm>
          <a:prstGeom prst="hexagon">
            <a:avLst/>
          </a:prstGeom>
          <a:solidFill>
            <a:schemeClr val="bg2">
              <a:lumMod val="50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16200000">
            <a:off x="4305115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Šesterokut 12"/>
          <p:cNvSpPr/>
          <p:nvPr/>
        </p:nvSpPr>
        <p:spPr>
          <a:xfrm rot="5400000">
            <a:off x="2037221" y="2666762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4" name="Šesterokut 13"/>
          <p:cNvSpPr/>
          <p:nvPr/>
        </p:nvSpPr>
        <p:spPr>
          <a:xfrm rot="16200000">
            <a:off x="4309667" y="2722357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Šesterokut 14"/>
          <p:cNvSpPr/>
          <p:nvPr/>
        </p:nvSpPr>
        <p:spPr>
          <a:xfrm rot="10800000">
            <a:off x="3178422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Šesterokut 16"/>
          <p:cNvSpPr/>
          <p:nvPr/>
        </p:nvSpPr>
        <p:spPr>
          <a:xfrm rot="10800000">
            <a:off x="3157765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8" name="Šesterokut 17"/>
          <p:cNvSpPr/>
          <p:nvPr/>
        </p:nvSpPr>
        <p:spPr>
          <a:xfrm rot="16200000">
            <a:off x="2068571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Šesterokut 18"/>
          <p:cNvSpPr/>
          <p:nvPr/>
        </p:nvSpPr>
        <p:spPr>
          <a:xfrm rot="16200000">
            <a:off x="4291550" y="4857056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0" name="Šesterokut 19"/>
          <p:cNvSpPr/>
          <p:nvPr/>
        </p:nvSpPr>
        <p:spPr>
          <a:xfrm rot="10800000">
            <a:off x="3164857" y="165864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Šesterokut 20"/>
          <p:cNvSpPr/>
          <p:nvPr/>
        </p:nvSpPr>
        <p:spPr>
          <a:xfrm rot="10800000">
            <a:off x="3164857" y="3762619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2" name="Šesterokut 21"/>
          <p:cNvSpPr/>
          <p:nvPr/>
        </p:nvSpPr>
        <p:spPr>
          <a:xfrm rot="10800000">
            <a:off x="3144200" y="5933143"/>
            <a:ext cx="2016224" cy="274683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Pravokutnik 23"/>
          <p:cNvSpPr/>
          <p:nvPr/>
        </p:nvSpPr>
        <p:spPr>
          <a:xfrm>
            <a:off x="899592" y="188640"/>
            <a:ext cx="77768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ISKLJUČIVANJE JEDNOG 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  <a:t>SEGMENTA</a:t>
            </a:r>
            <a:b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Aharoni" pitchFamily="2" charset="-79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2203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928992" cy="1039427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 je od šibica složio kućice kao što je prikazano  na  crtežu. Koliko mu je potrebno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šibica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bi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složio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kućicu broj 10?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71686" y="1808784"/>
            <a:ext cx="8229600" cy="5112568"/>
          </a:xfrm>
        </p:spPr>
        <p:txBody>
          <a:bodyPr>
            <a:normAutofit fontScale="92500" lnSpcReduction="10000"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 marL="114300" indent="0">
              <a:buNone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        </a:t>
            </a:r>
          </a:p>
          <a:p>
            <a:pPr marL="114300" indent="0">
              <a:buNone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             broj 1           broj 2            broj 3</a:t>
            </a:r>
            <a:endParaRPr lang="hr-H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6610" flipV="1">
            <a:off x="1573305" y="454243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326220" y="538986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789412" y="584000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89700" y="494530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kstniOkvir 27"/>
          <p:cNvSpPr txBox="1"/>
          <p:nvPr/>
        </p:nvSpPr>
        <p:spPr>
          <a:xfrm>
            <a:off x="260058" y="2534188"/>
            <a:ext cx="2384431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hr-HR" sz="3200" dirty="0" smtClean="0">
                <a:solidFill>
                  <a:schemeClr val="tx2"/>
                </a:solidFill>
                <a:latin typeface="+mj-lt"/>
                <a:ea typeface="Batang" pitchFamily="18" charset="-127"/>
              </a:rPr>
              <a:t>TIMSS 2003</a:t>
            </a:r>
            <a:r>
              <a:rPr lang="hr-HR" sz="3200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Batang" pitchFamily="18" charset="-127"/>
              </a:rPr>
              <a:t>.</a:t>
            </a:r>
            <a:endParaRPr lang="hr-HR" sz="3200" dirty="0">
              <a:solidFill>
                <a:schemeClr val="accent5">
                  <a:lumMod val="50000"/>
                </a:schemeClr>
              </a:solidFill>
              <a:latin typeface="+mj-lt"/>
              <a:ea typeface="Batang" pitchFamily="18" charset="-127"/>
            </a:endParaRPr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252604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1693" flipV="1">
            <a:off x="2055941" y="454788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6610" flipV="1">
            <a:off x="3563517" y="363392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316432" y="448135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79624" y="493149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79623" y="404102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242816" y="449116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1693" flipV="1">
            <a:off x="4046154" y="363937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66610" flipV="1">
            <a:off x="5507733" y="272475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260648" y="357218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723840" y="402232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24128" y="312762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7032" y="358199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81693" flipV="1">
            <a:off x="5990370" y="273020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251025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7031" y="449091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67460" y="585305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53853" y="448551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242815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316432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724873" y="584881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8065" y="540848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14217" y="494244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22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5400000">
            <a:off x="833895" y="348363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Šesterokut 25"/>
          <p:cNvSpPr/>
          <p:nvPr/>
        </p:nvSpPr>
        <p:spPr>
          <a:xfrm rot="5400000">
            <a:off x="865054" y="4938297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Šesterokut 27"/>
          <p:cNvSpPr/>
          <p:nvPr/>
        </p:nvSpPr>
        <p:spPr>
          <a:xfrm>
            <a:off x="1610675" y="420368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Šesterokut 28"/>
          <p:cNvSpPr/>
          <p:nvPr/>
        </p:nvSpPr>
        <p:spPr>
          <a:xfrm>
            <a:off x="1600240" y="275759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Šesterokut 29"/>
          <p:cNvSpPr/>
          <p:nvPr/>
        </p:nvSpPr>
        <p:spPr>
          <a:xfrm>
            <a:off x="3402103" y="4451360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Šesterokut 30"/>
          <p:cNvSpPr/>
          <p:nvPr/>
        </p:nvSpPr>
        <p:spPr>
          <a:xfrm>
            <a:off x="3402103" y="406634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Šesterokut 31"/>
          <p:cNvSpPr/>
          <p:nvPr/>
        </p:nvSpPr>
        <p:spPr>
          <a:xfrm rot="5400000">
            <a:off x="2345673" y="49370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Šesterokut 32"/>
          <p:cNvSpPr/>
          <p:nvPr/>
        </p:nvSpPr>
        <p:spPr>
          <a:xfrm>
            <a:off x="1639838" y="56748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1" name="Šesterokut 40"/>
          <p:cNvSpPr/>
          <p:nvPr/>
        </p:nvSpPr>
        <p:spPr>
          <a:xfrm rot="5400000">
            <a:off x="4378333" y="349202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2" name="Šesterokut 41"/>
          <p:cNvSpPr/>
          <p:nvPr/>
        </p:nvSpPr>
        <p:spPr>
          <a:xfrm rot="5400000">
            <a:off x="5921708" y="352307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3" name="Šesterokut 42"/>
          <p:cNvSpPr/>
          <p:nvPr/>
        </p:nvSpPr>
        <p:spPr>
          <a:xfrm rot="5400000">
            <a:off x="4409492" y="4946687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4" name="Šesterokut 43"/>
          <p:cNvSpPr/>
          <p:nvPr/>
        </p:nvSpPr>
        <p:spPr>
          <a:xfrm>
            <a:off x="5155113" y="421207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5" name="Šesterokut 44"/>
          <p:cNvSpPr/>
          <p:nvPr/>
        </p:nvSpPr>
        <p:spPr>
          <a:xfrm>
            <a:off x="5182954" y="276598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6" name="Šesterokut 45"/>
          <p:cNvSpPr/>
          <p:nvPr/>
        </p:nvSpPr>
        <p:spPr>
          <a:xfrm rot="5400000">
            <a:off x="5890111" y="49454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7" name="Šesterokut 46"/>
          <p:cNvSpPr/>
          <p:nvPr/>
        </p:nvSpPr>
        <p:spPr>
          <a:xfrm>
            <a:off x="5184276" y="56832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580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5400000">
            <a:off x="833895" y="348363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4" name="Šesterokut 23"/>
          <p:cNvSpPr/>
          <p:nvPr/>
        </p:nvSpPr>
        <p:spPr>
          <a:xfrm rot="5400000">
            <a:off x="2377270" y="351468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Šesterokut 25"/>
          <p:cNvSpPr/>
          <p:nvPr/>
        </p:nvSpPr>
        <p:spPr>
          <a:xfrm rot="5400000">
            <a:off x="865054" y="4938297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Šesterokut 27"/>
          <p:cNvSpPr/>
          <p:nvPr/>
        </p:nvSpPr>
        <p:spPr>
          <a:xfrm>
            <a:off x="1610675" y="420368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Šesterokut 28"/>
          <p:cNvSpPr/>
          <p:nvPr/>
        </p:nvSpPr>
        <p:spPr>
          <a:xfrm>
            <a:off x="1600240" y="275759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Šesterokut 29"/>
          <p:cNvSpPr/>
          <p:nvPr/>
        </p:nvSpPr>
        <p:spPr>
          <a:xfrm>
            <a:off x="3402103" y="4451360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Šesterokut 30"/>
          <p:cNvSpPr/>
          <p:nvPr/>
        </p:nvSpPr>
        <p:spPr>
          <a:xfrm>
            <a:off x="3402103" y="406634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Šesterokut 31"/>
          <p:cNvSpPr/>
          <p:nvPr/>
        </p:nvSpPr>
        <p:spPr>
          <a:xfrm rot="5400000">
            <a:off x="2345673" y="49370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Šesterokut 32"/>
          <p:cNvSpPr/>
          <p:nvPr/>
        </p:nvSpPr>
        <p:spPr>
          <a:xfrm>
            <a:off x="1639838" y="56748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1" name="Šesterokut 40"/>
          <p:cNvSpPr/>
          <p:nvPr/>
        </p:nvSpPr>
        <p:spPr>
          <a:xfrm rot="5400000">
            <a:off x="4378333" y="349202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2" name="Šesterokut 41"/>
          <p:cNvSpPr/>
          <p:nvPr/>
        </p:nvSpPr>
        <p:spPr>
          <a:xfrm rot="5400000">
            <a:off x="5921708" y="352307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4" name="Šesterokut 43"/>
          <p:cNvSpPr/>
          <p:nvPr/>
        </p:nvSpPr>
        <p:spPr>
          <a:xfrm>
            <a:off x="5155113" y="421207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5" name="Šesterokut 44"/>
          <p:cNvSpPr/>
          <p:nvPr/>
        </p:nvSpPr>
        <p:spPr>
          <a:xfrm>
            <a:off x="5182954" y="276598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6" name="Šesterokut 45"/>
          <p:cNvSpPr/>
          <p:nvPr/>
        </p:nvSpPr>
        <p:spPr>
          <a:xfrm rot="5400000">
            <a:off x="5890111" y="49454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7" name="Šesterokut 46"/>
          <p:cNvSpPr/>
          <p:nvPr/>
        </p:nvSpPr>
        <p:spPr>
          <a:xfrm>
            <a:off x="5184276" y="56832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963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endParaRPr lang="hr-HR"/>
          </a:p>
        </p:txBody>
      </p:sp>
      <p:sp>
        <p:nvSpPr>
          <p:cNvPr id="12" name="Šesterokut 11"/>
          <p:cNvSpPr/>
          <p:nvPr/>
        </p:nvSpPr>
        <p:spPr>
          <a:xfrm rot="5400000">
            <a:off x="833895" y="348363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6" name="Šesterokut 25"/>
          <p:cNvSpPr/>
          <p:nvPr/>
        </p:nvSpPr>
        <p:spPr>
          <a:xfrm rot="5400000">
            <a:off x="865054" y="4938297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8" name="Šesterokut 27"/>
          <p:cNvSpPr/>
          <p:nvPr/>
        </p:nvSpPr>
        <p:spPr>
          <a:xfrm>
            <a:off x="1610675" y="420368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9" name="Šesterokut 28"/>
          <p:cNvSpPr/>
          <p:nvPr/>
        </p:nvSpPr>
        <p:spPr>
          <a:xfrm>
            <a:off x="1600240" y="275759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0" name="Šesterokut 29"/>
          <p:cNvSpPr/>
          <p:nvPr/>
        </p:nvSpPr>
        <p:spPr>
          <a:xfrm>
            <a:off x="3402103" y="4451360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1" name="Šesterokut 30"/>
          <p:cNvSpPr/>
          <p:nvPr/>
        </p:nvSpPr>
        <p:spPr>
          <a:xfrm>
            <a:off x="3402103" y="406634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2" name="Šesterokut 31"/>
          <p:cNvSpPr/>
          <p:nvPr/>
        </p:nvSpPr>
        <p:spPr>
          <a:xfrm rot="5400000">
            <a:off x="2345673" y="49370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33" name="Šesterokut 32"/>
          <p:cNvSpPr/>
          <p:nvPr/>
        </p:nvSpPr>
        <p:spPr>
          <a:xfrm>
            <a:off x="1639838" y="567482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1" name="Šesterokut 40"/>
          <p:cNvSpPr/>
          <p:nvPr/>
        </p:nvSpPr>
        <p:spPr>
          <a:xfrm rot="5400000">
            <a:off x="4378333" y="3492021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2" name="Šesterokut 41"/>
          <p:cNvSpPr/>
          <p:nvPr/>
        </p:nvSpPr>
        <p:spPr>
          <a:xfrm rot="5400000">
            <a:off x="5921708" y="352307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3" name="Šesterokut 42"/>
          <p:cNvSpPr/>
          <p:nvPr/>
        </p:nvSpPr>
        <p:spPr>
          <a:xfrm rot="5400000">
            <a:off x="4409492" y="4946687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4" name="Šesterokut 43"/>
          <p:cNvSpPr/>
          <p:nvPr/>
        </p:nvSpPr>
        <p:spPr>
          <a:xfrm>
            <a:off x="5155113" y="4212072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5" name="Šesterokut 44"/>
          <p:cNvSpPr/>
          <p:nvPr/>
        </p:nvSpPr>
        <p:spPr>
          <a:xfrm>
            <a:off x="5182954" y="2765988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6" name="Šesterokut 45"/>
          <p:cNvSpPr/>
          <p:nvPr/>
        </p:nvSpPr>
        <p:spPr>
          <a:xfrm rot="5400000">
            <a:off x="5890111" y="49454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7" name="Šesterokut 46"/>
          <p:cNvSpPr/>
          <p:nvPr/>
        </p:nvSpPr>
        <p:spPr>
          <a:xfrm>
            <a:off x="5184276" y="5683216"/>
            <a:ext cx="1391326" cy="137341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963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955" y="21120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80922" y="25127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35078" y="24343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91770" y="32959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74542" y="25030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558" y="28667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89585" y="24308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1338" y="320581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238" y="20785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14" y="35690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13713" y="320581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3614" y="242703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01278" y="32758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02" y="20981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40093" y="3243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558" y="36559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41" y="28981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955" y="36318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61" y="45527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842" y="52851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16511" y="48720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80182" y="24492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27359" y="56552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80182" y="326818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136" y="284163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70913" y="490129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32666" y="56762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66" y="45184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842" y="60394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95041" y="56762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34942" y="489743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37953" y="24241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611" y="45554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83" y="534348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20437" y="493964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41959" y="5743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73359" y="49495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66532" y="5734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07" y="45445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208" y="61169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34946" y="571449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380" y="53267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94" y="612964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2513" y="56844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2201" y="49351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61" y="52793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11224" y="49193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61" y="45400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61" y="60686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ea typeface="Ebrima" pitchFamily="2" charset="0"/>
                <a:cs typeface="Ebrima" pitchFamily="2" charset="0"/>
              </a:rPr>
              <a:t>ZNAMDNKE  7- SEGMENTNOG</a:t>
            </a:r>
            <a:r>
              <a:rPr lang="hr-HR" sz="3200" dirty="0" smtClean="0">
                <a:latin typeface="Trebuchet MS" pitchFamily="34" charset="0"/>
                <a:cs typeface="DaunPenh" pitchFamily="2" charset="0"/>
              </a:rPr>
              <a:t>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DaunPenh" pitchFamily="2" charset="0"/>
              </a:rPr>
              <a:t>DISPLEJA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88983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921" y="25814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11251" y="37500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2171" y="29008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52019" y="29126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93019" y="368403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10939" y="30007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99" y="33754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96519" y="293005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78940" y="37049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172" y="257767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53" y="40376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20647" y="37049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60548" y="29261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00442" y="29848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99" y="26055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57034" y="37220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99" y="413417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465" y="50446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52795" y="62131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23715" y="53640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93563" y="53757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34563" y="614722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52483" y="546392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043" y="58081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57519" y="54224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20484" y="61681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6" y="50408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569" y="65203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25" y="578970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02092" y="538938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11506" y="54480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043" y="50687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98578" y="618519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043" y="65973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74" name="Naslov 1"/>
          <p:cNvSpPr>
            <a:spLocks noGrp="1"/>
          </p:cNvSpPr>
          <p:nvPr>
            <p:ph type="title"/>
          </p:nvPr>
        </p:nvSpPr>
        <p:spPr>
          <a:xfrm>
            <a:off x="407369" y="72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Premjesti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samo jednu šibicu tako da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novi broj bude što je moguće veći.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4331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769" y="26785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296" y="34110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54019" y="299790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3867" y="304250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30219" y="38034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73257" y="30347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68367" y="30271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30120" y="38020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020" y="26747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296" y="416528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92495" y="38020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32396" y="30232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92673" y="38190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93" y="265062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8882" y="38190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538" y="33833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27" y="41555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43" name="Pravokutnik 42"/>
          <p:cNvSpPr/>
          <p:nvPr/>
        </p:nvSpPr>
        <p:spPr>
          <a:xfrm>
            <a:off x="415944" y="80864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Premjesti dvije šibice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tako da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dobiješ što manji </a:t>
            </a:r>
            <a:r>
              <a:rPr lang="hr-HR" sz="3200" dirty="0" err="1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četveroznamekasti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  broj.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</a:br>
            <a:endParaRPr lang="hr-HR" dirty="0"/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273" y="49286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894" y="56731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97523" y="52479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67371" y="52597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73723" y="605358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06835" y="52479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11871" y="527721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73624" y="60521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524" y="49248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800" y="64153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35999" y="60521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75900" y="52733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34008" y="60794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71976" y="52479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72386" y="60691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042" y="56334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556" y="63671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9368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8" y="22214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975" y="29539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9698" y="25407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49546" y="25525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0546" y="33239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89010" y="26212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026" y="298488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94046" y="25700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55799" y="33449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699" y="22176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975" y="37081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8174" y="33449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58075" y="25661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15746" y="33940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570" y="22163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54561" y="33619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026" y="37741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17" y="29261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31" y="36599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741" y="50405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68" y="57730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23991" y="535990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93839" y="53716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34839" y="614311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33303" y="54403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319" y="58040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38339" y="538913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00092" y="61640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992" y="50367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68" y="652728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62467" y="61640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02368" y="538527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460039" y="62131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63" y="503548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98854" y="61810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319" y="65932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42" name="Naslov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2 šibice tako da novi broj bude veći od zadanog.</a:t>
            </a:r>
            <a:endParaRPr lang="hr-HR" sz="3200" dirty="0">
              <a:solidFill>
                <a:srgbClr val="3366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31428" y="548616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n-ea"/>
                <a:cs typeface="+mn-cs"/>
              </a:rPr>
              <a:t>Premjesti jednu šibicu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n-ea"/>
                <a:cs typeface="+mn-cs"/>
              </a:rPr>
              <a:t>tako da novi troznamenkasti broj bude što je moguće manji.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  <a:ea typeface="+mn-ea"/>
                <a:cs typeface="+mn-cs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  <a:ea typeface="+mn-ea"/>
                <a:cs typeface="+mn-cs"/>
              </a:rPr>
            </a:br>
            <a:r>
              <a:rPr lang="hr-HR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hr-HR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703" y="31686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230" y="39676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3529" y="355283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84676" y="35662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75051" y="435644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341" y="39776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69056" y="35736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33179" y="43586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954" y="31686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855" y="47411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68038" y="43276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341" y="31912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99316" y="43756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86" y="474113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472" y="39399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986" y="474283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3111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27944E-7 L 0.26302 -0.108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42" y="-54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50066" y="288943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72711" y="44111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98316" y="32773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98315" y="32806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09164" y="406054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76389" y="36808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772719" y="36907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76282" y="33065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13118" y="40911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10420" y="29111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01755" y="44624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76282" y="40911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23778" y="33281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958313" y="29134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68166" y="33078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949579" y="44539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73179" y="40985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958313" y="36978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58" name="Pravokutnik 57"/>
          <p:cNvSpPr/>
          <p:nvPr/>
        </p:nvSpPr>
        <p:spPr>
          <a:xfrm>
            <a:off x="107377" y="278580"/>
            <a:ext cx="900115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Premjesti dvije šibice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tako da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novi troznamenkasti broj bude što je moguće manji.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1385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278 L -0.08611 -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24879 0.109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41256" y="34911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61558" y="34911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52104" y="427437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451" y="39045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56058" y="43049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66718" y="35419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40247" y="35396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16119" y="431235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32" name="Naslov 31"/>
          <p:cNvSpPr>
            <a:spLocks noGrp="1"/>
          </p:cNvSpPr>
          <p:nvPr>
            <p:ph type="title"/>
          </p:nvPr>
        </p:nvSpPr>
        <p:spPr>
          <a:xfrm>
            <a:off x="71400" y="458604"/>
            <a:ext cx="9072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</a:pP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n-ea"/>
                <a:cs typeface="+mn-cs"/>
              </a:rPr>
              <a:t>Premjestite dvije šibice tako da novi troznamenkasti broj bude što je moguće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n-ea"/>
                <a:cs typeface="+mn-cs"/>
              </a:rPr>
              <a:t>veći.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  <a:ea typeface="+mn-ea"/>
                <a:cs typeface="+mn-cs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  <a:ea typeface="+mn-ea"/>
                <a:cs typeface="+mn-cs"/>
              </a:rPr>
            </a:br>
            <a:endParaRPr lang="hr-HR" sz="18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4" y="31819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9216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10039E-6 L 0.00052 -0.104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Za izradu 4 kvadrata u nizu, kao na slici, utrošeno je 13 šibica. Koliko  kvadrata u takovom nizu možeš napraviti  ako  imaš 73 šibice?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251520" y="6021288"/>
            <a:ext cx="2340216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hr-HR" sz="3200" dirty="0"/>
              <a:t>TIMSS </a:t>
            </a:r>
            <a:r>
              <a:rPr lang="hr-HR" sz="3200" dirty="0" smtClean="0"/>
              <a:t>2007.</a:t>
            </a:r>
            <a:endParaRPr lang="hr-HR" sz="3200" dirty="0"/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029" y="490557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376" y="49307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31122" y="40989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29" y="491642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19996" y="410208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6848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2865" y="406843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73157" y="40936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978" y="329003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2660" y="4100842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259" y="3268487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297" y="493078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04" y="325053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08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5664" y="620688"/>
            <a:ext cx="8229600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sz="3200" dirty="0"/>
          </a:p>
        </p:txBody>
      </p:sp>
      <p:pic>
        <p:nvPicPr>
          <p:cNvPr id="3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612373" y="2664903"/>
            <a:ext cx="810530" cy="4572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59887" y="34136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87" y="34240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50173" y="34359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64747" y="30777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5428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70474" y="38534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3151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53736" y="30517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90572" y="38363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25015" y="380413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74" y="26563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09" y="42076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11113" y="304703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53736" y="38363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01232" y="30733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41" y="61713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85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418" y="61561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90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776" y="61500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0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5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13" y="6144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34" y="61683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342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7800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dvije šibice tako da dobiješ točnu jednakost.</a:t>
            </a:r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733" y="35704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10" y="43536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76280" y="39545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62" y="44721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67878" y="47377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14015" y="406383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653" y="51802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11599" y="39944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03792" y="43641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10" y="35789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889" y="51320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17687" y="39545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48234" y="40011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5701" y="47757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62" y="42127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28354" y="47550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416" y="36796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2" y="43496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861" y="51392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920" y="43166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92950" y="40793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28204" y="48003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92950" y="481867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51573" y="40625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617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2.96296E-6 L -0.08142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23125 0.11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638628"/>
            <a:ext cx="8229600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58725" y="29728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5682" y="29728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0995" y="37453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57" y="33641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970" y="33592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75842" y="33264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01328" y="374827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83954" y="30117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08" y="34505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08" y="321108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80141" y="37192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56162" y="29455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34074" y="26052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3" y="412759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15791" y="303294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49900" y="37916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32" y="34263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1038" y="37453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1549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06492" y="38549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035" y="34375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91055" y="31144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311" y="35563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90546" y="387441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311" y="33286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06492" y="308522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36720" y="38498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71163" y="381763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36336" y="30850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57261" y="30605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28560" y="27055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24210" y="2717225"/>
            <a:ext cx="810530" cy="4572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81907" y="340483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90666" y="4201812"/>
            <a:ext cx="810530" cy="4572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sp>
        <p:nvSpPr>
          <p:cNvPr id="2" name="Pravokutnik 1"/>
          <p:cNvSpPr/>
          <p:nvPr/>
        </p:nvSpPr>
        <p:spPr>
          <a:xfrm>
            <a:off x="323528" y="332656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  <a:ea typeface="+mj-ea"/>
                <a:cs typeface="+mj-cs"/>
              </a:rPr>
            </a:br>
            <a:endParaRPr lang="hr-HR" dirty="0"/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90666" y="3475194"/>
            <a:ext cx="810530" cy="46043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579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87" y="35216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232" y="3449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5428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1530" y="38966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3151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30515" y="303978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27307" y="38161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885" y="27002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707" y="42003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79" y="34455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000" y="41664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696" y="26736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75" y="42279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75" y="351883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36" y="28027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53270" y="38204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1146" y="31338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48856" y="3831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38001" y="30193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24147" y="30533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0795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87" y="34352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01896" y="34564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55800" y="315351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5428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70942" y="389666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63" y="33151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83954" y="30653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21708" y="37952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46096" y="380744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357" y="270534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96" y="41429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46096" y="30873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3806" y="38363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23447" y="30722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16202" y="30587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41" y="415530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726939" y="27249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24298" y="3795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51743" y="42362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66679" y="35317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480815" y="282493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57964" y="3897931"/>
            <a:ext cx="720092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0795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683" y="24132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76773" y="240127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19896" y="20412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959" y="25172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28713" y="28468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959" y="230641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64379" y="20189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07427" y="28045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94609" y="277329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205" y="16202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736" y="31849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77799" y="20316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69146" y="28159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389799" y="201000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58475" y="20229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84" y="31392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54737" y="16387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70563" y="27662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21090" y="32362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17057" y="24546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21090" y="165705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12276" y="2854455"/>
            <a:ext cx="720092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41" y="61713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85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418" y="61561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90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776" y="61500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0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5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13" y="6144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34" y="61683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342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0795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9851" y="260648"/>
            <a:ext cx="8507288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samo jednu šibicu tako da dobiješ 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09" y="26500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8819" y="29971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67171" y="414083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35" y="34032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53459" y="33917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14305" y="30431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984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14305" y="38129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61329" y="298298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88010" y="3780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353" y="26252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85457" y="37807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59423" y="34118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63321" y="30249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99377" y="38178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2088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779" y="26206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779" y="41746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88011" y="300484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019" y="26655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3290" y="34169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57" y="421169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63321" y="37930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290" y="41505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46908" y="303124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0433" y="30086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13" y="33966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8869" y="3780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9827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507288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09" y="26275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63173" y="341218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0478" y="41408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4032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53459" y="33917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60025" y="30431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725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60025" y="37900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61329" y="298298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88010" y="3780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353" y="26252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37187" y="38275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59423" y="34118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48000" y="300069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43220" y="38387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725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779" y="26206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779" y="41746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06539" y="300484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019" y="26655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3290" y="34169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57" y="421169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63321" y="37930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290" y="41505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13059" y="296350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0433" y="30086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4306" y="37477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41" y="61713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85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418" y="61561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90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776" y="61500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0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5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13" y="6144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34" y="61683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342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8547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507288" cy="1656184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/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itchFamily="34" charset="0"/>
              </a:rPr>
              <a:t>( Ima najmanje tri rješenja ) </a:t>
            </a:r>
            <a:r>
              <a:rPr lang="hr-HR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itchFamily="34" charset="0"/>
              </a:rPr>
            </a:br>
            <a:endParaRPr lang="hr-HR" sz="3200" dirty="0">
              <a:solidFill>
                <a:schemeClr val="accent5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00" y="32858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82513" y="44858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3" y="479335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40852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53459" y="40859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6969" y="3664165"/>
            <a:ext cx="720092" cy="6797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23449" y="41198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33395" y="40012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9812" y="444074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93" y="410683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75348" y="368907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32744" y="449734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293" y="33069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86372" y="44925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23" y="41060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55258" y="37150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435864" y="41996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223" y="331397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998" y="487275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06434" y="371458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714" y="33412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3290" y="412641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613" y="48916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94248" y="45428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109" y="49392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64348" y="368768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5230" y="36841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71" y="40509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9005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138 L 0.71146 0.124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25" y="6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692696"/>
            <a:ext cx="8568952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4000" dirty="0" smtClean="0">
                <a:solidFill>
                  <a:schemeClr val="bg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hr-HR" sz="4000" b="1" i="1" dirty="0" smtClean="0">
                <a:solidFill>
                  <a:schemeClr val="bg1"/>
                </a:solidFill>
              </a:rPr>
              <a:t>„</a:t>
            </a:r>
            <a:r>
              <a:rPr lang="hr-HR" sz="4000" b="1" i="1" dirty="0" err="1" smtClean="0">
                <a:solidFill>
                  <a:schemeClr val="bg1"/>
                </a:solidFill>
              </a:rPr>
              <a:t>Vzorci</a:t>
            </a:r>
            <a:r>
              <a:rPr lang="hr-HR" sz="4000" b="1" i="1" dirty="0" smtClean="0">
                <a:solidFill>
                  <a:schemeClr val="bg1"/>
                </a:solidFill>
              </a:rPr>
              <a:t> </a:t>
            </a:r>
            <a:r>
              <a:rPr lang="hr-HR" sz="4000" b="1" i="1" dirty="0" err="1">
                <a:solidFill>
                  <a:schemeClr val="bg1"/>
                </a:solidFill>
              </a:rPr>
              <a:t>so</a:t>
            </a:r>
            <a:r>
              <a:rPr lang="hr-HR" sz="4000" b="1" i="1" dirty="0">
                <a:solidFill>
                  <a:schemeClr val="bg1"/>
                </a:solidFill>
              </a:rPr>
              <a:t> dodani v program </a:t>
            </a:r>
            <a:r>
              <a:rPr lang="hr-HR" sz="4000" b="1" i="1" dirty="0" err="1">
                <a:solidFill>
                  <a:schemeClr val="bg1"/>
                </a:solidFill>
              </a:rPr>
              <a:t>prenovljenega</a:t>
            </a:r>
            <a:r>
              <a:rPr lang="hr-HR" sz="4000" b="1" i="1" dirty="0">
                <a:solidFill>
                  <a:schemeClr val="bg1"/>
                </a:solidFill>
              </a:rPr>
              <a:t> </a:t>
            </a:r>
            <a:r>
              <a:rPr lang="hr-HR" sz="4000" b="1" i="1" dirty="0" err="1">
                <a:solidFill>
                  <a:schemeClr val="bg1"/>
                </a:solidFill>
              </a:rPr>
              <a:t>učnega</a:t>
            </a:r>
            <a:r>
              <a:rPr lang="hr-HR" sz="4000" b="1" i="1" dirty="0">
                <a:solidFill>
                  <a:schemeClr val="bg1"/>
                </a:solidFill>
              </a:rPr>
              <a:t> </a:t>
            </a:r>
            <a:r>
              <a:rPr lang="hr-HR" sz="4000" b="1" i="1" dirty="0" err="1">
                <a:solidFill>
                  <a:schemeClr val="bg1"/>
                </a:solidFill>
              </a:rPr>
              <a:t>načrta</a:t>
            </a:r>
            <a:r>
              <a:rPr lang="hr-HR" sz="4000" b="1" i="1" dirty="0">
                <a:solidFill>
                  <a:schemeClr val="bg1"/>
                </a:solidFill>
              </a:rPr>
              <a:t> za matematiko, zato </a:t>
            </a:r>
            <a:r>
              <a:rPr lang="hr-HR" sz="4000" b="1" i="1" dirty="0" err="1">
                <a:solidFill>
                  <a:schemeClr val="bg1"/>
                </a:solidFill>
              </a:rPr>
              <a:t>upamo</a:t>
            </a:r>
            <a:r>
              <a:rPr lang="hr-HR" sz="4000" b="1" i="1" dirty="0">
                <a:solidFill>
                  <a:schemeClr val="bg1"/>
                </a:solidFill>
              </a:rPr>
              <a:t>, da </a:t>
            </a:r>
            <a:r>
              <a:rPr lang="hr-HR" sz="4000" b="1" i="1" dirty="0" err="1">
                <a:solidFill>
                  <a:schemeClr val="bg1"/>
                </a:solidFill>
              </a:rPr>
              <a:t>bodo</a:t>
            </a:r>
            <a:r>
              <a:rPr lang="hr-HR" sz="4000" b="1" i="1" dirty="0">
                <a:solidFill>
                  <a:schemeClr val="bg1"/>
                </a:solidFill>
              </a:rPr>
              <a:t> </a:t>
            </a:r>
            <a:r>
              <a:rPr lang="hr-HR" sz="4000" b="1" i="1" dirty="0" err="1">
                <a:solidFill>
                  <a:schemeClr val="bg1"/>
                </a:solidFill>
              </a:rPr>
              <a:t>učenci</a:t>
            </a:r>
            <a:r>
              <a:rPr lang="hr-HR" sz="4000" b="1" i="1" dirty="0">
                <a:solidFill>
                  <a:schemeClr val="bg1"/>
                </a:solidFill>
              </a:rPr>
              <a:t> leta 2011. </a:t>
            </a:r>
            <a:r>
              <a:rPr lang="hr-HR" sz="4000" b="1" i="1" dirty="0" err="1">
                <a:solidFill>
                  <a:schemeClr val="bg1"/>
                </a:solidFill>
              </a:rPr>
              <a:t>takšne</a:t>
            </a:r>
            <a:r>
              <a:rPr lang="hr-HR" sz="4000" b="1" i="1" dirty="0">
                <a:solidFill>
                  <a:schemeClr val="bg1"/>
                </a:solidFill>
              </a:rPr>
              <a:t> naloge </a:t>
            </a:r>
            <a:r>
              <a:rPr lang="hr-HR" sz="4000" b="1" i="1" dirty="0" err="1">
                <a:solidFill>
                  <a:schemeClr val="bg1"/>
                </a:solidFill>
              </a:rPr>
              <a:t>že</a:t>
            </a:r>
            <a:r>
              <a:rPr lang="hr-HR" sz="4000" b="1" i="1" dirty="0">
                <a:solidFill>
                  <a:schemeClr val="bg1"/>
                </a:solidFill>
              </a:rPr>
              <a:t> bolje </a:t>
            </a:r>
            <a:r>
              <a:rPr lang="hr-HR" sz="4000" b="1" i="1" dirty="0" err="1">
                <a:solidFill>
                  <a:schemeClr val="bg1"/>
                </a:solidFill>
              </a:rPr>
              <a:t>reševali</a:t>
            </a:r>
            <a:r>
              <a:rPr lang="hr-HR" sz="4000" b="1" i="1" dirty="0">
                <a:solidFill>
                  <a:schemeClr val="bg1"/>
                </a:solidFill>
              </a:rPr>
              <a:t>.“</a:t>
            </a:r>
            <a:endParaRPr lang="hr-H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1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423785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 smtClean="0">
                <a:latin typeface="Trebuchet MS" pitchFamily="34" charset="0"/>
              </a:rPr>
              <a:t/>
            </a:r>
            <a:br>
              <a:rPr lang="hr-HR" sz="3200" dirty="0" smtClean="0">
                <a:latin typeface="Trebuchet MS" pitchFamily="34" charset="0"/>
              </a:rPr>
            </a:br>
            <a:endParaRPr lang="hr-HR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86" y="25858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63173" y="33694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31" y="42243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459" y="34212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56038" y="30027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4861" y="29908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725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49632" y="38125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17541" y="30038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62162" y="38398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35" y="2591193"/>
            <a:ext cx="720092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4861" y="38031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00996" y="384020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40950" y="34301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97874" y="29782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30455" y="38398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725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64" y="25989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078" y="42538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29160" y="30124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634" y="257479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290" y="33694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78" y="424692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64948" y="37919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920" y="41991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44" y="3407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641" y="61713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885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418" y="61561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790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776" y="61500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0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55" y="61472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13" y="6144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434" y="61683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342" y="61500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8602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solidFill>
                  <a:prstClr val="black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prstClr val="black"/>
                </a:solidFill>
                <a:latin typeface="Trebuchet MS" pitchFamily="34" charset="0"/>
              </a:rPr>
            </a:br>
            <a:endParaRPr lang="hr-HR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725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71706" y="38394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80351" y="29983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66902" y="30525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96146" y="37993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725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46192" y="37609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45618" y="26578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63173" y="33694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25" y="41348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206" y="33563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17728" y="29903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69424" y="29493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725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52591" y="29462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79152" y="374904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7373" y="37902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75249" y="37850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725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955" y="25637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971" y="411540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5249" y="298588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8272" y="264589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03580" y="30484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079" y="41594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37958" y="38045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620" y="418316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66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719" y="34079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69139" y="25999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857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513" y="692696"/>
            <a:ext cx="8534968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dobiješ 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18" y="33882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3088" y="41501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97861" y="33444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16424" y="29805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8284" y="29731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97" y="3337304"/>
            <a:ext cx="714347" cy="478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92296" y="38040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2594" y="2971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23913" y="37242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2416" y="37726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20264" y="371843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33342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74090" y="29693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03182" y="26118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450" y="40842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1433" y="29439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93424" y="26160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63050" y="33583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223" y="40842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16402" y="37285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742" y="41134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20264" y="29616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9832" y="25774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25677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3485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74398" y="548680"/>
            <a:ext cx="8669601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da dobiješ 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410" y="25691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27443" y="3400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82" y="42103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963" y="33801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34362" y="29773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527" y="35469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9063" y="29612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411" y="32489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5482" y="38092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264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24079" y="29853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24079" y="37758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01340" y="30042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4399" y="339077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27901" y="30552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054" y="25592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1250" y="41708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89769" y="30042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250" y="26441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35248" y="38321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77883" y="303539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78866" y="38164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758" y="42116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4311" y="37866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09706" y="38420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44628" y="34172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58846" y="34290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644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513" y="692696"/>
            <a:ext cx="8534968" cy="1143000"/>
          </a:xfrm>
        </p:spPr>
        <p:txBody>
          <a:bodyPr>
            <a:noAutofit/>
          </a:bodyPr>
          <a:lstStyle/>
          <a:p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dobiješ 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59515" y="26323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84049" y="336977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91852" y="412617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27770" y="29955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32593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559" y="3375155"/>
            <a:ext cx="714347" cy="478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23987" y="29645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33127" y="37510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0996" y="37726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04674" y="379640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03676" y="298590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85619" y="26252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80002" y="298017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90420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938178" y="37964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13164" y="41564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09012" y="29581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90162" y="38305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7767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6142" y="368592"/>
            <a:ext cx="8669601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samo jednu šibicu tako </a:t>
            </a:r>
            <a:r>
              <a:rPr lang="hr-HR" sz="3200">
                <a:solidFill>
                  <a:schemeClr val="bg1"/>
                </a:solidFill>
                <a:latin typeface="Trebuchet MS" pitchFamily="34" charset="0"/>
              </a:rPr>
              <a:t>da </a:t>
            </a:r>
            <a:r>
              <a:rPr lang="hr-HR" sz="3200" smtClean="0">
                <a:solidFill>
                  <a:schemeClr val="bg1"/>
                </a:solidFill>
                <a:latin typeface="Trebuchet MS" pitchFamily="34" charset="0"/>
              </a:rPr>
              <a:t>dobiješ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86" y="25991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05025" y="34567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31" y="41412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831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7836" y="29871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527" y="35469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7835" y="29904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411" y="32489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48684" y="377030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264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02382" y="30339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48921" y="38197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628" y="26329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31" y="3400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87821" y="30281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150" y="26440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29074" y="41767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14725" y="29968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82" y="26293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411" y="34495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894" y="417342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96555" y="38201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30" y="41898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03058" y="380113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59494" y="381800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628" y="341728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4092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06142" y="368592"/>
            <a:ext cx="8669601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samo jednu šibicu tako da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dobijš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9" y="26461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1058" y="35037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64" y="41882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06" y="34380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864" y="34380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555" y="37952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560" y="35939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68" y="30374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444" y="32959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14717" y="381729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482" y="347344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68415" y="30809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14954" y="386673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61" y="26799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64" y="342717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53854" y="30751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83" y="26910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495107" y="422376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25527" y="30751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15" y="267632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444" y="347622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27" y="42204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03228" y="38671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63" y="42368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69091" y="38481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5527" y="38650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61" y="34642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91510" y="384636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00115" y="382819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367382" y="308387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00115" y="306411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208" y="42271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559" y="26819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04262" y="33974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913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3.33333E-6 L 0.24671 -0.1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1" y="-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95536" y="476672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samo jednu šibicu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</a:p>
          <a:p>
            <a:pPr algn="ctr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dobiješ točnu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jednakost. </a:t>
            </a:r>
            <a:endParaRPr lang="hr-HR" sz="3200" dirty="0">
              <a:latin typeface="Trebuchet MS" pitchFamily="34" charset="0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97" y="26415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57" y="342234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340" y="417333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134" y="34172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93304" y="30094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2859" y="30225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725" y="338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81282" y="38092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17411" y="30093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05636" y="38378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03" y="26764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5599" y="38269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0302" y="38716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0302" y="30484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70167" y="30014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68568" y="37912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725" y="340845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62" y="264941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585" y="41933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00172" y="380173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2124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513" y="692696"/>
            <a:ext cx="8534968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Premjestite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samo jednu šibicu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dobijete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točnu jednakost.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18" y="33882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3088" y="41501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77654">
            <a:off x="2063173" y="33910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97861" y="33444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16424" y="29805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4264">
            <a:off x="6530996" y="33371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3190">
            <a:off x="6557997" y="3337304"/>
            <a:ext cx="714347" cy="478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53630">
            <a:off x="2063173" y="34124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2594" y="2971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0624" y="37085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2416" y="37726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20264" y="371843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33342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74090" y="29693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03182" y="26118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450" y="40842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1433" y="29439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93424" y="26160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63050" y="33583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0" y="41566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74090" y="37524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742" y="41134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16407" y="29350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9832" y="25774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25677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1432" y="37767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0585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0495E-6 L -0.34271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3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513" y="692696"/>
            <a:ext cx="8534968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samo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jednu šibicu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jednakost bude točna.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91" y="380485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28142" y="452005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77654">
            <a:off x="1640893" y="37205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6765" y="42059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1220" y="34167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813" y="391522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37804" y="370154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72316" y="3711075"/>
            <a:ext cx="714347" cy="478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04884">
            <a:off x="1607468" y="37536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813" y="368756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2545" y="344225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1220" y="41892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93055" y="33271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25406" y="30286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94206" y="409681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51225" y="29368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40099" y="369845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24492" y="411646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732" y="44959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16765" y="344815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96202" y="42059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12028" y="37840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27854" y="33849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000" y="455164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86498" y="33943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594000" y="29612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22524" y="40869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31685" y="36809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49895" y="329063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008" y="45033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18667" y="33035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31685" y="291452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61400" y="410166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34518" y="41951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32793" y="37677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71019" y="335359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16" y="45900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820179" y="294589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72747" y="419707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25810" y="33815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5559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41436" y="2168832"/>
            <a:ext cx="8229600" cy="1143000"/>
          </a:xfrm>
        </p:spPr>
        <p:txBody>
          <a:bodyPr>
            <a:noAutofit/>
          </a:bodyPr>
          <a:lstStyle/>
          <a:p>
            <a:r>
              <a:rPr lang="hr-HR" sz="3600" dirty="0">
                <a:solidFill>
                  <a:schemeClr val="bg1"/>
                </a:solidFill>
              </a:rPr>
              <a:t>OPERATIVNI CILJI IN VSEBINE </a:t>
            </a:r>
            <a:br>
              <a:rPr lang="hr-HR" sz="3600" dirty="0">
                <a:solidFill>
                  <a:schemeClr val="bg1"/>
                </a:solidFill>
              </a:rPr>
            </a:br>
            <a:r>
              <a:rPr lang="hr-HR" sz="3600" dirty="0" err="1">
                <a:solidFill>
                  <a:schemeClr val="bg1"/>
                </a:solidFill>
              </a:rPr>
              <a:t>Tretje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  <a:r>
              <a:rPr lang="hr-HR" sz="3600" dirty="0" err="1">
                <a:solidFill>
                  <a:schemeClr val="bg1"/>
                </a:solidFill>
              </a:rPr>
              <a:t>vzgojno</a:t>
            </a:r>
            <a:r>
              <a:rPr lang="hr-HR" sz="3600" dirty="0">
                <a:solidFill>
                  <a:schemeClr val="bg1"/>
                </a:solidFill>
              </a:rPr>
              <a:t>-</a:t>
            </a:r>
            <a:r>
              <a:rPr lang="hr-HR" sz="3600" dirty="0" err="1">
                <a:solidFill>
                  <a:schemeClr val="bg1"/>
                </a:solidFill>
              </a:rPr>
              <a:t>izobraževalno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  <a:r>
              <a:rPr lang="hr-HR" sz="3600" dirty="0" err="1">
                <a:solidFill>
                  <a:schemeClr val="bg1"/>
                </a:solidFill>
              </a:rPr>
              <a:t>obdobje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5692" y="3429000"/>
            <a:ext cx="86411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i="1" dirty="0" err="1">
                <a:solidFill>
                  <a:schemeClr val="bg1"/>
                </a:solidFill>
              </a:rPr>
              <a:t>Primer</a:t>
            </a:r>
            <a:r>
              <a:rPr lang="hr-HR" i="1" dirty="0">
                <a:solidFill>
                  <a:schemeClr val="bg1"/>
                </a:solidFill>
              </a:rPr>
              <a:t>:</a:t>
            </a:r>
            <a:r>
              <a:rPr lang="hr-HR" dirty="0">
                <a:solidFill>
                  <a:schemeClr val="bg1"/>
                </a:solidFill>
              </a:rPr>
              <a:t> </a:t>
            </a:r>
            <a:endParaRPr lang="hr-HR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hr-HR" dirty="0" smtClean="0">
                <a:solidFill>
                  <a:schemeClr val="bg1"/>
                </a:solidFill>
              </a:rPr>
              <a:t>Koliko </a:t>
            </a:r>
            <a:r>
              <a:rPr lang="hr-HR" dirty="0" err="1">
                <a:solidFill>
                  <a:schemeClr val="bg1"/>
                </a:solidFill>
              </a:rPr>
              <a:t>vžigalic</a:t>
            </a:r>
            <a:r>
              <a:rPr lang="hr-HR" dirty="0">
                <a:solidFill>
                  <a:schemeClr val="bg1"/>
                </a:solidFill>
              </a:rPr>
              <a:t> bi </a:t>
            </a:r>
            <a:r>
              <a:rPr lang="hr-HR">
                <a:solidFill>
                  <a:schemeClr val="bg1"/>
                </a:solidFill>
              </a:rPr>
              <a:t>potrebovali </a:t>
            </a:r>
            <a:r>
              <a:rPr lang="hr-HR" smtClean="0">
                <a:solidFill>
                  <a:schemeClr val="bg1"/>
                </a:solidFill>
              </a:rPr>
              <a:t>za 10</a:t>
            </a:r>
            <a:r>
              <a:rPr lang="hr-HR" dirty="0">
                <a:solidFill>
                  <a:schemeClr val="bg1"/>
                </a:solidFill>
              </a:rPr>
              <a:t>. lik </a:t>
            </a:r>
            <a:r>
              <a:rPr lang="hr-HR" dirty="0" smtClean="0">
                <a:solidFill>
                  <a:schemeClr val="bg1"/>
                </a:solidFill>
              </a:rPr>
              <a:t>(</a:t>
            </a:r>
            <a:r>
              <a:rPr lang="hr-HR" dirty="0">
                <a:solidFill>
                  <a:schemeClr val="bg1"/>
                </a:solidFill>
              </a:rPr>
              <a:t>za 7. razred) </a:t>
            </a:r>
            <a:r>
              <a:rPr lang="hr-HR" dirty="0" err="1">
                <a:solidFill>
                  <a:schemeClr val="bg1"/>
                </a:solidFill>
              </a:rPr>
              <a:t>in</a:t>
            </a:r>
            <a:r>
              <a:rPr lang="hr-HR" dirty="0">
                <a:solidFill>
                  <a:schemeClr val="bg1"/>
                </a:solidFill>
              </a:rPr>
              <a:t> koliko </a:t>
            </a:r>
            <a:r>
              <a:rPr lang="hr-HR" dirty="0" err="1">
                <a:solidFill>
                  <a:schemeClr val="bg1"/>
                </a:solidFill>
              </a:rPr>
              <a:t>vžigalic</a:t>
            </a:r>
            <a:r>
              <a:rPr lang="hr-HR" dirty="0">
                <a:solidFill>
                  <a:schemeClr val="bg1"/>
                </a:solidFill>
              </a:rPr>
              <a:t> za n-ti lik (8. razred)?</a:t>
            </a:r>
            <a:r>
              <a:rPr lang="hr-HR" dirty="0"/>
              <a:t> </a:t>
            </a:r>
          </a:p>
          <a:p>
            <a:pPr marL="0" indent="0">
              <a:buNone/>
            </a:pPr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4" y="5409264"/>
            <a:ext cx="8731164" cy="136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ravokutnik 3"/>
          <p:cNvSpPr/>
          <p:nvPr/>
        </p:nvSpPr>
        <p:spPr>
          <a:xfrm>
            <a:off x="161412" y="985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3600" dirty="0">
                <a:solidFill>
                  <a:schemeClr val="bg1"/>
                </a:solidFill>
              </a:rPr>
              <a:t>Program osnovna </a:t>
            </a:r>
            <a:r>
              <a:rPr lang="hr-HR" sz="3600" dirty="0" err="1">
                <a:solidFill>
                  <a:schemeClr val="bg1"/>
                </a:solidFill>
              </a:rPr>
              <a:t>šola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</a:p>
          <a:p>
            <a:r>
              <a:rPr lang="hr-HR" sz="3600" dirty="0">
                <a:solidFill>
                  <a:schemeClr val="bg1"/>
                </a:solidFill>
              </a:rPr>
              <a:t>MATEMATIKA </a:t>
            </a:r>
          </a:p>
          <a:p>
            <a:r>
              <a:rPr lang="hr-HR" sz="3600" dirty="0" err="1">
                <a:solidFill>
                  <a:schemeClr val="bg1"/>
                </a:solidFill>
              </a:rPr>
              <a:t>Učni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  <a:r>
              <a:rPr lang="hr-HR" sz="3600" dirty="0" err="1">
                <a:solidFill>
                  <a:schemeClr val="bg1"/>
                </a:solidFill>
              </a:rPr>
              <a:t>načrt</a:t>
            </a:r>
            <a:r>
              <a:rPr lang="hr-HR" sz="3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079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513" y="692696"/>
            <a:ext cx="8534968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dvije šibice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jednakost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bude točna. </a:t>
            </a:r>
            <a:r>
              <a:rPr lang="hr-HR" sz="3200" dirty="0">
                <a:latin typeface="Trebuchet MS" pitchFamily="34" charset="0"/>
              </a:rPr>
              <a:t/>
            </a:r>
            <a:br>
              <a:rPr lang="hr-HR" sz="3200" dirty="0">
                <a:latin typeface="Trebuchet MS" pitchFamily="34" charset="0"/>
              </a:rPr>
            </a:br>
            <a:endParaRPr lang="hr-HR" sz="3200" dirty="0"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18" y="33882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73088" y="41501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97861" y="33444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16424" y="298052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49866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4264">
            <a:off x="6530996" y="33371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3190">
            <a:off x="6557997" y="3337304"/>
            <a:ext cx="714347" cy="4787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71602" y="3397891"/>
            <a:ext cx="682234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449" y="32710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2594" y="297150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0624" y="37085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2416" y="37726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333426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74090" y="296938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03182" y="26118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414" y="404450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493424" y="26160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63050" y="33583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0" y="415664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74090" y="375240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742" y="41134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16407" y="293508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9832" y="25774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6767" y="256779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1432" y="377670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8914" y="301371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31678" y="379659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348719" y="3190013"/>
            <a:ext cx="127996" cy="8912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368486" y="3534737"/>
            <a:ext cx="127996" cy="8912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97422" y="37566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71432" y="294429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5343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867328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Premjesti 4 šibice tako da dobiješ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10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kvadrata.</a:t>
            </a:r>
            <a:r>
              <a:rPr lang="hr-HR" sz="3200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</a:br>
            <a:r>
              <a:rPr lang="hr-HR" sz="3200" b="1" dirty="0" smtClean="0">
                <a:latin typeface="Trebuchet MS" pitchFamily="34" charset="0"/>
              </a:rPr>
              <a:t> </a:t>
            </a:r>
            <a:endParaRPr lang="hr-HR" sz="3200" dirty="0">
              <a:solidFill>
                <a:schemeClr val="accent4"/>
              </a:solidFill>
              <a:latin typeface="Trebuchet MS" pitchFamily="34" charset="0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273" y="37676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19418" y="295155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45128" y="293055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274" y="542579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21" y="54509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78237" y="295155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111" y="2114414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092" y="37676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50110" y="458864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10402" y="461385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483" y="2132855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93707" y="461509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61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3.7037E-7 L 0.27708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4.44444E-6 L 0.17638 0.114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3" y="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-0.00046 L -0.27587 0.0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1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417 L -0.18715 -0.127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58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424" y="278580"/>
            <a:ext cx="10677994" cy="1287016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2 šibice tako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da dobiješ 7 kvadrata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  <a:r>
              <a:rPr lang="hr-HR" sz="3200" dirty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rgbClr val="336600"/>
                </a:solidFill>
                <a:latin typeface="Trebuchet MS" pitchFamily="34" charset="0"/>
              </a:rPr>
            </a:br>
            <a:endParaRPr lang="hr-HR" sz="3200" dirty="0">
              <a:solidFill>
                <a:srgbClr val="336600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82273" y="37676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19418" y="295155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35427" y="2970000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274" y="542579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21" y="545099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78237" y="2951559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63" y="2120898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093" y="3788703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50110" y="458864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10402" y="461385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164" y="2132856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93707" y="4615091"/>
            <a:ext cx="1557393" cy="11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85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1249 L 0.27448 0.24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15" y="11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6197E-6 L 0.18212 0.36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97" y="18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5212" y="1885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Premjesti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4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šibice tako da dobiješ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3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kvadrata.</a:t>
            </a:r>
            <a:r>
              <a:rPr lang="hr-HR" sz="3200" dirty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rgbClr val="336600"/>
                </a:solidFill>
                <a:latin typeface="Trebuchet MS" pitchFamily="34" charset="0"/>
              </a:rPr>
            </a:br>
            <a:endParaRPr lang="hr-HR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22" y="339766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188" y="4874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315" y="634233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179" y="6340828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980" y="633255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86149" y="560847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5313" y="560847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00886" y="414550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1358" y="412689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09880" y="413247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86148" y="267082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36557" y="411816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5908" y="265778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192" y="192189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91" y="192188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668" y="192189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10945" y="555626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02456" y="265778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535" y="486599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290" y="3397668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42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900" dirty="0">
                <a:solidFill>
                  <a:prstClr val="white"/>
                </a:solidFill>
                <a:latin typeface="Trebuchet MS" pitchFamily="34" charset="0"/>
              </a:rPr>
              <a:t>Premjesti 4 šibice tako da dobiješ 3 kvadrata</a:t>
            </a:r>
            <a:endParaRPr lang="hr-HR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7220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7070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7139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83116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323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10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69327E-6 L -0.16736 1.6932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9.02151E-7 L -0.00191 -0.201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0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3 8.60514E-7 L 0.16996 8.60514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0.00833 L 0.00017 0.220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4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5008" y="332656"/>
            <a:ext cx="8928992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Ukloni 4 šibice tako da </a:t>
            </a:r>
            <a:r>
              <a:rPr lang="hr-HR" sz="3200" smtClean="0">
                <a:solidFill>
                  <a:schemeClr val="bg1"/>
                </a:solidFill>
                <a:latin typeface="Trebuchet MS" pitchFamily="34" charset="0"/>
              </a:rPr>
              <a:t>ostane samo 5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kvadrata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288" y="340072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0413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40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7220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7070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7139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3410" y="560623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323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03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79512" y="247249"/>
            <a:ext cx="8958833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Ukloni 8 šibica tako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ostanu samo 2 kvadrata.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89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4552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85175" y="562041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04240" y="414441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Naslov 2"/>
          <p:cNvSpPr txBox="1">
            <a:spLocks/>
          </p:cNvSpPr>
          <p:nvPr/>
        </p:nvSpPr>
        <p:spPr>
          <a:xfrm>
            <a:off x="437864" y="2998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hr-HR" sz="3200" dirty="0">
              <a:solidFill>
                <a:srgbClr val="336600"/>
              </a:solidFill>
              <a:latin typeface="Copperplate Gothic Bold" pitchFamily="34" charset="0"/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0096" y="268166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24503" y="266972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31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Ukloni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8 šibica tako da ostanu samo 3 kvadrata.</a:t>
            </a:r>
            <a:r>
              <a:rPr lang="hr-HR" sz="3200" dirty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rgbClr val="336600"/>
                </a:solidFill>
                <a:latin typeface="Trebuchet MS" pitchFamily="34" charset="0"/>
              </a:rPr>
            </a:br>
            <a:endParaRPr lang="hr-HR" sz="3200" dirty="0">
              <a:solidFill>
                <a:srgbClr val="336600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51754" y="488358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9589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48171" y="5654358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26572" y="415559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95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Ukloni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8 šibica tako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ostanu samo 4 kvadrata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821" y="4876678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4552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9588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3133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2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6848" y="404664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8 šibica tako da ostanu samo 3 kvadrata.</a:t>
            </a:r>
            <a:r>
              <a:rPr lang="hr-HR" sz="3200" dirty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>
                <a:solidFill>
                  <a:srgbClr val="336600"/>
                </a:solidFill>
                <a:latin typeface="Trebuchet MS" pitchFamily="34" charset="0"/>
              </a:rPr>
            </a:br>
            <a:r>
              <a:rPr lang="hr-HR" sz="2800" dirty="0">
                <a:solidFill>
                  <a:srgbClr val="336600"/>
                </a:solidFill>
                <a:latin typeface="Copperplate Gothic Bold" pitchFamily="34" charset="0"/>
              </a:rPr>
              <a:t/>
            </a:r>
            <a:br>
              <a:rPr lang="hr-HR" sz="2800" dirty="0">
                <a:solidFill>
                  <a:srgbClr val="336600"/>
                </a:solidFill>
                <a:latin typeface="Copperplate Gothic Bold" pitchFamily="34" charset="0"/>
              </a:rPr>
            </a:br>
            <a:r>
              <a:rPr lang="hr-HR" sz="2800" dirty="0" smtClean="0">
                <a:solidFill>
                  <a:srgbClr val="336600"/>
                </a:solidFill>
                <a:latin typeface="Copperplate Gothic Bold" pitchFamily="34" charset="0"/>
              </a:rPr>
              <a:t> </a:t>
            </a:r>
            <a:endParaRPr lang="hr-HR" sz="2800" dirty="0">
              <a:solidFill>
                <a:srgbClr val="336600"/>
              </a:solidFill>
              <a:latin typeface="Copperplate Gothic Bold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757" y="488420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65502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2985" y="562025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85248" y="5632038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228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497" y="192148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04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41436" y="458604"/>
            <a:ext cx="8928992" cy="1039427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 je od šibica složio suncobrane kao što je prikazano  na  crtežu. Koliko mu je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potebno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šibica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bi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složio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suncobran broj 7?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11496" flipV="1">
            <a:off x="407447" y="462419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829365" y="487299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6332" flipV="1">
            <a:off x="1242456" y="461579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1448" flipV="1">
            <a:off x="5679597" y="25861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70892" y="284627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1931" flipV="1">
            <a:off x="6647154" y="258617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63795" flipV="1">
            <a:off x="4214739" y="335169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3885" flipV="1">
            <a:off x="8217584" y="346624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56636" y="458363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62260" y="369901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ravokutnik 6"/>
          <p:cNvSpPr/>
          <p:nvPr/>
        </p:nvSpPr>
        <p:spPr>
          <a:xfrm>
            <a:off x="701484" y="5859324"/>
            <a:ext cx="7020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1  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   broj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2           </a:t>
            </a:r>
            <a:r>
              <a:rPr lang="hr-HR" sz="2800" dirty="0" smtClean="0">
                <a:solidFill>
                  <a:schemeClr val="tx2">
                    <a:lumMod val="75000"/>
                  </a:schemeClr>
                </a:solidFill>
              </a:rPr>
              <a:t>               </a:t>
            </a:r>
            <a:r>
              <a:rPr lang="hr-HR" sz="2800" dirty="0">
                <a:solidFill>
                  <a:schemeClr val="tx2">
                    <a:lumMod val="75000"/>
                  </a:schemeClr>
                </a:solidFill>
              </a:rPr>
              <a:t>broj 3</a:t>
            </a:r>
            <a:endParaRPr lang="hr-HR" sz="2800" dirty="0"/>
          </a:p>
        </p:txBody>
      </p:sp>
      <p:pic>
        <p:nvPicPr>
          <p:cNvPr id="6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1833" flipV="1">
            <a:off x="7476467" y="303598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37822" flipV="1">
            <a:off x="4880817" y="300413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1448" flipV="1">
            <a:off x="2571877" y="372138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054540" y="392022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1931" flipV="1">
            <a:off x="3539434" y="372139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058360" y="483372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1833" flipV="1">
            <a:off x="4340421" y="412041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37822" flipV="1">
            <a:off x="1773097" y="413935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487140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4552" y="487140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105" y="635752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25163" y="560969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3133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Naslov 1"/>
          <p:cNvSpPr txBox="1">
            <a:spLocks/>
          </p:cNvSpPr>
          <p:nvPr/>
        </p:nvSpPr>
        <p:spPr>
          <a:xfrm>
            <a:off x="82298" y="390228"/>
            <a:ext cx="90617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6 šibica tako da ostane samo 5 kvadrata.</a:t>
            </a:r>
            <a:r>
              <a:rPr lang="hr-HR" sz="3200" dirty="0" smtClean="0">
                <a:solidFill>
                  <a:srgbClr val="336600"/>
                </a:solidFill>
                <a:latin typeface="Trebuchet MS" pitchFamily="34" charset="0"/>
              </a:rPr>
              <a:t/>
            </a:r>
            <a:br>
              <a:rPr lang="hr-HR" sz="3200" dirty="0" smtClean="0">
                <a:solidFill>
                  <a:srgbClr val="336600"/>
                </a:solidFill>
                <a:latin typeface="Trebuchet MS" pitchFamily="34" charset="0"/>
              </a:rPr>
            </a:br>
            <a:endParaRPr lang="hr-HR" sz="3200" dirty="0">
              <a:solidFill>
                <a:srgbClr val="3366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9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143000"/>
          </a:xfrm>
        </p:spPr>
        <p:txBody>
          <a:bodyPr>
            <a:norm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Ukloni 8 šibica tako da ostanu samo 2 kvadrata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2359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4552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9980" y="561966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31332" y="413010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30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928992" cy="854968"/>
          </a:xfrm>
        </p:spPr>
        <p:txBody>
          <a:bodyPr>
            <a:noAutofit/>
          </a:bodyPr>
          <a:lstStyle/>
          <a:p>
            <a:pPr algn="l"/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Ukloni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4 šibice tako da ostane samo 5 kvadrata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  <a:br>
              <a:rPr lang="hr-HR" sz="3200" dirty="0">
                <a:solidFill>
                  <a:schemeClr val="bg1"/>
                </a:solidFill>
                <a:latin typeface="Trebuchet MS" pitchFamily="34" charset="0"/>
              </a:rPr>
            </a:b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38" y="341755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97" y="340961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4" y="340835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963" y="488666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4552" y="487258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827" y="488666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090" y="635427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954" y="6352770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755" y="634449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99589" y="562065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91019" y="560644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30904" y="562041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5661" y="4157446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133" y="4138833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04655" y="414441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80923" y="2682764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10758" y="2661777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17519" y="2669319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26572" y="415658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0683" y="2669725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7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6" y="1933831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43" y="1933832"/>
            <a:ext cx="1391243" cy="10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zervirano mjesto sadržaja 2"/>
          <p:cNvSpPr txBox="1">
            <a:spLocks/>
          </p:cNvSpPr>
          <p:nvPr/>
        </p:nvSpPr>
        <p:spPr>
          <a:xfrm>
            <a:off x="452332" y="17008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267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14431" y="404664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Donja slika prikazuje 8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jednakostraničnih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 trokuta. Premjesti 2 šibice tako da nastane 6 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jednakostraničnih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trokuta.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08639" y="5569156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2570836" y="503332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2520615" y="4043357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13727" flipV="1">
            <a:off x="3712503" y="304947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26769" y="559409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72977" flipV="1">
            <a:off x="4955368" y="409409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28773" flipV="1">
            <a:off x="3132914" y="506947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3145505" y="407137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18341" y="358564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4341164" y="3061865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52887" flipV="1">
            <a:off x="4337900" y="6095056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08205" flipV="1">
            <a:off x="3717622" y="607950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232364" y="561181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230195" y="356238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39600" y="3575476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61409" flipV="1">
            <a:off x="5521131" y="405943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20672" flipV="1">
            <a:off x="4942966" y="507707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72977" flipV="1">
            <a:off x="5542084" y="510944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52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2.96296E-6 L -0.05712 0.14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833 L 0.05885 -0.15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8773" y="278580"/>
            <a:ext cx="8173767" cy="1530204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Premjestite 2 šibice tako da nastane 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5 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jednakostraničnih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 trokuta.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14299" y="3977434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3388391" y="346213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3998092" y="3457055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3979915" y="245420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279402" y="294366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22897" flipV="1">
            <a:off x="4603730" y="348999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4589640" y="245420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663069" y="194547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93951" flipV="1">
            <a:off x="2781426" y="343717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2781427" y="244946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103414" y="2929094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3363461" y="243286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62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0694 L -0.05538 0.150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78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981E-6 L 0.075 0.1519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75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81924" y="278580"/>
            <a:ext cx="8229600" cy="1143000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 2  šibice  tako  da  nastanu  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4 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jednakostranična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 trokuta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82746" y="1718772"/>
            <a:ext cx="8027956" cy="4012540"/>
          </a:xfrm>
        </p:spPr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57884" y="3975780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3439719" y="345540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4063092" y="345540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4031243" y="244747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30730" y="293692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4620876" y="241315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14397" y="192421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2832755" y="244273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154742" y="292236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3418998" y="241813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7425" flipV="1">
            <a:off x="3427101" y="447961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7728" flipV="1">
            <a:off x="4047034" y="4477088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52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567E-6 L 0.07135 0.438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" y="219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913E-6 L 0.14219 -1.191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97148" y="188640"/>
            <a:ext cx="8229600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Shonar Bangla" pitchFamily="34" charset="0"/>
              </a:rPr>
              <a:t>Premjesti 2 šibice tako da nastanu 3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  <a:cs typeface="Shonar Bangla" pitchFamily="34" charset="0"/>
              </a:rPr>
              <a:t>jednakostranična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  <a:cs typeface="Shonar Bangla" pitchFamily="34" charset="0"/>
              </a:rPr>
              <a:t> trokuta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  <a:cs typeface="Shonar Bangla" pitchFamily="34" charset="0"/>
              </a:rPr>
              <a:t>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81363" y="4605890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3170936" y="410668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3794309" y="413428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3762460" y="309876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61947" y="3588217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4372185" y="309876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2563972" y="309401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85959" y="357365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3155456" y="305314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7728" flipV="1">
            <a:off x="3778251" y="5128376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4410306" y="512510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96585" y="5621505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09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5434E-6 L 0.06355 -0.13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" y="-6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05876E-6 L -0.0717 -0.139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-6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Premjesti 2 šibice tako da nastanu</a:t>
            </a:r>
            <a:b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</a:b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2 </a:t>
            </a:r>
            <a:r>
              <a:rPr lang="hr-HR" sz="3200" dirty="0" err="1" smtClean="0">
                <a:solidFill>
                  <a:schemeClr val="bg1"/>
                </a:solidFill>
                <a:latin typeface="Trebuchet MS" pitchFamily="34" charset="0"/>
              </a:rPr>
              <a:t>jednakostranična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 trokuta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96654" y="4605890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3190017" y="407706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71088" flipV="1">
            <a:off x="3831580" y="4108057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81625" y="3578123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33314" flipV="1">
            <a:off x="4401799" y="310943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99304" flipV="1">
            <a:off x="2563972" y="309401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885959" y="3573650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7728" flipV="1">
            <a:off x="3778252" y="5112065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56452" flipV="1">
            <a:off x="4396908" y="5103242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096585" y="5621505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3773349" y="2133725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71495" flipV="1">
            <a:off x="3163198" y="2090627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11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3442E-6 L -0.13594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5207E-6 L -0.06684 0.154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77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32379" y="4059851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29499" flipV="1">
            <a:off x="4058484" y="361563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4061751" y="458234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61238" y="507179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44905" y="4059084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37571" flipV="1">
            <a:off x="5226206" y="4615649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185250" y="505723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1377" flipV="1">
            <a:off x="3449506" y="4553008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82259" flipV="1">
            <a:off x="2265412" y="4585330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37728" flipV="1">
            <a:off x="3424296" y="3618264"/>
            <a:ext cx="1130585" cy="5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61357" y="4073351"/>
            <a:ext cx="1130963" cy="5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utnik 1"/>
          <p:cNvSpPr/>
          <p:nvPr/>
        </p:nvSpPr>
        <p:spPr>
          <a:xfrm>
            <a:off x="576692" y="500648"/>
            <a:ext cx="81010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Premjesti  2  šibice  tako  da 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nastanu 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/>
            </a:r>
            <a:b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</a:b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4  </a:t>
            </a:r>
            <a:r>
              <a:rPr lang="hr-HR" sz="3200" dirty="0" err="1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jednakostranična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 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  <a:ea typeface="+mj-ea"/>
                <a:cs typeface="+mj-cs"/>
              </a:rPr>
              <a:t>trokuta.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5567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694 L 0.12986 0.008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3" y="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5397E-6 L -0.13403 -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Od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12 šibica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složene je lik površine 9   </a:t>
            </a:r>
            <a:r>
              <a:rPr lang="hr-HR" sz="3200" dirty="0" err="1" smtClean="0">
                <a:solidFill>
                  <a:prstClr val="white"/>
                </a:solidFill>
                <a:latin typeface="Trebuchet MS" pitchFamily="34" charset="0"/>
              </a:rPr>
              <a:t>šibičnih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 kvadrata. Složi lik od 12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šibica koji će imati površinu kao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5 </a:t>
            </a:r>
            <a:r>
              <a:rPr lang="hr-HR" sz="3200" dirty="0" err="1" smtClean="0">
                <a:solidFill>
                  <a:prstClr val="white"/>
                </a:solidFill>
                <a:latin typeface="Trebuchet MS" pitchFamily="34" charset="0"/>
              </a:rPr>
              <a:t>šibičnih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 kvadrata.</a:t>
            </a:r>
            <a:endParaRPr lang="hr-H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88" y="2516892"/>
            <a:ext cx="8023840" cy="398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336191" y="567140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834" y="3269760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28962" y="567554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95730" y="568022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4794" y="367012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8789" y="447417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18312" y="527919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31567" y="364726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4862" y="4482877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9536" y="527919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25" y="325928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546" y="326028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73501" y="488925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52" y="407690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45586" y="487281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119770" y="569429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94120" y="365365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12829" y="448824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62982" y="5311857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69862" y="370359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38902" y="4496947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69483" y="5315117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665" y="407642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586" y="327435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9782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1512" y="548616"/>
            <a:ext cx="8928992" cy="1039427"/>
          </a:xfrm>
        </p:spPr>
        <p:txBody>
          <a:bodyPr>
            <a:noAutofit/>
          </a:bodyPr>
          <a:lstStyle/>
          <a:p>
            <a:pPr algn="l"/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Matko je od šibica složio ljestve kao što je prikazano  na  crtežu. Koliko mu je potrebno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šibica da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bi  </a:t>
            </a:r>
            <a:r>
              <a:rPr lang="hr-HR" sz="3200" dirty="0">
                <a:solidFill>
                  <a:schemeClr val="bg1"/>
                </a:solidFill>
                <a:latin typeface="Trebuchet MS" pitchFamily="34" charset="0"/>
              </a:rPr>
              <a:t>složio </a:t>
            </a:r>
            <a:r>
              <a:rPr lang="hr-HR" sz="3200" dirty="0" smtClean="0">
                <a:solidFill>
                  <a:schemeClr val="bg1"/>
                </a:solidFill>
                <a:latin typeface="Trebuchet MS" pitchFamily="34" charset="0"/>
              </a:rPr>
              <a:t>ljestve broj 10?</a:t>
            </a:r>
            <a:endParaRPr lang="hr-HR" sz="3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22628" y="2274046"/>
            <a:ext cx="7739864" cy="4485398"/>
          </a:xfrm>
        </p:spPr>
        <p:txBody>
          <a:bodyPr>
            <a:normAutofit fontScale="85000" lnSpcReduction="20000"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 marL="114300" indent="0">
              <a:buNone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        </a:t>
            </a:r>
          </a:p>
          <a:p>
            <a:pPr marL="114300" indent="0">
              <a:buNone/>
            </a:pP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              broj 1               broj 2               broj 3</a:t>
            </a:r>
            <a:endParaRPr lang="hr-H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349366" y="451402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1349079" y="541858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89700" y="494530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252604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230032" y="455420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339291" y="3593418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316432" y="4481356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79624" y="4931494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79623" y="404102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242816" y="4491162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219955" y="362271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83795" y="271275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60648" y="360069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723840" y="402232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24128" y="3127627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7032" y="358199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209890" y="2691520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51025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7031" y="4490919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253853" y="4485515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4242815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3316432" y="539967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188065" y="5408483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714217" y="4942441"/>
            <a:ext cx="8806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98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Od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12 šibica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složen je lik površine 9   </a:t>
            </a:r>
            <a:r>
              <a:rPr lang="hr-HR" sz="3200" dirty="0" err="1" smtClean="0">
                <a:solidFill>
                  <a:prstClr val="white"/>
                </a:solidFill>
                <a:latin typeface="Trebuchet MS" pitchFamily="34" charset="0"/>
              </a:rPr>
              <a:t>šibičnih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 kvadrata. Složi lik od 12 </a:t>
            </a:r>
            <a:r>
              <a:rPr lang="hr-HR" sz="3200" dirty="0">
                <a:solidFill>
                  <a:prstClr val="white"/>
                </a:solidFill>
                <a:latin typeface="Trebuchet MS" pitchFamily="34" charset="0"/>
              </a:rPr>
              <a:t>šibica koji će imati površinu kao 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4  </a:t>
            </a:r>
            <a:r>
              <a:rPr lang="hr-HR" sz="3200" dirty="0" err="1" smtClean="0">
                <a:solidFill>
                  <a:prstClr val="white"/>
                </a:solidFill>
                <a:latin typeface="Trebuchet MS" pitchFamily="34" charset="0"/>
              </a:rPr>
              <a:t>šibična</a:t>
            </a:r>
            <a:r>
              <a:rPr lang="hr-HR" sz="3200" dirty="0" smtClean="0">
                <a:solidFill>
                  <a:prstClr val="white"/>
                </a:solidFill>
                <a:latin typeface="Trebuchet MS" pitchFamily="34" charset="0"/>
              </a:rPr>
              <a:t> kvadrata.</a:t>
            </a:r>
            <a:endParaRPr lang="hr-H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82" y="2511523"/>
            <a:ext cx="8023840" cy="398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336191" y="567140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834" y="3269760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28962" y="567554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95730" y="568022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4794" y="367012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8789" y="447417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18312" y="527919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31567" y="364726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4862" y="4482877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9536" y="5279194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625" y="325928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546" y="326028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47821" y="366666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46475" y="4453968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37246" y="5280869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941" y="487494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238" y="4874945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402" y="5664459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674" y="5669249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20594">
            <a:off x="7046766" y="3523275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8671">
            <a:off x="6414966" y="4009092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53936">
            <a:off x="5778392" y="4474176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0009">
            <a:off x="5127937" y="4947633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74875">
            <a:off x="4482292" y="5414178"/>
            <a:ext cx="812755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6969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587" y="81280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98" y="154745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62717" y="115528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90431" y="115528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62717" y="192839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2947" y="12109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446" y="156492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12769" y="116355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74522" y="193847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22" y="81117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98" y="230170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92861">
            <a:off x="2835331" y="198294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186" y="84321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95446" y="196469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31" y="151757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495" y="22512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67151" y="193162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49821" y="1934069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693" y="81231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58861" y="11632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26133" y="120446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31745" y="190084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62037" y="117819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3643">
            <a:off x="5629170" y="122767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2920" flipV="1">
            <a:off x="6012801" y="1895276"/>
            <a:ext cx="720092" cy="4571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502" y="312127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123" y="389469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70752" y="346951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15475" y="348129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98827" y="424623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059" y="311558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23600" y="349874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27603" y="42544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53" y="312711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29" y="4636893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38103" y="4254411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49129" y="349488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43612" y="4300975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15651" y="3469514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20490" y="426182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71" y="385492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785" y="4588637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6499304" y="4568200"/>
            <a:ext cx="127996" cy="8912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458" y="4613580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17981">
            <a:off x="6635372" y="1901931"/>
            <a:ext cx="720092" cy="721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32533">
            <a:off x="6871600" y="1209766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557" y="194848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10488">
            <a:off x="7165272" y="1226812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6000" contras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04339">
            <a:off x="7437011" y="1906278"/>
            <a:ext cx="720092" cy="48256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124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3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3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3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3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3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3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3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3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3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3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3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3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3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3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3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3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3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3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3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3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3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3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3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3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3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3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3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3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3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3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0" dur="3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3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6" dur="3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9" dur="3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3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5" dur="3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3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3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590653" y="2244998"/>
            <a:ext cx="5645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hr-HR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HVALA NA PAŽNJI! </a:t>
            </a:r>
            <a:endParaRPr lang="hr-HR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49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5985</TotalTime>
  <Words>1313</Words>
  <Application>Microsoft Office PowerPoint</Application>
  <PresentationFormat>On-screen Show (4:3)</PresentationFormat>
  <Paragraphs>230</Paragraphs>
  <Slides>92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Tema sustava Office</vt:lpstr>
      <vt:lpstr>Zadaci sa šibicama u kontekstu igre</vt:lpstr>
      <vt:lpstr>PowerPoint Presentation</vt:lpstr>
      <vt:lpstr>PowerPoint Presentation</vt:lpstr>
      <vt:lpstr>Matko je od šibica složio kućice kao što je prikazano  na  crtežu. Koliko mu je potrebno  šibica da bi  složio kućicu broj 10?</vt:lpstr>
      <vt:lpstr>Za izradu 4 kvadrata u nizu, kao na slici, utrošeno je 13 šibica. Koliko  kvadrata u takovom nizu možeš napraviti  ako  imaš 73 šibice?</vt:lpstr>
      <vt:lpstr>PowerPoint Presentation</vt:lpstr>
      <vt:lpstr>OPERATIVNI CILJI IN VSEBINE  Tretje vzgojno-izobraževalno obdobje </vt:lpstr>
      <vt:lpstr>Matko je od šibica složio suncobrane kao što je prikazano  na  crtežu. Koliko mu je potebno šibica da bi  složio suncobran broj 7?</vt:lpstr>
      <vt:lpstr>Matko je od šibica složio ljestve kao što je prikazano  na  crtežu. Koliko mu je potrebno  šibica da bi  složio ljestve broj 10?</vt:lpstr>
      <vt:lpstr>Matko je od šibica složio krevete kao što je prikazano  na  crtežu. Koliko mu je potrebno  šibica da bi  složio krevet broj 10?</vt:lpstr>
      <vt:lpstr>Matko je od šibica složio božićna drvca kao što je prikazano  na  crtežu. Koliko mu je potrebno  šibica da bi  složio božićno drvce broj 7?</vt:lpstr>
      <vt:lpstr>Na  slici   su prikazani  likovi  1, 2 i 3. Koliko je šibica  potrebno  da  bismo šložili  lik broj 7?</vt:lpstr>
      <vt:lpstr>Matko je od šibica složio figure kao što je  prikazano na crtežu. Koliko mu je potrebno  šibica da bi složio figuru broj  54?   </vt:lpstr>
      <vt:lpstr>Na  slici   su prikazani  likovi  1, 2 i 3. Koliko je šibica  potrebno  da  bismo šložili  lik  4?</vt:lpstr>
      <vt:lpstr>Na slici su kule koje je Matko izgradio od šibica, jednokatnica, dvokatnica i trokatnica. Koliko mu šibica treba da bi izgradio četverokatnicu? </vt:lpstr>
      <vt:lpstr>Ukloni 6 šibica tako da ostanu  samo  3  kvadrata.</vt:lpstr>
      <vt:lpstr>  Lik na slici napravljen je od 12 šibica. Ukloni dvije šibice tako da ostanu  3 kvadrata.  </vt:lpstr>
      <vt:lpstr>Lik na slici napravljen je od 12 šibica. Ukloni dvije šibice tako da ostanu 2 kvadrata.    </vt:lpstr>
      <vt:lpstr>Matka gradi kvadrate od šibica tako da manjem  kvadratu dodaje određen broj šibica i tada dobiva veći kvadrat (vidi sliku). Koliko šibica mora  dodati  tridesetom kvadratu da bi dobila trideset i prvi kvadrat? </vt:lpstr>
      <vt:lpstr>Sanja pomoću šibica gradi niz od 10 kućica. Na slici dolje vidi se početak tog niza. Koliko šibica treba za izgradnju cijelog niza? </vt:lpstr>
      <vt:lpstr>Premjesti 4 šibice tako da dobiješ  3 jednaka kvadrata. </vt:lpstr>
      <vt:lpstr>Premjesti 3 šibice tako da dobiješ 3 jednaka kvadrata.</vt:lpstr>
      <vt:lpstr>Premjesti 2 šibice tako da dobiješ 6 kvadrata.</vt:lpstr>
      <vt:lpstr>Premjesti 3 šibice tako da dobiješ 5 kvadrata.</vt:lpstr>
      <vt:lpstr>Premjestite 3 šibice tako  da dobijte 2 kvadrata.</vt:lpstr>
      <vt:lpstr>Premjesti samo jednu šibicu tako da dobiješ točnu jednakost te odredi sva rješenja:  </vt:lpstr>
      <vt:lpstr>PowerPoint Presentation</vt:lpstr>
      <vt:lpstr>PowerPoint Presentation</vt:lpstr>
      <vt:lpstr>Premjesti  samo jednu šibicu tako da dobiješ točnu jednakost.  </vt:lpstr>
      <vt:lpstr>Premjesti  samo jednu šibicu tako da dobiješ točnu jednakost.  </vt:lpstr>
      <vt:lpstr>Premjesti  samo jednu šibicu tako da dobiješ točnu jednakost.  </vt:lpstr>
      <vt:lpstr>Premjesti  samo jednu šibicu tako da dobiješ točnu jednakost.  </vt:lpstr>
      <vt:lpstr>Premjesti  samo jednu šibicu tako da jednakost bude točna.  </vt:lpstr>
      <vt:lpstr>7- SEGMENTNI DISPLEJ</vt:lpstr>
      <vt:lpstr>PowerPoint Presentation</vt:lpstr>
      <vt:lpstr>UKLJUČIVANJE  JOŠ DVA  SEGMENTA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ZNAMDNKE  7- SEGMENTNOG DISPLEJA</vt:lpstr>
      <vt:lpstr>Premjesti samo jednu šibicu tako da novi broj bude što je moguće veći.  </vt:lpstr>
      <vt:lpstr>PowerPoint Presentation</vt:lpstr>
      <vt:lpstr>Ukloni 2 šibice tako da novi broj bude veći od zadanog.</vt:lpstr>
      <vt:lpstr>Premjesti jednu šibicu tako da novi troznamenkasti broj bude što je moguće manji.   </vt:lpstr>
      <vt:lpstr>PowerPoint Presentation</vt:lpstr>
      <vt:lpstr>Premjestite dvije šibice tako da novi troznamenkasti broj bude što je moguće veći.  </vt:lpstr>
      <vt:lpstr>Premjesti samo jednu šibicu tako da dobiješ točnu jednakost.  </vt:lpstr>
      <vt:lpstr>Premjesti dvije šibice tako da dobiješ točnu jednakost.</vt:lpstr>
      <vt:lpstr>Premjesti samo jednu šibicu tako da dobiješ točnu jednakost.  </vt:lpstr>
      <vt:lpstr>PowerPoint Presentation</vt:lpstr>
      <vt:lpstr>Premjesti samo jednu šibicu tako da dobiješ točnu jednakost.  </vt:lpstr>
      <vt:lpstr>Premjesti samo jednu šibicu tako da dobiješ točnu jednakost.  </vt:lpstr>
      <vt:lpstr>Premjesti samo jednu šibicu tako da dobiješ točnu jednakost.  </vt:lpstr>
      <vt:lpstr>Ukloni samo jednu šibicu tako da dobiješ točnu jednakost.  </vt:lpstr>
      <vt:lpstr>Premjesti samo jednu šibicu tako da dobiješ točnu jednakost.  </vt:lpstr>
      <vt:lpstr>Premjesti samo jednu šibicu tako da dobiješ točnu jednakost.  ( Ima najmanje tri rješenja )  </vt:lpstr>
      <vt:lpstr>Premjesti samo jednu šibicu tako da dobiješ točnu jednakost.  </vt:lpstr>
      <vt:lpstr>Premjesti samo jednu šibicu tako da dobiješ točnu jednakost.  </vt:lpstr>
      <vt:lpstr>Premjesti samo jednu šibicu tako da  dobiješ točnu jednakost.  </vt:lpstr>
      <vt:lpstr>Premjesti samo jednu šibicu tako da dobiješ točnu jednakost.  </vt:lpstr>
      <vt:lpstr>Premjesti samo jednu šibicu tako da  dobiješ točnu jednakost.  </vt:lpstr>
      <vt:lpstr>Premjesti samo jednu šibicu tako da dobiješ točnu jednakost.  </vt:lpstr>
      <vt:lpstr>Premjesti samo jednu šibicu tako da dobijš točnu jednakost.  </vt:lpstr>
      <vt:lpstr>PowerPoint Presentation</vt:lpstr>
      <vt:lpstr>Premjestite samo jednu šibicu tako da  dobijete točnu jednakost.  </vt:lpstr>
      <vt:lpstr>Ukloni samo jednu šibicu tako da jednakost bude točna.  </vt:lpstr>
      <vt:lpstr>Premjesti dvije šibice tako da jednakost bude točna.  </vt:lpstr>
      <vt:lpstr>Premjesti 4 šibice tako da dobiješ 10 kvadrata.  </vt:lpstr>
      <vt:lpstr>Premjesti 2 šibice tako da dobiješ 7 kvadrata. </vt:lpstr>
      <vt:lpstr>Premjesti 4 šibice tako da dobiješ 3 kvadrata. </vt:lpstr>
      <vt:lpstr>Premjesti 4 šibice tako da dobiješ 3 kvadrata</vt:lpstr>
      <vt:lpstr>Ukloni 4 šibice tako da ostane samo 5 kvadrata. </vt:lpstr>
      <vt:lpstr>Ukloni 8 šibica tako da ostanu samo 2 kvadrata.</vt:lpstr>
      <vt:lpstr>Ukloni 8 šibica tako da ostanu samo 3 kvadrata. </vt:lpstr>
      <vt:lpstr>Ukloni 8 šibica tako da ostanu samo 4 kvadrata. </vt:lpstr>
      <vt:lpstr>Ukloni 8 šibica tako da ostanu samo 3 kvadrata.   </vt:lpstr>
      <vt:lpstr>PowerPoint Presentation</vt:lpstr>
      <vt:lpstr>Ukloni 8 šibica tako da ostanu samo 2 kvadrata.</vt:lpstr>
      <vt:lpstr>Ukloni 4 šibice tako da ostane samo 5 kvadrata. </vt:lpstr>
      <vt:lpstr>Donja slika prikazuje 8 jednakostraničnih  trokuta. Premjesti 2 šibice tako da nastane 6  jednakostraničnih trokuta.</vt:lpstr>
      <vt:lpstr>Premjestite 2 šibice tako da nastane   5  jednakostraničnih  trokuta.</vt:lpstr>
      <vt:lpstr>Premjesti  2  šibice  tako  da  nastanu   4  jednakostranična  trokuta.</vt:lpstr>
      <vt:lpstr>Premjesti 2 šibice tako da nastanu 3 jednakostranična trokuta.</vt:lpstr>
      <vt:lpstr>Premjesti 2 šibice tako da nastanu 2 jednakostranična trokuta.</vt:lpstr>
      <vt:lpstr>PowerPoint Presentation</vt:lpstr>
      <vt:lpstr>Od 12 šibica složene je lik površine 9   šibičnih kvadrata. Složi lik od 12 šibica koji će imati površinu kao 5 šibičnih kvadrata.</vt:lpstr>
      <vt:lpstr>Od 12 šibica složen je lik površine 9   šibičnih kvadrata. Složi lik od 12 šibica koji će imati površinu kao 4  šibična kvadrata.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User</dc:creator>
  <cp:lastModifiedBy>wind</cp:lastModifiedBy>
  <cp:revision>617</cp:revision>
  <cp:lastPrinted>2014-12-29T12:50:19Z</cp:lastPrinted>
  <dcterms:created xsi:type="dcterms:W3CDTF">2014-01-14T20:51:30Z</dcterms:created>
  <dcterms:modified xsi:type="dcterms:W3CDTF">2015-01-08T15:33:22Z</dcterms:modified>
</cp:coreProperties>
</file>