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3"/>
  </p:notesMasterIdLst>
  <p:sldIdLst>
    <p:sldId id="256" r:id="rId2"/>
    <p:sldId id="257" r:id="rId3"/>
    <p:sldId id="268" r:id="rId4"/>
    <p:sldId id="260" r:id="rId5"/>
    <p:sldId id="258" r:id="rId6"/>
    <p:sldId id="259" r:id="rId7"/>
    <p:sldId id="267" r:id="rId8"/>
    <p:sldId id="261" r:id="rId9"/>
    <p:sldId id="262" r:id="rId10"/>
    <p:sldId id="263" r:id="rId11"/>
    <p:sldId id="264" r:id="rId12"/>
    <p:sldId id="265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8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14"/>
    </p:cViewPr>
  </p:sorterViewPr>
  <p:notesViewPr>
    <p:cSldViewPr>
      <p:cViewPr varScale="1">
        <p:scale>
          <a:sx n="68" d="100"/>
          <a:sy n="68" d="100"/>
        </p:scale>
        <p:origin x="-2328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C7FD59-809F-44E0-887C-2217221EA134}" type="datetimeFigureOut">
              <a:rPr lang="hr-HR" smtClean="0"/>
              <a:pPr/>
              <a:t>22.1.2015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96596E-29C6-4E0F-BACC-B4BAEEEA45D1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6596E-29C6-4E0F-BACC-B4BAEEEA45D1}" type="slidenum">
              <a:rPr lang="hr-HR" smtClean="0"/>
              <a:pPr/>
              <a:t>4</a:t>
            </a:fld>
            <a:endParaRPr lang="hr-H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Naslovni slajd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ravokutnik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avni poveznik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Naslov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25" name="Podnaslov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hr-HR" smtClean="0"/>
              <a:t>Kliknite da biste uredili stil podnaslova matrice</a:t>
            </a:r>
            <a:endParaRPr kumimoji="0" lang="en-US"/>
          </a:p>
        </p:txBody>
      </p:sp>
      <p:sp>
        <p:nvSpPr>
          <p:cNvPr id="31" name="Rezervirano mjesto datuma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82DEDB2-F82F-4366-AAD9-91F910A0C5D4}" type="datetimeFigureOut">
              <a:rPr lang="hr-HR" smtClean="0"/>
              <a:pPr/>
              <a:t>22.1.2015</a:t>
            </a:fld>
            <a:endParaRPr lang="hr-HR"/>
          </a:p>
        </p:txBody>
      </p:sp>
      <p:sp>
        <p:nvSpPr>
          <p:cNvPr id="18" name="Rezervirano mjesto podnožja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hr-HR"/>
          </a:p>
        </p:txBody>
      </p:sp>
      <p:sp>
        <p:nvSpPr>
          <p:cNvPr id="29" name="Rezervirano mjesto broja slajda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C7C4B695-98CB-4D18-907E-417894FD7539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2DEDB2-F82F-4366-AAD9-91F910A0C5D4}" type="datetimeFigureOut">
              <a:rPr lang="hr-HR" smtClean="0"/>
              <a:pPr/>
              <a:t>22.1.2015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C4B695-98CB-4D18-907E-417894FD7539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B82DEDB2-F82F-4366-AAD9-91F910A0C5D4}" type="datetimeFigureOut">
              <a:rPr lang="hr-HR" smtClean="0"/>
              <a:pPr/>
              <a:t>22.1.2015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7C4B695-98CB-4D18-907E-417894FD7539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2DEDB2-F82F-4366-AAD9-91F910A0C5D4}" type="datetimeFigureOut">
              <a:rPr lang="hr-HR" smtClean="0"/>
              <a:pPr/>
              <a:t>22.1.2015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C4B695-98CB-4D18-907E-417894FD7539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jeljk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hr-HR" smtClean="0"/>
              <a:t>Kliknite da biste uredili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82DEDB2-F82F-4366-AAD9-91F910A0C5D4}" type="datetimeFigureOut">
              <a:rPr lang="hr-HR" smtClean="0"/>
              <a:pPr/>
              <a:t>22.1.2015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C7C4B695-98CB-4D18-907E-417894FD7539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2DEDB2-F82F-4366-AAD9-91F910A0C5D4}" type="datetimeFigureOut">
              <a:rPr lang="hr-HR" smtClean="0"/>
              <a:pPr/>
              <a:t>22.1.2015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C4B695-98CB-4D18-907E-417894FD7539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hr-HR" smtClean="0"/>
              <a:t>Kliknite da biste uredili stilove teksta matrice</a:t>
            </a:r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hr-HR" smtClean="0"/>
              <a:t>Kliknite da biste uredili stilove teksta matrice</a:t>
            </a:r>
          </a:p>
        </p:txBody>
      </p:sp>
      <p:sp>
        <p:nvSpPr>
          <p:cNvPr id="5" name="Rezervirano mjesto sadržaja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2DEDB2-F82F-4366-AAD9-91F910A0C5D4}" type="datetimeFigureOut">
              <a:rPr lang="hr-HR" smtClean="0"/>
              <a:pPr/>
              <a:t>22.1.2015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C4B695-98CB-4D18-907E-417894FD7539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2DEDB2-F82F-4366-AAD9-91F910A0C5D4}" type="datetimeFigureOut">
              <a:rPr lang="hr-HR" smtClean="0"/>
              <a:pPr/>
              <a:t>22.1.2015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C4B695-98CB-4D18-907E-417894FD7539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82DEDB2-F82F-4366-AAD9-91F910A0C5D4}" type="datetimeFigureOut">
              <a:rPr lang="hr-HR" smtClean="0"/>
              <a:pPr/>
              <a:t>22.1.2015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C4B695-98CB-4D18-907E-417894FD7539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hr-HR" smtClean="0"/>
              <a:t>Kliknite da biste uredili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2DEDB2-F82F-4366-AAD9-91F910A0C5D4}" type="datetimeFigureOut">
              <a:rPr lang="hr-HR" smtClean="0"/>
              <a:pPr/>
              <a:t>22.1.2015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C4B695-98CB-4D18-907E-417894FD7539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Slika s opiso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ravokutnik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Pravokutnik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hr-HR" smtClean="0"/>
              <a:t>Kliknite da biste uredili stil naslova matrice</a:t>
            </a:r>
            <a:endParaRPr kumimoji="0" lang="en-US" dirty="0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hr-HR" smtClean="0"/>
              <a:t>Kliknite da biste uredili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2DEDB2-F82F-4366-AAD9-91F910A0C5D4}" type="datetimeFigureOut">
              <a:rPr lang="hr-HR" smtClean="0"/>
              <a:pPr/>
              <a:t>22.1.2015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C4B695-98CB-4D18-907E-417894FD7539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10" name="Rezervirano mjesto slike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hr-HR" smtClean="0"/>
              <a:t>Pritisnite ikonu za dodavanje slike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avokutnik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Rezervirano mjesto naslova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1" name="Rezervirano mjesto teksta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hr-HR" smtClean="0"/>
              <a:t>Kliknite da biste uredili stilove teksta matrice</a:t>
            </a:r>
          </a:p>
          <a:p>
            <a:pPr lvl="1" eaLnBrk="1" latinLnBrk="0" hangingPunct="1"/>
            <a:r>
              <a:rPr kumimoji="0" lang="hr-HR" smtClean="0"/>
              <a:t>Druga razina</a:t>
            </a:r>
          </a:p>
          <a:p>
            <a:pPr lvl="2" eaLnBrk="1" latinLnBrk="0" hangingPunct="1"/>
            <a:r>
              <a:rPr kumimoji="0" lang="hr-HR" smtClean="0"/>
              <a:t>Treća razina</a:t>
            </a:r>
          </a:p>
          <a:p>
            <a:pPr lvl="3" eaLnBrk="1" latinLnBrk="0" hangingPunct="1"/>
            <a:r>
              <a:rPr kumimoji="0" lang="hr-HR" smtClean="0"/>
              <a:t>Četvrta razina</a:t>
            </a:r>
          </a:p>
          <a:p>
            <a:pPr lvl="4" eaLnBrk="1" latinLnBrk="0" hangingPunct="1"/>
            <a:r>
              <a:rPr kumimoji="0" lang="hr-HR" smtClean="0"/>
              <a:t>Peta razina</a:t>
            </a:r>
            <a:endParaRPr kumimoji="0" lang="en-US"/>
          </a:p>
        </p:txBody>
      </p:sp>
      <p:sp>
        <p:nvSpPr>
          <p:cNvPr id="27" name="Rezervirano mjesto datuma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B82DEDB2-F82F-4366-AAD9-91F910A0C5D4}" type="datetimeFigureOut">
              <a:rPr lang="hr-HR" smtClean="0"/>
              <a:pPr/>
              <a:t>22.1.2015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hr-HR"/>
          </a:p>
        </p:txBody>
      </p:sp>
      <p:sp>
        <p:nvSpPr>
          <p:cNvPr id="16" name="Rezervirano mjesto broja slajda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C7C4B695-98CB-4D18-907E-417894FD7539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685800" y="908721"/>
            <a:ext cx="7772400" cy="1224135"/>
          </a:xfrm>
        </p:spPr>
        <p:txBody>
          <a:bodyPr>
            <a:normAutofit fontScale="90000"/>
          </a:bodyPr>
          <a:lstStyle/>
          <a:p>
            <a:pPr algn="l"/>
            <a:r>
              <a:rPr lang="hr-HR" sz="2700" dirty="0" smtClean="0"/>
              <a:t>Državni stručni skup “Matematika u kontekstu”</a:t>
            </a:r>
            <a:br>
              <a:rPr lang="hr-HR" sz="2700" dirty="0" smtClean="0"/>
            </a:br>
            <a:r>
              <a:rPr lang="hr-HR" sz="2700" dirty="0" smtClean="0"/>
              <a:t>Zadar  7.-9. siječnja 2015.</a:t>
            </a:r>
            <a:r>
              <a:rPr lang="hr-HR" dirty="0" smtClean="0"/>
              <a:t/>
            </a:r>
            <a:br>
              <a:rPr lang="hr-HR" dirty="0" smtClean="0"/>
            </a:br>
            <a:r>
              <a:rPr lang="hr-HR" dirty="0"/>
              <a:t> </a:t>
            </a: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371600" y="1772816"/>
            <a:ext cx="6400800" cy="4392488"/>
          </a:xfrm>
          <a:ln>
            <a:solidFill>
              <a:schemeClr val="accent1"/>
            </a:solidFill>
          </a:ln>
        </p:spPr>
        <p:txBody>
          <a:bodyPr>
            <a:normAutofit fontScale="92500"/>
          </a:bodyPr>
          <a:lstStyle/>
          <a:p>
            <a:pPr algn="l"/>
            <a:r>
              <a:rPr lang="hr-HR" sz="2400" b="1" dirty="0" smtClean="0">
                <a:solidFill>
                  <a:schemeClr val="accent4"/>
                </a:solidFill>
              </a:rPr>
              <a:t>Problem parkiranja</a:t>
            </a:r>
          </a:p>
          <a:p>
            <a:r>
              <a:rPr lang="hr-HR" dirty="0" smtClean="0"/>
              <a:t>                                                                     </a:t>
            </a:r>
          </a:p>
          <a:p>
            <a:endParaRPr lang="hr-HR" dirty="0"/>
          </a:p>
          <a:p>
            <a:endParaRPr lang="hr-HR" dirty="0" smtClean="0"/>
          </a:p>
          <a:p>
            <a:endParaRPr lang="hr-HR" dirty="0" smtClean="0"/>
          </a:p>
          <a:p>
            <a:r>
              <a:rPr lang="hr-HR" dirty="0"/>
              <a:t> </a:t>
            </a:r>
            <a:r>
              <a:rPr lang="hr-HR" dirty="0" smtClean="0"/>
              <a:t>         </a:t>
            </a:r>
          </a:p>
          <a:p>
            <a:endParaRPr lang="hr-HR" dirty="0" smtClean="0"/>
          </a:p>
          <a:p>
            <a:r>
              <a:rPr lang="hr-HR" dirty="0" smtClean="0"/>
              <a:t> </a:t>
            </a:r>
          </a:p>
          <a:p>
            <a:endParaRPr lang="hr-HR" sz="1800" dirty="0" smtClean="0"/>
          </a:p>
          <a:p>
            <a:endParaRPr lang="hr-HR" sz="1800" dirty="0" smtClean="0"/>
          </a:p>
          <a:p>
            <a:r>
              <a:rPr lang="hr-HR" sz="1800" dirty="0" smtClean="0"/>
              <a:t>Ranko </a:t>
            </a:r>
            <a:r>
              <a:rPr lang="hr-HR" sz="1800" dirty="0" err="1" smtClean="0"/>
              <a:t>Vujević</a:t>
            </a:r>
            <a:r>
              <a:rPr lang="hr-HR" sz="1800" dirty="0" smtClean="0"/>
              <a:t>,</a:t>
            </a:r>
            <a:r>
              <a:rPr lang="hr-HR" sz="1800" dirty="0" err="1" smtClean="0"/>
              <a:t>prof</a:t>
            </a:r>
            <a:r>
              <a:rPr lang="hr-HR" sz="1800" dirty="0" smtClean="0"/>
              <a:t>.</a:t>
            </a:r>
          </a:p>
          <a:p>
            <a:r>
              <a:rPr lang="hr-HR" sz="1800" dirty="0" smtClean="0"/>
              <a:t>                                        Srednja tehnička prometna škola Split</a:t>
            </a:r>
            <a:endParaRPr lang="hr-HR" sz="1800" dirty="0"/>
          </a:p>
        </p:txBody>
      </p:sp>
      <p:pic>
        <p:nvPicPr>
          <p:cNvPr id="4" name="Slika 3" descr="https://encrypted-tbn0.gstatic.com/images?q=tbn:ANd9GcRW4MFDjZ2hvqEMuF370BbU-io3a600iRCWIOKadaRwBeB2ipJT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780928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Slika 4" descr="https://encrypted-tbn0.gstatic.com/images?q=tbn:ANd9GcTc5Q2bHX_k7cgx8YxIEqPzHHLeO5azvjIvp5mTtQ3kmq1w12i2xA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780928"/>
            <a:ext cx="2847975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4509120"/>
            <a:ext cx="6923112" cy="1617043"/>
          </a:xfrm>
        </p:spPr>
        <p:txBody>
          <a:bodyPr/>
          <a:lstStyle/>
          <a:p>
            <a:endParaRPr lang="hr-H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7956376" cy="6420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323528" y="3429000"/>
            <a:ext cx="7488832" cy="1872209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hr-HR" dirty="0" smtClean="0"/>
          </a:p>
          <a:p>
            <a:pPr>
              <a:buNone/>
            </a:pPr>
            <a:endParaRPr lang="hr-HR" dirty="0" smtClean="0"/>
          </a:p>
          <a:p>
            <a:pPr>
              <a:buNone/>
            </a:pPr>
            <a:endParaRPr lang="hr-HR" dirty="0" smtClean="0"/>
          </a:p>
          <a:p>
            <a:pPr>
              <a:buNone/>
            </a:pPr>
            <a:endParaRPr lang="hr-HR" dirty="0" smtClean="0"/>
          </a:p>
          <a:p>
            <a:pPr>
              <a:buNone/>
            </a:pPr>
            <a:r>
              <a:rPr lang="hr-HR" sz="1700" dirty="0" smtClean="0"/>
              <a:t>-širina jednosmjernih kolnika  2.8m-3.2m</a:t>
            </a:r>
            <a:endParaRPr lang="hr-HR" sz="17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60648"/>
            <a:ext cx="8100391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-1" y="0"/>
            <a:ext cx="7137613" cy="393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238250"/>
            <a:ext cx="6840760" cy="2331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27584" y="2821837"/>
            <a:ext cx="6494704" cy="1362075"/>
          </a:xfrm>
        </p:spPr>
        <p:txBody>
          <a:bodyPr>
            <a:normAutofit/>
          </a:bodyPr>
          <a:lstStyle/>
          <a:p>
            <a:pPr algn="ctr"/>
            <a:r>
              <a:rPr lang="hr-HR" sz="3800" dirty="0" smtClean="0"/>
              <a:t>Neka učenička rješenja</a:t>
            </a:r>
            <a:endParaRPr lang="hr-HR" sz="3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Ranko\Desktop\R1.jpg"/>
          <p:cNvPicPr>
            <a:picLocks noChangeAspect="1" noChangeArrowheads="1"/>
          </p:cNvPicPr>
          <p:nvPr/>
        </p:nvPicPr>
        <p:blipFill>
          <a:blip r:embed="rId2" cstate="print"/>
          <a:srcRect l="6736" t="20843" r="3031" b="1390"/>
          <a:stretch>
            <a:fillRect/>
          </a:stretch>
        </p:blipFill>
        <p:spPr bwMode="auto">
          <a:xfrm rot="10800000">
            <a:off x="395536" y="1052736"/>
            <a:ext cx="7731968" cy="4845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Ranko\Desktop\R2.jpg"/>
          <p:cNvPicPr>
            <a:picLocks noChangeAspect="1" noChangeArrowheads="1"/>
          </p:cNvPicPr>
          <p:nvPr/>
        </p:nvPicPr>
        <p:blipFill>
          <a:blip r:embed="rId2" cstate="print"/>
          <a:srcRect l="9093" t="17261" b="16956"/>
          <a:stretch>
            <a:fillRect/>
          </a:stretch>
        </p:blipFill>
        <p:spPr bwMode="auto">
          <a:xfrm>
            <a:off x="179511" y="1340768"/>
            <a:ext cx="7800209" cy="41044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Ranko\Desktop\R3.jpg"/>
          <p:cNvPicPr>
            <a:picLocks noChangeAspect="1" noChangeArrowheads="1"/>
          </p:cNvPicPr>
          <p:nvPr/>
        </p:nvPicPr>
        <p:blipFill>
          <a:blip r:embed="rId2" cstate="print"/>
          <a:srcRect l="5389" t="17565" r="3705" b="14194"/>
          <a:stretch>
            <a:fillRect/>
          </a:stretch>
        </p:blipFill>
        <p:spPr bwMode="auto">
          <a:xfrm>
            <a:off x="179511" y="1484784"/>
            <a:ext cx="7914871" cy="4320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Ranko\Desktop\R4.jpg"/>
          <p:cNvPicPr>
            <a:picLocks noChangeAspect="1" noChangeArrowheads="1"/>
          </p:cNvPicPr>
          <p:nvPr/>
        </p:nvPicPr>
        <p:blipFill>
          <a:blip r:embed="rId2" cstate="print"/>
          <a:srcRect l="9767" t="18173" r="7072" b="15038"/>
          <a:stretch>
            <a:fillRect/>
          </a:stretch>
        </p:blipFill>
        <p:spPr bwMode="auto">
          <a:xfrm>
            <a:off x="251520" y="1196752"/>
            <a:ext cx="7644520" cy="4464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Ranko\Desktop\R5.jpg"/>
          <p:cNvPicPr>
            <a:picLocks noChangeAspect="1" noChangeArrowheads="1"/>
          </p:cNvPicPr>
          <p:nvPr/>
        </p:nvPicPr>
        <p:blipFill>
          <a:blip r:embed="rId2" cstate="print"/>
          <a:srcRect l="8756" t="18146" r="674" b="1390"/>
          <a:stretch>
            <a:fillRect/>
          </a:stretch>
        </p:blipFill>
        <p:spPr bwMode="auto">
          <a:xfrm>
            <a:off x="0" y="1268760"/>
            <a:ext cx="8136787" cy="52565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Ranko\Desktop\R6.jpg"/>
          <p:cNvPicPr>
            <a:picLocks noChangeAspect="1" noChangeArrowheads="1"/>
          </p:cNvPicPr>
          <p:nvPr/>
        </p:nvPicPr>
        <p:blipFill>
          <a:blip r:embed="rId2" cstate="print"/>
          <a:srcRect l="15285" t="25932" b="34352"/>
          <a:stretch>
            <a:fillRect/>
          </a:stretch>
        </p:blipFill>
        <p:spPr bwMode="auto">
          <a:xfrm>
            <a:off x="0" y="620688"/>
            <a:ext cx="8041172" cy="5184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 smtClean="0"/>
              <a:t>Zadatak: </a:t>
            </a:r>
            <a:br>
              <a:rPr lang="hr-HR" dirty="0" smtClean="0"/>
            </a:br>
            <a:r>
              <a:rPr lang="hr-HR" dirty="0" smtClean="0"/>
              <a:t>Problem parkinga</a:t>
            </a:r>
            <a:endParaRPr lang="hr-HR" dirty="0"/>
          </a:p>
        </p:txBody>
      </p:sp>
      <p:pic>
        <p:nvPicPr>
          <p:cNvPr id="1026" name="Picture 2" descr="C:\Users\Ranko\Desktop\Nova bitmapna slika.bmp"/>
          <p:cNvPicPr>
            <a:picLocks noChangeAspect="1" noChangeArrowheads="1"/>
          </p:cNvPicPr>
          <p:nvPr/>
        </p:nvPicPr>
        <p:blipFill>
          <a:blip r:embed="rId2" cstate="print"/>
          <a:srcRect l="24588" t="1001" r="24292" b="6008"/>
          <a:stretch>
            <a:fillRect/>
          </a:stretch>
        </p:blipFill>
        <p:spPr bwMode="auto">
          <a:xfrm>
            <a:off x="2056321" y="1541403"/>
            <a:ext cx="4887300" cy="52599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Ranko\Desktop\R7.jpg"/>
          <p:cNvPicPr>
            <a:picLocks noChangeAspect="1" noChangeArrowheads="1"/>
          </p:cNvPicPr>
          <p:nvPr/>
        </p:nvPicPr>
        <p:blipFill>
          <a:blip r:embed="rId2" cstate="print"/>
          <a:srcRect l="15285" t="24248" r="3242" b="33342"/>
          <a:stretch>
            <a:fillRect/>
          </a:stretch>
        </p:blipFill>
        <p:spPr bwMode="auto">
          <a:xfrm>
            <a:off x="-1" y="548680"/>
            <a:ext cx="7946543" cy="5688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Ranko\Desktop\losi park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700808"/>
            <a:ext cx="6984776" cy="4655225"/>
          </a:xfrm>
          <a:prstGeom prst="rect">
            <a:avLst/>
          </a:prstGeom>
          <a:noFill/>
        </p:spPr>
      </p:pic>
      <p:sp>
        <p:nvSpPr>
          <p:cNvPr id="3" name="Naslov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Hvala na suradnji pri pronalasku parkinga</a:t>
            </a:r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Ranko\Desktop\garaz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764704"/>
            <a:ext cx="7110730" cy="5328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Zadatak je rješavan u drugim i trećim razredima zanimanja vozač motornog vozila.</a:t>
            </a:r>
          </a:p>
          <a:p>
            <a:r>
              <a:rPr lang="hr-HR" dirty="0" smtClean="0"/>
              <a:t>Vrijeme realizacije u trajanju od dva školska sata.</a:t>
            </a:r>
          </a:p>
          <a:p>
            <a:r>
              <a:rPr lang="hr-HR" dirty="0" smtClean="0"/>
              <a:t>Cilj: što više parkirnih mjesta uz zadane uvjete.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Problemi samog zadatka: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n</a:t>
            </a:r>
            <a:r>
              <a:rPr lang="hr-HR" dirty="0" smtClean="0"/>
              <a:t>ije definirana visina ulaza (uzeli smo 2.4 m)</a:t>
            </a:r>
          </a:p>
          <a:p>
            <a:r>
              <a:rPr lang="hr-HR" dirty="0"/>
              <a:t>n</a:t>
            </a:r>
            <a:r>
              <a:rPr lang="hr-HR" dirty="0" smtClean="0"/>
              <a:t>ije definiran ulaz (kreće li se sa razine ceste, neposredno ispred zgrade)</a:t>
            </a:r>
          </a:p>
          <a:p>
            <a:r>
              <a:rPr lang="hr-HR" dirty="0" smtClean="0"/>
              <a:t>u zakonima EU i RH različiti podaci o veličini parkirnih mjesta</a:t>
            </a:r>
          </a:p>
          <a:p>
            <a:r>
              <a:rPr lang="hr-HR" dirty="0"/>
              <a:t>a</a:t>
            </a:r>
            <a:r>
              <a:rPr lang="hr-HR" dirty="0" smtClean="0"/>
              <a:t>utomobili sve većih dimenzija</a:t>
            </a:r>
          </a:p>
          <a:p>
            <a:pPr>
              <a:buNone/>
            </a:pPr>
            <a:endParaRPr lang="hr-H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DobrI ISHODI zadatka: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sz="2200" dirty="0"/>
              <a:t>u</a:t>
            </a:r>
            <a:r>
              <a:rPr lang="hr-HR" sz="2200" dirty="0" smtClean="0"/>
              <a:t>ključivanje svih učenika (bez velike animacije)</a:t>
            </a:r>
          </a:p>
          <a:p>
            <a:r>
              <a:rPr lang="hr-HR" sz="2200" dirty="0" err="1" smtClean="0"/>
              <a:t>međupredmetna</a:t>
            </a:r>
            <a:r>
              <a:rPr lang="hr-HR" sz="2200" dirty="0" smtClean="0"/>
              <a:t> suradnja:-engleski jezik</a:t>
            </a:r>
            <a:r>
              <a:rPr lang="hr-HR" sz="2200" dirty="0"/>
              <a:t> </a:t>
            </a:r>
            <a:endParaRPr lang="hr-HR" sz="2200" dirty="0" smtClean="0"/>
          </a:p>
          <a:p>
            <a:pPr>
              <a:buNone/>
            </a:pPr>
            <a:r>
              <a:rPr lang="hr-HR" sz="2200" dirty="0"/>
              <a:t> </a:t>
            </a:r>
            <a:r>
              <a:rPr lang="hr-HR" sz="2200" dirty="0" smtClean="0"/>
              <a:t>                                         -prometni propisi</a:t>
            </a:r>
          </a:p>
          <a:p>
            <a:pPr>
              <a:buNone/>
            </a:pPr>
            <a:r>
              <a:rPr lang="hr-HR" sz="2200" dirty="0"/>
              <a:t> </a:t>
            </a:r>
            <a:r>
              <a:rPr lang="hr-HR" sz="2200" dirty="0" smtClean="0"/>
              <a:t>                                         -prometna infrastruktura</a:t>
            </a:r>
          </a:p>
          <a:p>
            <a:pPr>
              <a:buNone/>
            </a:pPr>
            <a:r>
              <a:rPr lang="hr-HR" sz="2200" dirty="0"/>
              <a:t> </a:t>
            </a:r>
            <a:r>
              <a:rPr lang="hr-HR" sz="2200" dirty="0" smtClean="0"/>
              <a:t>                                         -cestovna vozila</a:t>
            </a:r>
          </a:p>
          <a:p>
            <a:r>
              <a:rPr lang="hr-HR" sz="2200" dirty="0"/>
              <a:t>p</a:t>
            </a:r>
            <a:r>
              <a:rPr lang="hr-HR" sz="2200" dirty="0" smtClean="0"/>
              <a:t>ozitivna atmosfera i interes kod drugih profesora (pitanja učenika i konkretni prijedlozi)</a:t>
            </a:r>
          </a:p>
          <a:p>
            <a:r>
              <a:rPr lang="hr-HR" sz="2200" dirty="0" smtClean="0"/>
              <a:t>suradničko učenje</a:t>
            </a:r>
          </a:p>
          <a:p>
            <a:r>
              <a:rPr lang="hr-HR" sz="2200" dirty="0" smtClean="0"/>
              <a:t>iskustveno učenje</a:t>
            </a:r>
          </a:p>
          <a:p>
            <a:pPr>
              <a:buNone/>
            </a:pPr>
            <a:endParaRPr lang="hr-HR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DobrI ISHODI zadatka: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sz="2200" dirty="0" smtClean="0"/>
              <a:t>briga o osobama sa invaliditetom</a:t>
            </a:r>
          </a:p>
          <a:p>
            <a:r>
              <a:rPr lang="hr-HR" sz="2200" dirty="0" smtClean="0"/>
              <a:t>pronalaženje informacija na internetu</a:t>
            </a:r>
          </a:p>
          <a:p>
            <a:r>
              <a:rPr lang="hr-HR" sz="2200" dirty="0" smtClean="0"/>
              <a:t>terenska nastava (mjerenje i </a:t>
            </a:r>
            <a:r>
              <a:rPr lang="hr-HR" sz="2200" dirty="0" err="1" smtClean="0"/>
              <a:t>slikavanje</a:t>
            </a:r>
            <a:r>
              <a:rPr lang="hr-HR" sz="2200" dirty="0" smtClean="0"/>
              <a:t> po gradu)</a:t>
            </a:r>
          </a:p>
          <a:p>
            <a:r>
              <a:rPr lang="hr-HR" sz="2200" dirty="0" smtClean="0"/>
              <a:t>upoznavanje sa zakonskom regulativom</a:t>
            </a:r>
          </a:p>
          <a:p>
            <a:r>
              <a:rPr lang="hr-HR" sz="2200" dirty="0" smtClean="0"/>
              <a:t>pobuđivanje interesa nestandardnim zadatkom</a:t>
            </a:r>
          </a:p>
          <a:p>
            <a:r>
              <a:rPr lang="hr-HR" sz="2200" dirty="0" smtClean="0"/>
              <a:t>završni rad jednog učenika je s ovom temom</a:t>
            </a:r>
          </a:p>
          <a:p>
            <a:pPr>
              <a:buNone/>
            </a:pPr>
            <a:endParaRPr lang="hr-HR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516672"/>
          </a:xfrm>
        </p:spPr>
        <p:txBody>
          <a:bodyPr>
            <a:normAutofit fontScale="90000"/>
          </a:bodyPr>
          <a:lstStyle/>
          <a:p>
            <a:r>
              <a:rPr lang="hr-HR" dirty="0" smtClean="0"/>
              <a:t>Zadatak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67544" y="1340768"/>
            <a:ext cx="7239000" cy="4846320"/>
          </a:xfrm>
        </p:spPr>
        <p:txBody>
          <a:bodyPr>
            <a:noAutofit/>
          </a:bodyPr>
          <a:lstStyle/>
          <a:p>
            <a:r>
              <a:rPr lang="hr-HR" sz="2400" dirty="0" smtClean="0"/>
              <a:t>U radnom zadatku grupa učenika treba na zadanoj površini skicirati parkiralište vodeći računa da se zadana površina ne može mijenjati, te se držati propisanih širina parkirnih mjesta. </a:t>
            </a:r>
          </a:p>
          <a:p>
            <a:r>
              <a:rPr lang="hr-HR" sz="2400" dirty="0" smtClean="0"/>
              <a:t>Moraju </a:t>
            </a:r>
            <a:r>
              <a:rPr lang="hr-HR" sz="2400" dirty="0"/>
              <a:t>postojati 2 parkirna mjesta za osobe sa </a:t>
            </a:r>
            <a:r>
              <a:rPr lang="hr-HR" sz="2400" dirty="0" smtClean="0"/>
              <a:t>invaliditetom</a:t>
            </a:r>
          </a:p>
          <a:p>
            <a:r>
              <a:rPr lang="hr-HR" sz="2400" dirty="0" smtClean="0"/>
              <a:t>Moraju </a:t>
            </a:r>
            <a:r>
              <a:rPr lang="hr-HR" sz="2400" dirty="0" err="1" smtClean="0"/>
              <a:t>postaojati</a:t>
            </a:r>
            <a:r>
              <a:rPr lang="hr-HR" sz="2400" dirty="0" smtClean="0"/>
              <a:t> 6 parkirnih mjesta za motocikle</a:t>
            </a:r>
          </a:p>
          <a:p>
            <a:r>
              <a:rPr lang="hr-HR" sz="2400" dirty="0" smtClean="0"/>
              <a:t>Stubište 5m*</a:t>
            </a:r>
            <a:r>
              <a:rPr lang="hr-HR" sz="2400" dirty="0" err="1" smtClean="0"/>
              <a:t>5m</a:t>
            </a:r>
            <a:endParaRPr lang="hr-HR" sz="2400" dirty="0" smtClean="0"/>
          </a:p>
          <a:p>
            <a:r>
              <a:rPr lang="hr-HR" sz="2400" dirty="0" smtClean="0"/>
              <a:t>Ulazno-izlazna rampa  maksimalnog nagiba 25%</a:t>
            </a:r>
            <a:endParaRPr lang="hr-H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60648"/>
            <a:ext cx="7358808" cy="599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ogatstvo">
  <a:themeElements>
    <a:clrScheme name="Bogatstvo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Bogatstvo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ogatstvo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160</TotalTime>
  <Words>230</Words>
  <Application>Microsoft Office PowerPoint</Application>
  <PresentationFormat>On-screen Show (4:3)</PresentationFormat>
  <Paragraphs>52</Paragraphs>
  <Slides>21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Bogatstvo</vt:lpstr>
      <vt:lpstr>Državni stručni skup “Matematika u kontekstu” Zadar  7.-9. siječnja 2015.  </vt:lpstr>
      <vt:lpstr>Zadatak:  Problem parkinga</vt:lpstr>
      <vt:lpstr>Slide 3</vt:lpstr>
      <vt:lpstr>Slide 4</vt:lpstr>
      <vt:lpstr>Problemi samog zadatka:</vt:lpstr>
      <vt:lpstr>DobrI ISHODI zadatka:</vt:lpstr>
      <vt:lpstr>DobrI ISHODI zadatka:</vt:lpstr>
      <vt:lpstr>Zadatak</vt:lpstr>
      <vt:lpstr>Slide 9</vt:lpstr>
      <vt:lpstr>Slide 10</vt:lpstr>
      <vt:lpstr>Slide 11</vt:lpstr>
      <vt:lpstr>Slide 12</vt:lpstr>
      <vt:lpstr>Neka učenička rješenja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Hvala na suradnji pri pronalasku parkinga</vt:lpstr>
    </vt:vector>
  </TitlesOfParts>
  <Company>Srednja tehnička i prometna škola Split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Državni stručni skup “Matematika u kontekstu” Zadar  7.-9. siječnja 2015.</dc:title>
  <dc:creator>Ranko Vujević</dc:creator>
  <cp:lastModifiedBy>acmaric</cp:lastModifiedBy>
  <cp:revision>22</cp:revision>
  <dcterms:created xsi:type="dcterms:W3CDTF">2015-01-02T13:35:50Z</dcterms:created>
  <dcterms:modified xsi:type="dcterms:W3CDTF">2015-01-22T10:12:42Z</dcterms:modified>
</cp:coreProperties>
</file>