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0" r:id="rId3"/>
    <p:sldId id="256" r:id="rId4"/>
    <p:sldId id="257" r:id="rId5"/>
    <p:sldId id="258" r:id="rId6"/>
    <p:sldId id="259" r:id="rId7"/>
    <p:sldId id="265" r:id="rId8"/>
    <p:sldId id="274" r:id="rId9"/>
    <p:sldId id="272" r:id="rId10"/>
    <p:sldId id="261" r:id="rId11"/>
    <p:sldId id="273" r:id="rId12"/>
    <p:sldId id="263" r:id="rId13"/>
    <p:sldId id="268" r:id="rId14"/>
    <p:sldId id="264" r:id="rId15"/>
    <p:sldId id="269" r:id="rId16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42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1A071-2A74-455A-A49A-8BB21E4AC2F6}" type="datetimeFigureOut">
              <a:rPr lang="sr-Latn-CS" smtClean="0"/>
              <a:pPr/>
              <a:t>1.12.2014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Građanski odgoj i obrazovanje</a:t>
            </a:r>
            <a:br>
              <a:rPr lang="hr-HR" dirty="0" smtClean="0"/>
            </a:br>
            <a:r>
              <a:rPr lang="hr-HR" dirty="0" smtClean="0"/>
              <a:t>(…i matematika 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Učenička mapa </a:t>
            </a:r>
            <a:r>
              <a:rPr lang="hr-HR" dirty="0" smtClean="0"/>
              <a:t>osobnog razvoja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r-HR" dirty="0" smtClean="0"/>
              <a:t>Učenik upisuje što je tijekom godine radio u sklopu nastave Građanskog odgoja: osobna zapažanja, bilješke, osvrti na naučeno, nove ideje i rješenja do kojih je došao, koje su mu vrijednosti važne i s kojim se teškoćama susretao, izrađuje plan svojeg daljnjeg profesionalnog razvoja. Dokumentira svoje organizacijske sposobnosti, sposobnost planiranja i postavljanja prioriteta, prepoznaje i izražava vlastite interese i motivaciju za različita područja daljnjeg obrazovanja, izbor zanimanja ili područje profesionalne karijere. Unosi potvrde o sudjelovanju u natjecanjima, volontiranju, o završenim tečajevima, potvrde o sudjelovanju u školskim, županijskim i državnim smotrama, o sudjelovanju u znanstvenim i tehničkim </a:t>
            </a:r>
            <a:r>
              <a:rPr lang="hr-HR" dirty="0" smtClean="0"/>
              <a:t>inovacijskim </a:t>
            </a:r>
            <a:r>
              <a:rPr lang="hr-HR" dirty="0" smtClean="0"/>
              <a:t>projektima i </a:t>
            </a:r>
            <a:r>
              <a:rPr lang="hr-HR" dirty="0" err="1" smtClean="0"/>
              <a:t>sl</a:t>
            </a:r>
            <a:r>
              <a:rPr lang="hr-HR" dirty="0" smtClean="0"/>
              <a:t>.</a:t>
            </a:r>
          </a:p>
          <a:p>
            <a:r>
              <a:rPr lang="hr-HR" dirty="0" smtClean="0"/>
              <a:t>Tko će to pregledati?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postignuća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512" y="1412776"/>
            <a:ext cx="8964488" cy="5184576"/>
          </a:xfrm>
        </p:spPr>
        <p:txBody>
          <a:bodyPr>
            <a:noAutofit/>
          </a:bodyPr>
          <a:lstStyle/>
          <a:p>
            <a:r>
              <a:rPr lang="hr-HR" sz="2400" dirty="0" smtClean="0"/>
              <a:t>Vrednovanje postignuća, uključujući ocjenjivanje, sastavni je dio nastave Građanskog odgoja i obrazovanja. Ostvaruje se na način da se s učenicima najprije rasprave ishodi, a potom utvrde kriteriji vrednovanja </a:t>
            </a:r>
            <a:endParaRPr lang="hr-HR" sz="2400" dirty="0" smtClean="0"/>
          </a:p>
          <a:p>
            <a:r>
              <a:rPr lang="vi-VN" sz="2400" dirty="0" smtClean="0"/>
              <a:t>Postignuća </a:t>
            </a:r>
            <a:r>
              <a:rPr lang="vi-VN" sz="2400" dirty="0" smtClean="0"/>
              <a:t>učenika upisuju se u odgovarajuću rubriku u imeniku Građanski odgoj i obrazovanje, a u rubriku zapažanja i bilježaka upisuje se vrsta aktivnosti prema elementima ocjenjivanja. U rubriku bilježaka u imeniku upisuju se samo ona zapažanja koja su učitelju u praćenju napredovanja učenika uočljiva, učeniku i roditelju razumljiva te koja učitelju mogu pripomoći u konačnom vrednovanju postignuća učenika u Građanskom odgoju i obrazovanju.</a:t>
            </a:r>
            <a:endParaRPr lang="hr-HR" sz="2400" dirty="0" smtClean="0"/>
          </a:p>
          <a:p>
            <a:pPr>
              <a:buNone/>
            </a:pP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u="sng" dirty="0" smtClean="0"/>
              <a:t>Učiteljske kompetencije</a:t>
            </a:r>
            <a:endParaRPr lang="hr-HR" u="sng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4608512"/>
          </a:xfrm>
        </p:spPr>
        <p:txBody>
          <a:bodyPr>
            <a:noAutofit/>
          </a:bodyPr>
          <a:lstStyle/>
          <a:p>
            <a:r>
              <a:rPr lang="vi-VN" sz="2400" dirty="0" smtClean="0"/>
              <a:t>Tijekom provedbe Građanskog odgoja i </a:t>
            </a:r>
            <a:r>
              <a:rPr lang="vi-VN" sz="2400" dirty="0" smtClean="0"/>
              <a:t>obrazovanja</a:t>
            </a:r>
            <a:r>
              <a:rPr lang="vi-VN" sz="2400" dirty="0" smtClean="0"/>
              <a:t>, za učitelje/ice i nastavnike/ice </a:t>
            </a:r>
            <a:r>
              <a:rPr lang="vi-VN" sz="2400" dirty="0" smtClean="0"/>
              <a:t>organizirat </a:t>
            </a:r>
            <a:r>
              <a:rPr lang="vi-VN" sz="2400" dirty="0" smtClean="0"/>
              <a:t>će se stručno usavršavanje prema odgovarajućem programu stručnog usavršavanja </a:t>
            </a:r>
            <a:r>
              <a:rPr lang="vi-VN" sz="2400" dirty="0" smtClean="0"/>
              <a:t>Agencije </a:t>
            </a:r>
            <a:r>
              <a:rPr lang="vi-VN" sz="2400" dirty="0" smtClean="0"/>
              <a:t>za odgoj i obrazovanje, kako bi stekli potrebne kompetencije za provedbu </a:t>
            </a:r>
            <a:r>
              <a:rPr lang="vi-VN" sz="2400" dirty="0" smtClean="0"/>
              <a:t>Građanskog </a:t>
            </a:r>
            <a:r>
              <a:rPr lang="vi-VN" sz="2400" dirty="0" smtClean="0"/>
              <a:t>odgoja i obrazovanja, </a:t>
            </a:r>
            <a:r>
              <a:rPr lang="vi-VN" sz="2400" dirty="0" smtClean="0"/>
              <a:t>uključujući</a:t>
            </a:r>
            <a:r>
              <a:rPr lang="hr-HR" sz="2400" dirty="0" smtClean="0"/>
              <a:t> </a:t>
            </a:r>
            <a:r>
              <a:rPr lang="vi-VN" sz="2400" dirty="0" smtClean="0"/>
              <a:t>znanje </a:t>
            </a:r>
            <a:r>
              <a:rPr lang="vi-VN" sz="2400" dirty="0" smtClean="0"/>
              <a:t>iz strukturalnih i funkcionalnih </a:t>
            </a:r>
            <a:r>
              <a:rPr lang="vi-VN" sz="2400" dirty="0" smtClean="0"/>
              <a:t>dimenzija </a:t>
            </a:r>
            <a:r>
              <a:rPr lang="vi-VN" sz="2400" dirty="0" smtClean="0"/>
              <a:t>Građanskog odgoja i obrazovanja, predmetnog i međupredmetnog planiranja i </a:t>
            </a:r>
            <a:r>
              <a:rPr lang="vi-VN" sz="2400" dirty="0" smtClean="0"/>
              <a:t>programiranja </a:t>
            </a:r>
            <a:r>
              <a:rPr lang="vi-VN" sz="2400" dirty="0" smtClean="0"/>
              <a:t>nastave Građanskog odgoja i obrazovanja koje je usmjereno na ishode ili </a:t>
            </a:r>
            <a:r>
              <a:rPr lang="vi-VN" sz="2400" dirty="0" smtClean="0"/>
              <a:t>postignuća </a:t>
            </a:r>
            <a:r>
              <a:rPr lang="vi-VN" sz="2400" dirty="0" smtClean="0"/>
              <a:t>učenika te odgovarajuće metode </a:t>
            </a:r>
            <a:r>
              <a:rPr lang="vi-VN" sz="2400" dirty="0" smtClean="0"/>
              <a:t>poučavanja </a:t>
            </a:r>
            <a:r>
              <a:rPr lang="vi-VN" sz="2400" dirty="0" smtClean="0"/>
              <a:t>i učenja u Građanskom odgoju i </a:t>
            </a:r>
            <a:r>
              <a:rPr lang="vi-VN" sz="2400" dirty="0" smtClean="0"/>
              <a:t>obrazovanju.</a:t>
            </a:r>
          </a:p>
          <a:p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hr-HR" dirty="0" smtClean="0"/>
              <a:t>Međusobna pomoć nastavnika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0" y="1844824"/>
            <a:ext cx="9144000" cy="4824536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vi-VN" sz="2000" dirty="0" smtClean="0"/>
              <a:t>Od učitelja se također očekuje individualno usavršavanje proučavanjem literature te razmjenom pozitivnih iskustava stručnim usavršavanjem uz pomoć županijskih stručnih vijeća.</a:t>
            </a:r>
          </a:p>
          <a:p>
            <a:pPr lvl="0" algn="l">
              <a:buFont typeface="Arial" pitchFamily="34" charset="0"/>
              <a:buChar char="•"/>
            </a:pPr>
            <a:r>
              <a:rPr lang="hr-HR" sz="2000" dirty="0" smtClean="0"/>
              <a:t>zajedničko </a:t>
            </a:r>
            <a:r>
              <a:rPr lang="hr-HR" sz="2000" dirty="0" smtClean="0"/>
              <a:t>planiranje</a:t>
            </a:r>
          </a:p>
          <a:p>
            <a:pPr lvl="0" algn="l">
              <a:buFont typeface="Arial" pitchFamily="34" charset="0"/>
              <a:buChar char="•"/>
            </a:pPr>
            <a:r>
              <a:rPr lang="hr-HR" sz="2000" dirty="0" smtClean="0"/>
              <a:t>predavanje kolega na školskim stručnim </a:t>
            </a:r>
            <a:r>
              <a:rPr lang="hr-HR" sz="2000" dirty="0" smtClean="0"/>
              <a:t>vijećima razredne </a:t>
            </a:r>
            <a:r>
              <a:rPr lang="hr-HR" sz="2000" dirty="0" smtClean="0"/>
              <a:t>i predmetne nastave,</a:t>
            </a:r>
          </a:p>
          <a:p>
            <a:pPr lvl="0" algn="l">
              <a:buFont typeface="Arial" pitchFamily="34" charset="0"/>
              <a:buChar char="•"/>
            </a:pPr>
            <a:r>
              <a:rPr lang="hr-HR" sz="2000" dirty="0" smtClean="0"/>
              <a:t>pokazivanje primjera iz prakse na sjednicama Učiteljskog vijeća,</a:t>
            </a:r>
          </a:p>
          <a:p>
            <a:pPr lvl="0" algn="l">
              <a:buFont typeface="Arial" pitchFamily="34" charset="0"/>
              <a:buChar char="•"/>
            </a:pPr>
            <a:r>
              <a:rPr lang="hr-HR" sz="2000" dirty="0" smtClean="0"/>
              <a:t>razmjenjivanje priprema,</a:t>
            </a:r>
          </a:p>
          <a:p>
            <a:pPr lvl="0" algn="l">
              <a:buFont typeface="Arial" pitchFamily="34" charset="0"/>
              <a:buChar char="•"/>
            </a:pPr>
            <a:r>
              <a:rPr lang="hr-HR" sz="2000" dirty="0" smtClean="0"/>
              <a:t>uključivanje nastavnika škole kao predavača na ŽSV,</a:t>
            </a:r>
          </a:p>
          <a:p>
            <a:pPr lvl="0" algn="l">
              <a:buFont typeface="Arial" pitchFamily="34" charset="0"/>
              <a:buChar char="•"/>
            </a:pPr>
            <a:r>
              <a:rPr lang="hr-HR" sz="2000" dirty="0" smtClean="0"/>
              <a:t>mrežna stranica škole (literatura, metode prikladne za GOO, </a:t>
            </a:r>
            <a:r>
              <a:rPr lang="hr-HR" sz="2000" dirty="0" err="1" smtClean="0"/>
              <a:t>pamtilica</a:t>
            </a:r>
            <a:r>
              <a:rPr lang="hr-HR" sz="2000" dirty="0" smtClean="0"/>
              <a:t>, pripreme…)</a:t>
            </a:r>
          </a:p>
          <a:p>
            <a:pPr algn="l">
              <a:buFont typeface="Arial" pitchFamily="34" charset="0"/>
              <a:buChar char="•"/>
            </a:pPr>
            <a:endParaRPr lang="hr-HR" sz="2000" dirty="0" smtClean="0"/>
          </a:p>
          <a:p>
            <a:pPr algn="l">
              <a:buFont typeface="Arial" pitchFamily="34" charset="0"/>
              <a:buChar char="•"/>
            </a:pPr>
            <a:r>
              <a:rPr lang="hr-HR" sz="2400" dirty="0" smtClean="0"/>
              <a:t>Priručnici na stranici Agencije</a:t>
            </a:r>
            <a:endParaRPr lang="hr-HR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Stručno praćenje i vrednovanje </a:t>
            </a:r>
            <a:r>
              <a:rPr lang="hr-HR" dirty="0" err="1" smtClean="0"/>
              <a:t>međupredmetnog</a:t>
            </a:r>
            <a:r>
              <a:rPr lang="hr-HR" dirty="0" smtClean="0"/>
              <a:t> integriranja sadržaja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512" y="2204864"/>
            <a:ext cx="8784976" cy="43924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vi-VN" dirty="0" smtClean="0"/>
          </a:p>
          <a:p>
            <a:r>
              <a:rPr lang="vi-VN" dirty="0" smtClean="0"/>
              <a:t>Nacionalni centar za vanjsko vrednovanje obrazovanja prati uspješnost u razvoju ishoda </a:t>
            </a:r>
            <a:r>
              <a:rPr lang="vi-VN" dirty="0" smtClean="0"/>
              <a:t>Građanskog </a:t>
            </a:r>
            <a:r>
              <a:rPr lang="vi-VN" dirty="0" smtClean="0"/>
              <a:t>odgoja i obrazovanja na uzorku od </a:t>
            </a:r>
            <a:r>
              <a:rPr lang="vi-VN" dirty="0" smtClean="0"/>
              <a:t>30 </a:t>
            </a:r>
            <a:r>
              <a:rPr lang="vi-VN" dirty="0" smtClean="0"/>
              <a:t>osnovnih škola</a:t>
            </a:r>
            <a:r>
              <a:rPr lang="vi-VN" dirty="0" smtClean="0"/>
              <a:t>.</a:t>
            </a:r>
            <a:endParaRPr lang="hr-HR" dirty="0" smtClean="0"/>
          </a:p>
          <a:p>
            <a:r>
              <a:rPr lang="vi-VN" dirty="0" smtClean="0"/>
              <a:t> </a:t>
            </a:r>
            <a:r>
              <a:rPr lang="vi-VN" dirty="0" smtClean="0"/>
              <a:t>Savjetnici Agencije za </a:t>
            </a:r>
            <a:r>
              <a:rPr lang="vi-VN" dirty="0" smtClean="0"/>
              <a:t>odgoj </a:t>
            </a:r>
            <a:r>
              <a:rPr lang="vi-VN" dirty="0" smtClean="0"/>
              <a:t>i obrazovanje prate uspješnost planiranja i programiranja usmjerenog na razvoj ishoda </a:t>
            </a:r>
            <a:r>
              <a:rPr lang="vi-VN" dirty="0" smtClean="0"/>
              <a:t>Građanskog </a:t>
            </a:r>
            <a:r>
              <a:rPr lang="vi-VN" dirty="0" smtClean="0"/>
              <a:t>odgoja i obrazovanja (u razredu i izvannastavnim aktivnostima) te uspješnost </a:t>
            </a:r>
            <a:r>
              <a:rPr lang="vi-VN" dirty="0" smtClean="0"/>
              <a:t>korištenja </a:t>
            </a:r>
            <a:r>
              <a:rPr lang="vi-VN" dirty="0" smtClean="0"/>
              <a:t>interaktivnih metoda </a:t>
            </a:r>
            <a:r>
              <a:rPr lang="vi-VN" dirty="0" smtClean="0"/>
              <a:t>učenja </a:t>
            </a:r>
            <a:r>
              <a:rPr lang="vi-VN" dirty="0" smtClean="0"/>
              <a:t>i poučavanja.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Sve je bilo tako jasno pa smo dobili….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2924944"/>
            <a:ext cx="8280920" cy="2664296"/>
          </a:xfrm>
        </p:spPr>
        <p:txBody>
          <a:bodyPr>
            <a:normAutofit fontScale="92500"/>
          </a:bodyPr>
          <a:lstStyle/>
          <a:p>
            <a:r>
              <a:rPr lang="hr-HR" sz="3600" b="1" dirty="0" smtClean="0"/>
              <a:t>Preporuke za uvođenje Programa </a:t>
            </a:r>
            <a:r>
              <a:rPr lang="hr-HR" sz="3600" b="1" dirty="0" err="1" smtClean="0"/>
              <a:t>međupredmetnih</a:t>
            </a:r>
            <a:r>
              <a:rPr lang="hr-HR" sz="3600" b="1" dirty="0" smtClean="0"/>
              <a:t> i interdisciplinarnih sadržaja Građanskog odgoja , 24.listopada 2014</a:t>
            </a:r>
            <a:r>
              <a:rPr lang="hr-HR" sz="3600" b="1" dirty="0" smtClean="0"/>
              <a:t>.</a:t>
            </a:r>
          </a:p>
          <a:p>
            <a:r>
              <a:rPr lang="hr-HR" dirty="0" smtClean="0"/>
              <a:t>link</a:t>
            </a:r>
            <a:endParaRPr lang="hr-H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Program </a:t>
            </a:r>
            <a:r>
              <a:rPr lang="hr-HR" dirty="0" err="1" smtClean="0"/>
              <a:t>međupredmetnih</a:t>
            </a:r>
            <a:r>
              <a:rPr lang="hr-HR" dirty="0" smtClean="0"/>
              <a:t> i interdisciplinarnih sadržaja Građanskog odgoja i obrazovanja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539552" y="3329608"/>
            <a:ext cx="8208912" cy="3528392"/>
          </a:xfrm>
        </p:spPr>
        <p:txBody>
          <a:bodyPr>
            <a:normAutofit fontScale="47500" lnSpcReduction="20000"/>
          </a:bodyPr>
          <a:lstStyle/>
          <a:p>
            <a:r>
              <a:rPr lang="hr-HR" dirty="0" smtClean="0"/>
              <a:t>27.8.2014</a:t>
            </a:r>
          </a:p>
          <a:p>
            <a:pPr algn="l"/>
            <a:r>
              <a:rPr lang="vi-VN" sz="5000" dirty="0" smtClean="0"/>
              <a:t>Popis predmeta, nastavnih cjelina i ključnih pojmova kroz koje se u I., II., III. i </a:t>
            </a:r>
            <a:r>
              <a:rPr lang="vi-VN" sz="5000" dirty="0" smtClean="0"/>
              <a:t>IV</a:t>
            </a:r>
            <a:r>
              <a:rPr lang="vi-VN" sz="5000" dirty="0" smtClean="0"/>
              <a:t>. </a:t>
            </a:r>
            <a:r>
              <a:rPr lang="vi-VN" sz="5000" dirty="0" smtClean="0"/>
              <a:t>razredu </a:t>
            </a:r>
            <a:r>
              <a:rPr lang="vi-VN" sz="5000" dirty="0" smtClean="0"/>
              <a:t>srednje škole može korelirati Građanski odgoj i obrazovanje preuzeti su iz službenog </a:t>
            </a:r>
            <a:r>
              <a:rPr lang="vi-VN" sz="5000" dirty="0" smtClean="0"/>
              <a:t>dokumenta Glasnik </a:t>
            </a:r>
            <a:r>
              <a:rPr lang="vi-VN" sz="5000" dirty="0" smtClean="0"/>
              <a:t>Ministarstva prosvjete i </a:t>
            </a:r>
            <a:r>
              <a:rPr lang="vi-VN" sz="5000" dirty="0" smtClean="0"/>
              <a:t>sporta,</a:t>
            </a:r>
            <a:endParaRPr lang="hr-HR" sz="5000" dirty="0" smtClean="0"/>
          </a:p>
          <a:p>
            <a:pPr algn="l"/>
            <a:r>
              <a:rPr lang="vi-VN" sz="5000" dirty="0" smtClean="0"/>
              <a:t> </a:t>
            </a:r>
            <a:r>
              <a:rPr lang="vi-VN" sz="5000" dirty="0" smtClean="0"/>
              <a:t>a nalaze se na </a:t>
            </a:r>
            <a:r>
              <a:rPr lang="vi-VN" sz="5000" dirty="0" smtClean="0"/>
              <a:t>web</a:t>
            </a:r>
            <a:r>
              <a:rPr lang="hr-HR" sz="5000" dirty="0" smtClean="0"/>
              <a:t> </a:t>
            </a:r>
            <a:r>
              <a:rPr lang="vi-VN" sz="5000" dirty="0" smtClean="0"/>
              <a:t>stranici NCVVO</a:t>
            </a:r>
            <a:r>
              <a:rPr lang="hr-HR" sz="5000" dirty="0" smtClean="0"/>
              <a:t>-</a:t>
            </a:r>
            <a:r>
              <a:rPr lang="vi-VN" sz="5000" dirty="0" smtClean="0"/>
              <a:t>a</a:t>
            </a:r>
            <a:r>
              <a:rPr lang="vi-VN" sz="5000" dirty="0" smtClean="0"/>
              <a:t>: </a:t>
            </a:r>
          </a:p>
          <a:p>
            <a:r>
              <a:rPr lang="vi-VN" sz="4200" dirty="0" smtClean="0"/>
              <a:t>http://www.ncvvo.hr/drzavnamatura/web/public/dokumenti </a:t>
            </a:r>
          </a:p>
          <a:p>
            <a:endParaRPr lang="hr-HR" dirty="0" smtClean="0"/>
          </a:p>
          <a:p>
            <a:r>
              <a:rPr lang="hr-HR" dirty="0" smtClean="0"/>
              <a:t>Stupa </a:t>
            </a:r>
            <a:r>
              <a:rPr lang="hr-HR" dirty="0" smtClean="0"/>
              <a:t>na snagu 7 dana od objavljivanja u NN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630616" cy="506487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Provedba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/>
          </a:p>
        </p:txBody>
      </p:sp>
      <p:graphicFrame>
        <p:nvGraphicFramePr>
          <p:cNvPr id="4" name="Tablica 3"/>
          <p:cNvGraphicFramePr>
            <a:graphicFrameLocks noGrp="1"/>
          </p:cNvGraphicFramePr>
          <p:nvPr/>
        </p:nvGraphicFramePr>
        <p:xfrm>
          <a:off x="467544" y="1556792"/>
          <a:ext cx="8064896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478"/>
                <a:gridCol w="5667225"/>
                <a:gridCol w="1017193"/>
              </a:tblGrid>
              <a:tr h="424056">
                <a:tc>
                  <a:txBody>
                    <a:bodyPr/>
                    <a:lstStyle/>
                    <a:p>
                      <a:r>
                        <a:rPr lang="hr-HR" dirty="0" smtClean="0"/>
                        <a:t>Srednja škola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Obvezna provedba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Godišnji broj sati</a:t>
                      </a:r>
                      <a:endParaRPr lang="hr-HR" dirty="0"/>
                    </a:p>
                  </a:txBody>
                  <a:tcPr/>
                </a:tc>
              </a:tr>
              <a:tr h="1027121">
                <a:tc>
                  <a:txBody>
                    <a:bodyPr/>
                    <a:lstStyle/>
                    <a:p>
                      <a:r>
                        <a:rPr lang="hr-HR" dirty="0" smtClean="0"/>
                        <a:t>I,II,III i IV razred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err="1" smtClean="0"/>
                        <a:t>Međupredmetno</a:t>
                      </a:r>
                      <a:r>
                        <a:rPr lang="hr-HR" dirty="0" smtClean="0"/>
                        <a:t>-svi predmeti</a:t>
                      </a:r>
                    </a:p>
                    <a:p>
                      <a:r>
                        <a:rPr lang="hr-HR" dirty="0" smtClean="0"/>
                        <a:t>Navedeni broj sati ne znači povećanje</a:t>
                      </a:r>
                      <a:r>
                        <a:rPr lang="hr-HR" baseline="0" dirty="0" smtClean="0"/>
                        <a:t> broja sati, nego integriranje i </a:t>
                      </a:r>
                      <a:r>
                        <a:rPr lang="hr-HR" baseline="0" dirty="0" err="1" smtClean="0"/>
                        <a:t>koreliranje</a:t>
                      </a:r>
                      <a:r>
                        <a:rPr lang="hr-HR" baseline="0" dirty="0" smtClean="0"/>
                        <a:t> sadržaja s ciljem istovremenog razvijanja i predmetne i građanske kompetencije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20 sati</a:t>
                      </a:r>
                      <a:endParaRPr lang="hr-HR" dirty="0"/>
                    </a:p>
                  </a:txBody>
                  <a:tcPr/>
                </a:tc>
              </a:tr>
              <a:tr h="302100"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Sat razrednika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5 sati</a:t>
                      </a:r>
                      <a:endParaRPr lang="hr-HR" dirty="0"/>
                    </a:p>
                  </a:txBody>
                  <a:tcPr/>
                </a:tc>
              </a:tr>
              <a:tr h="1621864"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err="1" smtClean="0"/>
                        <a:t>Izvanučioničke</a:t>
                      </a:r>
                      <a:r>
                        <a:rPr lang="hr-HR" dirty="0" smtClean="0"/>
                        <a:t> aktivnosti-suradnja škole i lokalne zajednice</a:t>
                      </a:r>
                    </a:p>
                    <a:p>
                      <a:r>
                        <a:rPr lang="hr-HR" dirty="0" smtClean="0"/>
                        <a:t>Prema interesima:istraživačke aktivnosti, volonterske aktivnosti, organizacijske aktivnosti (tematski dani ), proizvodno-inovativne aktivnost ( rad u zajednici tehničke kulture) i drugi projekti i aktivnosti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10 sati</a:t>
                      </a:r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772400" cy="1470025"/>
          </a:xfrm>
        </p:spPr>
        <p:txBody>
          <a:bodyPr/>
          <a:lstStyle/>
          <a:p>
            <a:r>
              <a:rPr lang="hr-HR" dirty="0" smtClean="0"/>
              <a:t>Tematska područja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83568" y="2564904"/>
            <a:ext cx="7920880" cy="3384376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hr-HR" sz="2800" dirty="0" err="1" smtClean="0"/>
              <a:t>Ljudskopravna</a:t>
            </a:r>
            <a:r>
              <a:rPr lang="hr-HR" sz="2800" dirty="0" smtClean="0"/>
              <a:t> dimenzija povezana s ostalim dimenzijama</a:t>
            </a:r>
          </a:p>
          <a:p>
            <a:pPr algn="l">
              <a:buFont typeface="Arial" pitchFamily="34" charset="0"/>
              <a:buChar char="•"/>
            </a:pPr>
            <a:r>
              <a:rPr lang="hr-HR" sz="2800" dirty="0" smtClean="0"/>
              <a:t>Politička dimenzija povezana s ostalim dimenzijama</a:t>
            </a:r>
          </a:p>
          <a:p>
            <a:pPr algn="l">
              <a:buFont typeface="Arial" pitchFamily="34" charset="0"/>
              <a:buChar char="•"/>
            </a:pPr>
            <a:r>
              <a:rPr lang="hr-HR" sz="2800" dirty="0" smtClean="0"/>
              <a:t>Društvena dimenzija</a:t>
            </a:r>
          </a:p>
          <a:p>
            <a:pPr algn="l">
              <a:buFont typeface="Arial" pitchFamily="34" charset="0"/>
              <a:buChar char="•"/>
            </a:pPr>
            <a:r>
              <a:rPr lang="hr-HR" sz="2800" dirty="0" smtClean="0"/>
              <a:t>Međukulturna dimenzija</a:t>
            </a:r>
          </a:p>
          <a:p>
            <a:pPr algn="l">
              <a:buFont typeface="Arial" pitchFamily="34" charset="0"/>
              <a:buChar char="•"/>
            </a:pPr>
            <a:r>
              <a:rPr lang="hr-HR" sz="2800" dirty="0" smtClean="0"/>
              <a:t>Gospodarska dimenzija</a:t>
            </a:r>
          </a:p>
          <a:p>
            <a:pPr algn="l">
              <a:buFont typeface="Arial" pitchFamily="34" charset="0"/>
              <a:buChar char="•"/>
            </a:pPr>
            <a:r>
              <a:rPr lang="hr-HR" sz="2800" dirty="0" smtClean="0"/>
              <a:t>Ekološka dimenzija</a:t>
            </a:r>
          </a:p>
          <a:p>
            <a:pPr algn="l"/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79512" y="404665"/>
            <a:ext cx="8640960" cy="1152127"/>
          </a:xfrm>
        </p:spPr>
        <p:txBody>
          <a:bodyPr>
            <a:noAutofit/>
          </a:bodyPr>
          <a:lstStyle/>
          <a:p>
            <a:r>
              <a:rPr lang="hr-HR" sz="3200" dirty="0" smtClean="0"/>
              <a:t>Integracija i korelacija programa </a:t>
            </a:r>
            <a:r>
              <a:rPr lang="hr-HR" sz="3200" dirty="0" err="1" smtClean="0"/>
              <a:t>međupredmetnih</a:t>
            </a:r>
            <a:r>
              <a:rPr lang="hr-HR" sz="3200" dirty="0" smtClean="0"/>
              <a:t> i interdisciplinarnih sadržaja</a:t>
            </a:r>
            <a:endParaRPr lang="hr-HR" sz="32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136904" cy="792088"/>
          </a:xfrm>
        </p:spPr>
        <p:txBody>
          <a:bodyPr/>
          <a:lstStyle/>
          <a:p>
            <a:r>
              <a:rPr lang="hr-HR" dirty="0" smtClean="0"/>
              <a:t>Ciljevi i zadaće (od 1. do 4. razreda)</a:t>
            </a:r>
          </a:p>
          <a:p>
            <a:endParaRPr lang="hr-HR" dirty="0" smtClean="0"/>
          </a:p>
        </p:txBody>
      </p:sp>
      <p:graphicFrame>
        <p:nvGraphicFramePr>
          <p:cNvPr id="4" name="Tablica 3"/>
          <p:cNvGraphicFramePr>
            <a:graphicFrameLocks noGrp="1"/>
          </p:cNvGraphicFramePr>
          <p:nvPr/>
        </p:nvGraphicFramePr>
        <p:xfrm>
          <a:off x="323528" y="2204864"/>
          <a:ext cx="8820472" cy="4498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8159"/>
                <a:gridCol w="4562313"/>
              </a:tblGrid>
              <a:tr h="383713">
                <a:tc>
                  <a:txBody>
                    <a:bodyPr/>
                    <a:lstStyle/>
                    <a:p>
                      <a:r>
                        <a:rPr lang="hr-HR" dirty="0" smtClean="0"/>
                        <a:t>Gimnazije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Strukovne srednje škole</a:t>
                      </a:r>
                      <a:endParaRPr lang="hr-HR" dirty="0"/>
                    </a:p>
                  </a:txBody>
                  <a:tcPr/>
                </a:tc>
              </a:tr>
              <a:tr h="3549343">
                <a:tc>
                  <a:txBody>
                    <a:bodyPr/>
                    <a:lstStyle/>
                    <a:p>
                      <a:r>
                        <a:rPr lang="hr-HR" sz="2400" dirty="0" smtClean="0"/>
                        <a:t>Stjecanje temeljnih matematičkih znanja nužnih za nastavak daljnje izobrazbe, praćenje suvremenog društveno-gospodarskog i znanstveno tehnološkog razvoja i buduće djelatnosti.</a:t>
                      </a:r>
                    </a:p>
                    <a:p>
                      <a:endParaRPr lang="hr-H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dirty="0" smtClean="0"/>
                        <a:t>Nastava matematike u srednjim  stručnim školama omogućuje da učenici usvoje matematičko znanje potrebno za razumijevanje pojava i zakonitosti u prirodi i</a:t>
                      </a:r>
                      <a:r>
                        <a:rPr lang="hr-HR" sz="2400" baseline="0" dirty="0" smtClean="0"/>
                        <a:t> društvu te da ih osposobljava za primjenu usvojenog znanja u praktičnom životu i za nastavak školovanja</a:t>
                      </a:r>
                      <a:endParaRPr lang="hr-HR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39552" y="548681"/>
            <a:ext cx="7776864" cy="1080120"/>
          </a:xfrm>
        </p:spPr>
        <p:txBody>
          <a:bodyPr/>
          <a:lstStyle/>
          <a:p>
            <a:r>
              <a:rPr lang="hr-HR" dirty="0" smtClean="0"/>
              <a:t>Načela nastave matematike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640960" cy="4608512"/>
          </a:xfrm>
        </p:spPr>
        <p:txBody>
          <a:bodyPr>
            <a:normAutofit fontScale="775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hr-HR" dirty="0" smtClean="0"/>
              <a:t>Treba razvijati i produbljivati matematičko mišljenje učenika i osposobljavati ih za osmišljavanje i rješavanje raznih praktičnih problema</a:t>
            </a:r>
            <a:r>
              <a:rPr lang="hr-HR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r>
              <a:rPr lang="vi-VN" dirty="0" smtClean="0"/>
              <a:t>Povezanost Građanskog odgoja i obrazovanja i nastave Matematike </a:t>
            </a:r>
            <a:r>
              <a:rPr lang="vi-VN" dirty="0" smtClean="0"/>
              <a:t>također </a:t>
            </a:r>
            <a:r>
              <a:rPr lang="vi-VN" dirty="0" smtClean="0"/>
              <a:t>se ostvaruje nizom sadržaja</a:t>
            </a:r>
            <a:r>
              <a:rPr lang="vi-VN" dirty="0" smtClean="0"/>
              <a:t>.</a:t>
            </a:r>
            <a:endParaRPr lang="hr-HR" dirty="0" smtClean="0"/>
          </a:p>
          <a:p>
            <a:pPr algn="l">
              <a:buFont typeface="Arial" pitchFamily="34" charset="0"/>
              <a:buChar char="•"/>
            </a:pPr>
            <a:r>
              <a:rPr lang="vi-VN" dirty="0" smtClean="0"/>
              <a:t> </a:t>
            </a:r>
            <a:r>
              <a:rPr lang="vi-VN" dirty="0" smtClean="0"/>
              <a:t>Kvantifikacija je ključ za razumijevanje </a:t>
            </a:r>
            <a:r>
              <a:rPr lang="vi-VN" dirty="0" smtClean="0"/>
              <a:t>suvremenog</a:t>
            </a:r>
            <a:r>
              <a:rPr lang="hr-HR" dirty="0" smtClean="0"/>
              <a:t> </a:t>
            </a:r>
            <a:r>
              <a:rPr lang="vi-VN" dirty="0" smtClean="0"/>
              <a:t>svijeta,uključujući </a:t>
            </a:r>
            <a:r>
              <a:rPr lang="vi-VN" dirty="0" smtClean="0"/>
              <a:t>načine na koje rješavamo </a:t>
            </a:r>
            <a:r>
              <a:rPr lang="vi-VN" dirty="0" smtClean="0"/>
              <a:t>osobne</a:t>
            </a:r>
            <a:r>
              <a:rPr lang="hr-HR" dirty="0" smtClean="0"/>
              <a:t> i </a:t>
            </a:r>
            <a:r>
              <a:rPr lang="vi-VN" dirty="0" smtClean="0"/>
              <a:t>profesionalne </a:t>
            </a:r>
            <a:r>
              <a:rPr lang="vi-VN" dirty="0" smtClean="0"/>
              <a:t>probleme i </a:t>
            </a:r>
            <a:r>
              <a:rPr lang="vi-VN" dirty="0" smtClean="0"/>
              <a:t>zadovoljavamo </a:t>
            </a:r>
            <a:r>
              <a:rPr lang="vi-VN" dirty="0" smtClean="0"/>
              <a:t>svakodnevne potrebe</a:t>
            </a:r>
            <a:r>
              <a:rPr lang="vi-VN" dirty="0" smtClean="0"/>
              <a:t>.</a:t>
            </a:r>
            <a:endParaRPr lang="hr-HR" dirty="0" smtClean="0"/>
          </a:p>
          <a:p>
            <a:pPr algn="l">
              <a:buFont typeface="Arial" pitchFamily="34" charset="0"/>
              <a:buChar char="•"/>
            </a:pPr>
            <a:r>
              <a:rPr lang="vi-VN" dirty="0" smtClean="0"/>
              <a:t> </a:t>
            </a:r>
            <a:r>
              <a:rPr lang="vi-VN" dirty="0" smtClean="0"/>
              <a:t>Pitanje upravljanja financijama, primjerice, jedna je od </a:t>
            </a:r>
            <a:r>
              <a:rPr lang="vi-VN" dirty="0" smtClean="0"/>
              <a:t>tema </a:t>
            </a:r>
            <a:r>
              <a:rPr lang="vi-VN" dirty="0" smtClean="0"/>
              <a:t>u kojoj se povezuju ova dva područja.</a:t>
            </a:r>
          </a:p>
          <a:p>
            <a:pPr algn="l"/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Dokumentacija za praćenje i vrednovanje postignuća učenika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vi-VN" dirty="0" smtClean="0"/>
          </a:p>
          <a:p>
            <a:r>
              <a:rPr lang="hr-HR" dirty="0" smtClean="0"/>
              <a:t>Dnevnik rada</a:t>
            </a:r>
          </a:p>
          <a:p>
            <a:r>
              <a:rPr lang="vi-VN" dirty="0" smtClean="0"/>
              <a:t>Razredna </a:t>
            </a:r>
            <a:r>
              <a:rPr lang="vi-VN" dirty="0" smtClean="0"/>
              <a:t>mapa za Građanski odgoj i obrazovanje </a:t>
            </a:r>
          </a:p>
          <a:p>
            <a:pPr>
              <a:buNone/>
            </a:pPr>
            <a:endParaRPr lang="vi-VN" dirty="0" smtClean="0"/>
          </a:p>
          <a:p>
            <a:r>
              <a:rPr lang="vi-VN" dirty="0" smtClean="0"/>
              <a:t>Učenička mapa osobnog razvoja </a:t>
            </a:r>
            <a:r>
              <a:rPr lang="vi-VN" dirty="0" smtClean="0"/>
              <a:t>u </a:t>
            </a:r>
            <a:r>
              <a:rPr lang="vi-VN" dirty="0" smtClean="0"/>
              <a:t>Građanskom odgoju i </a:t>
            </a:r>
            <a:r>
              <a:rPr lang="vi-VN" dirty="0" smtClean="0"/>
              <a:t>obrazovanju</a:t>
            </a:r>
            <a:endParaRPr lang="hr-HR" dirty="0" smtClean="0"/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Postignuća učenika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Dnevnik rada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Navesti nastavnu jedinicu prema planu i programu predmeta i označiti da je obrađena tema/ishod iz Građanskog odgoja i obrazovanja kraticom GOO</a:t>
            </a:r>
          </a:p>
          <a:p>
            <a:r>
              <a:rPr lang="hr-HR" dirty="0" smtClean="0"/>
              <a:t>U rubrici bilježaka navesti temu/ishod Građanskog odgoja i obrazovanja koja je obrađena odnosno razvijen ishod na integrirani način u predmetnoj temi</a:t>
            </a:r>
            <a:endParaRPr lang="hr-H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Razredna mapa za Građanski odgoj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vi-VN" dirty="0" smtClean="0"/>
          </a:p>
          <a:p>
            <a:r>
              <a:rPr lang="vi-VN" dirty="0" smtClean="0"/>
              <a:t>učitelji koji Građanski odgoj i obrazovanje ostvaruju međupredmetno unose izvedbene pripreme usmjerene na razvoj ishoda Građanskog odgoja i obrazovanja i materijale u mapu o tome kako su ostvarili planirane aktivnosti s učenicima određenog razreda.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omilanj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921</Words>
  <Application>Microsoft Office PowerPoint</Application>
  <PresentationFormat>Prikaz na zaslonu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16" baseType="lpstr">
      <vt:lpstr>Office tema</vt:lpstr>
      <vt:lpstr>Građanski odgoj i obrazovanje (…i matematika )</vt:lpstr>
      <vt:lpstr>Program međupredmetnih i interdisciplinarnih sadržaja Građanskog odgoja i obrazovanja</vt:lpstr>
      <vt:lpstr>Provedba</vt:lpstr>
      <vt:lpstr>Tematska područja</vt:lpstr>
      <vt:lpstr>Integracija i korelacija programa međupredmetnih i interdisciplinarnih sadržaja</vt:lpstr>
      <vt:lpstr>Načela nastave matematike</vt:lpstr>
      <vt:lpstr>Dokumentacija za praćenje i vrednovanje postignuća učenika</vt:lpstr>
      <vt:lpstr>Dnevnik rada</vt:lpstr>
      <vt:lpstr>Razredna mapa za Građanski odgoj</vt:lpstr>
      <vt:lpstr>Učenička mapa osobnog razvoja</vt:lpstr>
      <vt:lpstr>Vrednovanje postignuća</vt:lpstr>
      <vt:lpstr>Učiteljske kompetencije</vt:lpstr>
      <vt:lpstr>Međusobna pomoć nastavnika</vt:lpstr>
      <vt:lpstr>Stručno praćenje i vrednovanje međupredmetnog integriranja sadržaja</vt:lpstr>
      <vt:lpstr>Sve je bilo tako jasno pa smo dobili….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Provedba</dc:title>
  <dc:creator>Helena</dc:creator>
  <cp:lastModifiedBy>Helena</cp:lastModifiedBy>
  <cp:revision>58</cp:revision>
  <dcterms:created xsi:type="dcterms:W3CDTF">2014-11-30T14:07:25Z</dcterms:created>
  <dcterms:modified xsi:type="dcterms:W3CDTF">2014-12-01T18:34:03Z</dcterms:modified>
</cp:coreProperties>
</file>