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2"/>
  </p:notesMasterIdLst>
  <p:sldIdLst>
    <p:sldId id="256" r:id="rId2"/>
    <p:sldId id="305" r:id="rId3"/>
    <p:sldId id="304" r:id="rId4"/>
    <p:sldId id="303" r:id="rId5"/>
    <p:sldId id="259" r:id="rId6"/>
    <p:sldId id="264" r:id="rId7"/>
    <p:sldId id="286" r:id="rId8"/>
    <p:sldId id="302" r:id="rId9"/>
    <p:sldId id="306" r:id="rId10"/>
    <p:sldId id="307" r:id="rId11"/>
    <p:sldId id="309" r:id="rId12"/>
    <p:sldId id="328" r:id="rId13"/>
    <p:sldId id="317" r:id="rId14"/>
    <p:sldId id="310" r:id="rId15"/>
    <p:sldId id="311" r:id="rId16"/>
    <p:sldId id="316" r:id="rId17"/>
    <p:sldId id="318" r:id="rId18"/>
    <p:sldId id="312" r:id="rId19"/>
    <p:sldId id="313" r:id="rId20"/>
    <p:sldId id="314" r:id="rId21"/>
    <p:sldId id="315" r:id="rId22"/>
    <p:sldId id="319" r:id="rId23"/>
    <p:sldId id="321" r:id="rId24"/>
    <p:sldId id="320" r:id="rId25"/>
    <p:sldId id="322" r:id="rId26"/>
    <p:sldId id="323" r:id="rId27"/>
    <p:sldId id="324" r:id="rId28"/>
    <p:sldId id="325" r:id="rId29"/>
    <p:sldId id="326" r:id="rId30"/>
    <p:sldId id="327" r:id="rId31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24" autoAdjust="0"/>
  </p:normalViewPr>
  <p:slideViewPr>
    <p:cSldViewPr>
      <p:cViewPr varScale="1">
        <p:scale>
          <a:sx n="74" d="100"/>
          <a:sy n="74" d="100"/>
        </p:scale>
        <p:origin x="-12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408CA-8C1A-4860-914B-2FFBBD3019C4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C6076-4AE3-4FC9-BFE5-FF0B060E1A15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6076-4AE3-4FC9-BFE5-FF0B060E1A15}" type="slidenum">
              <a:rPr lang="hr-HR" smtClean="0"/>
              <a:pPr/>
              <a:t>18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53214C-F751-4497-BD81-E54A13568C9E}" type="datetimeFigureOut">
              <a:rPr lang="hr-HR" smtClean="0"/>
              <a:pPr/>
              <a:t>9.1.2015.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F40010-6E15-4D9D-A286-3006351B1897}" type="slidenum">
              <a:rPr lang="hr-HR" smtClean="0"/>
              <a:pPr/>
              <a:t>‹#›</a:t>
            </a:fld>
            <a:endParaRPr lang="hr-H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060848"/>
            <a:ext cx="8458200" cy="1512168"/>
          </a:xfrm>
        </p:spPr>
        <p:txBody>
          <a:bodyPr>
            <a:noAutofit/>
          </a:bodyPr>
          <a:lstStyle/>
          <a:p>
            <a:pPr algn="ctr"/>
            <a:r>
              <a:rPr lang="vi-VN" sz="4400" i="1" dirty="0" smtClean="0">
                <a:effectLst/>
                <a:latin typeface="+mn-lt"/>
              </a:rPr>
              <a:t>Matematika u okruženju između </a:t>
            </a:r>
            <a:r>
              <a:rPr lang="hr-HR" sz="4400" i="1" dirty="0" smtClean="0">
                <a:effectLst/>
                <a:latin typeface="+mn-lt"/>
              </a:rPr>
              <a:t/>
            </a:r>
            <a:br>
              <a:rPr lang="hr-HR" sz="4400" i="1" dirty="0" smtClean="0">
                <a:effectLst/>
                <a:latin typeface="+mn-lt"/>
              </a:rPr>
            </a:br>
            <a:r>
              <a:rPr lang="vi-VN" sz="4400" i="1" dirty="0" smtClean="0">
                <a:effectLst/>
                <a:latin typeface="+mn-lt"/>
              </a:rPr>
              <a:t>PISA istraživanja i državne mature</a:t>
            </a:r>
            <a:endParaRPr lang="hr-HR" sz="4400" i="1" dirty="0">
              <a:effectLst/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6400800" cy="1584176"/>
          </a:xfrm>
        </p:spPr>
        <p:txBody>
          <a:bodyPr>
            <a:normAutofit lnSpcReduction="10000"/>
          </a:bodyPr>
          <a:lstStyle/>
          <a:p>
            <a:pPr algn="r"/>
            <a:endParaRPr lang="hr-HR" sz="1800" dirty="0" smtClean="0">
              <a:latin typeface="Cambria Math" pitchFamily="18" charset="0"/>
              <a:ea typeface="Cambria Math" pitchFamily="18" charset="0"/>
            </a:endParaRPr>
          </a:p>
          <a:p>
            <a:pPr algn="r"/>
            <a:r>
              <a:rPr lang="hr-HR" sz="1800" dirty="0" smtClean="0">
                <a:latin typeface="Cambria Math" pitchFamily="18" charset="0"/>
                <a:ea typeface="Cambria Math" pitchFamily="18" charset="0"/>
              </a:rPr>
              <a:t>Zadar 7.-9. siječnja 2015.</a:t>
            </a:r>
          </a:p>
          <a:p>
            <a:pPr algn="r"/>
            <a:r>
              <a:rPr lang="hr-HR" sz="1800" dirty="0" err="1" smtClean="0">
                <a:latin typeface="Cambria Math" pitchFamily="18" charset="0"/>
                <a:ea typeface="Cambria Math" pitchFamily="18" charset="0"/>
              </a:rPr>
              <a:t>doc</a:t>
            </a:r>
            <a:r>
              <a:rPr lang="hr-HR" sz="1800" dirty="0" smtClean="0">
                <a:latin typeface="Cambria Math" pitchFamily="18" charset="0"/>
                <a:ea typeface="Cambria Math" pitchFamily="18" charset="0"/>
              </a:rPr>
              <a:t>.</a:t>
            </a:r>
            <a:r>
              <a:rPr lang="hr-HR" sz="1800" dirty="0" err="1" smtClean="0">
                <a:latin typeface="Cambria Math" pitchFamily="18" charset="0"/>
                <a:ea typeface="Cambria Math" pitchFamily="18" charset="0"/>
              </a:rPr>
              <a:t>dr</a:t>
            </a:r>
            <a:r>
              <a:rPr lang="hr-HR" sz="1800" dirty="0" smtClean="0">
                <a:latin typeface="Cambria Math" pitchFamily="18" charset="0"/>
                <a:ea typeface="Cambria Math" pitchFamily="18" charset="0"/>
              </a:rPr>
              <a:t>.</a:t>
            </a:r>
            <a:r>
              <a:rPr lang="hr-HR" sz="1800" dirty="0" err="1" smtClean="0">
                <a:latin typeface="Cambria Math" pitchFamily="18" charset="0"/>
                <a:ea typeface="Cambria Math" pitchFamily="18" charset="0"/>
              </a:rPr>
              <a:t>sc</a:t>
            </a:r>
            <a:r>
              <a:rPr lang="hr-HR" sz="1800" dirty="0" smtClean="0">
                <a:latin typeface="Cambria Math" pitchFamily="18" charset="0"/>
                <a:ea typeface="Cambria Math" pitchFamily="18" charset="0"/>
              </a:rPr>
              <a:t>. Tomislav </a:t>
            </a:r>
            <a:r>
              <a:rPr lang="hr-HR" sz="1800" dirty="0" err="1" smtClean="0">
                <a:latin typeface="Cambria Math" pitchFamily="18" charset="0"/>
                <a:ea typeface="Cambria Math" pitchFamily="18" charset="0"/>
              </a:rPr>
              <a:t>Šikić</a:t>
            </a:r>
            <a:endParaRPr lang="hr-HR" sz="1800" dirty="0" smtClean="0">
              <a:latin typeface="Cambria Math" pitchFamily="18" charset="0"/>
              <a:ea typeface="Cambria Math" pitchFamily="18" charset="0"/>
            </a:endParaRPr>
          </a:p>
          <a:p>
            <a:pPr algn="r"/>
            <a:r>
              <a:rPr lang="hr-HR" sz="1800" dirty="0" smtClean="0">
                <a:latin typeface="Cambria Math" pitchFamily="18" charset="0"/>
                <a:ea typeface="Cambria Math" pitchFamily="18" charset="0"/>
              </a:rPr>
              <a:t>Sveučilište u Zagrebu</a:t>
            </a:r>
          </a:p>
          <a:p>
            <a:pPr algn="r"/>
            <a:r>
              <a:rPr lang="hr-HR" sz="1800" dirty="0" smtClean="0">
                <a:latin typeface="Cambria Math" pitchFamily="18" charset="0"/>
                <a:ea typeface="Cambria Math" pitchFamily="18" charset="0"/>
              </a:rPr>
              <a:t>Zavod za primijenjenu matematiku, FER</a:t>
            </a:r>
            <a:endParaRPr lang="hr-HR" sz="18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Matematičko modeliranje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situacija iz stvarnog života</a:t>
            </a:r>
          </a:p>
          <a:p>
            <a:r>
              <a:rPr lang="hr-HR" dirty="0" smtClean="0"/>
              <a:t>situacija se </a:t>
            </a:r>
            <a:r>
              <a:rPr lang="hr-HR" i="1" dirty="0" err="1" smtClean="0"/>
              <a:t>matematizira</a:t>
            </a:r>
            <a:endParaRPr lang="hr-HR" dirty="0" smtClean="0"/>
          </a:p>
          <a:p>
            <a:r>
              <a:rPr lang="hr-HR" dirty="0" smtClean="0"/>
              <a:t>rješava se matematički problem</a:t>
            </a:r>
          </a:p>
          <a:p>
            <a:r>
              <a:rPr lang="hr-HR" dirty="0" smtClean="0"/>
              <a:t>rješenje se vraća u kontekst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Matematičko modeliranje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 </a:t>
            </a:r>
            <a:r>
              <a:rPr lang="hr-HR" i="1" dirty="0" smtClean="0"/>
              <a:t>autentičnost</a:t>
            </a:r>
            <a:r>
              <a:rPr lang="hr-HR" dirty="0" smtClean="0"/>
              <a:t>, uključujući i podatke koji možda nisu nužni za postavljanje (jednostavnog) matematičkog modela</a:t>
            </a:r>
          </a:p>
          <a:p>
            <a:r>
              <a:rPr lang="hr-HR" dirty="0" smtClean="0"/>
              <a:t>daljnje opisivanje i predviđanje situacije</a:t>
            </a:r>
          </a:p>
          <a:p>
            <a:r>
              <a:rPr lang="hr-HR" dirty="0" smtClean="0"/>
              <a:t>analizirati i evaluirati rješenje i model</a:t>
            </a:r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Matematičko modeliranje</a:t>
            </a:r>
            <a:endParaRPr lang="hr-HR" dirty="0"/>
          </a:p>
        </p:txBody>
      </p:sp>
      <p:pic>
        <p:nvPicPr>
          <p:cNvPr id="778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55053"/>
            <a:ext cx="8229600" cy="354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808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822" y="908721"/>
            <a:ext cx="7810355" cy="541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Matematičko modeliranje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4400" dirty="0" smtClean="0"/>
              <a:t>korištenje matematičkih (gotovih) modela </a:t>
            </a:r>
          </a:p>
          <a:p>
            <a:r>
              <a:rPr lang="hr-HR" sz="4400" dirty="0" smtClean="0"/>
              <a:t>kako razviti i razumjeti model</a:t>
            </a:r>
            <a:endParaRPr lang="hr-HR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Matematičko modeliranje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sz="3200" dirty="0" smtClean="0"/>
              <a:t>u nastavi matematike može se realizirati se na više razina</a:t>
            </a:r>
          </a:p>
          <a:p>
            <a:pPr lvl="0"/>
            <a:r>
              <a:rPr lang="hr-HR" sz="4400" dirty="0" smtClean="0"/>
              <a:t>(poopćena) primjena</a:t>
            </a:r>
          </a:p>
          <a:p>
            <a:pPr lvl="0"/>
            <a:r>
              <a:rPr lang="hr-HR" sz="4000" dirty="0" smtClean="0"/>
              <a:t>strukturirano modeliranje </a:t>
            </a:r>
          </a:p>
          <a:p>
            <a:pPr lvl="0"/>
            <a:r>
              <a:rPr lang="hr-HR" sz="4000" dirty="0" smtClean="0"/>
              <a:t>otvoreno modeliranje.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DM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i="1" dirty="0" smtClean="0"/>
              <a:t>Modeliranje</a:t>
            </a:r>
            <a:r>
              <a:rPr lang="hr-HR" dirty="0" smtClean="0"/>
              <a:t> zastupljeno je na obje razine, i to na osnovnoj sa čak 15% bodova, a na višoj razini sa 10% bodova. U području </a:t>
            </a:r>
            <a:r>
              <a:rPr lang="hr-HR" i="1" dirty="0" smtClean="0"/>
              <a:t>Modeliranje</a:t>
            </a:r>
            <a:r>
              <a:rPr lang="hr-HR" dirty="0" smtClean="0"/>
              <a:t> naveden je sljedeći obrazovni ishod: modelirati situacije rabeći brojeve, algebru, geometriju, funkcije, jednadžbe i </a:t>
            </a:r>
            <a:r>
              <a:rPr lang="hr-HR" dirty="0" err="1" smtClean="0"/>
              <a:t>nejednadžbe</a:t>
            </a:r>
            <a:r>
              <a:rPr lang="hr-HR" dirty="0" smtClean="0"/>
              <a:t>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DM</a:t>
            </a:r>
            <a:endParaRPr lang="hr-HR" dirty="0"/>
          </a:p>
        </p:txBody>
      </p:sp>
      <p:pic>
        <p:nvPicPr>
          <p:cNvPr id="819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3438"/>
            <a:ext cx="8229600" cy="3692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DM (poopćena) primjena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korištenje poznatih modela u konkretnim situacijama</a:t>
            </a:r>
          </a:p>
          <a:p>
            <a:pPr>
              <a:buNone/>
            </a:pPr>
            <a:r>
              <a:rPr lang="hr-HR" dirty="0" smtClean="0"/>
              <a:t> </a:t>
            </a:r>
          </a:p>
          <a:p>
            <a:pPr>
              <a:buNone/>
            </a:pPr>
            <a:r>
              <a:rPr lang="hr-HR" dirty="0" smtClean="0"/>
              <a:t> obrnuto  gledajući iz matematike prema svijetu</a:t>
            </a:r>
          </a:p>
          <a:p>
            <a:endParaRPr lang="hr-HR" dirty="0" smtClean="0"/>
          </a:p>
          <a:p>
            <a:r>
              <a:rPr lang="hr-HR" dirty="0" smtClean="0"/>
              <a:t>primjena matematike 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(samo neki koraci u procesu modeliranja)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DM(poopćena) primjena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dirty="0" smtClean="0"/>
              <a:t>Zagrijavanje pećnice (Nacionalni ispit za 1. razred gimnazija 2006. godine)</a:t>
            </a:r>
          </a:p>
          <a:p>
            <a:pPr>
              <a:buNone/>
            </a:pPr>
            <a:r>
              <a:rPr lang="hr-HR" dirty="0" smtClean="0"/>
              <a:t>Obrazovni ishod: Modelirati situaciju rabeći funkcije</a:t>
            </a:r>
          </a:p>
          <a:p>
            <a:endParaRPr lang="hr-HR" dirty="0" smtClean="0"/>
          </a:p>
          <a:p>
            <a:r>
              <a:rPr lang="hr-HR" dirty="0" smtClean="0"/>
              <a:t>Kad je pećnica uključena 5 minuta, doseći će temperaturu od 55°C. Kad je uključena 10 minuta, temperatura će joj biti 87°C. Pretpostavimo da temperatura </a:t>
            </a:r>
            <a:r>
              <a:rPr lang="hr-HR" i="1" dirty="0" smtClean="0"/>
              <a:t>T</a:t>
            </a:r>
            <a:r>
              <a:rPr lang="hr-HR" dirty="0" smtClean="0"/>
              <a:t> (°C) pećnice linearno ovisi o vremenu </a:t>
            </a:r>
            <a:r>
              <a:rPr lang="hr-HR" i="1" dirty="0" smtClean="0"/>
              <a:t>t</a:t>
            </a:r>
            <a:r>
              <a:rPr lang="hr-HR" dirty="0" smtClean="0"/>
              <a:t> (min). 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060848"/>
            <a:ext cx="8458200" cy="1512168"/>
          </a:xfrm>
        </p:spPr>
        <p:txBody>
          <a:bodyPr>
            <a:noAutofit/>
          </a:bodyPr>
          <a:lstStyle/>
          <a:p>
            <a:pPr algn="ctr"/>
            <a:r>
              <a:rPr lang="vi-VN" sz="4400" i="1" dirty="0" smtClean="0">
                <a:effectLst/>
                <a:latin typeface="+mn-lt"/>
              </a:rPr>
              <a:t>Matematika u okruženju </a:t>
            </a:r>
            <a:r>
              <a:rPr lang="hr-HR" sz="4400" i="1" dirty="0" smtClean="0">
                <a:effectLst/>
                <a:latin typeface="+mn-lt"/>
              </a:rPr>
              <a:t/>
            </a:r>
            <a:br>
              <a:rPr lang="hr-HR" sz="4400" i="1" dirty="0" smtClean="0">
                <a:effectLst/>
                <a:latin typeface="+mn-lt"/>
              </a:rPr>
            </a:br>
            <a:r>
              <a:rPr lang="vi-VN" sz="2000" i="1" dirty="0" smtClean="0">
                <a:effectLst/>
                <a:latin typeface="+mn-lt"/>
              </a:rPr>
              <a:t>između PISA istraživanja i državne mature</a:t>
            </a:r>
            <a:endParaRPr lang="hr-HR" sz="2000" i="1" dirty="0">
              <a:effectLst/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717032"/>
            <a:ext cx="7920880" cy="1584176"/>
          </a:xfrm>
        </p:spPr>
        <p:txBody>
          <a:bodyPr>
            <a:normAutofit/>
          </a:bodyPr>
          <a:lstStyle/>
          <a:p>
            <a:pPr algn="r"/>
            <a:endParaRPr lang="hr-HR" sz="1800" dirty="0" smtClean="0">
              <a:latin typeface="Cambria Math" pitchFamily="18" charset="0"/>
              <a:ea typeface="Cambria Math" pitchFamily="18" charset="0"/>
            </a:endParaRPr>
          </a:p>
          <a:p>
            <a:pPr algn="l"/>
            <a:r>
              <a:rPr lang="hr-HR" sz="2000" dirty="0" smtClean="0">
                <a:latin typeface="Cambria Math" pitchFamily="18" charset="0"/>
                <a:ea typeface="Cambria Math" pitchFamily="18" charset="0"/>
              </a:rPr>
              <a:t>Kontekst=okolina jezične jedinice u kojem ona  dobije određeni smisao</a:t>
            </a:r>
          </a:p>
          <a:p>
            <a:pPr algn="l"/>
            <a:r>
              <a:rPr lang="hr-HR" sz="2000" dirty="0" smtClean="0">
                <a:latin typeface="Cambria Math" pitchFamily="18" charset="0"/>
                <a:ea typeface="Cambria Math" pitchFamily="18" charset="0"/>
              </a:rPr>
              <a:t>Okolina = okruženje</a:t>
            </a:r>
          </a:p>
          <a:p>
            <a:pPr algn="l"/>
            <a:r>
              <a:rPr lang="hr-HR" sz="2000" dirty="0" smtClean="0">
                <a:latin typeface="Cambria Math" pitchFamily="18" charset="0"/>
                <a:ea typeface="Cambria Math" pitchFamily="18" charset="0"/>
              </a:rPr>
              <a:t>Matematika u svakodnevnici  = svakodnevna matematika=plac +recepti</a:t>
            </a:r>
            <a:endParaRPr lang="hr-HR" sz="20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 DM korištenje poznatih modela u konkretnim situacijama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hr-HR" dirty="0" smtClean="0"/>
              <a:t>Odredite linearnu funkciju koja opisuje kako temperatura pećnice ovisi o vremenu.</a:t>
            </a:r>
          </a:p>
          <a:p>
            <a:pPr lvl="0"/>
            <a:r>
              <a:rPr lang="hr-HR" dirty="0" smtClean="0"/>
              <a:t>Kolika je temperatura pećnice nakon pola sata?</a:t>
            </a:r>
          </a:p>
          <a:p>
            <a:pPr lvl="0"/>
            <a:r>
              <a:rPr lang="hr-HR" dirty="0" smtClean="0"/>
              <a:t>Kolač treba staviti u pećnicu kad joj je temperatura između 150°C i 180°C. U kojem vremenskom intervalu nakon uključenja pećnice treba u nju staviti kolač? Navedene granice intervala zaokružite na cijeli broj minuta.</a:t>
            </a:r>
          </a:p>
          <a:p>
            <a:pPr lvl="0"/>
            <a:r>
              <a:rPr lang="hr-HR" dirty="0" smtClean="0"/>
              <a:t>Kolač treba staviti u pećnicu kad joj je temperatura 175°C. Koliko minuta nakon uključenja pećnice treba u nju staviti kolač (vrijeme zaokružite na cijeli broj minuta)?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mtClean="0"/>
              <a:t/>
            </a:r>
            <a:br>
              <a:rPr lang="hr-HR" smtClean="0"/>
            </a:br>
            <a:r>
              <a:rPr lang="hr-HR" smtClean="0"/>
              <a:t> DM - obrnuto primjenom matematike 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r-HR" dirty="0" smtClean="0"/>
              <a:t>Tjelesni indeks mase (Ispitni katalog za nacionalni ispit za učenike 1. razreda gimnazija i četverogodišnjih strukovnih škola 2007. godine)</a:t>
            </a:r>
          </a:p>
          <a:p>
            <a:r>
              <a:rPr lang="hr-HR" dirty="0" smtClean="0"/>
              <a:t>Obrazovni ishod: Modelirati situaciju rabeći brojeve i algebru</a:t>
            </a:r>
          </a:p>
          <a:p>
            <a:r>
              <a:rPr lang="hr-HR" dirty="0" smtClean="0"/>
              <a:t> </a:t>
            </a:r>
          </a:p>
          <a:p>
            <a:r>
              <a:rPr lang="hr-HR" dirty="0" smtClean="0"/>
              <a:t>Liječnici rabe tjelesni indeks (TI) kako bi odredili pretilost. Tjelesni indeks dobiva se tako da se masa (u kg) podijeli s kvadratom visine (u m).</a:t>
            </a:r>
          </a:p>
          <a:p>
            <a:pPr lvl="0"/>
            <a:r>
              <a:rPr lang="hr-HR" dirty="0" smtClean="0"/>
              <a:t>Koliki je tjelesni indeks osobe kojoj je masa 65 kg i koja je visoka 169 cm? Rezultat zaokružite na najbliži cijeli broj.</a:t>
            </a:r>
          </a:p>
          <a:p>
            <a:pPr lvl="0"/>
            <a:r>
              <a:rPr lang="hr-HR" dirty="0" smtClean="0"/>
              <a:t>Osoba visoka 177 cm ima tjelesni indeks 21 (kad zaokružimo na najbliži cijeli broj). Odredite u kojem je intervalu njezina masa! 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smtClean="0"/>
              <a:t>  </a:t>
            </a:r>
            <a:br>
              <a:rPr lang="hr-HR" b="1" dirty="0" smtClean="0"/>
            </a:br>
            <a:r>
              <a:rPr lang="hr-HR" b="1" dirty="0" smtClean="0"/>
              <a:t> 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b="1" dirty="0" smtClean="0"/>
              <a:t> </a:t>
            </a:r>
            <a:r>
              <a:rPr lang="hr-HR" b="1" dirty="0" err="1" smtClean="0"/>
              <a:t>P</a:t>
            </a:r>
            <a:r>
              <a:rPr lang="hr-HR" dirty="0" err="1" smtClean="0"/>
              <a:t>rogramme</a:t>
            </a:r>
            <a:r>
              <a:rPr lang="hr-HR" b="1" dirty="0" smtClean="0"/>
              <a:t> </a:t>
            </a:r>
            <a:r>
              <a:rPr lang="hr-HR" dirty="0" err="1" smtClean="0"/>
              <a:t>for</a:t>
            </a:r>
            <a:r>
              <a:rPr lang="hr-HR" b="1" dirty="0" smtClean="0"/>
              <a:t> </a:t>
            </a:r>
            <a:r>
              <a:rPr lang="hr-HR" b="1" dirty="0" err="1" smtClean="0"/>
              <a:t>I</a:t>
            </a:r>
            <a:r>
              <a:rPr lang="hr-HR" dirty="0" err="1" smtClean="0"/>
              <a:t>nternational</a:t>
            </a:r>
            <a:r>
              <a:rPr lang="hr-HR" b="1" dirty="0" smtClean="0"/>
              <a:t> S</a:t>
            </a:r>
            <a:r>
              <a:rPr lang="hr-HR" dirty="0" smtClean="0"/>
              <a:t>tudent</a:t>
            </a:r>
            <a:r>
              <a:rPr lang="hr-HR" b="1" dirty="0" smtClean="0"/>
              <a:t> </a:t>
            </a:r>
            <a:r>
              <a:rPr lang="hr-HR" b="1" dirty="0" err="1" smtClean="0"/>
              <a:t>A</a:t>
            </a:r>
            <a:r>
              <a:rPr lang="hr-HR" dirty="0" err="1" smtClean="0"/>
              <a:t>ssessment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 smtClean="0"/>
              <a:t>(Najveća) Međunarodna procjena znanja i vještina učenika u dobi od 15 godina.</a:t>
            </a:r>
          </a:p>
          <a:p>
            <a:pPr lvl="0"/>
            <a:r>
              <a:rPr lang="hr-HR" b="1" dirty="0" smtClean="0"/>
              <a:t>Matematička pismenost </a:t>
            </a:r>
            <a:r>
              <a:rPr lang="hr-HR" dirty="0" smtClean="0"/>
              <a:t>je sposobnost formuliranja, primjenjivanja i tumačenja matematike u različitim kontekstima. Ona obuhvaća matematičko zaključivanje i primjenu matematičkih koncepata, postupaka, činjenica i alata potrebnih za opisivanje, objašnjavanje i predviđanje pojava. Ona pomaže pojedincu da prepozna ulogu koju matematika ima u svijetu i da donosi dobro utemeljene odluke i prosudbe koje su mu potrebne kao konstruktivnom, zainteresiranom i promišljajućem građaninu.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PISA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800" b="1" dirty="0" smtClean="0"/>
              <a:t>SADRŽAJ</a:t>
            </a:r>
            <a:endParaRPr lang="hr-HR" sz="2800" dirty="0" smtClean="0"/>
          </a:p>
          <a:p>
            <a:pPr lvl="1"/>
            <a:r>
              <a:rPr lang="hr-HR" dirty="0" smtClean="0"/>
              <a:t>Prostor i oblik</a:t>
            </a:r>
          </a:p>
          <a:p>
            <a:pPr lvl="1"/>
            <a:r>
              <a:rPr lang="hr-HR" dirty="0" smtClean="0"/>
              <a:t>Promjena i odnosi</a:t>
            </a:r>
          </a:p>
          <a:p>
            <a:pPr lvl="1"/>
            <a:r>
              <a:rPr lang="hr-HR" dirty="0" smtClean="0"/>
              <a:t>Količina</a:t>
            </a:r>
          </a:p>
          <a:p>
            <a:pPr lvl="1"/>
            <a:r>
              <a:rPr lang="hr-HR" dirty="0" smtClean="0"/>
              <a:t>Neizvjesnost i podaci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PISA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800" b="1" dirty="0" smtClean="0"/>
              <a:t>PROCESI</a:t>
            </a:r>
            <a:endParaRPr lang="hr-HR" sz="2800" dirty="0" smtClean="0"/>
          </a:p>
          <a:p>
            <a:pPr lvl="1"/>
            <a:r>
              <a:rPr lang="hr-HR" dirty="0" smtClean="0"/>
              <a:t>Matematičko formuliranje situacija</a:t>
            </a:r>
          </a:p>
          <a:p>
            <a:pPr lvl="1"/>
            <a:r>
              <a:rPr lang="hr-HR" dirty="0" smtClean="0"/>
              <a:t>Primjenjivanje matematičkih koncepata, činjenica, postupaka i zaključivanja</a:t>
            </a:r>
          </a:p>
          <a:p>
            <a:pPr lvl="1"/>
            <a:r>
              <a:rPr lang="hr-HR" dirty="0" smtClean="0"/>
              <a:t>Tumačenje, primjenjivanje i vrjednovanje matematičkih rezultata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PISA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 smtClean="0"/>
              <a:t>Svaki od procesa, temeljen je na </a:t>
            </a:r>
            <a:r>
              <a:rPr lang="hr-HR" sz="2800" b="1" dirty="0" smtClean="0"/>
              <a:t>7 OSNOVNIH MATEMATIČKIH SPOSOBNOSTI</a:t>
            </a:r>
            <a:endParaRPr lang="hr-HR" sz="2800" dirty="0" smtClean="0"/>
          </a:p>
          <a:p>
            <a:pPr lvl="1"/>
            <a:r>
              <a:rPr lang="hr-HR" dirty="0" smtClean="0"/>
              <a:t>Komuniciranje</a:t>
            </a:r>
          </a:p>
          <a:p>
            <a:pPr lvl="1"/>
            <a:r>
              <a:rPr lang="hr-HR" dirty="0" err="1" smtClean="0"/>
              <a:t>Matematiziranje</a:t>
            </a:r>
            <a:endParaRPr lang="hr-HR" dirty="0" smtClean="0"/>
          </a:p>
          <a:p>
            <a:pPr lvl="1"/>
            <a:r>
              <a:rPr lang="hr-HR" dirty="0" smtClean="0"/>
              <a:t>Prikazivanje</a:t>
            </a:r>
          </a:p>
          <a:p>
            <a:pPr lvl="1"/>
            <a:r>
              <a:rPr lang="hr-HR" dirty="0" smtClean="0"/>
              <a:t>Zaključivanje i argumentiranje</a:t>
            </a:r>
          </a:p>
          <a:p>
            <a:pPr lvl="1"/>
            <a:r>
              <a:rPr lang="hr-HR" dirty="0" smtClean="0"/>
              <a:t>Razvijanje strategija za rješavanje problema</a:t>
            </a:r>
          </a:p>
          <a:p>
            <a:pPr lvl="1"/>
            <a:r>
              <a:rPr lang="hr-HR" dirty="0" smtClean="0"/>
              <a:t>Korištenje simboličkog, formalnog i tehničkog jezika i operacija</a:t>
            </a:r>
          </a:p>
          <a:p>
            <a:pPr lvl="1"/>
            <a:r>
              <a:rPr lang="hr-HR" dirty="0" smtClean="0"/>
              <a:t>Korištenje matematičkih alata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PISA</a:t>
            </a:r>
            <a:endParaRPr lang="hr-HR" dirty="0"/>
          </a:p>
        </p:txBody>
      </p:sp>
      <p:pic>
        <p:nvPicPr>
          <p:cNvPr id="808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737" y="2972594"/>
            <a:ext cx="64865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PISA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/>
              <a:t>POREDAK 2012:</a:t>
            </a:r>
            <a:endParaRPr lang="hr-HR" dirty="0" smtClean="0"/>
          </a:p>
          <a:p>
            <a:r>
              <a:rPr lang="hr-HR" dirty="0" err="1" smtClean="0"/>
              <a:t>Šangaj</a:t>
            </a:r>
            <a:r>
              <a:rPr lang="hr-HR" dirty="0" smtClean="0"/>
              <a:t> - </a:t>
            </a:r>
            <a:r>
              <a:rPr lang="hr-HR" dirty="0" err="1" smtClean="0"/>
              <a:t>China</a:t>
            </a:r>
            <a:r>
              <a:rPr lang="hr-HR" dirty="0" smtClean="0"/>
              <a:t>, Singapur, </a:t>
            </a:r>
            <a:r>
              <a:rPr lang="hr-HR" dirty="0" err="1" smtClean="0"/>
              <a:t>Hong</a:t>
            </a:r>
            <a:r>
              <a:rPr lang="hr-HR" dirty="0" smtClean="0"/>
              <a:t>-</a:t>
            </a:r>
            <a:r>
              <a:rPr lang="hr-HR" dirty="0" err="1" smtClean="0"/>
              <a:t>Kong</a:t>
            </a:r>
            <a:r>
              <a:rPr lang="hr-HR" dirty="0" smtClean="0"/>
              <a:t>, Kineski </a:t>
            </a:r>
            <a:r>
              <a:rPr lang="hr-HR" dirty="0" err="1" smtClean="0"/>
              <a:t>Taipei</a:t>
            </a:r>
            <a:r>
              <a:rPr lang="hr-HR" dirty="0" smtClean="0"/>
              <a:t>, </a:t>
            </a:r>
            <a:r>
              <a:rPr lang="hr-HR" dirty="0" err="1" smtClean="0"/>
              <a:t>Korea</a:t>
            </a:r>
            <a:r>
              <a:rPr lang="hr-HR" dirty="0" smtClean="0"/>
              <a:t>, </a:t>
            </a:r>
            <a:r>
              <a:rPr lang="hr-HR" dirty="0" err="1" smtClean="0"/>
              <a:t>Macao</a:t>
            </a:r>
            <a:r>
              <a:rPr lang="hr-HR" dirty="0" smtClean="0"/>
              <a:t>, Japan, </a:t>
            </a:r>
            <a:r>
              <a:rPr lang="hr-HR" dirty="0" err="1" smtClean="0"/>
              <a:t>Lichtenstein</a:t>
            </a:r>
            <a:r>
              <a:rPr lang="hr-HR" dirty="0" smtClean="0"/>
              <a:t> (8), Švicarska, Nizozemska, Estonija, Finska (12), Litva, ... , Njemačka (16), ..., Austrija (18), </a:t>
            </a:r>
            <a:r>
              <a:rPr lang="hr-HR" dirty="0" err="1" smtClean="0"/>
              <a:t>Slovenia</a:t>
            </a:r>
            <a:r>
              <a:rPr lang="hr-HR" dirty="0" smtClean="0"/>
              <a:t> (21), Danska (22), ..., UK (26) = OECD </a:t>
            </a:r>
            <a:r>
              <a:rPr lang="hr-HR" dirty="0" err="1" smtClean="0"/>
              <a:t>average</a:t>
            </a:r>
            <a:r>
              <a:rPr lang="hr-HR" dirty="0" smtClean="0"/>
              <a:t>,..., </a:t>
            </a:r>
            <a:r>
              <a:rPr lang="hr-HR" dirty="0" err="1" smtClean="0"/>
              <a:t>USA</a:t>
            </a:r>
            <a:r>
              <a:rPr lang="hr-HR" dirty="0" smtClean="0"/>
              <a:t> (36), ..., Švedska (38), Mađarska (39), </a:t>
            </a:r>
            <a:r>
              <a:rPr lang="hr-HR" b="1" dirty="0" smtClean="0"/>
              <a:t>Hrvatska (40),</a:t>
            </a:r>
            <a:r>
              <a:rPr lang="hr-HR" dirty="0" smtClean="0"/>
              <a:t> Izrael (41), Grčka (42), Srbija (43),...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PISA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b="1" dirty="0" err="1" smtClean="0"/>
              <a:t>Below</a:t>
            </a:r>
            <a:r>
              <a:rPr lang="hr-HR" b="1" dirty="0" smtClean="0"/>
              <a:t> </a:t>
            </a:r>
            <a:r>
              <a:rPr lang="hr-HR" b="1" dirty="0" err="1" smtClean="0"/>
              <a:t>level</a:t>
            </a:r>
            <a:r>
              <a:rPr lang="hr-HR" b="1" dirty="0" smtClean="0"/>
              <a:t> 2:</a:t>
            </a:r>
            <a:endParaRPr lang="hr-HR" dirty="0" smtClean="0"/>
          </a:p>
          <a:p>
            <a:pPr lvl="0"/>
            <a:r>
              <a:rPr lang="hr-HR" dirty="0" smtClean="0"/>
              <a:t>Prvih 7 azijatskih zemalja: 3.8% - 12.8%</a:t>
            </a:r>
          </a:p>
          <a:p>
            <a:pPr lvl="0"/>
            <a:r>
              <a:rPr lang="hr-HR" dirty="0" smtClean="0"/>
              <a:t>Iduće </a:t>
            </a:r>
            <a:r>
              <a:rPr lang="hr-HR" dirty="0" err="1" smtClean="0"/>
              <a:t>Lichtenstein</a:t>
            </a:r>
            <a:r>
              <a:rPr lang="hr-HR" dirty="0" smtClean="0"/>
              <a:t> (14.1%), Švicarska (12.4%), Nizozemska (14.8%), Estonija (10.5%), Finska (12.3%),</a:t>
            </a:r>
          </a:p>
          <a:p>
            <a:pPr lvl="0"/>
            <a:r>
              <a:rPr lang="hr-HR" dirty="0" smtClean="0"/>
              <a:t>..., Njemačka (17.7%), ..., Austrija (18.7%), Slovenija (20.1%), Danska (16.6%), ..., UK (21.8%), ..., </a:t>
            </a:r>
            <a:r>
              <a:rPr lang="hr-HR" dirty="0" err="1" smtClean="0"/>
              <a:t>USA</a:t>
            </a:r>
            <a:r>
              <a:rPr lang="hr-HR" dirty="0" smtClean="0"/>
              <a:t> (25.8%)</a:t>
            </a:r>
          </a:p>
          <a:p>
            <a:pPr lvl="0"/>
            <a:r>
              <a:rPr lang="hr-HR" dirty="0" smtClean="0"/>
              <a:t>..., Švedska (27.1%), Mađarska (28.1%), Hrvatska (29.9%), Izrael (33.5%), Grčka (35.7%) </a:t>
            </a:r>
          </a:p>
          <a:p>
            <a:pPr lvl="0"/>
            <a:r>
              <a:rPr lang="hr-HR" dirty="0" smtClean="0"/>
              <a:t>..., Srbija (38.9%), Turska (42%), ..., </a:t>
            </a:r>
            <a:r>
              <a:rPr lang="hr-HR" dirty="0" err="1" smtClean="0"/>
              <a:t>Chile</a:t>
            </a:r>
            <a:r>
              <a:rPr lang="hr-HR" dirty="0" smtClean="0"/>
              <a:t> (51.5%), ..., </a:t>
            </a:r>
            <a:r>
              <a:rPr lang="hr-HR" dirty="0" err="1" smtClean="0"/>
              <a:t>Montenegro</a:t>
            </a:r>
            <a:r>
              <a:rPr lang="hr-HR" dirty="0" smtClean="0"/>
              <a:t> (56.6%), ..., Peru (74.6%)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PISA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b="1" dirty="0" err="1" smtClean="0"/>
              <a:t>Level</a:t>
            </a:r>
            <a:r>
              <a:rPr lang="hr-HR" b="1" dirty="0" smtClean="0"/>
              <a:t> 5 &amp; 6:</a:t>
            </a:r>
            <a:endParaRPr lang="hr-HR" dirty="0" smtClean="0"/>
          </a:p>
          <a:p>
            <a:pPr lvl="0"/>
            <a:r>
              <a:rPr lang="hr-HR" dirty="0" smtClean="0"/>
              <a:t>Prvih 7 azijatskih zemalja: 55.4% - 23.7%</a:t>
            </a:r>
          </a:p>
          <a:p>
            <a:pPr lvl="0"/>
            <a:r>
              <a:rPr lang="hr-HR" dirty="0" smtClean="0"/>
              <a:t>Iduće </a:t>
            </a:r>
            <a:r>
              <a:rPr lang="hr-HR" dirty="0" err="1" smtClean="0"/>
              <a:t>Lichtenstein</a:t>
            </a:r>
            <a:r>
              <a:rPr lang="hr-HR" dirty="0" smtClean="0"/>
              <a:t> (24.8%), Švicarska (21.4%), Nizozemska (19.3%), Estonija (14.6%), Finska (15.3%),</a:t>
            </a:r>
          </a:p>
          <a:p>
            <a:pPr lvl="0"/>
            <a:r>
              <a:rPr lang="hr-HR" dirty="0" smtClean="0"/>
              <a:t>..., Njemačka (17.5%), ..., Austrija (14.3%), Slovenija (13.7%), Danska (10.0%), ..., UK (11.8%), </a:t>
            </a:r>
            <a:r>
              <a:rPr lang="hr-HR" dirty="0" err="1" smtClean="0"/>
              <a:t>USA</a:t>
            </a:r>
            <a:r>
              <a:rPr lang="hr-HR" dirty="0" smtClean="0"/>
              <a:t> (8.8%)</a:t>
            </a:r>
          </a:p>
          <a:p>
            <a:pPr lvl="0"/>
            <a:r>
              <a:rPr lang="hr-HR" dirty="0" smtClean="0"/>
              <a:t>..., Švedska (8.0%), Mađarska (9.3%), Hrvatska (7.0%), Izrael (9.4%), Grčka (3.9%) </a:t>
            </a:r>
          </a:p>
          <a:p>
            <a:pPr lvl="0"/>
            <a:r>
              <a:rPr lang="hr-HR" dirty="0" smtClean="0"/>
              <a:t>..., Srbija (4.6%), Turska (5.9%), ..., </a:t>
            </a:r>
            <a:r>
              <a:rPr lang="hr-HR" dirty="0" err="1" smtClean="0"/>
              <a:t>Chile</a:t>
            </a:r>
            <a:r>
              <a:rPr lang="hr-HR" dirty="0" smtClean="0"/>
              <a:t> (1.6%), ..., </a:t>
            </a:r>
            <a:r>
              <a:rPr lang="hr-HR" dirty="0" err="1" smtClean="0"/>
              <a:t>Montenegro</a:t>
            </a:r>
            <a:r>
              <a:rPr lang="hr-HR" dirty="0" smtClean="0"/>
              <a:t> (1%), ..., Peru (0.6%)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060848"/>
            <a:ext cx="8458200" cy="1512168"/>
          </a:xfrm>
        </p:spPr>
        <p:txBody>
          <a:bodyPr>
            <a:noAutofit/>
          </a:bodyPr>
          <a:lstStyle/>
          <a:p>
            <a:pPr algn="ctr"/>
            <a:r>
              <a:rPr lang="vi-VN" sz="1600" i="1" dirty="0" smtClean="0">
                <a:effectLst/>
                <a:latin typeface="+mn-lt"/>
              </a:rPr>
              <a:t>Matematika</a:t>
            </a:r>
            <a:r>
              <a:rPr lang="vi-VN" sz="4400" i="1" dirty="0" smtClean="0">
                <a:effectLst/>
                <a:latin typeface="+mn-lt"/>
              </a:rPr>
              <a:t> u okruženju </a:t>
            </a:r>
            <a:r>
              <a:rPr lang="hr-HR" sz="4400" i="1" dirty="0" smtClean="0">
                <a:effectLst/>
                <a:latin typeface="+mn-lt"/>
              </a:rPr>
              <a:t/>
            </a:r>
            <a:br>
              <a:rPr lang="hr-HR" sz="4400" i="1" dirty="0" smtClean="0">
                <a:effectLst/>
                <a:latin typeface="+mn-lt"/>
              </a:rPr>
            </a:br>
            <a:r>
              <a:rPr lang="vi-VN" sz="4400" i="1" dirty="0" smtClean="0">
                <a:effectLst/>
                <a:latin typeface="+mn-lt"/>
              </a:rPr>
              <a:t>između </a:t>
            </a:r>
            <a:r>
              <a:rPr lang="vi-VN" sz="2800" i="1" dirty="0" smtClean="0">
                <a:effectLst/>
                <a:latin typeface="+mn-lt"/>
              </a:rPr>
              <a:t>PISA istraživanja i državne mature</a:t>
            </a:r>
            <a:endParaRPr lang="hr-HR" sz="2800" i="1" dirty="0">
              <a:effectLst/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6400800" cy="1584176"/>
          </a:xfrm>
        </p:spPr>
        <p:txBody>
          <a:bodyPr>
            <a:normAutofit/>
          </a:bodyPr>
          <a:lstStyle/>
          <a:p>
            <a:pPr algn="l"/>
            <a:r>
              <a:rPr lang="hr-HR" sz="1800" dirty="0" smtClean="0">
                <a:latin typeface="Cambria Math" pitchFamily="18" charset="0"/>
                <a:ea typeface="Cambria Math" pitchFamily="18" charset="0"/>
              </a:rPr>
              <a:t>Okruženje =  obruč neprijateljske vojske oko naših položaja</a:t>
            </a:r>
          </a:p>
          <a:p>
            <a:pPr algn="l"/>
            <a:r>
              <a:rPr lang="vi-VN" sz="1100" i="1" dirty="0" smtClean="0"/>
              <a:t>Matematika</a:t>
            </a:r>
            <a:r>
              <a:rPr lang="vi-VN" sz="3200" i="1" dirty="0" smtClean="0"/>
              <a:t> u </a:t>
            </a:r>
            <a:r>
              <a:rPr lang="hr-HR" sz="3200" i="1" dirty="0" smtClean="0"/>
              <a:t>škripcu </a:t>
            </a:r>
            <a:r>
              <a:rPr lang="vi-VN" sz="1600" i="1" dirty="0" smtClean="0"/>
              <a:t>između PISA istraživanja i državne mature</a:t>
            </a:r>
            <a:endParaRPr lang="hr-HR" sz="1600" dirty="0" smtClean="0">
              <a:latin typeface="Cambria Math" pitchFamily="18" charset="0"/>
              <a:ea typeface="Cambria Math" pitchFamily="18" charset="0"/>
            </a:endParaRPr>
          </a:p>
          <a:p>
            <a:pPr algn="r"/>
            <a:endParaRPr lang="hr-HR" sz="18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err="1" smtClean="0"/>
              <a:t>PISA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PRIOPĆENJE ZA MEDIJE:</a:t>
            </a:r>
          </a:p>
          <a:p>
            <a:r>
              <a:rPr lang="hr-HR" dirty="0" smtClean="0"/>
              <a:t>Matematička pismenost: Visok postotak učenika (29,9%) ne dostiže razinu 2, odnosno ne posjeduje osnovna znanja i vještine potrebne za izvršavanje zadataka iz matematičke pismenosti u različitim područjima života. Najvišu, 6. razinu znanja i sposobnosti, dostiglo je tek 1,6% hrvatskih učenika. 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Matematika u stvarnom životu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hr-HR" sz="2000" dirty="0" smtClean="0"/>
              <a:t>stvarni život ≠ plac + recepti</a:t>
            </a:r>
          </a:p>
          <a:p>
            <a:pPr algn="ctr"/>
            <a:r>
              <a:rPr lang="hr-HR" sz="2000" dirty="0" err="1" smtClean="0"/>
              <a:t>npr</a:t>
            </a:r>
            <a:r>
              <a:rPr lang="hr-HR" sz="2000" dirty="0" smtClean="0"/>
              <a:t>. cvrkut ptica ???model??? </a:t>
            </a:r>
          </a:p>
          <a:p>
            <a:pPr>
              <a:buNone/>
            </a:pPr>
            <a:r>
              <a:rPr lang="hr-HR" sz="2000" i="1" dirty="0" smtClean="0"/>
              <a:t>Linearna</a:t>
            </a:r>
            <a:r>
              <a:rPr lang="hr-HR" sz="2000" dirty="0" smtClean="0"/>
              <a:t> diferencijalnu jednadžba 2. reda </a:t>
            </a:r>
            <a:r>
              <a:rPr lang="hr-HR" sz="2000" i="1" dirty="0" smtClean="0"/>
              <a:t>sa</a:t>
            </a:r>
            <a:r>
              <a:rPr lang="hr-HR" sz="2000" dirty="0" smtClean="0"/>
              <a:t> </a:t>
            </a:r>
            <a:r>
              <a:rPr lang="hr-HR" sz="2000" i="1" dirty="0" smtClean="0"/>
              <a:t>varijabilnim koeficijentima</a:t>
            </a:r>
            <a:r>
              <a:rPr lang="hr-HR" sz="2000" dirty="0" smtClean="0"/>
              <a:t>:</a:t>
            </a:r>
          </a:p>
          <a:p>
            <a:endParaRPr lang="hr-HR" dirty="0" smtClean="0"/>
          </a:p>
          <a:p>
            <a:endParaRPr lang="hr-HR" sz="2000" dirty="0" smtClean="0"/>
          </a:p>
          <a:p>
            <a:pPr>
              <a:buNone/>
            </a:pPr>
            <a:endParaRPr lang="hr-HR" sz="2000" dirty="0" smtClean="0"/>
          </a:p>
          <a:p>
            <a:pPr>
              <a:buNone/>
            </a:pPr>
            <a:r>
              <a:rPr lang="hr-HR" sz="2000" dirty="0" smtClean="0"/>
              <a:t>Lako se provjeri, da su </a:t>
            </a:r>
            <a:r>
              <a:rPr lang="hr-HR" sz="2000" i="1" dirty="0" err="1" smtClean="0"/>
              <a:t>chirpovi</a:t>
            </a:r>
            <a:r>
              <a:rPr lang="hr-HR" sz="2000" i="1" dirty="0" smtClean="0"/>
              <a:t> (</a:t>
            </a:r>
            <a:r>
              <a:rPr lang="hr-HR" sz="2000" i="1" dirty="0" err="1" smtClean="0"/>
              <a:t>chirp</a:t>
            </a:r>
            <a:r>
              <a:rPr lang="hr-HR" sz="2000" i="1" dirty="0" smtClean="0"/>
              <a:t>=cvrkut)</a:t>
            </a:r>
          </a:p>
          <a:p>
            <a:endParaRPr lang="hr-HR" sz="2000" i="1" dirty="0" smtClean="0"/>
          </a:p>
          <a:p>
            <a:endParaRPr lang="hr-HR" sz="2000" dirty="0" smtClean="0"/>
          </a:p>
          <a:p>
            <a:pPr>
              <a:buNone/>
            </a:pPr>
            <a:r>
              <a:rPr lang="hr-HR" sz="2000" dirty="0" smtClean="0"/>
              <a:t>rješenja gornje jednadžbe. </a:t>
            </a:r>
            <a:endParaRPr lang="hr-HR" sz="2000" dirty="0"/>
          </a:p>
        </p:txBody>
      </p:sp>
      <p:sp>
        <p:nvSpPr>
          <p:cNvPr id="819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pic>
        <p:nvPicPr>
          <p:cNvPr id="819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429000"/>
            <a:ext cx="7416824" cy="648071"/>
          </a:xfrm>
          <a:prstGeom prst="rect">
            <a:avLst/>
          </a:prstGeom>
          <a:noFill/>
        </p:spPr>
      </p:pic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0" y="895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pic>
        <p:nvPicPr>
          <p:cNvPr id="81926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797152"/>
            <a:ext cx="6297427" cy="360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>
                <a:latin typeface="Cambria Math" pitchFamily="18" charset="0"/>
                <a:ea typeface="Cambria Math" pitchFamily="18" charset="0"/>
              </a:rPr>
              <a:t>Problem zrna pšenice na šahovskoj ploči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hr-HR" sz="2000" u="sng" dirty="0" smtClean="0">
                <a:latin typeface="Calibri" pitchFamily="34" charset="0"/>
                <a:cs typeface="Calibri" pitchFamily="34" charset="0"/>
              </a:rPr>
              <a:t>Legenda o nastanku šaha </a:t>
            </a:r>
          </a:p>
          <a:p>
            <a:pPr>
              <a:buNone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Car je kao nagradu veziru koji je izmislio zanimljivu igru odlučio ispuniti želju</a:t>
            </a:r>
          </a:p>
          <a:p>
            <a:pPr>
              <a:buNone/>
            </a:pPr>
            <a:r>
              <a:rPr lang="hr-HR" sz="2000" dirty="0" smtClean="0">
                <a:latin typeface="Calibri" pitchFamily="34" charset="0"/>
                <a:ea typeface="Cambria Math" pitchFamily="18" charset="0"/>
                <a:cs typeface="Calibri" pitchFamily="34" charset="0"/>
              </a:rPr>
              <a:t>Želim da mi date za prvo polje na ploči 1 zrno pšenice, za drugo polje 2 zrna, za treće 4, za četvrto 8, i tako za svako slijedeće dva puta više zrna nego za prethodno polje</a:t>
            </a:r>
          </a:p>
          <a:p>
            <a:pPr>
              <a:buNone/>
            </a:pPr>
            <a:r>
              <a:rPr lang="hr-HR" sz="2000" dirty="0" smtClean="0">
                <a:latin typeface="Calibri" pitchFamily="34" charset="0"/>
                <a:ea typeface="Cambria Math" pitchFamily="18" charset="0"/>
                <a:cs typeface="Calibri" pitchFamily="34" charset="0"/>
              </a:rPr>
              <a:t>Šahovska ploča bi izgledala ovako </a:t>
            </a:r>
          </a:p>
          <a:p>
            <a:pPr>
              <a:buNone/>
            </a:pPr>
            <a:endParaRPr lang="hr-HR" sz="2000" dirty="0">
              <a:latin typeface="Calibri" pitchFamily="34" charset="0"/>
              <a:ea typeface="Cambria Math" pitchFamily="18" charset="0"/>
              <a:cs typeface="Calibri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355976" y="2132856"/>
            <a:ext cx="4402832" cy="4281339"/>
          </a:xfrm>
        </p:spPr>
        <p:txBody>
          <a:bodyPr>
            <a:normAutofit lnSpcReduction="10000"/>
          </a:bodyPr>
          <a:lstStyle/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pPr>
              <a:buNone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Ukupan broj zrna iznosio bi</a:t>
            </a:r>
          </a:p>
          <a:p>
            <a:pPr>
              <a:buNone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hr-HR" sz="2000" b="1" dirty="0" smtClean="0"/>
              <a:t>S</a:t>
            </a:r>
            <a:r>
              <a:rPr lang="hr-HR" sz="2000" dirty="0" smtClean="0"/>
              <a:t>=2</a:t>
            </a:r>
            <a:r>
              <a:rPr lang="hr-HR" sz="2000" baseline="30000" dirty="0" smtClean="0"/>
              <a:t>0</a:t>
            </a:r>
            <a:r>
              <a:rPr lang="hr-HR" sz="2000" dirty="0" smtClean="0"/>
              <a:t>+2</a:t>
            </a:r>
            <a:r>
              <a:rPr lang="hr-HR" sz="2000" baseline="30000" dirty="0" smtClean="0"/>
              <a:t>1</a:t>
            </a:r>
            <a:r>
              <a:rPr lang="hr-HR" sz="2000" dirty="0" smtClean="0"/>
              <a:t>+2</a:t>
            </a:r>
            <a:r>
              <a:rPr lang="hr-HR" sz="2000" baseline="30000" dirty="0" smtClean="0"/>
              <a:t>2</a:t>
            </a:r>
            <a:r>
              <a:rPr lang="hr-HR" sz="2000" dirty="0" smtClean="0"/>
              <a:t>+2</a:t>
            </a:r>
            <a:r>
              <a:rPr lang="hr-HR" sz="2000" baseline="30000" dirty="0" smtClean="0"/>
              <a:t>3</a:t>
            </a:r>
            <a:r>
              <a:rPr lang="hr-HR" sz="2000" dirty="0" smtClean="0"/>
              <a:t>+.....+2</a:t>
            </a:r>
            <a:r>
              <a:rPr lang="hr-HR" sz="2000" baseline="30000" dirty="0" smtClean="0"/>
              <a:t>63</a:t>
            </a:r>
            <a:r>
              <a:rPr lang="hr-HR" sz="2000" dirty="0" smtClean="0"/>
              <a:t>      </a:t>
            </a:r>
          </a:p>
          <a:p>
            <a:pPr>
              <a:buNone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Množenjem jednadžbe s 2 dobivamo</a:t>
            </a:r>
          </a:p>
          <a:p>
            <a:pPr>
              <a:buNone/>
            </a:pPr>
            <a:r>
              <a:rPr lang="hr-HR" sz="2000" u="sng" dirty="0" smtClean="0"/>
              <a:t>2</a:t>
            </a:r>
            <a:r>
              <a:rPr lang="hr-HR" sz="2000" b="1" u="sng" dirty="0" smtClean="0"/>
              <a:t>S</a:t>
            </a:r>
            <a:r>
              <a:rPr lang="hr-HR" sz="2000" u="sng" dirty="0" smtClean="0"/>
              <a:t>=2</a:t>
            </a:r>
            <a:r>
              <a:rPr lang="hr-HR" sz="2000" u="sng" baseline="30000" dirty="0" smtClean="0"/>
              <a:t>1</a:t>
            </a:r>
            <a:r>
              <a:rPr lang="hr-HR" sz="2000" u="sng" dirty="0" smtClean="0"/>
              <a:t>+2</a:t>
            </a:r>
            <a:r>
              <a:rPr lang="hr-HR" sz="2000" u="sng" baseline="30000" dirty="0" smtClean="0"/>
              <a:t>2</a:t>
            </a:r>
            <a:r>
              <a:rPr lang="hr-HR" sz="2000" u="sng" dirty="0" smtClean="0"/>
              <a:t>+2</a:t>
            </a:r>
            <a:r>
              <a:rPr lang="hr-HR" sz="2000" u="sng" baseline="30000" dirty="0" smtClean="0"/>
              <a:t>3</a:t>
            </a:r>
            <a:r>
              <a:rPr lang="hr-HR" sz="2000" u="sng" dirty="0" smtClean="0"/>
              <a:t>+2</a:t>
            </a:r>
            <a:r>
              <a:rPr lang="hr-HR" sz="2000" u="sng" baseline="30000" dirty="0" smtClean="0"/>
              <a:t>4</a:t>
            </a:r>
            <a:r>
              <a:rPr lang="hr-HR" sz="2000" u="sng" dirty="0" smtClean="0"/>
              <a:t>+.....+2</a:t>
            </a:r>
            <a:r>
              <a:rPr lang="hr-HR" sz="2000" u="sng" baseline="30000" dirty="0" smtClean="0"/>
              <a:t>64</a:t>
            </a:r>
            <a:r>
              <a:rPr lang="hr-HR" sz="2000" dirty="0" smtClean="0"/>
              <a:t> </a:t>
            </a:r>
          </a:p>
          <a:p>
            <a:pPr>
              <a:buNone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oduzimanje nas vodi k rješenju</a:t>
            </a:r>
          </a:p>
          <a:p>
            <a:pPr>
              <a:buNone/>
            </a:pPr>
            <a:r>
              <a:rPr lang="hr-HR" sz="2000" dirty="0" smtClean="0"/>
              <a:t> </a:t>
            </a:r>
            <a:r>
              <a:rPr lang="hr-HR" sz="1900" b="1" dirty="0" smtClean="0"/>
              <a:t>S=</a:t>
            </a:r>
            <a:r>
              <a:rPr lang="hr-HR" sz="1900" dirty="0" smtClean="0"/>
              <a:t>2</a:t>
            </a:r>
            <a:r>
              <a:rPr lang="hr-HR" sz="1900" baseline="30000" dirty="0" smtClean="0"/>
              <a:t>64</a:t>
            </a:r>
            <a:r>
              <a:rPr lang="hr-HR" sz="1900" dirty="0" smtClean="0"/>
              <a:t>-2</a:t>
            </a:r>
            <a:r>
              <a:rPr lang="hr-HR" sz="1900" baseline="30000" dirty="0" smtClean="0"/>
              <a:t>0</a:t>
            </a:r>
            <a:r>
              <a:rPr lang="hr-HR" sz="1900" dirty="0" smtClean="0"/>
              <a:t>=2</a:t>
            </a:r>
            <a:r>
              <a:rPr lang="hr-HR" sz="1900" baseline="30000" dirty="0" smtClean="0"/>
              <a:t>64</a:t>
            </a:r>
            <a:r>
              <a:rPr lang="hr-HR" sz="1900" dirty="0" smtClean="0"/>
              <a:t>-1</a:t>
            </a:r>
            <a:r>
              <a:rPr lang="hr-HR" sz="1600" dirty="0" smtClean="0"/>
              <a:t>=</a:t>
            </a:r>
            <a:r>
              <a:rPr lang="hr-HR" sz="1600" b="1" dirty="0" smtClean="0"/>
              <a:t>18 446 744 073 709 551 615</a:t>
            </a:r>
            <a:endParaRPr lang="hr-HR" sz="1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 descr="ša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916832"/>
            <a:ext cx="2428875" cy="2343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hr-HR" sz="3600" dirty="0" smtClean="0">
                <a:latin typeface="Cambria Math" pitchFamily="18" charset="0"/>
                <a:ea typeface="Cambria Math" pitchFamily="18" charset="0"/>
              </a:rPr>
              <a:t>RAST POPULACIJA</a:t>
            </a:r>
            <a:endParaRPr lang="hr-HR" sz="36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u početnoj fazi razvoja mnoge populacije pokazuju svojstva eksponencijalnog rasta</a:t>
            </a:r>
          </a:p>
          <a:p>
            <a:pPr>
              <a:buFontTx/>
              <a:buChar char="-"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ograničiti ćemo se na model neograničenog rasta populacije </a:t>
            </a:r>
          </a:p>
          <a:p>
            <a:pPr>
              <a:buNone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       (rast koji nije ograničen hranom, prostorom niti bilo kojim drugim životnim resursom; dakle, rast koji nije ovisan o gustoći populacije)</a:t>
            </a:r>
          </a:p>
          <a:p>
            <a:pPr>
              <a:buFontTx/>
              <a:buChar char="-"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Realno postoje  mnogi ograničavajući faktori za njen rast vezani uz gustoću (predatori, ograničenja resursa,…)  taj isti trend ne slijedi i poslije. U aproksimaciji neograničenog rasta populacije vrijedi vremenski kontinuirani eksponencijalni rast:</a:t>
            </a:r>
          </a:p>
          <a:p>
            <a:pPr>
              <a:buNone/>
            </a:pPr>
            <a:endParaRPr lang="hr-HR" sz="20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        gdje je  </a:t>
            </a:r>
            <a:r>
              <a:rPr lang="hr-HR" sz="2000" i="1" dirty="0" smtClean="0">
                <a:latin typeface="Calibri" pitchFamily="34" charset="0"/>
                <a:cs typeface="Calibri" pitchFamily="34" charset="0"/>
              </a:rPr>
              <a:t>N(t)</a:t>
            </a:r>
            <a:r>
              <a:rPr lang="hr-HR" sz="2000" dirty="0" smtClean="0">
                <a:latin typeface="Calibri" pitchFamily="34" charset="0"/>
                <a:cs typeface="Calibri" pitchFamily="34" charset="0"/>
              </a:rPr>
              <a:t> broj jedinki u populaciji nakon vremena </a:t>
            </a:r>
            <a:r>
              <a:rPr lang="hr-HR" sz="2000" i="1" dirty="0" smtClean="0">
                <a:latin typeface="Calibri" pitchFamily="34" charset="0"/>
                <a:cs typeface="Calibri" pitchFamily="34" charset="0"/>
              </a:rPr>
              <a:t>t</a:t>
            </a:r>
            <a:endParaRPr lang="hr-HR" sz="20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                     </a:t>
            </a:r>
            <a:r>
              <a:rPr lang="hr-HR" sz="2000" i="1" dirty="0" smtClean="0">
                <a:latin typeface="Calibri" pitchFamily="34" charset="0"/>
                <a:cs typeface="Calibri" pitchFamily="34" charset="0"/>
              </a:rPr>
              <a:t>N</a:t>
            </a:r>
            <a:r>
              <a:rPr lang="hr-HR" sz="2000" i="1" baseline="-25000" dirty="0" smtClean="0">
                <a:latin typeface="Calibri" pitchFamily="34" charset="0"/>
                <a:cs typeface="Calibri" pitchFamily="34" charset="0"/>
              </a:rPr>
              <a:t>0</a:t>
            </a:r>
            <a:r>
              <a:rPr lang="hr-HR" sz="2000" i="1" dirty="0" smtClean="0">
                <a:latin typeface="Calibri" pitchFamily="34" charset="0"/>
                <a:cs typeface="Calibri" pitchFamily="34" charset="0"/>
              </a:rPr>
              <a:t>   </a:t>
            </a:r>
            <a:r>
              <a:rPr lang="hr-HR" sz="2000" dirty="0" smtClean="0">
                <a:latin typeface="Calibri" pitchFamily="34" charset="0"/>
                <a:cs typeface="Calibri" pitchFamily="34" charset="0"/>
              </a:rPr>
              <a:t>početna veličina populacije</a:t>
            </a:r>
          </a:p>
          <a:p>
            <a:pPr>
              <a:buNone/>
            </a:pPr>
            <a:r>
              <a:rPr lang="hr-HR" sz="2000" dirty="0" smtClean="0">
                <a:latin typeface="Calibri" pitchFamily="34" charset="0"/>
                <a:cs typeface="Calibri" pitchFamily="34" charset="0"/>
              </a:rPr>
              <a:t>                      </a:t>
            </a:r>
            <a:r>
              <a:rPr lang="hr-HR" sz="2000" i="1" dirty="0" smtClean="0">
                <a:latin typeface="Calibri" pitchFamily="34" charset="0"/>
                <a:cs typeface="Calibri" pitchFamily="34" charset="0"/>
              </a:rPr>
              <a:t>t</a:t>
            </a:r>
            <a:r>
              <a:rPr lang="hr-HR" sz="2000" dirty="0" smtClean="0">
                <a:latin typeface="Calibri" pitchFamily="34" charset="0"/>
                <a:cs typeface="Calibri" pitchFamily="34" charset="0"/>
              </a:rPr>
              <a:t>    vrijeme</a:t>
            </a:r>
          </a:p>
          <a:p>
            <a:pPr>
              <a:buNone/>
            </a:pPr>
            <a:r>
              <a:rPr lang="hr-HR" sz="2000" i="1" dirty="0" smtClean="0">
                <a:latin typeface="Calibri" pitchFamily="34" charset="0"/>
                <a:cs typeface="Calibri" pitchFamily="34" charset="0"/>
              </a:rPr>
              <a:t>                      r </a:t>
            </a:r>
            <a:r>
              <a:rPr lang="hr-HR" sz="2000" dirty="0" smtClean="0">
                <a:latin typeface="Calibri" pitchFamily="34" charset="0"/>
                <a:cs typeface="Calibri" pitchFamily="34" charset="0"/>
              </a:rPr>
              <a:t> individualna eksponencijalna stopa rasta </a:t>
            </a:r>
          </a:p>
          <a:p>
            <a:pPr>
              <a:buNone/>
            </a:pPr>
            <a:endParaRPr lang="hr-HR" sz="20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211960" y="4149080"/>
          <a:ext cx="1735771" cy="531930"/>
        </p:xfrm>
        <a:graphic>
          <a:graphicData uri="http://schemas.openxmlformats.org/presentationml/2006/ole">
            <p:oleObj spid="_x0000_s39942" name="Equation" r:id="rId3" imgW="78732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>
                <a:latin typeface="Calibri" pitchFamily="34" charset="0"/>
                <a:cs typeface="Calibri" pitchFamily="34" charset="0"/>
              </a:rPr>
              <a:t>Newtonov zakon hlađenja</a:t>
            </a:r>
            <a:endParaRPr lang="hr-HR" sz="36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ChangeAspect="1"/>
          </p:cNvGraphicFramePr>
          <p:nvPr>
            <p:ph idx="1"/>
          </p:nvPr>
        </p:nvGraphicFramePr>
        <p:xfrm>
          <a:off x="1406525" y="2205038"/>
          <a:ext cx="4330700" cy="541337"/>
        </p:xfrm>
        <a:graphic>
          <a:graphicData uri="http://schemas.openxmlformats.org/presentationml/2006/ole">
            <p:oleObj spid="_x0000_s60418" name="Equation" r:id="rId3" imgW="2031840" imgH="2538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87624" y="1700808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latin typeface="Calibri" pitchFamily="34" charset="0"/>
                <a:cs typeface="Calibri" pitchFamily="34" charset="0"/>
              </a:rPr>
              <a:t>Newtonov zakon hlađenja glasi:</a:t>
            </a:r>
            <a:endParaRPr lang="hr-HR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2852937"/>
            <a:ext cx="7200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atin typeface="Calibri" pitchFamily="34" charset="0"/>
                <a:cs typeface="Calibri" pitchFamily="34" charset="0"/>
              </a:rPr>
              <a:t>Ovaj zakon nalazi svoju primjenu u forenzici za </a:t>
            </a:r>
          </a:p>
          <a:p>
            <a:r>
              <a:rPr lang="hr-HR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ODREĐIVANJE VREMENA SMRTI</a:t>
            </a:r>
          </a:p>
          <a:p>
            <a:r>
              <a:rPr lang="hr-HR" sz="2000" dirty="0" smtClean="0">
                <a:latin typeface="Calibri" pitchFamily="34" charset="0"/>
                <a:cs typeface="Calibri" pitchFamily="34" charset="0"/>
              </a:rPr>
              <a:t>Poigrajmo se sada malo detektiva i pomozimo agentu Gil Grissomu</a:t>
            </a:r>
          </a:p>
          <a:p>
            <a:endParaRPr lang="hr-HR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hr-HR" sz="2000" b="1" u="sng" dirty="0" smtClean="0">
                <a:latin typeface="Calibri" pitchFamily="34" charset="0"/>
                <a:cs typeface="Calibri" pitchFamily="34" charset="0"/>
              </a:rPr>
              <a:t>Primjer: </a:t>
            </a:r>
            <a:r>
              <a:rPr lang="hr-HR" sz="2000" dirty="0" smtClean="0">
                <a:latin typeface="Calibri" pitchFamily="34" charset="0"/>
                <a:cs typeface="Calibri" pitchFamily="34" charset="0"/>
              </a:rPr>
              <a:t>Dogodilo se ubojstvo i na teren je izašla policijska ekipa za očevid. Temperatura tijela tada je iznosila 26.5°C . Dva sata poslije temperatura tijela žrtve iznosila je 24.5°C. U sobi je temperatura konstantna i iznosi 20 °C. Uz pretpostavku da je temperatura tijela prije smrti bila prosječnih 36.5°C odredite vrijeme smrti!</a:t>
            </a:r>
          </a:p>
          <a:p>
            <a:endParaRPr lang="hr-HR" sz="2000" dirty="0" smtClean="0">
              <a:latin typeface="Calibri" pitchFamily="34" charset="0"/>
              <a:cs typeface="Calibri" pitchFamily="34" charset="0"/>
            </a:endParaRPr>
          </a:p>
          <a:p>
            <a:endParaRPr lang="hr-HR" sz="2000" dirty="0" smtClean="0">
              <a:latin typeface="Calibri" pitchFamily="34" charset="0"/>
              <a:cs typeface="Calibri" pitchFamily="34" charset="0"/>
            </a:endParaRPr>
          </a:p>
          <a:p>
            <a:endParaRPr lang="hr-HR" sz="2000" dirty="0" smtClean="0">
              <a:latin typeface="Calibri" pitchFamily="34" charset="0"/>
              <a:cs typeface="Calibri" pitchFamily="34" charset="0"/>
            </a:endParaRPr>
          </a:p>
          <a:p>
            <a:endParaRPr lang="hr-HR" sz="2000" dirty="0" smtClean="0">
              <a:latin typeface="Calibri" pitchFamily="34" charset="0"/>
              <a:cs typeface="Calibri" pitchFamily="34" charset="0"/>
            </a:endParaRPr>
          </a:p>
          <a:p>
            <a:endParaRPr lang="hr-HR" sz="2000" dirty="0" smtClean="0">
              <a:latin typeface="Calibri" pitchFamily="34" charset="0"/>
              <a:cs typeface="Calibri" pitchFamily="34" charset="0"/>
            </a:endParaRPr>
          </a:p>
          <a:p>
            <a:endParaRPr lang="hr-HR" sz="2000" dirty="0" smtClean="0">
              <a:latin typeface="Calibri" pitchFamily="34" charset="0"/>
              <a:cs typeface="Calibri" pitchFamily="34" charset="0"/>
            </a:endParaRPr>
          </a:p>
          <a:p>
            <a:endParaRPr lang="hr-HR" sz="2000" dirty="0" smtClean="0">
              <a:latin typeface="Calibri" pitchFamily="34" charset="0"/>
              <a:cs typeface="Calibri" pitchFamily="34" charset="0"/>
            </a:endParaRPr>
          </a:p>
          <a:p>
            <a:endParaRPr lang="hr-HR" sz="2000" dirty="0" smtClean="0">
              <a:latin typeface="Calibri" pitchFamily="34" charset="0"/>
              <a:cs typeface="Calibri" pitchFamily="34" charset="0"/>
            </a:endParaRPr>
          </a:p>
          <a:p>
            <a:endParaRPr lang="hr-HR" sz="20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5" descr="240px-Csi-gil-grisso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1" y="1772816"/>
            <a:ext cx="2160239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267744" y="1628800"/>
          <a:ext cx="4824536" cy="4000834"/>
        </p:xfrm>
        <a:graphic>
          <a:graphicData uri="http://schemas.openxmlformats.org/presentationml/2006/ole">
            <p:oleObj spid="_x0000_s76802" name="Equation" r:id="rId3" imgW="520560" imgH="4316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Matematičko modeliranje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r-HR" dirty="0" smtClean="0"/>
              <a:t>U matematičkom obrazovanju u mnogim svjetskim obrazovnim sustavima matematičko modeliranje pojavljuju se već više od 30 godina. Kao tema intenzivno se pojavljuje i na konferencijama kao što su </a:t>
            </a:r>
            <a:r>
              <a:rPr lang="hr-HR" dirty="0" err="1" smtClean="0"/>
              <a:t>ICME</a:t>
            </a:r>
            <a:r>
              <a:rPr lang="hr-HR" dirty="0" smtClean="0"/>
              <a:t> (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International</a:t>
            </a:r>
            <a:r>
              <a:rPr lang="hr-HR" dirty="0" smtClean="0"/>
              <a:t> </a:t>
            </a:r>
            <a:r>
              <a:rPr lang="hr-HR" dirty="0" err="1" smtClean="0"/>
              <a:t>Congresses</a:t>
            </a:r>
            <a:r>
              <a:rPr lang="hr-HR" dirty="0" smtClean="0"/>
              <a:t> on </a:t>
            </a:r>
            <a:r>
              <a:rPr lang="hr-HR" dirty="0" err="1" smtClean="0"/>
              <a:t>Mathematical</a:t>
            </a:r>
            <a:r>
              <a:rPr lang="hr-HR" dirty="0" smtClean="0"/>
              <a:t> </a:t>
            </a:r>
            <a:r>
              <a:rPr lang="hr-HR" dirty="0" err="1" smtClean="0"/>
              <a:t>Education</a:t>
            </a:r>
            <a:r>
              <a:rPr lang="hr-HR" dirty="0" smtClean="0"/>
              <a:t>) koja se održava svake četiri godine počevši od 1969. i </a:t>
            </a:r>
            <a:r>
              <a:rPr lang="hr-HR" dirty="0" err="1" smtClean="0"/>
              <a:t>ICTMA</a:t>
            </a:r>
            <a:r>
              <a:rPr lang="hr-HR" dirty="0" smtClean="0"/>
              <a:t> (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International</a:t>
            </a:r>
            <a:r>
              <a:rPr lang="hr-HR" dirty="0" smtClean="0"/>
              <a:t> </a:t>
            </a:r>
            <a:r>
              <a:rPr lang="hr-HR" dirty="0" err="1" smtClean="0"/>
              <a:t>Conferences</a:t>
            </a:r>
            <a:r>
              <a:rPr lang="hr-HR" dirty="0" smtClean="0"/>
              <a:t> on </a:t>
            </a:r>
            <a:r>
              <a:rPr lang="hr-HR" dirty="0" err="1" smtClean="0"/>
              <a:t>the</a:t>
            </a:r>
            <a:r>
              <a:rPr lang="hr-HR" dirty="0" smtClean="0"/>
              <a:t> </a:t>
            </a:r>
            <a:r>
              <a:rPr lang="hr-HR" dirty="0" err="1" smtClean="0"/>
              <a:t>Teaching</a:t>
            </a:r>
            <a:r>
              <a:rPr lang="hr-HR" dirty="0" smtClean="0"/>
              <a:t> of </a:t>
            </a:r>
            <a:r>
              <a:rPr lang="hr-HR" dirty="0" err="1" smtClean="0"/>
              <a:t>Mathematical</a:t>
            </a:r>
            <a:r>
              <a:rPr lang="hr-HR" dirty="0" smtClean="0"/>
              <a:t> </a:t>
            </a:r>
            <a:r>
              <a:rPr lang="hr-HR" dirty="0" err="1" smtClean="0"/>
              <a:t>Modelling</a:t>
            </a:r>
            <a:r>
              <a:rPr lang="hr-HR" dirty="0" smtClean="0"/>
              <a:t> and </a:t>
            </a:r>
            <a:r>
              <a:rPr lang="hr-HR" dirty="0" err="1" smtClean="0"/>
              <a:t>Applications</a:t>
            </a:r>
            <a:r>
              <a:rPr lang="hr-HR" dirty="0" smtClean="0"/>
              <a:t>) koja se održava svake dvije godine počevši od 1983.</a:t>
            </a:r>
          </a:p>
          <a:p>
            <a:pPr>
              <a:buNone/>
            </a:pPr>
            <a:r>
              <a:rPr lang="hr-HR" dirty="0" smtClean="0"/>
              <a:t> </a:t>
            </a:r>
          </a:p>
          <a:p>
            <a:r>
              <a:rPr lang="hr-HR" sz="4000" dirty="0" smtClean="0"/>
              <a:t>Jednostavno rečeno, matematičko modeliranje je veza između izvan-matematičkog svijeta i matematike. Jedan od prvih zagovornika uvođenja matematičkog modeliranja u nastavu matematike, </a:t>
            </a:r>
            <a:r>
              <a:rPr lang="hr-HR" sz="4000" dirty="0" err="1" smtClean="0"/>
              <a:t>Henry</a:t>
            </a:r>
            <a:r>
              <a:rPr lang="hr-HR" sz="4000" dirty="0" smtClean="0"/>
              <a:t> </a:t>
            </a:r>
            <a:r>
              <a:rPr lang="hr-HR" sz="4000" dirty="0" err="1" smtClean="0"/>
              <a:t>Pollak</a:t>
            </a:r>
            <a:r>
              <a:rPr lang="hr-HR" sz="4000" dirty="0" smtClean="0"/>
              <a:t>, izvan-matematički svijet je nazivao i </a:t>
            </a:r>
            <a:r>
              <a:rPr lang="hr-HR" sz="4000" i="1" dirty="0" smtClean="0"/>
              <a:t>ostalim svijetom</a:t>
            </a:r>
            <a:r>
              <a:rPr lang="hr-HR" sz="4000" dirty="0" smtClean="0"/>
              <a:t> (eng. </a:t>
            </a:r>
            <a:r>
              <a:rPr lang="hr-HR" sz="4000" i="1" dirty="0" err="1" smtClean="0"/>
              <a:t>rest</a:t>
            </a:r>
            <a:r>
              <a:rPr lang="hr-HR" sz="4000" i="1" dirty="0" smtClean="0"/>
              <a:t> of </a:t>
            </a:r>
            <a:r>
              <a:rPr lang="hr-HR" sz="4000" i="1" dirty="0" err="1" smtClean="0"/>
              <a:t>the</a:t>
            </a:r>
            <a:r>
              <a:rPr lang="hr-HR" sz="4000" i="1" dirty="0" smtClean="0"/>
              <a:t> world</a:t>
            </a:r>
            <a:r>
              <a:rPr lang="hr-HR" sz="4000" dirty="0" smtClean="0"/>
              <a:t>). Često ga nazivamo i realnim (stvarnim) životom.</a:t>
            </a:r>
            <a:r>
              <a:rPr lang="hr-HR" dirty="0" smtClean="0"/>
              <a:t> </a:t>
            </a:r>
          </a:p>
          <a:p>
            <a:pPr>
              <a:buNone/>
            </a:pPr>
            <a:r>
              <a:rPr lang="hr-HR" dirty="0" smtClean="0"/>
              <a:t> 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1015</TotalTime>
  <Words>1344</Words>
  <Application>Microsoft Office PowerPoint</Application>
  <PresentationFormat>On-screen Show (4:3)</PresentationFormat>
  <Paragraphs>162</Paragraphs>
  <Slides>30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Flow</vt:lpstr>
      <vt:lpstr>Equation</vt:lpstr>
      <vt:lpstr>Matematika u okruženju između  PISA istraživanja i državne mature</vt:lpstr>
      <vt:lpstr>Matematika u okruženju  između PISA istraživanja i državne mature</vt:lpstr>
      <vt:lpstr>Matematika u okruženju  između PISA istraživanja i državne mature</vt:lpstr>
      <vt:lpstr>Matematika u stvarnom životu</vt:lpstr>
      <vt:lpstr>Problem zrna pšenice na šahovskoj ploči</vt:lpstr>
      <vt:lpstr>RAST POPULACIJA</vt:lpstr>
      <vt:lpstr>Newtonov zakon hlađenja</vt:lpstr>
      <vt:lpstr>Slide 8</vt:lpstr>
      <vt:lpstr>Matematičko modeliranje</vt:lpstr>
      <vt:lpstr>Matematičko modeliranje</vt:lpstr>
      <vt:lpstr>Matematičko modeliranje</vt:lpstr>
      <vt:lpstr>Matematičko modeliranje</vt:lpstr>
      <vt:lpstr>Slide 13</vt:lpstr>
      <vt:lpstr>Matematičko modeliranje</vt:lpstr>
      <vt:lpstr>Matematičko modeliranje</vt:lpstr>
      <vt:lpstr>DM</vt:lpstr>
      <vt:lpstr>DM</vt:lpstr>
      <vt:lpstr>DM (poopćena) primjena</vt:lpstr>
      <vt:lpstr>DM(poopćena) primjena</vt:lpstr>
      <vt:lpstr>  DM korištenje poznatih modela u konkretnim situacijama</vt:lpstr>
      <vt:lpstr>  DM - obrnuto primjenom matematike </vt:lpstr>
      <vt:lpstr>               Programme for International Student Assessment</vt:lpstr>
      <vt:lpstr>PISA</vt:lpstr>
      <vt:lpstr>PISA</vt:lpstr>
      <vt:lpstr>PISA</vt:lpstr>
      <vt:lpstr>PISA</vt:lpstr>
      <vt:lpstr>PISA</vt:lpstr>
      <vt:lpstr>PISA</vt:lpstr>
      <vt:lpstr>PISA</vt:lpstr>
      <vt:lpstr>PISA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Eksponencijalna funkcija i njene primjene u realnom životu</dc:title>
  <dc:creator>HOME</dc:creator>
  <cp:lastModifiedBy>Tomislav Sikic</cp:lastModifiedBy>
  <cp:revision>112</cp:revision>
  <dcterms:created xsi:type="dcterms:W3CDTF">2012-07-02T14:22:12Z</dcterms:created>
  <dcterms:modified xsi:type="dcterms:W3CDTF">2015-01-09T01:02:32Z</dcterms:modified>
</cp:coreProperties>
</file>