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37" r:id="rId1"/>
  </p:sldMasterIdLst>
  <p:sldIdLst>
    <p:sldId id="307" r:id="rId2"/>
    <p:sldId id="256" r:id="rId3"/>
    <p:sldId id="257" r:id="rId4"/>
    <p:sldId id="312" r:id="rId5"/>
    <p:sldId id="311" r:id="rId6"/>
    <p:sldId id="258" r:id="rId7"/>
    <p:sldId id="267" r:id="rId8"/>
    <p:sldId id="266" r:id="rId9"/>
    <p:sldId id="265" r:id="rId10"/>
    <p:sldId id="268" r:id="rId11"/>
    <p:sldId id="273" r:id="rId12"/>
    <p:sldId id="260" r:id="rId13"/>
    <p:sldId id="269" r:id="rId14"/>
    <p:sldId id="259" r:id="rId15"/>
    <p:sldId id="308" r:id="rId16"/>
    <p:sldId id="270" r:id="rId17"/>
    <p:sldId id="282" r:id="rId18"/>
    <p:sldId id="283" r:id="rId19"/>
    <p:sldId id="284" r:id="rId20"/>
    <p:sldId id="285" r:id="rId21"/>
    <p:sldId id="292" r:id="rId22"/>
    <p:sldId id="310" r:id="rId23"/>
    <p:sldId id="313" r:id="rId24"/>
    <p:sldId id="314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  <p:sldId id="302" r:id="rId34"/>
    <p:sldId id="303" r:id="rId35"/>
    <p:sldId id="304" r:id="rId36"/>
    <p:sldId id="305" r:id="rId37"/>
    <p:sldId id="306" r:id="rId38"/>
  </p:sldIdLst>
  <p:sldSz cx="9144000" cy="6858000" type="screen4x3"/>
  <p:notesSz cx="6858000" cy="9144000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958107"/>
    <a:srgbClr val="000000"/>
    <a:srgbClr val="FFFFCC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65" autoAdjust="0"/>
    <p:restoredTop sz="94637" autoAdjust="0"/>
  </p:normalViewPr>
  <p:slideViewPr>
    <p:cSldViewPr>
      <p:cViewPr varScale="1">
        <p:scale>
          <a:sx n="66" d="100"/>
          <a:sy n="66" d="100"/>
        </p:scale>
        <p:origin x="-8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kutni trokut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slov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17" name="Podnaslov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hr-HR" smtClean="0"/>
              <a:t>Uredite stil podnaslova matrice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Prostoručno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Prostoručno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Prostoručno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avni poveznik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zervirano mjesto datum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hr-HR" altLang="x-none"/>
          </a:p>
        </p:txBody>
      </p:sp>
      <p:sp>
        <p:nvSpPr>
          <p:cNvPr id="19" name="Rezervirano mjesto podnožj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hr-HR" altLang="x-none"/>
          </a:p>
        </p:txBody>
      </p:sp>
      <p:sp>
        <p:nvSpPr>
          <p:cNvPr id="27" name="Rezervirano mjesto broja slajd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4A1E6D5-6385-4A92-8A8B-05F180FB4FF1}" type="slidenum">
              <a:rPr lang="hr-HR" altLang="x-none" smtClean="0"/>
              <a:pPr/>
              <a:t>‹#›</a:t>
            </a:fld>
            <a:endParaRPr lang="hr-HR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hr-HR" altLang="x-none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 altLang="x-none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82A657-6B60-4942-98FF-38087D44E354}" type="slidenum">
              <a:rPr lang="hr-HR" altLang="x-none" smtClean="0"/>
              <a:pPr/>
              <a:t>‹#›</a:t>
            </a:fld>
            <a:endParaRPr lang="hr-HR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hr-HR" altLang="x-none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 altLang="x-none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7DDDB2-A039-44E4-9E99-73A05B378058}" type="slidenum">
              <a:rPr lang="hr-HR" altLang="x-none" smtClean="0"/>
              <a:pPr/>
              <a:t>‹#›</a:t>
            </a:fld>
            <a:endParaRPr lang="hr-HR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hr-HR" altLang="x-none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 altLang="x-none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3147C8B-67B8-49EC-A5E5-37BB9480B9D8}" type="slidenum">
              <a:rPr lang="hr-HR" altLang="x-none"/>
              <a:pPr/>
              <a:t>‹#›</a:t>
            </a:fld>
            <a:endParaRPr lang="hr-HR" altLang="x-none"/>
          </a:p>
        </p:txBody>
      </p:sp>
    </p:spTree>
    <p:extLst>
      <p:ext uri="{BB962C8B-B14F-4D97-AF65-F5344CB8AC3E}">
        <p14:creationId xmlns="" xmlns:p14="http://schemas.microsoft.com/office/powerpoint/2010/main" val="2498500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Naslov, tekst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hr-HR" altLang="x-none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 altLang="x-none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0BFE7B5-4612-4E37-B726-318B8F716FE6}" type="slidenum">
              <a:rPr lang="hr-HR" altLang="x-none"/>
              <a:pPr/>
              <a:t>‹#›</a:t>
            </a:fld>
            <a:endParaRPr lang="hr-HR" altLang="x-none"/>
          </a:p>
        </p:txBody>
      </p:sp>
    </p:spTree>
    <p:extLst>
      <p:ext uri="{BB962C8B-B14F-4D97-AF65-F5344CB8AC3E}">
        <p14:creationId xmlns="" xmlns:p14="http://schemas.microsoft.com/office/powerpoint/2010/main" val="1483905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hr-HR" altLang="x-none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 altLang="x-none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E3A7B7-FF3F-4C5D-9295-A5906DF70D73}" type="slidenum">
              <a:rPr lang="hr-HR" altLang="x-none" smtClean="0"/>
              <a:pPr/>
              <a:t>‹#›</a:t>
            </a:fld>
            <a:endParaRPr lang="hr-HR" altLang="x-none"/>
          </a:p>
        </p:txBody>
      </p:sp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hr-HR" altLang="x-none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 altLang="x-none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9FC615-3EE6-4AD3-9B85-9BCF840822F9}" type="slidenum">
              <a:rPr lang="hr-HR" altLang="x-none" smtClean="0"/>
              <a:pPr/>
              <a:t>‹#›</a:t>
            </a:fld>
            <a:endParaRPr lang="hr-HR" altLang="x-none"/>
          </a:p>
        </p:txBody>
      </p:sp>
      <p:sp>
        <p:nvSpPr>
          <p:cNvPr id="7" name="Š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Š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hr-HR" altLang="x-none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 altLang="x-none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4A90B-A8E1-4B4A-9257-0171215C44A2}" type="slidenum">
              <a:rPr lang="hr-HR" altLang="x-none" smtClean="0"/>
              <a:pPr/>
              <a:t>‹#›</a:t>
            </a:fld>
            <a:endParaRPr lang="hr-HR" altLang="x-none"/>
          </a:p>
        </p:txBody>
      </p:sp>
      <p:sp>
        <p:nvSpPr>
          <p:cNvPr id="8" name="Naslov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Usporedb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hr-HR" altLang="x-none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 altLang="x-none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D2CC65-74A9-4F49-BC10-3316C80993A9}" type="slidenum">
              <a:rPr lang="hr-HR" altLang="x-none" smtClean="0"/>
              <a:pPr/>
              <a:t>‹#›</a:t>
            </a:fld>
            <a:endParaRPr lang="hr-HR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hr-HR" altLang="x-none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 altLang="x-none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DE31FF-F7B1-42EA-896A-F38618492FA7}" type="slidenum">
              <a:rPr lang="hr-HR" altLang="x-none" smtClean="0"/>
              <a:pPr/>
              <a:t>‹#›</a:t>
            </a:fld>
            <a:endParaRPr lang="hr-HR" altLang="x-none"/>
          </a:p>
        </p:txBody>
      </p:sp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hr-HR" altLang="x-none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 altLang="x-none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9D1F89-8DD6-4FAE-B034-72186481DFE0}" type="slidenum">
              <a:rPr lang="hr-HR" altLang="x-none" smtClean="0"/>
              <a:pPr/>
              <a:t>‹#›</a:t>
            </a:fld>
            <a:endParaRPr lang="hr-HR" alt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hr-HR" altLang="x-none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 altLang="x-none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248062-3469-4021-A08C-9E39C3C10FC0}" type="slidenum">
              <a:rPr lang="hr-HR" altLang="x-none" smtClean="0"/>
              <a:pPr/>
              <a:t>‹#›</a:t>
            </a:fld>
            <a:endParaRPr lang="hr-HR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hr-HR" smtClean="0"/>
              <a:t>Kliknite ikonu da biste dodali  sliku</a:t>
            </a:r>
            <a:endParaRPr kumimoji="0" lang="en-US" dirty="0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hr-HR" altLang="x-none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hr-HR" altLang="x-none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D5A2296-89EB-4727-84BF-36DA0F728D94}" type="slidenum">
              <a:rPr lang="hr-HR" altLang="x-none" smtClean="0"/>
              <a:pPr/>
              <a:t>‹#›</a:t>
            </a:fld>
            <a:endParaRPr lang="hr-HR" altLang="x-none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8" name="Prostoručno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Prostoručno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kutni trokut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avni poveznik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Š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Š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ručno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Prostoručno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kutni trokut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avni poveznik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zervirano mjesto naslova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0" name="Rezervirano mjesto teksta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  <p:sp>
        <p:nvSpPr>
          <p:cNvPr id="10" name="Rezervirano mjesto datum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hr-HR" altLang="x-none"/>
          </a:p>
        </p:txBody>
      </p:sp>
      <p:sp>
        <p:nvSpPr>
          <p:cNvPr id="22" name="Rezervirano mjesto podnožja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hr-HR" altLang="x-none"/>
          </a:p>
        </p:txBody>
      </p:sp>
      <p:sp>
        <p:nvSpPr>
          <p:cNvPr id="18" name="Rezervirano mjesto broja slajda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002DA21-165E-48E1-AE2E-A605C6C2128D}" type="slidenum">
              <a:rPr lang="hr-HR" altLang="x-none" smtClean="0"/>
              <a:pPr/>
              <a:t>‹#›</a:t>
            </a:fld>
            <a:endParaRPr lang="hr-HR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8" r:id="rId1"/>
    <p:sldLayoutId id="2147484339" r:id="rId2"/>
    <p:sldLayoutId id="2147484340" r:id="rId3"/>
    <p:sldLayoutId id="2147484341" r:id="rId4"/>
    <p:sldLayoutId id="2147484342" r:id="rId5"/>
    <p:sldLayoutId id="2147484343" r:id="rId6"/>
    <p:sldLayoutId id="2147484344" r:id="rId7"/>
    <p:sldLayoutId id="2147484345" r:id="rId8"/>
    <p:sldLayoutId id="2147484346" r:id="rId9"/>
    <p:sldLayoutId id="2147484347" r:id="rId10"/>
    <p:sldLayoutId id="2147484348" r:id="rId11"/>
    <p:sldLayoutId id="2147484349" r:id="rId12"/>
    <p:sldLayoutId id="2147484350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382;ivotni%20uvjeti.docx" TargetMode="External"/><Relationship Id="rId2" Type="http://schemas.openxmlformats.org/officeDocument/2006/relationships/hyperlink" Target="zooo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Zadatci.doc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Zadatci.docx" TargetMode="Externa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zad1.doc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rock0001.rtf" TargetMode="External"/><Relationship Id="rId2" Type="http://schemas.openxmlformats.org/officeDocument/2006/relationships/hyperlink" Target="zad2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jabuke.docx" TargetMode="External"/><Relationship Id="rId2" Type="http://schemas.openxmlformats.org/officeDocument/2006/relationships/hyperlink" Target="zad3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hyperlink" Target="zadatak%2042.docx" TargetMode="External"/><Relationship Id="rId7" Type="http://schemas.openxmlformats.org/officeDocument/2006/relationships/image" Target="../media/image30.jpeg"/><Relationship Id="rId2" Type="http://schemas.openxmlformats.org/officeDocument/2006/relationships/hyperlink" Target="zad41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hyperlink" Target="pljacka.docx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kontinent0001.rtf" TargetMode="External"/><Relationship Id="rId2" Type="http://schemas.openxmlformats.org/officeDocument/2006/relationships/hyperlink" Target="Zadatak%205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stepenice0001.rtf" TargetMode="External"/><Relationship Id="rId2" Type="http://schemas.openxmlformats.org/officeDocument/2006/relationships/hyperlink" Target="Zadatak%206.docx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382;ivotni%20uvjeti.docx" TargetMode="External"/><Relationship Id="rId2" Type="http://schemas.openxmlformats.org/officeDocument/2006/relationships/hyperlink" Target="zooo.docx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Prezentacija%20Slike.pptx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3" name="Picture 11" descr="C:\Gabi\slike\slike škola\RADIONICE 2005'2006\izometrije8r2007\P309014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7269" y="4410980"/>
            <a:ext cx="2108966" cy="1581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endParaRPr lang="hr-HR" altLang="x-none" sz="2800" b="1" dirty="0">
              <a:solidFill>
                <a:srgbClr val="990000"/>
              </a:solidFill>
            </a:endParaRPr>
          </a:p>
          <a:p>
            <a:pPr>
              <a:lnSpc>
                <a:spcPct val="90000"/>
              </a:lnSpc>
            </a:pPr>
            <a:endParaRPr lang="hr-HR" altLang="x-none" sz="2800" b="1" dirty="0" smtClean="0">
              <a:solidFill>
                <a:srgbClr val="990000"/>
              </a:solidFill>
            </a:endParaRPr>
          </a:p>
          <a:p>
            <a:pPr>
              <a:lnSpc>
                <a:spcPct val="90000"/>
              </a:lnSpc>
            </a:pPr>
            <a:endParaRPr lang="hr-HR" altLang="x-none" sz="2800" b="1" dirty="0">
              <a:solidFill>
                <a:srgbClr val="990000"/>
              </a:solidFill>
            </a:endParaRPr>
          </a:p>
          <a:p>
            <a:pPr>
              <a:lnSpc>
                <a:spcPct val="90000"/>
              </a:lnSpc>
            </a:pPr>
            <a:endParaRPr lang="hr-HR" altLang="x-none" sz="2800" b="1" dirty="0" smtClean="0">
              <a:solidFill>
                <a:srgbClr val="990000"/>
              </a:solidFill>
            </a:endParaRPr>
          </a:p>
          <a:p>
            <a:pPr>
              <a:lnSpc>
                <a:spcPct val="90000"/>
              </a:lnSpc>
            </a:pPr>
            <a:endParaRPr lang="hr-HR" altLang="x-none" sz="2800" b="1" dirty="0">
              <a:solidFill>
                <a:srgbClr val="990000"/>
              </a:solidFill>
            </a:endParaRPr>
          </a:p>
          <a:p>
            <a:pPr>
              <a:lnSpc>
                <a:spcPct val="90000"/>
              </a:lnSpc>
            </a:pPr>
            <a:endParaRPr lang="hr-HR" altLang="x-none" sz="2800" b="1" dirty="0" smtClean="0">
              <a:solidFill>
                <a:srgbClr val="990000"/>
              </a:solidFill>
            </a:endParaRPr>
          </a:p>
          <a:p>
            <a:pPr>
              <a:lnSpc>
                <a:spcPct val="90000"/>
              </a:lnSpc>
            </a:pPr>
            <a:endParaRPr lang="hr-HR" altLang="x-none" sz="2800" b="1" dirty="0">
              <a:solidFill>
                <a:srgbClr val="990000"/>
              </a:solidFill>
            </a:endParaRPr>
          </a:p>
          <a:p>
            <a:pPr>
              <a:lnSpc>
                <a:spcPct val="90000"/>
              </a:lnSpc>
            </a:pPr>
            <a:endParaRPr lang="hr-HR" altLang="x-none" sz="2800" b="1" dirty="0" smtClean="0">
              <a:solidFill>
                <a:srgbClr val="990000"/>
              </a:solidFill>
            </a:endParaRPr>
          </a:p>
          <a:p>
            <a:pPr>
              <a:lnSpc>
                <a:spcPct val="90000"/>
              </a:lnSpc>
            </a:pPr>
            <a:endParaRPr lang="hr-HR" altLang="x-none" sz="2800" b="1" dirty="0">
              <a:solidFill>
                <a:srgbClr val="990000"/>
              </a:solidFill>
            </a:endParaRPr>
          </a:p>
          <a:p>
            <a:pPr>
              <a:lnSpc>
                <a:spcPct val="90000"/>
              </a:lnSpc>
            </a:pPr>
            <a:r>
              <a:rPr lang="hr-HR" altLang="x-none" sz="2800" b="1" dirty="0" smtClean="0">
                <a:solidFill>
                  <a:srgbClr val="990000"/>
                </a:solidFill>
              </a:rPr>
              <a:t>Gabrijela Šitum, </a:t>
            </a:r>
            <a:r>
              <a:rPr lang="hr-HR" altLang="x-none" sz="2800" b="1" dirty="0" err="1" smtClean="0">
                <a:solidFill>
                  <a:srgbClr val="990000"/>
                </a:solidFill>
              </a:rPr>
              <a:t>prof.matematike</a:t>
            </a:r>
            <a:r>
              <a:rPr lang="hr-HR" altLang="x-none" sz="2800" b="1" dirty="0" smtClean="0">
                <a:solidFill>
                  <a:srgbClr val="990000"/>
                </a:solidFill>
              </a:rPr>
              <a:t> i informatike</a:t>
            </a:r>
          </a:p>
          <a:p>
            <a:pPr>
              <a:lnSpc>
                <a:spcPct val="90000"/>
              </a:lnSpc>
            </a:pPr>
            <a:r>
              <a:rPr lang="hr-HR" altLang="x-none" sz="2800" b="1" dirty="0" smtClean="0">
                <a:solidFill>
                  <a:srgbClr val="990000"/>
                </a:solidFill>
              </a:rPr>
              <a:t>Marko </a:t>
            </a:r>
            <a:r>
              <a:rPr lang="hr-HR" altLang="x-none" sz="2800" b="1" dirty="0" err="1" smtClean="0">
                <a:solidFill>
                  <a:srgbClr val="990000"/>
                </a:solidFill>
              </a:rPr>
              <a:t>Višić</a:t>
            </a:r>
            <a:r>
              <a:rPr lang="hr-HR" altLang="x-none" sz="2800" b="1" dirty="0" smtClean="0">
                <a:solidFill>
                  <a:srgbClr val="990000"/>
                </a:solidFill>
              </a:rPr>
              <a:t>, </a:t>
            </a:r>
            <a:r>
              <a:rPr lang="hr-HR" altLang="x-none" sz="2800" b="1" dirty="0" err="1" smtClean="0">
                <a:solidFill>
                  <a:srgbClr val="990000"/>
                </a:solidFill>
              </a:rPr>
              <a:t>prof.matematike</a:t>
            </a:r>
            <a:r>
              <a:rPr lang="hr-HR" altLang="x-none" sz="2800" b="1" dirty="0" smtClean="0">
                <a:solidFill>
                  <a:srgbClr val="990000"/>
                </a:solidFill>
              </a:rPr>
              <a:t> i informatike</a:t>
            </a:r>
            <a:endParaRPr lang="hr-HR" altLang="x-none" sz="2800" b="1" dirty="0">
              <a:solidFill>
                <a:srgbClr val="990000"/>
              </a:solidFill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solidFill>
                  <a:srgbClr val="C00000"/>
                </a:solidFill>
              </a:rPr>
              <a:t>Osnovna škola Ravne njive-Split</a:t>
            </a:r>
            <a:endParaRPr lang="hr-HR" dirty="0">
              <a:solidFill>
                <a:srgbClr val="C00000"/>
              </a:solidFill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66" y="1052736"/>
            <a:ext cx="299085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37745"/>
            <a:ext cx="2096634" cy="1448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5" descr="C:\Users\Gabi\Desktop\večer mat\FullSizeRender(16)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185228"/>
            <a:ext cx="2232248" cy="16741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8" name="Picture 6" descr="C:\Gabi\slike\slike škola\plakati 2009\P5080235a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065915"/>
            <a:ext cx="2012206" cy="15091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9" name="Picture 7" descr="C:\Gabi\slike\slike škola\RADIONICE 2005'2006\Pitagorin poučak 2007\PC060058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215" y="2783195"/>
            <a:ext cx="1724174" cy="12931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0" name="Picture 8" descr="C:\Gabi\slike\slike škola\RADIONICE 2005'2006\kutovi u trokutu\PC060059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995" y="3429761"/>
            <a:ext cx="1580158" cy="11851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2" name="Picture 10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813559"/>
            <a:ext cx="1394315" cy="1045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988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hr-HR" altLang="x-none" sz="3900" dirty="0" smtClean="0">
                <a:solidFill>
                  <a:srgbClr val="990000"/>
                </a:solidFill>
              </a:rPr>
              <a:t>INFORMATIKA</a:t>
            </a:r>
            <a:r>
              <a:rPr lang="hr-HR" altLang="x-none" dirty="0" smtClean="0">
                <a:solidFill>
                  <a:srgbClr val="990000"/>
                </a:solidFill>
              </a:rPr>
              <a:t> </a:t>
            </a:r>
            <a:r>
              <a:rPr lang="hr-HR" altLang="x-none" dirty="0" smtClean="0"/>
              <a:t>-Priprema </a:t>
            </a:r>
            <a:r>
              <a:rPr lang="hr-HR" altLang="x-none" dirty="0"/>
              <a:t>za terensku nastavu u učionici informatike pretraživanjem </a:t>
            </a:r>
            <a:r>
              <a:rPr lang="hr-HR" altLang="x-none" dirty="0" smtClean="0"/>
              <a:t>Web stranica o Marjanu</a:t>
            </a:r>
          </a:p>
          <a:p>
            <a:r>
              <a:rPr lang="hr-HR" altLang="x-none" dirty="0" smtClean="0"/>
              <a:t>Izrada tablica za prikupljanje podataka </a:t>
            </a:r>
          </a:p>
          <a:p>
            <a:r>
              <a:rPr lang="hr-HR" altLang="x-none" dirty="0" smtClean="0"/>
              <a:t>Potrebni </a:t>
            </a:r>
            <a:r>
              <a:rPr lang="hr-HR" altLang="x-none" dirty="0" smtClean="0">
                <a:hlinkClick r:id="rId2" action="ppaction://hlinkfile"/>
              </a:rPr>
              <a:t>podatci</a:t>
            </a:r>
            <a:r>
              <a:rPr lang="hr-HR" altLang="x-none" dirty="0" smtClean="0"/>
              <a:t>:</a:t>
            </a:r>
          </a:p>
          <a:p>
            <a:pPr marL="109728" indent="0">
              <a:buNone/>
            </a:pPr>
            <a:r>
              <a:rPr lang="hr-HR" altLang="x-none" dirty="0" smtClean="0"/>
              <a:t>-površina Marjana</a:t>
            </a:r>
          </a:p>
          <a:p>
            <a:pPr marL="109728" indent="0">
              <a:buNone/>
            </a:pPr>
            <a:r>
              <a:rPr lang="hr-HR" altLang="x-none" dirty="0" smtClean="0"/>
              <a:t>-površina ZOO vrta</a:t>
            </a:r>
          </a:p>
          <a:p>
            <a:pPr marL="109728" indent="0">
              <a:buNone/>
            </a:pPr>
            <a:r>
              <a:rPr lang="hr-HR" altLang="x-none" dirty="0" smtClean="0"/>
              <a:t>-površina pošumljenog dijela Marjana</a:t>
            </a:r>
          </a:p>
          <a:p>
            <a:pPr marL="109728" indent="0">
              <a:buNone/>
            </a:pPr>
            <a:r>
              <a:rPr lang="hr-HR" altLang="x-none" dirty="0" smtClean="0"/>
              <a:t>-</a:t>
            </a:r>
            <a:r>
              <a:rPr lang="hr-HR" altLang="x-none" dirty="0"/>
              <a:t> b</a:t>
            </a:r>
            <a:r>
              <a:rPr lang="hr-HR" altLang="x-none" dirty="0" smtClean="0"/>
              <a:t>roj životinjskih </a:t>
            </a:r>
            <a:r>
              <a:rPr lang="hr-HR" altLang="x-none" dirty="0"/>
              <a:t>vrsta i </a:t>
            </a:r>
            <a:r>
              <a:rPr lang="hr-HR" altLang="x-none" dirty="0" smtClean="0"/>
              <a:t>broj jedinki </a:t>
            </a:r>
            <a:r>
              <a:rPr lang="hr-HR" altLang="x-none" dirty="0"/>
              <a:t>u ZOO-vrtu </a:t>
            </a:r>
            <a:endParaRPr lang="hr-HR" altLang="x-none" dirty="0" smtClean="0"/>
          </a:p>
          <a:p>
            <a:pPr marL="109728" indent="0">
              <a:buNone/>
            </a:pPr>
            <a:r>
              <a:rPr lang="hr-HR" altLang="x-none" dirty="0" smtClean="0"/>
              <a:t>-propisani </a:t>
            </a:r>
            <a:r>
              <a:rPr lang="hr-HR" altLang="x-none" dirty="0" smtClean="0">
                <a:hlinkClick r:id="rId3" action="ppaction://hlinkfile"/>
              </a:rPr>
              <a:t>standardi</a:t>
            </a:r>
            <a:r>
              <a:rPr lang="hr-HR" altLang="x-none" dirty="0" smtClean="0"/>
              <a:t> životnih uvjeta za</a:t>
            </a:r>
            <a:br>
              <a:rPr lang="hr-HR" altLang="x-none" dirty="0" smtClean="0"/>
            </a:br>
            <a:r>
              <a:rPr lang="hr-HR" altLang="x-none" dirty="0" smtClean="0"/>
              <a:t>  pojedine životinje                          </a:t>
            </a:r>
            <a:endParaRPr lang="hr-HR" altLang="x-none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x-none" dirty="0">
                <a:solidFill>
                  <a:srgbClr val="990000"/>
                </a:solidFill>
              </a:rPr>
              <a:t>Program rada</a:t>
            </a:r>
          </a:p>
        </p:txBody>
      </p:sp>
      <p:pic>
        <p:nvPicPr>
          <p:cNvPr id="24580" name="Picture 4" descr="j0300520"/>
          <p:cNvPicPr>
            <a:picLocks noChangeAspect="1" noChangeArrowheads="1" noCrop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88640"/>
            <a:ext cx="1548607" cy="13319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844824"/>
            <a:ext cx="8229600" cy="4525963"/>
          </a:xfrm>
        </p:spPr>
        <p:txBody>
          <a:bodyPr>
            <a:normAutofit/>
          </a:bodyPr>
          <a:lstStyle/>
          <a:p>
            <a:r>
              <a:rPr lang="hr-HR" altLang="x-none" sz="3200" dirty="0"/>
              <a:t>1.sat – priprema za terensku nastavu (učionica)</a:t>
            </a:r>
          </a:p>
          <a:p>
            <a:r>
              <a:rPr lang="hr-HR" altLang="x-none" sz="3200" dirty="0"/>
              <a:t>2. i 3. sat –rad na terenu</a:t>
            </a:r>
          </a:p>
          <a:p>
            <a:r>
              <a:rPr lang="hr-HR" altLang="x-none" sz="3200" dirty="0"/>
              <a:t>4.sat- obrada prikupljenih podataka (učionica)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altLang="x-none" sz="4000" dirty="0" smtClean="0">
                <a:solidFill>
                  <a:srgbClr val="990000"/>
                </a:solidFill>
              </a:rPr>
              <a:t>Program rada</a:t>
            </a:r>
            <a:br>
              <a:rPr lang="hr-HR" altLang="x-none" sz="4000" dirty="0" smtClean="0">
                <a:solidFill>
                  <a:srgbClr val="990000"/>
                </a:solidFill>
              </a:rPr>
            </a:br>
            <a:r>
              <a:rPr lang="hr-HR" altLang="x-none" sz="4000" dirty="0" smtClean="0">
                <a:solidFill>
                  <a:srgbClr val="990000"/>
                </a:solidFill>
              </a:rPr>
              <a:t> MATEMATIKA</a:t>
            </a:r>
            <a:endParaRPr lang="hr-HR" altLang="x-none" sz="40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  <p:bldP spid="307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700809"/>
            <a:ext cx="8230369" cy="467459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hr-HR" altLang="x-none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1.sat-učionica</a:t>
            </a:r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hr-HR" altLang="x-none" dirty="0"/>
              <a:t>ponavljanje mjernih jedinica za duljinu i površinu </a:t>
            </a:r>
            <a:endParaRPr lang="hr-HR" altLang="x-none" dirty="0" smtClean="0"/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hr-HR" altLang="x-none" dirty="0"/>
              <a:t>Opis </a:t>
            </a:r>
            <a:r>
              <a:rPr lang="hr-HR" altLang="x-none" dirty="0">
                <a:hlinkClick r:id="rId2" action="ppaction://hlinkfile"/>
              </a:rPr>
              <a:t>zadataka</a:t>
            </a:r>
            <a:r>
              <a:rPr lang="hr-HR" altLang="x-none" dirty="0"/>
              <a:t> koje moraju realizirati na terenskoj nastavi</a:t>
            </a:r>
          </a:p>
          <a:p>
            <a:pPr>
              <a:buFont typeface="Wingdings" pitchFamily="2" charset="2"/>
              <a:buChar char="v"/>
            </a:pPr>
            <a:r>
              <a:rPr lang="hr-HR" altLang="x-none" dirty="0"/>
              <a:t>Podjela razrednog odjela na skupine </a:t>
            </a:r>
            <a:r>
              <a:rPr lang="hr-HR" altLang="x-none" dirty="0" smtClean="0"/>
              <a:t/>
            </a:r>
            <a:br>
              <a:rPr lang="hr-HR" altLang="x-none" dirty="0" smtClean="0"/>
            </a:br>
            <a:r>
              <a:rPr lang="hr-HR" altLang="x-none" dirty="0" smtClean="0"/>
              <a:t>(</a:t>
            </a:r>
            <a:r>
              <a:rPr lang="hr-HR" altLang="x-none" dirty="0"/>
              <a:t>4 skupine po 7 učenika)</a:t>
            </a:r>
          </a:p>
          <a:p>
            <a:pPr>
              <a:buFont typeface="Wingdings" pitchFamily="2" charset="2"/>
              <a:buChar char="v"/>
            </a:pPr>
            <a:r>
              <a:rPr lang="hr-HR" altLang="x-none" dirty="0"/>
              <a:t>Izbor voditelja skupine</a:t>
            </a:r>
          </a:p>
          <a:p>
            <a:pPr>
              <a:buFont typeface="Wingdings" pitchFamily="2" charset="2"/>
              <a:buChar char="v"/>
            </a:pPr>
            <a:r>
              <a:rPr lang="hr-HR" altLang="x-none" dirty="0"/>
              <a:t>Izbor imena skupine( po nekim životinjama ili biljnim vrstama s Marjana)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r>
              <a:rPr lang="hr-HR" altLang="x-none" sz="4000">
                <a:solidFill>
                  <a:srgbClr val="990000"/>
                </a:solidFill>
              </a:rPr>
              <a:t>Priprema za terensku nastavu iz matematike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hr-HR" altLang="x-none"/>
              <a:t>Modeli 1 dm</a:t>
            </a:r>
            <a:r>
              <a:rPr lang="en-US" altLang="x-none"/>
              <a:t>²</a:t>
            </a:r>
            <a:r>
              <a:rPr lang="hr-HR" altLang="x-none"/>
              <a:t>, 25 dm</a:t>
            </a:r>
            <a:r>
              <a:rPr lang="en-US" altLang="x-none"/>
              <a:t>²</a:t>
            </a:r>
            <a:r>
              <a:rPr lang="hr-HR" altLang="x-none"/>
              <a:t> i 1 m</a:t>
            </a:r>
            <a:r>
              <a:rPr lang="en-US" altLang="x-none">
                <a:sym typeface="Wingdings" pitchFamily="2" charset="2"/>
              </a:rPr>
              <a:t>²</a:t>
            </a:r>
            <a:r>
              <a:rPr lang="hr-HR" altLang="x-none">
                <a:sym typeface="Wingdings" pitchFamily="2" charset="2"/>
              </a:rPr>
              <a:t> napravljeni od letvica (šk. majstor)</a:t>
            </a:r>
          </a:p>
          <a:p>
            <a:pPr>
              <a:buFont typeface="Wingdings" pitchFamily="2" charset="2"/>
              <a:buChar char="Ø"/>
            </a:pPr>
            <a:r>
              <a:rPr lang="hr-HR" altLang="x-none">
                <a:sym typeface="Wingdings" pitchFamily="2" charset="2"/>
              </a:rPr>
              <a:t>Konopac ili deblji špag dug 8 m</a:t>
            </a:r>
          </a:p>
          <a:p>
            <a:pPr>
              <a:buFont typeface="Wingdings" pitchFamily="2" charset="2"/>
              <a:buChar char="Ø"/>
            </a:pPr>
            <a:r>
              <a:rPr lang="hr-HR" altLang="x-none">
                <a:sym typeface="Wingdings" pitchFamily="2" charset="2"/>
              </a:rPr>
              <a:t>4 velika čavla ili letvice, čekić</a:t>
            </a:r>
          </a:p>
          <a:p>
            <a:pPr>
              <a:buFont typeface="Wingdings" pitchFamily="2" charset="2"/>
              <a:buChar char="Ø"/>
            </a:pPr>
            <a:r>
              <a:rPr lang="hr-HR" altLang="x-none">
                <a:sym typeface="Wingdings" pitchFamily="2" charset="2"/>
              </a:rPr>
              <a:t>Metar</a:t>
            </a:r>
          </a:p>
          <a:p>
            <a:pPr>
              <a:buFont typeface="Wingdings" pitchFamily="2" charset="2"/>
              <a:buChar char="Ø"/>
            </a:pPr>
            <a:r>
              <a:rPr lang="hr-HR" altLang="x-none">
                <a:sym typeface="Wingdings" pitchFamily="2" charset="2"/>
              </a:rPr>
              <a:t>Olovka, blok</a:t>
            </a:r>
            <a:endParaRPr lang="en-US" altLang="x-none">
              <a:sym typeface="Wingdings" pitchFamily="2" charset="2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r>
              <a:rPr lang="hr-HR" altLang="x-none" sz="4000" dirty="0">
                <a:solidFill>
                  <a:srgbClr val="990000"/>
                </a:solidFill>
              </a:rPr>
              <a:t> Pribor potreban za terensku </a:t>
            </a:r>
            <a:r>
              <a:rPr lang="hr-HR" altLang="x-none" sz="4000" dirty="0" smtClean="0">
                <a:solidFill>
                  <a:srgbClr val="990000"/>
                </a:solidFill>
              </a:rPr>
              <a:t/>
            </a:r>
            <a:br>
              <a:rPr lang="hr-HR" altLang="x-none" sz="4000" dirty="0" smtClean="0">
                <a:solidFill>
                  <a:srgbClr val="990000"/>
                </a:solidFill>
              </a:rPr>
            </a:br>
            <a:r>
              <a:rPr lang="hr-HR" altLang="x-none" sz="4000" dirty="0" smtClean="0">
                <a:solidFill>
                  <a:srgbClr val="990000"/>
                </a:solidFill>
              </a:rPr>
              <a:t> nastavu</a:t>
            </a:r>
            <a:endParaRPr lang="hr-HR" altLang="x-none" sz="4000" dirty="0">
              <a:solidFill>
                <a:srgbClr val="990000"/>
              </a:solidFill>
            </a:endParaRPr>
          </a:p>
        </p:txBody>
      </p:sp>
      <p:pic>
        <p:nvPicPr>
          <p:cNvPr id="28674" name="Picture 2" descr="C:\Users\Gabi\Desktop\izvanučionička nastava\FullSizeRende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365104"/>
            <a:ext cx="2767856" cy="20758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/>
      <p:bldP spid="266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3568" y="260648"/>
            <a:ext cx="8229600" cy="1139825"/>
          </a:xfrm>
        </p:spPr>
        <p:txBody>
          <a:bodyPr/>
          <a:lstStyle/>
          <a:p>
            <a:r>
              <a:rPr lang="hr-HR" altLang="x-none">
                <a:solidFill>
                  <a:srgbClr val="990000"/>
                </a:solidFill>
              </a:rPr>
              <a:t>Program rada na terenu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hr-HR" altLang="x-none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</a:t>
            </a:r>
            <a:r>
              <a:rPr lang="hr-HR" altLang="x-none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2. i 3. sat</a:t>
            </a:r>
          </a:p>
          <a:p>
            <a:pPr>
              <a:buFont typeface="Wingdings" pitchFamily="2" charset="2"/>
              <a:buNone/>
            </a:pPr>
            <a:r>
              <a:rPr lang="hr-HR" altLang="x-none" dirty="0"/>
              <a:t>   </a:t>
            </a:r>
            <a:r>
              <a:rPr lang="hr-HR" altLang="x-none" dirty="0" smtClean="0"/>
              <a:t>   </a:t>
            </a:r>
            <a:r>
              <a:rPr lang="hr-HR" altLang="x-none" sz="2800" dirty="0"/>
              <a:t>- </a:t>
            </a:r>
            <a:r>
              <a:rPr lang="hr-HR" altLang="x-none" sz="2800" dirty="0" smtClean="0"/>
              <a:t>mjerenja</a:t>
            </a:r>
            <a:endParaRPr lang="hr-HR" altLang="x-none" sz="2800" dirty="0"/>
          </a:p>
          <a:p>
            <a:pPr>
              <a:buFont typeface="Wingdings" pitchFamily="2" charset="2"/>
              <a:buNone/>
            </a:pPr>
            <a:r>
              <a:rPr lang="hr-HR" altLang="x-none" sz="2800" dirty="0"/>
              <a:t>    </a:t>
            </a:r>
            <a:r>
              <a:rPr lang="hr-HR" altLang="x-none" sz="2800" dirty="0" smtClean="0"/>
              <a:t>  </a:t>
            </a:r>
            <a:r>
              <a:rPr lang="hr-HR" altLang="x-none" sz="2800" dirty="0"/>
              <a:t>- </a:t>
            </a:r>
            <a:r>
              <a:rPr lang="hr-HR" altLang="x-none" sz="2800" dirty="0" smtClean="0"/>
              <a:t>prebrojavanja</a:t>
            </a:r>
          </a:p>
          <a:p>
            <a:pPr>
              <a:buFont typeface="Wingdings" pitchFamily="2" charset="2"/>
              <a:buNone/>
            </a:pPr>
            <a:r>
              <a:rPr lang="hr-HR" altLang="x-none" sz="2800" dirty="0"/>
              <a:t> </a:t>
            </a:r>
            <a:r>
              <a:rPr lang="hr-HR" altLang="x-none" sz="2800" dirty="0" smtClean="0"/>
              <a:t>     -sakupljanje podataka</a:t>
            </a:r>
            <a:endParaRPr lang="hr-HR" altLang="x-none" sz="2800" dirty="0"/>
          </a:p>
          <a:p>
            <a:pPr>
              <a:buFont typeface="Wingdings" pitchFamily="2" charset="2"/>
              <a:buNone/>
            </a:pPr>
            <a:r>
              <a:rPr lang="hr-HR" altLang="x-none" sz="2800" dirty="0"/>
              <a:t>      -</a:t>
            </a:r>
            <a:r>
              <a:rPr lang="hr-HR" altLang="x-none" sz="2800" dirty="0" smtClean="0"/>
              <a:t>procjene</a:t>
            </a:r>
            <a:endParaRPr lang="hr-HR" altLang="x-none" sz="2800" dirty="0"/>
          </a:p>
          <a:p>
            <a:pPr>
              <a:buFont typeface="Wingdings" pitchFamily="2" charset="2"/>
              <a:buNone/>
            </a:pPr>
            <a:r>
              <a:rPr lang="hr-HR" altLang="x-none" dirty="0"/>
              <a:t>      </a:t>
            </a:r>
            <a:endParaRPr lang="en-US" altLang="x-none" dirty="0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915053"/>
            <a:ext cx="2660076" cy="19950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Cilj</a:t>
            </a:r>
            <a:endParaRPr lang="hr-HR" dirty="0"/>
          </a:p>
        </p:txBody>
      </p:sp>
      <p:sp>
        <p:nvSpPr>
          <p:cNvPr id="6" name="TekstniOkvir 5"/>
          <p:cNvSpPr txBox="1"/>
          <p:nvPr/>
        </p:nvSpPr>
        <p:spPr>
          <a:xfrm>
            <a:off x="672529" y="1412776"/>
            <a:ext cx="74168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pl-PL" sz="2400" dirty="0" smtClean="0"/>
              <a:t>ispitati sposobnost </a:t>
            </a:r>
            <a:r>
              <a:rPr lang="pl-PL" sz="2400" dirty="0"/>
              <a:t>učenika za </a:t>
            </a:r>
            <a:r>
              <a:rPr lang="pl-PL" sz="2400" dirty="0" smtClean="0"/>
              <a:t>prepoznavanje </a:t>
            </a:r>
            <a:r>
              <a:rPr lang="hr-HR" sz="2400" dirty="0" smtClean="0"/>
              <a:t>i </a:t>
            </a:r>
            <a:r>
              <a:rPr lang="hr-HR" sz="2400" dirty="0"/>
              <a:t>tumačenje matematičkih </a:t>
            </a:r>
            <a:r>
              <a:rPr lang="hr-HR" sz="2400" dirty="0" smtClean="0"/>
              <a:t>problema </a:t>
            </a:r>
            <a:r>
              <a:rPr lang="vi-VN" sz="2400" dirty="0" smtClean="0"/>
              <a:t>koje </a:t>
            </a:r>
            <a:r>
              <a:rPr lang="vi-VN" sz="2400" dirty="0"/>
              <a:t>susreću u svom </a:t>
            </a:r>
            <a:r>
              <a:rPr lang="vi-VN" sz="2400" dirty="0" smtClean="0"/>
              <a:t>životu</a:t>
            </a:r>
            <a:endParaRPr lang="hr-HR" sz="24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vi-VN" sz="2400" dirty="0" smtClean="0"/>
              <a:t>prevođenje tih</a:t>
            </a:r>
            <a:r>
              <a:rPr lang="hr-HR" sz="2400" dirty="0" smtClean="0"/>
              <a:t> </a:t>
            </a:r>
            <a:r>
              <a:rPr lang="pl-PL" sz="2400" dirty="0" smtClean="0"/>
              <a:t>problema </a:t>
            </a:r>
            <a:r>
              <a:rPr lang="pl-PL" sz="2400" dirty="0"/>
              <a:t>u matematički </a:t>
            </a:r>
            <a:r>
              <a:rPr lang="pl-PL" sz="2400" dirty="0" smtClean="0"/>
              <a:t>kontekst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pl-PL" sz="2400" dirty="0"/>
              <a:t>k</a:t>
            </a:r>
            <a:r>
              <a:rPr lang="pl-PL" sz="2400" dirty="0" smtClean="0"/>
              <a:t>orištenje matematičkog </a:t>
            </a:r>
            <a:r>
              <a:rPr lang="pl-PL" sz="2400" dirty="0"/>
              <a:t>znanja i postupaka u </a:t>
            </a:r>
            <a:r>
              <a:rPr lang="pl-PL" sz="2400" dirty="0" smtClean="0"/>
              <a:t>rješavanju </a:t>
            </a:r>
            <a:r>
              <a:rPr lang="hr-HR" sz="2400" dirty="0" smtClean="0"/>
              <a:t>problema </a:t>
            </a:r>
            <a:r>
              <a:rPr lang="hr-HR" sz="2400" dirty="0"/>
              <a:t>unutar njihova matematičkog </a:t>
            </a:r>
            <a:r>
              <a:rPr lang="hr-HR" sz="2400" dirty="0" smtClean="0"/>
              <a:t>konteksta</a:t>
            </a:r>
            <a:endParaRPr lang="hr-HR" sz="24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pl-PL" sz="2400" dirty="0" smtClean="0"/>
              <a:t>tumačenje </a:t>
            </a:r>
            <a:r>
              <a:rPr lang="pl-PL" sz="2400" dirty="0"/>
              <a:t>rezultata s obzirom na </a:t>
            </a:r>
            <a:r>
              <a:rPr lang="pl-PL" sz="2400" dirty="0" smtClean="0"/>
              <a:t>početni </a:t>
            </a:r>
            <a:r>
              <a:rPr lang="hr-HR" sz="2400" dirty="0" smtClean="0"/>
              <a:t>problem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hr-HR" sz="2400" dirty="0" smtClean="0"/>
              <a:t> </a:t>
            </a:r>
            <a:r>
              <a:rPr lang="hr-HR" sz="2400" dirty="0"/>
              <a:t>promišljanje o primijenjenim metodama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pl-PL" sz="2400" dirty="0" smtClean="0"/>
              <a:t> </a:t>
            </a:r>
            <a:r>
              <a:rPr lang="pl-PL" sz="2400" dirty="0"/>
              <a:t>formuliranje i iznošenje rezultata</a:t>
            </a:r>
            <a:endParaRPr lang="hr-HR" sz="2400" dirty="0"/>
          </a:p>
        </p:txBody>
      </p:sp>
    </p:spTree>
    <p:extLst>
      <p:ext uri="{BB962C8B-B14F-4D97-AF65-F5344CB8AC3E}">
        <p14:creationId xmlns="" xmlns:p14="http://schemas.microsoft.com/office/powerpoint/2010/main" val="158569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x-none" dirty="0" smtClean="0">
                <a:solidFill>
                  <a:srgbClr val="990000"/>
                </a:solidFill>
                <a:hlinkClick r:id="rId2" action="ppaction://hlinkfile"/>
              </a:rPr>
              <a:t>Zadatci</a:t>
            </a:r>
            <a:r>
              <a:rPr lang="hr-HR" altLang="x-none" dirty="0" smtClean="0">
                <a:hlinkClick r:id="rId2" action="ppaction://hlinkfile"/>
              </a:rPr>
              <a:t> </a:t>
            </a:r>
            <a:endParaRPr lang="hr-HR" altLang="x-none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18455" y="1268760"/>
            <a:ext cx="8147050" cy="161277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hr-HR" altLang="x-none" dirty="0" smtClean="0"/>
              <a:t>  Učenici na terenu trebaju prikupiti podatke, a računanje i obradu podataka napravit će na slijedećem satu matematike.</a:t>
            </a:r>
          </a:p>
          <a:p>
            <a:pPr>
              <a:buFont typeface="Wingdings" pitchFamily="2" charset="2"/>
              <a:buNone/>
            </a:pPr>
            <a:endParaRPr lang="hr-HR" altLang="x-none" dirty="0"/>
          </a:p>
        </p:txBody>
      </p:sp>
      <p:pic>
        <p:nvPicPr>
          <p:cNvPr id="27885" name="Picture 237" descr="C:\Users\Gabi\Desktop\izvanučionička nastava\PA10005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924944"/>
            <a:ext cx="4604494" cy="34533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r-HR" altLang="x-none" dirty="0" smtClean="0">
                <a:hlinkClick r:id="rId2" action="ppaction://hlinkfile"/>
              </a:rPr>
              <a:t>Zadatak 1</a:t>
            </a:r>
            <a:r>
              <a:rPr lang="hr-HR" altLang="x-non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hr-HR" altLang="x-none" dirty="0"/>
          </a:p>
          <a:p>
            <a:pPr marL="0" indent="0">
              <a:buNone/>
            </a:pPr>
            <a:endParaRPr lang="hr-HR" altLang="x-none" dirty="0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altLang="x-none" dirty="0" smtClean="0">
                <a:solidFill>
                  <a:srgbClr val="990000"/>
                </a:solidFill>
              </a:rPr>
              <a:t>            Rad na terenu</a:t>
            </a:r>
            <a:endParaRPr lang="hr-HR" altLang="x-none" dirty="0">
              <a:solidFill>
                <a:srgbClr val="990000"/>
              </a:solidFill>
            </a:endParaRP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826822"/>
            <a:ext cx="3288366" cy="2466274"/>
          </a:xfrm>
          <a:prstGeom prst="rect">
            <a:avLst/>
          </a:prstGeom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232405"/>
            <a:ext cx="3441554" cy="2581165"/>
          </a:xfrm>
          <a:prstGeom prst="rect">
            <a:avLst/>
          </a:prstGeom>
        </p:spPr>
      </p:pic>
      <p:pic>
        <p:nvPicPr>
          <p:cNvPr id="4" name="Slika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813570"/>
            <a:ext cx="2348041" cy="17610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r-HR" altLang="x-none" dirty="0">
                <a:hlinkClick r:id="rId2" action="ppaction://hlinkfile"/>
              </a:rPr>
              <a:t>Zadatak </a:t>
            </a:r>
            <a:r>
              <a:rPr lang="hr-HR" altLang="x-none" dirty="0" smtClean="0">
                <a:hlinkClick r:id="rId2" action="ppaction://hlinkfile"/>
              </a:rPr>
              <a:t>2</a:t>
            </a:r>
            <a:r>
              <a:rPr lang="hr-HR" altLang="x-non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hr-HR" altLang="x-none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Pisa</a:t>
            </a:r>
            <a:r>
              <a:rPr lang="hr-HR" altLang="x-non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altLang="x-none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3" action="ppaction://hlinkfile"/>
              </a:rPr>
              <a:t>primjer</a:t>
            </a:r>
            <a:endParaRPr lang="hr-HR" altLang="x-none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5882" y="2636911"/>
            <a:ext cx="4364265" cy="3273199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altLang="x-none" dirty="0" smtClean="0">
                <a:solidFill>
                  <a:srgbClr val="990000"/>
                </a:solidFill>
              </a:rPr>
              <a:t>           Rad na terenu</a:t>
            </a:r>
            <a:endParaRPr lang="hr-HR" altLang="x-none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r-HR" altLang="x-none" dirty="0">
                <a:solidFill>
                  <a:srgbClr val="990000"/>
                </a:solidFill>
                <a:hlinkClick r:id="rId2" action="ppaction://hlinkfile"/>
              </a:rPr>
              <a:t>Zadatak </a:t>
            </a:r>
            <a:r>
              <a:rPr lang="hr-HR" altLang="x-none" dirty="0" smtClean="0">
                <a:solidFill>
                  <a:srgbClr val="990000"/>
                </a:solidFill>
                <a:hlinkClick r:id="rId2" action="ppaction://hlinkfile"/>
              </a:rPr>
              <a:t>3</a:t>
            </a:r>
            <a:r>
              <a:rPr lang="hr-HR" altLang="x-none" dirty="0" smtClean="0">
                <a:solidFill>
                  <a:schemeClr val="tx2"/>
                </a:solidFill>
              </a:rPr>
              <a:t>.</a:t>
            </a:r>
          </a:p>
          <a:p>
            <a:r>
              <a:rPr lang="hr-HR" altLang="x-none" dirty="0" err="1" smtClean="0">
                <a:solidFill>
                  <a:schemeClr val="tx2"/>
                </a:solidFill>
              </a:rPr>
              <a:t>Pisa</a:t>
            </a:r>
            <a:r>
              <a:rPr lang="hr-HR" altLang="x-none" dirty="0" smtClean="0">
                <a:solidFill>
                  <a:schemeClr val="tx2"/>
                </a:solidFill>
              </a:rPr>
              <a:t> </a:t>
            </a:r>
            <a:r>
              <a:rPr lang="hr-HR" altLang="x-none" dirty="0" smtClean="0">
                <a:solidFill>
                  <a:schemeClr val="tx2"/>
                </a:solidFill>
                <a:hlinkClick r:id="rId3" action="ppaction://hlinkfile"/>
              </a:rPr>
              <a:t>primjer</a:t>
            </a:r>
            <a:endParaRPr lang="hr-HR" altLang="x-none" dirty="0">
              <a:solidFill>
                <a:schemeClr val="tx2"/>
              </a:solidFill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484785"/>
            <a:ext cx="4320480" cy="3240360"/>
          </a:xfrm>
          <a:prstGeom prst="rect">
            <a:avLst/>
          </a:prstGeom>
        </p:spPr>
      </p:pic>
      <p:pic>
        <p:nvPicPr>
          <p:cNvPr id="2" name="Slika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717032"/>
            <a:ext cx="2828095" cy="2121071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870787"/>
            <a:ext cx="2376264" cy="1782198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altLang="x-none" dirty="0" smtClean="0">
                <a:solidFill>
                  <a:srgbClr val="990000"/>
                </a:solidFill>
              </a:rPr>
              <a:t>           Rad na terenu</a:t>
            </a:r>
            <a:endParaRPr lang="hr-HR" altLang="x-none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692696"/>
            <a:ext cx="7772400" cy="1008112"/>
          </a:xfrm>
        </p:spPr>
        <p:txBody>
          <a:bodyPr>
            <a:normAutofit/>
          </a:bodyPr>
          <a:lstStyle/>
          <a:p>
            <a:pPr algn="ctr"/>
            <a:r>
              <a:rPr lang="hr-HR" altLang="x-none" dirty="0" smtClean="0">
                <a:solidFill>
                  <a:srgbClr val="990000"/>
                </a:solidFill>
              </a:rPr>
              <a:t>Matematika na </a:t>
            </a:r>
            <a:r>
              <a:rPr lang="hr-HR" altLang="x-none" dirty="0">
                <a:solidFill>
                  <a:srgbClr val="990000"/>
                </a:solidFill>
              </a:rPr>
              <a:t>M</a:t>
            </a:r>
            <a:r>
              <a:rPr lang="hr-HR" altLang="x-none" dirty="0" smtClean="0">
                <a:solidFill>
                  <a:srgbClr val="990000"/>
                </a:solidFill>
              </a:rPr>
              <a:t>arjanu</a:t>
            </a:r>
            <a:endParaRPr lang="hr-HR" altLang="x-none" dirty="0">
              <a:solidFill>
                <a:srgbClr val="99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5157788"/>
            <a:ext cx="6584950" cy="14144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hr-HR" altLang="x-none" sz="3200" dirty="0">
                <a:solidFill>
                  <a:srgbClr val="990000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endParaRPr lang="hr-HR" altLang="x-none" sz="2400" b="1" dirty="0">
              <a:solidFill>
                <a:srgbClr val="990000"/>
              </a:solidFill>
            </a:endParaRPr>
          </a:p>
          <a:p>
            <a:pPr>
              <a:lnSpc>
                <a:spcPct val="90000"/>
              </a:lnSpc>
            </a:pPr>
            <a:endParaRPr lang="hr-HR" altLang="x-none" sz="24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r>
              <a:rPr lang="hr-HR" altLang="x-none" dirty="0" smtClean="0">
                <a:hlinkClick r:id="rId2" action="ppaction://hlinkfile"/>
              </a:rPr>
              <a:t>Zadatak4.1</a:t>
            </a:r>
            <a:endParaRPr lang="hr-HR" altLang="x-none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hr-HR" altLang="x-none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3" action="ppaction://hlinkfile"/>
              </a:rPr>
              <a:t>Zadatak4.2</a:t>
            </a:r>
            <a:endParaRPr lang="hr-HR" altLang="x-none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hr-HR" altLang="x-none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Pisa</a:t>
            </a:r>
            <a:r>
              <a:rPr lang="hr-HR" altLang="x-non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altLang="x-none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4" action="ppaction://hlinkfile"/>
              </a:rPr>
              <a:t>primjer</a:t>
            </a:r>
            <a:endParaRPr lang="hr-HR" altLang="x-none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149080"/>
            <a:ext cx="2784309" cy="2088232"/>
          </a:xfrm>
          <a:prstGeom prst="rect">
            <a:avLst/>
          </a:prstGeom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736887"/>
            <a:ext cx="1867988" cy="1400991"/>
          </a:xfrm>
          <a:prstGeom prst="rect">
            <a:avLst/>
          </a:prstGeom>
        </p:spPr>
      </p:pic>
      <p:pic>
        <p:nvPicPr>
          <p:cNvPr id="4" name="Slika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785" y="4401108"/>
            <a:ext cx="2448272" cy="1836204"/>
          </a:xfrm>
          <a:prstGeom prst="rect">
            <a:avLst/>
          </a:prstGeom>
        </p:spPr>
      </p:pic>
      <p:pic>
        <p:nvPicPr>
          <p:cNvPr id="29698" name="Picture 2" descr="C:\Users\Gabi\Desktop\izvanučionička nastava\PA100025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914" y="1929344"/>
            <a:ext cx="2732286" cy="20492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143000"/>
          </a:xfrm>
        </p:spPr>
        <p:txBody>
          <a:bodyPr>
            <a:normAutofit/>
          </a:bodyPr>
          <a:lstStyle/>
          <a:p>
            <a:r>
              <a:rPr lang="hr-HR" altLang="x-none" dirty="0" smtClean="0">
                <a:solidFill>
                  <a:srgbClr val="990000"/>
                </a:solidFill>
              </a:rPr>
              <a:t>           Rad na terenu</a:t>
            </a:r>
            <a:endParaRPr lang="hr-HR" altLang="x-none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altLang="x-none" dirty="0">
                <a:hlinkClick r:id="rId2" action="ppaction://hlinkfile"/>
              </a:rPr>
              <a:t>Zadatak </a:t>
            </a:r>
            <a:r>
              <a:rPr lang="hr-HR" altLang="x-none" dirty="0" smtClean="0">
                <a:hlinkClick r:id="rId2" action="ppaction://hlinkfile"/>
              </a:rPr>
              <a:t>5</a:t>
            </a:r>
            <a:r>
              <a:rPr lang="hr-HR" altLang="x-non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hr-HR" altLang="x-none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Pisa</a:t>
            </a:r>
            <a:r>
              <a:rPr lang="hr-HR" altLang="x-non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altLang="x-none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3" action="ppaction://hlinkfile"/>
              </a:rPr>
              <a:t>primjer</a:t>
            </a:r>
            <a:endParaRPr lang="hr-HR" altLang="x-none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hr-HR" dirty="0"/>
          </a:p>
        </p:txBody>
      </p:sp>
      <p:pic>
        <p:nvPicPr>
          <p:cNvPr id="5" name="Rezervirano mjesto sadržaja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281713"/>
            <a:ext cx="4958542" cy="3516284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altLang="x-none" dirty="0" smtClean="0">
                <a:solidFill>
                  <a:srgbClr val="990000"/>
                </a:solidFill>
              </a:rPr>
              <a:t>           Rad na terenu</a:t>
            </a:r>
            <a:endParaRPr lang="hr-HR" altLang="x-none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923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2267744" y="548680"/>
            <a:ext cx="4968552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altLang="x-none" sz="4100" b="1" dirty="0">
                <a:solidFill>
                  <a:srgbClr val="99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Rad na terenu</a:t>
            </a:r>
            <a:endParaRPr lang="hr-HR" sz="4100" b="1" dirty="0">
              <a:solidFill>
                <a:srgbClr val="99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TekstniOkvir 2"/>
          <p:cNvSpPr txBox="1"/>
          <p:nvPr/>
        </p:nvSpPr>
        <p:spPr>
          <a:xfrm>
            <a:off x="251520" y="1740724"/>
            <a:ext cx="288032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hr-HR" sz="27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  <a:hlinkClick r:id="rId2" action="ppaction://hlinkfile"/>
              </a:rPr>
              <a:t>Zadatak 6</a:t>
            </a:r>
            <a:r>
              <a:rPr lang="hr-HR" sz="2400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2" action="ppaction://hlinkfile"/>
              </a:rPr>
              <a:t>.</a:t>
            </a:r>
            <a:endParaRPr lang="hr-HR" sz="24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hr-HR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Pisa</a:t>
            </a:r>
            <a:r>
              <a:rPr lang="hr-HR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400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3" action="ppaction://hlinkfile"/>
              </a:rPr>
              <a:t>primjer</a:t>
            </a:r>
            <a:endParaRPr lang="hr-HR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E:\izvanučionička nastava\PA10001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299804"/>
            <a:ext cx="3816424" cy="50885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9832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2267744" y="548680"/>
            <a:ext cx="4968552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r-HR" sz="4100" b="1" dirty="0">
              <a:solidFill>
                <a:srgbClr val="99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TekstniOkvir 2"/>
          <p:cNvSpPr txBox="1"/>
          <p:nvPr/>
        </p:nvSpPr>
        <p:spPr>
          <a:xfrm>
            <a:off x="500034" y="1000108"/>
            <a:ext cx="3534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hr-H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ZAKLJUČAK</a:t>
            </a:r>
            <a:endParaRPr lang="hr-HR" sz="32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Slika 7" descr="žarulja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358082" y="714356"/>
            <a:ext cx="657225" cy="838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9832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2267744" y="548680"/>
            <a:ext cx="4968552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r-HR" sz="4100" b="1" dirty="0">
              <a:solidFill>
                <a:srgbClr val="99000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TekstniOkvir 2"/>
          <p:cNvSpPr txBox="1"/>
          <p:nvPr/>
        </p:nvSpPr>
        <p:spPr>
          <a:xfrm>
            <a:off x="500034" y="1643050"/>
            <a:ext cx="8286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/>
            <a:r>
              <a:rPr lang="hr-HR" sz="8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Hvala na pažnji!</a:t>
            </a:r>
          </a:p>
        </p:txBody>
      </p:sp>
      <p:pic>
        <p:nvPicPr>
          <p:cNvPr id="5" name="Slika 4" descr="smajlic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00430" y="3357562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9832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x-none" altLang="x-none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39825"/>
          </a:xfrm>
          <a:noFill/>
          <a:ln/>
        </p:spPr>
        <p:txBody>
          <a:bodyPr/>
          <a:lstStyle/>
          <a:p>
            <a:r>
              <a:rPr lang="hr-HR" altLang="x-none">
                <a:solidFill>
                  <a:srgbClr val="990000"/>
                </a:solidFill>
              </a:rPr>
              <a:t>Slike sa terena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980728"/>
            <a:ext cx="6376269" cy="47822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64725815"/>
      </p:ext>
    </p:extLst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zervirano mjesto sadržaja 2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967" y="1990133"/>
            <a:ext cx="4680065" cy="3507971"/>
          </a:xfrm>
        </p:spPr>
      </p:pic>
      <p:sp>
        <p:nvSpPr>
          <p:cNvPr id="29701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hr-HR" altLang="x-none"/>
              <a:t>Slike sa terena</a:t>
            </a:r>
          </a:p>
        </p:txBody>
      </p:sp>
    </p:spTree>
    <p:extLst>
      <p:ext uri="{BB962C8B-B14F-4D97-AF65-F5344CB8AC3E}">
        <p14:creationId xmlns="" xmlns:p14="http://schemas.microsoft.com/office/powerpoint/2010/main" val="37938987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x-none" altLang="x-none" dirty="0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  <a:noFill/>
          <a:ln/>
        </p:spPr>
        <p:txBody>
          <a:bodyPr/>
          <a:lstStyle/>
          <a:p>
            <a:r>
              <a:rPr lang="hr-HR" altLang="x-none"/>
              <a:t>Slike sa terena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556792"/>
            <a:ext cx="6616296" cy="496222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08570564"/>
      </p:ext>
    </p:extLst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x-none" altLang="x-none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  <a:noFill/>
          <a:ln/>
        </p:spPr>
        <p:txBody>
          <a:bodyPr/>
          <a:lstStyle/>
          <a:p>
            <a:r>
              <a:rPr lang="hr-HR" altLang="x-none"/>
              <a:t>Slike sa terena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99646"/>
            <a:ext cx="6640299" cy="49802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2656240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x-none" altLang="x-none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  <a:noFill/>
          <a:ln/>
        </p:spPr>
        <p:txBody>
          <a:bodyPr/>
          <a:lstStyle/>
          <a:p>
            <a:r>
              <a:rPr lang="hr-HR" altLang="x-none"/>
              <a:t>Slike sa terena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57" y="1083044"/>
            <a:ext cx="7677459" cy="54423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315814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hr-HR" altLang="x-none" sz="3200" dirty="0" smtClean="0">
                <a:solidFill>
                  <a:srgbClr val="990000"/>
                </a:solidFill>
              </a:rPr>
              <a:t>Lokalitet</a:t>
            </a:r>
            <a:r>
              <a:rPr lang="hr-HR" altLang="x-none" sz="3200" dirty="0" smtClean="0"/>
              <a:t>: Marjan-zoološki vrt</a:t>
            </a:r>
          </a:p>
          <a:p>
            <a:pPr>
              <a:lnSpc>
                <a:spcPct val="90000"/>
              </a:lnSpc>
            </a:pPr>
            <a:r>
              <a:rPr lang="hr-HR" altLang="x-none" sz="3200" dirty="0" smtClean="0">
                <a:solidFill>
                  <a:srgbClr val="990000"/>
                </a:solidFill>
              </a:rPr>
              <a:t>Zadatak</a:t>
            </a:r>
            <a:r>
              <a:rPr lang="hr-HR" altLang="x-none" sz="3200" dirty="0" smtClean="0">
                <a:solidFill>
                  <a:srgbClr val="000000"/>
                </a:solidFill>
              </a:rPr>
              <a:t>: Osmisliti terensku nastavu</a:t>
            </a:r>
          </a:p>
          <a:p>
            <a:r>
              <a:rPr lang="hr-HR" altLang="x-none" sz="3200" dirty="0" smtClean="0"/>
              <a:t>Potrebni </a:t>
            </a:r>
            <a:r>
              <a:rPr lang="hr-HR" altLang="x-none" sz="3200" dirty="0" smtClean="0">
                <a:hlinkClick r:id="rId2" action="ppaction://hlinkfile"/>
              </a:rPr>
              <a:t>podatci</a:t>
            </a:r>
            <a:r>
              <a:rPr lang="hr-HR" altLang="x-none" sz="3200" dirty="0" smtClean="0"/>
              <a:t>:</a:t>
            </a:r>
          </a:p>
          <a:p>
            <a:pPr marL="109728" indent="0">
              <a:buNone/>
            </a:pPr>
            <a:r>
              <a:rPr lang="hr-HR" altLang="x-none" sz="3200" dirty="0" smtClean="0"/>
              <a:t>-površina Marjana</a:t>
            </a:r>
          </a:p>
          <a:p>
            <a:pPr marL="109728" indent="0">
              <a:buNone/>
            </a:pPr>
            <a:r>
              <a:rPr lang="hr-HR" altLang="x-none" sz="3200" dirty="0" smtClean="0"/>
              <a:t>-površina ZOO vrta</a:t>
            </a:r>
          </a:p>
          <a:p>
            <a:pPr marL="109728" indent="0">
              <a:buNone/>
            </a:pPr>
            <a:r>
              <a:rPr lang="hr-HR" altLang="x-none" sz="3200" dirty="0" smtClean="0"/>
              <a:t>-površina pošumljenog dijela Marjana</a:t>
            </a:r>
          </a:p>
          <a:p>
            <a:pPr marL="109728" indent="0">
              <a:buNone/>
            </a:pPr>
            <a:r>
              <a:rPr lang="hr-HR" altLang="x-none" sz="3200" dirty="0" smtClean="0"/>
              <a:t>- broj životinjskih vrsta i broj jedinki u ZOO-vrtu </a:t>
            </a:r>
          </a:p>
          <a:p>
            <a:pPr marL="109728" indent="0">
              <a:buNone/>
            </a:pPr>
            <a:r>
              <a:rPr lang="hr-HR" altLang="x-none" sz="3200" dirty="0" smtClean="0"/>
              <a:t>-propisani </a:t>
            </a:r>
            <a:r>
              <a:rPr lang="hr-HR" altLang="x-none" sz="3200" dirty="0" smtClean="0">
                <a:hlinkClick r:id="rId3" action="ppaction://hlinkfile"/>
              </a:rPr>
              <a:t>standardi</a:t>
            </a:r>
            <a:r>
              <a:rPr lang="hr-HR" altLang="x-none" sz="3200" dirty="0" smtClean="0"/>
              <a:t> životnih uvjeta za</a:t>
            </a:r>
            <a:br>
              <a:rPr lang="hr-HR" altLang="x-none" sz="3200" dirty="0" smtClean="0"/>
            </a:br>
            <a:r>
              <a:rPr lang="hr-HR" altLang="x-none" sz="3200" dirty="0" smtClean="0"/>
              <a:t>  pojedine životinje</a:t>
            </a:r>
          </a:p>
          <a:p>
            <a:pPr marL="109728" indent="0">
              <a:buNone/>
            </a:pPr>
            <a:r>
              <a:rPr lang="hr-HR" altLang="x-none" sz="3200" dirty="0" smtClean="0"/>
              <a:t>                          </a:t>
            </a:r>
          </a:p>
          <a:p>
            <a:pPr>
              <a:lnSpc>
                <a:spcPct val="90000"/>
              </a:lnSpc>
            </a:pPr>
            <a:endParaRPr lang="hr-HR" altLang="x-none" sz="32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hr-HR" altLang="x-none" sz="3200" dirty="0" smtClean="0"/>
          </a:p>
          <a:p>
            <a:pPr marL="109728" indent="0">
              <a:lnSpc>
                <a:spcPct val="90000"/>
              </a:lnSpc>
              <a:buNone/>
            </a:pPr>
            <a:endParaRPr lang="hr-HR" altLang="x-none" sz="3200" dirty="0" smtClean="0"/>
          </a:p>
          <a:p>
            <a:pPr>
              <a:lnSpc>
                <a:spcPct val="90000"/>
              </a:lnSpc>
              <a:buNone/>
            </a:pPr>
            <a:endParaRPr lang="hr-HR" altLang="x-none" sz="3200" b="1" dirty="0">
              <a:solidFill>
                <a:srgbClr val="C00000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x-none">
                <a:solidFill>
                  <a:srgbClr val="990000"/>
                </a:solidFill>
              </a:rPr>
              <a:t>Terenska nastava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819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x-none" altLang="x-none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  <a:noFill/>
          <a:ln/>
        </p:spPr>
        <p:txBody>
          <a:bodyPr/>
          <a:lstStyle/>
          <a:p>
            <a:r>
              <a:rPr lang="hr-HR" altLang="x-none"/>
              <a:t>Slike sa terena</a:t>
            </a: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412776"/>
            <a:ext cx="6624736" cy="49685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0405069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x-none" altLang="x-none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x-none"/>
              <a:t>Slike sa terena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619" y="1196752"/>
            <a:ext cx="7032781" cy="52745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70607223"/>
      </p:ext>
    </p:extLst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x-none" altLang="x-none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  <a:noFill/>
          <a:ln/>
        </p:spPr>
        <p:txBody>
          <a:bodyPr/>
          <a:lstStyle/>
          <a:p>
            <a:r>
              <a:rPr lang="hr-HR" altLang="x-none"/>
              <a:t>Slike sa terena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242" y="1082410"/>
            <a:ext cx="6681181" cy="50108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1758953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967" y="1988055"/>
            <a:ext cx="4680065" cy="3512127"/>
          </a:xfrm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x-none" dirty="0"/>
              <a:t>Slike sa terena</a:t>
            </a:r>
            <a:endParaRPr lang="hr-HR" dirty="0"/>
          </a:p>
        </p:txBody>
      </p:sp>
    </p:spTree>
    <p:extLst>
      <p:ext uri="{BB962C8B-B14F-4D97-AF65-F5344CB8AC3E}">
        <p14:creationId xmlns="" xmlns:p14="http://schemas.microsoft.com/office/powerpoint/2010/main" val="11259268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700808"/>
            <a:ext cx="5366447" cy="4023644"/>
          </a:xfrm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x-none" dirty="0"/>
              <a:t>Slike sa terena</a:t>
            </a:r>
            <a:endParaRPr lang="hr-HR" dirty="0"/>
          </a:p>
        </p:txBody>
      </p:sp>
    </p:spTree>
    <p:extLst>
      <p:ext uri="{BB962C8B-B14F-4D97-AF65-F5344CB8AC3E}">
        <p14:creationId xmlns="" xmlns:p14="http://schemas.microsoft.com/office/powerpoint/2010/main" val="66367225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556792"/>
            <a:ext cx="5578314" cy="4184975"/>
          </a:xfrm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x-none" dirty="0"/>
              <a:t>Slike sa terena</a:t>
            </a:r>
            <a:endParaRPr lang="hr-HR" dirty="0"/>
          </a:p>
        </p:txBody>
      </p:sp>
    </p:spTree>
    <p:extLst>
      <p:ext uri="{BB962C8B-B14F-4D97-AF65-F5344CB8AC3E}">
        <p14:creationId xmlns="" xmlns:p14="http://schemas.microsoft.com/office/powerpoint/2010/main" val="192924157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700808"/>
            <a:ext cx="5724409" cy="4295849"/>
          </a:xfrm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x-none" dirty="0"/>
              <a:t>Slike sa terena</a:t>
            </a:r>
            <a:endParaRPr lang="hr-HR" dirty="0"/>
          </a:p>
        </p:txBody>
      </p:sp>
    </p:spTree>
    <p:extLst>
      <p:ext uri="{BB962C8B-B14F-4D97-AF65-F5344CB8AC3E}">
        <p14:creationId xmlns="" xmlns:p14="http://schemas.microsoft.com/office/powerpoint/2010/main" val="29946948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x-none" dirty="0"/>
              <a:t>Slike sa terena</a:t>
            </a:r>
            <a:endParaRPr lang="hr-HR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412776"/>
            <a:ext cx="5952662" cy="44644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963179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1071546"/>
            <a:ext cx="7772400" cy="1008112"/>
          </a:xfrm>
        </p:spPr>
        <p:txBody>
          <a:bodyPr>
            <a:normAutofit/>
          </a:bodyPr>
          <a:lstStyle/>
          <a:p>
            <a:pPr algn="ctr"/>
            <a:r>
              <a:rPr lang="hr-HR" altLang="x-none" dirty="0" smtClean="0">
                <a:solidFill>
                  <a:srgbClr val="990000"/>
                </a:solidFill>
              </a:rPr>
              <a:t>Matematika na </a:t>
            </a:r>
            <a:r>
              <a:rPr lang="hr-HR" altLang="x-none" dirty="0">
                <a:solidFill>
                  <a:srgbClr val="990000"/>
                </a:solidFill>
                <a:hlinkClick r:id="rId3" action="ppaction://hlinkpres?slideindex=1&amp;slidetitle="/>
              </a:rPr>
              <a:t>M</a:t>
            </a:r>
            <a:r>
              <a:rPr lang="hr-HR" altLang="x-none" dirty="0" smtClean="0">
                <a:solidFill>
                  <a:srgbClr val="990000"/>
                </a:solidFill>
                <a:hlinkClick r:id="rId3" action="ppaction://hlinkpres?slideindex=1&amp;slidetitle="/>
              </a:rPr>
              <a:t>arjanu</a:t>
            </a:r>
            <a:endParaRPr lang="hr-HR" altLang="x-none" dirty="0">
              <a:solidFill>
                <a:srgbClr val="99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5157788"/>
            <a:ext cx="6584950" cy="14144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hr-HR" altLang="x-none" sz="3200" dirty="0">
                <a:solidFill>
                  <a:srgbClr val="990000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endParaRPr lang="hr-HR" altLang="x-none" sz="2400" b="1" dirty="0">
              <a:solidFill>
                <a:srgbClr val="990000"/>
              </a:solidFill>
            </a:endParaRPr>
          </a:p>
          <a:p>
            <a:pPr>
              <a:lnSpc>
                <a:spcPct val="90000"/>
              </a:lnSpc>
            </a:pPr>
            <a:endParaRPr lang="hr-HR" altLang="x-none" sz="24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" name="TekstniOkvir 4"/>
          <p:cNvSpPr txBox="1"/>
          <p:nvPr/>
        </p:nvSpPr>
        <p:spPr>
          <a:xfrm>
            <a:off x="642910" y="428604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 smtClean="0">
                <a:solidFill>
                  <a:srgbClr val="990000"/>
                </a:solidFill>
              </a:rPr>
              <a:t>A kako smo mi to odradili:</a:t>
            </a:r>
            <a:endParaRPr lang="hr-HR" sz="36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hr-HR" altLang="x-none" sz="3200" dirty="0">
                <a:solidFill>
                  <a:srgbClr val="990000"/>
                </a:solidFill>
              </a:rPr>
              <a:t>Lokalitet</a:t>
            </a:r>
            <a:r>
              <a:rPr lang="hr-HR" altLang="x-none" sz="3200" dirty="0"/>
              <a:t> :Marjan-zoološki </a:t>
            </a:r>
            <a:r>
              <a:rPr lang="hr-HR" altLang="x-none" sz="3200" dirty="0" smtClean="0"/>
              <a:t>vrt</a:t>
            </a:r>
          </a:p>
          <a:p>
            <a:pPr>
              <a:lnSpc>
                <a:spcPct val="90000"/>
              </a:lnSpc>
            </a:pPr>
            <a:r>
              <a:rPr lang="hr-HR" altLang="x-none" sz="3200" dirty="0" smtClean="0">
                <a:solidFill>
                  <a:srgbClr val="990000"/>
                </a:solidFill>
              </a:rPr>
              <a:t>Razredni odjeli</a:t>
            </a:r>
            <a:r>
              <a:rPr lang="hr-HR" altLang="x-none" sz="3200" dirty="0" smtClean="0"/>
              <a:t> 6a, 6b, 6c</a:t>
            </a:r>
          </a:p>
          <a:p>
            <a:pPr marL="109728" indent="0">
              <a:lnSpc>
                <a:spcPct val="90000"/>
              </a:lnSpc>
              <a:buNone/>
            </a:pPr>
            <a:endParaRPr lang="hr-HR" altLang="x-none" sz="3200" dirty="0" smtClean="0"/>
          </a:p>
          <a:p>
            <a:pPr>
              <a:lnSpc>
                <a:spcPct val="90000"/>
              </a:lnSpc>
            </a:pPr>
            <a:r>
              <a:rPr lang="hr-HR" altLang="x-none" sz="3200" dirty="0" smtClean="0">
                <a:solidFill>
                  <a:srgbClr val="990000"/>
                </a:solidFill>
              </a:rPr>
              <a:t>Predmeti</a:t>
            </a:r>
            <a:r>
              <a:rPr lang="hr-HR" altLang="x-none" sz="3200" dirty="0"/>
              <a:t>: priroda, </a:t>
            </a:r>
            <a:r>
              <a:rPr lang="hr-HR" altLang="x-none" sz="3200" b="1" dirty="0">
                <a:solidFill>
                  <a:srgbClr val="C00000"/>
                </a:solidFill>
              </a:rPr>
              <a:t>matematika</a:t>
            </a:r>
            <a:r>
              <a:rPr lang="hr-HR" altLang="x-none" sz="3200" dirty="0"/>
              <a:t>, geografija, engleski jezik, tjelesna i zdravstvena kultura, </a:t>
            </a:r>
            <a:r>
              <a:rPr lang="hr-HR" altLang="x-none" sz="3200" b="1" dirty="0">
                <a:solidFill>
                  <a:srgbClr val="C00000"/>
                </a:solidFill>
              </a:rPr>
              <a:t>informatika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x-none">
                <a:solidFill>
                  <a:srgbClr val="990000"/>
                </a:solidFill>
              </a:rPr>
              <a:t>Terenska nastava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819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altLang="x-none" sz="4000" dirty="0" smtClean="0">
                <a:solidFill>
                  <a:srgbClr val="990000"/>
                </a:solidFill>
              </a:rPr>
              <a:t>    Program </a:t>
            </a:r>
            <a:r>
              <a:rPr lang="hr-HR" altLang="x-none" sz="4000" dirty="0">
                <a:solidFill>
                  <a:srgbClr val="990000"/>
                </a:solidFill>
              </a:rPr>
              <a:t>rada</a:t>
            </a:r>
            <a:r>
              <a:rPr lang="hr-HR" altLang="x-none" sz="4000" dirty="0"/>
              <a:t/>
            </a:r>
            <a:br>
              <a:rPr lang="hr-HR" altLang="x-none" sz="4000" dirty="0"/>
            </a:br>
            <a:endParaRPr lang="hr-HR" altLang="x-none" sz="40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908050"/>
            <a:ext cx="8229600" cy="4530725"/>
          </a:xfrm>
        </p:spPr>
        <p:txBody>
          <a:bodyPr/>
          <a:lstStyle/>
          <a:p>
            <a:r>
              <a:rPr lang="hr-HR" altLang="x-none" sz="2800" dirty="0">
                <a:solidFill>
                  <a:srgbClr val="990000"/>
                </a:solidFill>
              </a:rPr>
              <a:t>Priroda</a:t>
            </a:r>
            <a:r>
              <a:rPr lang="hr-HR" altLang="x-none" sz="2800" dirty="0"/>
              <a:t>-životinje u ZOO vrtu (ponašanje i razmnožavanje)</a:t>
            </a:r>
          </a:p>
          <a:p>
            <a:pPr>
              <a:buFont typeface="Wingdings" pitchFamily="2" charset="2"/>
              <a:buNone/>
            </a:pPr>
            <a:r>
              <a:rPr lang="hr-HR" altLang="x-none" sz="2800" dirty="0"/>
              <a:t>           </a:t>
            </a:r>
            <a:r>
              <a:rPr lang="hr-HR" altLang="x-none" sz="2800" dirty="0" smtClean="0"/>
              <a:t>-biljne vrste </a:t>
            </a:r>
            <a:r>
              <a:rPr lang="hr-HR" altLang="x-none" sz="2800" dirty="0"/>
              <a:t>na Marjanu</a:t>
            </a:r>
          </a:p>
          <a:p>
            <a:pPr>
              <a:buFont typeface="Wingdings" pitchFamily="2" charset="2"/>
              <a:buNone/>
            </a:pPr>
            <a:endParaRPr lang="hr-HR" altLang="x-none" sz="2400" dirty="0"/>
          </a:p>
          <a:p>
            <a:pPr>
              <a:buFont typeface="Wingdings" pitchFamily="2" charset="2"/>
              <a:buNone/>
            </a:pPr>
            <a:endParaRPr lang="hr-HR" altLang="x-none" dirty="0"/>
          </a:p>
        </p:txBody>
      </p:sp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970" y="4797152"/>
            <a:ext cx="2088232" cy="1566174"/>
          </a:xfr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492896"/>
            <a:ext cx="2660076" cy="1995057"/>
          </a:xfrm>
          <a:prstGeom prst="rect">
            <a:avLst/>
          </a:prstGeom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348880"/>
            <a:ext cx="2804603" cy="37394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zervirano mjesto sadržaja 2"/>
          <p:cNvPicPr>
            <a:picLocks noGrp="1" noChangeAspect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3" y="2255178"/>
            <a:ext cx="5616624" cy="4211521"/>
          </a:xfrm>
        </p:spPr>
      </p:pic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87624" y="260648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hr-HR" altLang="x-none" sz="4000" dirty="0">
                <a:solidFill>
                  <a:srgbClr val="990000"/>
                </a:solidFill>
              </a:rPr>
              <a:t>Program rada</a:t>
            </a:r>
            <a:r>
              <a:rPr lang="hr-HR" altLang="x-none" sz="4000" dirty="0"/>
              <a:t/>
            </a:r>
            <a:br>
              <a:rPr lang="hr-HR" altLang="x-none" sz="4000" dirty="0"/>
            </a:br>
            <a:endParaRPr lang="hr-HR" altLang="x-none" sz="4000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908051"/>
            <a:ext cx="7618040" cy="1080789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hr-HR" altLang="x-none" sz="900" dirty="0"/>
          </a:p>
          <a:p>
            <a:pPr>
              <a:lnSpc>
                <a:spcPct val="80000"/>
              </a:lnSpc>
            </a:pPr>
            <a:r>
              <a:rPr lang="hr-HR" altLang="x-none" sz="3800" dirty="0">
                <a:solidFill>
                  <a:srgbClr val="990000"/>
                </a:solidFill>
              </a:rPr>
              <a:t>Engleski jezik</a:t>
            </a:r>
            <a:r>
              <a:rPr lang="hr-HR" altLang="x-none" sz="3800" dirty="0"/>
              <a:t> :Divlje i domaće životinje- imenovanje i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hr-HR" altLang="x-none" sz="3800" dirty="0"/>
              <a:t>                          opisivanje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hr-HR" altLang="x-none" sz="3800" dirty="0"/>
              <a:t>        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hr-HR" altLang="x-non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 descr="PA100060"/>
          <p:cNvPicPr>
            <a:picLocks noGrp="1" noChangeAspect="1" noChangeArrowheads="1"/>
          </p:cNvPicPr>
          <p:nvPr>
            <p:ph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2275" y="2060575"/>
            <a:ext cx="5684838" cy="42640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hr-HR" altLang="x-none" sz="4000" dirty="0" smtClean="0">
                <a:solidFill>
                  <a:srgbClr val="990000"/>
                </a:solidFill>
              </a:rPr>
              <a:t>       Program </a:t>
            </a:r>
            <a:r>
              <a:rPr lang="hr-HR" altLang="x-none" sz="4000" dirty="0">
                <a:solidFill>
                  <a:srgbClr val="990000"/>
                </a:solidFill>
              </a:rPr>
              <a:t>rada</a:t>
            </a:r>
            <a:r>
              <a:rPr lang="hr-HR" altLang="x-none" sz="4000" dirty="0"/>
              <a:t/>
            </a:r>
            <a:br>
              <a:rPr lang="hr-HR" altLang="x-none" sz="4000" dirty="0"/>
            </a:br>
            <a:endParaRPr lang="hr-HR" altLang="x-none" sz="400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692150"/>
            <a:ext cx="8229600" cy="40989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hr-HR" altLang="x-none" dirty="0"/>
          </a:p>
          <a:p>
            <a:r>
              <a:rPr lang="hr-HR" altLang="x-none" sz="3200" dirty="0">
                <a:solidFill>
                  <a:srgbClr val="990000"/>
                </a:solidFill>
              </a:rPr>
              <a:t>Geografija</a:t>
            </a:r>
            <a:r>
              <a:rPr lang="hr-HR" altLang="x-none" sz="3200" dirty="0"/>
              <a:t> :Orijentacija u prirodi</a:t>
            </a:r>
          </a:p>
          <a:p>
            <a:pPr>
              <a:buFont typeface="Wingdings" pitchFamily="2" charset="2"/>
              <a:buNone/>
            </a:pPr>
            <a:endParaRPr lang="hr-HR" alt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zervirano mjesto sadržaja 2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045" y="1990133"/>
            <a:ext cx="4675909" cy="3507971"/>
          </a:xfrm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altLang="x-none" sz="4000" dirty="0" smtClean="0">
                <a:solidFill>
                  <a:srgbClr val="990000"/>
                </a:solidFill>
              </a:rPr>
              <a:t>     Program </a:t>
            </a:r>
            <a:r>
              <a:rPr lang="hr-HR" altLang="x-none" sz="4000" dirty="0">
                <a:solidFill>
                  <a:srgbClr val="990000"/>
                </a:solidFill>
              </a:rPr>
              <a:t>rada</a:t>
            </a:r>
            <a:r>
              <a:rPr lang="hr-HR" altLang="x-none" sz="4000" dirty="0"/>
              <a:t/>
            </a:r>
            <a:br>
              <a:rPr lang="hr-HR" altLang="x-none" sz="4000" dirty="0"/>
            </a:br>
            <a:endParaRPr lang="hr-HR" altLang="x-none" sz="4000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620713"/>
            <a:ext cx="8229600" cy="14398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hr-HR" altLang="x-none" sz="2800"/>
          </a:p>
          <a:p>
            <a:pPr>
              <a:lnSpc>
                <a:spcPct val="90000"/>
              </a:lnSpc>
            </a:pPr>
            <a:r>
              <a:rPr lang="hr-HR" altLang="x-none" sz="2800">
                <a:solidFill>
                  <a:srgbClr val="990000"/>
                </a:solidFill>
              </a:rPr>
              <a:t>TZK</a:t>
            </a:r>
            <a:r>
              <a:rPr lang="hr-HR" altLang="x-none" sz="2800"/>
              <a:t> : Hodanje,trčanje,vježbe oblikovanja, lopta…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hr-HR" altLang="x-none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omilanj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omilanj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Gomilanj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544</TotalTime>
  <Words>492</Words>
  <Application>Microsoft Office PowerPoint</Application>
  <PresentationFormat>On-screen Show (4:3)</PresentationFormat>
  <Paragraphs>123</Paragraphs>
  <Slides>37</Slides>
  <Notes>0</Notes>
  <HiddenSlides>13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Gomilanje</vt:lpstr>
      <vt:lpstr>Osnovna škola Ravne njive-Split</vt:lpstr>
      <vt:lpstr>Matematika na Marjanu</vt:lpstr>
      <vt:lpstr>Terenska nastava</vt:lpstr>
      <vt:lpstr>Matematika na Marjanu</vt:lpstr>
      <vt:lpstr>Terenska nastava</vt:lpstr>
      <vt:lpstr>    Program rada </vt:lpstr>
      <vt:lpstr>Program rada </vt:lpstr>
      <vt:lpstr>       Program rada </vt:lpstr>
      <vt:lpstr>     Program rada </vt:lpstr>
      <vt:lpstr>Program rada</vt:lpstr>
      <vt:lpstr>Program rada  MATEMATIKA</vt:lpstr>
      <vt:lpstr>Priprema za terensku nastavu iz matematike</vt:lpstr>
      <vt:lpstr> Pribor potreban za terensku   nastavu</vt:lpstr>
      <vt:lpstr>Program rada na terenu</vt:lpstr>
      <vt:lpstr>Cilj</vt:lpstr>
      <vt:lpstr>Zadatci </vt:lpstr>
      <vt:lpstr>            Rad na terenu</vt:lpstr>
      <vt:lpstr>           Rad na terenu</vt:lpstr>
      <vt:lpstr>           Rad na terenu</vt:lpstr>
      <vt:lpstr>           Rad na terenu</vt:lpstr>
      <vt:lpstr>           Rad na terenu</vt:lpstr>
      <vt:lpstr>Slide 22</vt:lpstr>
      <vt:lpstr>Slide 23</vt:lpstr>
      <vt:lpstr>Slide 24</vt:lpstr>
      <vt:lpstr>Slike sa terena</vt:lpstr>
      <vt:lpstr>Slike sa terena</vt:lpstr>
      <vt:lpstr>Slike sa terena</vt:lpstr>
      <vt:lpstr>Slike sa terena</vt:lpstr>
      <vt:lpstr>Slike sa terena</vt:lpstr>
      <vt:lpstr>Slike sa terena</vt:lpstr>
      <vt:lpstr>Slike sa terena</vt:lpstr>
      <vt:lpstr>Slike sa terena</vt:lpstr>
      <vt:lpstr>Slike sa terena</vt:lpstr>
      <vt:lpstr>Slike sa terena</vt:lpstr>
      <vt:lpstr>Slike sa terena</vt:lpstr>
      <vt:lpstr>Slike sa terena</vt:lpstr>
      <vt:lpstr>Slike sa terena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Izvanučionička nastava</dc:title>
  <dc:creator>gabi</dc:creator>
  <cp:lastModifiedBy>acmaric</cp:lastModifiedBy>
  <cp:revision>159</cp:revision>
  <dcterms:created xsi:type="dcterms:W3CDTF">2007-11-25T21:39:29Z</dcterms:created>
  <dcterms:modified xsi:type="dcterms:W3CDTF">2015-02-17T12:03:16Z</dcterms:modified>
</cp:coreProperties>
</file>