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3" r:id="rId1"/>
  </p:sldMasterIdLst>
  <p:notesMasterIdLst>
    <p:notesMasterId r:id="rId18"/>
  </p:notesMasterIdLst>
  <p:sldIdLst>
    <p:sldId id="256" r:id="rId2"/>
    <p:sldId id="259" r:id="rId3"/>
    <p:sldId id="275" r:id="rId4"/>
    <p:sldId id="276" r:id="rId5"/>
    <p:sldId id="271" r:id="rId6"/>
    <p:sldId id="267" r:id="rId7"/>
    <p:sldId id="264" r:id="rId8"/>
    <p:sldId id="265" r:id="rId9"/>
    <p:sldId id="266" r:id="rId10"/>
    <p:sldId id="261" r:id="rId11"/>
    <p:sldId id="270" r:id="rId12"/>
    <p:sldId id="268" r:id="rId13"/>
    <p:sldId id="269" r:id="rId14"/>
    <p:sldId id="272" r:id="rId15"/>
    <p:sldId id="263" r:id="rId16"/>
    <p:sldId id="273" r:id="rId17"/>
  </p:sldIdLst>
  <p:sldSz cx="9144000" cy="6858000" type="screen4x3"/>
  <p:notesSz cx="6858000" cy="9144000"/>
  <p:defaultTextStyle>
    <a:defPPr>
      <a:defRPr lang="hr-HR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6600CC"/>
    <a:srgbClr val="FF6600"/>
    <a:srgbClr val="CCFF33"/>
    <a:srgbClr val="0000FF"/>
    <a:srgbClr val="FFFF00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46B99B-06E5-4DF4-A5CE-0BDBC6D013D2}" type="doc">
      <dgm:prSet loTypeId="urn:microsoft.com/office/officeart/2005/8/layout/orgChart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C8B9FCFB-576F-49B7-8510-525D2FE3B59E}">
      <dgm:prSet phldrT="[Text]"/>
      <dgm:spPr/>
      <dgm:t>
        <a:bodyPr/>
        <a:lstStyle/>
        <a:p>
          <a:r>
            <a:rPr lang="hr-HR" dirty="0" smtClean="0">
              <a:latin typeface="Arial" pitchFamily="34" charset="0"/>
              <a:cs typeface="Arial" pitchFamily="34" charset="0"/>
            </a:rPr>
            <a:t>Izvori svjetlosti</a:t>
          </a:r>
          <a:endParaRPr lang="hr-HR" dirty="0">
            <a:latin typeface="Arial" pitchFamily="34" charset="0"/>
            <a:cs typeface="Arial" pitchFamily="34" charset="0"/>
          </a:endParaRPr>
        </a:p>
      </dgm:t>
    </dgm:pt>
    <dgm:pt modelId="{DA6FC6D3-94BD-42A1-8DC9-FD581AF57ED1}" type="parTrans" cxnId="{80971ED4-2772-4E34-AEC7-DA9F37855E7C}">
      <dgm:prSet/>
      <dgm:spPr/>
      <dgm:t>
        <a:bodyPr/>
        <a:lstStyle/>
        <a:p>
          <a:endParaRPr lang="hr-HR"/>
        </a:p>
      </dgm:t>
    </dgm:pt>
    <dgm:pt modelId="{86A2219D-2F08-4858-97CE-02F75FAE62EB}" type="sibTrans" cxnId="{80971ED4-2772-4E34-AEC7-DA9F37855E7C}">
      <dgm:prSet/>
      <dgm:spPr/>
      <dgm:t>
        <a:bodyPr/>
        <a:lstStyle/>
        <a:p>
          <a:endParaRPr lang="hr-HR"/>
        </a:p>
      </dgm:t>
    </dgm:pt>
    <dgm:pt modelId="{CA5EE7A9-0C73-412D-B8F5-864B98C84363}">
      <dgm:prSet phldrT="[Text]"/>
      <dgm:spPr/>
      <dgm:t>
        <a:bodyPr/>
        <a:lstStyle/>
        <a:p>
          <a:r>
            <a:rPr lang="hr-HR" dirty="0" smtClean="0">
              <a:latin typeface="Arial" pitchFamily="34" charset="0"/>
              <a:cs typeface="Arial" pitchFamily="34" charset="0"/>
            </a:rPr>
            <a:t>prirodni</a:t>
          </a:r>
          <a:endParaRPr lang="hr-HR" dirty="0">
            <a:latin typeface="Arial" pitchFamily="34" charset="0"/>
            <a:cs typeface="Arial" pitchFamily="34" charset="0"/>
          </a:endParaRPr>
        </a:p>
      </dgm:t>
    </dgm:pt>
    <dgm:pt modelId="{8604CC3D-CEE2-4215-AC6D-71D6C102BCBE}" type="parTrans" cxnId="{881D3FB6-5162-402C-A502-280881029715}">
      <dgm:prSet/>
      <dgm:spPr/>
      <dgm:t>
        <a:bodyPr/>
        <a:lstStyle/>
        <a:p>
          <a:endParaRPr lang="hr-HR"/>
        </a:p>
      </dgm:t>
    </dgm:pt>
    <dgm:pt modelId="{B3663DE3-2DEB-474B-BA41-239306454904}" type="sibTrans" cxnId="{881D3FB6-5162-402C-A502-280881029715}">
      <dgm:prSet/>
      <dgm:spPr/>
      <dgm:t>
        <a:bodyPr/>
        <a:lstStyle/>
        <a:p>
          <a:endParaRPr lang="hr-HR"/>
        </a:p>
      </dgm:t>
    </dgm:pt>
    <dgm:pt modelId="{90E3FB32-CAE0-496F-89EB-2BEC4992F027}">
      <dgm:prSet phldrT="[Text]"/>
      <dgm:spPr/>
      <dgm:t>
        <a:bodyPr/>
        <a:lstStyle/>
        <a:p>
          <a:r>
            <a:rPr lang="hr-HR" dirty="0" smtClean="0">
              <a:latin typeface="Arial" pitchFamily="34" charset="0"/>
              <a:cs typeface="Arial" pitchFamily="34" charset="0"/>
            </a:rPr>
            <a:t>umjetni</a:t>
          </a:r>
          <a:endParaRPr lang="hr-HR" dirty="0">
            <a:latin typeface="Arial" pitchFamily="34" charset="0"/>
            <a:cs typeface="Arial" pitchFamily="34" charset="0"/>
          </a:endParaRPr>
        </a:p>
      </dgm:t>
    </dgm:pt>
    <dgm:pt modelId="{C5B67719-0C16-4D9E-B2B6-2962B1A35A32}" type="parTrans" cxnId="{51F63B3F-6232-4BCC-A39B-20DF042D4554}">
      <dgm:prSet/>
      <dgm:spPr/>
      <dgm:t>
        <a:bodyPr/>
        <a:lstStyle/>
        <a:p>
          <a:endParaRPr lang="hr-HR"/>
        </a:p>
      </dgm:t>
    </dgm:pt>
    <dgm:pt modelId="{C0052AE2-057D-4CFF-8E87-3F21F1B6971A}" type="sibTrans" cxnId="{51F63B3F-6232-4BCC-A39B-20DF042D4554}">
      <dgm:prSet/>
      <dgm:spPr/>
      <dgm:t>
        <a:bodyPr/>
        <a:lstStyle/>
        <a:p>
          <a:endParaRPr lang="hr-HR"/>
        </a:p>
      </dgm:t>
    </dgm:pt>
    <dgm:pt modelId="{CA75ECFC-BB21-436C-8444-571B3E05EAC5}" type="pres">
      <dgm:prSet presAssocID="{AB46B99B-06E5-4DF4-A5CE-0BDBC6D013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CB8C09CC-193E-4CED-A2F8-E30D964011D6}" type="pres">
      <dgm:prSet presAssocID="{C8B9FCFB-576F-49B7-8510-525D2FE3B59E}" presName="hierRoot1" presStyleCnt="0">
        <dgm:presLayoutVars>
          <dgm:hierBranch val="init"/>
        </dgm:presLayoutVars>
      </dgm:prSet>
      <dgm:spPr/>
    </dgm:pt>
    <dgm:pt modelId="{86F229C6-DEF0-4DBD-8424-BE8CCE42413E}" type="pres">
      <dgm:prSet presAssocID="{C8B9FCFB-576F-49B7-8510-525D2FE3B59E}" presName="rootComposite1" presStyleCnt="0"/>
      <dgm:spPr/>
    </dgm:pt>
    <dgm:pt modelId="{59467E48-8AFA-40E1-B6A7-7B79B9606688}" type="pres">
      <dgm:prSet presAssocID="{C8B9FCFB-576F-49B7-8510-525D2FE3B59E}" presName="rootText1" presStyleLbl="node0" presStyleIdx="0" presStyleCnt="1" custScaleX="193937" custLinFactY="-17846" custLinFactNeighborX="-2961" custLinFactNeighborY="-100000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544545E4-0B57-46EE-886C-88FAFC9E60E0}" type="pres">
      <dgm:prSet presAssocID="{C8B9FCFB-576F-49B7-8510-525D2FE3B59E}" presName="rootConnector1" presStyleLbl="node1" presStyleIdx="0" presStyleCnt="0"/>
      <dgm:spPr/>
      <dgm:t>
        <a:bodyPr/>
        <a:lstStyle/>
        <a:p>
          <a:endParaRPr lang="hr-HR"/>
        </a:p>
      </dgm:t>
    </dgm:pt>
    <dgm:pt modelId="{073F0C8B-9C85-4099-B995-DE49069017C1}" type="pres">
      <dgm:prSet presAssocID="{C8B9FCFB-576F-49B7-8510-525D2FE3B59E}" presName="hierChild2" presStyleCnt="0"/>
      <dgm:spPr/>
    </dgm:pt>
    <dgm:pt modelId="{5751269D-1414-4C94-BB93-5D8C67387093}" type="pres">
      <dgm:prSet presAssocID="{8604CC3D-CEE2-4215-AC6D-71D6C102BCBE}" presName="Name37" presStyleLbl="parChTrans1D2" presStyleIdx="0" presStyleCnt="2"/>
      <dgm:spPr/>
      <dgm:t>
        <a:bodyPr/>
        <a:lstStyle/>
        <a:p>
          <a:endParaRPr lang="hr-HR"/>
        </a:p>
      </dgm:t>
    </dgm:pt>
    <dgm:pt modelId="{B56B03E7-5298-4014-81E6-C46911E9FFCA}" type="pres">
      <dgm:prSet presAssocID="{CA5EE7A9-0C73-412D-B8F5-864B98C84363}" presName="hierRoot2" presStyleCnt="0">
        <dgm:presLayoutVars>
          <dgm:hierBranch val="init"/>
        </dgm:presLayoutVars>
      </dgm:prSet>
      <dgm:spPr/>
    </dgm:pt>
    <dgm:pt modelId="{F6C0F2AE-952E-44A1-A9DA-3EE375C422DF}" type="pres">
      <dgm:prSet presAssocID="{CA5EE7A9-0C73-412D-B8F5-864B98C84363}" presName="rootComposite" presStyleCnt="0"/>
      <dgm:spPr/>
    </dgm:pt>
    <dgm:pt modelId="{8787A737-4EE5-4E43-8B98-C9B6F622CEF4}" type="pres">
      <dgm:prSet presAssocID="{CA5EE7A9-0C73-412D-B8F5-864B98C8436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BDA5254A-B290-4F6C-9870-56B6C241B7C7}" type="pres">
      <dgm:prSet presAssocID="{CA5EE7A9-0C73-412D-B8F5-864B98C84363}" presName="rootConnector" presStyleLbl="node2" presStyleIdx="0" presStyleCnt="2"/>
      <dgm:spPr/>
      <dgm:t>
        <a:bodyPr/>
        <a:lstStyle/>
        <a:p>
          <a:endParaRPr lang="hr-HR"/>
        </a:p>
      </dgm:t>
    </dgm:pt>
    <dgm:pt modelId="{2A903B66-A6BE-420B-B729-D999A45B4993}" type="pres">
      <dgm:prSet presAssocID="{CA5EE7A9-0C73-412D-B8F5-864B98C84363}" presName="hierChild4" presStyleCnt="0"/>
      <dgm:spPr/>
    </dgm:pt>
    <dgm:pt modelId="{08B633B5-1250-4DC6-9916-55AE703E1E20}" type="pres">
      <dgm:prSet presAssocID="{CA5EE7A9-0C73-412D-B8F5-864B98C84363}" presName="hierChild5" presStyleCnt="0"/>
      <dgm:spPr/>
    </dgm:pt>
    <dgm:pt modelId="{22248A22-E112-407A-9FE6-EE5C912BC26B}" type="pres">
      <dgm:prSet presAssocID="{C5B67719-0C16-4D9E-B2B6-2962B1A35A32}" presName="Name37" presStyleLbl="parChTrans1D2" presStyleIdx="1" presStyleCnt="2"/>
      <dgm:spPr/>
      <dgm:t>
        <a:bodyPr/>
        <a:lstStyle/>
        <a:p>
          <a:endParaRPr lang="hr-HR"/>
        </a:p>
      </dgm:t>
    </dgm:pt>
    <dgm:pt modelId="{8BECAC97-2181-48C0-8D51-E0E0392256E8}" type="pres">
      <dgm:prSet presAssocID="{90E3FB32-CAE0-496F-89EB-2BEC4992F027}" presName="hierRoot2" presStyleCnt="0">
        <dgm:presLayoutVars>
          <dgm:hierBranch val="init"/>
        </dgm:presLayoutVars>
      </dgm:prSet>
      <dgm:spPr/>
    </dgm:pt>
    <dgm:pt modelId="{099EAE9D-5880-4B50-A90E-17269CD4F1CB}" type="pres">
      <dgm:prSet presAssocID="{90E3FB32-CAE0-496F-89EB-2BEC4992F027}" presName="rootComposite" presStyleCnt="0"/>
      <dgm:spPr/>
    </dgm:pt>
    <dgm:pt modelId="{E171F92F-9AB7-48BA-8CAD-3784269A3ED5}" type="pres">
      <dgm:prSet presAssocID="{90E3FB32-CAE0-496F-89EB-2BEC4992F027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hr-HR"/>
        </a:p>
      </dgm:t>
    </dgm:pt>
    <dgm:pt modelId="{F8A17BF4-8D23-4D6E-B18A-C074F5DCCFF7}" type="pres">
      <dgm:prSet presAssocID="{90E3FB32-CAE0-496F-89EB-2BEC4992F027}" presName="rootConnector" presStyleLbl="node2" presStyleIdx="1" presStyleCnt="2"/>
      <dgm:spPr/>
      <dgm:t>
        <a:bodyPr/>
        <a:lstStyle/>
        <a:p>
          <a:endParaRPr lang="hr-HR"/>
        </a:p>
      </dgm:t>
    </dgm:pt>
    <dgm:pt modelId="{B07CC94C-8D9C-4A2C-A98D-750C55F16901}" type="pres">
      <dgm:prSet presAssocID="{90E3FB32-CAE0-496F-89EB-2BEC4992F027}" presName="hierChild4" presStyleCnt="0"/>
      <dgm:spPr/>
    </dgm:pt>
    <dgm:pt modelId="{281FD796-239C-4282-9653-E93AAE525232}" type="pres">
      <dgm:prSet presAssocID="{90E3FB32-CAE0-496F-89EB-2BEC4992F027}" presName="hierChild5" presStyleCnt="0"/>
      <dgm:spPr/>
    </dgm:pt>
    <dgm:pt modelId="{82C4839A-0AD2-4062-9F84-FF6DCFB037BC}" type="pres">
      <dgm:prSet presAssocID="{C8B9FCFB-576F-49B7-8510-525D2FE3B59E}" presName="hierChild3" presStyleCnt="0"/>
      <dgm:spPr/>
    </dgm:pt>
  </dgm:ptLst>
  <dgm:cxnLst>
    <dgm:cxn modelId="{6CB91905-44E5-4593-A3B3-B4BEEA65A740}" type="presOf" srcId="{CA5EE7A9-0C73-412D-B8F5-864B98C84363}" destId="{8787A737-4EE5-4E43-8B98-C9B6F622CEF4}" srcOrd="0" destOrd="0" presId="urn:microsoft.com/office/officeart/2005/8/layout/orgChart1"/>
    <dgm:cxn modelId="{B02CA2ED-2B59-4C54-8CE0-677808800DD7}" type="presOf" srcId="{C8B9FCFB-576F-49B7-8510-525D2FE3B59E}" destId="{544545E4-0B57-46EE-886C-88FAFC9E60E0}" srcOrd="1" destOrd="0" presId="urn:microsoft.com/office/officeart/2005/8/layout/orgChart1"/>
    <dgm:cxn modelId="{596B5B89-F5A4-4493-A040-6124409C50E1}" type="presOf" srcId="{C8B9FCFB-576F-49B7-8510-525D2FE3B59E}" destId="{59467E48-8AFA-40E1-B6A7-7B79B9606688}" srcOrd="0" destOrd="0" presId="urn:microsoft.com/office/officeart/2005/8/layout/orgChart1"/>
    <dgm:cxn modelId="{7CCD31F3-E83A-4828-951A-791A3D54B6BD}" type="presOf" srcId="{AB46B99B-06E5-4DF4-A5CE-0BDBC6D013D2}" destId="{CA75ECFC-BB21-436C-8444-571B3E05EAC5}" srcOrd="0" destOrd="0" presId="urn:microsoft.com/office/officeart/2005/8/layout/orgChart1"/>
    <dgm:cxn modelId="{3D5205BE-477C-4E18-9318-D927CD51E8DD}" type="presOf" srcId="{90E3FB32-CAE0-496F-89EB-2BEC4992F027}" destId="{E171F92F-9AB7-48BA-8CAD-3784269A3ED5}" srcOrd="0" destOrd="0" presId="urn:microsoft.com/office/officeart/2005/8/layout/orgChart1"/>
    <dgm:cxn modelId="{221199BB-6E3B-48EA-8049-A91F21B14D57}" type="presOf" srcId="{C5B67719-0C16-4D9E-B2B6-2962B1A35A32}" destId="{22248A22-E112-407A-9FE6-EE5C912BC26B}" srcOrd="0" destOrd="0" presId="urn:microsoft.com/office/officeart/2005/8/layout/orgChart1"/>
    <dgm:cxn modelId="{51F63B3F-6232-4BCC-A39B-20DF042D4554}" srcId="{C8B9FCFB-576F-49B7-8510-525D2FE3B59E}" destId="{90E3FB32-CAE0-496F-89EB-2BEC4992F027}" srcOrd="1" destOrd="0" parTransId="{C5B67719-0C16-4D9E-B2B6-2962B1A35A32}" sibTransId="{C0052AE2-057D-4CFF-8E87-3F21F1B6971A}"/>
    <dgm:cxn modelId="{17F6EEAE-027F-4B2E-AC05-A68E1248BBEB}" type="presOf" srcId="{8604CC3D-CEE2-4215-AC6D-71D6C102BCBE}" destId="{5751269D-1414-4C94-BB93-5D8C67387093}" srcOrd="0" destOrd="0" presId="urn:microsoft.com/office/officeart/2005/8/layout/orgChart1"/>
    <dgm:cxn modelId="{881D3FB6-5162-402C-A502-280881029715}" srcId="{C8B9FCFB-576F-49B7-8510-525D2FE3B59E}" destId="{CA5EE7A9-0C73-412D-B8F5-864B98C84363}" srcOrd="0" destOrd="0" parTransId="{8604CC3D-CEE2-4215-AC6D-71D6C102BCBE}" sibTransId="{B3663DE3-2DEB-474B-BA41-239306454904}"/>
    <dgm:cxn modelId="{DABF255F-2AA5-4DFE-A80C-B16F3CA78B62}" type="presOf" srcId="{90E3FB32-CAE0-496F-89EB-2BEC4992F027}" destId="{F8A17BF4-8D23-4D6E-B18A-C074F5DCCFF7}" srcOrd="1" destOrd="0" presId="urn:microsoft.com/office/officeart/2005/8/layout/orgChart1"/>
    <dgm:cxn modelId="{80971ED4-2772-4E34-AEC7-DA9F37855E7C}" srcId="{AB46B99B-06E5-4DF4-A5CE-0BDBC6D013D2}" destId="{C8B9FCFB-576F-49B7-8510-525D2FE3B59E}" srcOrd="0" destOrd="0" parTransId="{DA6FC6D3-94BD-42A1-8DC9-FD581AF57ED1}" sibTransId="{86A2219D-2F08-4858-97CE-02F75FAE62EB}"/>
    <dgm:cxn modelId="{43ACAF3C-7ACF-4618-B633-711A21A9364C}" type="presOf" srcId="{CA5EE7A9-0C73-412D-B8F5-864B98C84363}" destId="{BDA5254A-B290-4F6C-9870-56B6C241B7C7}" srcOrd="1" destOrd="0" presId="urn:microsoft.com/office/officeart/2005/8/layout/orgChart1"/>
    <dgm:cxn modelId="{4C38D7BC-6141-4231-9F36-C2E8A2AA897C}" type="presParOf" srcId="{CA75ECFC-BB21-436C-8444-571B3E05EAC5}" destId="{CB8C09CC-193E-4CED-A2F8-E30D964011D6}" srcOrd="0" destOrd="0" presId="urn:microsoft.com/office/officeart/2005/8/layout/orgChart1"/>
    <dgm:cxn modelId="{A93A4730-80AC-454F-B1FF-C884D7836812}" type="presParOf" srcId="{CB8C09CC-193E-4CED-A2F8-E30D964011D6}" destId="{86F229C6-DEF0-4DBD-8424-BE8CCE42413E}" srcOrd="0" destOrd="0" presId="urn:microsoft.com/office/officeart/2005/8/layout/orgChart1"/>
    <dgm:cxn modelId="{A6029F66-C133-40C7-9A57-DF14CA328420}" type="presParOf" srcId="{86F229C6-DEF0-4DBD-8424-BE8CCE42413E}" destId="{59467E48-8AFA-40E1-B6A7-7B79B9606688}" srcOrd="0" destOrd="0" presId="urn:microsoft.com/office/officeart/2005/8/layout/orgChart1"/>
    <dgm:cxn modelId="{5F9A002F-A1D9-4F5A-A081-76227041EFEF}" type="presParOf" srcId="{86F229C6-DEF0-4DBD-8424-BE8CCE42413E}" destId="{544545E4-0B57-46EE-886C-88FAFC9E60E0}" srcOrd="1" destOrd="0" presId="urn:microsoft.com/office/officeart/2005/8/layout/orgChart1"/>
    <dgm:cxn modelId="{E698B796-EFBA-4B51-AAF0-A330EC281E1B}" type="presParOf" srcId="{CB8C09CC-193E-4CED-A2F8-E30D964011D6}" destId="{073F0C8B-9C85-4099-B995-DE49069017C1}" srcOrd="1" destOrd="0" presId="urn:microsoft.com/office/officeart/2005/8/layout/orgChart1"/>
    <dgm:cxn modelId="{82031508-C670-4232-AEA7-1E908D1D95DD}" type="presParOf" srcId="{073F0C8B-9C85-4099-B995-DE49069017C1}" destId="{5751269D-1414-4C94-BB93-5D8C67387093}" srcOrd="0" destOrd="0" presId="urn:microsoft.com/office/officeart/2005/8/layout/orgChart1"/>
    <dgm:cxn modelId="{664E8D83-4BB9-4FA4-93DA-94DEC4AD53F9}" type="presParOf" srcId="{073F0C8B-9C85-4099-B995-DE49069017C1}" destId="{B56B03E7-5298-4014-81E6-C46911E9FFCA}" srcOrd="1" destOrd="0" presId="urn:microsoft.com/office/officeart/2005/8/layout/orgChart1"/>
    <dgm:cxn modelId="{9B9F406B-B59F-44E1-97EF-08D437CF1D86}" type="presParOf" srcId="{B56B03E7-5298-4014-81E6-C46911E9FFCA}" destId="{F6C0F2AE-952E-44A1-A9DA-3EE375C422DF}" srcOrd="0" destOrd="0" presId="urn:microsoft.com/office/officeart/2005/8/layout/orgChart1"/>
    <dgm:cxn modelId="{1B44F023-045E-4156-81D5-F1E656B305D7}" type="presParOf" srcId="{F6C0F2AE-952E-44A1-A9DA-3EE375C422DF}" destId="{8787A737-4EE5-4E43-8B98-C9B6F622CEF4}" srcOrd="0" destOrd="0" presId="urn:microsoft.com/office/officeart/2005/8/layout/orgChart1"/>
    <dgm:cxn modelId="{C976F5F1-68A2-494C-B85B-31450C167DFE}" type="presParOf" srcId="{F6C0F2AE-952E-44A1-A9DA-3EE375C422DF}" destId="{BDA5254A-B290-4F6C-9870-56B6C241B7C7}" srcOrd="1" destOrd="0" presId="urn:microsoft.com/office/officeart/2005/8/layout/orgChart1"/>
    <dgm:cxn modelId="{2D0D7302-1252-4FF7-BE47-E41859F08F65}" type="presParOf" srcId="{B56B03E7-5298-4014-81E6-C46911E9FFCA}" destId="{2A903B66-A6BE-420B-B729-D999A45B4993}" srcOrd="1" destOrd="0" presId="urn:microsoft.com/office/officeart/2005/8/layout/orgChart1"/>
    <dgm:cxn modelId="{51C3B4BC-B95F-4188-917D-E51F5BFCDC80}" type="presParOf" srcId="{B56B03E7-5298-4014-81E6-C46911E9FFCA}" destId="{08B633B5-1250-4DC6-9916-55AE703E1E20}" srcOrd="2" destOrd="0" presId="urn:microsoft.com/office/officeart/2005/8/layout/orgChart1"/>
    <dgm:cxn modelId="{2C78DC10-4408-4EEE-87E7-D45858A62FFB}" type="presParOf" srcId="{073F0C8B-9C85-4099-B995-DE49069017C1}" destId="{22248A22-E112-407A-9FE6-EE5C912BC26B}" srcOrd="2" destOrd="0" presId="urn:microsoft.com/office/officeart/2005/8/layout/orgChart1"/>
    <dgm:cxn modelId="{40DDAFC0-0C0B-4222-937A-23904F58C797}" type="presParOf" srcId="{073F0C8B-9C85-4099-B995-DE49069017C1}" destId="{8BECAC97-2181-48C0-8D51-E0E0392256E8}" srcOrd="3" destOrd="0" presId="urn:microsoft.com/office/officeart/2005/8/layout/orgChart1"/>
    <dgm:cxn modelId="{86BD85AB-4F86-464C-8006-A8188EA5346C}" type="presParOf" srcId="{8BECAC97-2181-48C0-8D51-E0E0392256E8}" destId="{099EAE9D-5880-4B50-A90E-17269CD4F1CB}" srcOrd="0" destOrd="0" presId="urn:microsoft.com/office/officeart/2005/8/layout/orgChart1"/>
    <dgm:cxn modelId="{9EAA8573-3B02-4592-B5F7-AFD5A68C7F74}" type="presParOf" srcId="{099EAE9D-5880-4B50-A90E-17269CD4F1CB}" destId="{E171F92F-9AB7-48BA-8CAD-3784269A3ED5}" srcOrd="0" destOrd="0" presId="urn:microsoft.com/office/officeart/2005/8/layout/orgChart1"/>
    <dgm:cxn modelId="{C705E185-ADE0-4ED3-B02B-530776DAD9F1}" type="presParOf" srcId="{099EAE9D-5880-4B50-A90E-17269CD4F1CB}" destId="{F8A17BF4-8D23-4D6E-B18A-C074F5DCCFF7}" srcOrd="1" destOrd="0" presId="urn:microsoft.com/office/officeart/2005/8/layout/orgChart1"/>
    <dgm:cxn modelId="{7245434D-E2EC-497F-80EB-EEEE02236957}" type="presParOf" srcId="{8BECAC97-2181-48C0-8D51-E0E0392256E8}" destId="{B07CC94C-8D9C-4A2C-A98D-750C55F16901}" srcOrd="1" destOrd="0" presId="urn:microsoft.com/office/officeart/2005/8/layout/orgChart1"/>
    <dgm:cxn modelId="{B1287EA6-AEE2-4753-A424-9FDE91EB1907}" type="presParOf" srcId="{8BECAC97-2181-48C0-8D51-E0E0392256E8}" destId="{281FD796-239C-4282-9653-E93AAE525232}" srcOrd="2" destOrd="0" presId="urn:microsoft.com/office/officeart/2005/8/layout/orgChart1"/>
    <dgm:cxn modelId="{D3A46D96-A125-49BD-8671-FF08F689D240}" type="presParOf" srcId="{CB8C09CC-193E-4CED-A2F8-E30D964011D6}" destId="{82C4839A-0AD2-4062-9F84-FF6DCFB037B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248A22-E112-407A-9FE6-EE5C912BC26B}">
      <dsp:nvSpPr>
        <dsp:cNvPr id="0" name=""/>
        <dsp:cNvSpPr/>
      </dsp:nvSpPr>
      <dsp:spPr>
        <a:xfrm>
          <a:off x="1997262" y="928162"/>
          <a:ext cx="1178042" cy="454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969"/>
              </a:lnTo>
              <a:lnTo>
                <a:pt x="1178042" y="259969"/>
              </a:lnTo>
              <a:lnTo>
                <a:pt x="1178042" y="4548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1269D-1414-4C94-BB93-5D8C67387093}">
      <dsp:nvSpPr>
        <dsp:cNvPr id="0" name=""/>
        <dsp:cNvSpPr/>
      </dsp:nvSpPr>
      <dsp:spPr>
        <a:xfrm>
          <a:off x="929151" y="928162"/>
          <a:ext cx="1068110" cy="454883"/>
        </a:xfrm>
        <a:custGeom>
          <a:avLst/>
          <a:gdLst/>
          <a:ahLst/>
          <a:cxnLst/>
          <a:rect l="0" t="0" r="0" b="0"/>
          <a:pathLst>
            <a:path>
              <a:moveTo>
                <a:pt x="1068110" y="0"/>
              </a:moveTo>
              <a:lnTo>
                <a:pt x="1068110" y="259969"/>
              </a:lnTo>
              <a:lnTo>
                <a:pt x="0" y="259969"/>
              </a:lnTo>
              <a:lnTo>
                <a:pt x="0" y="4548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467E48-8AFA-40E1-B6A7-7B79B9606688}">
      <dsp:nvSpPr>
        <dsp:cNvPr id="0" name=""/>
        <dsp:cNvSpPr/>
      </dsp:nvSpPr>
      <dsp:spPr>
        <a:xfrm>
          <a:off x="197212" y="0"/>
          <a:ext cx="3600099" cy="92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4200" kern="1200" dirty="0" smtClean="0">
              <a:latin typeface="Arial" pitchFamily="34" charset="0"/>
              <a:cs typeface="Arial" pitchFamily="34" charset="0"/>
            </a:rPr>
            <a:t>Izvori svjetlosti</a:t>
          </a:r>
          <a:endParaRPr lang="hr-HR" sz="4200" kern="1200" dirty="0">
            <a:latin typeface="Arial" pitchFamily="34" charset="0"/>
            <a:cs typeface="Arial" pitchFamily="34" charset="0"/>
          </a:endParaRPr>
        </a:p>
      </dsp:txBody>
      <dsp:txXfrm>
        <a:off x="197212" y="0"/>
        <a:ext cx="3600099" cy="928162"/>
      </dsp:txXfrm>
    </dsp:sp>
    <dsp:sp modelId="{8787A737-4EE5-4E43-8B98-C9B6F622CEF4}">
      <dsp:nvSpPr>
        <dsp:cNvPr id="0" name=""/>
        <dsp:cNvSpPr/>
      </dsp:nvSpPr>
      <dsp:spPr>
        <a:xfrm>
          <a:off x="989" y="1383046"/>
          <a:ext cx="1856324" cy="92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4200" kern="1200" dirty="0" smtClean="0">
              <a:latin typeface="Arial" pitchFamily="34" charset="0"/>
              <a:cs typeface="Arial" pitchFamily="34" charset="0"/>
            </a:rPr>
            <a:t>prirodni</a:t>
          </a:r>
          <a:endParaRPr lang="hr-HR" sz="4200" kern="1200" dirty="0">
            <a:latin typeface="Arial" pitchFamily="34" charset="0"/>
            <a:cs typeface="Arial" pitchFamily="34" charset="0"/>
          </a:endParaRPr>
        </a:p>
      </dsp:txBody>
      <dsp:txXfrm>
        <a:off x="989" y="1383046"/>
        <a:ext cx="1856324" cy="928162"/>
      </dsp:txXfrm>
    </dsp:sp>
    <dsp:sp modelId="{E171F92F-9AB7-48BA-8CAD-3784269A3ED5}">
      <dsp:nvSpPr>
        <dsp:cNvPr id="0" name=""/>
        <dsp:cNvSpPr/>
      </dsp:nvSpPr>
      <dsp:spPr>
        <a:xfrm>
          <a:off x="2247142" y="1383046"/>
          <a:ext cx="1856324" cy="9281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4200" kern="1200" dirty="0" smtClean="0">
              <a:latin typeface="Arial" pitchFamily="34" charset="0"/>
              <a:cs typeface="Arial" pitchFamily="34" charset="0"/>
            </a:rPr>
            <a:t>umjetni</a:t>
          </a:r>
          <a:endParaRPr lang="hr-HR" sz="4200" kern="1200" dirty="0">
            <a:latin typeface="Arial" pitchFamily="34" charset="0"/>
            <a:cs typeface="Arial" pitchFamily="34" charset="0"/>
          </a:endParaRPr>
        </a:p>
      </dsp:txBody>
      <dsp:txXfrm>
        <a:off x="2247142" y="1383046"/>
        <a:ext cx="1856324" cy="928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54C88EF-CF71-458A-B787-96E91B62C4F1}" type="datetimeFigureOut">
              <a:rPr lang="sr-Latn-CS"/>
              <a:pPr>
                <a:defRPr/>
              </a:pPr>
              <a:t>8.1.2015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hr-H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0328608-5A45-4D01-B262-308D332888A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725415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Što je to ekološka rasvjeta? Da li smo svjesni i brinemo za svoje zdravlje i okoliš, štedimo</a:t>
            </a:r>
            <a:r>
              <a:rPr lang="hr-HR" baseline="0" dirty="0" smtClean="0"/>
              <a:t> li energiju?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85052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Zamjena</a:t>
            </a:r>
            <a:r>
              <a:rPr lang="hr-HR" baseline="0" dirty="0" smtClean="0"/>
              <a:t> klasičnih žarulja od 60 W s LED žaruljama, </a:t>
            </a:r>
            <a:r>
              <a:rPr lang="hr-HR" baseline="0" smtClean="0"/>
              <a:t>kalkulator uštede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12</a:t>
            </a:fld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13</a:t>
            </a:fld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15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U</a:t>
            </a:r>
            <a:r>
              <a:rPr lang="hr-HR" baseline="0" dirty="0" smtClean="0"/>
              <a:t> ukupnoj potrošnji energije svjetlo čini tek 7%. U Zagrebu je nedavno (12.2014.) održana Konferencija o energetski učinkovitoj rasvjeti.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vi-VN" i="0" dirty="0" smtClean="0"/>
              <a:t>Indeks uzvrata boje </a:t>
            </a:r>
            <a:r>
              <a:rPr lang="hr-HR" i="0" dirty="0" smtClean="0"/>
              <a:t>opisuje kvalitetu prikaza boja pod umjetnom rasvjetom, u</a:t>
            </a:r>
            <a:r>
              <a:rPr lang="hr-HR" i="0" baseline="0" dirty="0" smtClean="0"/>
              <a:t> rasponu 1-100</a:t>
            </a:r>
            <a:r>
              <a:rPr lang="hr-HR" i="0" dirty="0" smtClean="0"/>
              <a:t>.</a:t>
            </a:r>
            <a:r>
              <a:rPr lang="vi-VN" i="0" dirty="0" smtClean="0"/>
              <a:t> </a:t>
            </a:r>
            <a:r>
              <a:rPr lang="hr-HR" i="0" dirty="0" smtClean="0"/>
              <a:t>Š</a:t>
            </a:r>
            <a:r>
              <a:rPr lang="vi-VN" i="0" dirty="0" smtClean="0"/>
              <a:t>to je viši, to je rasvjetno tijelo</a:t>
            </a:r>
            <a:r>
              <a:rPr lang="hr-HR" i="0" dirty="0" smtClean="0"/>
              <a:t> </a:t>
            </a:r>
            <a:r>
              <a:rPr lang="vi-VN" i="0" dirty="0" smtClean="0"/>
              <a:t>kvalitetnije. Sunce ima CRI 100. Najkvalitetnija rasvjetna tijela imaju CRI &gt; 90, dok svjetiljke </a:t>
            </a:r>
            <a:r>
              <a:rPr lang="vi-VN" dirty="0" smtClean="0"/>
              <a:t>koje se najčešće koriste</a:t>
            </a:r>
            <a:r>
              <a:rPr lang="hr-HR" dirty="0" smtClean="0"/>
              <a:t> imaju</a:t>
            </a:r>
            <a:r>
              <a:rPr lang="vi-VN" dirty="0" smtClean="0"/>
              <a:t> CRI između 80 i 90.</a:t>
            </a:r>
            <a:r>
              <a:rPr lang="hr-HR" dirty="0" smtClean="0"/>
              <a:t>   Temperatura boje govori</a:t>
            </a:r>
            <a:r>
              <a:rPr lang="hr-HR" baseline="0" dirty="0" smtClean="0"/>
              <a:t> o toplini bijele svjetlosti. T</a:t>
            </a:r>
            <a:r>
              <a:rPr lang="hr-HR" dirty="0" smtClean="0"/>
              <a:t>opla rasvjeta je pogodna za kuće, prostor za odmor,</a:t>
            </a:r>
            <a:r>
              <a:rPr lang="hr-HR" baseline="0" dirty="0" smtClean="0"/>
              <a:t> šoping centre,  a hladna za posao i osvjetljenja ulica noću. </a:t>
            </a:r>
            <a:r>
              <a:rPr lang="hr-HR" dirty="0" smtClean="0"/>
              <a:t>Svjetlosni tok je ukupna energija koju emitira</a:t>
            </a:r>
            <a:r>
              <a:rPr lang="hr-HR" baseline="0" dirty="0" smtClean="0"/>
              <a:t> izvor svjetlosti te ga ljudsko oko registrira u jedinici vremena.</a:t>
            </a:r>
            <a:r>
              <a:rPr lang="hr-HR" i="1" baseline="0" dirty="0" smtClean="0"/>
              <a:t> 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5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Odlukom EU zabranjene su obične žarulje</a:t>
            </a:r>
            <a:r>
              <a:rPr lang="hr-HR" baseline="0" dirty="0" smtClean="0"/>
              <a:t> jer je</a:t>
            </a:r>
            <a:r>
              <a:rPr lang="vi-V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tehnologija  vrlo jednostavna</a:t>
            </a:r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veoma su jeftine</a:t>
            </a:r>
            <a:r>
              <a:rPr lang="vi-V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europskim proizvođačima se jedva isplatilo </a:t>
            </a:r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 ih</a:t>
            </a:r>
            <a:r>
              <a:rPr lang="vi-V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proizvod</a:t>
            </a:r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e.</a:t>
            </a:r>
            <a:r>
              <a:rPr lang="hr-HR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vi-V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Š</a:t>
            </a:r>
            <a:r>
              <a:rPr lang="vi-V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tedne žarulje košta</a:t>
            </a:r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</a:t>
            </a:r>
            <a:r>
              <a:rPr lang="vi-V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desetak puta više, a i o kvaliteti svjetla se još uvijek može raspravljati. Zato je i zabrana “starih” žarulja jamčila odličan posao sa “zaštitom okoliša”.</a:t>
            </a:r>
            <a:r>
              <a:rPr lang="hr-HR" dirty="0" smtClean="0"/>
              <a:t>Štedne</a:t>
            </a:r>
            <a:r>
              <a:rPr lang="hr-HR" baseline="0" dirty="0" smtClean="0"/>
              <a:t> žarulje  opasne su po zdravlje jer emitiraju otrovne </a:t>
            </a:r>
            <a:r>
              <a:rPr lang="hr-HR" baseline="0" dirty="0" err="1" smtClean="0"/>
              <a:t>karcenogene</a:t>
            </a:r>
            <a:r>
              <a:rPr lang="hr-HR" baseline="0" dirty="0" smtClean="0"/>
              <a:t> spojeve, udisanjem ih unosimo u organizam. Mogu izazvati probleme   s radom srca, dišnim organima, rak dojke kod žena, migrene, kožne probleme.</a:t>
            </a:r>
          </a:p>
          <a:p>
            <a:r>
              <a:rPr lang="hr-HR" baseline="0" dirty="0" smtClean="0"/>
              <a:t>Zato, ako ih već koristite, trebaju biti upaljene što kraće,treba provjetravati prostorije u kojima se nalaze i držati ih što dalje od glave. Opasne su ako puknu jer sadrže živu. Živa može oštetiti bubrege, a opasna je za trudnice, djecu i kućne ljubimce. 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LED rasvjeta je sustav rasvjete koji za izvor svjetla koristi LED (</a:t>
            </a:r>
            <a:r>
              <a:rPr lang="hr-HR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Light</a:t>
            </a:r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hr-HR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Emitting</a:t>
            </a:r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Diode). Kada bi LED žarulja radila 24h dnevno radni vijek bi joj iznosio 5.7 godina. </a:t>
            </a:r>
            <a:r>
              <a:rPr lang="vi-V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Danas postoji šir</a:t>
            </a:r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oki</a:t>
            </a:r>
            <a:r>
              <a:rPr lang="vi-V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spektar boja koje emitiraju LED žarulje, za razliku od prvih LED žarulja koje su mogle emitirati samo plavo-bjelkastu svjetlosti. Može se birati između tople bijele, neutralne bijele i hladne bijele boje te RGB (kombinacije crvene, zelene i plave boje) koja daje do 16 000 000 raznih nijansa boja.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7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Ušteda energije je velika, tehnologija proizvodnje</a:t>
            </a:r>
            <a:r>
              <a:rPr lang="hr-HR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LEDa se razvila i u svakom modernom uređaju nalazimo LED. 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8</a:t>
            </a:fld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vi-VN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LED uređaji čvrstog stanja neće pregorjeti, nego će se intezitet emitiranog svjetla postepeno smanjivati dok ne postane nevidljiv ljudskom oku.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9</a:t>
            </a:fld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Obična žarulja daje tek 5% svjetla, a 95% otpada na toplinu. LED rasvjeta ima efikasnost veću od 95 %.</a:t>
            </a:r>
          </a:p>
          <a:p>
            <a:r>
              <a:rPr lang="hr-HR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znači da žarulja od 100 W ima istu efikasnost kao dioda od 6 W.  </a:t>
            </a:r>
            <a:r>
              <a:rPr lang="hr-HR" baseline="0" dirty="0" smtClean="0"/>
              <a:t>Ako bi žarulja svjetlila svaki dan 8 h rok trajanja bi bio:  LED 17.1 god., klasične 5 </a:t>
            </a:r>
            <a:r>
              <a:rPr lang="hr-HR" baseline="0" dirty="0" err="1" smtClean="0"/>
              <a:t>mj</a:t>
            </a:r>
            <a:r>
              <a:rPr lang="hr-HR" baseline="0" dirty="0" smtClean="0"/>
              <a:t>., halogene 8.3 </a:t>
            </a:r>
            <a:r>
              <a:rPr lang="hr-HR" baseline="0" dirty="0" err="1" smtClean="0"/>
              <a:t>mj</a:t>
            </a:r>
            <a:r>
              <a:rPr lang="hr-HR" baseline="0" dirty="0" smtClean="0"/>
              <a:t>., štedne 2.7 god.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10</a:t>
            </a:fld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Umjesto odabira jačine svjetlosti navikli smo kod klasičnih žarulja na biranje prema W.</a:t>
            </a:r>
          </a:p>
          <a:p>
            <a:r>
              <a:rPr lang="hr-HR" dirty="0" smtClean="0"/>
              <a:t> </a:t>
            </a: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328608-5A45-4D01-B262-308D332888A3}" type="slidenum">
              <a:rPr lang="hr-HR" smtClean="0"/>
              <a:pPr>
                <a:defRPr/>
              </a:pPr>
              <a:t>11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fld id="{39F4B8A3-DD86-49E0-A8E9-3D24881C0AB7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8F640-4AAF-4F94-A0A0-3EB8637E7DA4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3DE3E-8983-413C-B78C-626DD43134F4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D3E25-21A1-4A2D-B21B-B76BC57C6CCC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C012E-BE89-4DCD-BB43-2F6162D34CDA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29C73-9C65-4329-AE91-C1E429B5B9A6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49955-711E-4947-8453-73D64721C80A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2234D-D1A7-43D1-A524-B548393F8868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E2BBB-260E-48B8-837C-D47092CD40CF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ED1FB-CAE0-4CFE-BEFE-D793DB75D511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9A793-3EED-4E05-A980-1F47BB395F09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4D39C-F5BA-404A-9192-2FD81D099FD8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95CF4-56B6-44DF-A8D2-B9933533BACF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F7D34-9ED4-4367-9A32-A8556795661D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5A500-2BE9-4DD4-950C-C5ED1F500D96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AD2D8-CE46-4DE7-B243-5633285515DB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E9D9A-58A2-4EBD-A003-0725B352E16A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1645B-89E9-4057-BAC6-25219E07D73E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36EDC-0650-48F2-976C-3A81E4944E56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A77FB-9798-4A61-BE15-58857BC19CC4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85F30-A5DF-4B4B-9140-E8D443589F1D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62D07-F113-47D3-B5F8-152B2E970323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>
              <a:latin typeface="+mn-lt"/>
            </a:endParaRPr>
          </a:p>
        </p:txBody>
      </p:sp>
      <p:sp>
        <p:nvSpPr>
          <p:cNvPr id="922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2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1D33DBE-205E-426D-ACE7-105F20E2E133}" type="datetime1">
              <a:rPr lang="hr-HR" altLang="en-US" smtClean="0"/>
              <a:pPr>
                <a:defRPr/>
              </a:pPr>
              <a:t>8.1.2015.</a:t>
            </a:fld>
            <a:endParaRPr lang="hr-HR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hr-HR" altLang="en-US" smtClean="0"/>
              <a:t>LED rasvjeta - rasvjeta budućnosti</a:t>
            </a:r>
            <a:endParaRPr lang="hr-HR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2A093AB-D978-4A6A-9D34-F92EB9AFD795}" type="slidenum">
              <a:rPr lang="hr-HR" altLang="en-US"/>
              <a:pPr>
                <a:defRPr/>
              </a:pPr>
              <a:t>‹#›</a:t>
            </a:fld>
            <a:endParaRPr lang="hr-HR" altLang="en-US"/>
          </a:p>
        </p:txBody>
      </p:sp>
      <p:grpSp>
        <p:nvGrpSpPr>
          <p:cNvPr id="9225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2" r:id="rId2"/>
    <p:sldLayoutId id="2147483731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32" r:id="rId9"/>
    <p:sldLayoutId id="2147483728" r:id="rId10"/>
    <p:sldLayoutId id="2147483729" r:id="rId11"/>
  </p:sldLayoutIdLst>
  <p:transition spd="med"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hyperlink" Target="Klasicne.ggb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wmf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6.jpeg"/><Relationship Id="rId5" Type="http://schemas.openxmlformats.org/officeDocument/2006/relationships/diagramData" Target="../diagrams/data1.xml"/><Relationship Id="rId10" Type="http://schemas.openxmlformats.org/officeDocument/2006/relationships/image" Target="../media/image5.wmf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181" y="116632"/>
            <a:ext cx="9049580" cy="2357454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hr-HR" sz="5400" dirty="0" smtClean="0"/>
              <a:t>LED rasvjeta</a:t>
            </a:r>
            <a:br>
              <a:rPr lang="hr-HR" sz="5400" dirty="0" smtClean="0"/>
            </a:br>
            <a:r>
              <a:rPr lang="hr-HR" sz="5400" dirty="0" smtClean="0"/>
              <a:t> – rasvjeta budućnosti</a:t>
            </a:r>
            <a:r>
              <a:rPr lang="hr-HR" sz="4400" dirty="0" smtClean="0"/>
              <a:t/>
            </a:r>
            <a:br>
              <a:rPr lang="hr-HR" sz="4400" dirty="0" smtClean="0"/>
            </a:br>
            <a:endParaRPr lang="hr-HR" sz="3100" dirty="0"/>
          </a:p>
        </p:txBody>
      </p:sp>
      <p:sp>
        <p:nvSpPr>
          <p:cNvPr id="5" name="Pravokutnik 4"/>
          <p:cNvSpPr/>
          <p:nvPr/>
        </p:nvSpPr>
        <p:spPr>
          <a:xfrm>
            <a:off x="4427984" y="6093296"/>
            <a:ext cx="43781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altLang="en-US" dirty="0" smtClean="0"/>
              <a:t>SSŠ “Blaž </a:t>
            </a:r>
            <a:r>
              <a:rPr lang="hr-HR" altLang="en-US" dirty="0" err="1" smtClean="0"/>
              <a:t>Jurjev</a:t>
            </a:r>
            <a:r>
              <a:rPr lang="hr-HR" altLang="en-US" dirty="0" smtClean="0"/>
              <a:t> Trogiranin” TROGIR</a:t>
            </a:r>
            <a:endParaRPr lang="hr-HR" altLang="en-US" dirty="0"/>
          </a:p>
        </p:txBody>
      </p:sp>
      <p:sp>
        <p:nvSpPr>
          <p:cNvPr id="6" name="Pravokutnik 5"/>
          <p:cNvSpPr/>
          <p:nvPr/>
        </p:nvSpPr>
        <p:spPr>
          <a:xfrm>
            <a:off x="4572000" y="5733256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altLang="en-US" dirty="0" smtClean="0"/>
              <a:t>Vesna Josipović, </a:t>
            </a:r>
            <a:r>
              <a:rPr lang="hr-HR" altLang="en-US" dirty="0" err="1" smtClean="0"/>
              <a:t>prof</a:t>
            </a:r>
            <a:r>
              <a:rPr lang="hr-HR" altLang="en-US" dirty="0" smtClean="0"/>
              <a:t>. savjetnik</a:t>
            </a:r>
            <a:endParaRPr lang="hr-HR" dirty="0"/>
          </a:p>
        </p:txBody>
      </p:sp>
      <p:pic>
        <p:nvPicPr>
          <p:cNvPr id="11" name="Slika 10" descr="led budućno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564904"/>
            <a:ext cx="3240359" cy="2417806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>
            <a:off x="331416" y="5805264"/>
            <a:ext cx="30701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altLang="en-US" dirty="0" smtClean="0"/>
              <a:t>Matematika u kontekstu</a:t>
            </a:r>
          </a:p>
          <a:p>
            <a:r>
              <a:rPr lang="hr-HR" dirty="0" smtClean="0"/>
              <a:t>Zadar, 7. - 9. siječnja 2015.</a:t>
            </a:r>
            <a:endParaRPr lang="hr-HR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lang="hr-HR" b="1" dirty="0" smtClean="0"/>
              <a:t>Energetska učinkovitost</a:t>
            </a:r>
            <a:endParaRPr lang="hr-HR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6165304"/>
            <a:ext cx="2664296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10" name="Slika 9" descr="energetska_ucinkovitos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385362"/>
            <a:ext cx="7175899" cy="485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7140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05800" cy="1143000"/>
          </a:xfrm>
        </p:spPr>
        <p:txBody>
          <a:bodyPr/>
          <a:lstStyle/>
          <a:p>
            <a:pPr algn="ctr"/>
            <a:r>
              <a:rPr lang="hr-HR" b="1" dirty="0" smtClean="0"/>
              <a:t>Usporedba potrošnje</a:t>
            </a:r>
            <a:endParaRPr lang="hr-HR" b="1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5652120" y="6165304"/>
            <a:ext cx="2841104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8" name="Slika 7" descr="usporedb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772816"/>
            <a:ext cx="7801910" cy="403244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hr-HR" b="1" dirty="0" smtClean="0"/>
              <a:t>Izračun  cijene  i  ušteda</a:t>
            </a:r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6012160" y="6309320"/>
            <a:ext cx="2841104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8" name="Slika 7" descr="kalkulator_ušte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196752"/>
            <a:ext cx="4858428" cy="489653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6228184" y="6237312"/>
            <a:ext cx="2697088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6" name="Slika 5" descr="halL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60648"/>
            <a:ext cx="6792273" cy="5858693"/>
          </a:xfrm>
          <a:prstGeom prst="rect">
            <a:avLst/>
          </a:prstGeom>
        </p:spPr>
      </p:pic>
      <p:pic>
        <p:nvPicPr>
          <p:cNvPr id="5" name="Slika 4" descr="ggb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00392" y="2780928"/>
            <a:ext cx="798880" cy="864096"/>
          </a:xfrm>
          <a:prstGeom prst="rect">
            <a:avLst/>
          </a:prstGeom>
        </p:spPr>
      </p:pic>
      <p:sp>
        <p:nvSpPr>
          <p:cNvPr id="7" name="Pravokutnik 6"/>
          <p:cNvSpPr/>
          <p:nvPr/>
        </p:nvSpPr>
        <p:spPr>
          <a:xfrm rot="16200000">
            <a:off x="-1146684" y="3243029"/>
            <a:ext cx="351416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5000" dirty="0" smtClean="0">
                <a:solidFill>
                  <a:schemeClr val="tx2"/>
                </a:solidFill>
                <a:latin typeface="+mj-lt"/>
              </a:rPr>
              <a:t>ISPLATIVOST</a:t>
            </a:r>
            <a:endParaRPr lang="hr-HR" sz="50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>
          <a:xfrm>
            <a:off x="5724128" y="6309320"/>
            <a:ext cx="2808312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6" name="Slika 5" descr="stednai_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32656"/>
            <a:ext cx="7011379" cy="583011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143000"/>
          </a:xfrm>
        </p:spPr>
        <p:txBody>
          <a:bodyPr/>
          <a:lstStyle/>
          <a:p>
            <a:pPr algn="ctr"/>
            <a:r>
              <a:rPr lang="hr-HR" b="1" dirty="0" smtClean="0"/>
              <a:t>Zaključak </a:t>
            </a:r>
            <a:endParaRPr lang="hr-H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više prednosti, nego mana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manja potrošnja energije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manji troškovi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kvalitetniji život</a:t>
            </a:r>
          </a:p>
          <a:p>
            <a:endParaRPr lang="hr-H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12160" y="6309320"/>
            <a:ext cx="2736304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573016"/>
            <a:ext cx="3720414" cy="2376264"/>
          </a:xfrm>
          <a:prstGeom prst="rect">
            <a:avLst/>
          </a:prstGeom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4628">
            <a:off x="6469136" y="-455724"/>
            <a:ext cx="2814231" cy="304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8982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lika 8" descr="le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3568" y="3645024"/>
            <a:ext cx="8229600" cy="1637853"/>
          </a:xfrm>
        </p:spPr>
        <p:txBody>
          <a:bodyPr/>
          <a:lstStyle/>
          <a:p>
            <a:pPr algn="ctr">
              <a:buNone/>
            </a:pPr>
            <a:r>
              <a:rPr lang="hr-HR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ZAHVALJUJEM </a:t>
            </a:r>
          </a:p>
          <a:p>
            <a:pPr algn="ctr">
              <a:buNone/>
            </a:pPr>
            <a:r>
              <a:rPr lang="hr-HR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   PAŽNJI!</a:t>
            </a:r>
            <a:endParaRPr lang="hr-HR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5724128" y="6237312"/>
            <a:ext cx="2808312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>
                <a:solidFill>
                  <a:schemeClr val="bg1"/>
                </a:solidFill>
              </a:rPr>
              <a:t>LED rasvjeta – </a:t>
            </a:r>
            <a:r>
              <a:rPr lang="hr-HR" altLang="en-US" dirty="0" err="1" smtClean="0">
                <a:solidFill>
                  <a:schemeClr val="bg1"/>
                </a:solidFill>
              </a:rPr>
              <a:t>rasvjeta</a:t>
            </a:r>
            <a:r>
              <a:rPr lang="hr-HR" altLang="en-US" dirty="0" smtClean="0">
                <a:solidFill>
                  <a:schemeClr val="bg1"/>
                </a:solidFill>
              </a:rPr>
              <a:t> budućnosti</a:t>
            </a:r>
            <a:endParaRPr lang="hr-HR" altLang="en-US" dirty="0">
              <a:solidFill>
                <a:schemeClr val="bg1"/>
              </a:solidFill>
            </a:endParaRPr>
          </a:p>
        </p:txBody>
      </p:sp>
      <p:sp>
        <p:nvSpPr>
          <p:cNvPr id="8" name="Pravokutnik 7"/>
          <p:cNvSpPr/>
          <p:nvPr/>
        </p:nvSpPr>
        <p:spPr>
          <a:xfrm>
            <a:off x="899592" y="6237312"/>
            <a:ext cx="30123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altLang="en-US" dirty="0" err="1" smtClean="0">
                <a:solidFill>
                  <a:schemeClr val="bg1"/>
                </a:solidFill>
              </a:rPr>
              <a:t>vesna.josipovic</a:t>
            </a:r>
            <a:r>
              <a:rPr lang="hr-HR" altLang="en-US" dirty="0" smtClean="0">
                <a:solidFill>
                  <a:schemeClr val="bg1"/>
                </a:solidFill>
              </a:rPr>
              <a:t>@</a:t>
            </a:r>
            <a:r>
              <a:rPr lang="hr-HR" altLang="en-US" dirty="0" err="1" smtClean="0">
                <a:solidFill>
                  <a:schemeClr val="bg1"/>
                </a:solidFill>
              </a:rPr>
              <a:t>skole.hr</a:t>
            </a:r>
            <a:endParaRPr lang="hr-HR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56176" y="6237312"/>
            <a:ext cx="2664296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0"/>
            <a:ext cx="1294394" cy="12966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060848"/>
            <a:ext cx="1224136" cy="1224136"/>
          </a:xfrm>
          <a:prstGeom prst="rect">
            <a:avLst/>
          </a:prstGeom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299101856"/>
              </p:ext>
            </p:extLst>
          </p:nvPr>
        </p:nvGraphicFramePr>
        <p:xfrm>
          <a:off x="2411760" y="1412776"/>
          <a:ext cx="4104456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060848"/>
            <a:ext cx="1339535" cy="1224136"/>
          </a:xfrm>
          <a:prstGeom prst="rect">
            <a:avLst/>
          </a:prstGeom>
        </p:spPr>
      </p:pic>
      <p:pic>
        <p:nvPicPr>
          <p:cNvPr id="12" name="Slika 11" descr="eko ra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131840" y="4221088"/>
            <a:ext cx="2286000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348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zervirano mjesto sadržaja 6" descr="efi_ras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628800"/>
            <a:ext cx="6768752" cy="3782538"/>
          </a:xfrm>
        </p:spPr>
      </p:pic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6228184" y="6237312"/>
            <a:ext cx="2664296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sp>
        <p:nvSpPr>
          <p:cNvPr id="8" name="Pravokutnik 7"/>
          <p:cNvSpPr/>
          <p:nvPr/>
        </p:nvSpPr>
        <p:spPr>
          <a:xfrm>
            <a:off x="1763688" y="404664"/>
            <a:ext cx="531748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5000" dirty="0" smtClean="0">
                <a:solidFill>
                  <a:schemeClr val="tx2"/>
                </a:solidFill>
                <a:latin typeface="+mj-lt"/>
              </a:rPr>
              <a:t>Potrošnja   energije</a:t>
            </a:r>
            <a:endParaRPr lang="hr-HR" sz="50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6300192" y="6237312"/>
            <a:ext cx="2625080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7" name="Slika 6" descr="led_ambalaž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340768"/>
            <a:ext cx="3357765" cy="4752528"/>
          </a:xfrm>
          <a:prstGeom prst="rect">
            <a:avLst/>
          </a:prstGeom>
        </p:spPr>
      </p:pic>
      <p:pic>
        <p:nvPicPr>
          <p:cNvPr id="9" name="Slika 8" descr="ambalaž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340768"/>
            <a:ext cx="2003717" cy="4690520"/>
          </a:xfrm>
          <a:prstGeom prst="rect">
            <a:avLst/>
          </a:prstGeom>
        </p:spPr>
      </p:pic>
      <p:sp>
        <p:nvSpPr>
          <p:cNvPr id="10" name="Pravokutnik 9"/>
          <p:cNvSpPr/>
          <p:nvPr/>
        </p:nvSpPr>
        <p:spPr>
          <a:xfrm>
            <a:off x="2843808" y="404664"/>
            <a:ext cx="278941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5000" dirty="0" smtClean="0">
                <a:solidFill>
                  <a:schemeClr val="tx2"/>
                </a:solidFill>
                <a:latin typeface="+mj-lt"/>
              </a:rPr>
              <a:t>Ambalaža</a:t>
            </a:r>
            <a:endParaRPr lang="hr-HR" sz="5000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pPr algn="ctr"/>
            <a:r>
              <a:rPr lang="hr-HR" b="1" dirty="0" smtClean="0"/>
              <a:t>Kvaliteta   svjetla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9024" y="1844824"/>
            <a:ext cx="8784976" cy="4389437"/>
          </a:xfrm>
        </p:spPr>
        <p:txBody>
          <a:bodyPr/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Indeks uzvrata boje  </a:t>
            </a:r>
            <a:r>
              <a:rPr lang="hr-HR" b="1" dirty="0" smtClean="0">
                <a:latin typeface="Arial" pitchFamily="34" charset="0"/>
                <a:cs typeface="Arial" pitchFamily="34" charset="0"/>
              </a:rPr>
              <a:t>CRI  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hr-HR" dirty="0" err="1" smtClean="0">
                <a:latin typeface="Arial" pitchFamily="34" charset="0"/>
                <a:cs typeface="Arial" pitchFamily="34" charset="0"/>
              </a:rPr>
              <a:t>Color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dirty="0" err="1" smtClean="0">
                <a:latin typeface="Arial" pitchFamily="34" charset="0"/>
                <a:cs typeface="Arial" pitchFamily="34" charset="0"/>
              </a:rPr>
              <a:t>rendering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dirty="0" err="1" smtClean="0">
                <a:latin typeface="Arial" pitchFamily="34" charset="0"/>
                <a:cs typeface="Arial" pitchFamily="34" charset="0"/>
              </a:rPr>
              <a:t>index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hr-H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          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                                      (najčešće 80 – 90 )</a:t>
            </a:r>
          </a:p>
          <a:p>
            <a:r>
              <a:rPr lang="hr-H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Temperatura boje </a:t>
            </a:r>
            <a:r>
              <a:rPr lang="hr-HR" b="1" dirty="0" smtClean="0">
                <a:latin typeface="Arial" pitchFamily="34" charset="0"/>
                <a:cs typeface="Arial" pitchFamily="34" charset="0"/>
              </a:rPr>
              <a:t>CCT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Color Correlated </a:t>
            </a:r>
            <a:r>
              <a:rPr lang="hr-HR" dirty="0" err="1" smtClean="0">
                <a:latin typeface="Arial" pitchFamily="34" charset="0"/>
                <a:cs typeface="Arial" pitchFamily="34" charset="0"/>
              </a:rPr>
              <a:t>Tem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perature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hr-HR" sz="2600" dirty="0" smtClean="0">
                <a:latin typeface="Arial" pitchFamily="34" charset="0"/>
                <a:cs typeface="Arial" pitchFamily="34" charset="0"/>
              </a:rPr>
              <a:t>  	</a:t>
            </a:r>
            <a:r>
              <a:rPr lang="hr-HR" sz="2600" b="1" dirty="0" smtClean="0">
                <a:latin typeface="Arial" pitchFamily="34" charset="0"/>
                <a:cs typeface="Arial" pitchFamily="34" charset="0"/>
              </a:rPr>
              <a:t>Topla rasvjeta </a:t>
            </a:r>
            <a:r>
              <a:rPr lang="hr-HR" sz="2600" dirty="0" smtClean="0">
                <a:latin typeface="Arial" pitchFamily="34" charset="0"/>
                <a:cs typeface="Arial" pitchFamily="34" charset="0"/>
              </a:rPr>
              <a:t>(2600 – 4000 K)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    	</a:t>
            </a:r>
            <a:r>
              <a:rPr lang="hr-HR" sz="2600" b="1" dirty="0" smtClean="0">
                <a:latin typeface="Arial" pitchFamily="34" charset="0"/>
                <a:cs typeface="Arial" pitchFamily="34" charset="0"/>
              </a:rPr>
              <a:t>Hladna rasvjeta</a:t>
            </a:r>
            <a:r>
              <a:rPr lang="hr-HR" sz="2600" dirty="0" smtClean="0">
                <a:latin typeface="Arial" pitchFamily="34" charset="0"/>
                <a:cs typeface="Arial" pitchFamily="34" charset="0"/>
              </a:rPr>
              <a:t> (4000 – 7500 K)</a:t>
            </a:r>
          </a:p>
          <a:p>
            <a:r>
              <a:rPr lang="hr-HR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Svjetlosni tok 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   		mjerna jedinica </a:t>
            </a:r>
            <a:r>
              <a:rPr lang="hr-HR" b="1" dirty="0" smtClean="0">
                <a:latin typeface="Arial" pitchFamily="34" charset="0"/>
                <a:cs typeface="Arial" pitchFamily="34" charset="0"/>
              </a:rPr>
              <a:t>Lumen 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  	 (za  radno mjesto  500 – 750 lm)</a:t>
            </a:r>
          </a:p>
          <a:p>
            <a:pPr>
              <a:buNone/>
            </a:pPr>
            <a:endParaRPr lang="hr-HR" sz="2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hr-HR" sz="2600" dirty="0" smtClean="0">
              <a:latin typeface="Arial" pitchFamily="34" charset="0"/>
              <a:cs typeface="Arial" pitchFamily="34" charset="0"/>
            </a:endParaRPr>
          </a:p>
          <a:p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endParaRPr lang="hr-H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6084168" y="6165304"/>
            <a:ext cx="2880320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8" name="Slika 7" descr="tok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48680"/>
            <a:ext cx="1232539" cy="1040621"/>
          </a:xfrm>
          <a:prstGeom prst="rect">
            <a:avLst/>
          </a:prstGeom>
        </p:spPr>
      </p:pic>
      <p:pic>
        <p:nvPicPr>
          <p:cNvPr id="9" name="Slika 8" descr="luk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3573016"/>
            <a:ext cx="1800200" cy="235558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hr-HR" b="1" dirty="0" smtClean="0"/>
              <a:t>Obične i štedne žarulje</a:t>
            </a:r>
            <a:endParaRPr lang="hr-HR" b="1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5868144" y="6237312"/>
            <a:ext cx="2736304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15" name="Rezervirano mjesto sadržaja 14" descr="obicna stop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60648"/>
            <a:ext cx="1506353" cy="1124744"/>
          </a:xfrm>
        </p:spPr>
      </p:pic>
      <p:sp>
        <p:nvSpPr>
          <p:cNvPr id="16" name="Pravokutnik 15"/>
          <p:cNvSpPr/>
          <p:nvPr/>
        </p:nvSpPr>
        <p:spPr>
          <a:xfrm>
            <a:off x="179512" y="5013176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/>
              <a:t>“EKO” sijalica</a:t>
            </a:r>
          </a:p>
          <a:p>
            <a:r>
              <a:rPr lang="hr-HR" dirty="0" smtClean="0"/>
              <a:t>“Toksični otpad” </a:t>
            </a:r>
          </a:p>
          <a:p>
            <a:endParaRPr lang="hr-HR" dirty="0"/>
          </a:p>
        </p:txBody>
      </p:sp>
      <p:pic>
        <p:nvPicPr>
          <p:cNvPr id="18" name="Slika 17" descr="pitanj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4653136"/>
            <a:ext cx="1584176" cy="1584176"/>
          </a:xfrm>
          <a:prstGeom prst="rect">
            <a:avLst/>
          </a:prstGeom>
        </p:spPr>
      </p:pic>
      <p:pic>
        <p:nvPicPr>
          <p:cNvPr id="11" name="Slika 10" descr="Baj baj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1988840"/>
            <a:ext cx="3028950" cy="1504950"/>
          </a:xfrm>
          <a:prstGeom prst="rect">
            <a:avLst/>
          </a:prstGeom>
        </p:spPr>
      </p:pic>
      <p:pic>
        <p:nvPicPr>
          <p:cNvPr id="14" name="Slika 13" descr="stedn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2852936"/>
            <a:ext cx="1876296" cy="1944216"/>
          </a:xfrm>
          <a:prstGeom prst="rect">
            <a:avLst/>
          </a:prstGeom>
        </p:spPr>
      </p:pic>
      <p:pic>
        <p:nvPicPr>
          <p:cNvPr id="20" name="Slika 19" descr="stedne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04248" y="3429000"/>
            <a:ext cx="1847850" cy="24765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algn="ctr"/>
            <a:r>
              <a:rPr lang="hr-HR" b="1" dirty="0" smtClean="0"/>
              <a:t>LED  rasvjeta</a:t>
            </a:r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788024" y="1628800"/>
            <a:ext cx="3898776" cy="989781"/>
          </a:xfrm>
        </p:spPr>
        <p:txBody>
          <a:bodyPr/>
          <a:lstStyle/>
          <a:p>
            <a:pPr>
              <a:buNone/>
            </a:pPr>
            <a:r>
              <a:rPr lang="hr-HR" sz="3600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Light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hr-HR" sz="2800" dirty="0" err="1" smtClean="0">
                <a:latin typeface="Arial" pitchFamily="34" charset="0"/>
                <a:cs typeface="Arial" pitchFamily="34" charset="0"/>
              </a:rPr>
              <a:t>Emitting</a:t>
            </a:r>
            <a:r>
              <a:rPr lang="hr-HR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800" dirty="0" smtClean="0">
                <a:latin typeface="Arial" pitchFamily="34" charset="0"/>
                <a:cs typeface="Arial" pitchFamily="34" charset="0"/>
              </a:rPr>
              <a:t>Diode</a:t>
            </a:r>
            <a:r>
              <a:rPr lang="hr-HR" sz="3600" dirty="0" smtClean="0">
                <a:latin typeface="Arial" pitchFamily="34" charset="0"/>
                <a:cs typeface="Arial" pitchFamily="34" charset="0"/>
              </a:rPr>
              <a:t>“</a:t>
            </a:r>
          </a:p>
          <a:p>
            <a:pPr>
              <a:buNone/>
            </a:pPr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6156176" y="6309320"/>
            <a:ext cx="2697088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10" name="Slika 9" descr="led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2492896"/>
            <a:ext cx="3288330" cy="3083449"/>
          </a:xfrm>
          <a:prstGeom prst="rect">
            <a:avLst/>
          </a:prstGeom>
        </p:spPr>
      </p:pic>
      <p:pic>
        <p:nvPicPr>
          <p:cNvPr id="15" name="Slika 14" descr="led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844824"/>
            <a:ext cx="2076450" cy="2200275"/>
          </a:xfrm>
          <a:prstGeom prst="rect">
            <a:avLst/>
          </a:prstGeom>
        </p:spPr>
      </p:pic>
      <p:pic>
        <p:nvPicPr>
          <p:cNvPr id="16" name="Slika 15" descr="led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4653136"/>
            <a:ext cx="2382219" cy="158417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pPr algn="ctr"/>
            <a:r>
              <a:rPr lang="hr-HR" b="1" dirty="0" smtClean="0"/>
              <a:t>       Prednosti  LED rasvjete</a:t>
            </a:r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89437"/>
          </a:xfrm>
        </p:spPr>
        <p:txBody>
          <a:bodyPr/>
          <a:lstStyle/>
          <a:p>
            <a:pPr lvl="0"/>
            <a:r>
              <a:rPr lang="hr-HR" dirty="0" smtClean="0">
                <a:latin typeface="Arial" pitchFamily="34" charset="0"/>
                <a:cs typeface="Arial" pitchFamily="34" charset="0"/>
              </a:rPr>
              <a:t>niska potrošnja energije</a:t>
            </a:r>
          </a:p>
          <a:p>
            <a:pPr lvl="0"/>
            <a:r>
              <a:rPr lang="hr-HR" dirty="0" smtClean="0">
                <a:latin typeface="Arial" pitchFamily="34" charset="0"/>
                <a:cs typeface="Arial" pitchFamily="34" charset="0"/>
              </a:rPr>
              <a:t>dug vijek trajanja (10-15 g.)</a:t>
            </a:r>
          </a:p>
          <a:p>
            <a:pPr lvl="0"/>
            <a:r>
              <a:rPr lang="hr-HR" dirty="0" smtClean="0">
                <a:latin typeface="Arial" pitchFamily="34" charset="0"/>
                <a:cs typeface="Arial" pitchFamily="34" charset="0"/>
              </a:rPr>
              <a:t>male dimenzije</a:t>
            </a:r>
          </a:p>
          <a:p>
            <a:pPr lvl="0"/>
            <a:r>
              <a:rPr lang="hr-HR" dirty="0" smtClean="0">
                <a:latin typeface="Arial" pitchFamily="34" charset="0"/>
                <a:cs typeface="Arial" pitchFamily="34" charset="0"/>
              </a:rPr>
              <a:t>široka paleta boja</a:t>
            </a:r>
          </a:p>
          <a:p>
            <a:pPr lvl="0"/>
            <a:r>
              <a:rPr lang="hr-HR" dirty="0" smtClean="0">
                <a:latin typeface="Arial" pitchFamily="34" charset="0"/>
                <a:cs typeface="Arial" pitchFamily="34" charset="0"/>
              </a:rPr>
              <a:t>visoka otpornost na udarce</a:t>
            </a:r>
          </a:p>
          <a:p>
            <a:pPr lvl="0"/>
            <a:r>
              <a:rPr lang="hr-HR" dirty="0" smtClean="0">
                <a:latin typeface="Arial" pitchFamily="34" charset="0"/>
                <a:cs typeface="Arial" pitchFamily="34" charset="0"/>
              </a:rPr>
              <a:t>ne sadrži opasne tvari</a:t>
            </a:r>
          </a:p>
          <a:p>
            <a:pPr lvl="0"/>
            <a:r>
              <a:rPr lang="hr-HR" dirty="0" smtClean="0">
                <a:latin typeface="Arial" pitchFamily="34" charset="0"/>
                <a:cs typeface="Arial" pitchFamily="34" charset="0"/>
              </a:rPr>
              <a:t>bez IR/UV zračenja</a:t>
            </a:r>
          </a:p>
          <a:p>
            <a:pPr lvl="0"/>
            <a:r>
              <a:rPr lang="hr-HR" dirty="0" smtClean="0">
                <a:latin typeface="Arial" pitchFamily="34" charset="0"/>
                <a:cs typeface="Arial" pitchFamily="34" charset="0"/>
              </a:rPr>
              <a:t>nisko termičko opterećenje</a:t>
            </a:r>
          </a:p>
          <a:p>
            <a:pPr lvl="0"/>
            <a:r>
              <a:rPr lang="hr-HR" dirty="0" smtClean="0">
                <a:latin typeface="Arial" pitchFamily="34" charset="0"/>
                <a:cs typeface="Arial" pitchFamily="34" charset="0"/>
              </a:rPr>
              <a:t>usmjerena distribucija svjetla</a:t>
            </a:r>
            <a:endParaRPr lang="hr-H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6156176" y="6237312"/>
            <a:ext cx="2625080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7" name="Slika 6" descr="led trak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022624">
            <a:off x="5568247" y="2601848"/>
            <a:ext cx="2339104" cy="1793313"/>
          </a:xfrm>
          <a:prstGeom prst="rect">
            <a:avLst/>
          </a:prstGeom>
        </p:spPr>
      </p:pic>
      <p:pic>
        <p:nvPicPr>
          <p:cNvPr id="8" name="Slika 7" descr="led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1176190" cy="126876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pPr algn="ctr"/>
            <a:r>
              <a:rPr lang="hr-HR" b="1" dirty="0" smtClean="0"/>
              <a:t>Nedostaci  LED rasvjete</a:t>
            </a:r>
            <a:endParaRPr lang="hr-HR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248472"/>
          </a:xfrm>
        </p:spPr>
        <p:txBody>
          <a:bodyPr/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cijena (veća početna investicija)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nedostatak  svjesnosti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osjetljivost na toplinu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bio - nerazgradivi materijal </a:t>
            </a:r>
          </a:p>
          <a:p>
            <a:pPr>
              <a:buNone/>
            </a:pPr>
            <a:r>
              <a:rPr lang="hr-HR" dirty="0" smtClean="0">
                <a:latin typeface="Arial" pitchFamily="34" charset="0"/>
                <a:cs typeface="Arial" pitchFamily="34" charset="0"/>
              </a:rPr>
              <a:t>   (plastika i elektronički upravljački sklop )</a:t>
            </a:r>
          </a:p>
          <a:p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>
          <a:xfrm>
            <a:off x="5868144" y="6309320"/>
            <a:ext cx="2769096" cy="365125"/>
          </a:xfrm>
        </p:spPr>
        <p:txBody>
          <a:bodyPr/>
          <a:lstStyle/>
          <a:p>
            <a:pPr>
              <a:defRPr/>
            </a:pPr>
            <a:r>
              <a:rPr lang="hr-HR" altLang="en-US" dirty="0" smtClean="0"/>
              <a:t>LED rasvjeta - </a:t>
            </a:r>
            <a:r>
              <a:rPr lang="hr-HR" altLang="en-US" dirty="0" err="1" smtClean="0"/>
              <a:t>rasvjeta</a:t>
            </a:r>
            <a:r>
              <a:rPr lang="hr-HR" altLang="en-US" dirty="0" smtClean="0"/>
              <a:t> budućnosti</a:t>
            </a:r>
            <a:endParaRPr lang="hr-HR" altLang="en-US" dirty="0"/>
          </a:p>
        </p:txBody>
      </p:sp>
      <p:pic>
        <p:nvPicPr>
          <p:cNvPr id="7" name="Slika 6" descr="cije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1700808"/>
            <a:ext cx="1905000" cy="1258824"/>
          </a:xfrm>
          <a:prstGeom prst="rect">
            <a:avLst/>
          </a:prstGeom>
        </p:spPr>
      </p:pic>
      <p:pic>
        <p:nvPicPr>
          <p:cNvPr id="10" name="Slika 9" descr="svjesno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4437112"/>
            <a:ext cx="1580665" cy="1512169"/>
          </a:xfrm>
          <a:prstGeom prst="rect">
            <a:avLst/>
          </a:prstGeom>
        </p:spPr>
      </p:pic>
      <p:pic>
        <p:nvPicPr>
          <p:cNvPr id="11" name="Slika 10" descr="led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1680" y="4365104"/>
            <a:ext cx="2160240" cy="152335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2112</TotalTime>
  <Words>758</Words>
  <Application>Microsoft Office PowerPoint</Application>
  <PresentationFormat>On-screen Show (4:3)</PresentationFormat>
  <Paragraphs>98</Paragraphs>
  <Slides>16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LED rasvjeta  – rasvjeta budućnosti </vt:lpstr>
      <vt:lpstr>PowerPoint Presentation</vt:lpstr>
      <vt:lpstr>PowerPoint Presentation</vt:lpstr>
      <vt:lpstr>PowerPoint Presentation</vt:lpstr>
      <vt:lpstr>Kvaliteta   svjetla</vt:lpstr>
      <vt:lpstr>Obične i štedne žarulje</vt:lpstr>
      <vt:lpstr>LED  rasvjeta</vt:lpstr>
      <vt:lpstr>       Prednosti  LED rasvjete</vt:lpstr>
      <vt:lpstr>Nedostaci  LED rasvjete</vt:lpstr>
      <vt:lpstr>Energetska učinkovitost</vt:lpstr>
      <vt:lpstr>Usporedba potrošnje</vt:lpstr>
      <vt:lpstr>Izračun  cijene  i  ušteda</vt:lpstr>
      <vt:lpstr>PowerPoint Presentation</vt:lpstr>
      <vt:lpstr>PowerPoint Presentation</vt:lpstr>
      <vt:lpstr>Zaključak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LED rasvjeta - rasvjeta budućnosti</dc:title>
  <dc:subject>Matematika u kontekstu</dc:subject>
  <dc:creator>Vesna Josipović, prof. SSŠ Blaž Jurjev Trogiranin</dc:creator>
  <dc:description>Ekološka osvještenost, očuvanje energije i zdravlja, usporedba LED rasvjete s ostalim tipovima rasvjete i isplativost zamjene - računanje vremena u GGB.</dc:description>
  <cp:lastModifiedBy>WIN7</cp:lastModifiedBy>
  <cp:revision>59</cp:revision>
  <dcterms:created xsi:type="dcterms:W3CDTF">2005-12-28T03:51:29Z</dcterms:created>
  <dcterms:modified xsi:type="dcterms:W3CDTF">2015-01-08T13:28:46Z</dcterms:modified>
</cp:coreProperties>
</file>