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63" r:id="rId3"/>
    <p:sldId id="264" r:id="rId4"/>
    <p:sldId id="269" r:id="rId5"/>
    <p:sldId id="272" r:id="rId6"/>
    <p:sldId id="283" r:id="rId7"/>
    <p:sldId id="273" r:id="rId8"/>
    <p:sldId id="274" r:id="rId9"/>
    <p:sldId id="275" r:id="rId10"/>
    <p:sldId id="276" r:id="rId11"/>
    <p:sldId id="277" r:id="rId12"/>
    <p:sldId id="278" r:id="rId13"/>
    <p:sldId id="279" r:id="rId14"/>
    <p:sldId id="271" r:id="rId15"/>
    <p:sldId id="266" r:id="rId16"/>
    <p:sldId id="265" r:id="rId17"/>
    <p:sldId id="267" r:id="rId18"/>
    <p:sldId id="268" r:id="rId19"/>
    <p:sldId id="259" r:id="rId20"/>
    <p:sldId id="260" r:id="rId21"/>
    <p:sldId id="262" r:id="rId22"/>
    <p:sldId id="280" r:id="rId23"/>
    <p:sldId id="281" r:id="rId24"/>
    <p:sldId id="257" r:id="rId25"/>
    <p:sldId id="282" r:id="rId26"/>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94692" autoAdjust="0"/>
  </p:normalViewPr>
  <p:slideViewPr>
    <p:cSldViewPr>
      <p:cViewPr>
        <p:scale>
          <a:sx n="78" d="100"/>
          <a:sy n="78" d="100"/>
        </p:scale>
        <p:origin x="-1194"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35D8C3-9D3E-412A-9327-0D0EEE80C76B}"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hr-HR"/>
        </a:p>
      </dgm:t>
    </dgm:pt>
    <dgm:pt modelId="{B2FB1E95-97CD-4CC3-ABD8-1CDA1FD20B67}">
      <dgm:prSet phldrT="[Tekst]" custT="1"/>
      <dgm:spPr/>
      <dgm:t>
        <a:bodyPr/>
        <a:lstStyle/>
        <a:p>
          <a:r>
            <a:rPr lang="hr-HR" sz="1800" dirty="0" smtClean="0"/>
            <a:t>Knjižničarka</a:t>
          </a:r>
          <a:endParaRPr lang="hr-HR" sz="1800" dirty="0"/>
        </a:p>
      </dgm:t>
    </dgm:pt>
    <dgm:pt modelId="{5C84944D-3413-4EDA-9B2E-79B03B81A76A}" type="parTrans" cxnId="{BA2C5012-344D-4F52-B9B6-3286E963074E}">
      <dgm:prSet/>
      <dgm:spPr/>
      <dgm:t>
        <a:bodyPr/>
        <a:lstStyle/>
        <a:p>
          <a:endParaRPr lang="hr-HR"/>
        </a:p>
      </dgm:t>
    </dgm:pt>
    <dgm:pt modelId="{5391DA59-1B0E-4D2D-9214-9FD7A55590AD}" type="sibTrans" cxnId="{BA2C5012-344D-4F52-B9B6-3286E963074E}">
      <dgm:prSet/>
      <dgm:spPr/>
      <dgm:t>
        <a:bodyPr/>
        <a:lstStyle/>
        <a:p>
          <a:endParaRPr lang="hr-HR"/>
        </a:p>
      </dgm:t>
    </dgm:pt>
    <dgm:pt modelId="{577D731F-DAC3-41EF-B9F3-8953748C9DD4}">
      <dgm:prSet phldrT="[Tekst]"/>
      <dgm:spPr/>
      <dgm:t>
        <a:bodyPr/>
        <a:lstStyle/>
        <a:p>
          <a:r>
            <a:rPr lang="hr-HR" dirty="0" smtClean="0"/>
            <a:t>Učiteljica fizike</a:t>
          </a:r>
          <a:endParaRPr lang="hr-HR" dirty="0"/>
        </a:p>
      </dgm:t>
    </dgm:pt>
    <dgm:pt modelId="{F6C48F1D-EC7A-4E5F-8338-B034B6ED5843}" type="parTrans" cxnId="{48CDF5AF-E451-4807-9F4B-BBF291214906}">
      <dgm:prSet/>
      <dgm:spPr/>
      <dgm:t>
        <a:bodyPr/>
        <a:lstStyle/>
        <a:p>
          <a:endParaRPr lang="hr-HR"/>
        </a:p>
      </dgm:t>
    </dgm:pt>
    <dgm:pt modelId="{C2FAE5BE-2E64-4ADF-9874-6359A21EFC57}" type="sibTrans" cxnId="{48CDF5AF-E451-4807-9F4B-BBF291214906}">
      <dgm:prSet/>
      <dgm:spPr/>
      <dgm:t>
        <a:bodyPr/>
        <a:lstStyle/>
        <a:p>
          <a:endParaRPr lang="hr-HR"/>
        </a:p>
      </dgm:t>
    </dgm:pt>
    <dgm:pt modelId="{5769FFFA-C203-4DA1-968E-0F3AC7E866E9}" type="pres">
      <dgm:prSet presAssocID="{FC35D8C3-9D3E-412A-9327-0D0EEE80C76B}" presName="diagram" presStyleCnt="0">
        <dgm:presLayoutVars>
          <dgm:dir/>
          <dgm:resizeHandles val="exact"/>
        </dgm:presLayoutVars>
      </dgm:prSet>
      <dgm:spPr/>
      <dgm:t>
        <a:bodyPr/>
        <a:lstStyle/>
        <a:p>
          <a:endParaRPr lang="hr-HR"/>
        </a:p>
      </dgm:t>
    </dgm:pt>
    <dgm:pt modelId="{BC1427F5-3EFB-4245-B97C-5DD828580E76}" type="pres">
      <dgm:prSet presAssocID="{B2FB1E95-97CD-4CC3-ABD8-1CDA1FD20B67}" presName="arrow" presStyleLbl="node1" presStyleIdx="0" presStyleCnt="2" custAng="0" custScaleX="33311" custScaleY="47398" custRadScaleRad="155395" custRadScaleInc="8824">
        <dgm:presLayoutVars>
          <dgm:bulletEnabled val="1"/>
        </dgm:presLayoutVars>
      </dgm:prSet>
      <dgm:spPr/>
      <dgm:t>
        <a:bodyPr/>
        <a:lstStyle/>
        <a:p>
          <a:endParaRPr lang="hr-HR"/>
        </a:p>
      </dgm:t>
    </dgm:pt>
    <dgm:pt modelId="{2FA438AE-F832-4390-8EA5-7EE3A0A3C7B5}" type="pres">
      <dgm:prSet presAssocID="{577D731F-DAC3-41EF-B9F3-8953748C9DD4}" presName="arrow" presStyleLbl="node1" presStyleIdx="1" presStyleCnt="2" custScaleX="33312" custScaleY="53255" custRadScaleRad="161969" custRadScaleInc="-8457">
        <dgm:presLayoutVars>
          <dgm:bulletEnabled val="1"/>
        </dgm:presLayoutVars>
      </dgm:prSet>
      <dgm:spPr/>
      <dgm:t>
        <a:bodyPr/>
        <a:lstStyle/>
        <a:p>
          <a:endParaRPr lang="hr-HR"/>
        </a:p>
      </dgm:t>
    </dgm:pt>
  </dgm:ptLst>
  <dgm:cxnLst>
    <dgm:cxn modelId="{DCB1DAA9-5490-4DEB-8822-27126ECFF609}" type="presOf" srcId="{577D731F-DAC3-41EF-B9F3-8953748C9DD4}" destId="{2FA438AE-F832-4390-8EA5-7EE3A0A3C7B5}" srcOrd="0" destOrd="0" presId="urn:microsoft.com/office/officeart/2005/8/layout/arrow5"/>
    <dgm:cxn modelId="{48CDF5AF-E451-4807-9F4B-BBF291214906}" srcId="{FC35D8C3-9D3E-412A-9327-0D0EEE80C76B}" destId="{577D731F-DAC3-41EF-B9F3-8953748C9DD4}" srcOrd="1" destOrd="0" parTransId="{F6C48F1D-EC7A-4E5F-8338-B034B6ED5843}" sibTransId="{C2FAE5BE-2E64-4ADF-9874-6359A21EFC57}"/>
    <dgm:cxn modelId="{BA2C5012-344D-4F52-B9B6-3286E963074E}" srcId="{FC35D8C3-9D3E-412A-9327-0D0EEE80C76B}" destId="{B2FB1E95-97CD-4CC3-ABD8-1CDA1FD20B67}" srcOrd="0" destOrd="0" parTransId="{5C84944D-3413-4EDA-9B2E-79B03B81A76A}" sibTransId="{5391DA59-1B0E-4D2D-9214-9FD7A55590AD}"/>
    <dgm:cxn modelId="{46D4A1F7-258C-4332-98FE-ABF7299F2BB5}" type="presOf" srcId="{FC35D8C3-9D3E-412A-9327-0D0EEE80C76B}" destId="{5769FFFA-C203-4DA1-968E-0F3AC7E866E9}" srcOrd="0" destOrd="0" presId="urn:microsoft.com/office/officeart/2005/8/layout/arrow5"/>
    <dgm:cxn modelId="{80E276CC-E981-49BC-8C12-4751023F2307}" type="presOf" srcId="{B2FB1E95-97CD-4CC3-ABD8-1CDA1FD20B67}" destId="{BC1427F5-3EFB-4245-B97C-5DD828580E76}" srcOrd="0" destOrd="0" presId="urn:microsoft.com/office/officeart/2005/8/layout/arrow5"/>
    <dgm:cxn modelId="{FEC8BABD-6127-45DD-8F23-7F097B5C917B}" type="presParOf" srcId="{5769FFFA-C203-4DA1-968E-0F3AC7E866E9}" destId="{BC1427F5-3EFB-4245-B97C-5DD828580E76}" srcOrd="0" destOrd="0" presId="urn:microsoft.com/office/officeart/2005/8/layout/arrow5"/>
    <dgm:cxn modelId="{4DCB43F7-C2A2-4BFD-877E-320A67A205FF}" type="presParOf" srcId="{5769FFFA-C203-4DA1-968E-0F3AC7E866E9}" destId="{2FA438AE-F832-4390-8EA5-7EE3A0A3C7B5}" srcOrd="1" destOrd="0" presId="urn:microsoft.com/office/officeart/2005/8/layout/arrow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4E660B-9ACA-429C-8080-26B30E14835C}"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hr-HR"/>
        </a:p>
      </dgm:t>
    </dgm:pt>
    <dgm:pt modelId="{19D96394-9FF3-4D7C-903F-9A66F2E4BD52}">
      <dgm:prSet phldrT="[Tekst]"/>
      <dgm:spPr/>
      <dgm:t>
        <a:bodyPr/>
        <a:lstStyle/>
        <a:p>
          <a:r>
            <a:rPr lang="hr-HR" dirty="0" smtClean="0"/>
            <a:t>Učenje na izvoru gdje je sve </a:t>
          </a:r>
          <a:r>
            <a:rPr lang="hr-HR" b="1" dirty="0" smtClean="0"/>
            <a:t>pri ruci</a:t>
          </a:r>
          <a:endParaRPr lang="hr-HR" b="1" dirty="0"/>
        </a:p>
      </dgm:t>
    </dgm:pt>
    <dgm:pt modelId="{BFAF842E-9911-42C4-AB68-4F3A31695994}" type="parTrans" cxnId="{2B6A9A61-BB87-4F41-AE8A-3432CD0FCA3B}">
      <dgm:prSet/>
      <dgm:spPr/>
      <dgm:t>
        <a:bodyPr/>
        <a:lstStyle/>
        <a:p>
          <a:endParaRPr lang="hr-HR"/>
        </a:p>
      </dgm:t>
    </dgm:pt>
    <dgm:pt modelId="{2730070A-D17B-45CD-BF82-484AE0A20394}" type="sibTrans" cxnId="{2B6A9A61-BB87-4F41-AE8A-3432CD0FCA3B}">
      <dgm:prSet/>
      <dgm:spPr/>
      <dgm:t>
        <a:bodyPr/>
        <a:lstStyle/>
        <a:p>
          <a:endParaRPr lang="hr-HR"/>
        </a:p>
      </dgm:t>
    </dgm:pt>
    <dgm:pt modelId="{660B16C2-6C9F-46D7-BC06-0F1E855C3F42}">
      <dgm:prSet phldrT="[Tekst]"/>
      <dgm:spPr/>
      <dgm:t>
        <a:bodyPr/>
        <a:lstStyle/>
        <a:p>
          <a:r>
            <a:rPr lang="hr-HR" dirty="0" smtClean="0"/>
            <a:t>1.grupa</a:t>
          </a:r>
          <a:endParaRPr lang="hr-HR" dirty="0"/>
        </a:p>
      </dgm:t>
    </dgm:pt>
    <dgm:pt modelId="{E2B19AB2-7CD8-459E-AAD4-7257C485DBC8}" type="parTrans" cxnId="{8A181595-9E11-4C6C-97CA-B508F508F8A6}">
      <dgm:prSet/>
      <dgm:spPr/>
      <dgm:t>
        <a:bodyPr/>
        <a:lstStyle/>
        <a:p>
          <a:endParaRPr lang="hr-HR"/>
        </a:p>
      </dgm:t>
    </dgm:pt>
    <dgm:pt modelId="{80E0D8BC-17C4-492C-B528-AAD35A96A5A4}" type="sibTrans" cxnId="{8A181595-9E11-4C6C-97CA-B508F508F8A6}">
      <dgm:prSet/>
      <dgm:spPr/>
      <dgm:t>
        <a:bodyPr/>
        <a:lstStyle/>
        <a:p>
          <a:endParaRPr lang="hr-HR"/>
        </a:p>
      </dgm:t>
    </dgm:pt>
    <dgm:pt modelId="{747AF44A-EA59-413B-94EF-81797FA9D33D}">
      <dgm:prSet phldrT="[Tekst]"/>
      <dgm:spPr/>
      <dgm:t>
        <a:bodyPr/>
        <a:lstStyle/>
        <a:p>
          <a:r>
            <a:rPr lang="hr-HR" dirty="0" smtClean="0"/>
            <a:t>2.grupa</a:t>
          </a:r>
          <a:endParaRPr lang="hr-HR" dirty="0"/>
        </a:p>
      </dgm:t>
    </dgm:pt>
    <dgm:pt modelId="{EC7E06C6-A371-42AE-8713-1F43DD2807D4}" type="parTrans" cxnId="{3E1D978F-7917-4AE4-A5B9-E1DA4A74E4F1}">
      <dgm:prSet/>
      <dgm:spPr/>
      <dgm:t>
        <a:bodyPr/>
        <a:lstStyle/>
        <a:p>
          <a:endParaRPr lang="hr-HR"/>
        </a:p>
      </dgm:t>
    </dgm:pt>
    <dgm:pt modelId="{F274B2FA-6DAE-45F6-A47C-FC389750569A}" type="sibTrans" cxnId="{3E1D978F-7917-4AE4-A5B9-E1DA4A74E4F1}">
      <dgm:prSet/>
      <dgm:spPr/>
      <dgm:t>
        <a:bodyPr/>
        <a:lstStyle/>
        <a:p>
          <a:endParaRPr lang="hr-HR"/>
        </a:p>
      </dgm:t>
    </dgm:pt>
    <dgm:pt modelId="{A72E6CFD-D086-4AC0-BAE7-66BABE1FD792}">
      <dgm:prSet phldrT="[Tekst]"/>
      <dgm:spPr/>
      <dgm:t>
        <a:bodyPr/>
        <a:lstStyle/>
        <a:p>
          <a:r>
            <a:rPr lang="hr-HR" dirty="0" smtClean="0"/>
            <a:t>3.grupa</a:t>
          </a:r>
          <a:endParaRPr lang="hr-HR" dirty="0"/>
        </a:p>
      </dgm:t>
    </dgm:pt>
    <dgm:pt modelId="{FD08D2B5-42F0-4F0A-831C-07B63E12482E}" type="parTrans" cxnId="{365FA8E9-CD4D-4786-9FA5-C6FB5FA15460}">
      <dgm:prSet/>
      <dgm:spPr/>
      <dgm:t>
        <a:bodyPr/>
        <a:lstStyle/>
        <a:p>
          <a:endParaRPr lang="hr-HR"/>
        </a:p>
      </dgm:t>
    </dgm:pt>
    <dgm:pt modelId="{939C3BAF-F729-45FC-97CC-83C75CD3B1CD}" type="sibTrans" cxnId="{365FA8E9-CD4D-4786-9FA5-C6FB5FA15460}">
      <dgm:prSet/>
      <dgm:spPr/>
      <dgm:t>
        <a:bodyPr/>
        <a:lstStyle/>
        <a:p>
          <a:endParaRPr lang="hr-HR"/>
        </a:p>
      </dgm:t>
    </dgm:pt>
    <dgm:pt modelId="{05A07174-59CA-4168-82CA-5E9521D7E2F2}">
      <dgm:prSet phldrT="[Tekst]"/>
      <dgm:spPr/>
      <dgm:t>
        <a:bodyPr/>
        <a:lstStyle/>
        <a:p>
          <a:r>
            <a:rPr lang="hr-HR" dirty="0" smtClean="0"/>
            <a:t>4.Grupa</a:t>
          </a:r>
          <a:endParaRPr lang="hr-HR" dirty="0"/>
        </a:p>
      </dgm:t>
    </dgm:pt>
    <dgm:pt modelId="{62DF56AF-1CA7-4790-8839-2BE588DE559A}" type="parTrans" cxnId="{C4046265-E6AF-4EA0-AD97-CBCAAFB611EB}">
      <dgm:prSet/>
      <dgm:spPr/>
      <dgm:t>
        <a:bodyPr/>
        <a:lstStyle/>
        <a:p>
          <a:endParaRPr lang="hr-HR"/>
        </a:p>
      </dgm:t>
    </dgm:pt>
    <dgm:pt modelId="{6DC882AE-BB6D-4A97-9FC7-492972BF0C04}" type="sibTrans" cxnId="{C4046265-E6AF-4EA0-AD97-CBCAAFB611EB}">
      <dgm:prSet/>
      <dgm:spPr/>
      <dgm:t>
        <a:bodyPr/>
        <a:lstStyle/>
        <a:p>
          <a:endParaRPr lang="hr-HR"/>
        </a:p>
      </dgm:t>
    </dgm:pt>
    <dgm:pt modelId="{77E29E3A-8DE7-43BB-BC87-3C2C1D3FB65D}">
      <dgm:prSet phldrT="[Tekst]"/>
      <dgm:spPr/>
      <dgm:t>
        <a:bodyPr/>
        <a:lstStyle/>
        <a:p>
          <a:r>
            <a:rPr lang="hr-HR" dirty="0" smtClean="0"/>
            <a:t>5.grupa</a:t>
          </a:r>
          <a:endParaRPr lang="hr-HR" dirty="0"/>
        </a:p>
      </dgm:t>
    </dgm:pt>
    <dgm:pt modelId="{D0E3F282-F347-4D01-8DC3-1CCDBBC35102}" type="parTrans" cxnId="{9B3AB504-878F-4AA1-9878-4572E832722A}">
      <dgm:prSet/>
      <dgm:spPr/>
      <dgm:t>
        <a:bodyPr/>
        <a:lstStyle/>
        <a:p>
          <a:endParaRPr lang="hr-HR"/>
        </a:p>
      </dgm:t>
    </dgm:pt>
    <dgm:pt modelId="{8A3A6E91-BE51-4336-8054-1FA9BBF0E201}" type="sibTrans" cxnId="{9B3AB504-878F-4AA1-9878-4572E832722A}">
      <dgm:prSet/>
      <dgm:spPr/>
      <dgm:t>
        <a:bodyPr/>
        <a:lstStyle/>
        <a:p>
          <a:endParaRPr lang="hr-HR"/>
        </a:p>
      </dgm:t>
    </dgm:pt>
    <dgm:pt modelId="{9A943623-42FD-4C61-B1CF-427E5EC12966}" type="pres">
      <dgm:prSet presAssocID="{F54E660B-9ACA-429C-8080-26B30E14835C}" presName="Name0" presStyleCnt="0">
        <dgm:presLayoutVars>
          <dgm:chMax val="1"/>
          <dgm:dir/>
          <dgm:animLvl val="ctr"/>
          <dgm:resizeHandles val="exact"/>
        </dgm:presLayoutVars>
      </dgm:prSet>
      <dgm:spPr/>
      <dgm:t>
        <a:bodyPr/>
        <a:lstStyle/>
        <a:p>
          <a:endParaRPr lang="hr-HR"/>
        </a:p>
      </dgm:t>
    </dgm:pt>
    <dgm:pt modelId="{CC8AF2B9-C6A2-4F42-B980-FAA11D01216D}" type="pres">
      <dgm:prSet presAssocID="{19D96394-9FF3-4D7C-903F-9A66F2E4BD52}" presName="centerShape" presStyleLbl="node0" presStyleIdx="0" presStyleCnt="1" custLinFactNeighborX="-693" custLinFactNeighborY="-641"/>
      <dgm:spPr/>
      <dgm:t>
        <a:bodyPr/>
        <a:lstStyle/>
        <a:p>
          <a:endParaRPr lang="hr-HR"/>
        </a:p>
      </dgm:t>
    </dgm:pt>
    <dgm:pt modelId="{127F1A80-4127-4ACC-BB07-0907BE4C023D}" type="pres">
      <dgm:prSet presAssocID="{660B16C2-6C9F-46D7-BC06-0F1E855C3F42}" presName="node" presStyleLbl="node1" presStyleIdx="0" presStyleCnt="5">
        <dgm:presLayoutVars>
          <dgm:bulletEnabled val="1"/>
        </dgm:presLayoutVars>
      </dgm:prSet>
      <dgm:spPr/>
      <dgm:t>
        <a:bodyPr/>
        <a:lstStyle/>
        <a:p>
          <a:endParaRPr lang="hr-HR"/>
        </a:p>
      </dgm:t>
    </dgm:pt>
    <dgm:pt modelId="{C2BF3C1C-880B-4CF4-AA41-5CC84910A4E2}" type="pres">
      <dgm:prSet presAssocID="{660B16C2-6C9F-46D7-BC06-0F1E855C3F42}" presName="dummy" presStyleCnt="0"/>
      <dgm:spPr/>
    </dgm:pt>
    <dgm:pt modelId="{10F07BE3-347B-4420-9A18-CF044516A488}" type="pres">
      <dgm:prSet presAssocID="{80E0D8BC-17C4-492C-B528-AAD35A96A5A4}" presName="sibTrans" presStyleLbl="sibTrans2D1" presStyleIdx="0" presStyleCnt="5"/>
      <dgm:spPr/>
      <dgm:t>
        <a:bodyPr/>
        <a:lstStyle/>
        <a:p>
          <a:endParaRPr lang="hr-HR"/>
        </a:p>
      </dgm:t>
    </dgm:pt>
    <dgm:pt modelId="{A9A9040A-FA1B-482C-8661-B1A4C9E97FAD}" type="pres">
      <dgm:prSet presAssocID="{747AF44A-EA59-413B-94EF-81797FA9D33D}" presName="node" presStyleLbl="node1" presStyleIdx="1" presStyleCnt="5" custRadScaleRad="96091" custRadScaleInc="-8769">
        <dgm:presLayoutVars>
          <dgm:bulletEnabled val="1"/>
        </dgm:presLayoutVars>
      </dgm:prSet>
      <dgm:spPr/>
      <dgm:t>
        <a:bodyPr/>
        <a:lstStyle/>
        <a:p>
          <a:endParaRPr lang="hr-HR"/>
        </a:p>
      </dgm:t>
    </dgm:pt>
    <dgm:pt modelId="{ECCE56F0-752C-464F-A396-5B7082063D89}" type="pres">
      <dgm:prSet presAssocID="{747AF44A-EA59-413B-94EF-81797FA9D33D}" presName="dummy" presStyleCnt="0"/>
      <dgm:spPr/>
    </dgm:pt>
    <dgm:pt modelId="{C4251EA5-77E2-4837-B49E-10AE3D36C258}" type="pres">
      <dgm:prSet presAssocID="{F274B2FA-6DAE-45F6-A47C-FC389750569A}" presName="sibTrans" presStyleLbl="sibTrans2D1" presStyleIdx="1" presStyleCnt="5" custScaleX="110893" custLinFactNeighborX="-4542" custLinFactNeighborY="509"/>
      <dgm:spPr/>
      <dgm:t>
        <a:bodyPr/>
        <a:lstStyle/>
        <a:p>
          <a:endParaRPr lang="hr-HR"/>
        </a:p>
      </dgm:t>
    </dgm:pt>
    <dgm:pt modelId="{1DE8D0A7-D77F-4A93-81CC-6ABBD4EE4303}" type="pres">
      <dgm:prSet presAssocID="{A72E6CFD-D086-4AC0-BAE7-66BABE1FD792}" presName="node" presStyleLbl="node1" presStyleIdx="2" presStyleCnt="5" custRadScaleRad="106295" custRadScaleInc="-16314">
        <dgm:presLayoutVars>
          <dgm:bulletEnabled val="1"/>
        </dgm:presLayoutVars>
      </dgm:prSet>
      <dgm:spPr/>
      <dgm:t>
        <a:bodyPr/>
        <a:lstStyle/>
        <a:p>
          <a:endParaRPr lang="hr-HR"/>
        </a:p>
      </dgm:t>
    </dgm:pt>
    <dgm:pt modelId="{5A0EDFF4-D3D5-4C91-8253-AC15BB3306AD}" type="pres">
      <dgm:prSet presAssocID="{A72E6CFD-D086-4AC0-BAE7-66BABE1FD792}" presName="dummy" presStyleCnt="0"/>
      <dgm:spPr/>
    </dgm:pt>
    <dgm:pt modelId="{FDDAC97D-E8DE-418E-AF85-6A24B56B0C44}" type="pres">
      <dgm:prSet presAssocID="{939C3BAF-F729-45FC-97CC-83C75CD3B1CD}" presName="sibTrans" presStyleLbl="sibTrans2D1" presStyleIdx="2" presStyleCnt="5"/>
      <dgm:spPr/>
      <dgm:t>
        <a:bodyPr/>
        <a:lstStyle/>
        <a:p>
          <a:endParaRPr lang="hr-HR"/>
        </a:p>
      </dgm:t>
    </dgm:pt>
    <dgm:pt modelId="{3806EA12-262D-4C87-91E7-1618092F3CA4}" type="pres">
      <dgm:prSet presAssocID="{05A07174-59CA-4168-82CA-5E9521D7E2F2}" presName="node" presStyleLbl="node1" presStyleIdx="3" presStyleCnt="5">
        <dgm:presLayoutVars>
          <dgm:bulletEnabled val="1"/>
        </dgm:presLayoutVars>
      </dgm:prSet>
      <dgm:spPr/>
      <dgm:t>
        <a:bodyPr/>
        <a:lstStyle/>
        <a:p>
          <a:endParaRPr lang="hr-HR"/>
        </a:p>
      </dgm:t>
    </dgm:pt>
    <dgm:pt modelId="{BEA6FF52-FFF6-43A3-81E2-37D3E79B6365}" type="pres">
      <dgm:prSet presAssocID="{05A07174-59CA-4168-82CA-5E9521D7E2F2}" presName="dummy" presStyleCnt="0"/>
      <dgm:spPr/>
    </dgm:pt>
    <dgm:pt modelId="{776B043B-C721-4398-BEF8-14A245C2296E}" type="pres">
      <dgm:prSet presAssocID="{6DC882AE-BB6D-4A97-9FC7-492972BF0C04}" presName="sibTrans" presStyleLbl="sibTrans2D1" presStyleIdx="3" presStyleCnt="5"/>
      <dgm:spPr/>
      <dgm:t>
        <a:bodyPr/>
        <a:lstStyle/>
        <a:p>
          <a:endParaRPr lang="hr-HR"/>
        </a:p>
      </dgm:t>
    </dgm:pt>
    <dgm:pt modelId="{5DA90BC2-5692-48AC-8282-A0B9C97F312C}" type="pres">
      <dgm:prSet presAssocID="{77E29E3A-8DE7-43BB-BC87-3C2C1D3FB65D}" presName="node" presStyleLbl="node1" presStyleIdx="4" presStyleCnt="5">
        <dgm:presLayoutVars>
          <dgm:bulletEnabled val="1"/>
        </dgm:presLayoutVars>
      </dgm:prSet>
      <dgm:spPr/>
      <dgm:t>
        <a:bodyPr/>
        <a:lstStyle/>
        <a:p>
          <a:endParaRPr lang="hr-HR"/>
        </a:p>
      </dgm:t>
    </dgm:pt>
    <dgm:pt modelId="{82918B3E-7713-4106-925C-B2D3DDFE2A16}" type="pres">
      <dgm:prSet presAssocID="{77E29E3A-8DE7-43BB-BC87-3C2C1D3FB65D}" presName="dummy" presStyleCnt="0"/>
      <dgm:spPr/>
    </dgm:pt>
    <dgm:pt modelId="{0E3A3972-5AEA-4766-8421-ED07DAF7BC5A}" type="pres">
      <dgm:prSet presAssocID="{8A3A6E91-BE51-4336-8054-1FA9BBF0E201}" presName="sibTrans" presStyleLbl="sibTrans2D1" presStyleIdx="4" presStyleCnt="5"/>
      <dgm:spPr/>
      <dgm:t>
        <a:bodyPr/>
        <a:lstStyle/>
        <a:p>
          <a:endParaRPr lang="hr-HR"/>
        </a:p>
      </dgm:t>
    </dgm:pt>
  </dgm:ptLst>
  <dgm:cxnLst>
    <dgm:cxn modelId="{708C338B-AC4C-462F-B4D3-0D71925EEA69}" type="presOf" srcId="{6DC882AE-BB6D-4A97-9FC7-492972BF0C04}" destId="{776B043B-C721-4398-BEF8-14A245C2296E}" srcOrd="0" destOrd="0" presId="urn:microsoft.com/office/officeart/2005/8/layout/radial6"/>
    <dgm:cxn modelId="{EA8F45FD-6279-46DD-9CF7-EFAD293CE58F}" type="presOf" srcId="{A72E6CFD-D086-4AC0-BAE7-66BABE1FD792}" destId="{1DE8D0A7-D77F-4A93-81CC-6ABBD4EE4303}" srcOrd="0" destOrd="0" presId="urn:microsoft.com/office/officeart/2005/8/layout/radial6"/>
    <dgm:cxn modelId="{D4B32549-88B7-40DC-8755-098A67165498}" type="presOf" srcId="{F54E660B-9ACA-429C-8080-26B30E14835C}" destId="{9A943623-42FD-4C61-B1CF-427E5EC12966}" srcOrd="0" destOrd="0" presId="urn:microsoft.com/office/officeart/2005/8/layout/radial6"/>
    <dgm:cxn modelId="{8A181595-9E11-4C6C-97CA-B508F508F8A6}" srcId="{19D96394-9FF3-4D7C-903F-9A66F2E4BD52}" destId="{660B16C2-6C9F-46D7-BC06-0F1E855C3F42}" srcOrd="0" destOrd="0" parTransId="{E2B19AB2-7CD8-459E-AAD4-7257C485DBC8}" sibTransId="{80E0D8BC-17C4-492C-B528-AAD35A96A5A4}"/>
    <dgm:cxn modelId="{9B3AB504-878F-4AA1-9878-4572E832722A}" srcId="{19D96394-9FF3-4D7C-903F-9A66F2E4BD52}" destId="{77E29E3A-8DE7-43BB-BC87-3C2C1D3FB65D}" srcOrd="4" destOrd="0" parTransId="{D0E3F282-F347-4D01-8DC3-1CCDBBC35102}" sibTransId="{8A3A6E91-BE51-4336-8054-1FA9BBF0E201}"/>
    <dgm:cxn modelId="{3E1D978F-7917-4AE4-A5B9-E1DA4A74E4F1}" srcId="{19D96394-9FF3-4D7C-903F-9A66F2E4BD52}" destId="{747AF44A-EA59-413B-94EF-81797FA9D33D}" srcOrd="1" destOrd="0" parTransId="{EC7E06C6-A371-42AE-8713-1F43DD2807D4}" sibTransId="{F274B2FA-6DAE-45F6-A47C-FC389750569A}"/>
    <dgm:cxn modelId="{2B6A9A61-BB87-4F41-AE8A-3432CD0FCA3B}" srcId="{F54E660B-9ACA-429C-8080-26B30E14835C}" destId="{19D96394-9FF3-4D7C-903F-9A66F2E4BD52}" srcOrd="0" destOrd="0" parTransId="{BFAF842E-9911-42C4-AB68-4F3A31695994}" sibTransId="{2730070A-D17B-45CD-BF82-484AE0A20394}"/>
    <dgm:cxn modelId="{E2DB64E5-7479-412C-BD67-1D3CA50EFAA0}" type="presOf" srcId="{80E0D8BC-17C4-492C-B528-AAD35A96A5A4}" destId="{10F07BE3-347B-4420-9A18-CF044516A488}" srcOrd="0" destOrd="0" presId="urn:microsoft.com/office/officeart/2005/8/layout/radial6"/>
    <dgm:cxn modelId="{0A1F4033-F6E5-4FBE-BA24-76C335749595}" type="presOf" srcId="{05A07174-59CA-4168-82CA-5E9521D7E2F2}" destId="{3806EA12-262D-4C87-91E7-1618092F3CA4}" srcOrd="0" destOrd="0" presId="urn:microsoft.com/office/officeart/2005/8/layout/radial6"/>
    <dgm:cxn modelId="{81F9A0C1-6D6B-46C5-A4A5-17CFDEA27C9A}" type="presOf" srcId="{939C3BAF-F729-45FC-97CC-83C75CD3B1CD}" destId="{FDDAC97D-E8DE-418E-AF85-6A24B56B0C44}" srcOrd="0" destOrd="0" presId="urn:microsoft.com/office/officeart/2005/8/layout/radial6"/>
    <dgm:cxn modelId="{365FA8E9-CD4D-4786-9FA5-C6FB5FA15460}" srcId="{19D96394-9FF3-4D7C-903F-9A66F2E4BD52}" destId="{A72E6CFD-D086-4AC0-BAE7-66BABE1FD792}" srcOrd="2" destOrd="0" parTransId="{FD08D2B5-42F0-4F0A-831C-07B63E12482E}" sibTransId="{939C3BAF-F729-45FC-97CC-83C75CD3B1CD}"/>
    <dgm:cxn modelId="{C4046265-E6AF-4EA0-AD97-CBCAAFB611EB}" srcId="{19D96394-9FF3-4D7C-903F-9A66F2E4BD52}" destId="{05A07174-59CA-4168-82CA-5E9521D7E2F2}" srcOrd="3" destOrd="0" parTransId="{62DF56AF-1CA7-4790-8839-2BE588DE559A}" sibTransId="{6DC882AE-BB6D-4A97-9FC7-492972BF0C04}"/>
    <dgm:cxn modelId="{03FF8229-BD92-483E-BA62-52A6D952E201}" type="presOf" srcId="{19D96394-9FF3-4D7C-903F-9A66F2E4BD52}" destId="{CC8AF2B9-C6A2-4F42-B980-FAA11D01216D}" srcOrd="0" destOrd="0" presId="urn:microsoft.com/office/officeart/2005/8/layout/radial6"/>
    <dgm:cxn modelId="{0DCB7FBF-AF41-47B5-8C00-7C43CD631F0B}" type="presOf" srcId="{8A3A6E91-BE51-4336-8054-1FA9BBF0E201}" destId="{0E3A3972-5AEA-4766-8421-ED07DAF7BC5A}" srcOrd="0" destOrd="0" presId="urn:microsoft.com/office/officeart/2005/8/layout/radial6"/>
    <dgm:cxn modelId="{B60AAD34-CA7C-4BDF-AE8E-C23D030A7427}" type="presOf" srcId="{747AF44A-EA59-413B-94EF-81797FA9D33D}" destId="{A9A9040A-FA1B-482C-8661-B1A4C9E97FAD}" srcOrd="0" destOrd="0" presId="urn:microsoft.com/office/officeart/2005/8/layout/radial6"/>
    <dgm:cxn modelId="{40A909E5-AA86-40FA-834E-EA54DEA52DDC}" type="presOf" srcId="{F274B2FA-6DAE-45F6-A47C-FC389750569A}" destId="{C4251EA5-77E2-4837-B49E-10AE3D36C258}" srcOrd="0" destOrd="0" presId="urn:microsoft.com/office/officeart/2005/8/layout/radial6"/>
    <dgm:cxn modelId="{E1D49971-E545-4B73-9B77-72355B50C634}" type="presOf" srcId="{660B16C2-6C9F-46D7-BC06-0F1E855C3F42}" destId="{127F1A80-4127-4ACC-BB07-0907BE4C023D}" srcOrd="0" destOrd="0" presId="urn:microsoft.com/office/officeart/2005/8/layout/radial6"/>
    <dgm:cxn modelId="{82A43C41-0588-43D5-980A-BF6DA064E91F}" type="presOf" srcId="{77E29E3A-8DE7-43BB-BC87-3C2C1D3FB65D}" destId="{5DA90BC2-5692-48AC-8282-A0B9C97F312C}" srcOrd="0" destOrd="0" presId="urn:microsoft.com/office/officeart/2005/8/layout/radial6"/>
    <dgm:cxn modelId="{8D6A8415-6603-4B97-9902-DF11E4315DF4}" type="presParOf" srcId="{9A943623-42FD-4C61-B1CF-427E5EC12966}" destId="{CC8AF2B9-C6A2-4F42-B980-FAA11D01216D}" srcOrd="0" destOrd="0" presId="urn:microsoft.com/office/officeart/2005/8/layout/radial6"/>
    <dgm:cxn modelId="{D92E1905-1F93-4E65-BF43-2414C4F2025E}" type="presParOf" srcId="{9A943623-42FD-4C61-B1CF-427E5EC12966}" destId="{127F1A80-4127-4ACC-BB07-0907BE4C023D}" srcOrd="1" destOrd="0" presId="urn:microsoft.com/office/officeart/2005/8/layout/radial6"/>
    <dgm:cxn modelId="{50A0923B-106D-403E-A026-E1DEF100B2F3}" type="presParOf" srcId="{9A943623-42FD-4C61-B1CF-427E5EC12966}" destId="{C2BF3C1C-880B-4CF4-AA41-5CC84910A4E2}" srcOrd="2" destOrd="0" presId="urn:microsoft.com/office/officeart/2005/8/layout/radial6"/>
    <dgm:cxn modelId="{B0E64896-5739-4C15-8448-AF464C1D857E}" type="presParOf" srcId="{9A943623-42FD-4C61-B1CF-427E5EC12966}" destId="{10F07BE3-347B-4420-9A18-CF044516A488}" srcOrd="3" destOrd="0" presId="urn:microsoft.com/office/officeart/2005/8/layout/radial6"/>
    <dgm:cxn modelId="{D5BC4E2F-27EA-4A38-9597-8210A1E52F07}" type="presParOf" srcId="{9A943623-42FD-4C61-B1CF-427E5EC12966}" destId="{A9A9040A-FA1B-482C-8661-B1A4C9E97FAD}" srcOrd="4" destOrd="0" presId="urn:microsoft.com/office/officeart/2005/8/layout/radial6"/>
    <dgm:cxn modelId="{392D7FF0-8977-4A62-B3A1-3748E4DBF36D}" type="presParOf" srcId="{9A943623-42FD-4C61-B1CF-427E5EC12966}" destId="{ECCE56F0-752C-464F-A396-5B7082063D89}" srcOrd="5" destOrd="0" presId="urn:microsoft.com/office/officeart/2005/8/layout/radial6"/>
    <dgm:cxn modelId="{693649A6-FAAB-4302-975F-1404082A7174}" type="presParOf" srcId="{9A943623-42FD-4C61-B1CF-427E5EC12966}" destId="{C4251EA5-77E2-4837-B49E-10AE3D36C258}" srcOrd="6" destOrd="0" presId="urn:microsoft.com/office/officeart/2005/8/layout/radial6"/>
    <dgm:cxn modelId="{449B4F98-9260-4740-83D7-80EA045A5AA5}" type="presParOf" srcId="{9A943623-42FD-4C61-B1CF-427E5EC12966}" destId="{1DE8D0A7-D77F-4A93-81CC-6ABBD4EE4303}" srcOrd="7" destOrd="0" presId="urn:microsoft.com/office/officeart/2005/8/layout/radial6"/>
    <dgm:cxn modelId="{A5F97C56-2E47-483C-AF7C-A91ED1A97DD6}" type="presParOf" srcId="{9A943623-42FD-4C61-B1CF-427E5EC12966}" destId="{5A0EDFF4-D3D5-4C91-8253-AC15BB3306AD}" srcOrd="8" destOrd="0" presId="urn:microsoft.com/office/officeart/2005/8/layout/radial6"/>
    <dgm:cxn modelId="{5811F8A5-171E-4A2C-8895-C0C6E659BAB3}" type="presParOf" srcId="{9A943623-42FD-4C61-B1CF-427E5EC12966}" destId="{FDDAC97D-E8DE-418E-AF85-6A24B56B0C44}" srcOrd="9" destOrd="0" presId="urn:microsoft.com/office/officeart/2005/8/layout/radial6"/>
    <dgm:cxn modelId="{E52BB6E6-A101-4F6B-BCAC-EFF8356121D4}" type="presParOf" srcId="{9A943623-42FD-4C61-B1CF-427E5EC12966}" destId="{3806EA12-262D-4C87-91E7-1618092F3CA4}" srcOrd="10" destOrd="0" presId="urn:microsoft.com/office/officeart/2005/8/layout/radial6"/>
    <dgm:cxn modelId="{3077F7A6-D0BC-4BBC-9B74-1AEB57138D07}" type="presParOf" srcId="{9A943623-42FD-4C61-B1CF-427E5EC12966}" destId="{BEA6FF52-FFF6-43A3-81E2-37D3E79B6365}" srcOrd="11" destOrd="0" presId="urn:microsoft.com/office/officeart/2005/8/layout/radial6"/>
    <dgm:cxn modelId="{44B02F4E-F388-48BE-B815-C1BD3DC1983B}" type="presParOf" srcId="{9A943623-42FD-4C61-B1CF-427E5EC12966}" destId="{776B043B-C721-4398-BEF8-14A245C2296E}" srcOrd="12" destOrd="0" presId="urn:microsoft.com/office/officeart/2005/8/layout/radial6"/>
    <dgm:cxn modelId="{1DFF4BBC-042B-4FE9-BD4C-C73109C9ADE0}" type="presParOf" srcId="{9A943623-42FD-4C61-B1CF-427E5EC12966}" destId="{5DA90BC2-5692-48AC-8282-A0B9C97F312C}" srcOrd="13" destOrd="0" presId="urn:microsoft.com/office/officeart/2005/8/layout/radial6"/>
    <dgm:cxn modelId="{29DBC4FD-8940-4E39-A9CC-2D7767449B62}" type="presParOf" srcId="{9A943623-42FD-4C61-B1CF-427E5EC12966}" destId="{82918B3E-7713-4106-925C-B2D3DDFE2A16}" srcOrd="14" destOrd="0" presId="urn:microsoft.com/office/officeart/2005/8/layout/radial6"/>
    <dgm:cxn modelId="{2A410BA7-9AE1-4397-9375-D94B0FBDCB8A}" type="presParOf" srcId="{9A943623-42FD-4C61-B1CF-427E5EC12966}" destId="{0E3A3972-5AEA-4766-8421-ED07DAF7BC5A}" srcOrd="15" destOrd="0" presId="urn:microsoft.com/office/officeart/2005/8/layout/radial6"/>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1427F5-3EFB-4245-B97C-5DD828580E76}">
      <dsp:nvSpPr>
        <dsp:cNvPr id="0" name=""/>
        <dsp:cNvSpPr/>
      </dsp:nvSpPr>
      <dsp:spPr>
        <a:xfrm rot="16200000">
          <a:off x="292534" y="347543"/>
          <a:ext cx="1334540" cy="1898908"/>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hr-HR" sz="1800" kern="1200" dirty="0" smtClean="0"/>
            <a:t>Knjižničarka</a:t>
          </a:r>
          <a:endParaRPr lang="hr-HR" sz="1800" kern="1200" dirty="0"/>
        </a:p>
      </dsp:txBody>
      <dsp:txXfrm rot="16200000">
        <a:off x="292534" y="347543"/>
        <a:ext cx="1334540" cy="1898908"/>
      </dsp:txXfrm>
    </dsp:sp>
    <dsp:sp modelId="{2FA438AE-F832-4390-8EA5-7EE3A0A3C7B5}">
      <dsp:nvSpPr>
        <dsp:cNvPr id="0" name=""/>
        <dsp:cNvSpPr/>
      </dsp:nvSpPr>
      <dsp:spPr>
        <a:xfrm rot="5400000">
          <a:off x="6495531" y="230216"/>
          <a:ext cx="1334580" cy="213355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hr-HR" sz="1900" kern="1200" dirty="0" smtClean="0"/>
            <a:t>Učiteljica fizike</a:t>
          </a:r>
          <a:endParaRPr lang="hr-HR" sz="1900" kern="1200" dirty="0"/>
        </a:p>
      </dsp:txBody>
      <dsp:txXfrm rot="5400000">
        <a:off x="6495531" y="230216"/>
        <a:ext cx="1334580" cy="21335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3A3972-5AEA-4766-8421-ED07DAF7BC5A}">
      <dsp:nvSpPr>
        <dsp:cNvPr id="0" name=""/>
        <dsp:cNvSpPr/>
      </dsp:nvSpPr>
      <dsp:spPr>
        <a:xfrm>
          <a:off x="1374925" y="501235"/>
          <a:ext cx="3346149" cy="3346149"/>
        </a:xfrm>
        <a:prstGeom prst="blockArc">
          <a:avLst>
            <a:gd name="adj1" fmla="val 11880000"/>
            <a:gd name="adj2" fmla="val 162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6B043B-C721-4398-BEF8-14A245C2296E}">
      <dsp:nvSpPr>
        <dsp:cNvPr id="0" name=""/>
        <dsp:cNvSpPr/>
      </dsp:nvSpPr>
      <dsp:spPr>
        <a:xfrm>
          <a:off x="1374925" y="501235"/>
          <a:ext cx="3346149" cy="3346149"/>
        </a:xfrm>
        <a:prstGeom prst="blockArc">
          <a:avLst>
            <a:gd name="adj1" fmla="val 7560000"/>
            <a:gd name="adj2" fmla="val 1188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DAC97D-E8DE-418E-AF85-6A24B56B0C44}">
      <dsp:nvSpPr>
        <dsp:cNvPr id="0" name=""/>
        <dsp:cNvSpPr/>
      </dsp:nvSpPr>
      <dsp:spPr>
        <a:xfrm>
          <a:off x="1458174" y="565922"/>
          <a:ext cx="3346149" cy="3346149"/>
        </a:xfrm>
        <a:prstGeom prst="blockArc">
          <a:avLst>
            <a:gd name="adj1" fmla="val 3052082"/>
            <a:gd name="adj2" fmla="val 7781804"/>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251EA5-77E2-4837-B49E-10AE3D36C258}">
      <dsp:nvSpPr>
        <dsp:cNvPr id="0" name=""/>
        <dsp:cNvSpPr/>
      </dsp:nvSpPr>
      <dsp:spPr>
        <a:xfrm>
          <a:off x="1031789" y="663863"/>
          <a:ext cx="3710645" cy="3346149"/>
        </a:xfrm>
        <a:prstGeom prst="blockArc">
          <a:avLst>
            <a:gd name="adj1" fmla="val 20112251"/>
            <a:gd name="adj2" fmla="val 2794063"/>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F07BE3-347B-4420-9A18-CF044516A488}">
      <dsp:nvSpPr>
        <dsp:cNvPr id="0" name=""/>
        <dsp:cNvSpPr/>
      </dsp:nvSpPr>
      <dsp:spPr>
        <a:xfrm>
          <a:off x="1306573" y="499805"/>
          <a:ext cx="3346149" cy="3346149"/>
        </a:xfrm>
        <a:prstGeom prst="blockArc">
          <a:avLst>
            <a:gd name="adj1" fmla="val 16343821"/>
            <a:gd name="adj2" fmla="val 20445975"/>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8AF2B9-C6A2-4F42-B980-FAA11D01216D}">
      <dsp:nvSpPr>
        <dsp:cNvPr id="0" name=""/>
        <dsp:cNvSpPr/>
      </dsp:nvSpPr>
      <dsp:spPr>
        <a:xfrm>
          <a:off x="2255907" y="1383917"/>
          <a:ext cx="1538882" cy="15388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hr-HR" sz="1800" kern="1200" dirty="0" smtClean="0"/>
            <a:t>Učenje na izvoru gdje je sve </a:t>
          </a:r>
          <a:r>
            <a:rPr lang="hr-HR" sz="1800" b="1" kern="1200" dirty="0" smtClean="0"/>
            <a:t>pri ruci</a:t>
          </a:r>
          <a:endParaRPr lang="hr-HR" sz="1800" b="1" kern="1200" dirty="0"/>
        </a:p>
      </dsp:txBody>
      <dsp:txXfrm>
        <a:off x="2255907" y="1383917"/>
        <a:ext cx="1538882" cy="1538882"/>
      </dsp:txXfrm>
    </dsp:sp>
    <dsp:sp modelId="{127F1A80-4127-4ACC-BB07-0907BE4C023D}">
      <dsp:nvSpPr>
        <dsp:cNvPr id="0" name=""/>
        <dsp:cNvSpPr/>
      </dsp:nvSpPr>
      <dsp:spPr>
        <a:xfrm>
          <a:off x="2509391" y="1406"/>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r-HR" sz="1600" kern="1200" dirty="0" smtClean="0"/>
            <a:t>1.grupa</a:t>
          </a:r>
          <a:endParaRPr lang="hr-HR" sz="1600" kern="1200" dirty="0"/>
        </a:p>
      </dsp:txBody>
      <dsp:txXfrm>
        <a:off x="2509391" y="1406"/>
        <a:ext cx="1077217" cy="1077217"/>
      </dsp:txXfrm>
    </dsp:sp>
    <dsp:sp modelId="{A9A9040A-FA1B-482C-8661-B1A4C9E97FAD}">
      <dsp:nvSpPr>
        <dsp:cNvPr id="0" name=""/>
        <dsp:cNvSpPr/>
      </dsp:nvSpPr>
      <dsp:spPr>
        <a:xfrm>
          <a:off x="3984111" y="1095897"/>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r-HR" sz="1600" kern="1200" dirty="0" smtClean="0"/>
            <a:t>2.grupa</a:t>
          </a:r>
          <a:endParaRPr lang="hr-HR" sz="1600" kern="1200" dirty="0"/>
        </a:p>
      </dsp:txBody>
      <dsp:txXfrm>
        <a:off x="3984111" y="1095897"/>
        <a:ext cx="1077217" cy="1077217"/>
      </dsp:txXfrm>
    </dsp:sp>
    <dsp:sp modelId="{1DE8D0A7-D77F-4A93-81CC-6ABBD4EE4303}">
      <dsp:nvSpPr>
        <dsp:cNvPr id="0" name=""/>
        <dsp:cNvSpPr/>
      </dsp:nvSpPr>
      <dsp:spPr>
        <a:xfrm>
          <a:off x="3624057" y="2968101"/>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r-HR" sz="1600" kern="1200" dirty="0" smtClean="0"/>
            <a:t>3.grupa</a:t>
          </a:r>
          <a:endParaRPr lang="hr-HR" sz="1600" kern="1200" dirty="0"/>
        </a:p>
      </dsp:txBody>
      <dsp:txXfrm>
        <a:off x="3624057" y="2968101"/>
        <a:ext cx="1077217" cy="1077217"/>
      </dsp:txXfrm>
    </dsp:sp>
    <dsp:sp modelId="{3806EA12-262D-4C87-91E7-1618092F3CA4}">
      <dsp:nvSpPr>
        <dsp:cNvPr id="0" name=""/>
        <dsp:cNvSpPr/>
      </dsp:nvSpPr>
      <dsp:spPr>
        <a:xfrm>
          <a:off x="1548776" y="2957873"/>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r-HR" sz="1600" kern="1200" dirty="0" smtClean="0"/>
            <a:t>4.Grupa</a:t>
          </a:r>
          <a:endParaRPr lang="hr-HR" sz="1600" kern="1200" dirty="0"/>
        </a:p>
      </dsp:txBody>
      <dsp:txXfrm>
        <a:off x="1548776" y="2957873"/>
        <a:ext cx="1077217" cy="1077217"/>
      </dsp:txXfrm>
    </dsp:sp>
    <dsp:sp modelId="{5DA90BC2-5692-48AC-8282-A0B9C97F312C}">
      <dsp:nvSpPr>
        <dsp:cNvPr id="0" name=""/>
        <dsp:cNvSpPr/>
      </dsp:nvSpPr>
      <dsp:spPr>
        <a:xfrm>
          <a:off x="955084" y="1130676"/>
          <a:ext cx="1077217" cy="10772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r-HR" sz="1600" kern="1200" dirty="0" smtClean="0"/>
            <a:t>5.grupa</a:t>
          </a:r>
          <a:endParaRPr lang="hr-HR" sz="1600" kern="1200" dirty="0"/>
        </a:p>
      </dsp:txBody>
      <dsp:txXfrm>
        <a:off x="955084" y="1130676"/>
        <a:ext cx="1077217" cy="1077217"/>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3493DD-E029-4911-B582-B67EE54A5AE5}" type="datetimeFigureOut">
              <a:rPr lang="hr-HR" smtClean="0"/>
              <a:pPr/>
              <a:t>5.7.2015.</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8BED0B-A94C-4AB0-93E9-3755B40988D4}" type="slidenum">
              <a:rPr lang="hr-HR" smtClean="0"/>
              <a:pPr/>
              <a:t>‹#›</a:t>
            </a:fld>
            <a:endParaRPr lang="hr-HR"/>
          </a:p>
        </p:txBody>
      </p:sp>
    </p:spTree>
    <p:extLst>
      <p:ext uri="{BB962C8B-B14F-4D97-AF65-F5344CB8AC3E}">
        <p14:creationId xmlns="" xmlns:p14="http://schemas.microsoft.com/office/powerpoint/2010/main" val="2943043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endParaRPr lang="hr-HR" dirty="0"/>
          </a:p>
        </p:txBody>
      </p:sp>
      <p:sp>
        <p:nvSpPr>
          <p:cNvPr id="4" name="Rezervirano mjesto broja slajda 3"/>
          <p:cNvSpPr>
            <a:spLocks noGrp="1"/>
          </p:cNvSpPr>
          <p:nvPr>
            <p:ph type="sldNum" sz="quarter" idx="10"/>
          </p:nvPr>
        </p:nvSpPr>
        <p:spPr/>
        <p:txBody>
          <a:bodyPr/>
          <a:lstStyle/>
          <a:p>
            <a:fld id="{098BED0B-A94C-4AB0-93E9-3755B40988D4}" type="slidenum">
              <a:rPr lang="hr-HR" smtClean="0"/>
              <a:pPr/>
              <a:t>4</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bg>
      <p:bgRef idx="1002">
        <a:schemeClr val="bg2"/>
      </p:bgRef>
    </p:bg>
    <p:spTree>
      <p:nvGrpSpPr>
        <p:cNvPr id="1" name=""/>
        <p:cNvGrpSpPr/>
        <p:nvPr/>
      </p:nvGrpSpPr>
      <p:grpSpPr>
        <a:xfrm>
          <a:off x="0" y="0"/>
          <a:ext cx="0" cy="0"/>
          <a:chOff x="0" y="0"/>
          <a:chExt cx="0" cy="0"/>
        </a:xfrm>
      </p:grpSpPr>
      <p:sp>
        <p:nvSpPr>
          <p:cNvPr id="9" name="Naslov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r-HR" smtClean="0"/>
              <a:t>Kliknite da biste uredili stil naslova matrice</a:t>
            </a:r>
            <a:endParaRPr kumimoji="0" lang="en-US"/>
          </a:p>
        </p:txBody>
      </p:sp>
      <p:sp>
        <p:nvSpPr>
          <p:cNvPr id="17" name="Podnaslov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smtClean="0"/>
              <a:t>Kliknite da biste uredili stil podnaslova matrice</a:t>
            </a:r>
            <a:endParaRPr kumimoji="0" lang="en-US"/>
          </a:p>
        </p:txBody>
      </p:sp>
      <p:sp>
        <p:nvSpPr>
          <p:cNvPr id="30" name="Rezervirano mjesto datuma 29"/>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19" name="Rezervirano mjesto podnožja 18"/>
          <p:cNvSpPr>
            <a:spLocks noGrp="1"/>
          </p:cNvSpPr>
          <p:nvPr>
            <p:ph type="ftr" sz="quarter" idx="11"/>
          </p:nvPr>
        </p:nvSpPr>
        <p:spPr/>
        <p:txBody>
          <a:bodyPr/>
          <a:lstStyle/>
          <a:p>
            <a:endParaRPr lang="hr-HR"/>
          </a:p>
        </p:txBody>
      </p:sp>
      <p:sp>
        <p:nvSpPr>
          <p:cNvPr id="27" name="Rezervirano mjesto broja slajda 26"/>
          <p:cNvSpPr>
            <a:spLocks noGrp="1"/>
          </p:cNvSpPr>
          <p:nvPr>
            <p:ph type="sldNum" sz="quarter" idx="12"/>
          </p:nvPr>
        </p:nvSpPr>
        <p:spPr/>
        <p:txBody>
          <a:bodyPr/>
          <a:lstStyle/>
          <a:p>
            <a:fld id="{6FDD72BF-B849-4E00-8E72-529104776363}" type="slidenum">
              <a:rPr lang="hr-HR" smtClean="0"/>
              <a:pPr/>
              <a:t>‹#›</a:t>
            </a:fld>
            <a:endParaRPr lang="hr-H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914401"/>
            <a:ext cx="2057400" cy="5211763"/>
          </a:xfrm>
        </p:spPr>
        <p:txBody>
          <a:bodyPr vert="eaVert"/>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a:xfrm>
            <a:off x="457200" y="914401"/>
            <a:ext cx="6019800" cy="5211763"/>
          </a:xfrm>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3" name="Rezervirano mjesto sadržaja 2"/>
          <p:cNvSpPr>
            <a:spLocks noGrp="1"/>
          </p:cNvSpPr>
          <p:nvPr>
            <p:ph idx="1"/>
          </p:nvPr>
        </p:nvSpPr>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2">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smtClean="0"/>
              <a:t>Kliknite da biste uredili stilove teksta matrice</a:t>
            </a:r>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a:lstStyle/>
          <a:p>
            <a:r>
              <a:rPr kumimoji="0" lang="hr-HR" smtClean="0"/>
              <a:t>Kliknite da biste uredili stil naslova matrice</a:t>
            </a:r>
            <a:endParaRPr kumimoji="0" lang="en-US"/>
          </a:p>
        </p:txBody>
      </p:sp>
      <p:sp>
        <p:nvSpPr>
          <p:cNvPr id="3" name="Rezervirano mjesto sadržaja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sadržaja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tIns="45720" anchor="b"/>
          <a:lstStyle>
            <a:lvl1pPr>
              <a:defRPr/>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4" name="Rezervirano mjesto teksta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5" name="Rezervirano mjesto sadržaja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6" name="Rezervirano mjesto sadržaja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7" name="Rezervirano mjesto datuma 6"/>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r-HR" smtClean="0"/>
              <a:t>Kliknite da biste uredili stil naslova matrice</a:t>
            </a:r>
            <a:endParaRPr kumimoji="0" lang="en-US"/>
          </a:p>
        </p:txBody>
      </p:sp>
      <p:sp>
        <p:nvSpPr>
          <p:cNvPr id="3" name="Rezervirano mjesto datuma 2"/>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r-HR" smtClean="0"/>
              <a:t>Kliknite da biste uredili stil naslova matrice</a:t>
            </a:r>
            <a:endParaRPr kumimoji="0" lang="en-US"/>
          </a:p>
        </p:txBody>
      </p:sp>
      <p:sp>
        <p:nvSpPr>
          <p:cNvPr id="3" name="Rezervirano mjesto teksta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r-HR" smtClean="0"/>
              <a:t>Kliknite da biste uredili stilove teksta matrice</a:t>
            </a:r>
          </a:p>
        </p:txBody>
      </p:sp>
      <p:sp>
        <p:nvSpPr>
          <p:cNvPr id="4" name="Rezervirano mjesto sadržaja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spTree>
      <p:nvGrpSpPr>
        <p:cNvPr id="1" name=""/>
        <p:cNvGrpSpPr/>
        <p:nvPr/>
      </p:nvGrpSpPr>
      <p:grpSpPr>
        <a:xfrm>
          <a:off x="0" y="0"/>
          <a:ext cx="0" cy="0"/>
          <a:chOff x="0" y="0"/>
          <a:chExt cx="0" cy="0"/>
        </a:xfrm>
      </p:grpSpPr>
      <p:sp>
        <p:nvSpPr>
          <p:cNvPr id="9" name="Pravokutnik s odsječenim zaobljenim jednim kutom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Pravokutni troku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Naslov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hr-HR" smtClean="0"/>
              <a:t>Kliknite da biste uredili stil naslova matrice</a:t>
            </a:r>
            <a:endParaRPr kumimoji="0" lang="en-US"/>
          </a:p>
        </p:txBody>
      </p:sp>
      <p:sp>
        <p:nvSpPr>
          <p:cNvPr id="4" name="Rezervirano mjesto teksta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r-HR" smtClean="0"/>
              <a:t>Kliknite da biste uredili stilove teksta matrice</a:t>
            </a:r>
          </a:p>
        </p:txBody>
      </p:sp>
      <p:sp>
        <p:nvSpPr>
          <p:cNvPr id="5" name="Rezervirano mjesto datuma 4"/>
          <p:cNvSpPr>
            <a:spLocks noGrp="1"/>
          </p:cNvSpPr>
          <p:nvPr>
            <p:ph type="dt" sz="half" idx="10"/>
          </p:nvPr>
        </p:nvSpPr>
        <p:spPr/>
        <p:txBody>
          <a:bodyPr/>
          <a:lstStyle/>
          <a:p>
            <a:fld id="{FDC1A071-2A74-455A-A49A-8BB21E4AC2F6}" type="datetimeFigureOut">
              <a:rPr lang="sr-Latn-CS" smtClean="0"/>
              <a:pPr/>
              <a:t>5.7.2015</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a:xfrm>
            <a:off x="8077200" y="6356350"/>
            <a:ext cx="609600" cy="365125"/>
          </a:xfrm>
        </p:spPr>
        <p:txBody>
          <a:bodyPr/>
          <a:lstStyle/>
          <a:p>
            <a:fld id="{6FDD72BF-B849-4E00-8E72-529104776363}" type="slidenum">
              <a:rPr lang="hr-HR" smtClean="0"/>
              <a:pPr/>
              <a:t>‹#›</a:t>
            </a:fld>
            <a:endParaRPr lang="hr-HR"/>
          </a:p>
        </p:txBody>
      </p:sp>
      <p:sp>
        <p:nvSpPr>
          <p:cNvPr id="3" name="Rezervirano mjesto slik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r-HR" smtClean="0"/>
              <a:t>Pritisnite ikonu za dodavanje slike</a:t>
            </a:r>
            <a:endParaRPr kumimoji="0" lang="en-US" dirty="0"/>
          </a:p>
        </p:txBody>
      </p:sp>
      <p:sp>
        <p:nvSpPr>
          <p:cNvPr id="10" name="Prostoručno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Prostoručno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Prostoručno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Prostoručno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Rezervirano mjesto naslova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r-HR" smtClean="0"/>
              <a:t>Kliknite da biste uredili stil naslova matrice</a:t>
            </a:r>
            <a:endParaRPr kumimoji="0" lang="en-US"/>
          </a:p>
        </p:txBody>
      </p:sp>
      <p:sp>
        <p:nvSpPr>
          <p:cNvPr id="30" name="Rezervirano mjesto teksta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r-HR" smtClean="0"/>
              <a:t>Kliknite da biste uredili stilove teksta matrice</a:t>
            </a:r>
          </a:p>
          <a:p>
            <a:pPr lvl="1" eaLnBrk="1" latinLnBrk="0" hangingPunct="1"/>
            <a:r>
              <a:rPr kumimoji="0" lang="hr-HR" smtClean="0"/>
              <a:t>Druga razina</a:t>
            </a:r>
          </a:p>
          <a:p>
            <a:pPr lvl="2" eaLnBrk="1" latinLnBrk="0" hangingPunct="1"/>
            <a:r>
              <a:rPr kumimoji="0" lang="hr-HR" smtClean="0"/>
              <a:t>Treća razina</a:t>
            </a:r>
          </a:p>
          <a:p>
            <a:pPr lvl="3" eaLnBrk="1" latinLnBrk="0" hangingPunct="1"/>
            <a:r>
              <a:rPr kumimoji="0" lang="hr-HR" smtClean="0"/>
              <a:t>Četvrta razina</a:t>
            </a:r>
          </a:p>
          <a:p>
            <a:pPr lvl="4" eaLnBrk="1" latinLnBrk="0" hangingPunct="1"/>
            <a:r>
              <a:rPr kumimoji="0" lang="hr-HR" smtClean="0"/>
              <a:t>Peta razina</a:t>
            </a:r>
            <a:endParaRPr kumimoji="0" lang="en-US"/>
          </a:p>
        </p:txBody>
      </p:sp>
      <p:sp>
        <p:nvSpPr>
          <p:cNvPr id="10" name="Rezervirano mjesto datum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C1A071-2A74-455A-A49A-8BB21E4AC2F6}" type="datetimeFigureOut">
              <a:rPr lang="sr-Latn-CS" smtClean="0"/>
              <a:pPr/>
              <a:t>5.7.2015</a:t>
            </a:fld>
            <a:endParaRPr lang="hr-HR"/>
          </a:p>
        </p:txBody>
      </p:sp>
      <p:sp>
        <p:nvSpPr>
          <p:cNvPr id="22" name="Rezervirano mjesto podnožj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hr-HR"/>
          </a:p>
        </p:txBody>
      </p:sp>
      <p:sp>
        <p:nvSpPr>
          <p:cNvPr id="18" name="Rezervirano mjesto broja slajd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FDD72BF-B849-4E00-8E72-529104776363}" type="slidenum">
              <a:rPr lang="hr-HR" smtClean="0"/>
              <a:pPr/>
              <a:t>‹#›</a:t>
            </a:fld>
            <a:endParaRPr lang="hr-HR"/>
          </a:p>
        </p:txBody>
      </p:sp>
      <p:grpSp>
        <p:nvGrpSpPr>
          <p:cNvPr id="2" name="Grupa 1"/>
          <p:cNvGrpSpPr/>
          <p:nvPr/>
        </p:nvGrpSpPr>
        <p:grpSpPr>
          <a:xfrm>
            <a:off x="-19017" y="202408"/>
            <a:ext cx="9180548" cy="649224"/>
            <a:chOff x="-19045" y="216550"/>
            <a:chExt cx="9180548" cy="649224"/>
          </a:xfrm>
        </p:grpSpPr>
        <p:sp>
          <p:nvSpPr>
            <p:cNvPr id="12" name="Prostoručno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Prostoručno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image" Target="../media/image6.jpeg"/><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txBox="1">
            <a:spLocks noGrp="1"/>
          </p:cNvSpPr>
          <p:nvPr>
            <p:ph type="ctrTitle"/>
          </p:nvPr>
        </p:nvSpPr>
        <p:spPr>
          <a:xfrm>
            <a:off x="539552" y="980728"/>
            <a:ext cx="7851648" cy="615553"/>
          </a:xfrm>
          <a:prstGeom prst="rect">
            <a:avLst/>
          </a:prstGeom>
          <a:noFill/>
        </p:spPr>
        <p:txBody>
          <a:bodyPr wrap="square" rtlCol="0">
            <a:spAutoFit/>
          </a:bodyPr>
          <a:lstStyle/>
          <a:p>
            <a:r>
              <a:rPr lang="hr-HR" sz="4000" dirty="0" smtClean="0">
                <a:solidFill>
                  <a:schemeClr val="tx1"/>
                </a:solidFill>
                <a:latin typeface="Arial" pitchFamily="34" charset="0"/>
                <a:cs typeface="Arial" pitchFamily="34" charset="0"/>
              </a:rPr>
              <a:t>ŠKOLSKA KNJIŽNICA vs FIZIKA </a:t>
            </a:r>
            <a:endParaRPr lang="hr-HR" sz="4000" dirty="0">
              <a:solidFill>
                <a:schemeClr val="tx1"/>
              </a:solidFill>
              <a:latin typeface="Arial" pitchFamily="34" charset="0"/>
              <a:cs typeface="Arial" pitchFamily="34" charset="0"/>
            </a:endParaRPr>
          </a:p>
        </p:txBody>
      </p:sp>
      <p:sp>
        <p:nvSpPr>
          <p:cNvPr id="5" name="TekstniOkvir 4"/>
          <p:cNvSpPr txBox="1"/>
          <p:nvPr/>
        </p:nvSpPr>
        <p:spPr>
          <a:xfrm>
            <a:off x="683568" y="2276872"/>
            <a:ext cx="3528392" cy="2369880"/>
          </a:xfrm>
          <a:prstGeom prst="rect">
            <a:avLst/>
          </a:prstGeom>
          <a:noFill/>
        </p:spPr>
        <p:txBody>
          <a:bodyPr wrap="square" rtlCol="0">
            <a:spAutoFit/>
          </a:bodyPr>
          <a:lstStyle/>
          <a:p>
            <a:r>
              <a:rPr lang="hr-HR" sz="2000" b="1" dirty="0" smtClean="0">
                <a:latin typeface="Arial" pitchFamily="34" charset="0"/>
                <a:cs typeface="Arial" pitchFamily="34" charset="0"/>
              </a:rPr>
              <a:t>PRIMJER DOBRE PRAKSE</a:t>
            </a:r>
          </a:p>
          <a:p>
            <a:r>
              <a:rPr lang="hr-HR" sz="2000" dirty="0" smtClean="0">
                <a:latin typeface="Arial" pitchFamily="34" charset="0"/>
                <a:cs typeface="Arial" pitchFamily="34" charset="0"/>
              </a:rPr>
              <a:t>TEMA:</a:t>
            </a:r>
          </a:p>
          <a:p>
            <a:r>
              <a:rPr lang="hr-HR" dirty="0" smtClean="0">
                <a:latin typeface="Arial" pitchFamily="34" charset="0"/>
                <a:cs typeface="Arial" pitchFamily="34" charset="0"/>
              </a:rPr>
              <a:t>Uporaba stečenih znanja</a:t>
            </a:r>
            <a:br>
              <a:rPr lang="hr-HR" dirty="0" smtClean="0">
                <a:latin typeface="Arial" pitchFamily="34" charset="0"/>
                <a:cs typeface="Arial" pitchFamily="34" charset="0"/>
              </a:rPr>
            </a:br>
            <a:r>
              <a:rPr lang="hr-HR" dirty="0" smtClean="0">
                <a:latin typeface="Arial" pitchFamily="34" charset="0"/>
                <a:cs typeface="Arial" pitchFamily="34" charset="0"/>
              </a:rPr>
              <a:t>Nastava fizike u školskoj knjižnici</a:t>
            </a:r>
            <a:br>
              <a:rPr lang="hr-HR" dirty="0" smtClean="0">
                <a:latin typeface="Arial" pitchFamily="34" charset="0"/>
                <a:cs typeface="Arial" pitchFamily="34" charset="0"/>
              </a:rPr>
            </a:br>
            <a:r>
              <a:rPr lang="hr-HR" dirty="0" smtClean="0">
                <a:latin typeface="Arial" pitchFamily="34" charset="0"/>
                <a:cs typeface="Arial" pitchFamily="34" charset="0"/>
              </a:rPr>
              <a:t>Nastavna jedinica: Svjetlost</a:t>
            </a:r>
            <a:br>
              <a:rPr lang="hr-HR" dirty="0" smtClean="0">
                <a:latin typeface="Arial" pitchFamily="34" charset="0"/>
                <a:cs typeface="Arial" pitchFamily="34" charset="0"/>
              </a:rPr>
            </a:br>
            <a:r>
              <a:rPr lang="hr-HR" dirty="0" smtClean="0">
                <a:latin typeface="Arial" pitchFamily="34" charset="0"/>
                <a:cs typeface="Arial" pitchFamily="34" charset="0"/>
              </a:rPr>
              <a:t>8. razred</a:t>
            </a:r>
          </a:p>
          <a:p>
            <a:endParaRPr lang="hr-HR" dirty="0"/>
          </a:p>
        </p:txBody>
      </p:sp>
      <p:sp>
        <p:nvSpPr>
          <p:cNvPr id="6" name="TekstniOkvir 5"/>
          <p:cNvSpPr txBox="1"/>
          <p:nvPr/>
        </p:nvSpPr>
        <p:spPr>
          <a:xfrm>
            <a:off x="755576" y="4797152"/>
            <a:ext cx="4824536" cy="1077218"/>
          </a:xfrm>
          <a:prstGeom prst="rect">
            <a:avLst/>
          </a:prstGeom>
          <a:noFill/>
        </p:spPr>
        <p:txBody>
          <a:bodyPr wrap="square" rtlCol="0">
            <a:spAutoFit/>
          </a:bodyPr>
          <a:lstStyle/>
          <a:p>
            <a:r>
              <a:rPr lang="hr-HR" sz="1600" b="1" dirty="0" smtClean="0">
                <a:latin typeface="Arial" pitchFamily="34" charset="0"/>
                <a:cs typeface="Arial" pitchFamily="34" charset="0"/>
              </a:rPr>
              <a:t>Đurđa </a:t>
            </a:r>
            <a:r>
              <a:rPr lang="hr-HR" sz="1600" b="1" dirty="0" err="1" smtClean="0">
                <a:latin typeface="Arial" pitchFamily="34" charset="0"/>
                <a:cs typeface="Arial" pitchFamily="34" charset="0"/>
              </a:rPr>
              <a:t>Ivković</a:t>
            </a:r>
            <a:r>
              <a:rPr lang="hr-HR" sz="1600" b="1" dirty="0" smtClean="0">
                <a:latin typeface="Arial" pitchFamily="34" charset="0"/>
                <a:cs typeface="Arial" pitchFamily="34" charset="0"/>
              </a:rPr>
              <a:t>-</a:t>
            </a:r>
            <a:r>
              <a:rPr lang="hr-HR" sz="1600" b="1" dirty="0" err="1" smtClean="0">
                <a:latin typeface="Arial" pitchFamily="34" charset="0"/>
                <a:cs typeface="Arial" pitchFamily="34" charset="0"/>
              </a:rPr>
              <a:t>Macut</a:t>
            </a:r>
            <a:r>
              <a:rPr lang="hr-HR" sz="1600" dirty="0" smtClean="0">
                <a:latin typeface="Arial" pitchFamily="34" charset="0"/>
                <a:cs typeface="Arial" pitchFamily="34" charset="0"/>
              </a:rPr>
              <a:t>, dipl.knjiž.i </a:t>
            </a:r>
            <a:r>
              <a:rPr lang="hr-HR" sz="1600" dirty="0" err="1" smtClean="0">
                <a:latin typeface="Arial" pitchFamily="34" charset="0"/>
                <a:cs typeface="Arial" pitchFamily="34" charset="0"/>
              </a:rPr>
              <a:t>dipl</a:t>
            </a:r>
            <a:r>
              <a:rPr lang="hr-HR" sz="1600" dirty="0" smtClean="0">
                <a:latin typeface="Arial" pitchFamily="34" charset="0"/>
                <a:cs typeface="Arial" pitchFamily="34" charset="0"/>
              </a:rPr>
              <a:t>. pol.</a:t>
            </a:r>
            <a:br>
              <a:rPr lang="hr-HR" sz="1600" dirty="0" smtClean="0">
                <a:latin typeface="Arial" pitchFamily="34" charset="0"/>
                <a:cs typeface="Arial" pitchFamily="34" charset="0"/>
              </a:rPr>
            </a:br>
            <a:r>
              <a:rPr lang="hr-HR" sz="1600" dirty="0" smtClean="0">
                <a:latin typeface="Arial" pitchFamily="34" charset="0"/>
                <a:cs typeface="Arial" pitchFamily="34" charset="0"/>
              </a:rPr>
              <a:t>stručna suradnica knjižničarka mentorica</a:t>
            </a:r>
            <a:br>
              <a:rPr lang="hr-HR" sz="1600" dirty="0" smtClean="0">
                <a:latin typeface="Arial" pitchFamily="34" charset="0"/>
                <a:cs typeface="Arial" pitchFamily="34" charset="0"/>
              </a:rPr>
            </a:br>
            <a:r>
              <a:rPr lang="hr-HR" sz="1600" b="1" dirty="0" smtClean="0">
                <a:latin typeface="Arial" pitchFamily="34" charset="0"/>
                <a:cs typeface="Arial" pitchFamily="34" charset="0"/>
              </a:rPr>
              <a:t>Maša </a:t>
            </a:r>
            <a:r>
              <a:rPr lang="hr-HR" sz="1600" b="1" dirty="0" err="1" smtClean="0">
                <a:latin typeface="Arial" pitchFamily="34" charset="0"/>
                <a:cs typeface="Arial" pitchFamily="34" charset="0"/>
              </a:rPr>
              <a:t>Mikšić</a:t>
            </a:r>
            <a:r>
              <a:rPr lang="hr-HR" sz="1600" dirty="0" smtClean="0">
                <a:latin typeface="Arial" pitchFamily="34" charset="0"/>
                <a:cs typeface="Arial" pitchFamily="34" charset="0"/>
              </a:rPr>
              <a:t>,</a:t>
            </a:r>
            <a:r>
              <a:rPr lang="hr-HR" sz="1600" dirty="0" err="1" smtClean="0">
                <a:latin typeface="Arial" pitchFamily="34" charset="0"/>
                <a:cs typeface="Arial" pitchFamily="34" charset="0"/>
              </a:rPr>
              <a:t>prof</a:t>
            </a:r>
            <a:r>
              <a:rPr lang="hr-HR" sz="1600" dirty="0" smtClean="0">
                <a:latin typeface="Arial" pitchFamily="34" charset="0"/>
                <a:cs typeface="Arial" pitchFamily="34" charset="0"/>
              </a:rPr>
              <a:t>. i </a:t>
            </a:r>
            <a:r>
              <a:rPr lang="hr-HR" sz="1600" dirty="0" err="1" smtClean="0">
                <a:latin typeface="Arial" pitchFamily="34" charset="0"/>
                <a:cs typeface="Arial" pitchFamily="34" charset="0"/>
              </a:rPr>
              <a:t>dipl</a:t>
            </a:r>
            <a:r>
              <a:rPr lang="hr-HR" sz="1600" dirty="0" smtClean="0">
                <a:latin typeface="Arial" pitchFamily="34" charset="0"/>
                <a:cs typeface="Arial" pitchFamily="34" charset="0"/>
              </a:rPr>
              <a:t>. ing fizike</a:t>
            </a:r>
            <a:br>
              <a:rPr lang="hr-HR" sz="1600" dirty="0" smtClean="0">
                <a:latin typeface="Arial" pitchFamily="34" charset="0"/>
                <a:cs typeface="Arial" pitchFamily="34" charset="0"/>
              </a:rPr>
            </a:br>
            <a:r>
              <a:rPr lang="hr-HR" sz="1600" dirty="0" smtClean="0">
                <a:latin typeface="Arial" pitchFamily="34" charset="0"/>
                <a:cs typeface="Arial" pitchFamily="34" charset="0"/>
              </a:rPr>
              <a:t>učiteljica fizika</a:t>
            </a:r>
            <a:endParaRPr lang="hr-HR" sz="1600" dirty="0">
              <a:latin typeface="Arial" pitchFamily="34" charset="0"/>
              <a:cs typeface="Arial" pitchFamily="34" charset="0"/>
            </a:endParaRPr>
          </a:p>
        </p:txBody>
      </p:sp>
      <p:pic>
        <p:nvPicPr>
          <p:cNvPr id="7" name="Rezervirano mjesto sadržaja 3" descr="DSC00034.JPG"/>
          <p:cNvPicPr>
            <a:picLocks noChangeAspect="1"/>
          </p:cNvPicPr>
          <p:nvPr/>
        </p:nvPicPr>
        <p:blipFill>
          <a:blip r:embed="rId2" cstate="print"/>
          <a:stretch>
            <a:fillRect/>
          </a:stretch>
        </p:blipFill>
        <p:spPr>
          <a:xfrm>
            <a:off x="5220072" y="2204864"/>
            <a:ext cx="3552395" cy="2664296"/>
          </a:xfrm>
          <a:prstGeom prst="rect">
            <a:avLst/>
          </a:prstGeom>
          <a:ln>
            <a:noFill/>
          </a:ln>
          <a:effectLst>
            <a:softEdge rad="112500"/>
          </a:effectLst>
        </p:spPr>
      </p:pic>
      <p:sp>
        <p:nvSpPr>
          <p:cNvPr id="8" name="TekstniOkvir 7"/>
          <p:cNvSpPr txBox="1"/>
          <p:nvPr/>
        </p:nvSpPr>
        <p:spPr>
          <a:xfrm>
            <a:off x="5364088" y="4797152"/>
            <a:ext cx="3312368" cy="923330"/>
          </a:xfrm>
          <a:prstGeom prst="rect">
            <a:avLst/>
          </a:prstGeom>
          <a:noFill/>
        </p:spPr>
        <p:txBody>
          <a:bodyPr wrap="square" rtlCol="0">
            <a:spAutoFit/>
          </a:bodyPr>
          <a:lstStyle/>
          <a:p>
            <a:r>
              <a:rPr lang="hr-HR" dirty="0" smtClean="0">
                <a:latin typeface="Arial" pitchFamily="34" charset="0"/>
                <a:cs typeface="Arial" pitchFamily="34" charset="0"/>
              </a:rPr>
              <a:t>OŠ DRAGOJLE JARNEVIĆ, KARLOVAC</a:t>
            </a:r>
          </a:p>
          <a:p>
            <a:r>
              <a:rPr lang="hr-HR" dirty="0" smtClean="0">
                <a:latin typeface="Arial" pitchFamily="34" charset="0"/>
                <a:cs typeface="Arial" pitchFamily="34" charset="0"/>
              </a:rPr>
              <a:t>( 1896.)</a:t>
            </a:r>
            <a:endParaRPr lang="hr-HR" dirty="0">
              <a:latin typeface="Arial" pitchFamily="34" charset="0"/>
              <a:cs typeface="Arial" pitchFamily="34" charset="0"/>
            </a:endParaRPr>
          </a:p>
        </p:txBody>
      </p:sp>
      <p:sp>
        <p:nvSpPr>
          <p:cNvPr id="9" name="TextBox 8"/>
          <p:cNvSpPr txBox="1"/>
          <p:nvPr/>
        </p:nvSpPr>
        <p:spPr>
          <a:xfrm>
            <a:off x="3419872" y="6021288"/>
            <a:ext cx="5184576" cy="646331"/>
          </a:xfrm>
          <a:prstGeom prst="rect">
            <a:avLst/>
          </a:prstGeom>
          <a:noFill/>
        </p:spPr>
        <p:txBody>
          <a:bodyPr wrap="square" rtlCol="0">
            <a:spAutoFit/>
          </a:bodyPr>
          <a:lstStyle/>
          <a:p>
            <a:r>
              <a:rPr lang="hr-HR" dirty="0" smtClean="0"/>
              <a:t>Međužupanijsko stručno vijeće knjižničara</a:t>
            </a:r>
          </a:p>
          <a:p>
            <a:r>
              <a:rPr lang="hr-HR" smtClean="0"/>
              <a:t>Srednja škola Krapina, 7.srpnja 2015.</a:t>
            </a:r>
            <a:endParaRPr lang="hr-H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a:xfrm>
            <a:off x="467544" y="1628800"/>
            <a:ext cx="8229600" cy="4389120"/>
          </a:xfrm>
        </p:spPr>
        <p:txBody>
          <a:bodyPr>
            <a:normAutofit/>
          </a:bodyPr>
          <a:lstStyle/>
          <a:p>
            <a:pPr lvl="0"/>
            <a:r>
              <a:rPr lang="hr-HR" sz="1600" b="1" dirty="0" smtClean="0">
                <a:latin typeface="Arial" pitchFamily="34" charset="0"/>
                <a:cs typeface="Arial" pitchFamily="34" charset="0"/>
              </a:rPr>
              <a:t>2.GRUPA</a:t>
            </a:r>
          </a:p>
          <a:p>
            <a:pPr>
              <a:buNone/>
            </a:pPr>
            <a:r>
              <a:rPr lang="hr-HR" sz="1600" i="1" dirty="0" smtClean="0">
                <a:latin typeface="Arial" pitchFamily="34" charset="0"/>
                <a:cs typeface="Arial" pitchFamily="34" charset="0"/>
              </a:rPr>
              <a:t> </a:t>
            </a:r>
            <a:endParaRPr lang="hr-HR" sz="1600" dirty="0" smtClean="0">
              <a:latin typeface="Arial" pitchFamily="34" charset="0"/>
              <a:cs typeface="Arial" pitchFamily="34" charset="0"/>
            </a:endParaRPr>
          </a:p>
          <a:p>
            <a:pPr lvl="0"/>
            <a:r>
              <a:rPr lang="hr-HR" sz="1600" i="1" dirty="0" smtClean="0">
                <a:latin typeface="Arial" pitchFamily="34" charset="0"/>
                <a:cs typeface="Arial" pitchFamily="34" charset="0"/>
              </a:rPr>
              <a:t>Zanimljivosti...</a:t>
            </a:r>
            <a:endParaRPr lang="hr-HR" sz="1600" dirty="0" smtClean="0">
              <a:latin typeface="Arial" pitchFamily="34" charset="0"/>
              <a:cs typeface="Arial" pitchFamily="34" charset="0"/>
            </a:endParaRPr>
          </a:p>
          <a:p>
            <a:pPr>
              <a:buNone/>
            </a:pPr>
            <a:r>
              <a:rPr lang="hr-HR" sz="1600" i="1" dirty="0" smtClean="0">
                <a:latin typeface="Arial" pitchFamily="34" charset="0"/>
                <a:cs typeface="Arial" pitchFamily="34" charset="0"/>
              </a:rPr>
              <a:t>     Zanimljiva je priča o nastanku riječi „ silueta“. Riječ je uzeta od prezimena francuskog ministra financija Etiennea de Silhouetta koji je sredinom 18.st. pozivao na štednju i korio aristokraciju zbog ogromnih izdataka za slike i portrete. Niska cijena osjenčanih portreta dala je povoda šaljivdžijama da ih nazivaju portretima „ a la Silhouette“.</a:t>
            </a:r>
            <a:br>
              <a:rPr lang="hr-HR" sz="1600" i="1" dirty="0" smtClean="0">
                <a:latin typeface="Arial" pitchFamily="34" charset="0"/>
                <a:cs typeface="Arial" pitchFamily="34" charset="0"/>
              </a:rPr>
            </a:br>
            <a:r>
              <a:rPr lang="hr-HR" sz="1600" i="1" dirty="0" smtClean="0">
                <a:latin typeface="Arial" pitchFamily="34" charset="0"/>
                <a:cs typeface="Arial" pitchFamily="34" charset="0"/>
              </a:rPr>
              <a:t>                             </a:t>
            </a:r>
            <a:endParaRPr lang="hr-HR" sz="1600" dirty="0" smtClean="0">
              <a:latin typeface="Arial" pitchFamily="34" charset="0"/>
              <a:cs typeface="Arial" pitchFamily="34" charset="0"/>
            </a:endParaRPr>
          </a:p>
          <a:p>
            <a:pPr>
              <a:buNone/>
            </a:pPr>
            <a:r>
              <a:rPr lang="hr-HR" sz="1600" i="1" dirty="0" smtClean="0">
                <a:latin typeface="Arial" pitchFamily="34" charset="0"/>
                <a:cs typeface="Arial" pitchFamily="34" charset="0"/>
              </a:rPr>
              <a:t>                                 </a:t>
            </a:r>
            <a:endParaRPr lang="hr-HR" sz="1600" dirty="0" smtClean="0">
              <a:latin typeface="Arial" pitchFamily="34" charset="0"/>
              <a:cs typeface="Arial" pitchFamily="34" charset="0"/>
            </a:endParaRPr>
          </a:p>
          <a:p>
            <a:pPr lvl="0"/>
            <a:r>
              <a:rPr lang="hr-HR" sz="1600" b="1" dirty="0" smtClean="0">
                <a:latin typeface="Arial" pitchFamily="34" charset="0"/>
                <a:cs typeface="Arial" pitchFamily="34" charset="0"/>
              </a:rPr>
              <a:t>1.ZADATAK </a:t>
            </a:r>
            <a:r>
              <a:rPr lang="hr-HR" sz="1600" dirty="0" smtClean="0">
                <a:latin typeface="Arial" pitchFamily="34" charset="0"/>
                <a:cs typeface="Arial" pitchFamily="34" charset="0"/>
              </a:rPr>
              <a:t>:  Opišite pomrčinu Sunca i Mjeseca uz pomoć literature i napišite kratku anotaciju( kratak prikaz sadržaja nekog dokumenta).Pojavu  slikovno predočite uz pomoć atlasa ( Veliki atlas svemira).</a:t>
            </a:r>
          </a:p>
          <a:p>
            <a:pPr lvl="0"/>
            <a:r>
              <a:rPr lang="hr-HR" sz="1600" b="1" dirty="0" smtClean="0">
                <a:latin typeface="Arial" pitchFamily="34" charset="0"/>
                <a:cs typeface="Arial" pitchFamily="34" charset="0"/>
              </a:rPr>
              <a:t>2.ZADATAK</a:t>
            </a:r>
            <a:r>
              <a:rPr lang="hr-HR" sz="1600" dirty="0" smtClean="0">
                <a:latin typeface="Arial" pitchFamily="34" charset="0"/>
                <a:cs typeface="Arial" pitchFamily="34" charset="0"/>
              </a:rPr>
              <a:t>:  Možete li objasniti tvrdnju da se poznata dječja igra  „skrivača“ temelji na činjenici  da svjetlost ne može skretati iza zgrade, ugla ili drveta...</a:t>
            </a:r>
            <a:br>
              <a:rPr lang="hr-HR" sz="1600" dirty="0" smtClean="0">
                <a:latin typeface="Arial" pitchFamily="34" charset="0"/>
                <a:cs typeface="Arial" pitchFamily="34" charset="0"/>
              </a:rPr>
            </a:br>
            <a:endParaRPr lang="hr-HR" sz="1600" dirty="0" smtClean="0">
              <a:latin typeface="Arial" pitchFamily="34" charset="0"/>
              <a:cs typeface="Arial" pitchFamily="34" charset="0"/>
            </a:endParaRPr>
          </a:p>
          <a:p>
            <a:endParaRPr lang="hr-HR"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8229600" cy="4389120"/>
          </a:xfrm>
        </p:spPr>
        <p:txBody>
          <a:bodyPr>
            <a:normAutofit fontScale="62500" lnSpcReduction="20000"/>
          </a:bodyPr>
          <a:lstStyle/>
          <a:p>
            <a:pPr lvl="0"/>
            <a:r>
              <a:rPr lang="hr-HR" b="1" dirty="0" smtClean="0">
                <a:latin typeface="Arial" pitchFamily="34" charset="0"/>
                <a:cs typeface="Arial" pitchFamily="34" charset="0"/>
              </a:rPr>
              <a:t>3. GRUPA</a:t>
            </a: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a:t>
            </a:r>
            <a:endParaRPr lang="hr-HR" dirty="0" smtClean="0">
              <a:latin typeface="Arial" pitchFamily="34" charset="0"/>
              <a:cs typeface="Arial" pitchFamily="34" charset="0"/>
            </a:endParaRPr>
          </a:p>
          <a:p>
            <a:pPr lvl="0"/>
            <a:r>
              <a:rPr lang="hr-HR" i="1" dirty="0" smtClean="0">
                <a:latin typeface="Arial" pitchFamily="34" charset="0"/>
                <a:cs typeface="Arial" pitchFamily="34" charset="0"/>
              </a:rPr>
              <a:t>Zanimljivosti...</a:t>
            </a: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*Svjetlosti treba oko 8 minuta da stigne od Sunca do Zemlje,tj.  Da prevali put od približno 150 mil km.</a:t>
            </a: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*Udaljenosti u svemiru su doista velike – svjetlosti je potrebno oko </a:t>
            </a:r>
            <a:br>
              <a:rPr lang="hr-HR" i="1" dirty="0" smtClean="0">
                <a:latin typeface="Arial" pitchFamily="34" charset="0"/>
                <a:cs typeface="Arial" pitchFamily="34" charset="0"/>
              </a:rPr>
            </a:br>
            <a:r>
              <a:rPr lang="hr-HR" i="1" dirty="0" smtClean="0">
                <a:latin typeface="Arial" pitchFamily="34" charset="0"/>
                <a:cs typeface="Arial" pitchFamily="34" charset="0"/>
              </a:rPr>
              <a:t>100 000 godina da prijeđe s ruba na rub naše galaktike –Mliječne staze!</a:t>
            </a:r>
            <a:br>
              <a:rPr lang="hr-HR" i="1" dirty="0" smtClean="0">
                <a:latin typeface="Arial" pitchFamily="34" charset="0"/>
                <a:cs typeface="Arial" pitchFamily="34" charset="0"/>
              </a:rPr>
            </a:b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a:t>
            </a:r>
            <a:endParaRPr lang="hr-HR" dirty="0" smtClean="0">
              <a:latin typeface="Arial" pitchFamily="34" charset="0"/>
              <a:cs typeface="Arial" pitchFamily="34" charset="0"/>
            </a:endParaRPr>
          </a:p>
          <a:p>
            <a:r>
              <a:rPr lang="hr-HR" b="1" dirty="0" smtClean="0">
                <a:latin typeface="Arial" pitchFamily="34" charset="0"/>
                <a:cs typeface="Arial" pitchFamily="34" charset="0"/>
              </a:rPr>
              <a:t>1. ZADATAK </a:t>
            </a:r>
            <a:r>
              <a:rPr lang="hr-HR" i="1" dirty="0" smtClean="0">
                <a:latin typeface="Arial" pitchFamily="34" charset="0"/>
                <a:cs typeface="Arial" pitchFamily="34" charset="0"/>
              </a:rPr>
              <a:t>: Koja je najveća brzina u prirodi i koliko iznosi?</a:t>
            </a:r>
            <a:br>
              <a:rPr lang="hr-HR" i="1" dirty="0" smtClean="0">
                <a:latin typeface="Arial" pitchFamily="34" charset="0"/>
                <a:cs typeface="Arial" pitchFamily="34" charset="0"/>
              </a:rPr>
            </a:br>
            <a:r>
              <a:rPr lang="hr-HR" i="1" dirty="0" smtClean="0">
                <a:latin typeface="Arial" pitchFamily="34" charset="0"/>
                <a:cs typeface="Arial" pitchFamily="34" charset="0"/>
              </a:rPr>
              <a:t>Podatke podkrijepite citatima iz enciklopedije/ leksikona.</a:t>
            </a: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a:t>
            </a:r>
            <a:endParaRPr lang="hr-HR" dirty="0" smtClean="0">
              <a:latin typeface="Arial" pitchFamily="34" charset="0"/>
              <a:cs typeface="Arial" pitchFamily="34" charset="0"/>
            </a:endParaRPr>
          </a:p>
          <a:p>
            <a:r>
              <a:rPr lang="hr-HR" b="1" i="1" dirty="0" smtClean="0">
                <a:latin typeface="Arial" pitchFamily="34" charset="0"/>
                <a:cs typeface="Arial" pitchFamily="34" charset="0"/>
              </a:rPr>
              <a:t>2.ZADATAK</a:t>
            </a:r>
            <a:r>
              <a:rPr lang="hr-HR" i="1" dirty="0" smtClean="0">
                <a:latin typeface="Arial" pitchFamily="34" charset="0"/>
                <a:cs typeface="Arial" pitchFamily="34" charset="0"/>
              </a:rPr>
              <a:t>:  Jeste li čuli za znanstvnika /astonoma koji se zove </a:t>
            </a:r>
            <a:br>
              <a:rPr lang="hr-HR" i="1" dirty="0" smtClean="0">
                <a:latin typeface="Arial" pitchFamily="34" charset="0"/>
                <a:cs typeface="Arial" pitchFamily="34" charset="0"/>
              </a:rPr>
            </a:br>
            <a:r>
              <a:rPr lang="hr-HR" i="1" dirty="0" smtClean="0">
                <a:latin typeface="Arial" pitchFamily="34" charset="0"/>
                <a:cs typeface="Arial" pitchFamily="34" charset="0"/>
              </a:rPr>
              <a:t>Olaf Römer ? </a:t>
            </a:r>
            <a:br>
              <a:rPr lang="hr-HR" i="1" dirty="0" smtClean="0">
                <a:latin typeface="Arial" pitchFamily="34" charset="0"/>
                <a:cs typeface="Arial" pitchFamily="34" charset="0"/>
              </a:rPr>
            </a:br>
            <a:r>
              <a:rPr lang="hr-HR" i="1" dirty="0" smtClean="0">
                <a:latin typeface="Arial" pitchFamily="34" charset="0"/>
                <a:cs typeface="Arial" pitchFamily="34" charset="0"/>
              </a:rPr>
              <a:t>Istražite u enciklopediji čime se bavio te napišite kratki sažetak ( do pet rečenica).</a:t>
            </a:r>
            <a:endParaRPr lang="hr-HR" dirty="0" smtClean="0">
              <a:latin typeface="Arial" pitchFamily="34" charset="0"/>
              <a:cs typeface="Arial" pitchFamily="34" charset="0"/>
            </a:endParaRPr>
          </a:p>
          <a:p>
            <a:r>
              <a:rPr lang="hr-HR" b="1" dirty="0" smtClean="0">
                <a:latin typeface="Arial" pitchFamily="34" charset="0"/>
                <a:cs typeface="Arial" pitchFamily="34" charset="0"/>
              </a:rPr>
              <a:t>3.ZADATAK:</a:t>
            </a:r>
            <a:r>
              <a:rPr lang="hr-HR" i="1" dirty="0" smtClean="0">
                <a:latin typeface="Arial" pitchFamily="34" charset="0"/>
                <a:cs typeface="Arial" pitchFamily="34" charset="0"/>
              </a:rPr>
              <a:t/>
            </a:r>
            <a:br>
              <a:rPr lang="hr-HR" i="1" dirty="0" smtClean="0">
                <a:latin typeface="Arial" pitchFamily="34" charset="0"/>
                <a:cs typeface="Arial" pitchFamily="34" charset="0"/>
              </a:rPr>
            </a:br>
            <a:r>
              <a:rPr lang="hr-HR" i="1" dirty="0" smtClean="0">
                <a:latin typeface="Arial" pitchFamily="34" charset="0"/>
                <a:cs typeface="Arial" pitchFamily="34" charset="0"/>
              </a:rPr>
              <a:t>Što je kaleidoskop?</a:t>
            </a:r>
            <a:endParaRPr lang="hr-HR" dirty="0" smtClean="0">
              <a:latin typeface="Arial" pitchFamily="34" charset="0"/>
              <a:cs typeface="Arial" pitchFamily="34" charset="0"/>
            </a:endParaRPr>
          </a:p>
          <a:p>
            <a:pPr>
              <a:buNone/>
            </a:pPr>
            <a:r>
              <a:rPr lang="hr-HR" i="1" dirty="0" smtClean="0">
                <a:latin typeface="Arial" pitchFamily="34" charset="0"/>
                <a:cs typeface="Arial" pitchFamily="34" charset="0"/>
              </a:rPr>
              <a:t>      Prepišite definiciju iz enciklopedije ( citirajte ).</a:t>
            </a:r>
            <a:endParaRPr lang="hr-HR" dirty="0" smtClean="0">
              <a:latin typeface="Arial" pitchFamily="34" charset="0"/>
              <a:cs typeface="Arial" pitchFamily="34" charset="0"/>
            </a:endParaRPr>
          </a:p>
          <a:p>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lnSpcReduction="10000"/>
          </a:bodyPr>
          <a:lstStyle/>
          <a:p>
            <a:pPr lvl="0"/>
            <a:r>
              <a:rPr lang="hr-HR" sz="1700" b="1" dirty="0" smtClean="0">
                <a:latin typeface="Arial" pitchFamily="34" charset="0"/>
                <a:cs typeface="Arial" pitchFamily="34" charset="0"/>
              </a:rPr>
              <a:t>4.GRUPA</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pPr lvl="0"/>
            <a:r>
              <a:rPr lang="hr-HR" sz="1700" i="1" dirty="0" smtClean="0">
                <a:latin typeface="Arial" pitchFamily="34" charset="0"/>
                <a:cs typeface="Arial" pitchFamily="34" charset="0"/>
              </a:rPr>
              <a:t>Zanimljivosti...</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Ravna zrcala dijelovi su različitih uređaja i optičkih  instrumenata ( periskopi, grafoskopi, dijaprojektori, mikroskopi, teleskopi, fotografski aparati, lampe)...</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r>
              <a:rPr lang="hr-HR" sz="1700" b="1" dirty="0" smtClean="0">
                <a:latin typeface="Arial" pitchFamily="34" charset="0"/>
                <a:cs typeface="Arial" pitchFamily="34" charset="0"/>
              </a:rPr>
              <a:t>1.ZADATAK:  </a:t>
            </a:r>
            <a:r>
              <a:rPr lang="hr-HR" sz="1700" i="1" dirty="0" smtClean="0">
                <a:latin typeface="Arial" pitchFamily="34" charset="0"/>
                <a:cs typeface="Arial" pitchFamily="34" charset="0"/>
              </a:rPr>
              <a:t>Navedite primjenu gore navedenih instrumenata koristeći se literaturom ,te napišite kratke sažetke ( do pet rečenica).</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r>
              <a:rPr lang="hr-HR" sz="1700" b="1" dirty="0" smtClean="0">
                <a:latin typeface="Arial" pitchFamily="34" charset="0"/>
                <a:cs typeface="Arial" pitchFamily="34" charset="0"/>
              </a:rPr>
              <a:t>2.ZADATAK</a:t>
            </a:r>
            <a:r>
              <a:rPr lang="hr-HR" sz="1700" i="1" dirty="0" smtClean="0">
                <a:latin typeface="Arial" pitchFamily="34" charset="0"/>
                <a:cs typeface="Arial" pitchFamily="34" charset="0"/>
              </a:rPr>
              <a:t>: Dopunite sljedeću rečenicu:</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 U davna vremena mlade su se djevojke dotjerivale iznad posude s ____________ili ispred neke__________ploče.</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pPr>
              <a:buNone/>
            </a:pPr>
            <a:r>
              <a:rPr lang="hr-HR" sz="1700" i="1" dirty="0" smtClean="0">
                <a:latin typeface="Arial" pitchFamily="34" charset="0"/>
                <a:cs typeface="Arial" pitchFamily="34" charset="0"/>
              </a:rPr>
              <a:t> </a:t>
            </a:r>
            <a:endParaRPr lang="hr-HR" sz="1700" dirty="0" smtClean="0">
              <a:latin typeface="Arial" pitchFamily="34" charset="0"/>
              <a:cs typeface="Arial" pitchFamily="34" charset="0"/>
            </a:endParaRPr>
          </a:p>
          <a:p>
            <a:endParaRPr lang="hr-H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fontScale="32500" lnSpcReduction="20000"/>
          </a:bodyPr>
          <a:lstStyle/>
          <a:p>
            <a:pPr lvl="0"/>
            <a:r>
              <a:rPr lang="hr-HR" sz="4300" b="1" dirty="0" smtClean="0">
                <a:latin typeface="Arial" pitchFamily="34" charset="0"/>
                <a:cs typeface="Arial" pitchFamily="34" charset="0"/>
              </a:rPr>
              <a:t>5.GRUPA</a:t>
            </a:r>
            <a:endParaRPr lang="hr-HR" sz="4300" dirty="0" smtClean="0">
              <a:latin typeface="Arial" pitchFamily="34" charset="0"/>
              <a:cs typeface="Arial" pitchFamily="34" charset="0"/>
            </a:endParaRPr>
          </a:p>
          <a:p>
            <a:pPr>
              <a:buNone/>
            </a:pPr>
            <a:r>
              <a:rPr lang="hr-HR" sz="4300" i="1" dirty="0" smtClean="0">
                <a:latin typeface="Arial" pitchFamily="34" charset="0"/>
                <a:cs typeface="Arial" pitchFamily="34" charset="0"/>
              </a:rPr>
              <a:t> </a:t>
            </a:r>
            <a:endParaRPr lang="hr-HR" sz="4300" dirty="0" smtClean="0">
              <a:latin typeface="Arial" pitchFamily="34" charset="0"/>
              <a:cs typeface="Arial" pitchFamily="34" charset="0"/>
            </a:endParaRPr>
          </a:p>
          <a:p>
            <a:r>
              <a:rPr lang="hr-HR" sz="4300" i="1" dirty="0" smtClean="0">
                <a:latin typeface="Arial" pitchFamily="34" charset="0"/>
                <a:cs typeface="Arial" pitchFamily="34" charset="0"/>
              </a:rPr>
              <a:t>a)Zanimljivosti...</a:t>
            </a:r>
            <a:br>
              <a:rPr lang="hr-HR" sz="4300" i="1" dirty="0" smtClean="0">
                <a:latin typeface="Arial" pitchFamily="34" charset="0"/>
                <a:cs typeface="Arial" pitchFamily="34" charset="0"/>
              </a:rPr>
            </a:br>
            <a:r>
              <a:rPr lang="hr-HR" sz="4300" i="1" dirty="0" smtClean="0">
                <a:latin typeface="Arial" pitchFamily="34" charset="0"/>
                <a:cs typeface="Arial" pitchFamily="34" charset="0"/>
              </a:rPr>
              <a:t>***Poznata je legenda u kojoj se govori da je Arhimed konkavnim zrcalima spalio rimske brodove koji su opsjedali Sirakuzu.</a:t>
            </a:r>
            <a:br>
              <a:rPr lang="hr-HR" sz="4300" i="1" dirty="0" smtClean="0">
                <a:latin typeface="Arial" pitchFamily="34" charset="0"/>
                <a:cs typeface="Arial" pitchFamily="34" charset="0"/>
              </a:rPr>
            </a:br>
            <a:r>
              <a:rPr lang="hr-HR" sz="4300" i="1" dirty="0" smtClean="0">
                <a:latin typeface="Arial" pitchFamily="34" charset="0"/>
                <a:cs typeface="Arial" pitchFamily="34" charset="0"/>
              </a:rPr>
              <a:t>***Jeste li znali da se udubljenim zrcalom pali olimpijska vatra- u žarište zrcala postavi se baklja koju zapali zrcalom fokusirana sunčeva svjetlost.</a:t>
            </a:r>
            <a:endParaRPr lang="hr-HR" sz="4300" dirty="0" smtClean="0">
              <a:latin typeface="Arial" pitchFamily="34" charset="0"/>
              <a:cs typeface="Arial" pitchFamily="34" charset="0"/>
            </a:endParaRPr>
          </a:p>
          <a:p>
            <a:pPr>
              <a:buNone/>
            </a:pPr>
            <a:r>
              <a:rPr lang="hr-HR" sz="4300" i="1" dirty="0" smtClean="0">
                <a:latin typeface="Arial" pitchFamily="34" charset="0"/>
                <a:cs typeface="Arial" pitchFamily="34" charset="0"/>
              </a:rPr>
              <a:t> </a:t>
            </a:r>
            <a:endParaRPr lang="hr-HR" sz="4300" dirty="0" smtClean="0">
              <a:latin typeface="Arial" pitchFamily="34" charset="0"/>
              <a:cs typeface="Arial" pitchFamily="34" charset="0"/>
            </a:endParaRPr>
          </a:p>
          <a:p>
            <a:pPr lvl="0"/>
            <a:r>
              <a:rPr lang="hr-HR" sz="4300" b="1" i="1" dirty="0" smtClean="0">
                <a:latin typeface="Arial" pitchFamily="34" charset="0"/>
                <a:cs typeface="Arial" pitchFamily="34" charset="0"/>
              </a:rPr>
              <a:t>1. ZADATAK:</a:t>
            </a:r>
            <a:r>
              <a:rPr lang="hr-HR" sz="4300" i="1" dirty="0" smtClean="0">
                <a:latin typeface="Arial" pitchFamily="34" charset="0"/>
                <a:cs typeface="Arial" pitchFamily="34" charset="0"/>
              </a:rPr>
              <a:t/>
            </a:r>
            <a:br>
              <a:rPr lang="hr-HR" sz="4300" i="1" dirty="0" smtClean="0">
                <a:latin typeface="Arial" pitchFamily="34" charset="0"/>
                <a:cs typeface="Arial" pitchFamily="34" charset="0"/>
              </a:rPr>
            </a:br>
            <a:r>
              <a:rPr lang="hr-HR" sz="4300" i="1" dirty="0" smtClean="0">
                <a:latin typeface="Arial" pitchFamily="34" charset="0"/>
                <a:cs typeface="Arial" pitchFamily="34" charset="0"/>
              </a:rPr>
              <a:t>Razmislite i napišite koristeći se literaturom gdje se sve koriste udubljena zrcala:</a:t>
            </a:r>
            <a:endParaRPr lang="hr-HR" sz="4300" dirty="0" smtClean="0">
              <a:latin typeface="Arial" pitchFamily="34" charset="0"/>
              <a:cs typeface="Arial" pitchFamily="34" charset="0"/>
            </a:endParaRPr>
          </a:p>
          <a:p>
            <a:pPr lvl="0">
              <a:buNone/>
            </a:pPr>
            <a:r>
              <a:rPr lang="hr-HR" sz="4300" i="1" dirty="0" smtClean="0">
                <a:latin typeface="Arial" pitchFamily="34" charset="0"/>
                <a:cs typeface="Arial" pitchFamily="34" charset="0"/>
              </a:rPr>
              <a:t>       u _____ industriji...</a:t>
            </a:r>
            <a:endParaRPr lang="hr-HR" sz="4300" dirty="0" smtClean="0">
              <a:latin typeface="Arial" pitchFamily="34" charset="0"/>
              <a:cs typeface="Arial" pitchFamily="34" charset="0"/>
            </a:endParaRPr>
          </a:p>
          <a:p>
            <a:pPr lvl="0">
              <a:buNone/>
            </a:pPr>
            <a:r>
              <a:rPr lang="hr-HR" sz="4300" i="1" dirty="0" smtClean="0">
                <a:latin typeface="Arial" pitchFamily="34" charset="0"/>
                <a:cs typeface="Arial" pitchFamily="34" charset="0"/>
              </a:rPr>
              <a:t>       u medicini za______</a:t>
            </a:r>
            <a:endParaRPr lang="hr-HR" sz="4300" dirty="0" smtClean="0">
              <a:latin typeface="Arial" pitchFamily="34" charset="0"/>
              <a:cs typeface="Arial" pitchFamily="34" charset="0"/>
            </a:endParaRPr>
          </a:p>
          <a:p>
            <a:pPr lvl="0">
              <a:buNone/>
            </a:pPr>
            <a:r>
              <a:rPr lang="hr-HR" sz="4300" i="1" dirty="0" smtClean="0">
                <a:latin typeface="Arial" pitchFamily="34" charset="0"/>
                <a:cs typeface="Arial" pitchFamily="34" charset="0"/>
              </a:rPr>
              <a:t>       u kazalištu...</a:t>
            </a:r>
            <a:endParaRPr lang="hr-HR" sz="4300" dirty="0" smtClean="0">
              <a:latin typeface="Arial" pitchFamily="34" charset="0"/>
              <a:cs typeface="Arial" pitchFamily="34" charset="0"/>
            </a:endParaRPr>
          </a:p>
          <a:p>
            <a:pPr lvl="0">
              <a:buNone/>
            </a:pPr>
            <a:r>
              <a:rPr lang="hr-HR" sz="4300" i="1" dirty="0" smtClean="0">
                <a:latin typeface="Arial" pitchFamily="34" charset="0"/>
                <a:cs typeface="Arial" pitchFamily="34" charset="0"/>
              </a:rPr>
              <a:t>       kao pomoć pomorcima noću___________</a:t>
            </a:r>
            <a:endParaRPr lang="hr-HR" sz="4300" dirty="0" smtClean="0">
              <a:latin typeface="Arial" pitchFamily="34" charset="0"/>
              <a:cs typeface="Arial" pitchFamily="34" charset="0"/>
            </a:endParaRPr>
          </a:p>
          <a:p>
            <a:pPr lvl="0">
              <a:buNone/>
            </a:pPr>
            <a:r>
              <a:rPr lang="hr-HR" sz="4300" i="1" dirty="0" smtClean="0">
                <a:latin typeface="Arial" pitchFamily="34" charset="0"/>
                <a:cs typeface="Arial" pitchFamily="34" charset="0"/>
              </a:rPr>
              <a:t>       u istraživanju _________</a:t>
            </a:r>
            <a:br>
              <a:rPr lang="hr-HR" sz="4300" i="1" dirty="0" smtClean="0">
                <a:latin typeface="Arial" pitchFamily="34" charset="0"/>
                <a:cs typeface="Arial" pitchFamily="34" charset="0"/>
              </a:rPr>
            </a:br>
            <a:endParaRPr lang="hr-HR" sz="4300" dirty="0" smtClean="0">
              <a:latin typeface="Arial" pitchFamily="34" charset="0"/>
              <a:cs typeface="Arial" pitchFamily="34" charset="0"/>
            </a:endParaRPr>
          </a:p>
          <a:p>
            <a:pPr lvl="0">
              <a:buNone/>
            </a:pPr>
            <a:r>
              <a:rPr lang="hr-HR" sz="4300" b="1" i="1" dirty="0" smtClean="0">
                <a:latin typeface="Arial" pitchFamily="34" charset="0"/>
                <a:cs typeface="Arial" pitchFamily="34" charset="0"/>
              </a:rPr>
              <a:t>      2. ZADATAK:</a:t>
            </a:r>
            <a:r>
              <a:rPr lang="hr-HR" sz="4300" i="1" dirty="0" smtClean="0">
                <a:latin typeface="Arial" pitchFamily="34" charset="0"/>
                <a:cs typeface="Arial" pitchFamily="34" charset="0"/>
              </a:rPr>
              <a:t/>
            </a:r>
            <a:br>
              <a:rPr lang="hr-HR" sz="4300" i="1" dirty="0" smtClean="0">
                <a:latin typeface="Arial" pitchFamily="34" charset="0"/>
                <a:cs typeface="Arial" pitchFamily="34" charset="0"/>
              </a:rPr>
            </a:br>
            <a:r>
              <a:rPr lang="hr-HR" sz="4300" dirty="0" smtClean="0">
                <a:latin typeface="Arial" pitchFamily="34" charset="0"/>
                <a:cs typeface="Arial" pitchFamily="34" charset="0"/>
              </a:rPr>
              <a:t>Koristeći literaturu istražite životopis velikog dubrovačkog matematičara i fizičara Marina Getaldića ( 1568.-1626.) koji je bio suvrmenik Galilea Galileija...</a:t>
            </a:r>
            <a:br>
              <a:rPr lang="hr-HR" sz="4300" dirty="0" smtClean="0">
                <a:latin typeface="Arial" pitchFamily="34" charset="0"/>
                <a:cs typeface="Arial" pitchFamily="34" charset="0"/>
              </a:rPr>
            </a:br>
            <a:endParaRPr lang="hr-HR" sz="4300" dirty="0" smtClean="0">
              <a:latin typeface="Arial" pitchFamily="34" charset="0"/>
              <a:cs typeface="Arial" pitchFamily="34" charset="0"/>
            </a:endParaRPr>
          </a:p>
          <a:p>
            <a:endParaRPr lang="hr-H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FIZIKA vs ŠK.Knjižnica 7-15\fizika- slike 2.5.12-1\DSC01642.JPG"/>
          <p:cNvPicPr>
            <a:picLocks noGrp="1" noChangeAspect="1" noChangeArrowheads="1"/>
          </p:cNvPicPr>
          <p:nvPr>
            <p:ph idx="1"/>
          </p:nvPr>
        </p:nvPicPr>
        <p:blipFill>
          <a:blip r:embed="rId2" cstate="print"/>
          <a:srcRect/>
          <a:stretch>
            <a:fillRect/>
          </a:stretch>
        </p:blipFill>
        <p:spPr bwMode="auto">
          <a:xfrm>
            <a:off x="1187624" y="1628800"/>
            <a:ext cx="6332636" cy="4749477"/>
          </a:xfrm>
          <a:prstGeom prst="rect">
            <a:avLst/>
          </a:prstGeom>
          <a:noFill/>
        </p:spPr>
      </p:pic>
      <p:sp>
        <p:nvSpPr>
          <p:cNvPr id="3" name="TextBox 2"/>
          <p:cNvSpPr txBox="1"/>
          <p:nvPr/>
        </p:nvSpPr>
        <p:spPr>
          <a:xfrm>
            <a:off x="503040" y="332656"/>
            <a:ext cx="8640960" cy="1261884"/>
          </a:xfrm>
          <a:prstGeom prst="rect">
            <a:avLst/>
          </a:prstGeom>
          <a:noFill/>
        </p:spPr>
        <p:txBody>
          <a:bodyPr wrap="square" rtlCol="0">
            <a:spAutoFit/>
          </a:bodyPr>
          <a:lstStyle/>
          <a:p>
            <a:r>
              <a:rPr lang="hr-HR" sz="3600" dirty="0" smtClean="0">
                <a:solidFill>
                  <a:schemeClr val="tx2"/>
                </a:solidFill>
                <a:latin typeface="+mj-lt"/>
              </a:rPr>
              <a:t>Učenici čitaju,proučavaju, istražuju,zapisuju i komuniciraju u radnim skupinama</a:t>
            </a:r>
            <a:r>
              <a:rPr lang="hr-HR" sz="4000" dirty="0" smtClean="0">
                <a:solidFill>
                  <a:schemeClr val="tx2"/>
                </a:solidFill>
                <a:latin typeface="+mj-lt"/>
              </a:rPr>
              <a:t>.</a:t>
            </a:r>
            <a:endParaRPr lang="hr-HR" sz="4000" dirty="0">
              <a:solidFill>
                <a:schemeClr val="tx2"/>
              </a:solidFill>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r>
              <a:rPr lang="hr-HR" dirty="0" smtClean="0">
                <a:latin typeface="Arial" pitchFamily="34" charset="0"/>
                <a:cs typeface="Arial" pitchFamily="34" charset="0"/>
              </a:rPr>
              <a:t>Parafraziraju pojmove pronađene u literaturi i  citiraju izvore.</a:t>
            </a:r>
          </a:p>
          <a:p>
            <a:r>
              <a:rPr lang="hr-HR" dirty="0" smtClean="0">
                <a:latin typeface="Arial" pitchFamily="34" charset="0"/>
                <a:cs typeface="Arial" pitchFamily="34" charset="0"/>
              </a:rPr>
              <a:t>Kritički s razumijevanjem odnose se prema tekstu te rade bilješke i pišu sažetak.</a:t>
            </a:r>
          </a:p>
          <a:p>
            <a:r>
              <a:rPr lang="hr-HR" dirty="0" smtClean="0">
                <a:latin typeface="Arial" pitchFamily="34" charset="0"/>
                <a:cs typeface="Arial" pitchFamily="34" charset="0"/>
              </a:rPr>
              <a:t>Oslanjaju se na predznanje i naučeno o predmetu kojeg istražuju.</a:t>
            </a:r>
          </a:p>
          <a:p>
            <a:r>
              <a:rPr lang="hr-HR" dirty="0" smtClean="0">
                <a:latin typeface="Arial" pitchFamily="34" charset="0"/>
                <a:cs typeface="Arial" pitchFamily="34" charset="0"/>
              </a:rPr>
              <a:t>Ako nisu savladali nastavnu jedinicu koja je tema istraživanja ( Svjetlost), shvaćanje pročitanoga neće biti očekivano u dovoljnoj mjeri</a:t>
            </a:r>
            <a:br>
              <a:rPr lang="hr-HR" dirty="0" smtClean="0">
                <a:latin typeface="Arial" pitchFamily="34" charset="0"/>
                <a:cs typeface="Arial" pitchFamily="34" charset="0"/>
              </a:rPr>
            </a:b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r>
              <a:rPr lang="hr-HR" dirty="0" smtClean="0">
                <a:latin typeface="Arial" pitchFamily="34" charset="0"/>
                <a:cs typeface="Arial" pitchFamily="34" charset="0"/>
              </a:rPr>
              <a:t>Učenici čitajući s razumijevanjem interpretiraju pojmove pronađene u literaturi koja pripada znanstvenoj i popularnoj građi u školskoj knjižnici.</a:t>
            </a:r>
            <a:br>
              <a:rPr lang="hr-HR" dirty="0" smtClean="0">
                <a:latin typeface="Arial" pitchFamily="34" charset="0"/>
                <a:cs typeface="Arial" pitchFamily="34" charset="0"/>
              </a:rPr>
            </a:br>
            <a:endParaRPr lang="hr-HR" dirty="0" smtClean="0">
              <a:latin typeface="Arial" pitchFamily="34" charset="0"/>
              <a:cs typeface="Arial" pitchFamily="34" charset="0"/>
            </a:endParaRPr>
          </a:p>
          <a:p>
            <a:r>
              <a:rPr lang="hr-HR" dirty="0" smtClean="0">
                <a:latin typeface="Arial" pitchFamily="34" charset="0"/>
                <a:cs typeface="Arial" pitchFamily="34" charset="0"/>
              </a:rPr>
              <a:t>Samostalno  otkrivaju  i  pronalaze odgovore na zadana pitanja i time usustavljuju stečena znanja.</a:t>
            </a:r>
          </a:p>
          <a:p>
            <a:r>
              <a:rPr lang="hr-HR" dirty="0" smtClean="0">
                <a:latin typeface="Arial" pitchFamily="34" charset="0"/>
                <a:cs typeface="Arial" pitchFamily="34" charset="0"/>
              </a:rPr>
              <a:t>Nove zamisli koje su stekli čitanjem stručne građe mogu pomoći kod objašnjavanja pojava načinom kako to prije nisu mislili.</a:t>
            </a:r>
            <a:br>
              <a:rPr lang="hr-HR" dirty="0" smtClean="0">
                <a:latin typeface="Arial" pitchFamily="34" charset="0"/>
                <a:cs typeface="Arial" pitchFamily="34" charset="0"/>
              </a:rPr>
            </a:b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r>
              <a:rPr lang="hr-HR" dirty="0" smtClean="0">
                <a:latin typeface="Arial" pitchFamily="34" charset="0"/>
                <a:cs typeface="Arial" pitchFamily="34" charset="0"/>
              </a:rPr>
              <a:t>Primjenjuju stečena znanja u svakodnevnom životu.</a:t>
            </a:r>
            <a:br>
              <a:rPr lang="hr-HR" dirty="0" smtClean="0">
                <a:latin typeface="Arial" pitchFamily="34" charset="0"/>
                <a:cs typeface="Arial" pitchFamily="34" charset="0"/>
              </a:rPr>
            </a:br>
            <a:r>
              <a:rPr lang="hr-HR" dirty="0" smtClean="0">
                <a:latin typeface="Arial" pitchFamily="34" charset="0"/>
                <a:cs typeface="Arial" pitchFamily="34" charset="0"/>
              </a:rPr>
              <a:t>Kako?</a:t>
            </a:r>
          </a:p>
          <a:p>
            <a:r>
              <a:rPr lang="hr-HR" dirty="0" smtClean="0">
                <a:latin typeface="Arial" pitchFamily="34" charset="0"/>
                <a:cs typeface="Arial" pitchFamily="34" charset="0"/>
              </a:rPr>
              <a:t>Povezuju činjenice koje su saznali iz referentnih izvora i pitanja na koja trebaju odgovoriti.</a:t>
            </a:r>
          </a:p>
          <a:p>
            <a:r>
              <a:rPr lang="hr-HR" dirty="0" smtClean="0">
                <a:latin typeface="Arial" pitchFamily="34" charset="0"/>
                <a:cs typeface="Arial" pitchFamily="34" charset="0"/>
              </a:rPr>
              <a:t>Organiziraju informacije u </a:t>
            </a:r>
            <a:r>
              <a:rPr lang="hr-HR" b="1" dirty="0" smtClean="0">
                <a:latin typeface="Arial" pitchFamily="34" charset="0"/>
                <a:cs typeface="Arial" pitchFamily="34" charset="0"/>
              </a:rPr>
              <a:t>novo znanje.</a:t>
            </a:r>
          </a:p>
          <a:p>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r>
              <a:rPr lang="hr-HR" dirty="0" smtClean="0">
                <a:latin typeface="Arial" pitchFamily="34" charset="0"/>
                <a:cs typeface="Arial" pitchFamily="34" charset="0"/>
              </a:rPr>
              <a:t>Primjena informacijskog čitanja u razvoju vještina kako učiti.</a:t>
            </a:r>
            <a:br>
              <a:rPr lang="hr-HR" dirty="0" smtClean="0">
                <a:latin typeface="Arial" pitchFamily="34" charset="0"/>
                <a:cs typeface="Arial" pitchFamily="34" charset="0"/>
              </a:rPr>
            </a:br>
            <a:r>
              <a:rPr lang="hr-HR" dirty="0" smtClean="0">
                <a:latin typeface="Arial" pitchFamily="34" charset="0"/>
                <a:cs typeface="Arial" pitchFamily="34" charset="0"/>
              </a:rPr>
              <a:t>Razvoj građanske i socijalne kompetencije u  grupnom radu.</a:t>
            </a:r>
          </a:p>
          <a:p>
            <a:pPr>
              <a:buNone/>
            </a:pP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latin typeface="Arial" pitchFamily="34" charset="0"/>
                <a:cs typeface="Arial" pitchFamily="34" charset="0"/>
              </a:rPr>
              <a:t/>
            </a:r>
            <a:br>
              <a:rPr lang="hr-HR" dirty="0" smtClean="0">
                <a:latin typeface="Arial" pitchFamily="34" charset="0"/>
                <a:cs typeface="Arial" pitchFamily="34" charset="0"/>
              </a:rPr>
            </a:b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686800" cy="1143000"/>
          </a:xfrm>
        </p:spPr>
        <p:txBody>
          <a:bodyPr>
            <a:noAutofit/>
          </a:bodyPr>
          <a:lstStyle/>
          <a:p>
            <a:r>
              <a:rPr lang="hr-HR" sz="4000" dirty="0" smtClean="0">
                <a:latin typeface="Arial" pitchFamily="34" charset="0"/>
                <a:cs typeface="Arial" pitchFamily="34" charset="0"/>
              </a:rPr>
              <a:t>Radno ozračje : </a:t>
            </a:r>
            <a:r>
              <a:rPr lang="hr-HR" sz="3200" dirty="0" smtClean="0">
                <a:latin typeface="Arial" pitchFamily="34" charset="0"/>
                <a:cs typeface="Arial" pitchFamily="34" charset="0"/>
              </a:rPr>
              <a:t>opušteno učenje bez straha i pritiska,iako vrednovano po pravilima struke </a:t>
            </a:r>
            <a:endParaRPr lang="hr-HR" sz="3200" dirty="0">
              <a:latin typeface="Arial" pitchFamily="34" charset="0"/>
              <a:cs typeface="Arial" pitchFamily="34" charset="0"/>
            </a:endParaRPr>
          </a:p>
        </p:txBody>
      </p:sp>
      <p:pic>
        <p:nvPicPr>
          <p:cNvPr id="2050" name="Picture 2" descr="F:\FIZIKA vs ŠK.Knjižnica 7-15\fizika- slike 2.5.12-1\DSC01641.JPG"/>
          <p:cNvPicPr>
            <a:picLocks noGrp="1" noChangeAspect="1" noChangeArrowheads="1"/>
          </p:cNvPicPr>
          <p:nvPr>
            <p:ph idx="1"/>
          </p:nvPr>
        </p:nvPicPr>
        <p:blipFill>
          <a:blip r:embed="rId2" cstate="print"/>
          <a:srcRect/>
          <a:stretch>
            <a:fillRect/>
          </a:stretch>
        </p:blipFill>
        <p:spPr bwMode="auto">
          <a:xfrm>
            <a:off x="1645708" y="1935163"/>
            <a:ext cx="5852583" cy="438943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idx="1"/>
          </p:nvPr>
        </p:nvSpPr>
        <p:spPr/>
        <p:txBody>
          <a:bodyPr>
            <a:normAutofit/>
          </a:bodyPr>
          <a:lstStyle/>
          <a:p>
            <a:pPr algn="ctr">
              <a:buNone/>
            </a:pPr>
            <a:r>
              <a:rPr lang="hr-HR" sz="4000" dirty="0" smtClean="0">
                <a:latin typeface="Arial" pitchFamily="34" charset="0"/>
                <a:cs typeface="Arial" pitchFamily="34" charset="0"/>
              </a:rPr>
              <a:t>Što povezuje školsku knjižnicu i nastavu fizike ?</a:t>
            </a:r>
          </a:p>
          <a:p>
            <a:pPr algn="ctr">
              <a:buNone/>
            </a:pPr>
            <a:r>
              <a:rPr lang="hr-HR" sz="4000" b="1" dirty="0" smtClean="0">
                <a:solidFill>
                  <a:srgbClr val="FF0000"/>
                </a:solidFill>
                <a:latin typeface="Arial" pitchFamily="34" charset="0"/>
                <a:cs typeface="Arial" pitchFamily="34" charset="0"/>
              </a:rPr>
              <a:t>SURADNIČKO</a:t>
            </a:r>
            <a:r>
              <a:rPr lang="hr-HR" sz="4000" dirty="0" smtClean="0">
                <a:solidFill>
                  <a:srgbClr val="FF0000"/>
                </a:solidFill>
                <a:latin typeface="Arial" pitchFamily="34" charset="0"/>
                <a:cs typeface="Arial" pitchFamily="34" charset="0"/>
              </a:rPr>
              <a:t> UČENJE I POUČAVANJE NA </a:t>
            </a:r>
          </a:p>
          <a:p>
            <a:pPr algn="ctr">
              <a:buNone/>
            </a:pPr>
            <a:r>
              <a:rPr lang="hr-HR" sz="4000" dirty="0" smtClean="0">
                <a:solidFill>
                  <a:srgbClr val="FF0000"/>
                </a:solidFill>
                <a:latin typeface="Arial" pitchFamily="34" charset="0"/>
                <a:cs typeface="Arial" pitchFamily="34" charset="0"/>
              </a:rPr>
              <a:t>   I  Z   V  O  R  U  ZNANJA!</a:t>
            </a:r>
            <a:endParaRPr lang="hr-HR" sz="4000"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hr-HR" dirty="0" smtClean="0"/>
              <a:t>Učenje uz pomoć Interneta</a:t>
            </a:r>
            <a:endParaRPr lang="hr-HR" dirty="0"/>
          </a:p>
        </p:txBody>
      </p:sp>
      <p:pic>
        <p:nvPicPr>
          <p:cNvPr id="3074" name="Picture 2" descr="F:\FIZIKA vs ŠK.Knjižnica 7-15\fizika- slike 2.5.12-1\DSC01643.JPG"/>
          <p:cNvPicPr>
            <a:picLocks noGrp="1" noChangeAspect="1" noChangeArrowheads="1"/>
          </p:cNvPicPr>
          <p:nvPr>
            <p:ph idx="1"/>
          </p:nvPr>
        </p:nvPicPr>
        <p:blipFill>
          <a:blip r:embed="rId2" cstate="print"/>
          <a:srcRect/>
          <a:stretch>
            <a:fillRect/>
          </a:stretch>
        </p:blipFill>
        <p:spPr bwMode="auto">
          <a:xfrm>
            <a:off x="2987824" y="1556792"/>
            <a:ext cx="5852583" cy="4389437"/>
          </a:xfrm>
          <a:prstGeom prst="rect">
            <a:avLst/>
          </a:prstGeom>
          <a:noFill/>
        </p:spPr>
      </p:pic>
      <p:sp>
        <p:nvSpPr>
          <p:cNvPr id="4" name="TextBox 3"/>
          <p:cNvSpPr txBox="1"/>
          <p:nvPr/>
        </p:nvSpPr>
        <p:spPr>
          <a:xfrm>
            <a:off x="179512" y="1772816"/>
            <a:ext cx="2664296" cy="3970318"/>
          </a:xfrm>
          <a:prstGeom prst="rect">
            <a:avLst/>
          </a:prstGeom>
          <a:noFill/>
        </p:spPr>
        <p:txBody>
          <a:bodyPr wrap="square" rtlCol="0">
            <a:spAutoFit/>
          </a:bodyPr>
          <a:lstStyle/>
          <a:p>
            <a:r>
              <a:rPr lang="hr-HR" dirty="0" smtClean="0">
                <a:latin typeface="Arial" pitchFamily="34" charset="0"/>
                <a:cs typeface="Arial" pitchFamily="34" charset="0"/>
              </a:rPr>
              <a:t>Knjižničar u suradnji s učiteljem </a:t>
            </a:r>
            <a:r>
              <a:rPr lang="hr-HR" b="1" dirty="0" smtClean="0">
                <a:latin typeface="Arial" pitchFamily="34" charset="0"/>
                <a:cs typeface="Arial" pitchFamily="34" charset="0"/>
              </a:rPr>
              <a:t>upućuje učenike na uporabu informacija s provjerenih stranica na Internetu. </a:t>
            </a:r>
            <a:r>
              <a:rPr lang="hr-HR" dirty="0" smtClean="0">
                <a:latin typeface="Arial" pitchFamily="34" charset="0"/>
                <a:cs typeface="Arial" pitchFamily="34" charset="0"/>
              </a:rPr>
              <a:t>Pomaže učenicima da usvoje naviku </a:t>
            </a:r>
            <a:r>
              <a:rPr lang="hr-HR" b="1" dirty="0" smtClean="0">
                <a:latin typeface="Arial" pitchFamily="34" charset="0"/>
                <a:cs typeface="Arial" pitchFamily="34" charset="0"/>
              </a:rPr>
              <a:t>odabira podatka  i trenutka kad treba stati i proučiti pronađeno. </a:t>
            </a:r>
            <a:r>
              <a:rPr lang="hr-HR" dirty="0" smtClean="0">
                <a:latin typeface="Arial" pitchFamily="34" charset="0"/>
                <a:cs typeface="Arial" pitchFamily="34" charset="0"/>
              </a:rPr>
              <a:t/>
            </a:r>
            <a:br>
              <a:rPr lang="hr-HR" dirty="0" smtClean="0">
                <a:latin typeface="Arial" pitchFamily="34" charset="0"/>
                <a:cs typeface="Arial" pitchFamily="34" charset="0"/>
              </a:rPr>
            </a:br>
            <a:r>
              <a:rPr lang="hr-HR" dirty="0" smtClean="0">
                <a:solidFill>
                  <a:srgbClr val="FF0000"/>
                </a:solidFill>
                <a:latin typeface="Arial" pitchFamily="34" charset="0"/>
                <a:cs typeface="Arial" pitchFamily="34" charset="0"/>
              </a:rPr>
              <a:t>Učenici često griješe jer vrednuju kvantitetu a ne kvalitetu pronađenog.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normAutofit/>
          </a:bodyPr>
          <a:lstStyle/>
          <a:p>
            <a:r>
              <a:rPr lang="hr-HR" sz="4000" dirty="0" smtClean="0">
                <a:latin typeface="Arial" pitchFamily="34" charset="0"/>
                <a:cs typeface="Arial" pitchFamily="34" charset="0"/>
              </a:rPr>
              <a:t>Prezentiranje i vrjednovnanje uratka</a:t>
            </a:r>
            <a:endParaRPr lang="hr-HR" sz="4000" dirty="0"/>
          </a:p>
        </p:txBody>
      </p:sp>
      <p:pic>
        <p:nvPicPr>
          <p:cNvPr id="5122" name="Picture 2" descr="F:\FIZIKA vs ŠK.Knjižnica 7-15\fizika- slike 2.5.12-1\DSC01652.JPG"/>
          <p:cNvPicPr>
            <a:picLocks noGrp="1" noChangeAspect="1" noChangeArrowheads="1"/>
          </p:cNvPicPr>
          <p:nvPr>
            <p:ph idx="1"/>
          </p:nvPr>
        </p:nvPicPr>
        <p:blipFill>
          <a:blip r:embed="rId2" cstate="print"/>
          <a:srcRect/>
          <a:stretch>
            <a:fillRect/>
          </a:stretch>
        </p:blipFill>
        <p:spPr bwMode="auto">
          <a:xfrm>
            <a:off x="3059832" y="1988840"/>
            <a:ext cx="5852583" cy="4389437"/>
          </a:xfrm>
          <a:prstGeom prst="rect">
            <a:avLst/>
          </a:prstGeom>
          <a:noFill/>
        </p:spPr>
      </p:pic>
      <p:sp>
        <p:nvSpPr>
          <p:cNvPr id="6" name="TextBox 5"/>
          <p:cNvSpPr txBox="1"/>
          <p:nvPr/>
        </p:nvSpPr>
        <p:spPr>
          <a:xfrm>
            <a:off x="467544" y="1916832"/>
            <a:ext cx="2592288" cy="923330"/>
          </a:xfrm>
          <a:prstGeom prst="rect">
            <a:avLst/>
          </a:prstGeom>
          <a:noFill/>
        </p:spPr>
        <p:txBody>
          <a:bodyPr wrap="square" rtlCol="0">
            <a:spAutoFit/>
          </a:bodyPr>
          <a:lstStyle/>
          <a:p>
            <a:r>
              <a:rPr lang="hr-HR" dirty="0" smtClean="0">
                <a:latin typeface="Arial" pitchFamily="34" charset="0"/>
                <a:cs typeface="Arial" pitchFamily="34" charset="0"/>
              </a:rPr>
              <a:t>Razvijanje vještine komuniciranja- </a:t>
            </a:r>
            <a:br>
              <a:rPr lang="hr-HR" dirty="0" smtClean="0">
                <a:latin typeface="Arial" pitchFamily="34" charset="0"/>
                <a:cs typeface="Arial" pitchFamily="34" charset="0"/>
              </a:rPr>
            </a:br>
            <a:r>
              <a:rPr lang="hr-HR" b="1" dirty="0" smtClean="0">
                <a:latin typeface="Arial" pitchFamily="34" charset="0"/>
                <a:cs typeface="Arial" pitchFamily="34" charset="0"/>
              </a:rPr>
              <a:t>aktivnog slušanja</a:t>
            </a:r>
            <a:endParaRPr lang="hr-HR" b="1" dirty="0">
              <a:latin typeface="Arial" pitchFamily="34" charset="0"/>
              <a:cs typeface="Arial" pitchFamily="34" charset="0"/>
            </a:endParaRPr>
          </a:p>
        </p:txBody>
      </p:sp>
      <p:cxnSp>
        <p:nvCxnSpPr>
          <p:cNvPr id="8" name="Straight Arrow Connector 7"/>
          <p:cNvCxnSpPr/>
          <p:nvPr/>
        </p:nvCxnSpPr>
        <p:spPr>
          <a:xfrm flipH="1">
            <a:off x="755576" y="2852936"/>
            <a:ext cx="360040"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115616" y="2852936"/>
            <a:ext cx="936104" cy="25922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15616" y="2852936"/>
            <a:ext cx="1368152"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1520" y="4365104"/>
            <a:ext cx="1584176" cy="369332"/>
          </a:xfrm>
          <a:prstGeom prst="rect">
            <a:avLst/>
          </a:prstGeom>
          <a:noFill/>
        </p:spPr>
        <p:txBody>
          <a:bodyPr wrap="square" rtlCol="0">
            <a:spAutoFit/>
          </a:bodyPr>
          <a:lstStyle/>
          <a:p>
            <a:r>
              <a:rPr lang="hr-HR" dirty="0" smtClean="0"/>
              <a:t>-usmjeravanje</a:t>
            </a:r>
            <a:endParaRPr lang="hr-HR" dirty="0"/>
          </a:p>
        </p:txBody>
      </p:sp>
      <p:sp>
        <p:nvSpPr>
          <p:cNvPr id="14" name="TextBox 13"/>
          <p:cNvSpPr txBox="1"/>
          <p:nvPr/>
        </p:nvSpPr>
        <p:spPr>
          <a:xfrm>
            <a:off x="1043608" y="5517232"/>
            <a:ext cx="2952328" cy="369332"/>
          </a:xfrm>
          <a:prstGeom prst="rect">
            <a:avLst/>
          </a:prstGeom>
          <a:noFill/>
        </p:spPr>
        <p:txBody>
          <a:bodyPr wrap="square" rtlCol="0">
            <a:spAutoFit/>
          </a:bodyPr>
          <a:lstStyle/>
          <a:p>
            <a:r>
              <a:rPr lang="hr-HR" dirty="0" smtClean="0"/>
              <a:t>-interpretiranje</a:t>
            </a:r>
            <a:endParaRPr lang="hr-HR" dirty="0"/>
          </a:p>
        </p:txBody>
      </p:sp>
      <p:sp>
        <p:nvSpPr>
          <p:cNvPr id="15" name="TextBox 14"/>
          <p:cNvSpPr txBox="1"/>
          <p:nvPr/>
        </p:nvSpPr>
        <p:spPr>
          <a:xfrm>
            <a:off x="1907704" y="4005064"/>
            <a:ext cx="1944216" cy="369332"/>
          </a:xfrm>
          <a:prstGeom prst="rect">
            <a:avLst/>
          </a:prstGeom>
          <a:noFill/>
        </p:spPr>
        <p:txBody>
          <a:bodyPr wrap="square" rtlCol="0">
            <a:spAutoFit/>
          </a:bodyPr>
          <a:lstStyle/>
          <a:p>
            <a:r>
              <a:rPr lang="hr-HR" dirty="0" smtClean="0"/>
              <a:t>-pamćenje</a:t>
            </a:r>
            <a:endParaRPr lang="hr-HR" dirty="0"/>
          </a:p>
        </p:txBody>
      </p:sp>
      <p:sp>
        <p:nvSpPr>
          <p:cNvPr id="18" name="TextBox 17"/>
          <p:cNvSpPr txBox="1"/>
          <p:nvPr/>
        </p:nvSpPr>
        <p:spPr>
          <a:xfrm>
            <a:off x="971600" y="5949280"/>
            <a:ext cx="1872208" cy="646331"/>
          </a:xfrm>
          <a:prstGeom prst="rect">
            <a:avLst/>
          </a:prstGeom>
          <a:noFill/>
        </p:spPr>
        <p:txBody>
          <a:bodyPr wrap="square" rtlCol="0">
            <a:spAutoFit/>
          </a:bodyPr>
          <a:lstStyle/>
          <a:p>
            <a:r>
              <a:rPr lang="hr-HR" dirty="0" smtClean="0"/>
              <a:t>ONOGA ŠTO SMO ČULI!</a:t>
            </a:r>
            <a:endParaRPr lang="hr-HR" dirty="0"/>
          </a:p>
        </p:txBody>
      </p:sp>
      <p:sp>
        <p:nvSpPr>
          <p:cNvPr id="19" name="TextBox 18"/>
          <p:cNvSpPr txBox="1"/>
          <p:nvPr/>
        </p:nvSpPr>
        <p:spPr>
          <a:xfrm>
            <a:off x="4499992" y="1556792"/>
            <a:ext cx="3816424" cy="646331"/>
          </a:xfrm>
          <a:prstGeom prst="rect">
            <a:avLst/>
          </a:prstGeom>
          <a:noFill/>
        </p:spPr>
        <p:txBody>
          <a:bodyPr wrap="square" rtlCol="0">
            <a:spAutoFit/>
          </a:bodyPr>
          <a:lstStyle/>
          <a:p>
            <a:r>
              <a:rPr lang="hr-HR" dirty="0" smtClean="0">
                <a:latin typeface="Arial" pitchFamily="34" charset="0"/>
                <a:cs typeface="Arial" pitchFamily="34" charset="0"/>
              </a:rPr>
              <a:t>Kvalitetna INTERAKCIJA između učenika i zadovoljstvo učinjenim...</a:t>
            </a: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a:bodyPr>
          <a:lstStyle/>
          <a:p>
            <a:r>
              <a:rPr lang="hr-HR" sz="4000" dirty="0" smtClean="0">
                <a:latin typeface="Arial" pitchFamily="34" charset="0"/>
                <a:cs typeface="Arial" pitchFamily="34" charset="0"/>
              </a:rPr>
              <a:t>Prezentiranje i vrjednovnanje uratka</a:t>
            </a:r>
            <a:endParaRPr lang="hr-HR" sz="4000" dirty="0">
              <a:latin typeface="Arial" pitchFamily="34" charset="0"/>
              <a:cs typeface="Arial" pitchFamily="34" charset="0"/>
            </a:endParaRPr>
          </a:p>
        </p:txBody>
      </p:sp>
      <p:pic>
        <p:nvPicPr>
          <p:cNvPr id="4098" name="Picture 2" descr="F:\FIZIKA vs ŠK.Knjižnica 7-15\fizika- slike 2.5.12-1\DSC01645.JPG"/>
          <p:cNvPicPr>
            <a:picLocks noGrp="1" noChangeAspect="1" noChangeArrowheads="1"/>
          </p:cNvPicPr>
          <p:nvPr>
            <p:ph idx="1"/>
          </p:nvPr>
        </p:nvPicPr>
        <p:blipFill>
          <a:blip r:embed="rId2" cstate="print"/>
          <a:srcRect/>
          <a:stretch>
            <a:fillRect/>
          </a:stretch>
        </p:blipFill>
        <p:spPr bwMode="auto">
          <a:xfrm>
            <a:off x="2843808" y="1916832"/>
            <a:ext cx="5852583" cy="4389437"/>
          </a:xfrm>
          <a:prstGeom prst="rect">
            <a:avLst/>
          </a:prstGeom>
          <a:noFill/>
        </p:spPr>
      </p:pic>
      <p:sp>
        <p:nvSpPr>
          <p:cNvPr id="4" name="TextBox 3"/>
          <p:cNvSpPr txBox="1"/>
          <p:nvPr/>
        </p:nvSpPr>
        <p:spPr>
          <a:xfrm>
            <a:off x="395536" y="1772816"/>
            <a:ext cx="5256584" cy="1754326"/>
          </a:xfrm>
          <a:prstGeom prst="rect">
            <a:avLst/>
          </a:prstGeom>
          <a:noFill/>
        </p:spPr>
        <p:txBody>
          <a:bodyPr wrap="square" rtlCol="0">
            <a:spAutoFit/>
          </a:bodyPr>
          <a:lstStyle/>
          <a:p>
            <a:r>
              <a:rPr lang="hr-HR" b="1" dirty="0" smtClean="0">
                <a:latin typeface="Arial" pitchFamily="34" charset="0"/>
                <a:cs typeface="Arial" pitchFamily="34" charset="0"/>
              </a:rPr>
              <a:t>JAVNI NASTUP </a:t>
            </a:r>
            <a:br>
              <a:rPr lang="hr-HR" b="1" dirty="0" smtClean="0">
                <a:latin typeface="Arial" pitchFamily="34" charset="0"/>
                <a:cs typeface="Arial" pitchFamily="34" charset="0"/>
              </a:rPr>
            </a:br>
            <a:r>
              <a:rPr lang="hr-HR" b="1" dirty="0" smtClean="0">
                <a:latin typeface="Arial" pitchFamily="34" charset="0"/>
                <a:cs typeface="Arial" pitchFamily="34" charset="0"/>
              </a:rPr>
              <a:t>-</a:t>
            </a:r>
            <a:r>
              <a:rPr lang="hr-HR" dirty="0" smtClean="0">
                <a:latin typeface="Arial" pitchFamily="34" charset="0"/>
                <a:cs typeface="Arial" pitchFamily="34" charset="0"/>
              </a:rPr>
              <a:t>kao NOVA vještina koju učenici usvajaju vježbom</a:t>
            </a:r>
            <a:br>
              <a:rPr lang="hr-HR" dirty="0" smtClean="0">
                <a:latin typeface="Arial" pitchFamily="34" charset="0"/>
                <a:cs typeface="Arial" pitchFamily="34" charset="0"/>
              </a:rPr>
            </a:br>
            <a:r>
              <a:rPr lang="hr-HR" dirty="0" smtClean="0">
                <a:latin typeface="Arial" pitchFamily="34" charset="0"/>
                <a:cs typeface="Arial" pitchFamily="34" charset="0"/>
              </a:rPr>
              <a:t>-točno je određena publika ( razred)</a:t>
            </a:r>
            <a:br>
              <a:rPr lang="hr-HR" dirty="0" smtClean="0">
                <a:latin typeface="Arial" pitchFamily="34" charset="0"/>
                <a:cs typeface="Arial" pitchFamily="34" charset="0"/>
              </a:rPr>
            </a:br>
            <a:r>
              <a:rPr lang="hr-HR" dirty="0" smtClean="0">
                <a:latin typeface="Arial" pitchFamily="34" charset="0"/>
                <a:cs typeface="Arial" pitchFamily="34" charset="0"/>
              </a:rPr>
              <a:t>-uloga slušateljstva u procesu prenošenja </a:t>
            </a:r>
            <a:br>
              <a:rPr lang="hr-HR" dirty="0" smtClean="0">
                <a:latin typeface="Arial" pitchFamily="34" charset="0"/>
                <a:cs typeface="Arial" pitchFamily="34" charset="0"/>
              </a:rPr>
            </a:br>
            <a:r>
              <a:rPr lang="hr-HR" dirty="0" smtClean="0">
                <a:latin typeface="Arial" pitchFamily="34" charset="0"/>
                <a:cs typeface="Arial" pitchFamily="34" charset="0"/>
              </a:rPr>
              <a:t>  informacija</a:t>
            </a:r>
            <a:br>
              <a:rPr lang="hr-HR" dirty="0" smtClean="0">
                <a:latin typeface="Arial" pitchFamily="34" charset="0"/>
                <a:cs typeface="Arial" pitchFamily="34" charset="0"/>
              </a:rPr>
            </a:br>
            <a:endParaRPr lang="hr-HR" dirty="0">
              <a:latin typeface="Arial" pitchFamily="34" charset="0"/>
              <a:cs typeface="Arial" pitchFamily="34" charset="0"/>
            </a:endParaRPr>
          </a:p>
        </p:txBody>
      </p:sp>
      <p:sp>
        <p:nvSpPr>
          <p:cNvPr id="5" name="TextBox 4"/>
          <p:cNvSpPr txBox="1"/>
          <p:nvPr/>
        </p:nvSpPr>
        <p:spPr>
          <a:xfrm>
            <a:off x="467544" y="4077072"/>
            <a:ext cx="2664296" cy="1477328"/>
          </a:xfrm>
          <a:prstGeom prst="rect">
            <a:avLst/>
          </a:prstGeom>
          <a:noFill/>
        </p:spPr>
        <p:txBody>
          <a:bodyPr wrap="square" rtlCol="0">
            <a:spAutoFit/>
          </a:bodyPr>
          <a:lstStyle/>
          <a:p>
            <a:r>
              <a:rPr lang="hr-HR" b="1" dirty="0" smtClean="0">
                <a:latin typeface="Arial" pitchFamily="34" charset="0"/>
                <a:cs typeface="Arial" pitchFamily="34" charset="0"/>
              </a:rPr>
              <a:t>KVALITETNA interakcija </a:t>
            </a:r>
            <a:r>
              <a:rPr lang="hr-HR" dirty="0" smtClean="0">
                <a:latin typeface="Arial" pitchFamily="34" charset="0"/>
                <a:cs typeface="Arial" pitchFamily="34" charset="0"/>
              </a:rPr>
              <a:t>između knjižničara, nastavnika i učenika na izvoru znanja...</a:t>
            </a:r>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pic>
        <p:nvPicPr>
          <p:cNvPr id="3074" name="Picture 2" descr="F:\FIZIKA vs ŠK.Knjižnica 7-15\fizika- slike 2.5.12-1\DSC01649.JPG"/>
          <p:cNvPicPr>
            <a:picLocks noGrp="1" noChangeAspect="1" noChangeArrowheads="1"/>
          </p:cNvPicPr>
          <p:nvPr>
            <p:ph idx="1"/>
          </p:nvPr>
        </p:nvPicPr>
        <p:blipFill>
          <a:blip r:embed="rId2" cstate="print"/>
          <a:srcRect/>
          <a:stretch>
            <a:fillRect/>
          </a:stretch>
        </p:blipFill>
        <p:spPr bwMode="auto">
          <a:xfrm>
            <a:off x="1547664" y="1340768"/>
            <a:ext cx="5852583" cy="4389437"/>
          </a:xfrm>
          <a:prstGeom prst="rect">
            <a:avLst/>
          </a:prstGeom>
          <a:noFill/>
        </p:spPr>
      </p:pic>
      <p:sp>
        <p:nvSpPr>
          <p:cNvPr id="6" name="TextBox 5"/>
          <p:cNvSpPr txBox="1"/>
          <p:nvPr/>
        </p:nvSpPr>
        <p:spPr>
          <a:xfrm>
            <a:off x="4355976" y="5085184"/>
            <a:ext cx="4536504" cy="369332"/>
          </a:xfrm>
          <a:prstGeom prst="rect">
            <a:avLst/>
          </a:prstGeom>
          <a:noFill/>
        </p:spPr>
        <p:txBody>
          <a:bodyPr wrap="square" rtlCol="0">
            <a:spAutoFit/>
          </a:bodyPr>
          <a:lstStyle/>
          <a:p>
            <a:endParaRPr lang="hr-HR" dirty="0"/>
          </a:p>
        </p:txBody>
      </p:sp>
      <p:sp>
        <p:nvSpPr>
          <p:cNvPr id="8" name="Oval Callout 7"/>
          <p:cNvSpPr/>
          <p:nvPr/>
        </p:nvSpPr>
        <p:spPr>
          <a:xfrm rot="21315853">
            <a:off x="380949" y="668291"/>
            <a:ext cx="2960084" cy="1513408"/>
          </a:xfrm>
          <a:prstGeom prst="wedgeEllipseCallout">
            <a:avLst>
              <a:gd name="adj1" fmla="val 11911"/>
              <a:gd name="adj2" fmla="val 713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9" name="Oval Callout 8"/>
          <p:cNvSpPr/>
          <p:nvPr/>
        </p:nvSpPr>
        <p:spPr>
          <a:xfrm>
            <a:off x="3347864" y="1124744"/>
            <a:ext cx="2376264" cy="1224136"/>
          </a:xfrm>
          <a:prstGeom prst="wedgeEllipseCallout">
            <a:avLst>
              <a:gd name="adj1" fmla="val -35091"/>
              <a:gd name="adj2" fmla="val 84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0" name="Oval Callout 9"/>
          <p:cNvSpPr/>
          <p:nvPr/>
        </p:nvSpPr>
        <p:spPr>
          <a:xfrm>
            <a:off x="5796136" y="980728"/>
            <a:ext cx="2952328" cy="1584176"/>
          </a:xfrm>
          <a:prstGeom prst="wedgeEllipseCallout">
            <a:avLst>
              <a:gd name="adj1" fmla="val -51874"/>
              <a:gd name="adj2" fmla="val 85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2" name="TextBox 11"/>
          <p:cNvSpPr txBox="1"/>
          <p:nvPr/>
        </p:nvSpPr>
        <p:spPr>
          <a:xfrm>
            <a:off x="899592" y="836712"/>
            <a:ext cx="1800200" cy="1200329"/>
          </a:xfrm>
          <a:prstGeom prst="rect">
            <a:avLst/>
          </a:prstGeom>
          <a:noFill/>
        </p:spPr>
        <p:txBody>
          <a:bodyPr wrap="square" rtlCol="0">
            <a:spAutoFit/>
          </a:bodyPr>
          <a:lstStyle/>
          <a:p>
            <a:r>
              <a:rPr lang="hr-HR" dirty="0" smtClean="0">
                <a:latin typeface="Arial" pitchFamily="34" charset="0"/>
                <a:cs typeface="Arial" pitchFamily="34" charset="0"/>
              </a:rPr>
              <a:t>Kako doći do informacije i kako je koristiti?</a:t>
            </a:r>
            <a:endParaRPr lang="hr-HR" dirty="0">
              <a:latin typeface="Arial" pitchFamily="34" charset="0"/>
              <a:cs typeface="Arial" pitchFamily="34" charset="0"/>
            </a:endParaRPr>
          </a:p>
        </p:txBody>
      </p:sp>
      <p:sp>
        <p:nvSpPr>
          <p:cNvPr id="13" name="TextBox 12"/>
          <p:cNvSpPr txBox="1"/>
          <p:nvPr/>
        </p:nvSpPr>
        <p:spPr>
          <a:xfrm>
            <a:off x="3707904" y="1268760"/>
            <a:ext cx="1872208" cy="923330"/>
          </a:xfrm>
          <a:prstGeom prst="rect">
            <a:avLst/>
          </a:prstGeom>
          <a:noFill/>
        </p:spPr>
        <p:txBody>
          <a:bodyPr wrap="square" rtlCol="0">
            <a:spAutoFit/>
          </a:bodyPr>
          <a:lstStyle/>
          <a:p>
            <a:r>
              <a:rPr lang="hr-HR" dirty="0" smtClean="0">
                <a:latin typeface="Arial" pitchFamily="34" charset="0"/>
                <a:cs typeface="Arial" pitchFamily="34" charset="0"/>
              </a:rPr>
              <a:t>Kako  usvojiti pronađene informacije?</a:t>
            </a:r>
            <a:endParaRPr lang="hr-HR" dirty="0">
              <a:latin typeface="Arial" pitchFamily="34" charset="0"/>
              <a:cs typeface="Arial" pitchFamily="34" charset="0"/>
            </a:endParaRPr>
          </a:p>
        </p:txBody>
      </p:sp>
      <p:sp>
        <p:nvSpPr>
          <p:cNvPr id="14" name="TextBox 13"/>
          <p:cNvSpPr txBox="1"/>
          <p:nvPr/>
        </p:nvSpPr>
        <p:spPr>
          <a:xfrm>
            <a:off x="6084168" y="1196752"/>
            <a:ext cx="2376264" cy="1200329"/>
          </a:xfrm>
          <a:prstGeom prst="rect">
            <a:avLst/>
          </a:prstGeom>
          <a:noFill/>
        </p:spPr>
        <p:txBody>
          <a:bodyPr wrap="square" rtlCol="0">
            <a:spAutoFit/>
          </a:bodyPr>
          <a:lstStyle/>
          <a:p>
            <a:r>
              <a:rPr lang="hr-HR" dirty="0" smtClean="0">
                <a:latin typeface="Arial" pitchFamily="34" charset="0"/>
                <a:cs typeface="Arial" pitchFamily="34" charset="0"/>
              </a:rPr>
              <a:t>Kako znati učiti i naučeno primijeniti u</a:t>
            </a:r>
          </a:p>
          <a:p>
            <a:r>
              <a:rPr lang="hr-HR" dirty="0" smtClean="0">
                <a:latin typeface="Arial" pitchFamily="34" charset="0"/>
                <a:cs typeface="Arial" pitchFamily="34" charset="0"/>
              </a:rPr>
              <a:t>svakodnevnom životu-pitanje je sad? </a:t>
            </a:r>
            <a:endParaRPr lang="hr-HR" dirty="0">
              <a:latin typeface="Arial" pitchFamily="34" charset="0"/>
              <a:cs typeface="Arial" pitchFamily="34" charset="0"/>
            </a:endParaRPr>
          </a:p>
        </p:txBody>
      </p:sp>
      <p:sp>
        <p:nvSpPr>
          <p:cNvPr id="15" name="TextBox 14"/>
          <p:cNvSpPr txBox="1"/>
          <p:nvPr/>
        </p:nvSpPr>
        <p:spPr>
          <a:xfrm>
            <a:off x="827584" y="4869160"/>
            <a:ext cx="7416824" cy="923330"/>
          </a:xfrm>
          <a:prstGeom prst="rect">
            <a:avLst/>
          </a:prstGeom>
          <a:solidFill>
            <a:srgbClr val="FF66FF"/>
          </a:solidFill>
        </p:spPr>
        <p:txBody>
          <a:bodyPr wrap="square" rtlCol="0">
            <a:spAutoFit/>
          </a:bodyPr>
          <a:lstStyle/>
          <a:p>
            <a:pPr algn="ctr"/>
            <a:r>
              <a:rPr lang="hr-HR" dirty="0" smtClean="0"/>
              <a:t>NA OVA PITANJA ODGOVOR DAJE UČENJE U ŠKOLSKOJ KNJIŽNICI KAO DUGOTRAJNI PROCES STRUČNE IZOBRAZBE I KASNIJEG CJELOŽIVOTNOG UČENJA .</a:t>
            </a:r>
            <a:endParaRPr lang="hr-HR" dirty="0"/>
          </a:p>
        </p:txBody>
      </p:sp>
      <p:sp>
        <p:nvSpPr>
          <p:cNvPr id="17" name="TextBox 16"/>
          <p:cNvSpPr txBox="1"/>
          <p:nvPr/>
        </p:nvSpPr>
        <p:spPr>
          <a:xfrm>
            <a:off x="1619672" y="404664"/>
            <a:ext cx="2088232"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KNJIŽNIČARKA</a:t>
            </a:r>
            <a:endParaRPr lang="hr-HR" dirty="0">
              <a:solidFill>
                <a:schemeClr val="tx2"/>
              </a:solidFill>
              <a:latin typeface="Arial" pitchFamily="34" charset="0"/>
              <a:cs typeface="Arial" pitchFamily="34" charset="0"/>
            </a:endParaRPr>
          </a:p>
        </p:txBody>
      </p:sp>
      <p:sp>
        <p:nvSpPr>
          <p:cNvPr id="18" name="TextBox 17"/>
          <p:cNvSpPr txBox="1"/>
          <p:nvPr/>
        </p:nvSpPr>
        <p:spPr>
          <a:xfrm>
            <a:off x="4067944" y="404664"/>
            <a:ext cx="2304256"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UČITELJICA</a:t>
            </a:r>
            <a:endParaRPr lang="hr-HR" dirty="0">
              <a:solidFill>
                <a:schemeClr val="tx2"/>
              </a:solidFill>
              <a:latin typeface="Arial" pitchFamily="34" charset="0"/>
              <a:cs typeface="Arial" pitchFamily="34" charset="0"/>
            </a:endParaRPr>
          </a:p>
        </p:txBody>
      </p:sp>
      <p:sp>
        <p:nvSpPr>
          <p:cNvPr id="19" name="TextBox 18"/>
          <p:cNvSpPr txBox="1"/>
          <p:nvPr/>
        </p:nvSpPr>
        <p:spPr>
          <a:xfrm>
            <a:off x="6588224" y="404664"/>
            <a:ext cx="1944216" cy="369332"/>
          </a:xfrm>
          <a:prstGeom prst="rect">
            <a:avLst/>
          </a:prstGeom>
          <a:noFill/>
        </p:spPr>
        <p:txBody>
          <a:bodyPr wrap="square" rtlCol="0">
            <a:spAutoFit/>
          </a:bodyPr>
          <a:lstStyle/>
          <a:p>
            <a:r>
              <a:rPr lang="hr-HR" dirty="0" smtClean="0">
                <a:solidFill>
                  <a:schemeClr val="tx2"/>
                </a:solidFill>
                <a:latin typeface="Arial" pitchFamily="34" charset="0"/>
                <a:cs typeface="Arial" pitchFamily="34" charset="0"/>
              </a:rPr>
              <a:t>UČENICI</a:t>
            </a:r>
            <a:endParaRPr lang="hr-HR"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zervirano mjesto sadržaja 9"/>
          <p:cNvSpPr>
            <a:spLocks noGrp="1"/>
          </p:cNvSpPr>
          <p:nvPr>
            <p:ph idx="1"/>
          </p:nvPr>
        </p:nvSpPr>
        <p:spPr/>
        <p:txBody>
          <a:bodyPr>
            <a:normAutofit/>
          </a:bodyPr>
          <a:lstStyle/>
          <a:p>
            <a:r>
              <a:rPr lang="vi-VN" dirty="0" smtClean="0"/>
              <a:t>Povezivanje Građanskog odgoja i obrazovanja s nastavom predmeta Priroda, Biologija, Kemija i </a:t>
            </a:r>
            <a:r>
              <a:rPr lang="vi-VN" b="1" dirty="0" smtClean="0"/>
              <a:t>Fizika</a:t>
            </a:r>
            <a:r>
              <a:rPr lang="vi-VN" dirty="0" smtClean="0"/>
              <a:t> također se može ostvarivati različitim temama koje su povezane sa zaštitom prava pojedinca i traže aktivni angažman </a:t>
            </a:r>
            <a:r>
              <a:rPr lang="vi-VN" dirty="0" smtClean="0">
                <a:solidFill>
                  <a:srgbClr val="FF0000"/>
                </a:solidFill>
              </a:rPr>
              <a:t>građana u suvremenome svijetu</a:t>
            </a:r>
            <a:r>
              <a:rPr lang="vi-VN" dirty="0" smtClean="0"/>
              <a:t>, kao što su održivi razvoj, biološka raznolikost, efekt staklenika, GMO, istraživanja ljudskoga genoma. </a:t>
            </a:r>
            <a:endParaRPr lang="hr-HR" dirty="0" smtClean="0"/>
          </a:p>
          <a:p>
            <a:pPr>
              <a:buNone/>
            </a:pPr>
            <a:r>
              <a:rPr lang="hr-HR" b="1" dirty="0" smtClean="0">
                <a:solidFill>
                  <a:srgbClr val="7030A0"/>
                </a:solidFill>
              </a:rPr>
              <a:t>   </a:t>
            </a:r>
            <a:r>
              <a:rPr lang="hr-HR" sz="1400" dirty="0" smtClean="0"/>
              <a:t>(</a:t>
            </a:r>
            <a:r>
              <a:rPr lang="vi-VN" sz="1400" dirty="0" smtClean="0">
                <a:solidFill>
                  <a:srgbClr val="7030A0"/>
                </a:solidFill>
              </a:rPr>
              <a:t> </a:t>
            </a:r>
            <a:r>
              <a:rPr lang="hr-HR" sz="1600" dirty="0" smtClean="0"/>
              <a:t>Odluka i Program međupredmetnih i interdisciplinarnih sadržaja GOO za osnovne i srednje škole)</a:t>
            </a:r>
            <a:endParaRPr lang="vi-VN" sz="1600" dirty="0" smtClean="0"/>
          </a:p>
          <a:p>
            <a:pPr>
              <a:buNone/>
            </a:pPr>
            <a:endParaRPr lang="hr-H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a:xfrm>
            <a:off x="467544" y="476672"/>
            <a:ext cx="8229600" cy="4389120"/>
          </a:xfrm>
        </p:spPr>
        <p:txBody>
          <a:bodyPr/>
          <a:lstStyle/>
          <a:p>
            <a:r>
              <a:rPr lang="hr-HR" dirty="0" smtClean="0">
                <a:latin typeface="Arial" pitchFamily="34" charset="0"/>
                <a:cs typeface="Arial" pitchFamily="34" charset="0"/>
              </a:rPr>
              <a:t>“ Nema moćnijeg načina da poučite djecu da cijene ČITANJE, na bilo kojem stupnju obrazovanja sve do srednje škole, nego da im čitate iz knjiga koje svi vole. Takve knjige su dostupne, a vaš je zadatak da ih pronađete.”</a:t>
            </a:r>
          </a:p>
          <a:p>
            <a:endParaRPr lang="hr-HR" dirty="0" smtClean="0">
              <a:latin typeface="Arial" pitchFamily="34" charset="0"/>
              <a:cs typeface="Arial" pitchFamily="34" charset="0"/>
            </a:endParaRPr>
          </a:p>
          <a:p>
            <a:pPr>
              <a:buNone/>
            </a:pPr>
            <a:r>
              <a:rPr lang="hr-HR" sz="2000" dirty="0" smtClean="0">
                <a:latin typeface="Arial" pitchFamily="34" charset="0"/>
                <a:cs typeface="Arial" pitchFamily="34" charset="0"/>
              </a:rPr>
              <a:t>    </a:t>
            </a:r>
            <a:r>
              <a:rPr lang="hr-HR" sz="2000" dirty="0" err="1" smtClean="0">
                <a:latin typeface="Arial" pitchFamily="34" charset="0"/>
                <a:cs typeface="Arial" pitchFamily="34" charset="0"/>
              </a:rPr>
              <a:t>Glasser</a:t>
            </a:r>
            <a:r>
              <a:rPr lang="hr-HR" sz="2000" dirty="0" smtClean="0">
                <a:latin typeface="Arial" pitchFamily="34" charset="0"/>
                <a:cs typeface="Arial" pitchFamily="34" charset="0"/>
              </a:rPr>
              <a:t>, </a:t>
            </a:r>
            <a:r>
              <a:rPr lang="hr-HR" sz="2000" dirty="0" err="1" smtClean="0">
                <a:latin typeface="Arial" pitchFamily="34" charset="0"/>
                <a:cs typeface="Arial" pitchFamily="34" charset="0"/>
              </a:rPr>
              <a:t>William</a:t>
            </a:r>
            <a:r>
              <a:rPr lang="hr-HR" sz="2000" dirty="0" smtClean="0">
                <a:latin typeface="Arial" pitchFamily="34" charset="0"/>
                <a:cs typeface="Arial" pitchFamily="34" charset="0"/>
              </a:rPr>
              <a:t>. Svaki učenik može uspjeti,Zagreb:Alineja,2001.</a:t>
            </a:r>
            <a:endParaRPr lang="hr-HR" sz="2000" dirty="0">
              <a:latin typeface="Arial" pitchFamily="34" charset="0"/>
              <a:cs typeface="Arial" pitchFamily="34" charset="0"/>
            </a:endParaRPr>
          </a:p>
        </p:txBody>
      </p:sp>
      <p:pic>
        <p:nvPicPr>
          <p:cNvPr id="1026" name="Picture 2" descr="DSC01640"/>
          <p:cNvPicPr>
            <a:picLocks noChangeAspect="1" noChangeArrowheads="1"/>
          </p:cNvPicPr>
          <p:nvPr/>
        </p:nvPicPr>
        <p:blipFill>
          <a:blip r:embed="rId2" cstate="print"/>
          <a:srcRect l="8894" t="6496" r="30896" b="25900"/>
          <a:stretch>
            <a:fillRect/>
          </a:stretch>
        </p:blipFill>
        <p:spPr bwMode="auto">
          <a:xfrm>
            <a:off x="2987824" y="3645024"/>
            <a:ext cx="3178786" cy="2676872"/>
          </a:xfrm>
          <a:prstGeom prst="rect">
            <a:avLst/>
          </a:prstGeom>
          <a:noFill/>
          <a:ln w="9525" algn="in">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683568" y="2468880"/>
            <a:ext cx="8460432" cy="4389120"/>
          </a:xfrm>
        </p:spPr>
        <p:txBody>
          <a:bodyPr>
            <a:normAutofit/>
          </a:bodyPr>
          <a:lstStyle/>
          <a:p>
            <a:r>
              <a:rPr lang="hr-HR" sz="2800" b="1" dirty="0" smtClean="0">
                <a:latin typeface="Arial" pitchFamily="34" charset="0"/>
                <a:cs typeface="Arial" pitchFamily="34" charset="0"/>
              </a:rPr>
              <a:t>Ključni pojmovi: </a:t>
            </a:r>
          </a:p>
          <a:p>
            <a:pPr>
              <a:buNone/>
            </a:pPr>
            <a:r>
              <a:rPr lang="hr-HR" sz="2400" dirty="0" smtClean="0">
                <a:latin typeface="Arial" pitchFamily="34" charset="0"/>
                <a:cs typeface="Arial" pitchFamily="34" charset="0"/>
              </a:rPr>
              <a:t>    -znanje   </a:t>
            </a:r>
            <a:br>
              <a:rPr lang="hr-HR" sz="2400" dirty="0" smtClean="0">
                <a:latin typeface="Arial" pitchFamily="34" charset="0"/>
                <a:cs typeface="Arial" pitchFamily="34" charset="0"/>
              </a:rPr>
            </a:br>
            <a:r>
              <a:rPr lang="hr-HR" sz="2400" dirty="0" smtClean="0">
                <a:latin typeface="Arial" pitchFamily="34" charset="0"/>
                <a:cs typeface="Arial" pitchFamily="34" charset="0"/>
              </a:rPr>
              <a:t>-informacija</a:t>
            </a:r>
            <a:br>
              <a:rPr lang="hr-HR" sz="2400" dirty="0" smtClean="0">
                <a:latin typeface="Arial" pitchFamily="34" charset="0"/>
                <a:cs typeface="Arial" pitchFamily="34" charset="0"/>
              </a:rPr>
            </a:br>
            <a:r>
              <a:rPr lang="hr-HR" sz="2400" dirty="0" smtClean="0">
                <a:latin typeface="Arial" pitchFamily="34" charset="0"/>
                <a:cs typeface="Arial" pitchFamily="34" charset="0"/>
              </a:rPr>
              <a:t>-</a:t>
            </a:r>
            <a:r>
              <a:rPr lang="hr-HR" sz="2400" dirty="0" err="1" smtClean="0">
                <a:latin typeface="Arial" pitchFamily="34" charset="0"/>
                <a:cs typeface="Arial" pitchFamily="34" charset="0"/>
              </a:rPr>
              <a:t>cjeloživotno</a:t>
            </a:r>
            <a:r>
              <a:rPr lang="hr-HR" sz="2400" dirty="0" smtClean="0">
                <a:latin typeface="Arial" pitchFamily="34" charset="0"/>
                <a:cs typeface="Arial" pitchFamily="34" charset="0"/>
              </a:rPr>
              <a:t> učenje</a:t>
            </a:r>
          </a:p>
          <a:p>
            <a:pPr>
              <a:buNone/>
            </a:pPr>
            <a:endParaRPr lang="hr-HR" sz="2000" dirty="0" smtClean="0">
              <a:latin typeface="Arial" pitchFamily="34" charset="0"/>
              <a:cs typeface="Arial" pitchFamily="34" charset="0"/>
            </a:endParaRPr>
          </a:p>
          <a:p>
            <a:pPr>
              <a:buNone/>
            </a:pPr>
            <a:r>
              <a:rPr lang="hr-HR" sz="2000" dirty="0" smtClean="0">
                <a:latin typeface="Arial" pitchFamily="34" charset="0"/>
                <a:cs typeface="Arial" pitchFamily="34" charset="0"/>
              </a:rPr>
              <a:t>    </a:t>
            </a:r>
          </a:p>
          <a:p>
            <a:pPr>
              <a:buNone/>
            </a:pPr>
            <a:r>
              <a:rPr lang="hr-HR" sz="2000" dirty="0" smtClean="0">
                <a:latin typeface="Arial" pitchFamily="34" charset="0"/>
                <a:cs typeface="Arial" pitchFamily="34" charset="0"/>
              </a:rPr>
              <a:t>   </a:t>
            </a:r>
            <a:r>
              <a:rPr lang="hr-HR" sz="2400" dirty="0" smtClean="0">
                <a:latin typeface="Arial" pitchFamily="34" charset="0"/>
                <a:cs typeface="Arial" pitchFamily="34" charset="0"/>
              </a:rPr>
              <a:t>“Nije dovoljno samo ZNATI, znanje treba i primijeniti. Nije dovoljno htjeti, treba i učiniti .”</a:t>
            </a:r>
            <a:br>
              <a:rPr lang="hr-HR" sz="2400" dirty="0" smtClean="0">
                <a:latin typeface="Arial" pitchFamily="34" charset="0"/>
                <a:cs typeface="Arial" pitchFamily="34" charset="0"/>
              </a:rPr>
            </a:br>
            <a:r>
              <a:rPr lang="hr-HR" sz="1800" dirty="0" err="1" smtClean="0">
                <a:latin typeface="Arial" pitchFamily="34" charset="0"/>
                <a:cs typeface="Arial" pitchFamily="34" charset="0"/>
              </a:rPr>
              <a:t>Johann</a:t>
            </a:r>
            <a:r>
              <a:rPr lang="hr-HR" sz="1800" dirty="0" smtClean="0">
                <a:latin typeface="Arial" pitchFamily="34" charset="0"/>
                <a:cs typeface="Arial" pitchFamily="34" charset="0"/>
              </a:rPr>
              <a:t> </a:t>
            </a:r>
            <a:r>
              <a:rPr lang="hr-HR" sz="1800" dirty="0" err="1" smtClean="0">
                <a:latin typeface="Arial" pitchFamily="34" charset="0"/>
                <a:cs typeface="Arial" pitchFamily="34" charset="0"/>
              </a:rPr>
              <a:t>Wolfgang</a:t>
            </a:r>
            <a:r>
              <a:rPr lang="hr-HR" sz="1800" dirty="0" smtClean="0">
                <a:latin typeface="Arial" pitchFamily="34" charset="0"/>
                <a:cs typeface="Arial" pitchFamily="34" charset="0"/>
              </a:rPr>
              <a:t> Goethe</a:t>
            </a:r>
          </a:p>
        </p:txBody>
      </p:sp>
      <p:sp>
        <p:nvSpPr>
          <p:cNvPr id="4" name="TekstniOkvir 3"/>
          <p:cNvSpPr txBox="1"/>
          <p:nvPr/>
        </p:nvSpPr>
        <p:spPr>
          <a:xfrm>
            <a:off x="683568" y="548680"/>
            <a:ext cx="8136904" cy="2308324"/>
          </a:xfrm>
          <a:prstGeom prst="rect">
            <a:avLst/>
          </a:prstGeom>
          <a:noFill/>
        </p:spPr>
        <p:txBody>
          <a:bodyPr wrap="square" rtlCol="0">
            <a:spAutoFit/>
          </a:bodyPr>
          <a:lstStyle/>
          <a:p>
            <a:endParaRPr lang="hr-HR" dirty="0" smtClean="0"/>
          </a:p>
          <a:p>
            <a:r>
              <a:rPr lang="hr-HR" dirty="0" smtClean="0"/>
              <a:t/>
            </a:r>
            <a:br>
              <a:rPr lang="hr-HR" dirty="0" smtClean="0"/>
            </a:br>
            <a:r>
              <a:rPr lang="hr-HR" sz="3600" dirty="0" smtClean="0">
                <a:latin typeface="Arial" pitchFamily="34" charset="0"/>
                <a:cs typeface="Arial" pitchFamily="34" charset="0"/>
              </a:rPr>
              <a:t>OSMI RAZRED</a:t>
            </a:r>
            <a:r>
              <a:rPr lang="en-US" sz="3600" dirty="0" smtClean="0">
                <a:latin typeface="Arial" pitchFamily="34" charset="0"/>
                <a:cs typeface="Arial" pitchFamily="34" charset="0"/>
              </a:rPr>
              <a:t> </a:t>
            </a:r>
            <a:r>
              <a:rPr lang="hr-HR" sz="3600" dirty="0" smtClean="0">
                <a:latin typeface="Arial" pitchFamily="34" charset="0"/>
                <a:cs typeface="Arial" pitchFamily="34" charset="0"/>
              </a:rPr>
              <a:t/>
            </a:r>
            <a:br>
              <a:rPr lang="hr-HR" sz="3600" dirty="0" smtClean="0">
                <a:latin typeface="Arial" pitchFamily="34" charset="0"/>
                <a:cs typeface="Arial" pitchFamily="34" charset="0"/>
              </a:rPr>
            </a:br>
            <a:r>
              <a:rPr lang="hr-HR" sz="3600" dirty="0" smtClean="0">
                <a:latin typeface="Arial" pitchFamily="34" charset="0"/>
                <a:cs typeface="Arial" pitchFamily="34" charset="0"/>
              </a:rPr>
              <a:t>2. </a:t>
            </a:r>
            <a:r>
              <a:rPr lang="en-US" sz="3600" dirty="0" err="1" smtClean="0">
                <a:latin typeface="Arial" pitchFamily="34" charset="0"/>
                <a:cs typeface="Arial" pitchFamily="34" charset="0"/>
              </a:rPr>
              <a:t>Tema</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Uporaba</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stečenih</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znanja</a:t>
            </a:r>
            <a:endParaRPr lang="hr-HR" sz="3600" dirty="0" smtClean="0">
              <a:latin typeface="Arial" pitchFamily="34" charset="0"/>
              <a:cs typeface="Arial" pitchFamily="34" charset="0"/>
            </a:endParaRPr>
          </a:p>
          <a:p>
            <a:endParaRPr lang="hr-HR"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niOkvir 5"/>
          <p:cNvSpPr txBox="1"/>
          <p:nvPr/>
        </p:nvSpPr>
        <p:spPr>
          <a:xfrm>
            <a:off x="755576" y="620688"/>
            <a:ext cx="7200800" cy="2677656"/>
          </a:xfrm>
          <a:prstGeom prst="rect">
            <a:avLst/>
          </a:prstGeom>
          <a:noFill/>
        </p:spPr>
        <p:txBody>
          <a:bodyPr wrap="square" rtlCol="0">
            <a:spAutoFit/>
          </a:bodyPr>
          <a:lstStyle/>
          <a:p>
            <a:r>
              <a:rPr lang="hr-HR" sz="2400" dirty="0" smtClean="0">
                <a:latin typeface="Arial" pitchFamily="34" charset="0"/>
                <a:cs typeface="Arial" pitchFamily="34" charset="0"/>
              </a:rPr>
              <a:t>CILJ :</a:t>
            </a:r>
          </a:p>
          <a:p>
            <a:r>
              <a:rPr lang="hr-HR" dirty="0" smtClean="0">
                <a:latin typeface="Arial" pitchFamily="34" charset="0"/>
                <a:cs typeface="Arial" pitchFamily="34" charset="0"/>
              </a:rPr>
              <a:t>Usustaviti stečeno znanje u </a:t>
            </a:r>
            <a:r>
              <a:rPr lang="hr-HR" dirty="0" err="1" smtClean="0">
                <a:latin typeface="Arial" pitchFamily="34" charset="0"/>
                <a:cs typeface="Arial" pitchFamily="34" charset="0"/>
              </a:rPr>
              <a:t>međupredmetnom</a:t>
            </a:r>
            <a:r>
              <a:rPr lang="hr-HR" dirty="0" smtClean="0">
                <a:latin typeface="Arial" pitchFamily="34" charset="0"/>
                <a:cs typeface="Arial" pitchFamily="34" charset="0"/>
              </a:rPr>
              <a:t> povezivanju </a:t>
            </a:r>
            <a:r>
              <a:rPr lang="hr-HR" b="1" dirty="0" smtClean="0">
                <a:latin typeface="Arial" pitchFamily="34" charset="0"/>
                <a:cs typeface="Arial" pitchFamily="34" charset="0"/>
              </a:rPr>
              <a:t>knjižnično  informacijskih znanja s nastavom fizike </a:t>
            </a:r>
            <a:r>
              <a:rPr lang="hr-HR" dirty="0" smtClean="0">
                <a:latin typeface="Arial" pitchFamily="34" charset="0"/>
                <a:cs typeface="Arial" pitchFamily="34" charset="0"/>
              </a:rPr>
              <a:t>u nastavnom procesu   </a:t>
            </a:r>
            <a:r>
              <a:rPr lang="hr-HR" sz="2400" b="1" dirty="0" smtClean="0">
                <a:latin typeface="Arial" pitchFamily="34" charset="0"/>
                <a:cs typeface="Arial" pitchFamily="34" charset="0"/>
              </a:rPr>
              <a:t>ponavljanja gradiva.</a:t>
            </a:r>
          </a:p>
          <a:p>
            <a:endParaRPr lang="hr-HR" sz="2400" b="1" dirty="0" smtClean="0">
              <a:latin typeface="Arial" pitchFamily="34" charset="0"/>
              <a:cs typeface="Arial" pitchFamily="34" charset="0"/>
            </a:endParaRPr>
          </a:p>
          <a:p>
            <a:endParaRPr lang="hr-HR" sz="2400" b="1" dirty="0" smtClean="0">
              <a:latin typeface="Arial" pitchFamily="34" charset="0"/>
              <a:cs typeface="Arial" pitchFamily="34" charset="0"/>
            </a:endParaRPr>
          </a:p>
          <a:p>
            <a:r>
              <a:rPr lang="hr-HR" dirty="0" smtClean="0">
                <a:latin typeface="Arial" pitchFamily="34" charset="0"/>
                <a:cs typeface="Arial" pitchFamily="34" charset="0"/>
              </a:rPr>
              <a:t/>
            </a:r>
            <a:br>
              <a:rPr lang="hr-HR" dirty="0" smtClean="0">
                <a:latin typeface="Arial" pitchFamily="34" charset="0"/>
                <a:cs typeface="Arial" pitchFamily="34" charset="0"/>
              </a:rPr>
            </a:br>
            <a:endParaRPr lang="hr-HR" b="1" dirty="0">
              <a:latin typeface="Arial" pitchFamily="34" charset="0"/>
              <a:cs typeface="Arial" pitchFamily="34" charset="0"/>
            </a:endParaRPr>
          </a:p>
        </p:txBody>
      </p:sp>
      <p:sp>
        <p:nvSpPr>
          <p:cNvPr id="7" name="TekstniOkvir 6"/>
          <p:cNvSpPr txBox="1"/>
          <p:nvPr/>
        </p:nvSpPr>
        <p:spPr>
          <a:xfrm>
            <a:off x="827584" y="2060848"/>
            <a:ext cx="7848872" cy="4862870"/>
          </a:xfrm>
          <a:prstGeom prst="rect">
            <a:avLst/>
          </a:prstGeom>
          <a:noFill/>
        </p:spPr>
        <p:txBody>
          <a:bodyPr wrap="square" rtlCol="0">
            <a:spAutoFit/>
          </a:bodyPr>
          <a:lstStyle/>
          <a:p>
            <a:endParaRPr lang="hr-HR" u="sng" dirty="0" smtClean="0">
              <a:latin typeface="Arial" pitchFamily="34" charset="0"/>
              <a:cs typeface="Arial" pitchFamily="34" charset="0"/>
            </a:endParaRPr>
          </a:p>
          <a:p>
            <a:r>
              <a:rPr lang="hr-HR" u="sng" dirty="0" smtClean="0">
                <a:latin typeface="Arial" pitchFamily="34" charset="0"/>
                <a:cs typeface="Arial" pitchFamily="34" charset="0"/>
              </a:rPr>
              <a:t>Nastavni predmet</a:t>
            </a:r>
            <a:r>
              <a:rPr lang="hr-HR" dirty="0" smtClean="0">
                <a:latin typeface="Arial" pitchFamily="34" charset="0"/>
                <a:cs typeface="Arial" pitchFamily="34" charset="0"/>
              </a:rPr>
              <a:t>:    </a:t>
            </a:r>
            <a:r>
              <a:rPr lang="hr-HR" dirty="0" smtClean="0">
                <a:solidFill>
                  <a:srgbClr val="FF0000"/>
                </a:solidFill>
                <a:latin typeface="Arial" pitchFamily="34" charset="0"/>
                <a:cs typeface="Arial" pitchFamily="34" charset="0"/>
              </a:rPr>
              <a:t>FIZIKA</a:t>
            </a:r>
          </a:p>
          <a:p>
            <a:r>
              <a:rPr lang="hr-HR" u="sng" dirty="0" smtClean="0">
                <a:latin typeface="Arial" pitchFamily="34" charset="0"/>
                <a:cs typeface="Arial" pitchFamily="34" charset="0"/>
              </a:rPr>
              <a:t>Nastavna jedinica :</a:t>
            </a:r>
          </a:p>
          <a:p>
            <a:r>
              <a:rPr lang="hr-HR" dirty="0" smtClean="0">
                <a:latin typeface="Arial" pitchFamily="34" charset="0"/>
                <a:cs typeface="Arial" pitchFamily="34" charset="0"/>
              </a:rPr>
              <a:t>Svjetlost (zrcala i primjena zrcala kroz povijest, pomrčina Sunca i Mjeseca)</a:t>
            </a:r>
          </a:p>
          <a:p>
            <a:endParaRPr lang="hr-HR" dirty="0" smtClean="0">
              <a:latin typeface="Arial" pitchFamily="34" charset="0"/>
              <a:cs typeface="Arial" pitchFamily="34" charset="0"/>
            </a:endParaRPr>
          </a:p>
          <a:p>
            <a:r>
              <a:rPr lang="hr-HR" u="sng" dirty="0" smtClean="0">
                <a:latin typeface="Arial" pitchFamily="34" charset="0"/>
                <a:cs typeface="Arial" pitchFamily="34" charset="0"/>
              </a:rPr>
              <a:t>Zadaće</a:t>
            </a:r>
            <a:r>
              <a:rPr lang="hr-HR" dirty="0" smtClean="0">
                <a:latin typeface="Arial" pitchFamily="34" charset="0"/>
                <a:cs typeface="Arial" pitchFamily="34" charset="0"/>
              </a:rPr>
              <a:t>:  kognitivne       – </a:t>
            </a:r>
            <a:r>
              <a:rPr lang="hr-HR" sz="1600" dirty="0" smtClean="0">
                <a:latin typeface="Arial" pitchFamily="34" charset="0"/>
                <a:cs typeface="Arial" pitchFamily="34" charset="0"/>
              </a:rPr>
              <a:t>učenici će razlikovati </a:t>
            </a:r>
            <a:r>
              <a:rPr lang="hr-HR" sz="1600" u="sng" dirty="0" smtClean="0">
                <a:latin typeface="Arial" pitchFamily="34" charset="0"/>
                <a:cs typeface="Arial" pitchFamily="34" charset="0"/>
              </a:rPr>
              <a:t>tradicionalne i elektroničke izvore </a:t>
            </a:r>
            <a:r>
              <a:rPr lang="hr-HR" sz="1600" dirty="0" smtClean="0">
                <a:latin typeface="Arial" pitchFamily="34" charset="0"/>
                <a:cs typeface="Arial" pitchFamily="34" charset="0"/>
              </a:rPr>
              <a:t/>
            </a:r>
            <a:br>
              <a:rPr lang="hr-HR" sz="1600" dirty="0" smtClean="0">
                <a:latin typeface="Arial" pitchFamily="34" charset="0"/>
                <a:cs typeface="Arial" pitchFamily="34" charset="0"/>
              </a:rPr>
            </a:br>
            <a:r>
              <a:rPr lang="hr-HR" sz="1600" dirty="0" smtClean="0">
                <a:latin typeface="Arial" pitchFamily="34" charset="0"/>
                <a:cs typeface="Arial" pitchFamily="34" charset="0"/>
              </a:rPr>
              <a:t>                                              informacije, moći će rabiti ključnu riječ, provjeriti i citirati </a:t>
            </a:r>
            <a:br>
              <a:rPr lang="hr-HR" sz="1600" dirty="0" smtClean="0">
                <a:latin typeface="Arial" pitchFamily="34" charset="0"/>
                <a:cs typeface="Arial" pitchFamily="34" charset="0"/>
              </a:rPr>
            </a:br>
            <a:r>
              <a:rPr lang="hr-HR" sz="1600" dirty="0" smtClean="0">
                <a:latin typeface="Arial" pitchFamily="34" charset="0"/>
                <a:cs typeface="Arial" pitchFamily="34" charset="0"/>
              </a:rPr>
              <a:t>                                              informaciju;</a:t>
            </a:r>
          </a:p>
          <a:p>
            <a:r>
              <a:rPr lang="hr-HR" sz="1600" dirty="0" smtClean="0">
                <a:latin typeface="Arial" pitchFamily="34" charset="0"/>
                <a:cs typeface="Arial" pitchFamily="34" charset="0"/>
              </a:rPr>
              <a:t>                 afektivne           -   usvojiti navike korištenja </a:t>
            </a:r>
            <a:r>
              <a:rPr lang="hr-HR" sz="1600" u="sng" dirty="0" smtClean="0">
                <a:latin typeface="Arial" pitchFamily="34" charset="0"/>
                <a:cs typeface="Arial" pitchFamily="34" charset="0"/>
              </a:rPr>
              <a:t>različitih izvora znanja </a:t>
            </a:r>
            <a:r>
              <a:rPr lang="hr-HR" sz="1600" dirty="0" smtClean="0">
                <a:latin typeface="Arial" pitchFamily="34" charset="0"/>
                <a:cs typeface="Arial" pitchFamily="34" charset="0"/>
              </a:rPr>
              <a:t>u </a:t>
            </a:r>
            <a:br>
              <a:rPr lang="hr-HR" sz="1600" dirty="0" smtClean="0">
                <a:latin typeface="Arial" pitchFamily="34" charset="0"/>
                <a:cs typeface="Arial" pitchFamily="34" charset="0"/>
              </a:rPr>
            </a:br>
            <a:r>
              <a:rPr lang="hr-HR" sz="1600" dirty="0" smtClean="0">
                <a:latin typeface="Arial" pitchFamily="34" charset="0"/>
                <a:cs typeface="Arial" pitchFamily="34" charset="0"/>
              </a:rPr>
              <a:t>                                              učenju;</a:t>
            </a:r>
          </a:p>
          <a:p>
            <a:r>
              <a:rPr lang="hr-HR" sz="1600" dirty="0" smtClean="0">
                <a:latin typeface="Arial" pitchFamily="34" charset="0"/>
                <a:cs typeface="Arial" pitchFamily="34" charset="0"/>
              </a:rPr>
              <a:t>                 </a:t>
            </a:r>
            <a:r>
              <a:rPr lang="hr-HR" sz="1600" dirty="0" err="1" smtClean="0">
                <a:latin typeface="Arial" pitchFamily="34" charset="0"/>
                <a:cs typeface="Arial" pitchFamily="34" charset="0"/>
              </a:rPr>
              <a:t>psihomotoričke</a:t>
            </a:r>
            <a:r>
              <a:rPr lang="hr-HR" sz="1600" dirty="0" smtClean="0">
                <a:latin typeface="Arial" pitchFamily="34" charset="0"/>
                <a:cs typeface="Arial" pitchFamily="34" charset="0"/>
              </a:rPr>
              <a:t>  -  učenici će </a:t>
            </a:r>
            <a:r>
              <a:rPr lang="hr-HR" sz="1600" u="sng" dirty="0" smtClean="0">
                <a:latin typeface="Arial" pitchFamily="34" charset="0"/>
                <a:cs typeface="Arial" pitchFamily="34" charset="0"/>
              </a:rPr>
              <a:t>učinkovito upravljati vremenom </a:t>
            </a:r>
            <a:r>
              <a:rPr lang="hr-HR" sz="1600" dirty="0" smtClean="0">
                <a:latin typeface="Arial" pitchFamily="34" charset="0"/>
                <a:cs typeface="Arial" pitchFamily="34" charset="0"/>
              </a:rPr>
              <a:t>i </a:t>
            </a:r>
            <a:br>
              <a:rPr lang="hr-HR" sz="1600" dirty="0" smtClean="0">
                <a:latin typeface="Arial" pitchFamily="34" charset="0"/>
                <a:cs typeface="Arial" pitchFamily="34" charset="0"/>
              </a:rPr>
            </a:br>
            <a:r>
              <a:rPr lang="hr-HR" sz="1600" dirty="0" smtClean="0">
                <a:latin typeface="Arial" pitchFamily="34" charset="0"/>
                <a:cs typeface="Arial" pitchFamily="34" charset="0"/>
              </a:rPr>
              <a:t>                                              </a:t>
            </a:r>
            <a:r>
              <a:rPr lang="hr-HR" sz="1600" u="sng" dirty="0" smtClean="0">
                <a:latin typeface="Arial" pitchFamily="34" charset="0"/>
                <a:cs typeface="Arial" pitchFamily="34" charset="0"/>
              </a:rPr>
              <a:t>informacijama</a:t>
            </a:r>
            <a:r>
              <a:rPr lang="hr-HR" sz="1600" dirty="0" smtClean="0">
                <a:latin typeface="Arial" pitchFamily="34" charset="0"/>
                <a:cs typeface="Arial" pitchFamily="34" charset="0"/>
              </a:rPr>
              <a:t> ( samostalno ili u skupini); predstaviti </a:t>
            </a:r>
            <a:br>
              <a:rPr lang="hr-HR" sz="1600" dirty="0" smtClean="0">
                <a:latin typeface="Arial" pitchFamily="34" charset="0"/>
                <a:cs typeface="Arial" pitchFamily="34" charset="0"/>
              </a:rPr>
            </a:br>
            <a:r>
              <a:rPr lang="hr-HR" sz="1600" dirty="0" smtClean="0">
                <a:latin typeface="Arial" pitchFamily="34" charset="0"/>
                <a:cs typeface="Arial" pitchFamily="34" charset="0"/>
              </a:rPr>
              <a:t>                                              rezultate rada </a:t>
            </a:r>
            <a:r>
              <a:rPr lang="hr-HR" sz="1600" u="sng" dirty="0" smtClean="0">
                <a:latin typeface="Arial" pitchFamily="34" charset="0"/>
                <a:cs typeface="Arial" pitchFamily="34" charset="0"/>
              </a:rPr>
              <a:t>pisanjem sažetka;</a:t>
            </a:r>
          </a:p>
          <a:p>
            <a:endParaRPr lang="hr-HR" u="sng" dirty="0" smtClean="0">
              <a:latin typeface="Arial" pitchFamily="34" charset="0"/>
              <a:cs typeface="Arial" pitchFamily="34" charset="0"/>
            </a:endParaRPr>
          </a:p>
          <a:p>
            <a:endParaRPr lang="hr-HR" u="sng" dirty="0" smtClean="0">
              <a:latin typeface="Arial" pitchFamily="34" charset="0"/>
              <a:cs typeface="Arial" pitchFamily="34" charset="0"/>
            </a:endParaRPr>
          </a:p>
          <a:p>
            <a:r>
              <a:rPr lang="hr-HR" u="sng" dirty="0" smtClean="0"/>
              <a:t/>
            </a:r>
            <a:br>
              <a:rPr lang="hr-HR" u="sng" dirty="0" smtClean="0"/>
            </a:br>
            <a:r>
              <a:rPr lang="hr-HR" u="sng" dirty="0" smtClean="0"/>
              <a:t> </a:t>
            </a:r>
          </a:p>
          <a:p>
            <a:endParaRPr lang="hr-H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pPr>
              <a:buNone/>
            </a:pPr>
            <a:endParaRPr lang="hr-HR" sz="1800" dirty="0" smtClean="0">
              <a:latin typeface="Arial" pitchFamily="34" charset="0"/>
              <a:cs typeface="Arial" pitchFamily="34" charset="0"/>
            </a:endParaRPr>
          </a:p>
          <a:p>
            <a:r>
              <a:rPr lang="hr-HR" sz="1800" u="sng" dirty="0" smtClean="0">
                <a:latin typeface="Arial" pitchFamily="34" charset="0"/>
                <a:cs typeface="Arial" pitchFamily="34" charset="0"/>
              </a:rPr>
              <a:t>KNJIŽNIČARKA</a:t>
            </a:r>
          </a:p>
          <a:p>
            <a:endParaRPr lang="hr-HR" sz="1800" dirty="0" smtClean="0">
              <a:latin typeface="Arial" pitchFamily="34" charset="0"/>
              <a:cs typeface="Arial" pitchFamily="34" charset="0"/>
            </a:endParaRPr>
          </a:p>
          <a:p>
            <a:r>
              <a:rPr lang="hr-HR" sz="1800" dirty="0" smtClean="0">
                <a:latin typeface="Arial" pitchFamily="34" charset="0"/>
                <a:cs typeface="Arial" pitchFamily="34" charset="0"/>
              </a:rPr>
              <a:t>Predložena tema bila je motivirajuća za učenike jer je knjižničarka predstavila knjižni fond kao riznicu </a:t>
            </a:r>
            <a:r>
              <a:rPr lang="hr-HR" sz="1800" b="1" dirty="0" smtClean="0">
                <a:latin typeface="Arial" pitchFamily="34" charset="0"/>
                <a:cs typeface="Arial" pitchFamily="34" charset="0"/>
              </a:rPr>
              <a:t>znanja</a:t>
            </a:r>
            <a:r>
              <a:rPr lang="hr-HR" sz="1800" dirty="0" smtClean="0">
                <a:latin typeface="Arial" pitchFamily="34" charset="0"/>
                <a:cs typeface="Arial" pitchFamily="34" charset="0"/>
              </a:rPr>
              <a:t> gdje će oni moći u potpunosti odgovoriti na zadana pitanja. </a:t>
            </a:r>
            <a:br>
              <a:rPr lang="hr-HR" sz="1800" dirty="0" smtClean="0">
                <a:latin typeface="Arial" pitchFamily="34" charset="0"/>
                <a:cs typeface="Arial" pitchFamily="34" charset="0"/>
              </a:rPr>
            </a:br>
            <a:r>
              <a:rPr lang="hr-HR" sz="1800" b="1" dirty="0" smtClean="0">
                <a:latin typeface="Arial" pitchFamily="34" charset="0"/>
                <a:cs typeface="Arial" pitchFamily="34" charset="0"/>
              </a:rPr>
              <a:t>Školska knjižnica je IZVOR znanja</a:t>
            </a:r>
            <a:r>
              <a:rPr lang="hr-HR" sz="1800" dirty="0" smtClean="0">
                <a:latin typeface="Arial" pitchFamily="34" charset="0"/>
                <a:cs typeface="Arial" pitchFamily="34" charset="0"/>
              </a:rPr>
              <a:t>, a </a:t>
            </a:r>
            <a:r>
              <a:rPr lang="hr-HR" sz="1800" b="1" dirty="0" smtClean="0">
                <a:latin typeface="Arial" pitchFamily="34" charset="0"/>
                <a:cs typeface="Arial" pitchFamily="34" charset="0"/>
              </a:rPr>
              <a:t>knjižničarka</a:t>
            </a:r>
            <a:r>
              <a:rPr lang="hr-HR" sz="1800" dirty="0" smtClean="0">
                <a:latin typeface="Arial" pitchFamily="34" charset="0"/>
                <a:cs typeface="Arial" pitchFamily="34" charset="0"/>
              </a:rPr>
              <a:t> profesionalni voditelj koji </a:t>
            </a:r>
            <a:r>
              <a:rPr lang="hr-HR" sz="1800" b="1" dirty="0" smtClean="0">
                <a:latin typeface="Arial" pitchFamily="34" charset="0"/>
                <a:cs typeface="Arial" pitchFamily="34" charset="0"/>
              </a:rPr>
              <a:t>upućuje učenike gdje i kako će doći do informacije</a:t>
            </a:r>
            <a:r>
              <a:rPr lang="hr-HR" sz="1800" dirty="0" smtClean="0">
                <a:latin typeface="Arial" pitchFamily="34" charset="0"/>
                <a:cs typeface="Arial" pitchFamily="34" charset="0"/>
              </a:rPr>
              <a:t>.</a:t>
            </a:r>
          </a:p>
          <a:p>
            <a:r>
              <a:rPr lang="hr-HR" sz="1800" dirty="0" smtClean="0">
                <a:latin typeface="Arial" pitchFamily="34" charset="0"/>
                <a:cs typeface="Arial" pitchFamily="34" charset="0"/>
              </a:rPr>
              <a:t>Odabrala je štivo za čitanje koje je: a) primjereno dobi učenika </a:t>
            </a:r>
            <a:br>
              <a:rPr lang="hr-HR" sz="1800" dirty="0" smtClean="0">
                <a:latin typeface="Arial" pitchFamily="34" charset="0"/>
                <a:cs typeface="Arial" pitchFamily="34" charset="0"/>
              </a:rPr>
            </a:br>
            <a:r>
              <a:rPr lang="hr-HR" sz="1800" dirty="0" smtClean="0">
                <a:latin typeface="Arial" pitchFamily="34" charset="0"/>
                <a:cs typeface="Arial" pitchFamily="34" charset="0"/>
              </a:rPr>
              <a:t>( enciklopedije i članci iz časopisa Drvo znanja i Meridijani);</a:t>
            </a:r>
            <a:br>
              <a:rPr lang="hr-HR" sz="1800" dirty="0" smtClean="0">
                <a:latin typeface="Arial" pitchFamily="34" charset="0"/>
                <a:cs typeface="Arial" pitchFamily="34" charset="0"/>
              </a:rPr>
            </a:br>
            <a:r>
              <a:rPr lang="hr-HR" sz="1800" dirty="0" smtClean="0">
                <a:latin typeface="Arial" pitchFamily="34" charset="0"/>
                <a:cs typeface="Arial" pitchFamily="34" charset="0"/>
              </a:rPr>
              <a:t>				    b) u svom sadržaju nudi i znanje više</a:t>
            </a:r>
            <a:endParaRPr lang="hr-HR"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normAutofit/>
          </a:bodyPr>
          <a:lstStyle/>
          <a:p>
            <a:pPr>
              <a:buNone/>
            </a:pPr>
            <a:endParaRPr lang="hr-HR" sz="1800" dirty="0" smtClean="0">
              <a:latin typeface="Arial" pitchFamily="34" charset="0"/>
              <a:cs typeface="Arial" pitchFamily="34" charset="0"/>
            </a:endParaRPr>
          </a:p>
          <a:p>
            <a:r>
              <a:rPr lang="hr-HR" sz="1800" u="sng" dirty="0" smtClean="0">
                <a:latin typeface="Arial" pitchFamily="34" charset="0"/>
                <a:cs typeface="Arial" pitchFamily="34" charset="0"/>
              </a:rPr>
              <a:t>UČITELJICA FIZIKE</a:t>
            </a:r>
          </a:p>
          <a:p>
            <a:endParaRPr lang="hr-HR" sz="1800" dirty="0" smtClean="0">
              <a:latin typeface="Arial" pitchFamily="34" charset="0"/>
              <a:cs typeface="Arial" pitchFamily="34" charset="0"/>
            </a:endParaRPr>
          </a:p>
          <a:p>
            <a:r>
              <a:rPr lang="hr-HR" sz="1800" dirty="0" smtClean="0">
                <a:latin typeface="Arial" pitchFamily="34" charset="0"/>
                <a:cs typeface="Arial" pitchFamily="34" charset="0"/>
              </a:rPr>
              <a:t>Odabrala je </a:t>
            </a:r>
            <a:r>
              <a:rPr lang="hr-HR" sz="1800" b="1" dirty="0" smtClean="0">
                <a:latin typeface="Arial" pitchFamily="34" charset="0"/>
                <a:cs typeface="Arial" pitchFamily="34" charset="0"/>
              </a:rPr>
              <a:t>drugačiji</a:t>
            </a:r>
            <a:r>
              <a:rPr lang="hr-HR" sz="1800" dirty="0" smtClean="0">
                <a:latin typeface="Arial" pitchFamily="34" charset="0"/>
                <a:cs typeface="Arial" pitchFamily="34" charset="0"/>
              </a:rPr>
              <a:t> način usustavljivanja tako da učenicima ostane trajno znanje</a:t>
            </a:r>
          </a:p>
          <a:p>
            <a:r>
              <a:rPr lang="hr-HR" sz="1800" dirty="0" smtClean="0">
                <a:latin typeface="Arial" pitchFamily="34" charset="0"/>
                <a:cs typeface="Arial" pitchFamily="34" charset="0"/>
              </a:rPr>
              <a:t>U suradnji sa knjižničarkom osmišljen je drugačiji, </a:t>
            </a:r>
            <a:r>
              <a:rPr lang="hr-HR" sz="1800" b="1" dirty="0" smtClean="0">
                <a:latin typeface="Arial" pitchFamily="34" charset="0"/>
                <a:cs typeface="Arial" pitchFamily="34" charset="0"/>
              </a:rPr>
              <a:t>inventivniji </a:t>
            </a:r>
            <a:r>
              <a:rPr lang="hr-HR" sz="1800" dirty="0" smtClean="0">
                <a:latin typeface="Arial" pitchFamily="34" charset="0"/>
                <a:cs typeface="Arial" pitchFamily="34" charset="0"/>
              </a:rPr>
              <a:t>sat ponavljanja</a:t>
            </a:r>
          </a:p>
          <a:p>
            <a:r>
              <a:rPr lang="hr-HR" sz="1800" dirty="0" smtClean="0">
                <a:latin typeface="Arial" pitchFamily="34" charset="0"/>
                <a:cs typeface="Arial" pitchFamily="34" charset="0"/>
              </a:rPr>
              <a:t>Učenici su </a:t>
            </a:r>
            <a:r>
              <a:rPr lang="hr-HR" sz="1800" b="1" dirty="0" smtClean="0">
                <a:latin typeface="Arial" pitchFamily="34" charset="0"/>
                <a:cs typeface="Arial" pitchFamily="34" charset="0"/>
              </a:rPr>
              <a:t>vrednovani</a:t>
            </a:r>
            <a:r>
              <a:rPr lang="hr-HR" sz="1800" dirty="0" smtClean="0">
                <a:latin typeface="Arial" pitchFamily="34" charset="0"/>
                <a:cs typeface="Arial" pitchFamily="34" charset="0"/>
              </a:rPr>
              <a:t> prema postignućima bez stresa za sve učesnike nastavnog procesa</a:t>
            </a:r>
          </a:p>
          <a:p>
            <a:r>
              <a:rPr lang="hr-HR" sz="1800" dirty="0" smtClean="0">
                <a:latin typeface="Arial" pitchFamily="34" charset="0"/>
                <a:cs typeface="Arial" pitchFamily="34" charset="0"/>
              </a:rPr>
              <a:t>Nakon tri tjedna, tijekom provedbe pismene provjere ti učenici su ostvarili </a:t>
            </a:r>
            <a:r>
              <a:rPr lang="hr-HR" sz="1800" b="1" dirty="0" smtClean="0">
                <a:latin typeface="Arial" pitchFamily="34" charset="0"/>
                <a:cs typeface="Arial" pitchFamily="34" charset="0"/>
              </a:rPr>
              <a:t>bolje</a:t>
            </a:r>
            <a:r>
              <a:rPr lang="hr-HR" sz="1800" dirty="0" smtClean="0">
                <a:latin typeface="Arial" pitchFamily="34" charset="0"/>
                <a:cs typeface="Arial" pitchFamily="34" charset="0"/>
              </a:rPr>
              <a:t> rezultate nego učenici iz razreda gdje smo imali klasičan sat ponavljanja</a:t>
            </a:r>
            <a:endParaRPr lang="hr-HR" sz="1800" dirty="0">
              <a:latin typeface="Arial" pitchFamily="34" charset="0"/>
              <a:cs typeface="Arial" pitchFamily="34" charset="0"/>
            </a:endParaRPr>
          </a:p>
        </p:txBody>
      </p:sp>
    </p:spTree>
    <p:extLst>
      <p:ext uri="{BB962C8B-B14F-4D97-AF65-F5344CB8AC3E}">
        <p14:creationId xmlns="" xmlns:p14="http://schemas.microsoft.com/office/powerpoint/2010/main" val="2849062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r>
              <a:rPr lang="hr-HR" dirty="0" smtClean="0">
                <a:latin typeface="Arial" pitchFamily="34" charset="0"/>
                <a:cs typeface="Arial" pitchFamily="34" charset="0"/>
              </a:rPr>
              <a:t>Učenici su koristili</a:t>
            </a:r>
            <a:br>
              <a:rPr lang="hr-HR" dirty="0" smtClean="0">
                <a:latin typeface="Arial" pitchFamily="34" charset="0"/>
                <a:cs typeface="Arial" pitchFamily="34" charset="0"/>
              </a:rPr>
            </a:br>
            <a:r>
              <a:rPr lang="hr-HR" dirty="0" smtClean="0">
                <a:latin typeface="Arial" pitchFamily="34" charset="0"/>
                <a:cs typeface="Arial" pitchFamily="34" charset="0"/>
              </a:rPr>
              <a:t>- referentnu literaturu :</a:t>
            </a:r>
          </a:p>
          <a:p>
            <a:r>
              <a:rPr lang="hr-HR" dirty="0" smtClean="0">
                <a:latin typeface="Arial" pitchFamily="34" charset="0"/>
                <a:cs typeface="Arial" pitchFamily="34" charset="0"/>
              </a:rPr>
              <a:t>a ) enciklopedije</a:t>
            </a:r>
            <a:br>
              <a:rPr lang="hr-HR" dirty="0" smtClean="0">
                <a:latin typeface="Arial" pitchFamily="34" charset="0"/>
                <a:cs typeface="Arial" pitchFamily="34" charset="0"/>
              </a:rPr>
            </a:br>
            <a:r>
              <a:rPr lang="hr-HR" dirty="0" smtClean="0">
                <a:latin typeface="Arial" pitchFamily="34" charset="0"/>
                <a:cs typeface="Arial" pitchFamily="34" charset="0"/>
              </a:rPr>
              <a:t>b)  atlase</a:t>
            </a:r>
            <a:br>
              <a:rPr lang="hr-HR" dirty="0" smtClean="0">
                <a:latin typeface="Arial" pitchFamily="34" charset="0"/>
                <a:cs typeface="Arial" pitchFamily="34" charset="0"/>
              </a:rPr>
            </a:br>
            <a:r>
              <a:rPr lang="hr-HR" dirty="0" smtClean="0">
                <a:latin typeface="Arial" pitchFamily="34" charset="0"/>
                <a:cs typeface="Arial" pitchFamily="34" charset="0"/>
              </a:rPr>
              <a:t>- članke iz stručnih časopisa</a:t>
            </a:r>
            <a:br>
              <a:rPr lang="hr-HR" dirty="0" smtClean="0">
                <a:latin typeface="Arial" pitchFamily="34" charset="0"/>
                <a:cs typeface="Arial" pitchFamily="34" charset="0"/>
              </a:rPr>
            </a:br>
            <a:r>
              <a:rPr lang="hr-HR" dirty="0" smtClean="0">
                <a:latin typeface="Arial" pitchFamily="34" charset="0"/>
                <a:cs typeface="Arial" pitchFamily="34" charset="0"/>
              </a:rPr>
              <a:t>-članke iz popularno-znanstvenih časopisa</a:t>
            </a:r>
          </a:p>
          <a:p>
            <a:r>
              <a:rPr lang="hr-HR" dirty="0" smtClean="0">
                <a:latin typeface="Arial" pitchFamily="34" charset="0"/>
                <a:cs typeface="Arial" pitchFamily="34" charset="0"/>
              </a:rPr>
              <a:t>c ) Internet</a:t>
            </a:r>
            <a:r>
              <a:rPr lang="hr-HR" dirty="0" smtClean="0"/>
              <a:t/>
            </a:r>
            <a:br>
              <a:rPr lang="hr-HR" dirty="0" smtClean="0"/>
            </a:br>
            <a:endParaRPr lang="hr-HR" dirty="0" smtClean="0"/>
          </a:p>
          <a:p>
            <a:endParaRPr lang="hr-HR" dirty="0" smtClean="0"/>
          </a:p>
          <a:p>
            <a:endParaRPr lang="hr-HR" dirty="0" smtClean="0"/>
          </a:p>
          <a:p>
            <a:endParaRPr lang="hr-HR" dirty="0" smtClean="0"/>
          </a:p>
          <a:p>
            <a:endParaRPr lang="hr-HR" dirty="0" smtClean="0"/>
          </a:p>
          <a:p>
            <a:endParaRPr lang="hr-H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95536" y="188640"/>
            <a:ext cx="8229600" cy="1143000"/>
          </a:xfrm>
        </p:spPr>
        <p:txBody>
          <a:bodyPr/>
          <a:lstStyle/>
          <a:p>
            <a:r>
              <a:rPr lang="hr-HR" dirty="0" smtClean="0"/>
              <a:t>NAČIN RADA - grupni  </a:t>
            </a:r>
            <a:endParaRPr lang="hr-HR" dirty="0"/>
          </a:p>
        </p:txBody>
      </p:sp>
      <p:graphicFrame>
        <p:nvGraphicFramePr>
          <p:cNvPr id="7" name="Rezervirano mjesto sadržaja 6"/>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jagram 9"/>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26" name="Picture 2" descr="C:\Users\ASUS\Desktop\preuzmi.jpg"/>
          <p:cNvPicPr>
            <a:picLocks noChangeAspect="1" noChangeArrowheads="1"/>
          </p:cNvPicPr>
          <p:nvPr/>
        </p:nvPicPr>
        <p:blipFill>
          <a:blip r:embed="rId12" cstate="print"/>
          <a:srcRect/>
          <a:stretch>
            <a:fillRect/>
          </a:stretch>
        </p:blipFill>
        <p:spPr bwMode="auto">
          <a:xfrm rot="20066044">
            <a:off x="560476" y="3698247"/>
            <a:ext cx="1306192" cy="1728192"/>
          </a:xfrm>
          <a:prstGeom prst="rect">
            <a:avLst/>
          </a:prstGeom>
          <a:noFill/>
        </p:spPr>
      </p:pic>
      <p:pic>
        <p:nvPicPr>
          <p:cNvPr id="1027" name="Picture 3" descr="C:\Users\ASUS\Desktop\preuzmi (1).jpg"/>
          <p:cNvPicPr>
            <a:picLocks noChangeAspect="1" noChangeArrowheads="1"/>
          </p:cNvPicPr>
          <p:nvPr/>
        </p:nvPicPr>
        <p:blipFill>
          <a:blip r:embed="rId13" cstate="print"/>
          <a:srcRect/>
          <a:stretch>
            <a:fillRect/>
          </a:stretch>
        </p:blipFill>
        <p:spPr bwMode="auto">
          <a:xfrm rot="20553586">
            <a:off x="1687278" y="3920674"/>
            <a:ext cx="1121383" cy="1584176"/>
          </a:xfrm>
          <a:prstGeom prst="rect">
            <a:avLst/>
          </a:prstGeom>
          <a:noFill/>
        </p:spPr>
      </p:pic>
      <p:sp>
        <p:nvSpPr>
          <p:cNvPr id="15" name="TekstniOkvir 14"/>
          <p:cNvSpPr txBox="1"/>
          <p:nvPr/>
        </p:nvSpPr>
        <p:spPr>
          <a:xfrm>
            <a:off x="395536" y="1772816"/>
            <a:ext cx="1703416" cy="646331"/>
          </a:xfrm>
          <a:prstGeom prst="rect">
            <a:avLst/>
          </a:prstGeom>
          <a:noFill/>
        </p:spPr>
        <p:txBody>
          <a:bodyPr wrap="square" rtlCol="0">
            <a:spAutoFit/>
          </a:bodyPr>
          <a:lstStyle/>
          <a:p>
            <a:r>
              <a:rPr lang="hr-HR" dirty="0" smtClean="0"/>
              <a:t>-informacija i kako ju pronaći</a:t>
            </a:r>
            <a:endParaRPr lang="hr-HR" dirty="0"/>
          </a:p>
        </p:txBody>
      </p:sp>
      <p:sp>
        <p:nvSpPr>
          <p:cNvPr id="17" name="TekstniOkvir 16"/>
          <p:cNvSpPr txBox="1"/>
          <p:nvPr/>
        </p:nvSpPr>
        <p:spPr>
          <a:xfrm>
            <a:off x="6948264" y="2060848"/>
            <a:ext cx="1728192" cy="369332"/>
          </a:xfrm>
          <a:prstGeom prst="rect">
            <a:avLst/>
          </a:prstGeom>
          <a:noFill/>
        </p:spPr>
        <p:txBody>
          <a:bodyPr wrap="square" rtlCol="0">
            <a:spAutoFit/>
          </a:bodyPr>
          <a:lstStyle/>
          <a:p>
            <a:r>
              <a:rPr lang="hr-HR" dirty="0" smtClean="0"/>
              <a:t>-</a:t>
            </a:r>
            <a:endParaRPr lang="hr-HR" dirty="0"/>
          </a:p>
        </p:txBody>
      </p:sp>
      <p:sp>
        <p:nvSpPr>
          <p:cNvPr id="9" name="TextBox 8"/>
          <p:cNvSpPr txBox="1"/>
          <p:nvPr/>
        </p:nvSpPr>
        <p:spPr>
          <a:xfrm>
            <a:off x="7092280" y="1628800"/>
            <a:ext cx="1872208" cy="1200329"/>
          </a:xfrm>
          <a:prstGeom prst="rect">
            <a:avLst/>
          </a:prstGeom>
          <a:noFill/>
        </p:spPr>
        <p:txBody>
          <a:bodyPr wrap="square" rtlCol="0">
            <a:spAutoFit/>
          </a:bodyPr>
          <a:lstStyle/>
          <a:p>
            <a:r>
              <a:rPr lang="hr-HR" dirty="0" smtClean="0"/>
              <a:t>-ponavljanje gradiva na DRUGAČIJI način</a:t>
            </a:r>
            <a:endParaRPr lang="hr-HR" dirty="0"/>
          </a:p>
        </p:txBody>
      </p:sp>
      <p:pic>
        <p:nvPicPr>
          <p:cNvPr id="3" name="Picture 2" descr="C:\Users\HOME\Desktop\download.jpg"/>
          <p:cNvPicPr>
            <a:picLocks noChangeAspect="1" noChangeArrowheads="1"/>
          </p:cNvPicPr>
          <p:nvPr/>
        </p:nvPicPr>
        <p:blipFill>
          <a:blip r:embed="rId14" cstate="print"/>
          <a:srcRect/>
          <a:stretch>
            <a:fillRect/>
          </a:stretch>
        </p:blipFill>
        <p:spPr bwMode="auto">
          <a:xfrm>
            <a:off x="1043608" y="5085184"/>
            <a:ext cx="1093569" cy="1433914"/>
          </a:xfrm>
          <a:prstGeom prst="rect">
            <a:avLst/>
          </a:prstGeom>
          <a:noFill/>
        </p:spPr>
      </p:pic>
      <p:sp>
        <p:nvSpPr>
          <p:cNvPr id="12" name="TextBox 11"/>
          <p:cNvSpPr txBox="1"/>
          <p:nvPr/>
        </p:nvSpPr>
        <p:spPr>
          <a:xfrm>
            <a:off x="1979712" y="5877272"/>
            <a:ext cx="2592288" cy="369332"/>
          </a:xfrm>
          <a:prstGeom prst="rect">
            <a:avLst/>
          </a:prstGeom>
          <a:noFill/>
        </p:spPr>
        <p:txBody>
          <a:bodyPr wrap="square" rtlCol="0">
            <a:spAutoFit/>
          </a:bodyPr>
          <a:lstStyle/>
          <a:p>
            <a:r>
              <a:rPr lang="hr-HR" dirty="0" smtClean="0"/>
              <a:t>-alternativni udžbenik</a:t>
            </a:r>
            <a:endParaRPr lang="hr-HR" dirty="0"/>
          </a:p>
        </p:txBody>
      </p:sp>
      <p:pic>
        <p:nvPicPr>
          <p:cNvPr id="4" name="Picture 3" descr="C:\Users\HOME\Desktop\download (1).jpg"/>
          <p:cNvPicPr>
            <a:picLocks noChangeAspect="1" noChangeArrowheads="1"/>
          </p:cNvPicPr>
          <p:nvPr/>
        </p:nvPicPr>
        <p:blipFill>
          <a:blip r:embed="rId15" cstate="print"/>
          <a:srcRect/>
          <a:stretch>
            <a:fillRect/>
          </a:stretch>
        </p:blipFill>
        <p:spPr bwMode="auto">
          <a:xfrm>
            <a:off x="7164288" y="3861048"/>
            <a:ext cx="1409700" cy="1047750"/>
          </a:xfrm>
          <a:prstGeom prst="rect">
            <a:avLst/>
          </a:prstGeom>
          <a:noFill/>
        </p:spPr>
      </p:pic>
      <p:sp>
        <p:nvSpPr>
          <p:cNvPr id="16" name="TextBox 15"/>
          <p:cNvSpPr txBox="1"/>
          <p:nvPr/>
        </p:nvSpPr>
        <p:spPr>
          <a:xfrm>
            <a:off x="6660232" y="5229200"/>
            <a:ext cx="2160240" cy="369332"/>
          </a:xfrm>
          <a:prstGeom prst="rect">
            <a:avLst/>
          </a:prstGeom>
          <a:noFill/>
        </p:spPr>
        <p:txBody>
          <a:bodyPr wrap="square" rtlCol="0">
            <a:spAutoFit/>
          </a:bodyPr>
          <a:lstStyle/>
          <a:p>
            <a:r>
              <a:rPr lang="hr-HR" dirty="0" smtClean="0"/>
              <a:t>-obvezni udžbenik</a:t>
            </a:r>
            <a:endParaRPr lang="hr-H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980728"/>
            <a:ext cx="8229600" cy="4389120"/>
          </a:xfrm>
        </p:spPr>
        <p:txBody>
          <a:bodyPr>
            <a:noAutofit/>
          </a:bodyPr>
          <a:lstStyle/>
          <a:p>
            <a:pPr lvl="0"/>
            <a:r>
              <a:rPr lang="hr-HR" sz="1600" b="1" dirty="0" smtClean="0">
                <a:latin typeface="Arial" pitchFamily="34" charset="0"/>
                <a:cs typeface="Arial" pitchFamily="34" charset="0"/>
              </a:rPr>
              <a:t>1. GRUPA</a:t>
            </a:r>
          </a:p>
          <a:p>
            <a:pPr>
              <a:buNone/>
            </a:pPr>
            <a:r>
              <a:rPr lang="hr-HR" sz="1600" i="1" dirty="0" smtClean="0">
                <a:latin typeface="Arial" pitchFamily="34" charset="0"/>
                <a:cs typeface="Arial" pitchFamily="34" charset="0"/>
              </a:rPr>
              <a:t> </a:t>
            </a:r>
            <a:endParaRPr lang="hr-HR" sz="1600" dirty="0" smtClean="0">
              <a:latin typeface="Arial" pitchFamily="34" charset="0"/>
              <a:cs typeface="Arial" pitchFamily="34" charset="0"/>
            </a:endParaRPr>
          </a:p>
          <a:p>
            <a:pPr lvl="0"/>
            <a:r>
              <a:rPr lang="hr-HR" sz="1600" i="1" dirty="0" err="1" smtClean="0">
                <a:latin typeface="Arial" pitchFamily="34" charset="0"/>
                <a:cs typeface="Arial" pitchFamily="34" charset="0"/>
              </a:rPr>
              <a:t>Zanimljivosti..</a:t>
            </a:r>
            <a:r>
              <a:rPr lang="hr-HR" sz="1600" i="1" dirty="0" smtClean="0">
                <a:latin typeface="Arial" pitchFamily="34" charset="0"/>
                <a:cs typeface="Arial" pitchFamily="34" charset="0"/>
              </a:rPr>
              <a:t>.</a:t>
            </a:r>
            <a:endParaRPr lang="hr-HR" sz="1600" dirty="0" smtClean="0">
              <a:latin typeface="Arial" pitchFamily="34" charset="0"/>
              <a:cs typeface="Arial" pitchFamily="34" charset="0"/>
            </a:endParaRPr>
          </a:p>
          <a:p>
            <a:pPr>
              <a:buNone/>
            </a:pPr>
            <a:r>
              <a:rPr lang="hr-HR" sz="1600" i="1" dirty="0" smtClean="0">
                <a:latin typeface="Arial" pitchFamily="34" charset="0"/>
                <a:cs typeface="Arial" pitchFamily="34" charset="0"/>
              </a:rPr>
              <a:t>     ***Neke su životinjice izvori svjetlosti. </a:t>
            </a:r>
            <a:r>
              <a:rPr lang="hr-HR" sz="1600" i="1" dirty="0" err="1" smtClean="0">
                <a:latin typeface="Arial" pitchFamily="34" charset="0"/>
                <a:cs typeface="Arial" pitchFamily="34" charset="0"/>
              </a:rPr>
              <a:t>Npr</a:t>
            </a:r>
            <a:r>
              <a:rPr lang="hr-HR" sz="1600" i="1" dirty="0" smtClean="0">
                <a:latin typeface="Arial" pitchFamily="34" charset="0"/>
                <a:cs typeface="Arial" pitchFamily="34" charset="0"/>
              </a:rPr>
              <a:t>. u moru lebde __________koji svjetlucaju. Ima i ________ koje prirodno svijetle. Za vrijeme ljetnih noći možemo vidjeti sitne kukce čiji zadak svijetli. To su _________________.</a:t>
            </a:r>
            <a:endParaRPr lang="hr-HR" sz="1600" dirty="0" smtClean="0">
              <a:latin typeface="Arial" pitchFamily="34" charset="0"/>
              <a:cs typeface="Arial" pitchFamily="34" charset="0"/>
            </a:endParaRPr>
          </a:p>
          <a:p>
            <a:pPr>
              <a:buNone/>
            </a:pPr>
            <a:r>
              <a:rPr lang="hr-HR" sz="1600" i="1" dirty="0" smtClean="0">
                <a:latin typeface="Arial" pitchFamily="34" charset="0"/>
                <a:cs typeface="Arial" pitchFamily="34" charset="0"/>
              </a:rPr>
              <a:t> </a:t>
            </a:r>
            <a:endParaRPr lang="hr-HR" sz="1600" dirty="0" smtClean="0">
              <a:latin typeface="Arial" pitchFamily="34" charset="0"/>
              <a:cs typeface="Arial" pitchFamily="34" charset="0"/>
            </a:endParaRPr>
          </a:p>
          <a:p>
            <a:r>
              <a:rPr lang="hr-HR" sz="1600" b="1" dirty="0" smtClean="0">
                <a:latin typeface="Arial" pitchFamily="34" charset="0"/>
                <a:cs typeface="Arial" pitchFamily="34" charset="0"/>
              </a:rPr>
              <a:t>1. ZADATAK</a:t>
            </a:r>
            <a:r>
              <a:rPr lang="hr-HR" sz="1600" dirty="0" smtClean="0">
                <a:latin typeface="Arial" pitchFamily="34" charset="0"/>
                <a:cs typeface="Arial" pitchFamily="34" charset="0"/>
              </a:rPr>
              <a:t> : Koja je razlika između </a:t>
            </a:r>
            <a:r>
              <a:rPr lang="hr-HR" sz="1600" b="1" dirty="0" smtClean="0">
                <a:latin typeface="Arial" pitchFamily="34" charset="0"/>
                <a:cs typeface="Arial" pitchFamily="34" charset="0"/>
              </a:rPr>
              <a:t>Sunca i žarulje</a:t>
            </a:r>
            <a:r>
              <a:rPr lang="hr-HR" sz="1600" dirty="0" smtClean="0">
                <a:latin typeface="Arial" pitchFamily="34" charset="0"/>
                <a:cs typeface="Arial" pitchFamily="34" charset="0"/>
              </a:rPr>
              <a:t>?</a:t>
            </a:r>
            <a:br>
              <a:rPr lang="hr-HR" sz="1600" dirty="0" smtClean="0">
                <a:latin typeface="Arial" pitchFamily="34" charset="0"/>
                <a:cs typeface="Arial" pitchFamily="34" charset="0"/>
              </a:rPr>
            </a:br>
            <a:r>
              <a:rPr lang="hr-HR" sz="1600" dirty="0" smtClean="0">
                <a:latin typeface="Arial" pitchFamily="34" charset="0"/>
                <a:cs typeface="Arial" pitchFamily="34" charset="0"/>
              </a:rPr>
              <a:t>                   Pronađi u enciklopediji ili leksikonu značenje tih pojmova i napiši kratku anotaciju ( kratak prikaz sadržaja nekog dokumenta).</a:t>
            </a:r>
            <a:br>
              <a:rPr lang="hr-HR" sz="1600" dirty="0" smtClean="0">
                <a:latin typeface="Arial" pitchFamily="34" charset="0"/>
                <a:cs typeface="Arial" pitchFamily="34" charset="0"/>
              </a:rPr>
            </a:br>
            <a:endParaRPr lang="hr-HR" sz="1600" dirty="0" smtClean="0">
              <a:latin typeface="Arial" pitchFamily="34" charset="0"/>
              <a:cs typeface="Arial" pitchFamily="34" charset="0"/>
            </a:endParaRPr>
          </a:p>
          <a:p>
            <a:r>
              <a:rPr lang="hr-HR" sz="1600" b="1" dirty="0" smtClean="0">
                <a:latin typeface="Arial" pitchFamily="34" charset="0"/>
                <a:cs typeface="Arial" pitchFamily="34" charset="0"/>
              </a:rPr>
              <a:t>2. ZADATAK</a:t>
            </a:r>
            <a:r>
              <a:rPr lang="hr-HR" sz="1600" dirty="0" smtClean="0">
                <a:latin typeface="Arial" pitchFamily="34" charset="0"/>
                <a:cs typeface="Arial" pitchFamily="34" charset="0"/>
              </a:rPr>
              <a:t>:  Otkrij uljeze!</a:t>
            </a:r>
            <a:br>
              <a:rPr lang="hr-HR" sz="1600" dirty="0" smtClean="0">
                <a:latin typeface="Arial" pitchFamily="34" charset="0"/>
                <a:cs typeface="Arial" pitchFamily="34" charset="0"/>
              </a:rPr>
            </a:br>
            <a:r>
              <a:rPr lang="hr-HR" sz="1600" dirty="0" smtClean="0">
                <a:latin typeface="Arial" pitchFamily="34" charset="0"/>
                <a:cs typeface="Arial" pitchFamily="34" charset="0"/>
              </a:rPr>
              <a:t>U optička sredstva ubrajamo : vodu, karton, zrak, kristal, drvo, prozirnu plastiku.</a:t>
            </a:r>
          </a:p>
          <a:p>
            <a:pPr>
              <a:buNone/>
            </a:pPr>
            <a:r>
              <a:rPr lang="hr-HR" sz="1600" dirty="0" smtClean="0">
                <a:latin typeface="Arial" pitchFamily="34" charset="0"/>
                <a:cs typeface="Arial" pitchFamily="34" charset="0"/>
              </a:rPr>
              <a:t> </a:t>
            </a:r>
          </a:p>
          <a:p>
            <a:r>
              <a:rPr lang="hr-HR" sz="1600" b="1" dirty="0" smtClean="0">
                <a:latin typeface="Arial" pitchFamily="34" charset="0"/>
                <a:cs typeface="Arial" pitchFamily="34" charset="0"/>
              </a:rPr>
              <a:t>3. ZADATAK</a:t>
            </a:r>
            <a:r>
              <a:rPr lang="hr-HR" sz="1600" dirty="0" smtClean="0">
                <a:latin typeface="Arial" pitchFamily="34" charset="0"/>
                <a:cs typeface="Arial" pitchFamily="34" charset="0"/>
              </a:rPr>
              <a:t>: Pronađi u enciklopediji pojam </a:t>
            </a:r>
            <a:r>
              <a:rPr lang="hr-HR" sz="1600" b="1" i="1" dirty="0" smtClean="0">
                <a:latin typeface="Arial" pitchFamily="34" charset="0"/>
                <a:cs typeface="Arial" pitchFamily="34" charset="0"/>
              </a:rPr>
              <a:t>kristal</a:t>
            </a:r>
            <a:r>
              <a:rPr lang="hr-HR" sz="1600" b="1" dirty="0" smtClean="0">
                <a:latin typeface="Arial" pitchFamily="34" charset="0"/>
                <a:cs typeface="Arial" pitchFamily="34" charset="0"/>
              </a:rPr>
              <a:t> </a:t>
            </a:r>
            <a:r>
              <a:rPr lang="hr-HR" sz="1600" dirty="0" smtClean="0">
                <a:latin typeface="Arial" pitchFamily="34" charset="0"/>
                <a:cs typeface="Arial" pitchFamily="34" charset="0"/>
              </a:rPr>
              <a:t>i pokušaj svojim riječima napisati kratki sažetak o tom pojmu (do pet rečenica).</a:t>
            </a:r>
          </a:p>
          <a:p>
            <a:pPr>
              <a:buNone/>
            </a:pPr>
            <a:r>
              <a:rPr lang="hr-HR" sz="1600" dirty="0" smtClean="0">
                <a:latin typeface="Arial" pitchFamily="34" charset="0"/>
                <a:cs typeface="Arial" pitchFamily="34" charset="0"/>
              </a:rPr>
              <a:t> </a:t>
            </a:r>
          </a:p>
          <a:p>
            <a:endParaRPr lang="hr-HR"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jek">
  <a:themeElements>
    <a:clrScheme name="Tijek">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ije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je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714</TotalTime>
  <Words>624</Words>
  <Application>Microsoft Office PowerPoint</Application>
  <PresentationFormat>On-screen Show (4:3)</PresentationFormat>
  <Paragraphs>158</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Tijek</vt:lpstr>
      <vt:lpstr>ŠKOLSKA KNJIŽNICA vs FIZIKA </vt:lpstr>
      <vt:lpstr>Slide 2</vt:lpstr>
      <vt:lpstr>Slide 3</vt:lpstr>
      <vt:lpstr>Slide 4</vt:lpstr>
      <vt:lpstr>Slide 5</vt:lpstr>
      <vt:lpstr>Slide 6</vt:lpstr>
      <vt:lpstr>Slide 7</vt:lpstr>
      <vt:lpstr>NAČIN RADA - grupni  </vt:lpstr>
      <vt:lpstr>Slide 9</vt:lpstr>
      <vt:lpstr>Slide 10</vt:lpstr>
      <vt:lpstr>Slide 11</vt:lpstr>
      <vt:lpstr>Slide 12</vt:lpstr>
      <vt:lpstr>Slide 13</vt:lpstr>
      <vt:lpstr>Slide 14</vt:lpstr>
      <vt:lpstr>Slide 15</vt:lpstr>
      <vt:lpstr>Slide 16</vt:lpstr>
      <vt:lpstr>Slide 17</vt:lpstr>
      <vt:lpstr>Slide 18</vt:lpstr>
      <vt:lpstr>Radno ozračje : opušteno učenje bez straha i pritiska,iako vrednovano po pravilima struke </vt:lpstr>
      <vt:lpstr>Učenje uz pomoć Interneta</vt:lpstr>
      <vt:lpstr>Prezentiranje i vrjednovnanje uratka</vt:lpstr>
      <vt:lpstr>Prezentiranje i vrjednovnanje uratka</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ASUS</dc:creator>
  <cp:lastModifiedBy>HOME</cp:lastModifiedBy>
  <cp:revision>104</cp:revision>
  <dcterms:created xsi:type="dcterms:W3CDTF">2015-05-15T07:07:46Z</dcterms:created>
  <dcterms:modified xsi:type="dcterms:W3CDTF">2015-07-05T11:10:05Z</dcterms:modified>
</cp:coreProperties>
</file>