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90" r:id="rId2"/>
    <p:sldId id="320" r:id="rId3"/>
    <p:sldId id="302" r:id="rId4"/>
    <p:sldId id="293" r:id="rId5"/>
    <p:sldId id="294" r:id="rId6"/>
    <p:sldId id="298" r:id="rId7"/>
    <p:sldId id="300" r:id="rId8"/>
    <p:sldId id="256" r:id="rId9"/>
    <p:sldId id="269" r:id="rId10"/>
    <p:sldId id="305" r:id="rId11"/>
    <p:sldId id="306" r:id="rId12"/>
    <p:sldId id="307" r:id="rId13"/>
    <p:sldId id="308" r:id="rId14"/>
    <p:sldId id="313" r:id="rId15"/>
    <p:sldId id="301" r:id="rId16"/>
    <p:sldId id="303" r:id="rId17"/>
    <p:sldId id="304" r:id="rId18"/>
    <p:sldId id="287" r:id="rId19"/>
    <p:sldId id="309" r:id="rId20"/>
    <p:sldId id="310" r:id="rId21"/>
    <p:sldId id="315" r:id="rId22"/>
    <p:sldId id="316" r:id="rId23"/>
    <p:sldId id="314" r:id="rId24"/>
    <p:sldId id="317" r:id="rId25"/>
    <p:sldId id="318" r:id="rId26"/>
    <p:sldId id="288" r:id="rId27"/>
    <p:sldId id="321" r:id="rId28"/>
    <p:sldId id="319" r:id="rId29"/>
    <p:sldId id="25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4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-58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11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imi\Dropbox\Projekt%20CIRO%20AZOO%20BO\Rezultati\Rezultat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imi\Dropbox\Projekt%20CIRO%20AZOO%20BO\Rezultati\Rezultat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imi\Dropbox\Projekt%20CIRO%20AZOO%20BO\Rezultati\Rezultat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imi\Dropbox\Projekt%20CIRO%20AZOO%20BO\Rezultati\Rezultat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11"/>
  <c:chart>
    <c:title>
      <c:tx>
        <c:rich>
          <a:bodyPr/>
          <a:lstStyle/>
          <a:p>
            <a:pPr>
              <a:defRPr/>
            </a:pPr>
            <a:r>
              <a:rPr lang="hr-HR"/>
              <a:t>Konceptualna tablica</a:t>
            </a:r>
          </a:p>
        </c:rich>
      </c:tx>
      <c:layout/>
    </c:title>
    <c:plotArea>
      <c:layout/>
      <c:barChart>
        <c:barDir val="col"/>
        <c:grouping val="percentStacked"/>
        <c:ser>
          <c:idx val="0"/>
          <c:order val="0"/>
          <c:tx>
            <c:strRef>
              <c:f>'PP 1. zadatak'!$AI$7</c:f>
              <c:strCache>
                <c:ptCount val="1"/>
                <c:pt idx="0">
                  <c:v>TOČNO</c:v>
                </c:pt>
              </c:strCache>
            </c:strRef>
          </c:tx>
          <c:dLbls>
            <c:showVal val="1"/>
          </c:dLbls>
          <c:cat>
            <c:strRef>
              <c:f>'PP 1. zadatak'!$AJ$6:$AL$6</c:f>
              <c:strCache>
                <c:ptCount val="3"/>
                <c:pt idx="0">
                  <c:v>5. OŠ</c:v>
                </c:pt>
                <c:pt idx="1">
                  <c:v>1.G</c:v>
                </c:pt>
                <c:pt idx="2">
                  <c:v>3.G</c:v>
                </c:pt>
              </c:strCache>
            </c:strRef>
          </c:cat>
          <c:val>
            <c:numRef>
              <c:f>'PP 1. zadatak'!$AJ$7:$AL$7</c:f>
              <c:numCache>
                <c:formatCode>0.00</c:formatCode>
                <c:ptCount val="3"/>
                <c:pt idx="0">
                  <c:v>62.962962962962962</c:v>
                </c:pt>
                <c:pt idx="1">
                  <c:v>28.440366972477001</c:v>
                </c:pt>
                <c:pt idx="2">
                  <c:v>33.018867924528301</c:v>
                </c:pt>
              </c:numCache>
            </c:numRef>
          </c:val>
        </c:ser>
        <c:ser>
          <c:idx val="1"/>
          <c:order val="1"/>
          <c:tx>
            <c:strRef>
              <c:f>'PP 1. zadatak'!$AI$8</c:f>
              <c:strCache>
                <c:ptCount val="1"/>
                <c:pt idx="0">
                  <c:v>NETOČNO</c:v>
                </c:pt>
              </c:strCache>
            </c:strRef>
          </c:tx>
          <c:dLbls>
            <c:showVal val="1"/>
          </c:dLbls>
          <c:cat>
            <c:strRef>
              <c:f>'PP 1. zadatak'!$AJ$6:$AL$6</c:f>
              <c:strCache>
                <c:ptCount val="3"/>
                <c:pt idx="0">
                  <c:v>5. OŠ</c:v>
                </c:pt>
                <c:pt idx="1">
                  <c:v>1.G</c:v>
                </c:pt>
                <c:pt idx="2">
                  <c:v>3.G</c:v>
                </c:pt>
              </c:strCache>
            </c:strRef>
          </c:cat>
          <c:val>
            <c:numRef>
              <c:f>'PP 1. zadatak'!$AJ$8:$AL$8</c:f>
              <c:numCache>
                <c:formatCode>0.00</c:formatCode>
                <c:ptCount val="3"/>
                <c:pt idx="0">
                  <c:v>30</c:v>
                </c:pt>
                <c:pt idx="1">
                  <c:v>71.559633027522878</c:v>
                </c:pt>
                <c:pt idx="2">
                  <c:v>71</c:v>
                </c:pt>
              </c:numCache>
            </c:numRef>
          </c:val>
        </c:ser>
        <c:gapWidth val="35"/>
        <c:overlap val="100"/>
        <c:axId val="61905920"/>
        <c:axId val="62248064"/>
      </c:barChart>
      <c:catAx>
        <c:axId val="619059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Dobna skupina učenika</a:t>
                </a:r>
              </a:p>
            </c:rich>
          </c:tx>
          <c:layout/>
        </c:title>
        <c:tickLblPos val="nextTo"/>
        <c:crossAx val="62248064"/>
        <c:crosses val="autoZero"/>
        <c:auto val="1"/>
        <c:lblAlgn val="ctr"/>
        <c:lblOffset val="100"/>
      </c:catAx>
      <c:valAx>
        <c:axId val="62248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Udio učenika u dobnoj skupini</a:t>
                </a:r>
              </a:p>
            </c:rich>
          </c:tx>
          <c:layout>
            <c:manualLayout>
              <c:xMode val="edge"/>
              <c:yMode val="edge"/>
              <c:x val="3.2098740469532094E-2"/>
              <c:y val="0.20529753708874071"/>
            </c:manualLayout>
          </c:layout>
        </c:title>
        <c:numFmt formatCode="0%" sourceLinked="1"/>
        <c:tickLblPos val="nextTo"/>
        <c:crossAx val="61905920"/>
        <c:crosses val="autoZero"/>
        <c:crossBetween val="between"/>
      </c:valAx>
    </c:plotArea>
    <c:legend>
      <c:legendPos val="t"/>
      <c:layout/>
    </c:legend>
    <c:plotVisOnly val="1"/>
    <c:dispBlanksAs val="gap"/>
  </c:chart>
  <c:txPr>
    <a:bodyPr/>
    <a:lstStyle/>
    <a:p>
      <a:pPr>
        <a:defRPr sz="1800"/>
      </a:pPr>
      <a:endParaRPr lang="sr-Latn-C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11"/>
  <c:chart>
    <c:title>
      <c:tx>
        <c:rich>
          <a:bodyPr/>
          <a:lstStyle/>
          <a:p>
            <a:pPr>
              <a:defRPr/>
            </a:pPr>
            <a:r>
              <a:rPr lang="hr-HR"/>
              <a:t>Objašnjenje</a:t>
            </a:r>
          </a:p>
        </c:rich>
      </c:tx>
      <c:layout/>
    </c:title>
    <c:plotArea>
      <c:layout/>
      <c:barChart>
        <c:barDir val="col"/>
        <c:grouping val="percentStacked"/>
        <c:ser>
          <c:idx val="0"/>
          <c:order val="0"/>
          <c:tx>
            <c:strRef>
              <c:f>'PP 1. zadatak'!$AI$36</c:f>
              <c:strCache>
                <c:ptCount val="1"/>
                <c:pt idx="0">
                  <c:v>TOČNO</c:v>
                </c:pt>
              </c:strCache>
            </c:strRef>
          </c:tx>
          <c:dLbls>
            <c:showVal val="1"/>
          </c:dLbls>
          <c:cat>
            <c:strRef>
              <c:f>'PP 1. zadatak'!$AJ$35:$AL$35</c:f>
              <c:strCache>
                <c:ptCount val="3"/>
                <c:pt idx="0">
                  <c:v>5. OŠ</c:v>
                </c:pt>
                <c:pt idx="1">
                  <c:v>1.G</c:v>
                </c:pt>
                <c:pt idx="2">
                  <c:v>3.G</c:v>
                </c:pt>
              </c:strCache>
            </c:strRef>
          </c:cat>
          <c:val>
            <c:numRef>
              <c:f>'PP 1. zadatak'!$AJ$36:$AL$36</c:f>
              <c:numCache>
                <c:formatCode>0.00</c:formatCode>
                <c:ptCount val="3"/>
                <c:pt idx="0">
                  <c:v>37.037037037037024</c:v>
                </c:pt>
                <c:pt idx="1">
                  <c:v>10.638297872340418</c:v>
                </c:pt>
                <c:pt idx="2">
                  <c:v>19.811320754716991</c:v>
                </c:pt>
              </c:numCache>
            </c:numRef>
          </c:val>
        </c:ser>
        <c:ser>
          <c:idx val="1"/>
          <c:order val="1"/>
          <c:tx>
            <c:strRef>
              <c:f>'PP 1. zadatak'!$AI$37</c:f>
              <c:strCache>
                <c:ptCount val="1"/>
                <c:pt idx="0">
                  <c:v>NETOČNO</c:v>
                </c:pt>
              </c:strCache>
            </c:strRef>
          </c:tx>
          <c:dLbls>
            <c:showVal val="1"/>
          </c:dLbls>
          <c:cat>
            <c:strRef>
              <c:f>'PP 1. zadatak'!$AJ$35:$AL$35</c:f>
              <c:strCache>
                <c:ptCount val="3"/>
                <c:pt idx="0">
                  <c:v>5. OŠ</c:v>
                </c:pt>
                <c:pt idx="1">
                  <c:v>1.G</c:v>
                </c:pt>
                <c:pt idx="2">
                  <c:v>3.G</c:v>
                </c:pt>
              </c:strCache>
            </c:strRef>
          </c:cat>
          <c:val>
            <c:numRef>
              <c:f>'PP 1. zadatak'!$AJ$37:$AL$37</c:f>
              <c:numCache>
                <c:formatCode>0.00</c:formatCode>
                <c:ptCount val="3"/>
                <c:pt idx="0">
                  <c:v>62.962962962962962</c:v>
                </c:pt>
                <c:pt idx="1">
                  <c:v>89.361702127659271</c:v>
                </c:pt>
                <c:pt idx="2">
                  <c:v>80.188679245283012</c:v>
                </c:pt>
              </c:numCache>
            </c:numRef>
          </c:val>
        </c:ser>
        <c:gapWidth val="35"/>
        <c:overlap val="100"/>
        <c:axId val="62319232"/>
        <c:axId val="62788352"/>
      </c:barChart>
      <c:catAx>
        <c:axId val="62319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Dobna skupina učenika</a:t>
                </a:r>
              </a:p>
            </c:rich>
          </c:tx>
          <c:layout/>
        </c:title>
        <c:tickLblPos val="nextTo"/>
        <c:crossAx val="62788352"/>
        <c:crosses val="autoZero"/>
        <c:auto val="1"/>
        <c:lblAlgn val="ctr"/>
        <c:lblOffset val="100"/>
      </c:catAx>
      <c:valAx>
        <c:axId val="627883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Udio učenika u dobnoj skupini</a:t>
                </a:r>
              </a:p>
            </c:rich>
          </c:tx>
          <c:layout>
            <c:manualLayout>
              <c:xMode val="edge"/>
              <c:yMode val="edge"/>
              <c:x val="2.922371347107729E-2"/>
              <c:y val="0.14823357644819923"/>
            </c:manualLayout>
          </c:layout>
        </c:title>
        <c:numFmt formatCode="0%" sourceLinked="1"/>
        <c:tickLblPos val="nextTo"/>
        <c:crossAx val="62319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sr-Latn-C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35"/>
  <c:chart>
    <c:title>
      <c:tx>
        <c:rich>
          <a:bodyPr/>
          <a:lstStyle/>
          <a:p>
            <a:pPr>
              <a:defRPr sz="1800"/>
            </a:pPr>
            <a:r>
              <a:rPr lang="hr-HR" sz="1800"/>
              <a:t>Konceptualna tablica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5066778228833925"/>
          <c:y val="0.17406422352249562"/>
          <c:w val="0.52290725493439894"/>
          <c:h val="0.76692283285273122"/>
        </c:manualLayout>
      </c:layout>
      <c:pieChart>
        <c:varyColors val="1"/>
        <c:ser>
          <c:idx val="0"/>
          <c:order val="0"/>
          <c:tx>
            <c:strRef>
              <c:f>'PP 1. zadatak'!$L$1</c:f>
              <c:strCache>
                <c:ptCount val="1"/>
                <c:pt idx="0">
                  <c:v>1. Što misliš da se dogodilo s plinovima (kisikom i ugljičnim dioksidom) tijekom noći u plastičnoj vrećici?  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'PP 1. zadatak'!$K$2:$K$3</c:f>
              <c:strCache>
                <c:ptCount val="2"/>
                <c:pt idx="0">
                  <c:v>TOČNO</c:v>
                </c:pt>
                <c:pt idx="1">
                  <c:v>NETOČNO</c:v>
                </c:pt>
              </c:strCache>
            </c:strRef>
          </c:cat>
          <c:val>
            <c:numRef>
              <c:f>'PP 1. zadatak'!$L$2:$L$3</c:f>
              <c:numCache>
                <c:formatCode>General</c:formatCode>
                <c:ptCount val="2"/>
                <c:pt idx="0">
                  <c:v>117</c:v>
                </c:pt>
                <c:pt idx="1">
                  <c:v>179</c:v>
                </c:pt>
              </c:numCache>
            </c:numRef>
          </c:val>
        </c:ser>
        <c:firstSliceAng val="0"/>
      </c:pie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sr-Latn-C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35"/>
  <c:chart>
    <c:title>
      <c:tx>
        <c:rich>
          <a:bodyPr/>
          <a:lstStyle/>
          <a:p>
            <a:pPr>
              <a:defRPr sz="1800"/>
            </a:pPr>
            <a:r>
              <a:rPr lang="hr-HR" sz="1800"/>
              <a:t>Objašnjenje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7644421367686289"/>
          <c:y val="0.15199101813960594"/>
          <c:w val="0.51401986233751162"/>
          <c:h val="0.73545431094121916"/>
        </c:manualLayout>
      </c:layout>
      <c:pieChart>
        <c:varyColors val="1"/>
        <c:ser>
          <c:idx val="0"/>
          <c:order val="0"/>
          <c:tx>
            <c:strRef>
              <c:f>'PP 1. zadatak'!$X$1</c:f>
              <c:strCache>
                <c:ptCount val="1"/>
                <c:pt idx="0">
                  <c:v>1. Objasni svoj odgovor.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'PP 1. zadatak'!$W$2:$W$3</c:f>
              <c:strCache>
                <c:ptCount val="2"/>
                <c:pt idx="0">
                  <c:v>TOČNO</c:v>
                </c:pt>
                <c:pt idx="1">
                  <c:v>NETOČNO</c:v>
                </c:pt>
              </c:strCache>
            </c:strRef>
          </c:cat>
          <c:val>
            <c:numRef>
              <c:f>'PP 1. zadatak'!$X$2:$X$3</c:f>
              <c:numCache>
                <c:formatCode>General</c:formatCode>
                <c:ptCount val="2"/>
                <c:pt idx="0">
                  <c:v>56</c:v>
                </c:pt>
                <c:pt idx="1">
                  <c:v>178</c:v>
                </c:pt>
              </c:numCache>
            </c:numRef>
          </c:val>
        </c:ser>
        <c:firstSliceAng val="0"/>
      </c:pie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sr-Latn-C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63848-F23A-4B6A-ACA6-5F45F78ED15A}" type="doc">
      <dgm:prSet loTypeId="urn:microsoft.com/office/officeart/2005/8/layout/gear1" loCatId="relationship" qsTypeId="urn:microsoft.com/office/officeart/2005/8/quickstyle/simple5" qsCatId="simple" csTypeId="urn:microsoft.com/office/officeart/2005/8/colors/accent1_2" csCatId="accent1" phldr="1"/>
      <dgm:spPr/>
    </dgm:pt>
    <dgm:pt modelId="{7D686DB0-7246-4FF2-9409-FEFF0311F089}">
      <dgm:prSet phldrT="[Text]" custT="1"/>
      <dgm:spPr/>
      <dgm:t>
        <a:bodyPr/>
        <a:lstStyle/>
        <a:p>
          <a:r>
            <a:rPr lang="hr-HR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učeničko razumijevanje</a:t>
          </a:r>
        </a:p>
        <a:p>
          <a:r>
            <a:rPr lang="hr-HR" sz="1600" i="1" dirty="0" smtClean="0"/>
            <a:t>5. OŠ    1. G    3. G</a:t>
          </a:r>
        </a:p>
        <a:p>
          <a:r>
            <a:rPr lang="hr-HR" sz="1600" b="1" i="1" dirty="0" smtClean="0"/>
            <a:t>pisana provjera</a:t>
          </a:r>
        </a:p>
        <a:p>
          <a:r>
            <a:rPr lang="hr-HR" sz="1400" b="1" i="1" dirty="0" smtClean="0">
              <a:solidFill>
                <a:schemeClr val="bg1"/>
              </a:solidFill>
            </a:rPr>
            <a:t>sat nakon obrade</a:t>
          </a:r>
        </a:p>
        <a:p>
          <a:r>
            <a:rPr lang="hr-HR" sz="1400" i="1" dirty="0" smtClean="0"/>
            <a:t>sat nakon provjere cjeline</a:t>
          </a:r>
          <a:endParaRPr lang="hr-HR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B37C74-7425-4FAA-9CC1-2683763708E0}" type="parTrans" cxnId="{F2AAB1CA-9E48-404C-ABCF-65A8A144957D}">
      <dgm:prSet/>
      <dgm:spPr/>
      <dgm:t>
        <a:bodyPr/>
        <a:lstStyle/>
        <a:p>
          <a:endParaRPr lang="hr-HR"/>
        </a:p>
      </dgm:t>
    </dgm:pt>
    <dgm:pt modelId="{584FF939-5489-4661-9643-80222219C6F5}" type="sibTrans" cxnId="{F2AAB1CA-9E48-404C-ABCF-65A8A144957D}">
      <dgm:prSet/>
      <dgm:spPr/>
      <dgm:t>
        <a:bodyPr/>
        <a:lstStyle/>
        <a:p>
          <a:endParaRPr lang="hr-HR"/>
        </a:p>
      </dgm:t>
    </dgm:pt>
    <dgm:pt modelId="{FED2578F-F102-4DEC-819D-AD4B88321979}">
      <dgm:prSet phldrT="[Text]" custT="1"/>
      <dgm:spPr/>
      <dgm:t>
        <a:bodyPr/>
        <a:lstStyle/>
        <a:p>
          <a:r>
            <a:rPr lang="hr-HR" sz="1600" b="1" i="1" dirty="0" smtClean="0"/>
            <a:t>nastavnici</a:t>
          </a:r>
        </a:p>
        <a:p>
          <a:r>
            <a:rPr lang="hr-HR" sz="1200" b="1" i="1" dirty="0" smtClean="0"/>
            <a:t>razgovor prije</a:t>
          </a:r>
        </a:p>
        <a:p>
          <a:r>
            <a:rPr lang="hr-HR" sz="1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opažanje nastave</a:t>
          </a:r>
        </a:p>
        <a:p>
          <a:r>
            <a:rPr lang="hr-HR" sz="1200" b="1" i="1" dirty="0" smtClean="0"/>
            <a:t>razgovor poslije</a:t>
          </a:r>
          <a:endParaRPr lang="hr-HR" sz="1200" dirty="0"/>
        </a:p>
      </dgm:t>
    </dgm:pt>
    <dgm:pt modelId="{D204BEE1-DBDF-46D1-B778-A0793C50C775}" type="parTrans" cxnId="{0E05665B-ADEF-4DD4-A97D-5E91211638CD}">
      <dgm:prSet/>
      <dgm:spPr/>
      <dgm:t>
        <a:bodyPr/>
        <a:lstStyle/>
        <a:p>
          <a:endParaRPr lang="hr-HR"/>
        </a:p>
      </dgm:t>
    </dgm:pt>
    <dgm:pt modelId="{17263B0C-2CA6-4503-84F2-0CFC0EFE2913}" type="sibTrans" cxnId="{0E05665B-ADEF-4DD4-A97D-5E91211638CD}">
      <dgm:prSet/>
      <dgm:spPr/>
      <dgm:t>
        <a:bodyPr/>
        <a:lstStyle/>
        <a:p>
          <a:endParaRPr lang="hr-HR"/>
        </a:p>
      </dgm:t>
    </dgm:pt>
    <dgm:pt modelId="{8B928BD7-B97F-4826-8A39-D491523CBB00}">
      <dgm:prSet phldrT="[Text]" custT="1"/>
      <dgm:spPr/>
      <dgm:t>
        <a:bodyPr/>
        <a:lstStyle/>
        <a:p>
          <a:r>
            <a:rPr lang="hr-HR" sz="1400" b="1" i="1" dirty="0" smtClean="0"/>
            <a:t>PIP</a:t>
          </a:r>
        </a:p>
        <a:p>
          <a:r>
            <a:rPr lang="hr-HR" sz="1400" b="1" i="1" dirty="0" smtClean="0"/>
            <a:t>ispiti katalog DM</a:t>
          </a:r>
        </a:p>
        <a:p>
          <a:r>
            <a:rPr lang="hr-HR" sz="1400" b="1" i="1" dirty="0" smtClean="0"/>
            <a:t>udžbenici</a:t>
          </a:r>
        </a:p>
      </dgm:t>
    </dgm:pt>
    <dgm:pt modelId="{34C3E67F-3AB0-474C-99BD-5B4F0B348679}" type="parTrans" cxnId="{E944DFBE-7129-4DB3-A5AA-14451DC3A259}">
      <dgm:prSet/>
      <dgm:spPr/>
      <dgm:t>
        <a:bodyPr/>
        <a:lstStyle/>
        <a:p>
          <a:endParaRPr lang="hr-HR"/>
        </a:p>
      </dgm:t>
    </dgm:pt>
    <dgm:pt modelId="{8AE361CD-0684-40E9-B231-85039E2F5C17}" type="sibTrans" cxnId="{E944DFBE-7129-4DB3-A5AA-14451DC3A259}">
      <dgm:prSet/>
      <dgm:spPr/>
      <dgm:t>
        <a:bodyPr/>
        <a:lstStyle/>
        <a:p>
          <a:endParaRPr lang="hr-HR"/>
        </a:p>
      </dgm:t>
    </dgm:pt>
    <dgm:pt modelId="{861D37AE-1C1A-476B-A0C1-248450C9A00D}" type="pres">
      <dgm:prSet presAssocID="{F3763848-F23A-4B6A-ACA6-5F45F78ED15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8DA68B4-3E2A-414A-A0C1-3DA093099A3B}" type="pres">
      <dgm:prSet presAssocID="{7D686DB0-7246-4FF2-9409-FEFF0311F08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FE8BCB4-88EF-4058-A107-08C4B34143C0}" type="pres">
      <dgm:prSet presAssocID="{7D686DB0-7246-4FF2-9409-FEFF0311F089}" presName="gear1srcNode" presStyleLbl="node1" presStyleIdx="0" presStyleCnt="3"/>
      <dgm:spPr/>
      <dgm:t>
        <a:bodyPr/>
        <a:lstStyle/>
        <a:p>
          <a:endParaRPr lang="hr-HR"/>
        </a:p>
      </dgm:t>
    </dgm:pt>
    <dgm:pt modelId="{C3B7BD80-4759-4D2B-A3B0-2EB0E4D526D8}" type="pres">
      <dgm:prSet presAssocID="{7D686DB0-7246-4FF2-9409-FEFF0311F089}" presName="gear1dstNode" presStyleLbl="node1" presStyleIdx="0" presStyleCnt="3"/>
      <dgm:spPr/>
      <dgm:t>
        <a:bodyPr/>
        <a:lstStyle/>
        <a:p>
          <a:endParaRPr lang="hr-HR"/>
        </a:p>
      </dgm:t>
    </dgm:pt>
    <dgm:pt modelId="{9E7C3300-4E27-480B-BCC5-27F9F53BAB3A}" type="pres">
      <dgm:prSet presAssocID="{FED2578F-F102-4DEC-819D-AD4B8832197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46CBA15-DC54-4D6A-A8F5-0937AA708902}" type="pres">
      <dgm:prSet presAssocID="{FED2578F-F102-4DEC-819D-AD4B88321979}" presName="gear2srcNode" presStyleLbl="node1" presStyleIdx="1" presStyleCnt="3"/>
      <dgm:spPr/>
      <dgm:t>
        <a:bodyPr/>
        <a:lstStyle/>
        <a:p>
          <a:endParaRPr lang="hr-HR"/>
        </a:p>
      </dgm:t>
    </dgm:pt>
    <dgm:pt modelId="{63D76998-2FB7-494C-B1DA-D7AAA54F6C00}" type="pres">
      <dgm:prSet presAssocID="{FED2578F-F102-4DEC-819D-AD4B88321979}" presName="gear2dstNode" presStyleLbl="node1" presStyleIdx="1" presStyleCnt="3"/>
      <dgm:spPr/>
      <dgm:t>
        <a:bodyPr/>
        <a:lstStyle/>
        <a:p>
          <a:endParaRPr lang="hr-HR"/>
        </a:p>
      </dgm:t>
    </dgm:pt>
    <dgm:pt modelId="{A7DFCFA1-5F48-4435-AD72-2BC901EED0C9}" type="pres">
      <dgm:prSet presAssocID="{8B928BD7-B97F-4826-8A39-D491523CBB00}" presName="gear3" presStyleLbl="node1" presStyleIdx="2" presStyleCnt="3"/>
      <dgm:spPr/>
      <dgm:t>
        <a:bodyPr/>
        <a:lstStyle/>
        <a:p>
          <a:endParaRPr lang="hr-HR"/>
        </a:p>
      </dgm:t>
    </dgm:pt>
    <dgm:pt modelId="{73706B18-7BDE-4F13-8125-105444094BDA}" type="pres">
      <dgm:prSet presAssocID="{8B928BD7-B97F-4826-8A39-D491523CBB0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5F70767-B3FA-4205-9C86-98E255F9BCE2}" type="pres">
      <dgm:prSet presAssocID="{8B928BD7-B97F-4826-8A39-D491523CBB00}" presName="gear3srcNode" presStyleLbl="node1" presStyleIdx="2" presStyleCnt="3"/>
      <dgm:spPr/>
      <dgm:t>
        <a:bodyPr/>
        <a:lstStyle/>
        <a:p>
          <a:endParaRPr lang="hr-HR"/>
        </a:p>
      </dgm:t>
    </dgm:pt>
    <dgm:pt modelId="{BAF831F1-0AE0-4338-8415-0E019345657D}" type="pres">
      <dgm:prSet presAssocID="{8B928BD7-B97F-4826-8A39-D491523CBB00}" presName="gear3dstNode" presStyleLbl="node1" presStyleIdx="2" presStyleCnt="3"/>
      <dgm:spPr/>
      <dgm:t>
        <a:bodyPr/>
        <a:lstStyle/>
        <a:p>
          <a:endParaRPr lang="hr-HR"/>
        </a:p>
      </dgm:t>
    </dgm:pt>
    <dgm:pt modelId="{DEB6B9DD-1AA7-4259-BF72-7645C6C890B9}" type="pres">
      <dgm:prSet presAssocID="{584FF939-5489-4661-9643-80222219C6F5}" presName="connector1" presStyleLbl="sibTrans2D1" presStyleIdx="0" presStyleCnt="3"/>
      <dgm:spPr/>
      <dgm:t>
        <a:bodyPr/>
        <a:lstStyle/>
        <a:p>
          <a:endParaRPr lang="hr-HR"/>
        </a:p>
      </dgm:t>
    </dgm:pt>
    <dgm:pt modelId="{ED188874-70A6-4873-97C9-CB0C27D8E01E}" type="pres">
      <dgm:prSet presAssocID="{17263B0C-2CA6-4503-84F2-0CFC0EFE2913}" presName="connector2" presStyleLbl="sibTrans2D1" presStyleIdx="1" presStyleCnt="3"/>
      <dgm:spPr/>
      <dgm:t>
        <a:bodyPr/>
        <a:lstStyle/>
        <a:p>
          <a:endParaRPr lang="hr-HR"/>
        </a:p>
      </dgm:t>
    </dgm:pt>
    <dgm:pt modelId="{55CBBE26-C543-4880-BD6F-5BF545B0EC86}" type="pres">
      <dgm:prSet presAssocID="{8AE361CD-0684-40E9-B231-85039E2F5C17}" presName="connector3" presStyleLbl="sibTrans2D1" presStyleIdx="2" presStyleCnt="3"/>
      <dgm:spPr/>
      <dgm:t>
        <a:bodyPr/>
        <a:lstStyle/>
        <a:p>
          <a:endParaRPr lang="hr-HR"/>
        </a:p>
      </dgm:t>
    </dgm:pt>
  </dgm:ptLst>
  <dgm:cxnLst>
    <dgm:cxn modelId="{BE01134C-0C23-4465-AF9F-5793DE0CB8FF}" type="presOf" srcId="{584FF939-5489-4661-9643-80222219C6F5}" destId="{DEB6B9DD-1AA7-4259-BF72-7645C6C890B9}" srcOrd="0" destOrd="0" presId="urn:microsoft.com/office/officeart/2005/8/layout/gear1"/>
    <dgm:cxn modelId="{A3DA3711-F61F-4906-BFDE-A035269F9574}" type="presOf" srcId="{FED2578F-F102-4DEC-819D-AD4B88321979}" destId="{9E7C3300-4E27-480B-BCC5-27F9F53BAB3A}" srcOrd="0" destOrd="0" presId="urn:microsoft.com/office/officeart/2005/8/layout/gear1"/>
    <dgm:cxn modelId="{F2AAB1CA-9E48-404C-ABCF-65A8A144957D}" srcId="{F3763848-F23A-4B6A-ACA6-5F45F78ED15A}" destId="{7D686DB0-7246-4FF2-9409-FEFF0311F089}" srcOrd="0" destOrd="0" parTransId="{2DB37C74-7425-4FAA-9CC1-2683763708E0}" sibTransId="{584FF939-5489-4661-9643-80222219C6F5}"/>
    <dgm:cxn modelId="{87995FD6-5A91-451F-B150-F20BEFD846BB}" type="presOf" srcId="{7D686DB0-7246-4FF2-9409-FEFF0311F089}" destId="{58DA68B4-3E2A-414A-A0C1-3DA093099A3B}" srcOrd="0" destOrd="0" presId="urn:microsoft.com/office/officeart/2005/8/layout/gear1"/>
    <dgm:cxn modelId="{4379F03B-C679-4F58-8A09-DCF0B196363B}" type="presOf" srcId="{7D686DB0-7246-4FF2-9409-FEFF0311F089}" destId="{BFE8BCB4-88EF-4058-A107-08C4B34143C0}" srcOrd="1" destOrd="0" presId="urn:microsoft.com/office/officeart/2005/8/layout/gear1"/>
    <dgm:cxn modelId="{DDDA61C4-4C52-40A2-98C1-12A47FFA5EBF}" type="presOf" srcId="{7D686DB0-7246-4FF2-9409-FEFF0311F089}" destId="{C3B7BD80-4759-4D2B-A3B0-2EB0E4D526D8}" srcOrd="2" destOrd="0" presId="urn:microsoft.com/office/officeart/2005/8/layout/gear1"/>
    <dgm:cxn modelId="{79A02FBA-1C9C-4611-B60A-C8AA8CA225AA}" type="presOf" srcId="{FED2578F-F102-4DEC-819D-AD4B88321979}" destId="{63D76998-2FB7-494C-B1DA-D7AAA54F6C00}" srcOrd="2" destOrd="0" presId="urn:microsoft.com/office/officeart/2005/8/layout/gear1"/>
    <dgm:cxn modelId="{49E02F0E-C1E0-44A9-A4F1-7710C33C3A39}" type="presOf" srcId="{F3763848-F23A-4B6A-ACA6-5F45F78ED15A}" destId="{861D37AE-1C1A-476B-A0C1-248450C9A00D}" srcOrd="0" destOrd="0" presId="urn:microsoft.com/office/officeart/2005/8/layout/gear1"/>
    <dgm:cxn modelId="{08D9C064-9661-42C1-8451-D6928BE3D299}" type="presOf" srcId="{8B928BD7-B97F-4826-8A39-D491523CBB00}" destId="{73706B18-7BDE-4F13-8125-105444094BDA}" srcOrd="1" destOrd="0" presId="urn:microsoft.com/office/officeart/2005/8/layout/gear1"/>
    <dgm:cxn modelId="{C6D7AF60-D76C-4FDF-8F9A-0AEAD14E04B6}" type="presOf" srcId="{FED2578F-F102-4DEC-819D-AD4B88321979}" destId="{646CBA15-DC54-4D6A-A8F5-0937AA708902}" srcOrd="1" destOrd="0" presId="urn:microsoft.com/office/officeart/2005/8/layout/gear1"/>
    <dgm:cxn modelId="{97E42A8E-6233-40C8-B4DA-5D96A0A2ACDF}" type="presOf" srcId="{17263B0C-2CA6-4503-84F2-0CFC0EFE2913}" destId="{ED188874-70A6-4873-97C9-CB0C27D8E01E}" srcOrd="0" destOrd="0" presId="urn:microsoft.com/office/officeart/2005/8/layout/gear1"/>
    <dgm:cxn modelId="{0E05665B-ADEF-4DD4-A97D-5E91211638CD}" srcId="{F3763848-F23A-4B6A-ACA6-5F45F78ED15A}" destId="{FED2578F-F102-4DEC-819D-AD4B88321979}" srcOrd="1" destOrd="0" parTransId="{D204BEE1-DBDF-46D1-B778-A0793C50C775}" sibTransId="{17263B0C-2CA6-4503-84F2-0CFC0EFE2913}"/>
    <dgm:cxn modelId="{E944DFBE-7129-4DB3-A5AA-14451DC3A259}" srcId="{F3763848-F23A-4B6A-ACA6-5F45F78ED15A}" destId="{8B928BD7-B97F-4826-8A39-D491523CBB00}" srcOrd="2" destOrd="0" parTransId="{34C3E67F-3AB0-474C-99BD-5B4F0B348679}" sibTransId="{8AE361CD-0684-40E9-B231-85039E2F5C17}"/>
    <dgm:cxn modelId="{FC8E97DA-FE20-4998-864B-DF41FDA44393}" type="presOf" srcId="{8B928BD7-B97F-4826-8A39-D491523CBB00}" destId="{A7DFCFA1-5F48-4435-AD72-2BC901EED0C9}" srcOrd="0" destOrd="0" presId="urn:microsoft.com/office/officeart/2005/8/layout/gear1"/>
    <dgm:cxn modelId="{B03848CD-F4EA-4B59-A101-CA714633AC6D}" type="presOf" srcId="{8AE361CD-0684-40E9-B231-85039E2F5C17}" destId="{55CBBE26-C543-4880-BD6F-5BF545B0EC86}" srcOrd="0" destOrd="0" presId="urn:microsoft.com/office/officeart/2005/8/layout/gear1"/>
    <dgm:cxn modelId="{671751EE-43A6-464E-98AB-DD07F13EEED8}" type="presOf" srcId="{8B928BD7-B97F-4826-8A39-D491523CBB00}" destId="{35F70767-B3FA-4205-9C86-98E255F9BCE2}" srcOrd="2" destOrd="0" presId="urn:microsoft.com/office/officeart/2005/8/layout/gear1"/>
    <dgm:cxn modelId="{AB1FC7F7-EAFB-4DA2-BD92-FBF167A12F01}" type="presOf" srcId="{8B928BD7-B97F-4826-8A39-D491523CBB00}" destId="{BAF831F1-0AE0-4338-8415-0E019345657D}" srcOrd="3" destOrd="0" presId="urn:microsoft.com/office/officeart/2005/8/layout/gear1"/>
    <dgm:cxn modelId="{CE83BFE9-7218-45AB-BF4D-F77D8F8DEF6D}" type="presParOf" srcId="{861D37AE-1C1A-476B-A0C1-248450C9A00D}" destId="{58DA68B4-3E2A-414A-A0C1-3DA093099A3B}" srcOrd="0" destOrd="0" presId="urn:microsoft.com/office/officeart/2005/8/layout/gear1"/>
    <dgm:cxn modelId="{91C05BF0-160A-4E5A-AC08-CFCB6556EE6D}" type="presParOf" srcId="{861D37AE-1C1A-476B-A0C1-248450C9A00D}" destId="{BFE8BCB4-88EF-4058-A107-08C4B34143C0}" srcOrd="1" destOrd="0" presId="urn:microsoft.com/office/officeart/2005/8/layout/gear1"/>
    <dgm:cxn modelId="{B8C073DB-2CE2-42E9-8850-459D58077442}" type="presParOf" srcId="{861D37AE-1C1A-476B-A0C1-248450C9A00D}" destId="{C3B7BD80-4759-4D2B-A3B0-2EB0E4D526D8}" srcOrd="2" destOrd="0" presId="urn:microsoft.com/office/officeart/2005/8/layout/gear1"/>
    <dgm:cxn modelId="{642BF4C1-8D3D-4BCC-B248-CD3F27C41F16}" type="presParOf" srcId="{861D37AE-1C1A-476B-A0C1-248450C9A00D}" destId="{9E7C3300-4E27-480B-BCC5-27F9F53BAB3A}" srcOrd="3" destOrd="0" presId="urn:microsoft.com/office/officeart/2005/8/layout/gear1"/>
    <dgm:cxn modelId="{1017548E-981A-4C94-ABD0-F50307907695}" type="presParOf" srcId="{861D37AE-1C1A-476B-A0C1-248450C9A00D}" destId="{646CBA15-DC54-4D6A-A8F5-0937AA708902}" srcOrd="4" destOrd="0" presId="urn:microsoft.com/office/officeart/2005/8/layout/gear1"/>
    <dgm:cxn modelId="{B925B794-93A8-4021-9468-48697666D805}" type="presParOf" srcId="{861D37AE-1C1A-476B-A0C1-248450C9A00D}" destId="{63D76998-2FB7-494C-B1DA-D7AAA54F6C00}" srcOrd="5" destOrd="0" presId="urn:microsoft.com/office/officeart/2005/8/layout/gear1"/>
    <dgm:cxn modelId="{63406FC8-2804-457E-94D3-2A813E13B2D6}" type="presParOf" srcId="{861D37AE-1C1A-476B-A0C1-248450C9A00D}" destId="{A7DFCFA1-5F48-4435-AD72-2BC901EED0C9}" srcOrd="6" destOrd="0" presId="urn:microsoft.com/office/officeart/2005/8/layout/gear1"/>
    <dgm:cxn modelId="{E1EA2BCA-35A3-4746-8090-2D66C00B58B3}" type="presParOf" srcId="{861D37AE-1C1A-476B-A0C1-248450C9A00D}" destId="{73706B18-7BDE-4F13-8125-105444094BDA}" srcOrd="7" destOrd="0" presId="urn:microsoft.com/office/officeart/2005/8/layout/gear1"/>
    <dgm:cxn modelId="{597AFCEB-F78A-46C3-8004-45F9385948F0}" type="presParOf" srcId="{861D37AE-1C1A-476B-A0C1-248450C9A00D}" destId="{35F70767-B3FA-4205-9C86-98E255F9BCE2}" srcOrd="8" destOrd="0" presId="urn:microsoft.com/office/officeart/2005/8/layout/gear1"/>
    <dgm:cxn modelId="{99A19E67-5622-4C48-B20D-C0F5283F7D3E}" type="presParOf" srcId="{861D37AE-1C1A-476B-A0C1-248450C9A00D}" destId="{BAF831F1-0AE0-4338-8415-0E019345657D}" srcOrd="9" destOrd="0" presId="urn:microsoft.com/office/officeart/2005/8/layout/gear1"/>
    <dgm:cxn modelId="{FA2CF2C6-F1FD-475B-9925-808FA05144E2}" type="presParOf" srcId="{861D37AE-1C1A-476B-A0C1-248450C9A00D}" destId="{DEB6B9DD-1AA7-4259-BF72-7645C6C890B9}" srcOrd="10" destOrd="0" presId="urn:microsoft.com/office/officeart/2005/8/layout/gear1"/>
    <dgm:cxn modelId="{A80825A0-2471-4251-9D59-BDDD088D6E70}" type="presParOf" srcId="{861D37AE-1C1A-476B-A0C1-248450C9A00D}" destId="{ED188874-70A6-4873-97C9-CB0C27D8E01E}" srcOrd="11" destOrd="0" presId="urn:microsoft.com/office/officeart/2005/8/layout/gear1"/>
    <dgm:cxn modelId="{0D9E60EE-5845-47CC-887C-D5906992397F}" type="presParOf" srcId="{861D37AE-1C1A-476B-A0C1-248450C9A00D}" destId="{55CBBE26-C543-4880-BD6F-5BF545B0EC8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DA68B4-3E2A-414A-A0C1-3DA093099A3B}">
      <dsp:nvSpPr>
        <dsp:cNvPr id="0" name=""/>
        <dsp:cNvSpPr/>
      </dsp:nvSpPr>
      <dsp:spPr>
        <a:xfrm>
          <a:off x="4168392" y="2668198"/>
          <a:ext cx="3261131" cy="3261131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učeničko razumijevanje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i="1" kern="1200" dirty="0" smtClean="0"/>
            <a:t>5. OŠ    1. G    3. 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i="1" kern="1200" dirty="0" smtClean="0"/>
            <a:t>pisana provjera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i="1" kern="1200" dirty="0" smtClean="0">
              <a:solidFill>
                <a:schemeClr val="bg1"/>
              </a:solidFill>
            </a:rPr>
            <a:t>sat nakon obrade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i="1" kern="1200" dirty="0" smtClean="0"/>
            <a:t>sat nakon provjere cjeline</a:t>
          </a:r>
          <a:endParaRPr lang="hr-HR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68392" y="2668198"/>
        <a:ext cx="3261131" cy="3261131"/>
      </dsp:txXfrm>
    </dsp:sp>
    <dsp:sp modelId="{9E7C3300-4E27-480B-BCC5-27F9F53BAB3A}">
      <dsp:nvSpPr>
        <dsp:cNvPr id="0" name=""/>
        <dsp:cNvSpPr/>
      </dsp:nvSpPr>
      <dsp:spPr>
        <a:xfrm>
          <a:off x="2271006" y="1897385"/>
          <a:ext cx="2371732" cy="2371732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i="1" kern="1200" dirty="0" smtClean="0"/>
            <a:t>nastavnici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b="1" i="1" kern="1200" dirty="0" smtClean="0"/>
            <a:t>razgovor prije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opažanje nastave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b="1" i="1" kern="1200" dirty="0" smtClean="0"/>
            <a:t>razgovor poslije</a:t>
          </a:r>
          <a:endParaRPr lang="hr-HR" sz="1200" kern="1200" dirty="0"/>
        </a:p>
      </dsp:txBody>
      <dsp:txXfrm>
        <a:off x="2271006" y="1897385"/>
        <a:ext cx="2371732" cy="2371732"/>
      </dsp:txXfrm>
    </dsp:sp>
    <dsp:sp modelId="{A7DFCFA1-5F48-4435-AD72-2BC901EED0C9}">
      <dsp:nvSpPr>
        <dsp:cNvPr id="0" name=""/>
        <dsp:cNvSpPr/>
      </dsp:nvSpPr>
      <dsp:spPr>
        <a:xfrm rot="20700000">
          <a:off x="3599418" y="261132"/>
          <a:ext cx="2323813" cy="2323813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i="1" kern="1200" dirty="0" smtClean="0"/>
            <a:t>PIP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i="1" kern="1200" dirty="0" smtClean="0"/>
            <a:t>ispiti katalog DM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i="1" kern="1200" dirty="0" smtClean="0"/>
            <a:t>udžbenici</a:t>
          </a:r>
        </a:p>
      </dsp:txBody>
      <dsp:txXfrm>
        <a:off x="4109099" y="770812"/>
        <a:ext cx="1304452" cy="1304452"/>
      </dsp:txXfrm>
    </dsp:sp>
    <dsp:sp modelId="{DEB6B9DD-1AA7-4259-BF72-7645C6C890B9}">
      <dsp:nvSpPr>
        <dsp:cNvPr id="0" name=""/>
        <dsp:cNvSpPr/>
      </dsp:nvSpPr>
      <dsp:spPr>
        <a:xfrm>
          <a:off x="3937127" y="2164933"/>
          <a:ext cx="4174248" cy="4174248"/>
        </a:xfrm>
        <a:prstGeom prst="circularArrow">
          <a:avLst>
            <a:gd name="adj1" fmla="val 4688"/>
            <a:gd name="adj2" fmla="val 299029"/>
            <a:gd name="adj3" fmla="val 2546362"/>
            <a:gd name="adj4" fmla="val 1579769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D188874-70A6-4873-97C9-CB0C27D8E01E}">
      <dsp:nvSpPr>
        <dsp:cNvPr id="0" name=""/>
        <dsp:cNvSpPr/>
      </dsp:nvSpPr>
      <dsp:spPr>
        <a:xfrm>
          <a:off x="1850977" y="1365165"/>
          <a:ext cx="3032852" cy="303285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CBBE26-C543-4880-BD6F-5BF545B0EC86}">
      <dsp:nvSpPr>
        <dsp:cNvPr id="0" name=""/>
        <dsp:cNvSpPr/>
      </dsp:nvSpPr>
      <dsp:spPr>
        <a:xfrm>
          <a:off x="3061896" y="-255315"/>
          <a:ext cx="3270025" cy="32700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D8AA18-C32A-49EA-9F6D-27A23FDB2379}" type="datetimeFigureOut">
              <a:rPr lang="hr-HR"/>
              <a:pPr>
                <a:defRPr/>
              </a:pPr>
              <a:t>1.7.2014.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E7FF51-E4FB-4A2F-A112-ECA71506795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928123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130D4-0DBC-4521-836A-D5881A612063}" type="datetimeFigureOut">
              <a:rPr lang="en-GB" smtClean="0"/>
              <a:pPr/>
              <a:t>01/07/2014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2FC7E-3899-47BC-BEF3-CA7927DAC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fld id="{7FF7CC5E-76F8-4EDF-A4C9-9687416D7BF3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fld id="{2949CC2F-0249-4BC5-95F4-9421EE6458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51701-C0AC-4F91-928F-A23B13E67E64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B677C-6900-4AE2-AD0F-5F485C86B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1885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5505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46329-9CED-48D0-AE05-AB3F5225B741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A744-722E-4B9F-A65D-A82FAC6B0A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7D8C3-48C1-4F34-B627-5CB578AC5272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97AF1-149C-4E61-A6ED-A04BAFE911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918EA-0F00-466B-802E-79AFD813E553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4013B-4CE4-48A7-811F-1BF36A3CB0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6D016-0FB4-4DE8-97A2-0DB3FB06333D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26E09-83B7-4746-855A-03C83136FD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74BE9-F980-43E9-A374-EB2C5AD618D8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6AA6A-0F21-4D95-B0AB-ECDCD57BC2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96EC5-7CAD-462E-9A47-C9F860D8797C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6BC3-D956-45CF-B227-7A67E905FB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64100-D056-4364-AEA1-325646867568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680D-A414-41F7-B836-FB3F1D0BC9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7B8E-FD96-46CF-8B9A-B56F8D01056F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12BC9-799D-4879-B73C-590DB4E51C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BAD3-D4EA-4955-9548-4FFEFB822D87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75F1-0A88-498A-9F16-FB5338020E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fld id="{1B68DAF7-3A57-4595-8809-803F34E6D61B}" type="datetimeFigureOut">
              <a:rPr lang="en-US" smtClean="0"/>
              <a:pPr>
                <a:defRPr/>
              </a:pPr>
              <a:t>7/1/2014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fld id="{0CC22F60-66A5-4816-928F-4DC15EA45C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w8baZO89oc" TargetMode="External"/><Relationship Id="rId2" Type="http://schemas.openxmlformats.org/officeDocument/2006/relationships/hyperlink" Target="http://www.youtube.com/watch?v=ZnY9_wMZZW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www.youtube.com/watch?v=XV9FOWleErA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hyperlink" Target="http://www.youtube.com/watch?v=xRMKiLlpAT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hyperlink" Target="http://www.youtube.com/watch?NR=1&amp;v=KpgZG9T0y34&amp;feature=endscree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J1jQcdm0HgM" TargetMode="External"/><Relationship Id="rId13" Type="http://schemas.openxmlformats.org/officeDocument/2006/relationships/hyperlink" Target="http://www.youtube.com/watch?v=0AUHgBJ-ul8" TargetMode="External"/><Relationship Id="rId3" Type="http://schemas.openxmlformats.org/officeDocument/2006/relationships/hyperlink" Target="http://www.youtube.com/watch?NR=1&amp;v=KpgZG9T0y34&amp;feature=endscreen" TargetMode="External"/><Relationship Id="rId7" Type="http://schemas.openxmlformats.org/officeDocument/2006/relationships/hyperlink" Target="http://www.youtube.com/watch?v=C1_uez5WX1o" TargetMode="External"/><Relationship Id="rId12" Type="http://schemas.openxmlformats.org/officeDocument/2006/relationships/hyperlink" Target="http://www.youtube.com/watch?v=g78utcLQrJ4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XV9FOWleErA" TargetMode="External"/><Relationship Id="rId11" Type="http://schemas.openxmlformats.org/officeDocument/2006/relationships/hyperlink" Target="http://www.youtube.com/watch?v=oeF9kKsVgTo" TargetMode="External"/><Relationship Id="rId5" Type="http://schemas.openxmlformats.org/officeDocument/2006/relationships/hyperlink" Target="http://www.youtube.com/watch?v=vw8baZO89oc" TargetMode="External"/><Relationship Id="rId15" Type="http://schemas.openxmlformats.org/officeDocument/2006/relationships/hyperlink" Target="http://www.youtube.com/watch?v=UucBrnMXUc0" TargetMode="External"/><Relationship Id="rId10" Type="http://schemas.openxmlformats.org/officeDocument/2006/relationships/hyperlink" Target="http://www.youtube.com/watch?v=xRMKiLlpATk" TargetMode="External"/><Relationship Id="rId4" Type="http://schemas.openxmlformats.org/officeDocument/2006/relationships/hyperlink" Target="http://www.youtube.com/watch?v=ZnY9_wMZZWI" TargetMode="External"/><Relationship Id="rId9" Type="http://schemas.openxmlformats.org/officeDocument/2006/relationships/hyperlink" Target="http://www.youtube.com/watch?v=hY2yXivsoIs" TargetMode="External"/><Relationship Id="rId14" Type="http://schemas.openxmlformats.org/officeDocument/2006/relationships/hyperlink" Target="http://www.youtube.com/watch?v=CVPGy7TrID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3" y="2044220"/>
            <a:ext cx="7786742" cy="1792746"/>
          </a:xfrm>
        </p:spPr>
        <p:txBody>
          <a:bodyPr>
            <a:normAutofit fontScale="90000"/>
          </a:bodyPr>
          <a:lstStyle/>
          <a:p>
            <a:r>
              <a:rPr lang="hr-HR" b="1" dirty="0"/>
              <a:t>Usvajanje </a:t>
            </a:r>
            <a:r>
              <a:rPr lang="hr-HR" b="1" dirty="0" smtClean="0"/>
              <a:t>biološkog koncepta fotosinteze </a:t>
            </a:r>
            <a:r>
              <a:rPr lang="hr-HR" b="1" dirty="0"/>
              <a:t>tijekom osnovnoškolskog i srednjoškolskog obrazovanja </a:t>
            </a:r>
            <a:r>
              <a:rPr lang="hr-HR" b="1" i="1" dirty="0"/>
              <a:t/>
            </a:r>
            <a:br>
              <a:rPr lang="hr-HR" b="1" i="1" dirty="0"/>
            </a:br>
            <a:endParaRPr lang="hr-HR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818" y="836712"/>
            <a:ext cx="6234514" cy="765868"/>
          </a:xfrm>
        </p:spPr>
        <p:txBody>
          <a:bodyPr/>
          <a:lstStyle/>
          <a:p>
            <a:r>
              <a:rPr lang="hr-HR" dirty="0" smtClean="0">
                <a:solidFill>
                  <a:schemeClr val="tx1"/>
                </a:solidFill>
                <a:latin typeface="+mj-lt"/>
              </a:rPr>
              <a:t>Pilot projekt, 2013.</a:t>
            </a:r>
            <a:endParaRPr lang="hr-HR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000232" y="5715016"/>
            <a:ext cx="5110980" cy="928695"/>
            <a:chOff x="1857356" y="5143511"/>
            <a:chExt cx="5110980" cy="928695"/>
          </a:xfrm>
        </p:grpSpPr>
        <p:pic>
          <p:nvPicPr>
            <p:cNvPr id="12292" name="Picture 1" descr="memorandum_head_idiz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5143512"/>
              <a:ext cx="1701801" cy="92869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290" name="Picture 0" descr="Sveucili_te(TM)-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0430" y="5143512"/>
              <a:ext cx="928694" cy="92869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28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9123" y="5143511"/>
              <a:ext cx="978117" cy="92869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57817" y="5143512"/>
              <a:ext cx="1610519" cy="92869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1355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280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3786190"/>
            <a:ext cx="63948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latin typeface="+mj-lt"/>
              </a:rPr>
              <a:t>Istraživački tim:</a:t>
            </a:r>
          </a:p>
          <a:p>
            <a:r>
              <a:rPr lang="hr-HR" dirty="0" err="1" smtClean="0">
                <a:latin typeface="+mj-lt"/>
              </a:rPr>
              <a:t>dr.sc</a:t>
            </a:r>
            <a:r>
              <a:rPr lang="hr-HR" dirty="0" smtClean="0">
                <a:latin typeface="+mj-lt"/>
              </a:rPr>
              <a:t>. Diana </a:t>
            </a:r>
            <a:r>
              <a:rPr lang="hr-HR" dirty="0" err="1" smtClean="0">
                <a:latin typeface="+mj-lt"/>
              </a:rPr>
              <a:t>Garašić</a:t>
            </a:r>
            <a:r>
              <a:rPr lang="hr-HR" dirty="0" smtClean="0">
                <a:latin typeface="+mj-lt"/>
              </a:rPr>
              <a:t> (AZOO), </a:t>
            </a:r>
            <a:r>
              <a:rPr lang="hr-HR" dirty="0" err="1" smtClean="0">
                <a:latin typeface="+mj-lt"/>
              </a:rPr>
              <a:t>suvoditeljica</a:t>
            </a:r>
            <a:r>
              <a:rPr lang="hr-HR" dirty="0" smtClean="0">
                <a:latin typeface="+mj-lt"/>
              </a:rPr>
              <a:t> projekta</a:t>
            </a:r>
          </a:p>
          <a:p>
            <a:r>
              <a:rPr lang="hr-HR" dirty="0" err="1" smtClean="0">
                <a:latin typeface="+mj-lt"/>
              </a:rPr>
              <a:t>dr.sc</a:t>
            </a:r>
            <a:r>
              <a:rPr lang="hr-HR" dirty="0" smtClean="0">
                <a:latin typeface="+mj-lt"/>
              </a:rPr>
              <a:t>. Boris Jokić (IDIZ)</a:t>
            </a:r>
          </a:p>
          <a:p>
            <a:r>
              <a:rPr lang="hr-HR" dirty="0" smtClean="0">
                <a:latin typeface="+mj-lt"/>
              </a:rPr>
              <a:t>dr.sc. Ines Radanović (PMF)</a:t>
            </a:r>
          </a:p>
          <a:p>
            <a:r>
              <a:rPr lang="hr-HR" dirty="0" err="1" smtClean="0">
                <a:latin typeface="+mj-lt"/>
              </a:rPr>
              <a:t>dr.sc</a:t>
            </a:r>
            <a:r>
              <a:rPr lang="hr-HR" dirty="0" smtClean="0">
                <a:latin typeface="+mj-lt"/>
              </a:rPr>
              <a:t>. Zrinka Ristić Dedić (IDIZ), suvoditeljica projekta</a:t>
            </a:r>
          </a:p>
          <a:p>
            <a:r>
              <a:rPr lang="hr-HR" dirty="0">
                <a:latin typeface="+mj-lt"/>
              </a:rPr>
              <a:t>dr.sc. Žaklin Lukša (Gimnazija Čakovec</a:t>
            </a:r>
            <a:r>
              <a:rPr lang="hr-HR" dirty="0" smtClean="0">
                <a:latin typeface="+mj-lt"/>
              </a:rPr>
              <a:t>)</a:t>
            </a:r>
            <a:endParaRPr lang="hr-H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490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Plivam ili tonem?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Pripremiti: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2 čaše od 100 ml vode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2 šire posude s vodom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1 mala žličica sode </a:t>
            </a:r>
            <a:r>
              <a:rPr lang="hr-HR" sz="2000" dirty="0" err="1" smtClean="0">
                <a:solidFill>
                  <a:schemeClr val="tx1"/>
                </a:solidFill>
              </a:rPr>
              <a:t>bikarbone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listovi špinata (ili matovilac, blitva, orah i </a:t>
            </a:r>
            <a:r>
              <a:rPr lang="hr-HR" sz="2000" dirty="0" err="1" smtClean="0">
                <a:solidFill>
                  <a:schemeClr val="tx1"/>
                </a:solidFill>
              </a:rPr>
              <a:t>sl</a:t>
            </a:r>
            <a:r>
              <a:rPr lang="hr-HR" sz="2000" dirty="0" smtClean="0">
                <a:solidFill>
                  <a:schemeClr val="tx1"/>
                </a:solidFill>
              </a:rPr>
              <a:t>.)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šprica za injekciju od 20 ml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pinceta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bušilica za papir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lampa sa žaruljom 60-100 W</a:t>
            </a:r>
          </a:p>
          <a:p>
            <a:pPr marL="1588" indent="15875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Tijekom provođenja postupka kod svakog koraka treba postaviti i zapisati pitanje koje se nameće iz opaženog i zabilježiti uočeno promatranjem! </a:t>
            </a:r>
            <a:endParaRPr lang="hr-HR" sz="2000" dirty="0" smtClean="0">
              <a:solidFill>
                <a:schemeClr val="tx1"/>
              </a:solidFill>
            </a:endParaRPr>
          </a:p>
          <a:p>
            <a:endParaRPr lang="hr-H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0" y="928671"/>
          <a:ext cx="7715304" cy="5252115"/>
        </p:xfrm>
        <a:graphic>
          <a:graphicData uri="http://schemas.openxmlformats.org/drawingml/2006/table">
            <a:tbl>
              <a:tblPr/>
              <a:tblGrid>
                <a:gridCol w="1714512"/>
                <a:gridCol w="711829"/>
                <a:gridCol w="1145559"/>
                <a:gridCol w="1101817"/>
                <a:gridCol w="1041323"/>
                <a:gridCol w="2000264"/>
              </a:tblGrid>
              <a:tr h="4191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Korak u postupku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143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u špricu navući 15 ml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Calibri"/>
                        </a:rPr>
                        <a:t>vode,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uspraviti, protresti i pritiskom klipa istisnuti zrak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054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Calibri"/>
                        </a:rPr>
                        <a:t>začepiti otvor kažiprstom ili palcem i čvrsto držati pritisnuto,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Calibri"/>
                        </a:rPr>
                        <a:t>povlačiti klip polako prema dolje i lagano protresati,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Calibri"/>
                        </a:rPr>
                        <a:t>polako pustiti klip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19188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542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Time smo dokazali: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19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/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142976" y="428604"/>
            <a:ext cx="22609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r-H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1. Pripremni pokus:</a:t>
            </a:r>
            <a:endParaRPr kumimoji="0" lang="hr-H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0" y="2000240"/>
          <a:ext cx="7858181" cy="4569719"/>
        </p:xfrm>
        <a:graphic>
          <a:graphicData uri="http://schemas.openxmlformats.org/drawingml/2006/table">
            <a:tbl>
              <a:tblPr/>
              <a:tblGrid>
                <a:gridCol w="1928826"/>
                <a:gridCol w="1000132"/>
                <a:gridCol w="724194"/>
                <a:gridCol w="918880"/>
                <a:gridCol w="1143008"/>
                <a:gridCol w="2143141"/>
              </a:tblGrid>
              <a:tr h="35719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Korak u postupku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3449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držati špricu ispunjenu vodom i kružićima uspravno s otvorom prema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Calibri"/>
                        </a:rPr>
                        <a:t>gore,</a:t>
                      </a:r>
                      <a:r>
                        <a:rPr lang="hr-HR" sz="1400" baseline="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Calibri"/>
                        </a:rPr>
                        <a:t>protresti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i pritiskom klipa istisnuti zrak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3449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začepiti otvor palcem i čvrsto držati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Calibri"/>
                        </a:rPr>
                        <a:t>pritisnuto povlačiti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klip polako prema dolje i lagano protresati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2523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Calibri"/>
                        </a:rPr>
                        <a:t>polako pustiti klip i protresti,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Calibri"/>
                        </a:rPr>
                        <a:t>držati špricu uspravno s otvorom prema gore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59479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98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Time 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Calibri"/>
                        </a:rPr>
                        <a:t>smo dokazali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9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57224" y="0"/>
            <a:ext cx="807249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r-H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2. Pokus: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Bušilicom za papir iz lista špinata (ili neke druge biljke) izbušiti 10 kružića 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⇨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otvoriti špricu i u nju uz pomoć pincete staviti kružiće listića 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⇨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namjestiti klip 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⇨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listiće laganim protresanjem potisnuti na dno 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⇨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u špricu iz čaše povuci 15 ml vode i ponoviti postupak pod 1 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⇨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promatrati kružiće listića.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Postupak ponoviti dva puta i pripremiti dvije čaše s listićima na isti način.</a:t>
            </a:r>
            <a:endParaRPr kumimoji="0" lang="hr-H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00100" y="2000240"/>
          <a:ext cx="7858180" cy="2456263"/>
        </p:xfrm>
        <a:graphic>
          <a:graphicData uri="http://schemas.openxmlformats.org/drawingml/2006/table">
            <a:tbl>
              <a:tblPr/>
              <a:tblGrid>
                <a:gridCol w="2075746"/>
                <a:gridCol w="138832"/>
                <a:gridCol w="1936914"/>
                <a:gridCol w="206226"/>
                <a:gridCol w="1795386"/>
                <a:gridCol w="1705076"/>
              </a:tblGrid>
              <a:tr h="32990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Zbivanje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4484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678" marR="58678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 dirty="0"/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6495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35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Time 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Calibri"/>
                        </a:rPr>
                        <a:t>smo dokazali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649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678" marR="5867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8678" marR="586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857224" y="0"/>
            <a:ext cx="79296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r-H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3. Pokus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Izvući klip te sadržaj vode i kružiće listova iz šprice prebaciti u čašu od 100 ml s vodom ⇨ u čašu usipati žličicu sode </a:t>
            </a:r>
            <a:r>
              <a:rPr kumimoji="0" lang="hr-H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bikarbone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i promiješati ⇨ na čašu staviti širu posudu do pola ispunjenu vodom ⇨ jednu čašu osvijetliti odozgo s lampom ⇨ promatrati kružiće listića, a drugu čašu ostaviti u tami (može se koristiti kartonska kutija ili folija).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0100" y="4643446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hr-HR" dirty="0" smtClean="0">
                <a:ea typeface="Calibri" pitchFamily="34" charset="0"/>
                <a:cs typeface="Calibri" pitchFamily="34" charset="0"/>
              </a:rPr>
              <a:t>Što smo dokazali </a:t>
            </a:r>
            <a:r>
              <a:rPr lang="hr-HR" dirty="0" smtClean="0"/>
              <a:t>pokusom</a:t>
            </a:r>
            <a:r>
              <a:rPr lang="hr-HR" dirty="0" smtClean="0">
                <a:ea typeface="Calibri" pitchFamily="34" charset="0"/>
                <a:cs typeface="Calibri" pitchFamily="34" charset="0"/>
              </a:rPr>
              <a:t>?</a:t>
            </a:r>
          </a:p>
          <a:p>
            <a:pPr lvl="0" eaLnBrk="0" hangingPunct="0"/>
            <a:endParaRPr lang="hr-HR" dirty="0" smtClean="0">
              <a:ea typeface="Calibri" pitchFamily="34" charset="0"/>
              <a:cs typeface="Calibri" pitchFamily="34" charset="0"/>
            </a:endParaRPr>
          </a:p>
          <a:p>
            <a:pPr lvl="0" eaLnBrk="0" hangingPunct="0"/>
            <a:r>
              <a:rPr lang="hr-HR" dirty="0" smtClean="0">
                <a:ea typeface="Calibri" pitchFamily="34" charset="0"/>
                <a:cs typeface="Calibri" pitchFamily="34" charset="0"/>
              </a:rPr>
              <a:t>Koje su moguće pogreške pri izvođenju pokusa i njihovi uzroci?</a:t>
            </a:r>
          </a:p>
          <a:p>
            <a:pPr lvl="0" eaLnBrk="0" hangingPunct="0"/>
            <a:endParaRPr lang="hr-HR" sz="8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endParaRPr lang="hr-HR" sz="8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hr-HR" dirty="0" smtClean="0">
                <a:ea typeface="Calibri" pitchFamily="34" charset="0"/>
                <a:cs typeface="Calibri" pitchFamily="34" charset="0"/>
              </a:rPr>
              <a:t>Koja su ograničenja pri zaključivanju?</a:t>
            </a:r>
          </a:p>
          <a:p>
            <a:pPr lvl="0" eaLnBrk="0" hangingPunct="0"/>
            <a:endParaRPr lang="hr-HR" sz="8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hr-HR" dirty="0" smtClean="0">
                <a:ea typeface="Calibri" pitchFamily="34" charset="0"/>
                <a:cs typeface="Calibri" pitchFamily="34" charset="0"/>
              </a:rPr>
              <a:t>Kako pokus pretvoriti u istraživanje?</a:t>
            </a:r>
            <a:endParaRPr lang="hr-HR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600" b="1" smtClean="0">
                <a:solidFill>
                  <a:srgbClr val="006600"/>
                </a:solidFill>
              </a:rPr>
              <a:t>Plivam ili tonem?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err="1" smtClean="0"/>
              <a:t>Pokus</a:t>
            </a:r>
            <a:r>
              <a:rPr lang="hr-HR" sz="2800" dirty="0" smtClean="0"/>
              <a:t>i (</a:t>
            </a:r>
            <a:r>
              <a:rPr lang="hr-HR" sz="2800" dirty="0"/>
              <a:t>više </a:t>
            </a:r>
            <a:r>
              <a:rPr lang="hr-HR" sz="2800" dirty="0" smtClean="0"/>
              <a:t>primjera)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000" u="sng" dirty="0" smtClean="0">
                <a:hlinkClick r:id="rId2"/>
              </a:rPr>
              <a:t>http</a:t>
            </a:r>
            <a:r>
              <a:rPr lang="en-GB" sz="2000" u="sng" dirty="0">
                <a:hlinkClick r:id="rId2"/>
              </a:rPr>
              <a:t>://www.youtube.com/watch?v=ZnY9_wMZZWI</a:t>
            </a:r>
            <a:r>
              <a:rPr lang="en-GB" sz="2000" dirty="0"/>
              <a:t> </a:t>
            </a:r>
            <a:r>
              <a:rPr lang="hr-HR" sz="2000" dirty="0">
                <a:hlinkClick r:id="rId3"/>
              </a:rPr>
              <a:t>http://www.youtube.com/watch?v=vw8baZO89oc</a:t>
            </a:r>
            <a:endParaRPr lang="hr-HR" sz="2000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000" u="sng" dirty="0">
                <a:hlinkClick r:id="rId4"/>
              </a:rPr>
              <a:t>http://</a:t>
            </a:r>
            <a:r>
              <a:rPr lang="en-GB" sz="2000" u="sng" dirty="0" smtClean="0">
                <a:hlinkClick r:id="rId4"/>
              </a:rPr>
              <a:t>www.youtube.com/watch?v=XV9FOWleErA</a:t>
            </a:r>
            <a:endParaRPr lang="hr-HR" sz="2000" dirty="0"/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b="1" dirty="0" smtClean="0">
                <a:solidFill>
                  <a:srgbClr val="006600"/>
                </a:solidFill>
              </a:rPr>
              <a:t> </a:t>
            </a:r>
            <a:endParaRPr lang="hr-HR" sz="2800" b="1" dirty="0">
              <a:solidFill>
                <a:srgbClr val="0066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068638"/>
            <a:ext cx="4968875" cy="351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Mjehurići!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28736"/>
            <a:ext cx="7543800" cy="4525963"/>
          </a:xfrm>
        </p:spPr>
        <p:txBody>
          <a:bodyPr/>
          <a:lstStyle/>
          <a:p>
            <a:pPr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Pripremiti: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vodena kuga (ili listovi peršina)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čaša 100 ml vode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šira posuda  s vodom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1 mala žličica sode </a:t>
            </a:r>
            <a:r>
              <a:rPr lang="hr-HR" sz="1800" dirty="0" err="1" smtClean="0">
                <a:solidFill>
                  <a:schemeClr val="tx1"/>
                </a:solidFill>
              </a:rPr>
              <a:t>bikarbone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lampa sa žaruljom 40 - 100 W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ravnalo</a:t>
            </a:r>
          </a:p>
          <a:p>
            <a:pPr marL="1588" indent="-1588"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Tijekom provođenja postupka kod svakog koraka treba postaviti i zapisati pitanje koje se nameće iz opaženog i zabilježiti uočeno promatranjem! </a:t>
            </a:r>
            <a:endParaRPr lang="hr-HR" sz="1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Postupak: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Pripremni pokus: u čašu s vodom  usipati žličicu sode </a:t>
            </a:r>
            <a:r>
              <a:rPr lang="hr-HR" sz="1800" dirty="0" err="1" smtClean="0">
                <a:solidFill>
                  <a:schemeClr val="tx1"/>
                </a:solidFill>
              </a:rPr>
              <a:t>bikarbone</a:t>
            </a:r>
            <a:r>
              <a:rPr lang="hr-HR" sz="1800" dirty="0" smtClean="0">
                <a:solidFill>
                  <a:schemeClr val="tx1"/>
                </a:solidFill>
              </a:rPr>
              <a:t> i promiješati ⇨ otkinuti grančicu vodene kuge (ili grančicu s listovima peršina)  i staviti u čašu te promatrati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Drugu čašu napuniti istom otopinom i koristiti je na jednak način, ali bez biljke (slijepa proba)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00100" y="500042"/>
          <a:ext cx="8003881" cy="5872858"/>
        </p:xfrm>
        <a:graphic>
          <a:graphicData uri="http://schemas.openxmlformats.org/drawingml/2006/table">
            <a:tbl>
              <a:tblPr/>
              <a:tblGrid>
                <a:gridCol w="1285882"/>
                <a:gridCol w="581485"/>
                <a:gridCol w="1061589"/>
                <a:gridCol w="93980"/>
                <a:gridCol w="834714"/>
                <a:gridCol w="1143008"/>
                <a:gridCol w="1000132"/>
                <a:gridCol w="2003091"/>
              </a:tblGrid>
              <a:tr h="35719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Korak u postupku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24504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Na obje čaše staviti širu posudu  do pola ispunjenu vodom i osvijetliti odozgo s lampom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15015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tijekom 10 min bilježiti zbivanja uz vrijeme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3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Vrijeme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Zbivanje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Razmišljanje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547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15015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854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Calibri"/>
                        </a:rPr>
                        <a:t>Zašto se to </a:t>
                      </a:r>
                      <a:r>
                        <a:rPr lang="hr-HR" sz="1800" dirty="0" smtClean="0">
                          <a:latin typeface="Calibri"/>
                          <a:ea typeface="Calibri"/>
                          <a:cs typeface="Calibri"/>
                        </a:rPr>
                        <a:t>dogodilo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Calibri"/>
                        </a:rPr>
                        <a:t>?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Time smo dokazali: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1501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1214422"/>
          <a:ext cx="8072495" cy="3474701"/>
        </p:xfrm>
        <a:graphic>
          <a:graphicData uri="http://schemas.openxmlformats.org/drawingml/2006/table">
            <a:tbl>
              <a:tblPr/>
              <a:tblGrid>
                <a:gridCol w="1761271"/>
                <a:gridCol w="956379"/>
                <a:gridCol w="1025053"/>
                <a:gridCol w="220159"/>
                <a:gridCol w="1394341"/>
                <a:gridCol w="786465"/>
                <a:gridCol w="1928827"/>
              </a:tblGrid>
              <a:tr h="57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Udaljenost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Vrijeme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Zbivanje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Razmišljanje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5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5212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79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Calibri"/>
                        </a:rPr>
                        <a:t>Time smo dokazali: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5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857224" y="214290"/>
            <a:ext cx="8286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 Promijeniti udaljenost izvora svjetlosti  od čaše s listićima i uz mjerenje i promatrati. </a:t>
            </a:r>
            <a:endParaRPr kumimoji="0" lang="hr-H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928662" y="4714884"/>
            <a:ext cx="807249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hr-HR" dirty="0" smtClean="0">
                <a:ea typeface="Calibri" pitchFamily="34" charset="0"/>
                <a:cs typeface="Calibri" pitchFamily="34" charset="0"/>
              </a:rPr>
              <a:t>Što smo dokazali </a:t>
            </a:r>
            <a:r>
              <a:rPr lang="hr-HR" dirty="0" smtClean="0"/>
              <a:t>pokusom</a:t>
            </a:r>
            <a:r>
              <a:rPr lang="hr-HR" dirty="0" smtClean="0">
                <a:ea typeface="Calibri" pitchFamily="34" charset="0"/>
                <a:cs typeface="Calibri" pitchFamily="34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Koje su moguće pogreške pri izvođenju pokusa?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Koja su ograničenja pri zaključivanju?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Kako pokus pretvoriti u istraživanje?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z="3600" b="1" smtClean="0">
                <a:solidFill>
                  <a:srgbClr val="006600"/>
                </a:solidFill>
              </a:rPr>
              <a:t>Mjehurići!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 rtlCol="0">
            <a:normAutofit fontScale="92500" lnSpcReduction="10000"/>
          </a:bodyPr>
          <a:lstStyle/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 smtClean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 smtClean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 smtClean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r-HR" sz="2800" u="sng" dirty="0" smtClean="0">
              <a:hlinkClick r:id="rId2"/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u="sng" dirty="0" smtClean="0">
                <a:hlinkClick r:id="rId2"/>
              </a:rPr>
              <a:t>http</a:t>
            </a:r>
            <a:r>
              <a:rPr lang="en-GB" sz="2800" u="sng" dirty="0">
                <a:hlinkClick r:id="rId2"/>
              </a:rPr>
              <a:t>://www.youtube.com/watch?v=xRMKiLlpATk</a:t>
            </a:r>
            <a:endParaRPr lang="hr-HR" sz="2800" b="1" dirty="0">
              <a:solidFill>
                <a:srgbClr val="0066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1575" y="1520825"/>
            <a:ext cx="6800850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Žuto, zeleno ili plavo?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285860"/>
            <a:ext cx="7543800" cy="4525963"/>
          </a:xfrm>
        </p:spPr>
        <p:txBody>
          <a:bodyPr/>
          <a:lstStyle/>
          <a:p>
            <a:pPr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Pripremiti: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pH indikator </a:t>
            </a:r>
            <a:r>
              <a:rPr lang="hr-HR" sz="1800" dirty="0" err="1" smtClean="0">
                <a:solidFill>
                  <a:schemeClr val="tx1"/>
                </a:solidFill>
              </a:rPr>
              <a:t>Bromthymolplavo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err="1" smtClean="0">
                <a:solidFill>
                  <a:schemeClr val="tx1"/>
                </a:solidFill>
              </a:rPr>
              <a:t>sklala</a:t>
            </a:r>
            <a:r>
              <a:rPr lang="hr-HR" sz="1800" dirty="0" smtClean="0">
                <a:solidFill>
                  <a:schemeClr val="tx1"/>
                </a:solidFill>
              </a:rPr>
              <a:t> boja za </a:t>
            </a:r>
            <a:r>
              <a:rPr lang="hr-HR" sz="1800" dirty="0" err="1" smtClean="0">
                <a:solidFill>
                  <a:schemeClr val="tx1"/>
                </a:solidFill>
              </a:rPr>
              <a:t>Bromthymol</a:t>
            </a:r>
            <a:r>
              <a:rPr lang="hr-HR" sz="1800" dirty="0" smtClean="0">
                <a:solidFill>
                  <a:schemeClr val="tx1"/>
                </a:solidFill>
              </a:rPr>
              <a:t> plavo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2 čaše za pripremu otopina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limunska kiselina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soda </a:t>
            </a:r>
            <a:r>
              <a:rPr lang="hr-HR" sz="1800" dirty="0" err="1" smtClean="0">
                <a:solidFill>
                  <a:schemeClr val="tx1"/>
                </a:solidFill>
              </a:rPr>
              <a:t>bikarbona</a:t>
            </a:r>
            <a:endParaRPr lang="hr-HR" sz="18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voda  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mineralna voda (100 ml)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4 prozirne zdjelice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velika prozirna čaša  s poklopcem (ili poklopiti zdjelicom)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mala prozirna čašica 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plastelin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slamke</a:t>
            </a:r>
          </a:p>
          <a:p>
            <a:pPr lvl="0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plastična čaša</a:t>
            </a:r>
          </a:p>
          <a:p>
            <a:pPr marL="1588" indent="15875"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Tijekom provođenja postupka kod svakog koraka treba postaviti i zapisati pitanje koje se nameće iz opaženog i zabilježiti uočeno promatranjem! </a:t>
            </a:r>
            <a:endParaRPr lang="hr-HR" sz="1800" dirty="0" smtClean="0">
              <a:solidFill>
                <a:schemeClr val="tx1"/>
              </a:solidFill>
            </a:endParaRPr>
          </a:p>
          <a:p>
            <a:endParaRPr lang="hr-HR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Praktični radovi vezani uz fotosintezu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Razmislite individualno:</a:t>
            </a:r>
          </a:p>
          <a:p>
            <a:r>
              <a:rPr lang="hr-HR" b="1" dirty="0" smtClean="0"/>
              <a:t>Koje pokuse koristite kod poučavanja fotosinteze i kako?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Raspravite u grupi:</a:t>
            </a:r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Koji se problemi najčešće javljaju pri razumijevanju fotosinteze kod učenika i nakon izvedenih pokusa? </a:t>
            </a:r>
          </a:p>
          <a:p>
            <a:pPr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3608" y="3212976"/>
          <a:ext cx="7920880" cy="1080120"/>
        </p:xfrm>
        <a:graphic>
          <a:graphicData uri="http://schemas.openxmlformats.org/drawingml/2006/table">
            <a:tbl>
              <a:tblPr/>
              <a:tblGrid>
                <a:gridCol w="864096"/>
                <a:gridCol w="1368152"/>
                <a:gridCol w="810634"/>
                <a:gridCol w="1524754"/>
                <a:gridCol w="1524754"/>
                <a:gridCol w="1828490"/>
              </a:tblGrid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latin typeface="Calibri"/>
                          <a:ea typeface="Calibri"/>
                          <a:cs typeface="Times New Roman"/>
                        </a:rPr>
                        <a:t>Razred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latin typeface="Calibri"/>
                          <a:ea typeface="Calibri"/>
                          <a:cs typeface="Times New Roman"/>
                        </a:rPr>
                        <a:t>Pokus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latin typeface="Calibri"/>
                          <a:ea typeface="Calibri"/>
                          <a:cs typeface="Times New Roman"/>
                        </a:rPr>
                        <a:t>Cilj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latin typeface="Calibri"/>
                          <a:ea typeface="Calibri"/>
                          <a:cs typeface="Times New Roman"/>
                        </a:rPr>
                        <a:t>Što djeca mogu opisati?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latin typeface="Calibri"/>
                          <a:ea typeface="Calibri"/>
                          <a:cs typeface="Times New Roman"/>
                        </a:rPr>
                        <a:t>Što djeca mogu zaključiti?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latin typeface="Calibri"/>
                          <a:ea typeface="Calibri"/>
                          <a:cs typeface="Times New Roman"/>
                        </a:rPr>
                        <a:t>Što je od toga izvođeno istraživački?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902" marR="459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6" name="Flowchart: Connector 5"/>
          <p:cNvSpPr/>
          <p:nvPr/>
        </p:nvSpPr>
        <p:spPr>
          <a:xfrm>
            <a:off x="7380312" y="1124744"/>
            <a:ext cx="1440160" cy="1512168"/>
          </a:xfrm>
          <a:prstGeom prst="flowChartConnector">
            <a:avLst/>
          </a:prstGeom>
          <a:solidFill>
            <a:srgbClr val="C0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7596336" y="1340768"/>
            <a:ext cx="986452" cy="1065300"/>
          </a:xfrm>
          <a:prstGeom prst="flowChartConnector">
            <a:avLst/>
          </a:prstGeom>
          <a:solidFill>
            <a:srgbClr val="FFFFFF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496716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1484784"/>
            <a:ext cx="470540" cy="4705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68344" y="1484784"/>
            <a:ext cx="915485" cy="8787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hr-HR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Orange LET" pitchFamily="2" charset="0"/>
              </a:rPr>
              <a:t>10 minuta</a:t>
            </a:r>
            <a:endParaRPr lang="en-US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Orange LE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6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00"/>
                            </p:stCondLst>
                            <p:childTnLst>
                              <p:par>
                                <p:cTn id="21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  <p:bldP spid="9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099" y="2643182"/>
          <a:ext cx="7643867" cy="3558545"/>
        </p:xfrm>
        <a:graphic>
          <a:graphicData uri="http://schemas.openxmlformats.org/drawingml/2006/table">
            <a:tbl>
              <a:tblPr/>
              <a:tblGrid>
                <a:gridCol w="1872286"/>
                <a:gridCol w="1923311"/>
                <a:gridCol w="1924135"/>
                <a:gridCol w="1924135"/>
              </a:tblGrid>
              <a:tr h="3241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Calibri"/>
                        </a:rPr>
                        <a:t>Promatrane otopine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Calibri"/>
                        </a:rPr>
                        <a:t>Opažanja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Calibri"/>
                        </a:rPr>
                        <a:t>Primjeri iz života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891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Calibri"/>
                        </a:rPr>
                        <a:t>otopina sode bikarbone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9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Calibri"/>
                        </a:rPr>
                        <a:t>otopina limunske kiseline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9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Calibri"/>
                        </a:rPr>
                        <a:t>vodovodna voda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9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Calibri"/>
                        </a:rPr>
                        <a:t>mineralna voda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57224" y="0"/>
            <a:ext cx="807249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1. pokus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u svakoj od četiri zdjelice pripremite jednu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otpinu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(po 10 ml)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u prvoj pripremiti otopinu limunske kiseline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staviti 3 žličice limunske kiseline u čašu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doliti 10 ml vode i lagano vrteći miješati 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u drugoj pripremiti otopinu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 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staviti 3 žličice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u čašu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doliti 10 ml vode i lagano vrteći miješati 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u treću staviti 10 ml vodovodne vode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u četvrtu staviti 10 ml mineralne vode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u svaku zdjelicu dodati po 10 kapi  indikatora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Bromthymol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 plavo i usporediti sa skalom boja</a:t>
            </a:r>
            <a:endParaRPr kumimoji="0" lang="hr-H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Calibri" pitchFamily="34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28662" y="4786322"/>
          <a:ext cx="7786742" cy="1623441"/>
        </p:xfrm>
        <a:graphic>
          <a:graphicData uri="http://schemas.openxmlformats.org/drawingml/2006/table">
            <a:tbl>
              <a:tblPr/>
              <a:tblGrid>
                <a:gridCol w="3893371"/>
                <a:gridCol w="38933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Pitanje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343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57224" y="0"/>
            <a:ext cx="8143932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2. pokus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pripremiti otopinu limunske kiseline u većoj čaši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staviti 3 žličice limunske kiseline u čašu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doliti 10 ml vode i lagano vrteći miješati 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pripremiti otopinu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 u većoj čaši 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staviti 3 žličice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u čašu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doliti 10 ml vode i lagano vrteći miješati 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maloj prozirnoj čašici na dnu s vanjske strane napraviti rub od plastelina 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staviti 10 ml vode u malu čašicu i dodati 10 kapi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bromthymol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 plavo indikatora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pažljivo promiješati lagano vrteći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Wingdings 3" pitchFamily="18" charset="2"/>
              </a:rPr>
              <a:t>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uz pomoć pincete u veliku prozirnu čašu s otopinom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 pažljivo staviti malu čašicu s indikatorom (pariti da se tekućine ne miješaju)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pažljivo uz rub velike čaše s otopinom sode 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bikarbone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 (u kojoj je mala čašica s indikatorom) brzo uliti otopinu limunske kiseline pazeći da se ne ulije u malu čašicu s indikatorom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  <a:sym typeface="Wingdings 3" pitchFamily="18" charset="2"/>
              </a:rPr>
              <a:t>brzo poklopiti (zdjelicom, čašom ili poklopcem)</a:t>
            </a: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 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28662" y="1714488"/>
          <a:ext cx="7858181" cy="2067636"/>
        </p:xfrm>
        <a:graphic>
          <a:graphicData uri="http://schemas.openxmlformats.org/drawingml/2006/table">
            <a:tbl>
              <a:tblPr/>
              <a:tblGrid>
                <a:gridCol w="1924781"/>
                <a:gridCol w="1977236"/>
                <a:gridCol w="1978082"/>
                <a:gridCol w="1978082"/>
              </a:tblGrid>
              <a:tr h="2473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Calibri"/>
                        </a:rPr>
                        <a:t>Time smo dokazali: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1787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0"/>
            <a:ext cx="8001056" cy="157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pokus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u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veliku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plastičnu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čašu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uliti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oko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15 ml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vode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dodati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15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kapi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indikatora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slamkom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pažljivo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puhati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u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otopinu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nekoliko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minuta</a:t>
            </a: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1538" y="4214818"/>
            <a:ext cx="68580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hr-HR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Što smo dokazali</a:t>
            </a:r>
            <a:r>
              <a:rPr lang="hr-HR" dirty="0" smtClean="0"/>
              <a:t> pokusom</a:t>
            </a:r>
            <a:r>
              <a:rPr lang="hr-HR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?</a:t>
            </a:r>
          </a:p>
          <a:p>
            <a:pPr lvl="0" eaLnBrk="0" hangingPunct="0"/>
            <a:endParaRPr lang="hr-HR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eaLnBrk="0" hangingPunct="0"/>
            <a:r>
              <a:rPr lang="hr-HR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Koje su moguće pogreške pri izvođenju pokusa i njihovi uzroci?</a:t>
            </a:r>
          </a:p>
          <a:p>
            <a:pPr lvl="0" eaLnBrk="0" hangingPunct="0"/>
            <a:endParaRPr lang="hr-HR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eaLnBrk="0" hangingPunct="0"/>
            <a:r>
              <a:rPr lang="hr-HR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Koja su ograničenja pri zaključivanju?</a:t>
            </a:r>
          </a:p>
          <a:p>
            <a:pPr lvl="0" eaLnBrk="0" hangingPunct="0"/>
            <a:endParaRPr lang="hr-HR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eaLnBrk="0" hangingPunct="0"/>
            <a:r>
              <a:rPr lang="hr-HR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Kako pokus pretvoriti u istraživanje?</a:t>
            </a:r>
            <a:endParaRPr lang="hr-HR" dirty="0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Koje li je boje?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Pripremiti: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pH indikator </a:t>
            </a:r>
            <a:r>
              <a:rPr lang="hr-HR" sz="2000" dirty="0" err="1" smtClean="0">
                <a:solidFill>
                  <a:schemeClr val="tx1"/>
                </a:solidFill>
              </a:rPr>
              <a:t>Bromthymol</a:t>
            </a:r>
            <a:r>
              <a:rPr lang="hr-HR" sz="2000" dirty="0" smtClean="0">
                <a:solidFill>
                  <a:schemeClr val="tx1"/>
                </a:solidFill>
              </a:rPr>
              <a:t> plavo (pH 8 ⇨ plavo, pH 7 ⇨ zeleno, pH 6 ⇨ žuto)</a:t>
            </a:r>
          </a:p>
          <a:p>
            <a:pPr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(ili Fenol crveno (prijelazna točka pH 7,5 = kiseline ⇨ žuto/ lužine ⇨ crveno)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mineralna voda (100 ml)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4 prozirne zdjelice ili posudice s poklopcem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listići peršina ili vodena kuga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aluminijska folija 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lampa sa žaruljom od 100 W</a:t>
            </a:r>
          </a:p>
          <a:p>
            <a:pPr marL="1588" indent="15875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Tijekom provođenja postupka kod svakog koraka treba postaviti i zapisati pitanje koje se nameće iz opaženog i zabilježiti uočeno promatranjem! </a:t>
            </a:r>
            <a:endParaRPr lang="hr-HR" sz="2000" dirty="0" smtClean="0">
              <a:solidFill>
                <a:schemeClr val="tx1"/>
              </a:solidFill>
            </a:endParaRPr>
          </a:p>
          <a:p>
            <a:endParaRPr lang="hr-H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357166"/>
            <a:ext cx="7543800" cy="5768997"/>
          </a:xfrm>
        </p:spPr>
        <p:txBody>
          <a:bodyPr/>
          <a:lstStyle/>
          <a:p>
            <a:pPr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Postupak:</a:t>
            </a:r>
            <a:endParaRPr lang="hr-HR" sz="1600" dirty="0" smtClean="0">
              <a:solidFill>
                <a:schemeClr val="tx1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uliti po 20 ml vode u koju se puhalo ili mineralne vode  u 4 prozirne zdjelice ili posude ⇨ dodati po 20 kapi indikatora </a:t>
            </a:r>
          </a:p>
          <a:p>
            <a:pPr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uzorci:</a:t>
            </a:r>
          </a:p>
          <a:p>
            <a:pPr lvl="1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posudicu 1. dobro zatvoriti poklopcem </a:t>
            </a:r>
          </a:p>
          <a:p>
            <a:pPr lvl="1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posudicu 2. dobro zatvoriti poklopcem i zamotati aluminijskom folijom</a:t>
            </a:r>
          </a:p>
          <a:p>
            <a:pPr lvl="1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u posudicu 3. staviti grančice vodene kuge i zatvoriti</a:t>
            </a:r>
          </a:p>
          <a:p>
            <a:pPr lvl="1">
              <a:buBlip>
                <a:blip r:embed="rId2"/>
              </a:buBlip>
            </a:pPr>
            <a:r>
              <a:rPr lang="hr-HR" sz="1800" dirty="0" smtClean="0">
                <a:solidFill>
                  <a:schemeClr val="tx1"/>
                </a:solidFill>
              </a:rPr>
              <a:t>u posudicu 4. staviti grančice vodene kuge, zatvoriti  i zamotati aluminijskom folijom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sve uzorke staviti na sunce tijekom 1 sata ili pod lampu sa žaruljom od 100 W na udaljenosti od oko 40 cm 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predvidjeti rezultate</a:t>
            </a:r>
          </a:p>
          <a:p>
            <a:pPr lvl="0">
              <a:buBlip>
                <a:blip r:embed="rId2"/>
              </a:buBlip>
            </a:pPr>
            <a:r>
              <a:rPr lang="hr-HR" sz="2000" dirty="0" smtClean="0">
                <a:solidFill>
                  <a:schemeClr val="tx1"/>
                </a:solidFill>
              </a:rPr>
              <a:t>provjeriti promatranjem svakih 10 minuta tijekom prvih 30 minuta i nakon 1 sata te usporediti</a:t>
            </a:r>
          </a:p>
          <a:p>
            <a:pPr>
              <a:buNone/>
            </a:pPr>
            <a:endParaRPr lang="hr-H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142852"/>
          <a:ext cx="7929620" cy="5888736"/>
        </p:xfrm>
        <a:graphic>
          <a:graphicData uri="http://schemas.openxmlformats.org/drawingml/2006/table">
            <a:tbl>
              <a:tblPr/>
              <a:tblGrid>
                <a:gridCol w="1518805"/>
                <a:gridCol w="157698"/>
                <a:gridCol w="1678152"/>
                <a:gridCol w="1646005"/>
                <a:gridCol w="706128"/>
                <a:gridCol w="579756"/>
                <a:gridCol w="1643076"/>
              </a:tblGrid>
              <a:tr h="185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Uzorak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Predviđanje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Razmišljanje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Pitanje 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06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70510" algn="l"/>
                        </a:tabLst>
                      </a:pPr>
                      <a:r>
                        <a:rPr lang="hr-HR" sz="1200" b="1" dirty="0" smtClean="0">
                          <a:latin typeface="Calibri"/>
                          <a:ea typeface="Calibri"/>
                          <a:cs typeface="Calibri"/>
                        </a:rPr>
                        <a:t>1. prazna </a:t>
                      </a: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na svijetlu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20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30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 sata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latin typeface="Calibri"/>
                          <a:ea typeface="Calibri"/>
                          <a:cs typeface="Calibri"/>
                        </a:rPr>
                        <a:t>2. prazna </a:t>
                      </a: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u tami 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20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30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 sata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Uzorak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Predviđanje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Razmišljanje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Pitanje 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Opažanje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6010">
                <a:tc>
                  <a:txBody>
                    <a:bodyPr/>
                    <a:lstStyle/>
                    <a:p>
                      <a:pPr marL="90488" lvl="0" indent="-7461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latin typeface="Calibri"/>
                          <a:ea typeface="Calibri"/>
                          <a:cs typeface="Calibri"/>
                        </a:rPr>
                        <a:t>3. s </a:t>
                      </a: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vodenom kugom na svijetlu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20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30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 sata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0">
                <a:tc>
                  <a:txBody>
                    <a:bodyPr/>
                    <a:lstStyle/>
                    <a:p>
                      <a:pPr marL="90488" lvl="0" indent="-904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latin typeface="Calibri"/>
                          <a:ea typeface="Calibri"/>
                          <a:cs typeface="Calibri"/>
                        </a:rPr>
                        <a:t>3. s </a:t>
                      </a:r>
                      <a:r>
                        <a:rPr lang="hr-HR" sz="1200" b="1" dirty="0">
                          <a:latin typeface="Calibri"/>
                          <a:ea typeface="Calibri"/>
                          <a:cs typeface="Calibri"/>
                        </a:rPr>
                        <a:t>vodenom kugom u tami</a:t>
                      </a:r>
                      <a:endParaRPr lang="hr-H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20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30 minuta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nakon 1 sata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37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Calibri"/>
                        </a:rPr>
                        <a:t>Zaključak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533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Što se dogodilo?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Kako se dogodilo?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Zašto se to dogodilo?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latin typeface="Calibri"/>
                          <a:ea typeface="Calibri"/>
                          <a:cs typeface="Calibri"/>
                        </a:rPr>
                        <a:t>Time smo dokazali:</a:t>
                      </a:r>
                      <a:endParaRPr lang="hr-H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57" marR="30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533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0357" marR="30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928662" y="6027003"/>
            <a:ext cx="7358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Što smo dokazali pokusom?</a:t>
            </a:r>
            <a:endParaRPr kumimoji="0" lang="hr-H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Koje su moguće pogreške pri izvođenju pokusa i njihovi uzroci?</a:t>
            </a:r>
            <a:endParaRPr kumimoji="0" lang="hr-H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Koja su ograničenja pri zaključivanju?</a:t>
            </a:r>
            <a:endParaRPr kumimoji="0" lang="hr-H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Kako pokus pretvoriti u istraživanje?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8316416" cy="1143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z="3600" b="1" dirty="0">
                <a:solidFill>
                  <a:srgbClr val="006600"/>
                </a:solidFill>
              </a:rPr>
              <a:t>Žuto, zeleno ili plavo?</a:t>
            </a:r>
            <a:br>
              <a:rPr lang="hr-HR" sz="3600" b="1" dirty="0">
                <a:solidFill>
                  <a:srgbClr val="006600"/>
                </a:solidFill>
              </a:rPr>
            </a:br>
            <a:r>
              <a:rPr lang="hr-HR" sz="3600" b="1" dirty="0" smtClean="0">
                <a:solidFill>
                  <a:srgbClr val="006600"/>
                </a:solidFill>
              </a:rPr>
              <a:t>Koje li je boje?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852936"/>
            <a:ext cx="7901014" cy="4005064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 typeface="Arial" charset="0"/>
              <a:buNone/>
            </a:pPr>
            <a:r>
              <a:rPr lang="en-GB" sz="2000" u="sng" dirty="0" smtClean="0">
                <a:hlinkClick r:id="rId2"/>
              </a:rPr>
              <a:t>http://www.youtube.com/watch?NR=1&amp;v=KpgZG9T0y34&amp;feature=endscreen</a:t>
            </a:r>
            <a:endParaRPr lang="hr-HR" sz="2000" b="1" dirty="0" smtClean="0">
              <a:solidFill>
                <a:srgbClr val="0066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hr-HR" sz="24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5" y="0"/>
            <a:ext cx="1584176" cy="1810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0"/>
            <a:ext cx="1331640" cy="178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imag0709.jpg"/>
          <p:cNvPicPr>
            <a:picLocks noChangeAspect="1"/>
          </p:cNvPicPr>
          <p:nvPr/>
        </p:nvPicPr>
        <p:blipFill>
          <a:blip r:embed="rId5" cstate="print"/>
          <a:srcRect l="24023" t="21650" r="25879" b="34250"/>
          <a:stretch>
            <a:fillRect/>
          </a:stretch>
        </p:blipFill>
        <p:spPr>
          <a:xfrm>
            <a:off x="1259632" y="3501008"/>
            <a:ext cx="1944216" cy="3024336"/>
          </a:xfrm>
          <a:prstGeom prst="rect">
            <a:avLst/>
          </a:prstGeom>
        </p:spPr>
      </p:pic>
      <p:pic>
        <p:nvPicPr>
          <p:cNvPr id="7" name="Picture 6" descr="imag0719.jpg"/>
          <p:cNvPicPr>
            <a:picLocks noChangeAspect="1"/>
          </p:cNvPicPr>
          <p:nvPr/>
        </p:nvPicPr>
        <p:blipFill>
          <a:blip r:embed="rId6" cstate="print"/>
          <a:srcRect r="56"/>
          <a:stretch>
            <a:fillRect/>
          </a:stretch>
        </p:blipFill>
        <p:spPr>
          <a:xfrm>
            <a:off x="4139952" y="3933056"/>
            <a:ext cx="1454007" cy="2570888"/>
          </a:xfrm>
          <a:prstGeom prst="rect">
            <a:avLst/>
          </a:prstGeom>
        </p:spPr>
      </p:pic>
      <p:pic>
        <p:nvPicPr>
          <p:cNvPr id="8" name="Picture 7" descr="imag0750.jpg"/>
          <p:cNvPicPr>
            <a:picLocks noChangeAspect="1"/>
          </p:cNvPicPr>
          <p:nvPr/>
        </p:nvPicPr>
        <p:blipFill>
          <a:blip r:embed="rId7" cstate="print"/>
          <a:srcRect l="22307" r="17056"/>
          <a:stretch>
            <a:fillRect/>
          </a:stretch>
        </p:blipFill>
        <p:spPr>
          <a:xfrm>
            <a:off x="6084168" y="3717032"/>
            <a:ext cx="2820256" cy="26278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Učenje otkrivanjem u razredu?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Raspravite u grupi: </a:t>
            </a:r>
          </a:p>
          <a:p>
            <a:pPr lvl="0"/>
            <a:r>
              <a:rPr lang="hr-HR" dirty="0" smtClean="0"/>
              <a:t>Mislite li nakon današnjeg seminara da ste do sada primjenjivali istraživačko učenje u svojoj nastavi? Navedite jedan primjer.</a:t>
            </a:r>
          </a:p>
          <a:p>
            <a:pPr lvl="0"/>
            <a:r>
              <a:rPr lang="hr-HR" dirty="0" smtClean="0"/>
              <a:t>Smatrate li da ćete nakon ovog seminara moći primijeniti istraživačko učenje u svojoj nastavi? Navedite neki primjer.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Napomene za kraj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285860"/>
            <a:ext cx="7786742" cy="4525963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hr-HR" sz="2400" dirty="0" smtClean="0">
                <a:solidFill>
                  <a:schemeClr val="tx1"/>
                </a:solidFill>
              </a:rPr>
              <a:t>Zabilješke opažanja i pitanja postavljana tijekom promišljanja uz izradu pokusa služe kao </a:t>
            </a:r>
            <a:r>
              <a:rPr lang="hr-HR" sz="2400" b="1" dirty="0" smtClean="0">
                <a:solidFill>
                  <a:schemeClr val="tx1"/>
                </a:solidFill>
              </a:rPr>
              <a:t>osnova za pripremu radnog listića za učenike </a:t>
            </a:r>
            <a:r>
              <a:rPr lang="hr-HR" sz="2400" dirty="0" smtClean="0">
                <a:solidFill>
                  <a:schemeClr val="tx1"/>
                </a:solidFill>
              </a:rPr>
              <a:t>pri strukturiranom otkrivanju uz istraživani koncept.</a:t>
            </a:r>
          </a:p>
          <a:p>
            <a:pPr>
              <a:buBlip>
                <a:blip r:embed="rId2"/>
              </a:buBlip>
            </a:pPr>
            <a:r>
              <a:rPr lang="hr-HR" sz="2400" dirty="0" smtClean="0">
                <a:solidFill>
                  <a:schemeClr val="tx1"/>
                </a:solidFill>
              </a:rPr>
              <a:t>Svi učenici trebaju izraditi sve predložene pokuse uz </a:t>
            </a:r>
            <a:r>
              <a:rPr lang="hr-HR" sz="2400" b="1" dirty="0" smtClean="0">
                <a:solidFill>
                  <a:schemeClr val="tx1"/>
                </a:solidFill>
              </a:rPr>
              <a:t>individualno riješene radne listiće </a:t>
            </a:r>
            <a:r>
              <a:rPr lang="hr-HR" sz="2400" dirty="0" smtClean="0">
                <a:solidFill>
                  <a:schemeClr val="tx1"/>
                </a:solidFill>
              </a:rPr>
              <a:t>koji vode u izgradnji koncepta.</a:t>
            </a:r>
          </a:p>
          <a:p>
            <a:pPr>
              <a:buBlip>
                <a:blip r:embed="rId2"/>
              </a:buBlip>
            </a:pPr>
            <a:r>
              <a:rPr lang="hr-HR" sz="2400" dirty="0" smtClean="0">
                <a:solidFill>
                  <a:schemeClr val="tx1"/>
                </a:solidFill>
              </a:rPr>
              <a:t>Niti jednu </a:t>
            </a:r>
            <a:r>
              <a:rPr lang="hr-HR" sz="2400" b="1" dirty="0" smtClean="0">
                <a:solidFill>
                  <a:schemeClr val="tx1"/>
                </a:solidFill>
              </a:rPr>
              <a:t>pogrešku u pokusu ne treba omalovažiti </a:t>
            </a:r>
            <a:r>
              <a:rPr lang="hr-HR" sz="2400" dirty="0" smtClean="0">
                <a:solidFill>
                  <a:schemeClr val="tx1"/>
                </a:solidFill>
              </a:rPr>
              <a:t>već je razjasniti, kako bi se izbjegle moguće miskoncepcije i potaknulo na daljnje zaključivanje.</a:t>
            </a:r>
          </a:p>
          <a:p>
            <a:pPr>
              <a:buBlip>
                <a:blip r:embed="rId2"/>
              </a:buBlip>
            </a:pPr>
            <a:r>
              <a:rPr lang="hr-HR" sz="2400" dirty="0" smtClean="0">
                <a:solidFill>
                  <a:schemeClr val="tx1"/>
                </a:solidFill>
              </a:rPr>
              <a:t>Pokuse treba </a:t>
            </a:r>
            <a:r>
              <a:rPr lang="hr-HR" sz="2400" b="1" dirty="0" smtClean="0">
                <a:solidFill>
                  <a:schemeClr val="tx1"/>
                </a:solidFill>
              </a:rPr>
              <a:t>kontrolirati tijekom izrade i pratiti zaključivanje</a:t>
            </a:r>
            <a:r>
              <a:rPr lang="hr-HR" sz="2400" dirty="0" smtClean="0">
                <a:solidFill>
                  <a:schemeClr val="tx1"/>
                </a:solidFill>
              </a:rPr>
              <a:t> učenika kako bi ih se usmjerilo u razmišljanju ili ispravila </a:t>
            </a:r>
            <a:r>
              <a:rPr lang="hr-HR" sz="2400" dirty="0" err="1" smtClean="0">
                <a:solidFill>
                  <a:schemeClr val="tx1"/>
                </a:solidFill>
              </a:rPr>
              <a:t>miskoncepcija</a:t>
            </a:r>
            <a:r>
              <a:rPr lang="hr-HR" sz="2400" dirty="0" smtClean="0">
                <a:solidFill>
                  <a:schemeClr val="tx1"/>
                </a:solidFill>
              </a:rPr>
              <a:t>, a po završetku zajednički raspraviti.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hr-HR" sz="3600" dirty="0" smtClean="0"/>
              <a:t>Korisni linkovi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000108"/>
            <a:ext cx="8072494" cy="571500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CO</a:t>
            </a:r>
            <a:r>
              <a:rPr lang="en-GB" baseline="-25000" dirty="0" smtClean="0">
                <a:solidFill>
                  <a:schemeClr val="tx1"/>
                </a:solidFill>
                <a:latin typeface="Calibri" pitchFamily="34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s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bromthymol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blue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3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3"/>
              </a:rPr>
              <a:t>://www.youtube.com/watch?NR=1&amp;v=KpgZG9T0y34&amp;feature=endscreen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pokus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sa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stvaranjem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kisika</a:t>
            </a:r>
            <a:r>
              <a:rPr lang="hr-HR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– uz diskove lisova (više primjera)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4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4"/>
              </a:rPr>
              <a:t>://www.youtube.com/watch?v=ZnY9_wMZZWI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5"/>
              </a:rPr>
              <a:t>http</a:t>
            </a:r>
            <a:r>
              <a:rPr lang="hr-HR" dirty="0">
                <a:solidFill>
                  <a:schemeClr val="tx1"/>
                </a:solidFill>
                <a:latin typeface="Calibri" pitchFamily="34" charset="0"/>
                <a:hlinkClick r:id="rId5"/>
              </a:rPr>
              <a:t>://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5"/>
              </a:rPr>
              <a:t>www.youtube.com/</a:t>
            </a:r>
            <a:r>
              <a:rPr lang="hr-HR" dirty="0" err="1" smtClean="0">
                <a:solidFill>
                  <a:schemeClr val="tx1"/>
                </a:solidFill>
                <a:latin typeface="Calibri" pitchFamily="34" charset="0"/>
                <a:hlinkClick r:id="rId5"/>
              </a:rPr>
              <a:t>watch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5"/>
              </a:rPr>
              <a:t>?v=vw8baZO89oc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6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6"/>
              </a:rPr>
              <a:t>://www.youtube.com/watch?v=XV9FOWleErA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6"/>
              </a:rPr>
              <a:t>http</a:t>
            </a:r>
            <a:r>
              <a:rPr lang="hr-HR" dirty="0">
                <a:solidFill>
                  <a:schemeClr val="tx1"/>
                </a:solidFill>
                <a:latin typeface="Calibri" pitchFamily="34" charset="0"/>
                <a:hlinkClick r:id="rId6"/>
              </a:rPr>
              <a:t>://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6"/>
              </a:rPr>
              <a:t>www.youtube.com/watch?v=XV9FOWleErA</a:t>
            </a:r>
            <a:endParaRPr lang="hr-HR" dirty="0" smtClean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pjesma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fotosinteze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7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7"/>
              </a:rPr>
              <a:t>://www.youtube.com/watch?v=C1_uez5WX1o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dokazivanje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CO</a:t>
            </a:r>
            <a:r>
              <a:rPr lang="en-GB" baseline="-25000" dirty="0" smtClean="0">
                <a:solidFill>
                  <a:schemeClr val="tx1"/>
                </a:solidFill>
                <a:latin typeface="Calibri" pitchFamily="34" charset="0"/>
              </a:rPr>
              <a:t>2 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s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bocama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i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lišćem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8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8"/>
              </a:rPr>
              <a:t>://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8"/>
              </a:rPr>
              <a:t>www.youtube.com/watch?v=J1jQcdm0HgM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– 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AKO SE ZAUSTAVI PRIJE ZADNJEG SLAJDA MOŽE BITI ZADATAK ZA ZAKLJUČIVANJE NA TEMELJU DOBIVENIH REZULTATA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vodena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kuga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u epruveti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9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9"/>
              </a:rPr>
              <a:t>://www.youtube.com/watch?v=hY2yXivsoIs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demonstracija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fotosinteze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10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10"/>
              </a:rPr>
              <a:t>://www.youtube.com/watch?v=xRMKiLlpATk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––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količina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kisika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ovisno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Calibri" pitchFamily="34" charset="0"/>
              </a:rPr>
              <a:t>svjetlu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-  SAMO FILMO FILMIĆ S KISIKOM ZA KOMENTIRANJE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kako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promjena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uvjeta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djeluje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na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fotosinezu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11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11"/>
              </a:rPr>
              <a:t>://www.youtube.com/watch?v=oeF9kKsVgTo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– SIMULACIJA </a:t>
            </a:r>
            <a:endParaRPr lang="hr-HR" dirty="0" smtClean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komplena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fotosinteza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za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 3 </a:t>
            </a: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</a:rPr>
              <a:t>razred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gimnazije </a:t>
            </a:r>
            <a:r>
              <a:rPr lang="en-GB" u="sng" dirty="0" smtClean="0">
                <a:solidFill>
                  <a:schemeClr val="tx1"/>
                </a:solidFill>
                <a:latin typeface="Calibri" pitchFamily="34" charset="0"/>
                <a:hlinkClick r:id="rId12"/>
              </a:rPr>
              <a:t>http</a:t>
            </a:r>
            <a:r>
              <a:rPr lang="en-GB" u="sng" dirty="0">
                <a:solidFill>
                  <a:schemeClr val="tx1"/>
                </a:solidFill>
                <a:latin typeface="Calibri" pitchFamily="34" charset="0"/>
                <a:hlinkClick r:id="rId12"/>
              </a:rPr>
              <a:t>://www.youtube.com/watch?v=g78utcLQrJ4</a:t>
            </a: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hr-HR" dirty="0" smtClean="0">
              <a:solidFill>
                <a:schemeClr val="tx1"/>
              </a:solidFill>
              <a:latin typeface="Calibri" pitchFamily="34" charset="0"/>
            </a:endParaRPr>
          </a:p>
          <a:p>
            <a:pPr fontAlgn="auto">
              <a:spcAft>
                <a:spcPts val="0"/>
              </a:spcAft>
              <a:buBlip>
                <a:blip r:embed="rId2"/>
              </a:buBlip>
              <a:defRPr/>
            </a:pP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dokaz O</a:t>
            </a:r>
            <a:r>
              <a:rPr lang="hr-HR" baseline="-25000" dirty="0" smtClean="0">
                <a:solidFill>
                  <a:schemeClr val="tx1"/>
                </a:solidFill>
                <a:latin typeface="Calibri" pitchFamily="34" charset="0"/>
              </a:rPr>
              <a:t>2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3"/>
              </a:rPr>
              <a:t>http://www.youtube.com/</a:t>
            </a:r>
            <a:r>
              <a:rPr lang="hr-HR" dirty="0" err="1" smtClean="0">
                <a:solidFill>
                  <a:schemeClr val="tx1"/>
                </a:solidFill>
                <a:latin typeface="Calibri" pitchFamily="34" charset="0"/>
                <a:hlinkClick r:id="rId13"/>
              </a:rPr>
              <a:t>watch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3"/>
              </a:rPr>
              <a:t>?v=0AUHgBJ-ul8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4"/>
              </a:rPr>
              <a:t>http://www.youtube.com/</a:t>
            </a:r>
            <a:r>
              <a:rPr lang="hr-HR" dirty="0" err="1" smtClean="0">
                <a:solidFill>
                  <a:schemeClr val="tx1"/>
                </a:solidFill>
                <a:latin typeface="Calibri" pitchFamily="34" charset="0"/>
                <a:hlinkClick r:id="rId14"/>
              </a:rPr>
              <a:t>watch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4"/>
              </a:rPr>
              <a:t>?v=CVPGy7TrIDs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5"/>
              </a:rPr>
              <a:t>http://www.youtube.com/</a:t>
            </a:r>
            <a:r>
              <a:rPr lang="hr-HR" dirty="0" err="1" smtClean="0">
                <a:solidFill>
                  <a:schemeClr val="tx1"/>
                </a:solidFill>
                <a:latin typeface="Calibri" pitchFamily="34" charset="0"/>
                <a:hlinkClick r:id="rId15"/>
              </a:rPr>
              <a:t>watch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hlinkClick r:id="rId15"/>
              </a:rPr>
              <a:t>?v=UucBrnMXUc0</a:t>
            </a:r>
            <a:endParaRPr lang="hr-HR" dirty="0">
              <a:solidFill>
                <a:schemeClr val="tx1"/>
              </a:solidFill>
              <a:latin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Blip>
                <a:blip r:embed="rId2"/>
              </a:buBlip>
              <a:defRPr/>
            </a:pPr>
            <a:endParaRPr lang="hr-HR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Kakvo je razumijevanje koncepta fotosinteze? </a:t>
            </a:r>
            <a:endParaRPr lang="hr-HR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928670"/>
          <a:ext cx="892971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Notched Right Arrow 6"/>
          <p:cNvSpPr/>
          <p:nvPr/>
        </p:nvSpPr>
        <p:spPr>
          <a:xfrm>
            <a:off x="3786182" y="5500702"/>
            <a:ext cx="1214446" cy="428628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0" y="642918"/>
            <a:ext cx="3000396" cy="2428916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indent="19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hr-H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Pitanja prve provjere konceptualno istovjetna :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7"/>
              </a:buBlip>
              <a:tabLst/>
              <a:defRPr/>
            </a:pPr>
            <a:r>
              <a:rPr kumimoji="0" lang="hr-H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 gimnazijskim  razredima (1.OŠ i 3.G)  potpuno jednaka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7"/>
              </a:buBlip>
              <a:tabLst/>
              <a:defRPr/>
            </a:pPr>
            <a:r>
              <a:rPr kumimoji="0" lang="hr-H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 učenike 5. OŠ tekst nekih pitanja pojednostavljen</a:t>
            </a:r>
            <a:endParaRPr kumimoji="0" lang="hr-H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66" y="571480"/>
            <a:ext cx="3071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Cilj prve provjere:</a:t>
            </a:r>
          </a:p>
          <a:p>
            <a:r>
              <a:rPr lang="hr-HR" dirty="0" smtClean="0"/>
              <a:t>saznati koliko učenici pri objašnjenju osnovnih pitanja vezana uz koncept </a:t>
            </a:r>
            <a:r>
              <a:rPr lang="hr-HR" b="1" dirty="0" smtClean="0"/>
              <a:t>upotrebljavaju sadržaje koje su upoznali na nastavi</a:t>
            </a:r>
          </a:p>
          <a:p>
            <a:r>
              <a:rPr lang="hr-HR" dirty="0" smtClean="0"/>
              <a:t>⇨ otvorenim pitanjima pokrenuti što više učeničkih ideja </a:t>
            </a:r>
            <a:endParaRPr lang="hr-HR" dirty="0"/>
          </a:p>
        </p:txBody>
      </p:sp>
      <p:sp>
        <p:nvSpPr>
          <p:cNvPr id="10" name="Text Placeholder 8"/>
          <p:cNvSpPr txBox="1">
            <a:spLocks/>
          </p:cNvSpPr>
          <p:nvPr/>
        </p:nvSpPr>
        <p:spPr>
          <a:xfrm>
            <a:off x="0" y="5429240"/>
            <a:ext cx="4429124" cy="1428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Skale za procjenu: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7"/>
              </a:buBlip>
              <a:tabLst/>
              <a:defRPr/>
            </a:pPr>
            <a:r>
              <a:rPr lang="hr-HR" b="1" dirty="0" smtClean="0"/>
              <a:t>Točnost</a:t>
            </a:r>
          </a:p>
          <a:p>
            <a:pPr marL="342900" indent="-342900">
              <a:spcBef>
                <a:spcPct val="20000"/>
              </a:spcBef>
              <a:buBlip>
                <a:blip r:embed="rId7"/>
              </a:buBlip>
            </a:pPr>
            <a:r>
              <a:rPr lang="hr-HR" b="1" dirty="0" smtClean="0"/>
              <a:t>Utemeljenost na biološkom znanju</a:t>
            </a:r>
          </a:p>
          <a:p>
            <a:pPr marL="342900" indent="-342900">
              <a:spcBef>
                <a:spcPct val="20000"/>
              </a:spcBef>
              <a:buBlip>
                <a:blip r:embed="rId7"/>
              </a:buBlip>
            </a:pPr>
            <a:r>
              <a:rPr lang="hr-HR" b="1" dirty="0" smtClean="0"/>
              <a:t>Razina razumijevanja</a:t>
            </a:r>
            <a:endParaRPr lang="hr-HR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r>
              <a:rPr lang="hr-HR" sz="3600" dirty="0" smtClean="0"/>
              <a:t>Koncept: odnos plinova u životnim procesima biljke tijekom noći</a:t>
            </a:r>
            <a:endParaRPr lang="hr-H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8720" y="1643050"/>
            <a:ext cx="8435280" cy="4829195"/>
          </a:xfrm>
        </p:spPr>
        <p:txBody>
          <a:bodyPr>
            <a:normAutofit fontScale="40000" lnSpcReduction="20000"/>
          </a:bodyPr>
          <a:lstStyle/>
          <a:p>
            <a:pPr marL="180975" lvl="0" indent="0">
              <a:buNone/>
            </a:pPr>
            <a:r>
              <a:rPr lang="hr-HR" sz="6000" dirty="0" smtClean="0">
                <a:latin typeface="+mj-lt"/>
              </a:rPr>
              <a:t>Marija je navečer (oko 19 sati) stavila plastičnu vrećicu preko tegle s biljkom. Vezala je vrećicu oko stabljike tako da je uz biljku ostao dio zraka, ali iz vrećice i u vrećicu nije mogao strujati zrak iz okoline (vidi prikaz na slici). Biljka je stajala u tami cijelu noć. Što misliš da se dogodilo s plinovima (kisikom i ugljičnim dioksidom) tijekom noći u plastičnoj vrećici?  </a:t>
            </a:r>
          </a:p>
          <a:p>
            <a:pPr marL="180975" lvl="0" indent="0">
              <a:buNone/>
            </a:pPr>
            <a:r>
              <a:rPr lang="hr-HR" sz="6000" dirty="0" smtClean="0">
                <a:latin typeface="+mj-lt"/>
              </a:rPr>
              <a:t>Stavi oznaku + ispod odgovora s kojima se slažeš. </a:t>
            </a:r>
          </a:p>
          <a:p>
            <a:pPr marL="266700" indent="0">
              <a:buNone/>
            </a:pPr>
            <a:endParaRPr lang="hr-HR" sz="4200" dirty="0" smtClean="0">
              <a:latin typeface="+mj-lt"/>
            </a:endParaRPr>
          </a:p>
          <a:p>
            <a:pPr>
              <a:buNone/>
            </a:pPr>
            <a:r>
              <a:rPr lang="hr-HR" sz="3600" dirty="0" smtClean="0">
                <a:latin typeface="+mj-lt"/>
              </a:rPr>
              <a:t> </a:t>
            </a:r>
          </a:p>
          <a:p>
            <a:pPr>
              <a:buNone/>
            </a:pPr>
            <a:r>
              <a:rPr lang="hr-HR" sz="3600" dirty="0" smtClean="0">
                <a:latin typeface="+mj-lt"/>
              </a:rPr>
              <a:t> </a:t>
            </a:r>
          </a:p>
          <a:p>
            <a:pPr>
              <a:buNone/>
            </a:pPr>
            <a:endParaRPr lang="hr-HR" sz="3600" dirty="0" smtClean="0">
              <a:latin typeface="+mj-lt"/>
            </a:endParaRPr>
          </a:p>
          <a:p>
            <a:pPr>
              <a:buNone/>
            </a:pPr>
            <a:endParaRPr lang="hr-HR" sz="3600" dirty="0" smtClean="0">
              <a:latin typeface="+mj-lt"/>
            </a:endParaRPr>
          </a:p>
          <a:p>
            <a:pPr>
              <a:buNone/>
            </a:pPr>
            <a:endParaRPr lang="hr-HR" sz="3600" dirty="0" smtClean="0">
              <a:latin typeface="+mj-lt"/>
            </a:endParaRPr>
          </a:p>
          <a:p>
            <a:pPr>
              <a:buNone/>
            </a:pPr>
            <a:endParaRPr lang="hr-HR" sz="6000" dirty="0" smtClean="0">
              <a:latin typeface="+mj-lt"/>
            </a:endParaRPr>
          </a:p>
          <a:p>
            <a:pPr>
              <a:buNone/>
            </a:pPr>
            <a:r>
              <a:rPr lang="hr-HR" sz="6000" dirty="0" smtClean="0">
                <a:latin typeface="+mj-lt"/>
              </a:rPr>
              <a:t>	Objasni svoj odgovor.</a:t>
            </a:r>
          </a:p>
        </p:txBody>
      </p:sp>
      <p:pic>
        <p:nvPicPr>
          <p:cNvPr id="1026" name="Picture 2" descr="http://assoc.garden.org/onlinecourse/Diagrams/Activities/Act26.gif"/>
          <p:cNvPicPr>
            <a:picLocks noChangeAspect="1" noChangeArrowheads="1"/>
          </p:cNvPicPr>
          <p:nvPr/>
        </p:nvPicPr>
        <p:blipFill>
          <a:blip r:embed="rId2" cstate="print"/>
          <a:srcRect l="16669" r="13419" b="13307"/>
          <a:stretch>
            <a:fillRect/>
          </a:stretch>
        </p:blipFill>
        <p:spPr bwMode="auto">
          <a:xfrm>
            <a:off x="7643834" y="4000504"/>
            <a:ext cx="1357322" cy="2263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52667206"/>
              </p:ext>
            </p:extLst>
          </p:nvPr>
        </p:nvGraphicFramePr>
        <p:xfrm>
          <a:off x="1000100" y="4214818"/>
          <a:ext cx="6520807" cy="1402080"/>
        </p:xfrm>
        <a:graphic>
          <a:graphicData uri="http://schemas.openxmlformats.org/drawingml/2006/table">
            <a:tbl>
              <a:tblPr/>
              <a:tblGrid>
                <a:gridCol w="2560368"/>
                <a:gridCol w="1275083"/>
                <a:gridCol w="1279084"/>
                <a:gridCol w="1406272"/>
              </a:tblGrid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Plin</a:t>
                      </a: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a) se povećala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b) se smanjila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c) je ostala ista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 Količina </a:t>
                      </a:r>
                      <a:r>
                        <a:rPr lang="hr-HR" sz="2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kisika</a:t>
                      </a: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 Količina </a:t>
                      </a:r>
                      <a:r>
                        <a:rPr lang="hr-HR" sz="2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0" y="6429396"/>
            <a:ext cx="2071702" cy="4286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tx1"/>
                </a:solidFill>
                <a:latin typeface="+mj-lt"/>
              </a:rPr>
              <a:t>1. pitanje</a:t>
            </a: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" name="Picture 19" descr="3D-slike-pozadine-za-desktop-0004-l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411514"/>
            <a:ext cx="595315" cy="44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54004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57224" y="142852"/>
            <a:ext cx="8286776" cy="1143000"/>
          </a:xfrm>
        </p:spPr>
        <p:txBody>
          <a:bodyPr>
            <a:noAutofit/>
          </a:bodyPr>
          <a:lstStyle/>
          <a:p>
            <a:r>
              <a:rPr lang="hr-HR" sz="3200" dirty="0" smtClean="0"/>
              <a:t>Što misliš da se dogodilo s plinovima (O</a:t>
            </a:r>
            <a:r>
              <a:rPr lang="hr-HR" sz="3200" baseline="-25000" dirty="0" smtClean="0"/>
              <a:t>2</a:t>
            </a:r>
            <a:r>
              <a:rPr lang="hr-HR" sz="3200" dirty="0" smtClean="0"/>
              <a:t> i CO</a:t>
            </a:r>
            <a:r>
              <a:rPr lang="hr-HR" sz="3200" baseline="-25000" dirty="0" smtClean="0"/>
              <a:t>2</a:t>
            </a:r>
            <a:r>
              <a:rPr lang="hr-HR" sz="3200" dirty="0" smtClean="0"/>
              <a:t>) tijekom noći u plastičnoj vrećici?</a:t>
            </a:r>
            <a:endParaRPr lang="hr-HR" sz="3200" dirty="0"/>
          </a:p>
        </p:txBody>
      </p:sp>
      <p:sp>
        <p:nvSpPr>
          <p:cNvPr id="4" name="Rounded Rectangle 3"/>
          <p:cNvSpPr/>
          <p:nvPr/>
        </p:nvSpPr>
        <p:spPr>
          <a:xfrm>
            <a:off x="0" y="6429396"/>
            <a:ext cx="2071702" cy="4286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tx1"/>
                </a:solidFill>
                <a:latin typeface="+mj-lt"/>
              </a:rPr>
              <a:t>1. pitanje </a:t>
            </a: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xmlns="" val="3448482442"/>
              </p:ext>
            </p:extLst>
          </p:nvPr>
        </p:nvGraphicFramePr>
        <p:xfrm>
          <a:off x="0" y="1285860"/>
          <a:ext cx="514350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xmlns="" val="1380542407"/>
              </p:ext>
            </p:extLst>
          </p:nvPr>
        </p:nvGraphicFramePr>
        <p:xfrm>
          <a:off x="3929058" y="4000504"/>
          <a:ext cx="5214943" cy="2857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xmlns="" val="1593079010"/>
              </p:ext>
            </p:extLst>
          </p:nvPr>
        </p:nvGraphicFramePr>
        <p:xfrm>
          <a:off x="857224" y="4357694"/>
          <a:ext cx="3214678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xmlns="" val="3118750096"/>
              </p:ext>
            </p:extLst>
          </p:nvPr>
        </p:nvGraphicFramePr>
        <p:xfrm>
          <a:off x="5357818" y="1268760"/>
          <a:ext cx="3416617" cy="261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Picture 12" descr="3D-slike-pozadine-za-desktop-0004-lis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6411514"/>
            <a:ext cx="595315" cy="44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942786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429652" cy="1143000"/>
          </a:xfrm>
        </p:spPr>
        <p:txBody>
          <a:bodyPr>
            <a:noAutofit/>
          </a:bodyPr>
          <a:lstStyle/>
          <a:p>
            <a:r>
              <a:rPr lang="hr-HR" sz="3200" dirty="0" smtClean="0"/>
              <a:t>Česti odgovori učenika o odnosu plinova u životnim procesima biljke tijekom noći</a:t>
            </a:r>
            <a:endParaRPr lang="hr-HR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400" dirty="0" err="1" smtClean="0">
                <a:latin typeface="+mj-lt"/>
              </a:rPr>
              <a:t>ako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nema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fotosinteze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količina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plinova</a:t>
            </a:r>
            <a:r>
              <a:rPr lang="en-GB" sz="2400" dirty="0" smtClean="0">
                <a:latin typeface="+mj-lt"/>
              </a:rPr>
              <a:t> se ne </a:t>
            </a:r>
            <a:r>
              <a:rPr lang="en-GB" sz="2400" dirty="0" err="1" smtClean="0">
                <a:latin typeface="+mj-lt"/>
              </a:rPr>
              <a:t>mijenja</a:t>
            </a:r>
            <a:endParaRPr lang="hr-HR" sz="2400" dirty="0" smtClean="0">
              <a:latin typeface="+mj-lt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400" dirty="0" err="1" smtClean="0">
                <a:latin typeface="+mj-lt"/>
              </a:rPr>
              <a:t>biljka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danju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udiše</a:t>
            </a:r>
            <a:r>
              <a:rPr lang="en-GB" sz="2400" dirty="0" smtClean="0">
                <a:latin typeface="+mj-lt"/>
              </a:rPr>
              <a:t>, a </a:t>
            </a:r>
            <a:r>
              <a:rPr lang="en-GB" sz="2400" dirty="0" err="1" smtClean="0">
                <a:latin typeface="+mj-lt"/>
              </a:rPr>
              <a:t>noću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izdiše</a:t>
            </a:r>
            <a:endParaRPr lang="hr-HR" sz="2400" dirty="0" smtClean="0">
              <a:latin typeface="+mj-lt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400" dirty="0" err="1" smtClean="0">
                <a:latin typeface="+mj-lt"/>
              </a:rPr>
              <a:t>biljka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koristi</a:t>
            </a:r>
            <a:r>
              <a:rPr lang="en-GB" sz="2400" dirty="0" smtClean="0">
                <a:latin typeface="+mj-lt"/>
              </a:rPr>
              <a:t> CO</a:t>
            </a:r>
            <a:r>
              <a:rPr lang="en-GB" sz="2400" baseline="-25000" dirty="0" smtClean="0">
                <a:latin typeface="+mj-lt"/>
              </a:rPr>
              <a:t>2 </a:t>
            </a:r>
            <a:r>
              <a:rPr lang="en-GB" sz="2400" dirty="0" err="1" smtClean="0">
                <a:latin typeface="+mj-lt"/>
              </a:rPr>
              <a:t>i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pretvara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ga</a:t>
            </a:r>
            <a:r>
              <a:rPr lang="en-GB" sz="2400" dirty="0" smtClean="0">
                <a:latin typeface="+mj-lt"/>
              </a:rPr>
              <a:t> u O</a:t>
            </a:r>
            <a:r>
              <a:rPr lang="en-GB" sz="2400" baseline="-25000" dirty="0" smtClean="0">
                <a:latin typeface="+mj-lt"/>
              </a:rPr>
              <a:t>2</a:t>
            </a:r>
            <a:r>
              <a:rPr lang="en-GB" sz="2400" dirty="0" smtClean="0">
                <a:latin typeface="+mj-lt"/>
              </a:rPr>
              <a:t> u </a:t>
            </a:r>
            <a:r>
              <a:rPr lang="en-GB" sz="2400" dirty="0" err="1" smtClean="0">
                <a:latin typeface="+mj-lt"/>
              </a:rPr>
              <a:t>fotosintezi</a:t>
            </a:r>
            <a:r>
              <a:rPr lang="hr-HR" sz="2400" dirty="0" smtClean="0">
                <a:latin typeface="+mj-lt"/>
              </a:rPr>
              <a:t>, </a:t>
            </a:r>
            <a:r>
              <a:rPr lang="en-GB" sz="2400" dirty="0" err="1" smtClean="0">
                <a:latin typeface="+mj-lt"/>
              </a:rPr>
              <a:t>nastaje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>
                <a:latin typeface="+mj-lt"/>
              </a:rPr>
              <a:t>O</a:t>
            </a:r>
            <a:r>
              <a:rPr lang="en-GB" sz="2400" baseline="-25000" dirty="0">
                <a:latin typeface="+mj-lt"/>
              </a:rPr>
              <a:t>2 </a:t>
            </a:r>
            <a:r>
              <a:rPr lang="en-GB" sz="2400" dirty="0">
                <a:latin typeface="+mj-lt"/>
              </a:rPr>
              <a:t>od CO</a:t>
            </a:r>
            <a:r>
              <a:rPr lang="en-GB" sz="2400" baseline="-25000" dirty="0">
                <a:latin typeface="+mj-lt"/>
              </a:rPr>
              <a:t>2 </a:t>
            </a:r>
            <a:r>
              <a:rPr lang="en-GB" sz="2400" dirty="0" err="1">
                <a:latin typeface="+mj-lt"/>
              </a:rPr>
              <a:t>i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vode</a:t>
            </a:r>
            <a:endParaRPr lang="hr-HR" sz="2400" dirty="0">
              <a:latin typeface="+mj-lt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400" dirty="0" err="1" smtClean="0">
                <a:latin typeface="+mj-lt"/>
              </a:rPr>
              <a:t>biljka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koristi</a:t>
            </a:r>
            <a:r>
              <a:rPr lang="en-GB" sz="2400" dirty="0" smtClean="0">
                <a:latin typeface="+mj-lt"/>
              </a:rPr>
              <a:t> CO</a:t>
            </a:r>
            <a:r>
              <a:rPr lang="en-GB" sz="2400" baseline="-25000" dirty="0" smtClean="0">
                <a:latin typeface="+mj-lt"/>
              </a:rPr>
              <a:t>2 </a:t>
            </a:r>
            <a:r>
              <a:rPr lang="en-GB" sz="2400" dirty="0" err="1" smtClean="0">
                <a:latin typeface="+mj-lt"/>
              </a:rPr>
              <a:t>za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disanje</a:t>
            </a:r>
            <a:endParaRPr lang="hr-HR" sz="2400" dirty="0" smtClean="0">
              <a:latin typeface="+mj-lt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hr-HR" sz="2400" dirty="0" smtClean="0">
                <a:latin typeface="+mj-lt"/>
              </a:rPr>
              <a:t>b</a:t>
            </a:r>
            <a:r>
              <a:rPr lang="en-GB" sz="2400" dirty="0" err="1" smtClean="0">
                <a:latin typeface="+mj-lt"/>
              </a:rPr>
              <a:t>iljke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po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noći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uzimaju</a:t>
            </a:r>
            <a:r>
              <a:rPr lang="en-GB" sz="2400" dirty="0">
                <a:latin typeface="+mj-lt"/>
              </a:rPr>
              <a:t> O</a:t>
            </a:r>
            <a:r>
              <a:rPr lang="en-GB" sz="2400" baseline="-25000" dirty="0">
                <a:latin typeface="+mj-lt"/>
              </a:rPr>
              <a:t>2</a:t>
            </a:r>
            <a:endParaRPr lang="hr-HR" sz="2400" dirty="0" smtClean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Blip>
                <a:blip r:embed="rId2"/>
              </a:buBlip>
            </a:pPr>
            <a:r>
              <a:rPr lang="hr-HR" sz="2400" dirty="0" smtClean="0">
                <a:latin typeface="+mj-lt"/>
              </a:rPr>
              <a:t>r</a:t>
            </a:r>
            <a:r>
              <a:rPr lang="en-GB" sz="2400" dirty="0" err="1" smtClean="0">
                <a:latin typeface="+mj-lt"/>
              </a:rPr>
              <a:t>eakcijama</a:t>
            </a:r>
            <a:r>
              <a:rPr lang="en-GB" sz="2400" dirty="0" smtClean="0">
                <a:latin typeface="+mj-lt"/>
              </a:rPr>
              <a:t> u </a:t>
            </a:r>
            <a:r>
              <a:rPr lang="en-GB" sz="2400" dirty="0" err="1" smtClean="0">
                <a:latin typeface="+mj-lt"/>
              </a:rPr>
              <a:t>tami</a:t>
            </a:r>
            <a:r>
              <a:rPr lang="en-GB" sz="2400" dirty="0" smtClean="0">
                <a:latin typeface="+mj-lt"/>
              </a:rPr>
              <a:t> se </a:t>
            </a:r>
            <a:r>
              <a:rPr lang="en-GB" sz="2400" dirty="0" err="1" smtClean="0">
                <a:latin typeface="+mj-lt"/>
              </a:rPr>
              <a:t>oslobađa</a:t>
            </a:r>
            <a:r>
              <a:rPr lang="en-GB" sz="2400" dirty="0" smtClean="0">
                <a:latin typeface="+mj-lt"/>
              </a:rPr>
              <a:t> O</a:t>
            </a:r>
            <a:r>
              <a:rPr lang="en-GB" sz="2400" baseline="-25000" dirty="0" smtClean="0">
                <a:latin typeface="+mj-lt"/>
              </a:rPr>
              <a:t>2</a:t>
            </a:r>
            <a:r>
              <a:rPr lang="hr-HR" sz="2400" baseline="-25000" dirty="0" smtClean="0">
                <a:latin typeface="+mj-lt"/>
              </a:rPr>
              <a:t>, </a:t>
            </a:r>
            <a:r>
              <a:rPr lang="en-GB" sz="2400" dirty="0" err="1" smtClean="0">
                <a:latin typeface="+mj-lt"/>
              </a:rPr>
              <a:t>Calvinov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ciklus</a:t>
            </a:r>
            <a:r>
              <a:rPr lang="en-GB" sz="2400" dirty="0">
                <a:latin typeface="+mj-lt"/>
              </a:rPr>
              <a:t> se </a:t>
            </a:r>
            <a:r>
              <a:rPr lang="en-GB" sz="2400" dirty="0" err="1">
                <a:latin typeface="+mj-lt"/>
              </a:rPr>
              <a:t>događa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noću</a:t>
            </a:r>
            <a:r>
              <a:rPr lang="hr-HR" sz="2400" dirty="0" smtClean="0">
                <a:latin typeface="+mj-lt"/>
              </a:rPr>
              <a:t>, biljka </a:t>
            </a:r>
            <a:r>
              <a:rPr lang="en-GB" sz="2400" dirty="0" err="1">
                <a:latin typeface="+mj-lt"/>
              </a:rPr>
              <a:t>oslobađa</a:t>
            </a:r>
            <a:r>
              <a:rPr lang="en-GB" sz="2400" dirty="0">
                <a:latin typeface="+mj-lt"/>
              </a:rPr>
              <a:t> O</a:t>
            </a:r>
            <a:r>
              <a:rPr lang="en-GB" sz="2400" baseline="-25000" dirty="0">
                <a:latin typeface="+mj-lt"/>
              </a:rPr>
              <a:t>2 </a:t>
            </a:r>
            <a:r>
              <a:rPr lang="en-GB" sz="2400" dirty="0" err="1" smtClean="0">
                <a:latin typeface="+mj-lt"/>
              </a:rPr>
              <a:t>pomoću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Calvinovog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ciklusa</a:t>
            </a:r>
            <a:r>
              <a:rPr lang="hr-HR" sz="2400" dirty="0" smtClean="0">
                <a:latin typeface="+mj-lt"/>
              </a:rPr>
              <a:t>, </a:t>
            </a:r>
            <a:r>
              <a:rPr lang="en-GB" sz="2400" dirty="0" err="1" smtClean="0">
                <a:latin typeface="+mj-lt"/>
              </a:rPr>
              <a:t>reakcije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neovisne</a:t>
            </a:r>
            <a:r>
              <a:rPr lang="en-GB" sz="2400" dirty="0" smtClean="0">
                <a:latin typeface="+mj-lt"/>
              </a:rPr>
              <a:t> o </a:t>
            </a:r>
            <a:r>
              <a:rPr lang="en-GB" sz="2400" dirty="0" err="1" smtClean="0">
                <a:latin typeface="+mj-lt"/>
              </a:rPr>
              <a:t>svjetlu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događaju</a:t>
            </a:r>
            <a:r>
              <a:rPr lang="en-GB" sz="2400" dirty="0" smtClean="0">
                <a:latin typeface="+mj-lt"/>
              </a:rPr>
              <a:t> se u </a:t>
            </a:r>
            <a:r>
              <a:rPr lang="en-GB" sz="2400" dirty="0" err="1" smtClean="0">
                <a:latin typeface="+mj-lt"/>
              </a:rPr>
              <a:t>tami</a:t>
            </a:r>
            <a:endParaRPr lang="hr-HR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937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2492896"/>
            <a:ext cx="8856984" cy="41044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hr-HR" dirty="0" smtClean="0">
                <a:solidFill>
                  <a:schemeClr val="tx1"/>
                </a:solidFill>
              </a:rPr>
              <a:t>ISTRAŽIVAČKO UČENJE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196752"/>
            <a:ext cx="8856984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hr-HR" dirty="0" smtClean="0">
                <a:solidFill>
                  <a:schemeClr val="tx1"/>
                </a:solidFill>
              </a:rPr>
              <a:t>POKUS U NASTAVI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791200" cy="533400"/>
          </a:xfrm>
        </p:spPr>
        <p:txBody>
          <a:bodyPr>
            <a:normAutofit fontScale="90000"/>
          </a:bodyPr>
          <a:lstStyle/>
          <a:p>
            <a:r>
              <a:rPr lang="hr-HR" smtClean="0"/>
              <a:t>Razine uključivanja učenika u istraživanje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96752"/>
            <a:ext cx="8858312" cy="4709120"/>
          </a:xfrm>
        </p:spPr>
        <p:txBody>
          <a:bodyPr/>
          <a:lstStyle/>
          <a:p>
            <a:pPr>
              <a:buNone/>
            </a:pPr>
            <a:r>
              <a:rPr lang="hr-HR" sz="2400" dirty="0" smtClean="0"/>
              <a:t>1. </a:t>
            </a:r>
            <a:r>
              <a:rPr lang="hr-H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Potvrda otkrivenog</a:t>
            </a:r>
            <a:endParaRPr lang="hr-HR" sz="2400" dirty="0" smtClean="0"/>
          </a:p>
          <a:p>
            <a:r>
              <a:rPr lang="hr-HR" sz="2400" dirty="0" smtClean="0"/>
              <a:t>Učenici </a:t>
            </a:r>
            <a:r>
              <a:rPr lang="hr-H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potvrde prikazano načelo kroz aktivnosti istraživanja</a:t>
            </a:r>
            <a:r>
              <a:rPr lang="hr-HR" sz="2400" dirty="0" smtClean="0"/>
              <a:t> kada su </a:t>
            </a:r>
            <a:r>
              <a:rPr lang="hr-H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rezultati poznati unaprijed</a:t>
            </a:r>
            <a:r>
              <a:rPr lang="hr-HR" sz="2400" dirty="0" smtClean="0"/>
              <a:t>.</a:t>
            </a:r>
          </a:p>
          <a:p>
            <a:pPr>
              <a:buNone/>
            </a:pPr>
            <a:r>
              <a:rPr lang="hr-HR" sz="2400" dirty="0" smtClean="0"/>
              <a:t>2. </a:t>
            </a:r>
            <a:r>
              <a:rPr lang="hr-H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Strukturirano otkrivanje</a:t>
            </a:r>
            <a:endParaRPr lang="hr-HR" sz="2400" dirty="0" smtClean="0"/>
          </a:p>
          <a:p>
            <a:r>
              <a:rPr lang="hr-HR" sz="2400" dirty="0" smtClean="0"/>
              <a:t>Učenici istražuju </a:t>
            </a:r>
            <a:r>
              <a:rPr lang="hr-H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predstavljena pitanja učitelja </a:t>
            </a:r>
            <a:r>
              <a:rPr lang="hr-HR" sz="2400" dirty="0" smtClean="0"/>
              <a:t>kroz </a:t>
            </a:r>
            <a:r>
              <a:rPr lang="hr-H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propisanu proceduru</a:t>
            </a:r>
            <a:r>
              <a:rPr lang="hr-HR" sz="2400" dirty="0" smtClean="0"/>
              <a:t>.</a:t>
            </a:r>
          </a:p>
          <a:p>
            <a:pPr>
              <a:buNone/>
            </a:pPr>
            <a:r>
              <a:rPr lang="hr-HR" sz="2400" dirty="0" smtClean="0"/>
              <a:t>3. </a:t>
            </a:r>
            <a:r>
              <a:rPr lang="hr-H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Vođeno otkrivanje</a:t>
            </a:r>
            <a:endParaRPr lang="hr-HR" sz="2400" dirty="0" smtClean="0"/>
          </a:p>
          <a:p>
            <a:r>
              <a:rPr lang="hr-HR" sz="2400" dirty="0" smtClean="0"/>
              <a:t>Učenici istražuju </a:t>
            </a:r>
            <a:r>
              <a:rPr lang="hr-H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predstavljena pitanja učitelja </a:t>
            </a:r>
            <a:r>
              <a:rPr lang="hr-HR" sz="2400" dirty="0" smtClean="0"/>
              <a:t>koristeći</a:t>
            </a:r>
            <a:r>
              <a:rPr lang="hr-H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hr-H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vlastite dizajnirane/odabrane postupke</a:t>
            </a:r>
            <a:r>
              <a:rPr lang="hr-HR" sz="2400" dirty="0" smtClean="0"/>
              <a:t>.</a:t>
            </a:r>
          </a:p>
          <a:p>
            <a:pPr>
              <a:buNone/>
            </a:pPr>
            <a:r>
              <a:rPr lang="hr-HR" sz="2400" dirty="0" smtClean="0"/>
              <a:t>4. </a:t>
            </a:r>
            <a:r>
              <a:rPr lang="hr-H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Otvoreno otkrivanje</a:t>
            </a:r>
            <a:endParaRPr lang="hr-HR" sz="2400" dirty="0" smtClean="0"/>
          </a:p>
          <a:p>
            <a:r>
              <a:rPr lang="hr-HR" sz="2400" dirty="0" smtClean="0"/>
              <a:t>Učenici istražuju </a:t>
            </a:r>
            <a:r>
              <a:rPr lang="hr-H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pitanja koja su formulirali sami učenici </a:t>
            </a:r>
            <a:r>
              <a:rPr lang="hr-HR" sz="2400" dirty="0" smtClean="0"/>
              <a:t>koristeći </a:t>
            </a:r>
            <a:r>
              <a:rPr lang="hr-H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vlastite dizajnirane/odabrane postupke</a:t>
            </a:r>
            <a:r>
              <a:rPr lang="hr-HR" sz="2400" dirty="0" smtClean="0"/>
              <a:t>.</a:t>
            </a:r>
            <a:endParaRPr lang="hr-HR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072234" y="785794"/>
            <a:ext cx="207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Banchi</a:t>
            </a:r>
            <a:r>
              <a:rPr lang="hr-HR" i="1" dirty="0" smtClean="0"/>
              <a:t> &amp; </a:t>
            </a:r>
            <a:r>
              <a:rPr lang="en-US" i="1" dirty="0" smtClean="0"/>
              <a:t>Bell</a:t>
            </a:r>
            <a:r>
              <a:rPr lang="hr-HR" i="1" dirty="0" smtClean="0"/>
              <a:t>, 2008.</a:t>
            </a:r>
            <a:endParaRPr lang="hr-H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hr-HR" b="1" dirty="0" smtClean="0">
                <a:solidFill>
                  <a:srgbClr val="006600"/>
                </a:solidFill>
              </a:rPr>
              <a:t>Strukturirano otkrivanje na primjeru koncepta fotosinteze</a:t>
            </a:r>
            <a:endParaRPr lang="hr-HR" dirty="0" smtClean="0">
              <a:solidFill>
                <a:srgbClr val="006600"/>
              </a:solidFill>
            </a:endParaRPr>
          </a:p>
        </p:txBody>
      </p:sp>
      <p:sp>
        <p:nvSpPr>
          <p:cNvPr id="205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hr-HR" i="1" dirty="0" smtClean="0">
                <a:solidFill>
                  <a:srgbClr val="006600"/>
                </a:solidFill>
                <a:latin typeface="Segoe Print" pitchFamily="2" charset="0"/>
              </a:rPr>
              <a:t>Ines Radanović</a:t>
            </a:r>
          </a:p>
          <a:p>
            <a:pPr eaLnBrk="1" hangingPunct="1"/>
            <a:r>
              <a:rPr lang="hr-HR" i="1" dirty="0" smtClean="0">
                <a:solidFill>
                  <a:srgbClr val="006600"/>
                </a:solidFill>
                <a:latin typeface="Segoe Print" pitchFamily="2" charset="0"/>
              </a:rPr>
              <a:t>dr. </a:t>
            </a:r>
            <a:r>
              <a:rPr lang="hr-HR" i="1" dirty="0" err="1" smtClean="0">
                <a:solidFill>
                  <a:srgbClr val="006600"/>
                </a:solidFill>
                <a:latin typeface="Segoe Print" pitchFamily="2" charset="0"/>
              </a:rPr>
              <a:t>sc</a:t>
            </a:r>
            <a:r>
              <a:rPr lang="hr-HR" i="1" dirty="0" smtClean="0">
                <a:solidFill>
                  <a:srgbClr val="006600"/>
                </a:solidFill>
                <a:latin typeface="Segoe Print" pitchFamily="2" charset="0"/>
              </a:rPr>
              <a:t>. Žaklin Lukša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4000" b="1" dirty="0" err="1" smtClean="0">
                <a:solidFill>
                  <a:srgbClr val="006600"/>
                </a:solidFill>
              </a:rPr>
              <a:t>Istražite....</a:t>
            </a:r>
            <a:r>
              <a:rPr lang="hr-HR" sz="4000" b="1" dirty="0" smtClean="0">
                <a:solidFill>
                  <a:srgbClr val="006600"/>
                </a:solidFill>
              </a:rPr>
              <a:t>.</a:t>
            </a:r>
            <a:endParaRPr lang="hr-HR" sz="4000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14348" y="1125538"/>
            <a:ext cx="7972452" cy="5000625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hr-HR" sz="2600" dirty="0" smtClean="0">
                <a:latin typeface="+mj-lt"/>
              </a:rPr>
              <a:t>  Svaka </a:t>
            </a:r>
            <a:r>
              <a:rPr lang="hr-HR" sz="2600" dirty="0">
                <a:latin typeface="+mj-lt"/>
              </a:rPr>
              <a:t>grupa dobila je jedan pokus</a:t>
            </a:r>
            <a:r>
              <a:rPr lang="hr-HR" sz="2600" dirty="0" smtClean="0">
                <a:latin typeface="+mj-lt"/>
              </a:rPr>
              <a:t>.</a:t>
            </a:r>
          </a:p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hr-HR" sz="2600" dirty="0">
                <a:latin typeface="+mj-lt"/>
              </a:rPr>
              <a:t> </a:t>
            </a:r>
            <a:r>
              <a:rPr lang="hr-HR" sz="2600" dirty="0" smtClean="0">
                <a:latin typeface="+mj-lt"/>
              </a:rPr>
              <a:t>Pred </a:t>
            </a:r>
            <a:r>
              <a:rPr lang="hr-HR" sz="2600" dirty="0">
                <a:latin typeface="+mj-lt"/>
              </a:rPr>
              <a:t>vama je sav potreban pribor i materijal </a:t>
            </a:r>
            <a:r>
              <a:rPr lang="hr-HR" sz="2600" dirty="0" smtClean="0">
                <a:latin typeface="+mj-lt"/>
              </a:rPr>
              <a:t>te upute </a:t>
            </a:r>
            <a:r>
              <a:rPr lang="hr-HR" sz="2600" dirty="0">
                <a:latin typeface="+mj-lt"/>
              </a:rPr>
              <a:t>za rad</a:t>
            </a:r>
            <a:r>
              <a:rPr lang="hr-HR" sz="2600" dirty="0" smtClean="0">
                <a:latin typeface="+mj-lt"/>
              </a:rPr>
              <a:t>.</a:t>
            </a:r>
          </a:p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hr-HR" sz="2600" b="1" dirty="0">
                <a:latin typeface="+mj-lt"/>
              </a:rPr>
              <a:t> </a:t>
            </a:r>
            <a:r>
              <a:rPr lang="hr-HR" sz="2600" b="1" dirty="0" smtClean="0">
                <a:latin typeface="+mj-lt"/>
              </a:rPr>
              <a:t>Pratite upute </a:t>
            </a:r>
            <a:r>
              <a:rPr lang="hr-HR" sz="2600" b="1" u="sng" dirty="0" smtClean="0">
                <a:latin typeface="+mj-lt"/>
              </a:rPr>
              <a:t>i bilježite pitanja </a:t>
            </a:r>
            <a:r>
              <a:rPr lang="hr-HR" sz="2600" b="1" dirty="0" smtClean="0">
                <a:latin typeface="+mj-lt"/>
              </a:rPr>
              <a:t>i zapažanja u skladu s uputama </a:t>
            </a:r>
            <a:r>
              <a:rPr lang="hr-HR" sz="2600" b="1" dirty="0" err="1" smtClean="0">
                <a:latin typeface="+mj-lt"/>
              </a:rPr>
              <a:t>....</a:t>
            </a:r>
            <a:r>
              <a:rPr lang="hr-HR" sz="2600" b="1" dirty="0" smtClean="0">
                <a:latin typeface="+mj-lt"/>
              </a:rPr>
              <a:t>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600" u="sng" dirty="0" smtClean="0">
                <a:latin typeface="+mj-lt"/>
              </a:rPr>
              <a:t>POKUSI</a:t>
            </a:r>
            <a:r>
              <a:rPr lang="hr-HR" sz="2600" dirty="0" smtClean="0">
                <a:latin typeface="+mj-lt"/>
              </a:rPr>
              <a:t>: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600" b="1" dirty="0">
                <a:solidFill>
                  <a:srgbClr val="006600"/>
                </a:solidFill>
              </a:rPr>
              <a:t>Mjehurići!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600" b="1" dirty="0" smtClean="0">
                <a:solidFill>
                  <a:srgbClr val="006600"/>
                </a:solidFill>
                <a:latin typeface="+mj-lt"/>
              </a:rPr>
              <a:t>Plivam ili tonem?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600" b="1" dirty="0" smtClean="0">
                <a:solidFill>
                  <a:srgbClr val="006600"/>
                </a:solidFill>
              </a:rPr>
              <a:t>Žuto, zeleno ili plavo?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600" b="1" dirty="0" smtClean="0">
                <a:solidFill>
                  <a:srgbClr val="006600"/>
                </a:solidFill>
                <a:latin typeface="+mj-lt"/>
              </a:rPr>
              <a:t>Koje li je boje?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hr-HR" sz="2600" b="1" dirty="0" smtClean="0">
              <a:latin typeface="+mj-lt"/>
            </a:endParaRPr>
          </a:p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hr-HR" sz="2600" b="1" dirty="0" smtClean="0">
                <a:latin typeface="+mj-lt"/>
              </a:rPr>
              <a:t>Na osnovu pripremljenih pitanja i razmišljanja pripremite vođenje učenika u razmišljanju i otkrivanju </a:t>
            </a:r>
            <a:endParaRPr lang="hr-HR" sz="2400" dirty="0" smtClean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Theme2">
  <a:themeElements>
    <a:clrScheme name="Default Design 13">
      <a:dk1>
        <a:srgbClr val="000000"/>
      </a:dk1>
      <a:lt1>
        <a:srgbClr val="E1F3BC"/>
      </a:lt1>
      <a:dk2>
        <a:srgbClr val="078F48"/>
      </a:dk2>
      <a:lt2>
        <a:srgbClr val="969696"/>
      </a:lt2>
      <a:accent1>
        <a:srgbClr val="7BD163"/>
      </a:accent1>
      <a:accent2>
        <a:srgbClr val="8EC4F9"/>
      </a:accent2>
      <a:accent3>
        <a:srgbClr val="EEF8DA"/>
      </a:accent3>
      <a:accent4>
        <a:srgbClr val="000000"/>
      </a:accent4>
      <a:accent5>
        <a:srgbClr val="BFE5B7"/>
      </a:accent5>
      <a:accent6>
        <a:srgbClr val="80B1E2"/>
      </a:accent6>
      <a:hlink>
        <a:srgbClr val="779AB6"/>
      </a:hlink>
      <a:folHlink>
        <a:srgbClr val="107D4B"/>
      </a:folHlink>
    </a:clrScheme>
    <a:fontScheme name="Default Design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E1F3BC"/>
        </a:lt1>
        <a:dk2>
          <a:srgbClr val="078F48"/>
        </a:dk2>
        <a:lt2>
          <a:srgbClr val="969696"/>
        </a:lt2>
        <a:accent1>
          <a:srgbClr val="7BD163"/>
        </a:accent1>
        <a:accent2>
          <a:srgbClr val="8EC4F9"/>
        </a:accent2>
        <a:accent3>
          <a:srgbClr val="EEF8DA"/>
        </a:accent3>
        <a:accent4>
          <a:srgbClr val="000000"/>
        </a:accent4>
        <a:accent5>
          <a:srgbClr val="BFE5B7"/>
        </a:accent5>
        <a:accent6>
          <a:srgbClr val="80B1E2"/>
        </a:accent6>
        <a:hlink>
          <a:srgbClr val="779AB6"/>
        </a:hlink>
        <a:folHlink>
          <a:srgbClr val="107D4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883</TotalTime>
  <Words>2263</Words>
  <Application>Microsoft Office PowerPoint</Application>
  <PresentationFormat>On-screen Show (4:3)</PresentationFormat>
  <Paragraphs>366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Theme2</vt:lpstr>
      <vt:lpstr>Usvajanje biološkog koncepta fotosinteze tijekom osnovnoškolskog i srednjoškolskog obrazovanja  </vt:lpstr>
      <vt:lpstr>Praktični radovi vezani uz fotosintezu</vt:lpstr>
      <vt:lpstr>Kakvo je razumijevanje koncepta fotosinteze? </vt:lpstr>
      <vt:lpstr>Koncept: odnos plinova u životnim procesima biljke tijekom noći</vt:lpstr>
      <vt:lpstr>Što misliš da se dogodilo s plinovima (O2 i CO2) tijekom noći u plastičnoj vrećici?</vt:lpstr>
      <vt:lpstr>Česti odgovori učenika o odnosu plinova u životnim procesima biljke tijekom noći</vt:lpstr>
      <vt:lpstr>Razine uključivanja učenika u istraživanje</vt:lpstr>
      <vt:lpstr>Strukturirano otkrivanje na primjeru koncepta fotosinteze</vt:lpstr>
      <vt:lpstr>Istražite.....</vt:lpstr>
      <vt:lpstr>Plivam ili tonem?</vt:lpstr>
      <vt:lpstr>Slide 11</vt:lpstr>
      <vt:lpstr>Slide 12</vt:lpstr>
      <vt:lpstr>Slide 13</vt:lpstr>
      <vt:lpstr>Plivam ili tonem?</vt:lpstr>
      <vt:lpstr>Mjehurići!</vt:lpstr>
      <vt:lpstr>Slide 16</vt:lpstr>
      <vt:lpstr>Slide 17</vt:lpstr>
      <vt:lpstr>Mjehurići!</vt:lpstr>
      <vt:lpstr>Žuto, zeleno ili plavo?</vt:lpstr>
      <vt:lpstr>Slide 20</vt:lpstr>
      <vt:lpstr>Slide 21</vt:lpstr>
      <vt:lpstr>Slide 22</vt:lpstr>
      <vt:lpstr>Koje li je boje?</vt:lpstr>
      <vt:lpstr>Slide 24</vt:lpstr>
      <vt:lpstr>Slide 25</vt:lpstr>
      <vt:lpstr>Žuto, zeleno ili plavo? Koje li je boje?</vt:lpstr>
      <vt:lpstr>Učenje otkrivanjem u razredu?</vt:lpstr>
      <vt:lpstr>Napomene za kraj</vt:lpstr>
      <vt:lpstr>Korisni linkovi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Žaklin</dc:creator>
  <cp:lastModifiedBy>bsmojver</cp:lastModifiedBy>
  <cp:revision>125</cp:revision>
  <dcterms:created xsi:type="dcterms:W3CDTF">2006-08-16T00:00:00Z</dcterms:created>
  <dcterms:modified xsi:type="dcterms:W3CDTF">2014-07-01T09:42:46Z</dcterms:modified>
</cp:coreProperties>
</file>