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6" r:id="rId2"/>
    <p:sldId id="268" r:id="rId3"/>
    <p:sldId id="269" r:id="rId4"/>
    <p:sldId id="257" r:id="rId5"/>
    <p:sldId id="296" r:id="rId6"/>
    <p:sldId id="277" r:id="rId7"/>
    <p:sldId id="258" r:id="rId8"/>
    <p:sldId id="260" r:id="rId9"/>
    <p:sldId id="261" r:id="rId10"/>
    <p:sldId id="262" r:id="rId11"/>
    <p:sldId id="263" r:id="rId12"/>
    <p:sldId id="264" r:id="rId13"/>
    <p:sldId id="266" r:id="rId14"/>
    <p:sldId id="297" r:id="rId15"/>
    <p:sldId id="267" r:id="rId16"/>
    <p:sldId id="278" r:id="rId17"/>
    <p:sldId id="272" r:id="rId18"/>
    <p:sldId id="273" r:id="rId19"/>
    <p:sldId id="274" r:id="rId20"/>
    <p:sldId id="275" r:id="rId21"/>
    <p:sldId id="291" r:id="rId22"/>
    <p:sldId id="280" r:id="rId23"/>
    <p:sldId id="281" r:id="rId24"/>
    <p:sldId id="292" r:id="rId25"/>
    <p:sldId id="284" r:id="rId26"/>
    <p:sldId id="293" r:id="rId27"/>
    <p:sldId id="285" r:id="rId28"/>
    <p:sldId id="294" r:id="rId29"/>
    <p:sldId id="286" r:id="rId30"/>
    <p:sldId id="295" r:id="rId31"/>
    <p:sldId id="298" r:id="rId32"/>
    <p:sldId id="287" r:id="rId3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4E59F"/>
    <a:srgbClr val="785C9A"/>
    <a:srgbClr val="EAEAEA"/>
    <a:srgbClr val="C4C4C4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vijetli stil 1 - Isticanj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ijetli stil 2 - Isticanj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Svijetli stil 2 - Isticanj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085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ED0F9-39EA-4B70-AD39-7D41792DE049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C20FF-8F5B-4F4F-9F4F-F0E802E3837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C20FF-8F5B-4F4F-9F4F-F0E802E3837F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C20FF-8F5B-4F4F-9F4F-F0E802E3837F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  <a:alpha val="54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F5EB4-16E6-4CA8-9ACE-ED8667D0772D}" type="datetimeFigureOut">
              <a:rPr lang="sr-Latn-CS" smtClean="0"/>
              <a:pPr/>
              <a:t>7.1.2012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F619C-5699-47FC-863D-50E767317C0A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Provjera/Lektira-Martina.doc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Redovni-velja&#269;a7-12.doc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IOOP-Martina.doc" TargetMode="External"/><Relationship Id="rId2" Type="http://schemas.openxmlformats.org/officeDocument/2006/relationships/hyperlink" Target="IOOP-Ivan.doc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86742" cy="257176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hr-HR" sz="2200" b="1" dirty="0" smtClean="0"/>
              <a:t/>
            </a:r>
            <a:br>
              <a:rPr lang="hr-HR" sz="2200" b="1" dirty="0" smtClean="0"/>
            </a:br>
            <a:r>
              <a:rPr lang="hr-HR" sz="2200" b="1" dirty="0" smtClean="0"/>
              <a:t/>
            </a:r>
            <a:br>
              <a:rPr lang="hr-HR" sz="2200" b="1" dirty="0" smtClean="0"/>
            </a:br>
            <a:r>
              <a:rPr lang="hr-HR" sz="2200" b="1" dirty="0" smtClean="0"/>
              <a:t/>
            </a:r>
            <a:br>
              <a:rPr lang="hr-HR" sz="2200" b="1" dirty="0" smtClean="0"/>
            </a:br>
            <a:r>
              <a:rPr lang="hr-HR" sz="2200" b="1" dirty="0" smtClean="0"/>
              <a:t>VRJEDNOVANJE POSTIGNUĆA </a:t>
            </a:r>
            <a:br>
              <a:rPr lang="hr-HR" sz="2200" b="1" dirty="0" smtClean="0"/>
            </a:br>
            <a:r>
              <a:rPr lang="hr-HR" sz="2200" b="1" dirty="0" smtClean="0"/>
              <a:t>UČENIKA S POSEBNIM OBRAZOVNIM POTREBAMA </a:t>
            </a:r>
            <a:br>
              <a:rPr lang="hr-HR" sz="2200" b="1" dirty="0" smtClean="0"/>
            </a:br>
            <a:r>
              <a:rPr lang="hr-HR" sz="2200" dirty="0" smtClean="0"/>
              <a:t/>
            </a:r>
            <a:br>
              <a:rPr lang="hr-HR" sz="2200" dirty="0" smtClean="0"/>
            </a:br>
            <a:r>
              <a:rPr lang="hr-HR" sz="2200" dirty="0" smtClean="0"/>
              <a:t>S</a:t>
            </a:r>
            <a:r>
              <a:rPr lang="hr-HR" sz="2200" b="1" dirty="0" smtClean="0"/>
              <a:t>tručni skup za učitelje i nastavnike Hrvatskoga jezika Istarske županije 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1566858"/>
          </a:xfrm>
        </p:spPr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tx1"/>
                </a:solidFill>
                <a:latin typeface="+mj-lt"/>
              </a:rPr>
              <a:t>Pula, 5. siječnja 2012.</a:t>
            </a:r>
          </a:p>
          <a:p>
            <a:endParaRPr lang="hr-HR" sz="2000" dirty="0" smtClean="0">
              <a:solidFill>
                <a:schemeClr val="tx1"/>
              </a:solidFill>
              <a:latin typeface="+mj-lt"/>
            </a:endParaRPr>
          </a:p>
          <a:p>
            <a:r>
              <a:rPr lang="hr-HR" sz="1800" b="1" dirty="0" smtClean="0">
                <a:solidFill>
                  <a:schemeClr val="tx1"/>
                </a:solidFill>
                <a:latin typeface="+mj-lt"/>
              </a:rPr>
              <a:t>Vilma </a:t>
            </a:r>
            <a:r>
              <a:rPr lang="hr-HR" sz="1800" b="1" dirty="0" err="1" smtClean="0">
                <a:solidFill>
                  <a:schemeClr val="tx1"/>
                </a:solidFill>
                <a:latin typeface="+mj-lt"/>
              </a:rPr>
              <a:t>Lukanovi</a:t>
            </a:r>
            <a:r>
              <a:rPr lang="hr-HR" sz="1800" dirty="0" err="1" smtClean="0">
                <a:solidFill>
                  <a:schemeClr val="tx1"/>
                </a:solidFill>
                <a:latin typeface="+mj-lt"/>
              </a:rPr>
              <a:t>ć</a:t>
            </a:r>
            <a:r>
              <a:rPr lang="hr-HR" sz="1800" dirty="0" smtClean="0">
                <a:solidFill>
                  <a:schemeClr val="tx1"/>
                </a:solidFill>
                <a:latin typeface="+mj-lt"/>
              </a:rPr>
              <a:t>, </a:t>
            </a:r>
          </a:p>
          <a:p>
            <a:r>
              <a:rPr lang="hr-HR" sz="1400" dirty="0" smtClean="0">
                <a:solidFill>
                  <a:schemeClr val="tx1"/>
                </a:solidFill>
                <a:latin typeface="+mj-lt"/>
              </a:rPr>
              <a:t>učiteljica savjetnica</a:t>
            </a:r>
            <a:endParaRPr lang="hr-HR" sz="1400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/>
        </p:nvGraphicFramePr>
        <p:xfrm>
          <a:off x="500034" y="436999"/>
          <a:ext cx="8358247" cy="6305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071702"/>
                <a:gridCol w="2786082"/>
                <a:gridCol w="3071835"/>
              </a:tblGrid>
              <a:tr h="937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4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4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800" b="1" kern="1200" dirty="0" smtClean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(područja/teme/ključni pojmovi</a:t>
                      </a: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)</a:t>
                      </a:r>
                      <a:endParaRPr lang="hr-HR" sz="16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800" b="1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93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Književnost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8138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hr-HR" sz="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slijed događaja u  pripovjednom djelu - lik u književnom djelu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stilska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izražajna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sredstva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: 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hiperbola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balada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uz usmjeravanje izdvojiti elemente fabule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utvrditi motiviranost postupaka likova i njihove međuodnose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prepoznati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tekstu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 uočiti lirsko- epska obilježja balade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slušanje učiteljičina čitanja </a:t>
                      </a:r>
                      <a:r>
                        <a:rPr lang="hr-HR" sz="16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književnoumjetničkog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teksta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zamišljanje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usmeno iznošenje zapažanja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govorenje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 iznošenje zapažanja o likovnom djelu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slušanje glazbe 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planiranje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rada s učiteljicom,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defektologinjom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roditeljima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2024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lik u književnom djelu 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balada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/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utvrditi međuodnose likova</a:t>
                      </a:r>
                    </a:p>
                    <a:p>
                      <a:pPr algn="l"/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 </a:t>
                      </a:r>
                    </a:p>
                    <a:p>
                      <a:pPr algn="l"/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usvojiti pojam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- slušanje učiteljičina čitanja </a:t>
                      </a:r>
                      <a:r>
                        <a:rPr lang="hr-HR" sz="16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književnoumjetničkog</a:t>
                      </a: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teksta </a:t>
                      </a:r>
                    </a:p>
                    <a:p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opisivanje umjetničke reprodukcije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slušanje glazbe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zamišljanje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usmeno iznošenje zapažanja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govorenje</a:t>
                      </a:r>
                      <a:endParaRPr lang="hr-H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/>
        </p:nvGraphicFramePr>
        <p:xfrm>
          <a:off x="500034" y="436999"/>
          <a:ext cx="8358247" cy="6020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571768"/>
                <a:gridCol w="2714644"/>
                <a:gridCol w="142876"/>
                <a:gridCol w="2500331"/>
              </a:tblGrid>
              <a:tr h="898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4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4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(područja/teme/ključni pojmovi</a:t>
                      </a: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36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Lektira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6848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B. </a:t>
                      </a:r>
                      <a:r>
                        <a:rPr lang="hr-HR" sz="18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Prosenjak</a:t>
                      </a: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</a:t>
                      </a:r>
                      <a:r>
                        <a:rPr lang="hr-HR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Divlji konj </a:t>
                      </a: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(Mozaik knjiga, Zagreb, 2001., str. 11. – 60.)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 interpretacija djela na razini razumijevanja fabule i odnosa među likovima</a:t>
                      </a:r>
                    </a:p>
                  </a:txBody>
                  <a:tcPr marL="114300" marR="114300" marT="0" marB="0"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usmeno iznošenje zapažanja o djelu – razgovor s učiteljicom</a:t>
                      </a:r>
                    </a:p>
                  </a:txBody>
                  <a:tcPr marL="114300" marR="114300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210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B. </a:t>
                      </a:r>
                      <a:r>
                        <a:rPr lang="hr-HR" sz="1800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Prosenjak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Divlji konj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(poglavlja: U divljini, Zakon i Otac)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 razumjeti ulomak djela na razini fabule i odnosa među likovima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planiranje rada </a:t>
                      </a:r>
                      <a:r>
                        <a:rPr lang="hr-HR" sz="1800" kern="120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 učiteljicom, asistenticom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nastavi, defektologinjom i roditeljima</a:t>
                      </a: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rješavanje prilagođenog nastavnog listića</a:t>
                      </a:r>
                    </a:p>
                    <a:p>
                      <a:endParaRPr lang="hr-H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 hMerge="1">
                  <a:txBody>
                    <a:bodyPr/>
                    <a:lstStyle/>
                    <a:p>
                      <a:endParaRPr lang="hr-H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/>
        </p:nvGraphicFramePr>
        <p:xfrm>
          <a:off x="500034" y="714355"/>
          <a:ext cx="8358247" cy="5470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571768"/>
                <a:gridCol w="2857520"/>
                <a:gridCol w="2500331"/>
              </a:tblGrid>
              <a:tr h="925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4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4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(područja/teme/ključni pojmovi</a:t>
                      </a: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01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Medijska kultura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762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TV serija (</a:t>
                      </a:r>
                      <a:r>
                        <a:rPr lang="hr-HR" sz="1800" i="1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Smogovci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prepoznati elemente filmskog jezika (plan, kadar, boja, zvuk i glazba); usporediti književno i filmsko djelo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usmjereno </a:t>
                      </a:r>
                      <a:r>
                        <a:rPr lang="hr-HR" sz="18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gledanje </a:t>
                      </a:r>
                      <a:r>
                        <a:rPr lang="hr-HR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filma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iznošenje zapažanje o fabuli, likovima i filmskom jeziku</a:t>
                      </a: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1997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TV serija (</a:t>
                      </a:r>
                      <a:r>
                        <a:rPr lang="hr-HR" sz="1800" i="1" kern="1200" dirty="0" err="1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Smogovci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- prepoznati podudarnosti u sadržaju književnog i televizijskog djela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8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usmjereno gledanje filma</a:t>
                      </a: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iznošenje zapažanja o fabuli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i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likovima </a:t>
                      </a:r>
                      <a:endParaRPr lang="hr-HR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4446"/>
          </a:xfrm>
        </p:spPr>
        <p:txBody>
          <a:bodyPr>
            <a:noAutofit/>
          </a:bodyPr>
          <a:lstStyle/>
          <a:p>
            <a:r>
              <a:rPr lang="hr-HR" sz="2800" b="1" dirty="0" smtClean="0"/>
              <a:t>Strategije potpore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000" b="1" dirty="0" smtClean="0"/>
              <a:t>(prilagodba metoda, sredstava, oblika, postupaka, zahtjeva)</a:t>
            </a:r>
            <a:br>
              <a:rPr lang="hr-HR" sz="2000" b="1" dirty="0" smtClean="0"/>
            </a:br>
            <a:endParaRPr lang="hr-HR" sz="2000" i="1" dirty="0"/>
          </a:p>
        </p:txBody>
      </p:sp>
      <p:sp>
        <p:nvSpPr>
          <p:cNvPr id="8" name="Rezervirano mjesto teksta 7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40188" cy="460387"/>
          </a:xfrm>
        </p:spPr>
        <p:txBody>
          <a:bodyPr anchor="ctr"/>
          <a:lstStyle/>
          <a:p>
            <a:pPr algn="ctr"/>
            <a:r>
              <a:rPr lang="hr-HR" dirty="0" smtClean="0"/>
              <a:t>Ivan</a:t>
            </a:r>
            <a:endParaRPr lang="hr-HR" dirty="0"/>
          </a:p>
        </p:txBody>
      </p:sp>
      <p:sp>
        <p:nvSpPr>
          <p:cNvPr id="9" name="Rezervirano mjesto sadržaja 8"/>
          <p:cNvSpPr>
            <a:spLocks noGrp="1"/>
          </p:cNvSpPr>
          <p:nvPr>
            <p:ph sz="half" idx="2"/>
          </p:nvPr>
        </p:nvSpPr>
        <p:spPr>
          <a:xfrm>
            <a:off x="500034" y="1857364"/>
            <a:ext cx="4040188" cy="4237040"/>
          </a:xfrm>
        </p:spPr>
        <p:txBody>
          <a:bodyPr>
            <a:normAutofit lnSpcReduction="10000"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izdvajanje bitnog </a:t>
            </a:r>
          </a:p>
          <a:p>
            <a:pPr>
              <a:buNone/>
            </a:pPr>
            <a:endParaRPr lang="hr-HR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prilagođavanje teksta: uvećanje i pojačanje tiska, isticanje u tekstu  (uokvirivanje, podcrtava-nje); umetanje crta za nadopunjavanje teksta</a:t>
            </a:r>
          </a:p>
          <a:p>
            <a:pPr>
              <a:buNone/>
            </a:pPr>
            <a:endParaRPr lang="hr-HR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uvećanje prostora za pisanje </a:t>
            </a:r>
          </a:p>
          <a:p>
            <a:pPr>
              <a:buNone/>
            </a:pPr>
            <a:endParaRPr lang="hr-H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zervirano mjesto teksta 9"/>
          <p:cNvSpPr>
            <a:spLocks noGrp="1"/>
          </p:cNvSpPr>
          <p:nvPr>
            <p:ph type="body" sz="quarter" idx="3"/>
          </p:nvPr>
        </p:nvSpPr>
        <p:spPr>
          <a:xfrm>
            <a:off x="4643438" y="1285860"/>
            <a:ext cx="4041775" cy="531825"/>
          </a:xfrm>
        </p:spPr>
        <p:txBody>
          <a:bodyPr anchor="ctr"/>
          <a:lstStyle/>
          <a:p>
            <a:pPr algn="ctr"/>
            <a:r>
              <a:rPr lang="hr-HR" dirty="0" smtClean="0"/>
              <a:t>Martina</a:t>
            </a:r>
            <a:endParaRPr lang="hr-HR" dirty="0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340237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izdvajanje bitnog </a:t>
            </a:r>
          </a:p>
          <a:p>
            <a:pPr>
              <a:buNone/>
            </a:pPr>
            <a:endParaRPr lang="hr-HR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prilagođavanje teksta: </a:t>
            </a:r>
            <a:r>
              <a:rPr lang="hr-H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samo velika slova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, uvećanje i pojačanje tiska, isticanje u tekstu  (uokvirivanje</a:t>
            </a:r>
            <a:r>
              <a:rPr lang="hr-HR" smtClean="0">
                <a:latin typeface="Arial" pitchFamily="34" charset="0"/>
                <a:cs typeface="Arial" pitchFamily="34" charset="0"/>
              </a:rPr>
              <a:t>, podcrta-vanje</a:t>
            </a:r>
            <a:r>
              <a:rPr lang="hr-HR" dirty="0" smtClean="0">
                <a:latin typeface="Arial" pitchFamily="34" charset="0"/>
                <a:cs typeface="Arial" pitchFamily="34" charset="0"/>
              </a:rPr>
              <a:t>); umetanje crta za nadopunjavanje teksta 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uvećanje prostora za pisanje</a:t>
            </a:r>
          </a:p>
          <a:p>
            <a:pPr>
              <a:buNone/>
            </a:pPr>
            <a:endParaRPr lang="hr-H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 smtClean="0"/>
              <a:t>Strategije potpore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(prilagodba metoda, sredstava, oblika, postupaka, zahtjeva)</a:t>
            </a:r>
            <a:br>
              <a:rPr lang="hr-HR" sz="2000" b="1" dirty="0" smtClean="0"/>
            </a:br>
            <a:r>
              <a:rPr lang="hr-HR" sz="2000" b="1" dirty="0" smtClean="0"/>
              <a:t>- </a:t>
            </a:r>
            <a:r>
              <a:rPr lang="hr-HR" sz="2000" i="1" dirty="0" smtClean="0"/>
              <a:t>nastavak 1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hr-HR" dirty="0" smtClean="0"/>
              <a:t>Ivan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dulje vrijeme rješavanja zadataka </a:t>
            </a:r>
          </a:p>
          <a:p>
            <a:pPr>
              <a:buNone/>
            </a:pP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fizičko približavanje učeniku prigodom zadavanja zadatka 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hr-HR" dirty="0" smtClean="0"/>
              <a:t>Martina</a:t>
            </a:r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dulje vrijeme rješavanja zadataka</a:t>
            </a:r>
          </a:p>
          <a:p>
            <a:pPr>
              <a:buNone/>
            </a:pPr>
            <a:endParaRPr lang="hr-HR" dirty="0" smtClean="0">
              <a:latin typeface="Arial" pitchFamily="34" charset="0"/>
              <a:cs typeface="Arial" pitchFamily="34" charset="0"/>
            </a:endParaRP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fizičko približavanje učenici prigodom zadavanja i rješavanja zadatka</a:t>
            </a:r>
          </a:p>
          <a:p>
            <a:r>
              <a:rPr lang="hr-H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čitanje zadatka i dodatno objašnjavanje dijelova zadataka 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86808" cy="1071570"/>
          </a:xfrm>
        </p:spPr>
        <p:txBody>
          <a:bodyPr>
            <a:noAutofit/>
          </a:bodyPr>
          <a:lstStyle/>
          <a:p>
            <a:r>
              <a:rPr lang="hr-HR" sz="2800" b="1" dirty="0" smtClean="0"/>
              <a:t>Strategije potpore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(prilagodba metoda, sredstava, oblika, postupaka, zahtjeva)</a:t>
            </a:r>
            <a:br>
              <a:rPr lang="hr-HR" sz="2000" b="1" dirty="0" smtClean="0"/>
            </a:br>
            <a:r>
              <a:rPr lang="hr-HR" sz="2000" b="1" dirty="0" smtClean="0"/>
              <a:t>- </a:t>
            </a:r>
            <a:r>
              <a:rPr lang="hr-HR" sz="2000" i="1" dirty="0" smtClean="0"/>
              <a:t>nastavak 2</a:t>
            </a:r>
            <a:endParaRPr lang="hr-HR" sz="2000" i="1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00034" y="1643050"/>
            <a:ext cx="4040188" cy="568324"/>
          </a:xfrm>
        </p:spPr>
        <p:txBody>
          <a:bodyPr anchor="ctr"/>
          <a:lstStyle/>
          <a:p>
            <a:pPr algn="ctr"/>
            <a:r>
              <a:rPr lang="hr-HR" dirty="0" smtClean="0">
                <a:latin typeface="Arial" pitchFamily="34" charset="0"/>
                <a:cs typeface="Arial" pitchFamily="34" charset="0"/>
              </a:rPr>
              <a:t>Ivan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571472" y="2285992"/>
            <a:ext cx="4040188" cy="4214842"/>
          </a:xfrm>
        </p:spPr>
        <p:txBody>
          <a:bodyPr>
            <a:normAutofit lnSpcReduction="10000"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pohvala uloženog napora  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poštivanje zajedničkih dogovora u odnosu na provođenje planiranih aktivnosti  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poticanje interakcije i suradničkog učenja (sudjelovanje u igrama i radu u skupinama - radionice)</a:t>
            </a:r>
          </a:p>
          <a:p>
            <a:endParaRPr lang="hr-HR" dirty="0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3438" y="1714488"/>
            <a:ext cx="4041775" cy="568324"/>
          </a:xfrm>
        </p:spPr>
        <p:txBody>
          <a:bodyPr anchor="ctr"/>
          <a:lstStyle/>
          <a:p>
            <a:pPr algn="ctr"/>
            <a:r>
              <a:rPr lang="hr-HR" dirty="0" smtClean="0">
                <a:latin typeface="Arial" pitchFamily="34" charset="0"/>
                <a:cs typeface="Arial" pitchFamily="34" charset="0"/>
              </a:rPr>
              <a:t>Martina</a:t>
            </a:r>
            <a:endParaRPr lang="hr-H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3438" y="2285992"/>
            <a:ext cx="4041775" cy="4286280"/>
          </a:xfrm>
        </p:spPr>
        <p:txBody>
          <a:bodyPr>
            <a:normAutofit lnSpcReduction="10000"/>
          </a:bodyPr>
          <a:lstStyle/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pohvala uloženog napora  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poštivanje zajedničkih dogovora u odnosu na provođenje planiranih aktivnosti  </a:t>
            </a:r>
          </a:p>
          <a:p>
            <a:r>
              <a:rPr lang="hr-HR" dirty="0" smtClean="0">
                <a:latin typeface="Arial" pitchFamily="34" charset="0"/>
                <a:cs typeface="Arial" pitchFamily="34" charset="0"/>
              </a:rPr>
              <a:t>poticanje interakcije i suradničkog učenja (sudjelovanje u radu u skupinama – radionice) </a:t>
            </a:r>
          </a:p>
          <a:p>
            <a:r>
              <a:rPr lang="hr-HR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dopuštanje povremenog ustajanja 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511156"/>
          </a:xfrm>
        </p:spPr>
        <p:txBody>
          <a:bodyPr>
            <a:normAutofit/>
          </a:bodyPr>
          <a:lstStyle/>
          <a:p>
            <a:r>
              <a:rPr lang="hr-HR" sz="2400" b="1" dirty="0" smtClean="0"/>
              <a:t>SUPROTNE REČENICE – prilagodba; 1. primjer</a:t>
            </a:r>
            <a:endParaRPr lang="hr-HR" sz="2400" dirty="0"/>
          </a:p>
        </p:txBody>
      </p:sp>
      <p:graphicFrame>
        <p:nvGraphicFramePr>
          <p:cNvPr id="8" name="Rezervirano mjesto sadržaja 7"/>
          <p:cNvGraphicFramePr>
            <a:graphicFrameLocks noGrp="1"/>
          </p:cNvGraphicFramePr>
          <p:nvPr>
            <p:ph idx="1"/>
          </p:nvPr>
        </p:nvGraphicFramePr>
        <p:xfrm>
          <a:off x="285720" y="785794"/>
          <a:ext cx="8572560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599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aseline="0" dirty="0" smtClean="0"/>
                        <a:t>Program r</a:t>
                      </a:r>
                      <a:r>
                        <a:rPr lang="hr-HR" dirty="0" smtClean="0"/>
                        <a:t>edovne</a:t>
                      </a:r>
                      <a:r>
                        <a:rPr lang="hr-HR" baseline="0" dirty="0" smtClean="0"/>
                        <a:t> nastave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latin typeface="Arial" pitchFamily="34" charset="0"/>
                          <a:cs typeface="Arial" pitchFamily="34" charset="0"/>
                        </a:rPr>
                        <a:t>Prilagođeni program - Ivan</a:t>
                      </a:r>
                      <a:endParaRPr lang="hr-HR" dirty="0"/>
                    </a:p>
                  </a:txBody>
                  <a:tcPr/>
                </a:tc>
              </a:tr>
              <a:tr h="5355076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hr-HR" dirty="0" smtClean="0"/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1. Zadane jednostavne rečenice poveži u</a:t>
                      </a:r>
                      <a:r>
                        <a:rPr lang="hr-HR" b="1" dirty="0" smtClean="0"/>
                        <a:t> nezavisno složene</a:t>
                      </a:r>
                      <a:r>
                        <a:rPr lang="hr-HR" dirty="0" smtClean="0"/>
                        <a:t> </a:t>
                      </a:r>
                      <a:r>
                        <a:rPr lang="hr-HR" b="1" dirty="0" smtClean="0"/>
                        <a:t>suprotne</a:t>
                      </a:r>
                      <a:r>
                        <a:rPr lang="hr-HR" dirty="0" smtClean="0"/>
                        <a:t> rečenice. </a:t>
                      </a:r>
                    </a:p>
                    <a:p>
                      <a:pPr>
                        <a:buNone/>
                      </a:pPr>
                      <a:r>
                        <a:rPr lang="hr-HR" b="1" baseline="0" dirty="0" smtClean="0"/>
                        <a:t>   </a:t>
                      </a:r>
                      <a:r>
                        <a:rPr lang="hr-HR" b="1" dirty="0" smtClean="0"/>
                        <a:t>Pozor!</a:t>
                      </a:r>
                      <a:r>
                        <a:rPr lang="hr-HR" dirty="0" smtClean="0"/>
                        <a:t> Ako uporabiš </a:t>
                      </a:r>
                      <a:r>
                        <a:rPr lang="hr-HR" b="1" dirty="0" smtClean="0"/>
                        <a:t>tri različita suprotna veznika</a:t>
                      </a:r>
                      <a:r>
                        <a:rPr lang="hr-HR" dirty="0" smtClean="0"/>
                        <a:t>, dobit ćeš dodatni bod!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 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 a)Zanimljiv je </a:t>
                      </a:r>
                      <a:r>
                        <a:rPr lang="hr-HR" dirty="0" err="1" smtClean="0"/>
                        <a:t>Robinsonov</a:t>
                      </a:r>
                      <a:r>
                        <a:rPr lang="hr-HR" dirty="0" smtClean="0"/>
                        <a:t> život. 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Ne bismo željeli biti na njegovu mjestu.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___________________________________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 </a:t>
                      </a:r>
                    </a:p>
                    <a:p>
                      <a:pPr lvl="0" algn="just">
                        <a:buNone/>
                      </a:pPr>
                      <a:r>
                        <a:rPr lang="hr-HR" dirty="0" smtClean="0"/>
                        <a:t>b) Nije se utopio poput ostalih. </a:t>
                      </a:r>
                    </a:p>
                    <a:p>
                      <a:pPr lvl="0" algn="just">
                        <a:buNone/>
                      </a:pPr>
                      <a:r>
                        <a:rPr lang="hr-HR" dirty="0" smtClean="0"/>
                        <a:t>Isplivao je na pusti otok.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___________________________________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 </a:t>
                      </a:r>
                    </a:p>
                    <a:p>
                      <a:pPr lvl="0" algn="just">
                        <a:buNone/>
                      </a:pPr>
                      <a:r>
                        <a:rPr lang="hr-HR" dirty="0" smtClean="0"/>
                        <a:t>c) Nije očajavao. Odlučio je preživjeti.</a:t>
                      </a:r>
                    </a:p>
                    <a:p>
                      <a:pPr algn="just">
                        <a:buNone/>
                      </a:pPr>
                      <a:r>
                        <a:rPr lang="hr-HR" dirty="0" smtClean="0"/>
                        <a:t>___________________________________</a:t>
                      </a:r>
                    </a:p>
                    <a:p>
                      <a:pPr>
                        <a:buNone/>
                      </a:pPr>
                      <a:endParaRPr lang="hr-HR" dirty="0" smtClean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1. </a:t>
                      </a:r>
                      <a:r>
                        <a:rPr lang="hr-HR" sz="1600" dirty="0" smtClean="0">
                          <a:latin typeface="Arial" pitchFamily="34" charset="0"/>
                          <a:cs typeface="Arial" pitchFamily="34" charset="0"/>
                        </a:rPr>
                        <a:t>Zadane jednostavne rečenice poveži u</a:t>
                      </a:r>
                      <a:r>
                        <a:rPr lang="hr-HR" sz="1600" b="1" dirty="0" smtClean="0">
                          <a:latin typeface="Arial" pitchFamily="34" charset="0"/>
                          <a:cs typeface="Arial" pitchFamily="34" charset="0"/>
                        </a:rPr>
                        <a:t> nezavisno složene</a:t>
                      </a:r>
                      <a:r>
                        <a:rPr lang="hr-HR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hr-HR" sz="1600" b="1" dirty="0" smtClean="0">
                          <a:latin typeface="Arial" pitchFamily="34" charset="0"/>
                          <a:cs typeface="Arial" pitchFamily="34" charset="0"/>
                        </a:rPr>
                        <a:t>suprotne</a:t>
                      </a:r>
                      <a:r>
                        <a:rPr lang="hr-HR" sz="1600" dirty="0" smtClean="0">
                          <a:latin typeface="Arial" pitchFamily="34" charset="0"/>
                          <a:cs typeface="Arial" pitchFamily="34" charset="0"/>
                        </a:rPr>
                        <a:t> rečenice. </a:t>
                      </a:r>
                    </a:p>
                    <a:p>
                      <a:pPr algn="just">
                        <a:buNone/>
                      </a:pPr>
                      <a:r>
                        <a:rPr lang="hr-HR" sz="1600" b="1" dirty="0" smtClean="0">
                          <a:latin typeface="Arial" pitchFamily="34" charset="0"/>
                          <a:cs typeface="Arial" pitchFamily="34" charset="0"/>
                        </a:rPr>
                        <a:t>    Pozor!</a:t>
                      </a:r>
                      <a:r>
                        <a:rPr lang="hr-HR" sz="1600" dirty="0" smtClean="0">
                          <a:latin typeface="Arial" pitchFamily="34" charset="0"/>
                          <a:cs typeface="Arial" pitchFamily="34" charset="0"/>
                        </a:rPr>
                        <a:t> Ako uporabiš </a:t>
                      </a:r>
                      <a:r>
                        <a:rPr lang="hr-HR" sz="1600" b="1" dirty="0" smtClean="0">
                          <a:latin typeface="Arial" pitchFamily="34" charset="0"/>
                          <a:cs typeface="Arial" pitchFamily="34" charset="0"/>
                        </a:rPr>
                        <a:t>tri različita suprotna veznika</a:t>
                      </a:r>
                      <a:r>
                        <a:rPr lang="hr-HR" sz="1600" dirty="0" smtClean="0">
                          <a:latin typeface="Arial" pitchFamily="34" charset="0"/>
                          <a:cs typeface="Arial" pitchFamily="34" charset="0"/>
                        </a:rPr>
                        <a:t>, dobit ćeš dodatni bod!</a:t>
                      </a:r>
                    </a:p>
                    <a:p>
                      <a:pPr algn="just">
                        <a:buNone/>
                      </a:pPr>
                      <a:endParaRPr lang="hr-HR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 a) Zanimljiv je </a:t>
                      </a:r>
                      <a:r>
                        <a:rPr lang="hr-HR" sz="1800" dirty="0" err="1" smtClean="0">
                          <a:latin typeface="Arial" pitchFamily="34" charset="0"/>
                          <a:cs typeface="Arial" pitchFamily="34" charset="0"/>
                        </a:rPr>
                        <a:t>Robinsonov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život. </a:t>
                      </a: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 Ne bismo željeli biti na njegovu mjestu.</a:t>
                      </a:r>
                    </a:p>
                    <a:p>
                      <a:pPr algn="just">
                        <a:buNone/>
                      </a:pP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  Zanimljiv je </a:t>
                      </a:r>
                      <a:r>
                        <a:rPr lang="hr-HR" sz="1800" dirty="0" err="1" smtClean="0">
                          <a:latin typeface="Arial" pitchFamily="34" charset="0"/>
                          <a:cs typeface="Arial" pitchFamily="34" charset="0"/>
                        </a:rPr>
                        <a:t>Robinsonov</a:t>
                      </a: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život ____ ne</a:t>
                      </a: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  bismo željeli biti na njegovu mjestu.</a:t>
                      </a: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c) Nije se utopio poput ostalih. </a:t>
                      </a: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   Isplivao je na pusti otok.</a:t>
                      </a:r>
                    </a:p>
                    <a:p>
                      <a:pPr algn="just">
                        <a:buNone/>
                      </a:pP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just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Nije se utopio poput ostalih _______ je isplivao na pusti otok.</a:t>
                      </a:r>
                    </a:p>
                    <a:p>
                      <a:pPr algn="just">
                        <a:buNone/>
                      </a:pPr>
                      <a:endParaRPr lang="hr-HR" sz="18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lvl="0"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d) Nije očajavao. Odlučio je preživjeti.</a:t>
                      </a:r>
                    </a:p>
                    <a:p>
                      <a:pPr>
                        <a:buNone/>
                      </a:pPr>
                      <a:r>
                        <a:rPr lang="hr-HR" sz="1800" dirty="0" smtClean="0">
                          <a:latin typeface="Arial" pitchFamily="34" charset="0"/>
                          <a:cs typeface="Arial" pitchFamily="34" charset="0"/>
                        </a:rPr>
                        <a:t> Nije očajavao_____ je odlučio preživjeti</a:t>
                      </a:r>
                    </a:p>
                    <a:p>
                      <a:endParaRPr lang="hr-HR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slov 1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Autofit/>
          </a:bodyPr>
          <a:lstStyle/>
          <a:p>
            <a:r>
              <a:rPr lang="hr-HR" sz="2400" b="1" dirty="0" smtClean="0"/>
              <a:t>SUPROTNE REČENICE – prilagodba; 1. primjer</a:t>
            </a:r>
            <a:br>
              <a:rPr lang="hr-HR" sz="2400" b="1" dirty="0" smtClean="0"/>
            </a:br>
            <a:r>
              <a:rPr lang="hr-HR" sz="2400" b="1" dirty="0" smtClean="0"/>
              <a:t>Martina</a:t>
            </a:r>
            <a:endParaRPr lang="hr-HR" sz="2400" dirty="0"/>
          </a:p>
        </p:txBody>
      </p:sp>
      <p:sp>
        <p:nvSpPr>
          <p:cNvPr id="13" name="Rezervirano mjesto sadržaja 1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  <a:solidFill>
            <a:srgbClr val="EAEAEA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hr-HR" sz="2200" cap="all" dirty="0" smtClean="0"/>
              <a:t>1. </a:t>
            </a: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poveži Zadane rečenice. PAZI NA SMISAO REČENICE! </a:t>
            </a: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r-HR" sz="800" cap="all" dirty="0" smtClean="0">
                <a:latin typeface="Arial" pitchFamily="34" charset="0"/>
                <a:cs typeface="Arial" pitchFamily="34" charset="0"/>
              </a:rPr>
              <a:t> </a:t>
            </a:r>
            <a:endParaRPr lang="hr-HR" sz="800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A)   MLADIĆ se nije utopio. </a:t>
            </a:r>
          </a:p>
          <a:p>
            <a:pPr marL="514350" lvl="0" indent="-514350"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	Isplivao je na pusti otok.</a:t>
            </a: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hr-HR" sz="800" cap="all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	MLADIĆ se nije utopio, ________ je isplivao na Pusti otok.</a:t>
            </a: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hr-HR" sz="2200" cap="all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b) </a:t>
            </a:r>
            <a:r>
              <a:rPr lang="hr-HR" sz="2200" dirty="0" smtClean="0">
                <a:latin typeface="Arial" pitchFamily="34" charset="0"/>
                <a:cs typeface="Arial" pitchFamily="34" charset="0"/>
              </a:rPr>
              <a:t>ZANIMLJIV JE NJEGOV ŽIVOT.  NE ZAVIDIMO MU.</a:t>
            </a:r>
          </a:p>
          <a:p>
            <a:pPr algn="just">
              <a:buNone/>
            </a:pPr>
            <a:endParaRPr lang="hr-HR" sz="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hr-HR" sz="2200" dirty="0" smtClean="0">
                <a:latin typeface="Arial" pitchFamily="34" charset="0"/>
                <a:cs typeface="Arial" pitchFamily="34" charset="0"/>
              </a:rPr>
              <a:t>	ZANIMLJIV JE NJEGOV ŽIVOT, _______ MU NE ZAVIDIMO.</a:t>
            </a:r>
          </a:p>
          <a:p>
            <a:pPr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 </a:t>
            </a: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2. REČENICE KOJE SI NAPISALA U 1. ZADATKU JESU: 	</a:t>
            </a:r>
          </a:p>
          <a:p>
            <a:pPr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	A) SASTAVNE</a:t>
            </a: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hr-HR" sz="2200" cap="all" dirty="0" smtClean="0">
                <a:latin typeface="Arial" pitchFamily="34" charset="0"/>
                <a:cs typeface="Arial" pitchFamily="34" charset="0"/>
              </a:rPr>
              <a:t>	B) SUPROTNE</a:t>
            </a:r>
          </a:p>
          <a:p>
            <a:pPr>
              <a:buNone/>
            </a:pPr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endParaRPr lang="hr-HR" sz="2200" dirty="0" smtClean="0">
              <a:latin typeface="Arial" pitchFamily="34" charset="0"/>
              <a:cs typeface="Arial" pitchFamily="34" charset="0"/>
            </a:endParaRPr>
          </a:p>
          <a:p>
            <a:endParaRPr lang="hr-HR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txBody>
          <a:bodyPr>
            <a:normAutofit/>
          </a:bodyPr>
          <a:lstStyle/>
          <a:p>
            <a:r>
              <a:rPr lang="hr-HR" sz="2400" b="1" dirty="0" smtClean="0"/>
              <a:t>SUPROTNE REČENICE – prilagodba; 2. primjer</a:t>
            </a:r>
            <a:endParaRPr lang="hr-HR" sz="24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hr-HR" sz="2300" dirty="0" smtClean="0"/>
          </a:p>
          <a:p>
            <a:endParaRPr lang="hr-HR" dirty="0"/>
          </a:p>
        </p:txBody>
      </p:sp>
      <p:graphicFrame>
        <p:nvGraphicFramePr>
          <p:cNvPr id="5" name="Tablica 4"/>
          <p:cNvGraphicFramePr>
            <a:graphicFrameLocks noGrp="1"/>
          </p:cNvGraphicFramePr>
          <p:nvPr/>
        </p:nvGraphicFramePr>
        <p:xfrm>
          <a:off x="428596" y="857232"/>
          <a:ext cx="8286808" cy="5712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43404"/>
              </a:tblGrid>
              <a:tr h="500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aseline="0" dirty="0" smtClean="0"/>
                        <a:t>Program r</a:t>
                      </a:r>
                      <a:r>
                        <a:rPr lang="hr-HR" dirty="0" smtClean="0"/>
                        <a:t>edovne</a:t>
                      </a:r>
                      <a:r>
                        <a:rPr lang="hr-HR" baseline="0" dirty="0" smtClean="0"/>
                        <a:t> nastave</a:t>
                      </a:r>
                      <a:endParaRPr lang="hr-H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>
                          <a:latin typeface="Arial" pitchFamily="34" charset="0"/>
                          <a:cs typeface="Arial" pitchFamily="34" charset="0"/>
                        </a:rPr>
                        <a:t>Prilagođeni program - Ivan</a:t>
                      </a:r>
                      <a:endParaRPr lang="hr-HR" dirty="0"/>
                    </a:p>
                  </a:txBody>
                  <a:tcPr anchor="ctr"/>
                </a:tc>
              </a:tr>
              <a:tr h="4940555">
                <a:tc>
                  <a:txBody>
                    <a:bodyPr/>
                    <a:lstStyle/>
                    <a:p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Podcrtaj</a:t>
                      </a:r>
                      <a:r>
                        <a:rPr lang="hr-HR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predikate,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zaokruži</a:t>
                      </a:r>
                      <a:r>
                        <a:rPr lang="hr-HR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veznike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pa na crtu napiši kakva je svaka rečenica</a:t>
                      </a:r>
                      <a:r>
                        <a:rPr lang="hr-HR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po sadržaju:</a:t>
                      </a:r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marL="228600" indent="-228600">
                        <a:buAutoNum type="alphaLcParenR"/>
                      </a:pP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Robinsona ćemo osuditi ili ćemo mu se diviti.</a:t>
                      </a:r>
                    </a:p>
                    <a:p>
                      <a:pPr marL="228600" indent="-228600" algn="r">
                        <a:buNone/>
                      </a:pP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	          ________________	</a:t>
                      </a:r>
                    </a:p>
                    <a:p>
                      <a:pPr marL="228600" indent="-228600" algn="r">
                        <a:buNone/>
                      </a:pPr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b) Pustolov se nadao spasu, no ostao je na otoku cijelu vječnost.	                                   ________________</a:t>
                      </a:r>
                    </a:p>
                    <a:p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c) Želio je upoznati ljude te otkriti nove krajeve.		    </a:t>
                      </a:r>
                      <a:r>
                        <a:rPr lang="hr-HR" sz="12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                 </a:t>
                      </a:r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________________</a:t>
                      </a:r>
                    </a:p>
                    <a:p>
                      <a:endParaRPr lang="hr-HR" sz="12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2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d) Roman je nastao davno, a još izaziva pozornost stvaralaca.                                        ________________</a:t>
                      </a:r>
                      <a:endParaRPr lang="hr-HR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Zaokruži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veznik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odredi je li rečenica sastavna (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), rastavna (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ili suprotna (</a:t>
                      </a:r>
                      <a:r>
                        <a:rPr lang="hr-H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342900" indent="-342900">
                        <a:buAutoNum type="alphaLcParenR"/>
                      </a:pP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Robinsona ćemo osuditi ili ćemo mu se diviti.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         R	SU</a:t>
                      </a:r>
                      <a:endParaRPr lang="hr-HR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None/>
                      </a:pPr>
                      <a:endParaRPr lang="hr-HR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b) Pustolov se nadao spasu, no ostao je na otoku cijelu vječnost.</a:t>
                      </a:r>
                    </a:p>
                    <a:p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         R	 SU </a:t>
                      </a:r>
                    </a:p>
                    <a:p>
                      <a:endParaRPr lang="hr-HR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c) Želio je upoznati ljude te otkriti nove krajeve.					               SA         R	SU </a:t>
                      </a:r>
                      <a:endParaRPr lang="hr-HR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d) Roman je nastao davno, a još izaziva pozornost stvaralaca.                		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</a:t>
                      </a:r>
                      <a:r>
                        <a:rPr lang="hr-H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R</a:t>
                      </a:r>
                      <a:r>
                        <a:rPr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SU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solidFill>
                  <a:schemeClr val="dk1"/>
                </a:solidFill>
              </a:rPr>
              <a:t> </a:t>
            </a:r>
            <a:r>
              <a:rPr lang="hr-HR" sz="2000" b="1" dirty="0" smtClean="0"/>
              <a:t>SUPROTNE REČENICE – prilagodba; 2. primjer</a:t>
            </a:r>
            <a:br>
              <a:rPr lang="hr-HR" sz="2000" b="1" dirty="0" smtClean="0"/>
            </a:br>
            <a:r>
              <a:rPr lang="hr-HR" sz="2000" b="1" dirty="0" smtClean="0"/>
              <a:t>Martina</a:t>
            </a:r>
            <a:endParaRPr lang="hr-HR" sz="2000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1500174"/>
            <a:ext cx="7929618" cy="4724370"/>
          </a:xfrm>
          <a:prstGeom prst="rect">
            <a:avLst/>
          </a:prstGeom>
          <a:solidFill>
            <a:srgbClr val="EAEAEA"/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ZAOKRUŽIVANJEM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KRATICE ODREDI JE LI REČENICA </a:t>
            </a:r>
          </a:p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SASTAVNA (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), RASTAVNA (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ILI SUPROTNA (</a:t>
            </a:r>
            <a:r>
              <a:rPr kumimoji="0" lang="hr-H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SU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A) OSUDIT ĆEMO NAŠEG MORNARA </a:t>
            </a:r>
            <a:r>
              <a:rPr kumimoji="0" lang="hr-HR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ILI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ĆEMO MU SE DIVITI.	</a:t>
            </a: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		       R		SU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hr-HR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B) NADAO SE SPASU, </a:t>
            </a:r>
            <a:r>
              <a:rPr kumimoji="0" lang="hr-HR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ALI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OSTAO JE NA OTOKU.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		       R		SU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hr-HR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C) ŽELIO JE UPOZNATI LJUDE </a:t>
            </a:r>
            <a:r>
              <a:rPr kumimoji="0" lang="hr-HR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OTKRITI NOVE KRAJEVE.					</a:t>
            </a: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SA		      R		SU</a:t>
            </a: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2910" y="500043"/>
            <a:ext cx="8072494" cy="611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hr-HR" b="1" u="sng" dirty="0" smtClean="0">
                <a:latin typeface="Arial" pitchFamily="34" charset="0"/>
                <a:ea typeface="Times New Roman" pitchFamily="18" charset="0"/>
              </a:rPr>
              <a:t>Obrazovni ishodi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hr-H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uočiti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obrazac </a:t>
            </a:r>
            <a:r>
              <a:rPr lang="hr-HR" sz="17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individualiziranog odgojno-obrazovnog programa (IOOP-a)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za učenike s </a:t>
            </a:r>
            <a:r>
              <a:rPr kumimoji="0" lang="hr-HR" sz="1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različitim teškoćama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 učenju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r-HR" sz="1700" b="1" dirty="0" smtClean="0">
                <a:latin typeface="Arial" pitchFamily="34" charset="0"/>
                <a:ea typeface="Times New Roman" pitchFamily="18" charset="0"/>
              </a:rPr>
              <a:t>povezati</a:t>
            </a:r>
            <a:r>
              <a:rPr lang="hr-HR" sz="17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hr-HR" sz="17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mjesečni plan </a:t>
            </a:r>
            <a:r>
              <a:rPr lang="hr-HR" sz="1700" dirty="0" smtClean="0">
                <a:latin typeface="Arial" pitchFamily="34" charset="0"/>
                <a:ea typeface="Times New Roman" pitchFamily="18" charset="0"/>
              </a:rPr>
              <a:t>nastave Hrvatskoga jezika s </a:t>
            </a:r>
            <a:r>
              <a:rPr lang="hr-HR" sz="17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individualiziranim odgojno-obrazovnim programom (IOOP-om)</a:t>
            </a:r>
            <a:endParaRPr kumimoji="0" lang="hr-HR" sz="17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usporediti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obrazovna postignuća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aktivnosti učenika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strategije potpore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na </a:t>
            </a:r>
            <a:r>
              <a:rPr kumimoji="0" lang="hr-HR" sz="1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različitim razinama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prilagodbe</a:t>
            </a:r>
            <a:endParaRPr kumimoji="0" lang="hr-HR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hr-HR" sz="1700" b="1" dirty="0" smtClean="0">
                <a:latin typeface="Arial" pitchFamily="34" charset="0"/>
                <a:ea typeface="Times New Roman" pitchFamily="18" charset="0"/>
              </a:rPr>
              <a:t>upoznati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model prilagođavanja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zadataka za provjeru znanja učenika s teškoćama</a:t>
            </a:r>
            <a:endParaRPr kumimoji="0" lang="hr-HR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diferencirati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razine prilagodbe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zadataka za provjeru znanja učenika s teškoćama</a:t>
            </a:r>
            <a:endParaRPr kumimoji="0" lang="hr-HR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hr-HR" sz="1700" dirty="0" smtClean="0">
                <a:latin typeface="Arial" pitchFamily="34" charset="0"/>
                <a:ea typeface="Times New Roman" pitchFamily="18" charset="0"/>
              </a:rPr>
              <a:t>u skupinama </a:t>
            </a:r>
            <a:r>
              <a:rPr lang="hr-HR" sz="1700" b="1" dirty="0" smtClean="0">
                <a:latin typeface="Arial" pitchFamily="34" charset="0"/>
                <a:ea typeface="Times New Roman" pitchFamily="18" charset="0"/>
              </a:rPr>
              <a:t>izraditi</a:t>
            </a:r>
            <a:r>
              <a:rPr lang="hr-HR" sz="17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hr-HR" sz="17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prilagodbu primjera z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adataka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za vrjednovanje učenika s teškoćama </a:t>
            </a:r>
            <a:endParaRPr kumimoji="0" lang="hr-HR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hr-H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procijeniti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primjerenost zadataka 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opisanim u</a:t>
            </a:r>
            <a:r>
              <a:rPr kumimoji="0" lang="hr-H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čenicima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hr-HR" sz="1700" b="1" dirty="0" smtClean="0">
                <a:latin typeface="Arial" pitchFamily="34" charset="0"/>
                <a:ea typeface="Times New Roman" pitchFamily="18" charset="0"/>
              </a:rPr>
              <a:t>vrjednovati</a:t>
            </a:r>
            <a:r>
              <a:rPr lang="hr-HR" sz="1700" dirty="0" smtClean="0">
                <a:latin typeface="Arial" pitchFamily="34" charset="0"/>
                <a:ea typeface="Times New Roman" pitchFamily="18" charset="0"/>
              </a:rPr>
              <a:t> ponuđeni model programiranja </a:t>
            </a:r>
            <a:r>
              <a:rPr lang="hr-HR" sz="17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u nastavnoj praksi</a:t>
            </a:r>
            <a:endParaRPr lang="hr-HR" sz="1700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LEKTIRA – Martina</a:t>
            </a:r>
            <a:r>
              <a:rPr lang="hr-HR" sz="2000" dirty="0" smtClean="0"/>
              <a:t/>
            </a:r>
            <a:br>
              <a:rPr lang="hr-HR" sz="2000" dirty="0" smtClean="0"/>
            </a:br>
            <a:r>
              <a:rPr lang="hr-HR" sz="2800" dirty="0" smtClean="0">
                <a:hlinkClick r:id="rId2" action="ppaction://hlinkfile"/>
              </a:rPr>
              <a:t>Provjera\Lektira-</a:t>
            </a:r>
            <a:r>
              <a:rPr lang="hr-HR" sz="2800" dirty="0" err="1" smtClean="0">
                <a:hlinkClick r:id="rId2" action="ppaction://hlinkfile"/>
              </a:rPr>
              <a:t>Martina.doc</a:t>
            </a:r>
            <a:endParaRPr lang="hr-H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500198"/>
          </a:xfrm>
        </p:spPr>
        <p:txBody>
          <a:bodyPr>
            <a:noAutofit/>
          </a:bodyPr>
          <a:lstStyle/>
          <a:p>
            <a:r>
              <a:rPr lang="hr-HR" sz="3600" b="1" dirty="0" smtClean="0">
                <a:solidFill>
                  <a:srgbClr val="C00000"/>
                </a:solidFill>
              </a:rPr>
              <a:t>RAD U SKUPINAMA</a:t>
            </a:r>
            <a:r>
              <a:rPr lang="hr-HR" sz="800" b="1" dirty="0" smtClean="0">
                <a:solidFill>
                  <a:srgbClr val="C00000"/>
                </a:solidFill>
              </a:rPr>
              <a:t/>
            </a:r>
            <a:br>
              <a:rPr lang="hr-HR" sz="800" b="1" dirty="0" smtClean="0">
                <a:solidFill>
                  <a:srgbClr val="C00000"/>
                </a:solidFill>
              </a:rPr>
            </a:br>
            <a:r>
              <a:rPr lang="hr-HR" sz="800" b="1" dirty="0" smtClean="0"/>
              <a:t/>
            </a:r>
            <a:br>
              <a:rPr lang="hr-HR" sz="800" b="1" dirty="0" smtClean="0"/>
            </a:br>
            <a:r>
              <a:rPr lang="hr-HR" sz="3200" b="1" dirty="0" smtClean="0"/>
              <a:t>Što svaka skupina treba imati na stolu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4786314" y="2285992"/>
            <a:ext cx="4071966" cy="35544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hr-HR" sz="8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hr-HR" sz="3600" dirty="0" smtClean="0">
                <a:solidFill>
                  <a:schemeClr val="tx2">
                    <a:lumMod val="75000"/>
                  </a:schemeClr>
                </a:solidFill>
              </a:rPr>
              <a:t>listić s uputama za rad</a:t>
            </a:r>
          </a:p>
          <a:p>
            <a:pPr>
              <a:buFont typeface="Wingdings" pitchFamily="2" charset="2"/>
              <a:buChar char="ü"/>
            </a:pPr>
            <a:r>
              <a:rPr lang="hr-HR" sz="3600" dirty="0" smtClean="0">
                <a:solidFill>
                  <a:schemeClr val="tx2">
                    <a:lumMod val="75000"/>
                  </a:schemeClr>
                </a:solidFill>
              </a:rPr>
              <a:t>listić s izvatkom iz PIP-a i sa zadatkom</a:t>
            </a:r>
          </a:p>
          <a:p>
            <a:pPr>
              <a:buFont typeface="Wingdings" pitchFamily="2" charset="2"/>
              <a:buChar char="ü"/>
            </a:pPr>
            <a:r>
              <a:rPr lang="hr-HR" sz="3600" dirty="0" smtClean="0">
                <a:solidFill>
                  <a:schemeClr val="tx2">
                    <a:lumMod val="75000"/>
                  </a:schemeClr>
                </a:solidFill>
              </a:rPr>
              <a:t>listić s popisom strategija potpore</a:t>
            </a:r>
          </a:p>
          <a:p>
            <a:pPr>
              <a:buFont typeface="Wingdings" pitchFamily="2" charset="2"/>
              <a:buChar char="ü"/>
            </a:pPr>
            <a:r>
              <a:rPr lang="hr-HR" sz="3600" dirty="0" smtClean="0">
                <a:solidFill>
                  <a:schemeClr val="tx2">
                    <a:lumMod val="75000"/>
                  </a:schemeClr>
                </a:solidFill>
              </a:rPr>
              <a:t>papir veličine A3</a:t>
            </a:r>
          </a:p>
        </p:txBody>
      </p:sp>
      <p:pic>
        <p:nvPicPr>
          <p:cNvPr id="6" name="Picture 6" descr="C:\Documents and Settings\Vilma\Local Settings\Temporary Internet Files\Content.IE5\MG44RWYO\MP90044657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4214842" cy="3539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idx="1"/>
          </p:nvPr>
        </p:nvSpPr>
        <p:spPr>
          <a:xfrm>
            <a:off x="285720" y="285728"/>
            <a:ext cx="8643998" cy="2928934"/>
          </a:xfrm>
        </p:spPr>
        <p:txBody>
          <a:bodyPr>
            <a:normAutofit fontScale="25000" lnSpcReduction="20000"/>
          </a:bodyPr>
          <a:lstStyle/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/>
            <a:endParaRPr lang="hr-HR" sz="7200" b="1" u="sng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hr-HR" sz="7200" b="1" u="sng" dirty="0" smtClean="0">
                <a:solidFill>
                  <a:schemeClr val="tx1"/>
                </a:solidFill>
              </a:rPr>
              <a:t>Upute za rad</a:t>
            </a:r>
          </a:p>
          <a:p>
            <a:pPr lvl="0"/>
            <a:r>
              <a:rPr lang="hr-HR" sz="3200" b="1" dirty="0" smtClean="0">
                <a:solidFill>
                  <a:schemeClr val="tx1"/>
                </a:solidFill>
              </a:rPr>
              <a:t> </a:t>
            </a:r>
            <a:endParaRPr lang="hr-HR" sz="3200" dirty="0" smtClean="0">
              <a:solidFill>
                <a:schemeClr val="tx1"/>
              </a:solidFill>
            </a:endParaRPr>
          </a:p>
          <a:p>
            <a:pPr lvl="0"/>
            <a:r>
              <a:rPr lang="hr-HR" sz="7200" dirty="0" smtClean="0">
                <a:solidFill>
                  <a:schemeClr val="tx1"/>
                </a:solidFill>
              </a:rPr>
              <a:t>Zadatak namijenjen provjeri znanja učenika koji nastavu prate prema </a:t>
            </a:r>
            <a:r>
              <a:rPr lang="hr-HR" sz="7200" u="sng" dirty="0" smtClean="0">
                <a:solidFill>
                  <a:schemeClr val="tx1"/>
                </a:solidFill>
              </a:rPr>
              <a:t>redovnom programu</a:t>
            </a:r>
            <a:r>
              <a:rPr lang="hr-HR" sz="7200" dirty="0" smtClean="0">
                <a:solidFill>
                  <a:schemeClr val="tx1"/>
                </a:solidFill>
              </a:rPr>
              <a:t> </a:t>
            </a:r>
            <a:r>
              <a:rPr lang="hr-HR" sz="7200" b="1" dirty="0" smtClean="0">
                <a:solidFill>
                  <a:schemeClr val="tx1"/>
                </a:solidFill>
              </a:rPr>
              <a:t>prilagodite</a:t>
            </a:r>
            <a:r>
              <a:rPr lang="hr-HR" sz="7200" dirty="0" smtClean="0">
                <a:solidFill>
                  <a:schemeClr val="tx1"/>
                </a:solidFill>
              </a:rPr>
              <a:t>:   - učeniku/učenici A (sličnom Ivanu)</a:t>
            </a:r>
          </a:p>
          <a:p>
            <a:pPr lvl="0"/>
            <a:r>
              <a:rPr lang="hr-HR" sz="7200" dirty="0" smtClean="0">
                <a:solidFill>
                  <a:schemeClr val="tx1"/>
                </a:solidFill>
              </a:rPr>
              <a:t>                                                 - učeniku/učenici B (sličnom Martini)</a:t>
            </a:r>
          </a:p>
          <a:p>
            <a:pPr lvl="0"/>
            <a:r>
              <a:rPr lang="hr-HR" sz="7200" dirty="0" smtClean="0">
                <a:solidFill>
                  <a:schemeClr val="tx1"/>
                </a:solidFill>
              </a:rPr>
              <a:t> Prilagođene zadatke za ovu prigodu </a:t>
            </a:r>
            <a:r>
              <a:rPr lang="hr-HR" sz="7200" b="1" dirty="0" smtClean="0">
                <a:solidFill>
                  <a:schemeClr val="tx1"/>
                </a:solidFill>
              </a:rPr>
              <a:t>napišite rukom </a:t>
            </a:r>
            <a:r>
              <a:rPr lang="hr-HR" sz="7200" dirty="0" smtClean="0">
                <a:solidFill>
                  <a:schemeClr val="tx1"/>
                </a:solidFill>
              </a:rPr>
              <a:t>na papir A3 formata</a:t>
            </a:r>
            <a:r>
              <a:rPr lang="hr-HR" sz="7200" i="1" dirty="0" smtClean="0">
                <a:solidFill>
                  <a:schemeClr val="tx1"/>
                </a:solidFill>
              </a:rPr>
              <a:t> </a:t>
            </a:r>
            <a:r>
              <a:rPr lang="hr-HR" sz="7200" dirty="0" smtClean="0">
                <a:solidFill>
                  <a:schemeClr val="tx1"/>
                </a:solidFill>
              </a:rPr>
              <a:t> koji se nalazi na vašem stolu. </a:t>
            </a:r>
            <a:endParaRPr lang="hr-HR" sz="800" dirty="0" smtClean="0">
              <a:solidFill>
                <a:schemeClr val="tx1"/>
              </a:solidFill>
            </a:endParaRPr>
          </a:p>
          <a:p>
            <a:pPr lvl="0"/>
            <a:r>
              <a:rPr lang="hr-HR" sz="3200" dirty="0" smtClean="0">
                <a:solidFill>
                  <a:schemeClr val="tx1"/>
                </a:solidFill>
              </a:rPr>
              <a:t> </a:t>
            </a:r>
          </a:p>
          <a:p>
            <a:pPr lvl="0"/>
            <a:r>
              <a:rPr lang="hr-HR" sz="7200" dirty="0" smtClean="0">
                <a:solidFill>
                  <a:schemeClr val="tx1"/>
                </a:solidFill>
              </a:rPr>
              <a:t>Unutar skupine </a:t>
            </a:r>
            <a:r>
              <a:rPr lang="hr-HR" sz="7200" b="1" dirty="0" smtClean="0">
                <a:solidFill>
                  <a:schemeClr val="tx1"/>
                </a:solidFill>
              </a:rPr>
              <a:t>raspravite</a:t>
            </a:r>
            <a:r>
              <a:rPr lang="hr-HR" sz="7200" dirty="0" smtClean="0">
                <a:solidFill>
                  <a:schemeClr val="tx1"/>
                </a:solidFill>
              </a:rPr>
              <a:t> o učinjenim prilagodbama pa, koristeći dobivene pisane materijale (izvadak iz </a:t>
            </a:r>
            <a:r>
              <a:rPr lang="hr-HR" sz="7200" i="1" u="sng" dirty="0" smtClean="0">
                <a:solidFill>
                  <a:schemeClr val="tx1"/>
                </a:solidFill>
              </a:rPr>
              <a:t>Plana i programa Hrvatskoga jezika</a:t>
            </a:r>
            <a:r>
              <a:rPr lang="hr-HR" sz="7200" u="sng" dirty="0" smtClean="0">
                <a:solidFill>
                  <a:schemeClr val="tx1"/>
                </a:solidFill>
              </a:rPr>
              <a:t> (PIP-a)</a:t>
            </a:r>
            <a:r>
              <a:rPr lang="hr-HR" sz="7200" dirty="0" smtClean="0">
                <a:solidFill>
                  <a:schemeClr val="tx1"/>
                </a:solidFill>
              </a:rPr>
              <a:t>, i </a:t>
            </a:r>
            <a:r>
              <a:rPr lang="hr-HR" sz="7200" i="1" u="sng" dirty="0" smtClean="0">
                <a:solidFill>
                  <a:schemeClr val="tx1"/>
                </a:solidFill>
              </a:rPr>
              <a:t>strategije potpore</a:t>
            </a:r>
            <a:r>
              <a:rPr lang="hr-HR" sz="7200" u="sng" dirty="0" smtClean="0">
                <a:solidFill>
                  <a:schemeClr val="tx1"/>
                </a:solidFill>
              </a:rPr>
              <a:t>)</a:t>
            </a:r>
            <a:r>
              <a:rPr lang="hr-HR" sz="7200" dirty="0" smtClean="0">
                <a:solidFill>
                  <a:schemeClr val="tx1"/>
                </a:solidFill>
              </a:rPr>
              <a:t>  ispunite sljedeću tablicu:</a:t>
            </a:r>
          </a:p>
          <a:p>
            <a:pPr lvl="0"/>
            <a:endParaRPr lang="hr-HR" sz="5600" dirty="0" smtClean="0">
              <a:solidFill>
                <a:schemeClr val="tx1"/>
              </a:solidFill>
            </a:endParaRPr>
          </a:p>
          <a:p>
            <a:endParaRPr lang="hr-HR" dirty="0"/>
          </a:p>
        </p:txBody>
      </p:sp>
      <p:graphicFrame>
        <p:nvGraphicFramePr>
          <p:cNvPr id="5" name="Tablica 4"/>
          <p:cNvGraphicFramePr>
            <a:graphicFrameLocks noGrp="1"/>
          </p:cNvGraphicFramePr>
          <p:nvPr/>
        </p:nvGraphicFramePr>
        <p:xfrm>
          <a:off x="500034" y="3214686"/>
          <a:ext cx="8215370" cy="3242600"/>
        </p:xfrm>
        <a:graphic>
          <a:graphicData uri="http://schemas.openxmlformats.org/drawingml/2006/table">
            <a:tbl>
              <a:tblPr/>
              <a:tblGrid>
                <a:gridCol w="714380"/>
                <a:gridCol w="1785950"/>
                <a:gridCol w="1978982"/>
                <a:gridCol w="1796832"/>
                <a:gridCol w="1939226"/>
              </a:tblGrid>
              <a:tr h="7509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Učenik/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učenica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Sadržaj </a:t>
                      </a: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edukacije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(područja/teme/ključni pojmovi)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Aktivnosti </a:t>
                      </a: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 smtClean="0">
                          <a:latin typeface="Arial Narrow"/>
                          <a:ea typeface="Times New Roman"/>
                        </a:rPr>
                        <a:t>Strategije </a:t>
                      </a: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potpore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Arial Narrow"/>
                          <a:ea typeface="Times New Roman"/>
                        </a:rPr>
                        <a:t>(prilagodba metoda, sredstava, oblika, postupaka, zahtjeva)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194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Arial"/>
                          <a:ea typeface="Times New Roman"/>
                        </a:rPr>
                        <a:t>A</a:t>
                      </a:r>
                      <a:endParaRPr lang="hr-HR" sz="9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 Narrow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94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dirty="0">
                          <a:latin typeface="Arial"/>
                          <a:ea typeface="Times New Roman"/>
                        </a:rPr>
                        <a:t>B</a:t>
                      </a:r>
                      <a:endParaRPr lang="hr-HR" sz="900" dirty="0">
                        <a:latin typeface="Times New Roman"/>
                        <a:ea typeface="Times New Roman"/>
                      </a:endParaRPr>
                    </a:p>
                  </a:txBody>
                  <a:tcPr marL="51155" marR="511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 Narrow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900" dirty="0">
                        <a:latin typeface="Arial"/>
                        <a:ea typeface="Times New Roman"/>
                      </a:endParaRPr>
                    </a:p>
                  </a:txBody>
                  <a:tcPr marL="51155" marR="51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358246" cy="2428892"/>
          </a:xfrm>
        </p:spPr>
        <p:txBody>
          <a:bodyPr>
            <a:noAutofit/>
          </a:bodyPr>
          <a:lstStyle/>
          <a:p>
            <a:pPr lvl="0">
              <a:buFont typeface="Arial" pitchFamily="34" charset="0"/>
              <a:buChar char="•"/>
            </a:pPr>
            <a:r>
              <a:rPr lang="hr-HR" sz="1800" u="sng" cap="none" dirty="0" smtClean="0">
                <a:latin typeface="Arial" pitchFamily="34" charset="0"/>
                <a:ea typeface="+mn-ea"/>
                <a:cs typeface="Arial" pitchFamily="34" charset="0"/>
              </a:rPr>
              <a:t> zadatak (redovna nastava):</a:t>
            </a: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 Bio je to nizak čovjek, mršav i brzih pokreta.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 a) Dopuni: Istaknuti </a:t>
            </a:r>
            <a:r>
              <a:rPr lang="hr-HR" sz="1800" b="0" cap="none" smtClean="0">
                <a:latin typeface="Arial" pitchFamily="34" charset="0"/>
                <a:ea typeface="+mn-ea"/>
                <a:cs typeface="Arial" pitchFamily="34" charset="0"/>
              </a:rPr>
              <a:t>su pridjevi </a:t>
            </a: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u I. stupnju ili ______________________.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 b) Zadanu rečenicu prepiši tako da pridjeve staviš u komparativ. Pritom pripazi 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     na promjene u osnovi pridjeva. </a:t>
            </a:r>
            <a:r>
              <a:rPr lang="hr-HR" sz="1800" dirty="0" smtClean="0">
                <a:latin typeface="+mn-lt"/>
                <a:ea typeface="+mn-ea"/>
                <a:cs typeface="+mn-cs"/>
              </a:rPr>
              <a:t/>
            </a:r>
            <a:br>
              <a:rPr lang="hr-HR" sz="1800" dirty="0" smtClean="0">
                <a:latin typeface="+mn-lt"/>
                <a:ea typeface="+mn-ea"/>
                <a:cs typeface="+mn-cs"/>
              </a:rPr>
            </a:br>
            <a:endParaRPr lang="hr-HR" sz="180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28596" y="428604"/>
            <a:ext cx="8215370" cy="3192478"/>
          </a:xfrm>
        </p:spPr>
        <p:txBody>
          <a:bodyPr>
            <a:noAutofit/>
          </a:bodyPr>
          <a:lstStyle/>
          <a:p>
            <a:r>
              <a:rPr lang="hr-HR" sz="1800" b="1" u="sng" dirty="0" smtClean="0">
                <a:solidFill>
                  <a:schemeClr val="tx1"/>
                </a:solidFill>
                <a:latin typeface="+mj-lt"/>
              </a:rPr>
              <a:t>ZADATAK</a:t>
            </a:r>
            <a:r>
              <a:rPr lang="hr-HR" sz="1800" b="1" u="sng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 </a:t>
            </a:r>
            <a:r>
              <a:rPr lang="hr-HR" b="1" u="sng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1</a:t>
            </a:r>
            <a:endParaRPr lang="hr-HR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 razred: </a:t>
            </a:r>
            <a:r>
              <a:rPr lang="hr-HR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hr-H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</a:rPr>
              <a:t>  izvadak iz </a:t>
            </a:r>
            <a:r>
              <a:rPr lang="hr-HR" sz="1800" b="1" dirty="0" smtClean="0">
                <a:solidFill>
                  <a:schemeClr val="tx1"/>
                </a:solidFill>
              </a:rPr>
              <a:t>Plana i programa Hrvatskoga jezika (PIP-a):</a:t>
            </a:r>
            <a:endParaRPr lang="hr-HR" sz="1800" dirty="0" smtClean="0">
              <a:solidFill>
                <a:schemeClr val="tx1"/>
              </a:solidFill>
            </a:endParaRPr>
          </a:p>
          <a:p>
            <a:r>
              <a:rPr lang="hr-HR" sz="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7. Stupnjevanje pridjeva</a:t>
            </a:r>
            <a:endParaRPr lang="hr-HR" sz="1800" dirty="0" smtClean="0">
              <a:solidFill>
                <a:schemeClr val="tx1"/>
              </a:solidFill>
            </a:endParaRP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Ključni pojmovi:</a:t>
            </a:r>
            <a:r>
              <a:rPr lang="hr-HR" sz="1800" i="1" dirty="0" smtClean="0">
                <a:solidFill>
                  <a:schemeClr val="tx1"/>
                </a:solidFill>
              </a:rPr>
              <a:t> stupnjevanje i stupnjevi (pozitiv, komparativ, superlativ).</a:t>
            </a:r>
            <a:endParaRPr lang="hr-HR" sz="1800" dirty="0" smtClean="0">
              <a:solidFill>
                <a:schemeClr val="tx1"/>
              </a:solidFill>
            </a:endParaRP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Obrazovna postignuća: </a:t>
            </a:r>
            <a:r>
              <a:rPr lang="hr-HR" sz="1800" i="1" dirty="0" smtClean="0">
                <a:solidFill>
                  <a:schemeClr val="tx1"/>
                </a:solidFill>
              </a:rPr>
              <a:t>imenovati i prepoznavati pozitiv, komparativ i superlativ u govorenju i pisanju; prepoznati i razumjeti njihove odnose u stupnjevanju; pravilno rabiti komparativ i superlativ najčešćih pridjeva, moći tvoriti komparative i superlative plodnim načinima (sufiksima -</a:t>
            </a:r>
            <a:r>
              <a:rPr lang="hr-HR" sz="1800" i="1" dirty="0" err="1" smtClean="0">
                <a:solidFill>
                  <a:schemeClr val="tx1"/>
                </a:solidFill>
              </a:rPr>
              <a:t>iji</a:t>
            </a:r>
            <a:r>
              <a:rPr lang="hr-HR" sz="1800" i="1" dirty="0" smtClean="0">
                <a:solidFill>
                  <a:schemeClr val="tx1"/>
                </a:solidFill>
              </a:rPr>
              <a:t> i </a:t>
            </a:r>
            <a:r>
              <a:rPr lang="hr-HR" sz="1800" i="1" dirty="0" err="1" smtClean="0">
                <a:solidFill>
                  <a:schemeClr val="tx1"/>
                </a:solidFill>
              </a:rPr>
              <a:t>naj</a:t>
            </a:r>
            <a:r>
              <a:rPr lang="hr-HR" sz="1800" i="1" dirty="0" smtClean="0">
                <a:solidFill>
                  <a:schemeClr val="tx1"/>
                </a:solidFill>
              </a:rPr>
              <a:t>-).</a:t>
            </a:r>
            <a:endParaRPr lang="hr-HR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00132"/>
          </a:xfrm>
        </p:spPr>
        <p:txBody>
          <a:bodyPr>
            <a:noAutofit/>
          </a:bodyPr>
          <a:lstStyle/>
          <a:p>
            <a:r>
              <a:rPr lang="hr-HR" sz="3600" dirty="0" smtClean="0"/>
              <a:t/>
            </a:r>
            <a:br>
              <a:rPr lang="hr-HR" sz="3600" dirty="0" smtClean="0"/>
            </a:br>
            <a:r>
              <a:rPr lang="hr-HR" sz="3600" dirty="0" smtClean="0"/>
              <a:t>Zadatak 1 - 5. razred</a:t>
            </a:r>
            <a:br>
              <a:rPr lang="hr-HR" sz="3600" dirty="0" smtClean="0"/>
            </a:br>
            <a:r>
              <a:rPr lang="hr-HR" sz="2400" dirty="0" smtClean="0">
                <a:solidFill>
                  <a:srgbClr val="C00000"/>
                </a:solidFill>
              </a:rPr>
              <a:t>Stupnjevanje pridjeva </a:t>
            </a:r>
            <a:r>
              <a:rPr lang="hr-HR" sz="3600" dirty="0" smtClean="0"/>
              <a:t/>
            </a:r>
            <a:br>
              <a:rPr lang="hr-HR" sz="3600" dirty="0" smtClean="0"/>
            </a:br>
            <a:endParaRPr lang="hr-HR" sz="3600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285720" y="1428736"/>
            <a:ext cx="4040188" cy="5143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b="1" u="sng" dirty="0" smtClean="0"/>
              <a:t>UČENIK  A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 </a:t>
            </a:r>
          </a:p>
          <a:p>
            <a:r>
              <a:rPr lang="hr-HR" dirty="0" smtClean="0"/>
              <a:t>Bio je to </a:t>
            </a:r>
            <a:r>
              <a:rPr lang="hr-HR" b="1" dirty="0" smtClean="0"/>
              <a:t>nizak</a:t>
            </a:r>
            <a:r>
              <a:rPr lang="hr-HR" dirty="0" smtClean="0"/>
              <a:t> čovjek.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pPr lvl="0">
              <a:buNone/>
            </a:pPr>
            <a:r>
              <a:rPr lang="hr-HR" i="1" dirty="0" smtClean="0"/>
              <a:t>Dopuni: </a:t>
            </a:r>
          </a:p>
          <a:p>
            <a:pPr lvl="0">
              <a:buNone/>
            </a:pPr>
            <a:r>
              <a:rPr lang="hr-HR" dirty="0" smtClean="0"/>
              <a:t>Istaknuti pridjev je u I. stupnju</a:t>
            </a:r>
          </a:p>
          <a:p>
            <a:pPr lvl="0">
              <a:buNone/>
            </a:pPr>
            <a:r>
              <a:rPr lang="hr-HR" dirty="0" smtClean="0"/>
              <a:t>ili  _____________.</a:t>
            </a:r>
          </a:p>
          <a:p>
            <a:pPr>
              <a:buNone/>
            </a:pPr>
            <a:r>
              <a:rPr lang="hr-HR" dirty="0" smtClean="0"/>
              <a:t> </a:t>
            </a:r>
          </a:p>
          <a:p>
            <a:pPr lvl="0">
              <a:buNone/>
            </a:pPr>
            <a:r>
              <a:rPr lang="hr-HR" dirty="0" smtClean="0"/>
              <a:t>Isti pridjev stavi u </a:t>
            </a:r>
            <a:r>
              <a:rPr lang="hr-HR" b="1" dirty="0" smtClean="0"/>
              <a:t>komparativ</a:t>
            </a:r>
            <a:r>
              <a:rPr lang="hr-HR" dirty="0" smtClean="0"/>
              <a:t>.</a:t>
            </a:r>
          </a:p>
          <a:p>
            <a:pPr lvl="0">
              <a:buNone/>
            </a:pPr>
            <a:r>
              <a:rPr lang="hr-HR" dirty="0" smtClean="0"/>
              <a:t>Pritom pripazi na </a:t>
            </a:r>
            <a:r>
              <a:rPr lang="hr-HR" b="1" dirty="0" smtClean="0"/>
              <a:t>promjenu u</a:t>
            </a:r>
          </a:p>
          <a:p>
            <a:pPr lvl="0">
              <a:buNone/>
            </a:pPr>
            <a:r>
              <a:rPr lang="hr-HR" b="1" dirty="0" smtClean="0"/>
              <a:t>osnovi</a:t>
            </a:r>
            <a:r>
              <a:rPr lang="hr-HR" dirty="0" smtClean="0"/>
              <a:t> pridjeva.</a:t>
            </a:r>
          </a:p>
          <a:p>
            <a:pPr lvl="0">
              <a:buNone/>
            </a:pPr>
            <a:r>
              <a:rPr lang="hr-HR" dirty="0" smtClean="0"/>
              <a:t>_________________________</a:t>
            </a:r>
            <a:endParaRPr lang="hr-HR" dirty="0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4"/>
          </p:nvPr>
        </p:nvSpPr>
        <p:spPr>
          <a:xfrm>
            <a:off x="4500562" y="1500174"/>
            <a:ext cx="4400552" cy="435771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hr-HR" sz="2800" b="1" u="sng" dirty="0" smtClean="0"/>
              <a:t>UČENIK  B</a:t>
            </a:r>
            <a:endParaRPr lang="hr-HR" sz="2800" dirty="0" smtClean="0"/>
          </a:p>
          <a:p>
            <a:pPr>
              <a:buNone/>
            </a:pPr>
            <a:r>
              <a:rPr lang="hr-HR" dirty="0" smtClean="0"/>
              <a:t> </a:t>
            </a:r>
          </a:p>
          <a:p>
            <a:pPr lvl="0"/>
            <a:r>
              <a:rPr lang="hr-HR" sz="3200" dirty="0" smtClean="0"/>
              <a:t>STUPNJUJ ZADANE</a:t>
            </a:r>
          </a:p>
          <a:p>
            <a:pPr lvl="0">
              <a:buNone/>
            </a:pPr>
            <a:r>
              <a:rPr lang="hr-HR" sz="3200" dirty="0" smtClean="0"/>
              <a:t>PRIDJEVE. </a:t>
            </a:r>
          </a:p>
          <a:p>
            <a:pPr lvl="0">
              <a:buNone/>
            </a:pPr>
            <a:r>
              <a:rPr lang="hr-HR" sz="3200" dirty="0" smtClean="0"/>
              <a:t>SLIJEDI PRIMJER.</a:t>
            </a:r>
          </a:p>
          <a:p>
            <a:pPr lvl="0">
              <a:buNone/>
            </a:pPr>
            <a:endParaRPr lang="hr-HR" sz="3200" dirty="0" smtClean="0"/>
          </a:p>
          <a:p>
            <a:pPr>
              <a:buNone/>
            </a:pPr>
            <a:r>
              <a:rPr lang="hr-HR" sz="3200" i="1" dirty="0" smtClean="0"/>
              <a:t>MLAD	     MLAĐI    NAJMLAĐI</a:t>
            </a:r>
            <a:endParaRPr lang="hr-HR" sz="3200" dirty="0" smtClean="0"/>
          </a:p>
          <a:p>
            <a:pPr>
              <a:buNone/>
            </a:pPr>
            <a:r>
              <a:rPr lang="hr-HR" sz="3200" dirty="0" smtClean="0"/>
              <a:t>DRAG	   _______      ________</a:t>
            </a:r>
          </a:p>
          <a:p>
            <a:pPr>
              <a:buNone/>
            </a:pPr>
            <a:r>
              <a:rPr lang="hr-HR" sz="3200" dirty="0" smtClean="0"/>
              <a:t>STAR	   _______      ________</a:t>
            </a: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3286124"/>
            <a:ext cx="7994679" cy="314327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hr-HR" sz="1800" b="0" i="1" u="sng" dirty="0" smtClean="0"/>
              <a:t> </a:t>
            </a:r>
            <a:r>
              <a:rPr lang="hr-HR" sz="1800" u="sng" cap="none" dirty="0" smtClean="0">
                <a:latin typeface="Arial" pitchFamily="34" charset="0"/>
                <a:ea typeface="+mn-ea"/>
                <a:cs typeface="Arial" pitchFamily="34" charset="0"/>
              </a:rPr>
              <a:t>zadatak (redovna nastava):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Ovog ljeta posjetili ste Sjeverni Velebit.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Zadanu rečenicu preoblikuj: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8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a) u upitnu rečenicu: 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____________________________________________________________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 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b) u niječnu rečenicu: 	</a:t>
            </a:r>
            <a:b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ea typeface="+mn-ea"/>
                <a:cs typeface="Arial" pitchFamily="34" charset="0"/>
              </a:rPr>
              <a:t>____________________________________________________________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8358246" cy="3143248"/>
          </a:xfrm>
        </p:spPr>
        <p:txBody>
          <a:bodyPr>
            <a:noAutofit/>
          </a:bodyPr>
          <a:lstStyle/>
          <a:p>
            <a:r>
              <a:rPr lang="hr-HR" sz="1800" b="1" u="sng" dirty="0" smtClean="0">
                <a:solidFill>
                  <a:schemeClr val="tx1"/>
                </a:solidFill>
                <a:latin typeface="+mj-lt"/>
              </a:rPr>
              <a:t>ZADATAK 2</a:t>
            </a:r>
            <a:r>
              <a:rPr lang="hr-HR" sz="1800" dirty="0" smtClean="0">
                <a:solidFill>
                  <a:schemeClr val="tx1"/>
                </a:solidFill>
              </a:rPr>
              <a:t> </a:t>
            </a:r>
          </a:p>
          <a:p>
            <a:endParaRPr lang="hr-HR" sz="1000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</a:rPr>
              <a:t> razred: </a:t>
            </a:r>
            <a:r>
              <a:rPr lang="hr-HR" sz="1800" b="1" dirty="0" smtClean="0">
                <a:solidFill>
                  <a:schemeClr val="tx1"/>
                </a:solidFill>
              </a:rPr>
              <a:t>6.</a:t>
            </a:r>
            <a:r>
              <a:rPr lang="hr-HR" sz="1800" dirty="0" smtClean="0">
                <a:solidFill>
                  <a:schemeClr val="tx1"/>
                </a:solidFill>
              </a:rPr>
              <a:t>  </a:t>
            </a:r>
          </a:p>
          <a:p>
            <a:pPr lvl="0"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</a:rPr>
              <a:t> izvadak iz </a:t>
            </a:r>
            <a:r>
              <a:rPr lang="hr-HR" sz="1800" b="1" dirty="0" smtClean="0">
                <a:solidFill>
                  <a:schemeClr val="tx1"/>
                </a:solidFill>
              </a:rPr>
              <a:t>Plana i programa Hrvatskoga jezika (PIP-a):</a:t>
            </a:r>
            <a:endParaRPr lang="hr-HR" sz="800" b="1" dirty="0" smtClean="0">
              <a:solidFill>
                <a:schemeClr val="tx1"/>
              </a:solidFill>
            </a:endParaRPr>
          </a:p>
          <a:p>
            <a:pPr lvl="0"/>
            <a:r>
              <a:rPr lang="hr-HR" sz="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hr-HR" sz="1800" i="1" dirty="0" smtClean="0">
                <a:solidFill>
                  <a:schemeClr val="tx1"/>
                </a:solidFill>
              </a:rPr>
              <a:t> </a:t>
            </a:r>
            <a:r>
              <a:rPr lang="hr-HR" sz="1800" b="1" i="1" dirty="0" smtClean="0">
                <a:solidFill>
                  <a:schemeClr val="tx1"/>
                </a:solidFill>
              </a:rPr>
              <a:t>7. Izricanje prošlosti perfektom</a:t>
            </a:r>
            <a:r>
              <a:rPr lang="hr-HR" sz="1800" dirty="0" smtClean="0">
                <a:solidFill>
                  <a:schemeClr val="tx1"/>
                </a:solidFill>
              </a:rPr>
              <a:t> </a:t>
            </a:r>
            <a:r>
              <a:rPr lang="hr-HR" sz="1800" b="1" i="1" dirty="0" smtClean="0">
                <a:solidFill>
                  <a:schemeClr val="tx1"/>
                </a:solidFill>
              </a:rPr>
              <a:t> </a:t>
            </a:r>
            <a:endParaRPr lang="hr-HR" sz="1800" dirty="0" smtClean="0">
              <a:solidFill>
                <a:schemeClr val="tx1"/>
              </a:solidFill>
            </a:endParaRP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Ključni pojmovi:</a:t>
            </a:r>
            <a:r>
              <a:rPr lang="hr-HR" sz="1800" i="1" dirty="0" smtClean="0">
                <a:solidFill>
                  <a:schemeClr val="tx1"/>
                </a:solidFill>
              </a:rPr>
              <a:t> perfekt, krnji perfekt.</a:t>
            </a:r>
            <a:r>
              <a:rPr lang="hr-HR" sz="1800" dirty="0" smtClean="0">
                <a:solidFill>
                  <a:schemeClr val="tx1"/>
                </a:solidFill>
              </a:rPr>
              <a:t> </a:t>
            </a:r>
            <a:r>
              <a:rPr lang="hr-HR" sz="1800" b="1" i="1" dirty="0" smtClean="0">
                <a:solidFill>
                  <a:schemeClr val="tx1"/>
                </a:solidFill>
              </a:rPr>
              <a:t> </a:t>
            </a:r>
            <a:endParaRPr lang="hr-HR" sz="1800" dirty="0" smtClean="0">
              <a:solidFill>
                <a:schemeClr val="tx1"/>
              </a:solidFill>
            </a:endParaRP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Obrazovna postignuća: </a:t>
            </a:r>
            <a:r>
              <a:rPr lang="hr-HR" sz="1800" i="1" dirty="0" smtClean="0">
                <a:solidFill>
                  <a:schemeClr val="tx1"/>
                </a:solidFill>
              </a:rPr>
              <a:t>prepoznati perfekt, razumjeti njegovo osnovno značenje, vladati oblicima perfekta pomoćnih glagola; prikladno rabiti perfekt u govorenju i pisanju; razlikovati prezent i perfekt u govorenju i pisanju.</a:t>
            </a:r>
            <a:r>
              <a:rPr lang="hr-HR" sz="1800" dirty="0" smtClean="0">
                <a:solidFill>
                  <a:schemeClr val="tx1"/>
                </a:solidFill>
              </a:rPr>
              <a:t> </a:t>
            </a:r>
            <a:r>
              <a:rPr lang="hr-HR" sz="1800" i="1" dirty="0" smtClean="0">
                <a:solidFill>
                  <a:schemeClr val="tx1"/>
                </a:solidFill>
              </a:rPr>
              <a:t> </a:t>
            </a:r>
            <a:endParaRPr lang="hr-HR" sz="1800" dirty="0" smtClean="0">
              <a:solidFill>
                <a:schemeClr val="tx1"/>
              </a:solidFill>
            </a:endParaRPr>
          </a:p>
          <a:p>
            <a:endParaRPr lang="hr-HR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sz="4000" dirty="0" smtClean="0"/>
              <a:t>Zadatak 2 – 6. razred</a:t>
            </a:r>
            <a:br>
              <a:rPr lang="hr-HR" sz="4000" dirty="0" smtClean="0"/>
            </a:br>
            <a:r>
              <a:rPr lang="hr-HR" sz="2700" dirty="0" smtClean="0">
                <a:solidFill>
                  <a:srgbClr val="C00000"/>
                </a:solidFill>
              </a:rPr>
              <a:t>Izricanje prošlosti perfektom  </a:t>
            </a:r>
            <a:br>
              <a:rPr lang="hr-HR" sz="2700" dirty="0" smtClean="0">
                <a:solidFill>
                  <a:srgbClr val="C00000"/>
                </a:solidFill>
              </a:rPr>
            </a:br>
            <a:endParaRPr lang="hr-HR" sz="2700" dirty="0" smtClean="0">
              <a:solidFill>
                <a:srgbClr val="C00000"/>
              </a:solidFill>
            </a:endParaRPr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hr-HR" sz="2600" b="1" u="sng" dirty="0" smtClean="0"/>
              <a:t>UČENIK A</a:t>
            </a:r>
          </a:p>
          <a:p>
            <a:pPr lvl="0">
              <a:buNone/>
            </a:pPr>
            <a:endParaRPr lang="hr-HR" sz="2600" b="1" dirty="0" smtClean="0"/>
          </a:p>
          <a:p>
            <a:pPr lvl="0"/>
            <a:r>
              <a:rPr lang="hr-HR" i="1" dirty="0" smtClean="0"/>
              <a:t>Posjetili ste Velebit.</a:t>
            </a:r>
            <a:endParaRPr lang="hr-HR" dirty="0" smtClean="0"/>
          </a:p>
          <a:p>
            <a:pPr>
              <a:buNone/>
            </a:pPr>
            <a:endParaRPr lang="hr-HR" sz="1100" dirty="0" smtClean="0"/>
          </a:p>
          <a:p>
            <a:pPr>
              <a:buNone/>
            </a:pPr>
            <a:r>
              <a:rPr lang="hr-HR" dirty="0" smtClean="0"/>
              <a:t>Zadanu rečenicu preoblikuj:</a:t>
            </a:r>
          </a:p>
          <a:p>
            <a:pPr lvl="0">
              <a:buNone/>
            </a:pPr>
            <a:r>
              <a:rPr lang="hr-HR" dirty="0" smtClean="0"/>
              <a:t>a) u </a:t>
            </a:r>
            <a:r>
              <a:rPr lang="hr-HR" b="1" dirty="0" smtClean="0"/>
              <a:t>upitnu</a:t>
            </a:r>
            <a:r>
              <a:rPr lang="hr-HR" dirty="0" smtClean="0"/>
              <a:t> rečenicu: </a:t>
            </a:r>
          </a:p>
          <a:p>
            <a:pPr>
              <a:buNone/>
            </a:pPr>
            <a:r>
              <a:rPr lang="hr-HR" dirty="0" smtClean="0"/>
              <a:t>_______ _______ posjetili</a:t>
            </a:r>
          </a:p>
          <a:p>
            <a:pPr>
              <a:buNone/>
            </a:pPr>
            <a:r>
              <a:rPr lang="hr-HR" dirty="0" smtClean="0"/>
              <a:t>Velebit?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sz="900" dirty="0" smtClean="0"/>
              <a:t> </a:t>
            </a:r>
          </a:p>
          <a:p>
            <a:pPr lvl="0">
              <a:buNone/>
            </a:pPr>
            <a:r>
              <a:rPr lang="hr-HR" dirty="0" smtClean="0"/>
              <a:t>b) u </a:t>
            </a:r>
            <a:r>
              <a:rPr lang="hr-HR" b="1" dirty="0" smtClean="0"/>
              <a:t>niječnu</a:t>
            </a:r>
            <a:r>
              <a:rPr lang="hr-HR" dirty="0" smtClean="0"/>
              <a:t> rečenicu:</a:t>
            </a:r>
          </a:p>
          <a:p>
            <a:pPr>
              <a:buNone/>
            </a:pPr>
            <a:r>
              <a:rPr lang="hr-HR" dirty="0" smtClean="0"/>
              <a:t> ________ posjetili  Velebit.</a:t>
            </a:r>
          </a:p>
          <a:p>
            <a:pPr>
              <a:buNone/>
            </a:pPr>
            <a:endParaRPr lang="hr-HR" dirty="0" smtClean="0"/>
          </a:p>
          <a:p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4643438" y="1643050"/>
            <a:ext cx="4038600" cy="4525963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hr-HR" sz="2600" b="1" u="sng" dirty="0" smtClean="0"/>
              <a:t>UČENIK B</a:t>
            </a:r>
          </a:p>
          <a:p>
            <a:pPr lvl="0">
              <a:buNone/>
            </a:pPr>
            <a:endParaRPr lang="hr-HR" sz="2600" b="1" dirty="0" smtClean="0"/>
          </a:p>
          <a:p>
            <a:pPr lvl="0"/>
            <a:r>
              <a:rPr lang="hr-HR" sz="3000" i="1" dirty="0" smtClean="0"/>
              <a:t>POSJETILI STE VELEBIT.</a:t>
            </a:r>
            <a:endParaRPr lang="hr-HR" sz="3000" dirty="0" smtClean="0"/>
          </a:p>
          <a:p>
            <a:pPr>
              <a:buNone/>
            </a:pPr>
            <a:r>
              <a:rPr lang="hr-HR" sz="900" dirty="0" smtClean="0"/>
              <a:t> </a:t>
            </a:r>
          </a:p>
          <a:p>
            <a:r>
              <a:rPr lang="hr-HR" sz="3000" b="1" dirty="0" smtClean="0"/>
              <a:t>UPITNI </a:t>
            </a:r>
            <a:r>
              <a:rPr lang="hr-HR" sz="3000" dirty="0" smtClean="0"/>
              <a:t>OBLIK ZADANE</a:t>
            </a:r>
            <a:r>
              <a:rPr lang="hr-HR" sz="3000" b="1" dirty="0" smtClean="0"/>
              <a:t> </a:t>
            </a:r>
            <a:r>
              <a:rPr lang="hr-HR" sz="3000" dirty="0" smtClean="0"/>
              <a:t>REČENICE GLASI: </a:t>
            </a:r>
          </a:p>
          <a:p>
            <a:pPr>
              <a:buNone/>
            </a:pPr>
            <a:endParaRPr lang="hr-HR" sz="900" dirty="0" smtClean="0"/>
          </a:p>
          <a:p>
            <a:pPr marL="514350" lvl="0" indent="-514350">
              <a:buAutoNum type="alphaUcParenR"/>
            </a:pPr>
            <a:r>
              <a:rPr lang="hr-HR" sz="3000" dirty="0" smtClean="0"/>
              <a:t>DA LI STE POSJETILI VELEBIT?</a:t>
            </a:r>
          </a:p>
          <a:p>
            <a:pPr marL="514350" lvl="0" indent="-514350">
              <a:buNone/>
            </a:pPr>
            <a:endParaRPr lang="hr-HR" sz="900" dirty="0" smtClean="0"/>
          </a:p>
          <a:p>
            <a:pPr lvl="0">
              <a:buNone/>
            </a:pPr>
            <a:r>
              <a:rPr lang="hr-HR" sz="3000" dirty="0" smtClean="0"/>
              <a:t>B) JESTE LI POSJETILI VELEBIT?</a:t>
            </a:r>
            <a:endParaRPr lang="hr-H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2910" y="3214686"/>
            <a:ext cx="7772400" cy="314327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hr-HR" sz="2000" u="sng" dirty="0" smtClean="0"/>
              <a:t> </a:t>
            </a:r>
            <a:r>
              <a:rPr lang="hr-HR" sz="2000" u="sng" cap="none" dirty="0" smtClean="0">
                <a:latin typeface="Arial" pitchFamily="34" charset="0"/>
                <a:ea typeface="+mn-ea"/>
                <a:cs typeface="Arial" pitchFamily="34" charset="0"/>
              </a:rPr>
              <a:t>zadatak (redovna nastava):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 Uz istaknute priložne oznake napiši pitanja na koja odgovaraju te vrstu.</a:t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 			        	   	</a:t>
            </a:r>
            <a:r>
              <a:rPr lang="hr-HR" sz="2000" b="0" i="1" cap="none" dirty="0" smtClean="0">
                <a:latin typeface="Arial" pitchFamily="34" charset="0"/>
                <a:ea typeface="+mn-ea"/>
                <a:cs typeface="Arial" pitchFamily="34" charset="0"/>
              </a:rPr>
              <a:t>     pitanje	 vrsta PO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a) Tlo je već gorjelo </a:t>
            </a:r>
            <a:r>
              <a:rPr lang="hr-HR" sz="2000" cap="none" dirty="0" smtClean="0">
                <a:latin typeface="Arial" pitchFamily="34" charset="0"/>
                <a:ea typeface="+mn-ea"/>
                <a:cs typeface="Arial" pitchFamily="34" charset="0"/>
              </a:rPr>
              <a:t>pod nogama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. 	   	__________	_________</a:t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b) Prosjak je </a:t>
            </a:r>
            <a:r>
              <a:rPr lang="hr-HR" sz="2000" cap="none" dirty="0" smtClean="0">
                <a:latin typeface="Arial" pitchFamily="34" charset="0"/>
                <a:ea typeface="+mn-ea"/>
                <a:cs typeface="Arial" pitchFamily="34" charset="0"/>
              </a:rPr>
              <a:t>sada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 šutio.		   	__________	_________</a:t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c) Stade moliti </a:t>
            </a:r>
            <a:r>
              <a:rPr lang="hr-HR" sz="2000" cap="none" dirty="0" smtClean="0">
                <a:latin typeface="Arial" pitchFamily="34" charset="0"/>
                <a:ea typeface="+mn-ea"/>
                <a:cs typeface="Arial" pitchFamily="34" charset="0"/>
              </a:rPr>
              <a:t>na mahove nešto glasnije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.    __________	_________</a:t>
            </a:r>
            <a:b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</a:b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d) </a:t>
            </a:r>
            <a:r>
              <a:rPr lang="hr-HR" sz="2000" cap="none" dirty="0" smtClean="0">
                <a:latin typeface="Arial" pitchFamily="34" charset="0"/>
                <a:ea typeface="+mn-ea"/>
                <a:cs typeface="Arial" pitchFamily="34" charset="0"/>
              </a:rPr>
              <a:t>Tih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 je </a:t>
            </a:r>
            <a:r>
              <a:rPr lang="hr-HR" sz="2000" cap="none" dirty="0" smtClean="0">
                <a:latin typeface="Arial" pitchFamily="34" charset="0"/>
                <a:ea typeface="+mn-ea"/>
                <a:cs typeface="Arial" pitchFamily="34" charset="0"/>
              </a:rPr>
              <a:t>dana</a:t>
            </a:r>
            <a:r>
              <a:rPr lang="hr-HR" sz="2000" b="0" cap="none" dirty="0" smtClean="0">
                <a:latin typeface="Arial" pitchFamily="34" charset="0"/>
                <a:ea typeface="+mn-ea"/>
                <a:cs typeface="Arial" pitchFamily="34" charset="0"/>
              </a:rPr>
              <a:t> moj otac bio veoma zabrinut. 	__________	_________</a:t>
            </a:r>
            <a:r>
              <a:rPr lang="hr-HR" sz="1600" dirty="0" smtClean="0"/>
              <a:t/>
            </a:r>
            <a:br>
              <a:rPr lang="hr-HR" sz="1600" dirty="0" smtClean="0"/>
            </a:br>
            <a:endParaRPr lang="hr-HR" sz="1600" dirty="0" smtClean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71472" y="500042"/>
            <a:ext cx="8001056" cy="2643206"/>
          </a:xfrm>
        </p:spPr>
        <p:txBody>
          <a:bodyPr>
            <a:normAutofit fontScale="25000" lnSpcReduction="20000"/>
          </a:bodyPr>
          <a:lstStyle/>
          <a:p>
            <a:r>
              <a:rPr lang="hr-HR" sz="7200" b="1" u="sng" dirty="0" smtClean="0">
                <a:solidFill>
                  <a:schemeClr val="tx1"/>
                </a:solidFill>
                <a:latin typeface="+mj-lt"/>
                <a:cs typeface="Arial" pitchFamily="34" charset="0"/>
              </a:rPr>
              <a:t>ZADATAK 3</a:t>
            </a:r>
            <a:endParaRPr lang="hr-HR" sz="7200" dirty="0" smtClean="0">
              <a:solidFill>
                <a:schemeClr val="tx1"/>
              </a:solidFill>
              <a:latin typeface="+mj-lt"/>
              <a:cs typeface="Arial" pitchFamily="34" charset="0"/>
            </a:endParaRPr>
          </a:p>
          <a:p>
            <a:r>
              <a:rPr lang="hr-HR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lvl="0">
              <a:buFont typeface="Arial" pitchFamily="34" charset="0"/>
              <a:buChar char="•"/>
            </a:pPr>
            <a:r>
              <a:rPr lang="hr-HR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razred: </a:t>
            </a:r>
            <a:r>
              <a:rPr lang="hr-HR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7.</a:t>
            </a:r>
            <a:r>
              <a:rPr lang="hr-HR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hr-HR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hr-HR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izvadak iz </a:t>
            </a:r>
            <a:r>
              <a:rPr lang="hr-HR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Plana i programa Hrvatskoga jezika (PIP-a):</a:t>
            </a:r>
            <a:endParaRPr lang="hr-HR" sz="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hr-H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hr-HR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Priložne oznake</a:t>
            </a:r>
            <a:endParaRPr lang="hr-HR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Ključni pojmovi:</a:t>
            </a:r>
            <a:r>
              <a:rPr lang="hr-HR" sz="7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priložne oznake, priložna oznaka mjesta, vremena, načina.</a:t>
            </a:r>
            <a:endParaRPr lang="hr-HR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hr-HR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Obrazovna postignuća: </a:t>
            </a:r>
            <a:r>
              <a:rPr lang="hr-HR" sz="7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uočiti priložne oznake u rečenici, razlikovati priložne oznake mjesta, vremena, načina.</a:t>
            </a:r>
            <a:r>
              <a:rPr lang="hr-HR" sz="7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hr-HR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86808" cy="785818"/>
          </a:xfrm>
        </p:spPr>
        <p:txBody>
          <a:bodyPr>
            <a:normAutofit fontScale="90000"/>
          </a:bodyPr>
          <a:lstStyle/>
          <a:p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>Zadatak 3 – 7. razred</a:t>
            </a:r>
            <a:r>
              <a:rPr lang="hr-HR" sz="6000" dirty="0" smtClean="0"/>
              <a:t/>
            </a:r>
            <a:br>
              <a:rPr lang="hr-HR" sz="6000" dirty="0" smtClean="0"/>
            </a:br>
            <a:r>
              <a:rPr lang="hr-HR" sz="2700" dirty="0" smtClean="0">
                <a:solidFill>
                  <a:srgbClr val="C00000"/>
                </a:solidFill>
              </a:rPr>
              <a:t> Priložne oznake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r-HR" sz="2400" b="1" u="sng" dirty="0" smtClean="0"/>
              <a:t>UČENIK A</a:t>
            </a:r>
          </a:p>
          <a:p>
            <a:pPr>
              <a:buNone/>
            </a:pPr>
            <a:endParaRPr lang="hr-HR" sz="1600" b="1" u="sng" dirty="0" smtClean="0"/>
          </a:p>
          <a:p>
            <a:pPr lvl="0"/>
            <a:r>
              <a:rPr lang="hr-HR" sz="2000" dirty="0" smtClean="0"/>
              <a:t>Istaknutim priložnim oznakama odredi  </a:t>
            </a:r>
            <a:r>
              <a:rPr lang="hr-HR" sz="2000" b="1" dirty="0" smtClean="0"/>
              <a:t>pitanje</a:t>
            </a:r>
            <a:r>
              <a:rPr lang="hr-HR" sz="2000" dirty="0" smtClean="0"/>
              <a:t> na koje odgovaraju i </a:t>
            </a:r>
            <a:r>
              <a:rPr lang="hr-HR" sz="2000" b="1" dirty="0" smtClean="0"/>
              <a:t>vrstu</a:t>
            </a:r>
            <a:r>
              <a:rPr lang="hr-HR" sz="1800" dirty="0" smtClean="0"/>
              <a:t>.</a:t>
            </a:r>
          </a:p>
          <a:p>
            <a:pPr lvl="0">
              <a:buNone/>
            </a:pPr>
            <a:endParaRPr lang="hr-HR" sz="1800" dirty="0" smtClean="0"/>
          </a:p>
          <a:p>
            <a:pPr>
              <a:buNone/>
            </a:pPr>
            <a:r>
              <a:rPr lang="hr-HR" sz="1800" dirty="0" smtClean="0"/>
              <a:t>a) </a:t>
            </a:r>
            <a:r>
              <a:rPr lang="hr-HR" sz="2000" dirty="0" smtClean="0"/>
              <a:t>Tlo je već gorjelo </a:t>
            </a:r>
            <a:r>
              <a:rPr lang="hr-HR" sz="2000" b="1" dirty="0" smtClean="0"/>
              <a:t>pod nogama. </a:t>
            </a:r>
            <a:endParaRPr lang="hr-HR" sz="2000" dirty="0" smtClean="0"/>
          </a:p>
          <a:p>
            <a:pPr>
              <a:buNone/>
            </a:pPr>
            <a:r>
              <a:rPr lang="hr-HR" sz="1800" dirty="0" smtClean="0"/>
              <a:t>                              ________         PO M / V / N</a:t>
            </a:r>
          </a:p>
          <a:p>
            <a:pPr lvl="0">
              <a:buNone/>
            </a:pPr>
            <a:r>
              <a:rPr lang="hr-HR" sz="1800" i="1" dirty="0" smtClean="0"/>
              <a:t>                                 pitanje</a:t>
            </a:r>
          </a:p>
          <a:p>
            <a:pPr>
              <a:buNone/>
            </a:pPr>
            <a:r>
              <a:rPr lang="hr-HR" sz="1800" dirty="0" smtClean="0"/>
              <a:t>b) </a:t>
            </a:r>
            <a:r>
              <a:rPr lang="hr-HR" sz="2000" dirty="0" smtClean="0"/>
              <a:t>Prosjak je </a:t>
            </a:r>
            <a:r>
              <a:rPr lang="hr-HR" sz="2000" b="1" dirty="0" smtClean="0"/>
              <a:t>sada </a:t>
            </a:r>
            <a:r>
              <a:rPr lang="hr-HR" sz="2000" dirty="0" smtClean="0"/>
              <a:t>šutio.</a:t>
            </a:r>
            <a:r>
              <a:rPr lang="hr-HR" sz="1800" dirty="0" smtClean="0"/>
              <a:t>		                       </a:t>
            </a:r>
          </a:p>
          <a:p>
            <a:pPr>
              <a:buNone/>
            </a:pPr>
            <a:r>
              <a:rPr lang="hr-HR" sz="1800" dirty="0" smtClean="0"/>
              <a:t>		            ________        PO M / V / N</a:t>
            </a:r>
          </a:p>
          <a:p>
            <a:pPr lvl="0">
              <a:buNone/>
            </a:pPr>
            <a:r>
              <a:rPr lang="hr-HR" sz="1800" i="1" dirty="0" smtClean="0"/>
              <a:t>                                  pitanje</a:t>
            </a:r>
            <a:endParaRPr lang="hr-HR" sz="1800" dirty="0" smtClean="0"/>
          </a:p>
          <a:p>
            <a:pPr lvl="0">
              <a:buNone/>
            </a:pPr>
            <a:r>
              <a:rPr lang="hr-HR" sz="1800" dirty="0" smtClean="0"/>
              <a:t>c)</a:t>
            </a:r>
            <a:r>
              <a:rPr lang="hr-HR" sz="2000" dirty="0" smtClean="0"/>
              <a:t> Stade moliti </a:t>
            </a:r>
            <a:r>
              <a:rPr lang="hr-HR" sz="2000" b="1" dirty="0" smtClean="0"/>
              <a:t>nešto glasnije</a:t>
            </a:r>
            <a:r>
              <a:rPr lang="hr-HR" sz="2000" dirty="0" smtClean="0"/>
              <a:t>. </a:t>
            </a:r>
            <a:r>
              <a:rPr lang="hr-HR" sz="1800" dirty="0" smtClean="0"/>
              <a:t>	</a:t>
            </a:r>
          </a:p>
          <a:p>
            <a:pPr>
              <a:buNone/>
            </a:pPr>
            <a:r>
              <a:rPr lang="hr-HR" sz="1800" dirty="0" smtClean="0"/>
              <a:t>		           ________         PO M / V / N</a:t>
            </a:r>
          </a:p>
          <a:p>
            <a:pPr lvl="0">
              <a:buNone/>
            </a:pPr>
            <a:r>
              <a:rPr lang="hr-HR" sz="1800" i="1" dirty="0" smtClean="0"/>
              <a:t>                                  pitanje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4572000" y="1071546"/>
            <a:ext cx="4281518" cy="5429288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hr-HR" sz="9600" b="1" u="sng" dirty="0" smtClean="0"/>
              <a:t>UČENIK B</a:t>
            </a:r>
          </a:p>
          <a:p>
            <a:pPr lvl="0">
              <a:buNone/>
            </a:pPr>
            <a:endParaRPr lang="hr-HR" sz="3200" b="1" u="sng" dirty="0" smtClean="0"/>
          </a:p>
          <a:p>
            <a:r>
              <a:rPr lang="hr-HR" sz="11000" dirty="0" smtClean="0"/>
              <a:t>KOJE SU </a:t>
            </a:r>
            <a:r>
              <a:rPr lang="hr-HR" sz="11000" b="1" dirty="0" smtClean="0"/>
              <a:t>VRSTE</a:t>
            </a:r>
            <a:r>
              <a:rPr lang="hr-HR" sz="11000" dirty="0" smtClean="0"/>
              <a:t> ISTAKNUTE  </a:t>
            </a:r>
            <a:r>
              <a:rPr lang="hr-HR" sz="11000" b="1" dirty="0" smtClean="0"/>
              <a:t>PRILOŽNE OZNAKE</a:t>
            </a:r>
            <a:r>
              <a:rPr lang="hr-HR" sz="11000" dirty="0" smtClean="0"/>
              <a:t>?  </a:t>
            </a:r>
            <a:r>
              <a:rPr lang="hr-HR" sz="11000" i="1" u="sng" dirty="0" smtClean="0"/>
              <a:t>ZAOKRUŽI</a:t>
            </a:r>
            <a:r>
              <a:rPr lang="hr-HR" sz="11000" dirty="0" smtClean="0"/>
              <a:t>!</a:t>
            </a:r>
          </a:p>
          <a:p>
            <a:pPr>
              <a:buNone/>
            </a:pPr>
            <a:r>
              <a:rPr lang="hr-HR" sz="3200" i="1" dirty="0" smtClean="0"/>
              <a:t> </a:t>
            </a:r>
            <a:endParaRPr lang="hr-HR" sz="3200" dirty="0" smtClean="0"/>
          </a:p>
          <a:p>
            <a:pPr>
              <a:buNone/>
            </a:pPr>
            <a:r>
              <a:rPr lang="hr-HR" sz="9600" dirty="0" smtClean="0"/>
              <a:t>A</a:t>
            </a:r>
            <a:r>
              <a:rPr lang="hr-HR" sz="11200" dirty="0" smtClean="0"/>
              <a:t>) TLO JE VEĆ GORJELO </a:t>
            </a:r>
            <a:r>
              <a:rPr lang="hr-HR" sz="11200" b="1" u="sng" dirty="0" smtClean="0"/>
              <a:t>POD NOGAMA.</a:t>
            </a:r>
            <a:r>
              <a:rPr lang="hr-HR" sz="11200" b="1" dirty="0" smtClean="0"/>
              <a:t> </a:t>
            </a:r>
          </a:p>
          <a:p>
            <a:pPr>
              <a:buNone/>
            </a:pPr>
            <a:r>
              <a:rPr lang="hr-HR" sz="3200" b="1" dirty="0" smtClean="0"/>
              <a:t>	</a:t>
            </a:r>
            <a:endParaRPr lang="hr-HR" sz="3200" dirty="0" smtClean="0"/>
          </a:p>
          <a:p>
            <a:pPr>
              <a:buNone/>
            </a:pPr>
            <a:r>
              <a:rPr lang="hr-HR" sz="9600" dirty="0" smtClean="0"/>
              <a:t> </a:t>
            </a:r>
            <a:r>
              <a:rPr lang="hr-HR" sz="3200" dirty="0" smtClean="0"/>
              <a:t> </a:t>
            </a:r>
            <a:r>
              <a:rPr lang="hr-HR" sz="9600" dirty="0" smtClean="0"/>
              <a:t> POM	                     POV	</a:t>
            </a:r>
          </a:p>
          <a:p>
            <a:pPr>
              <a:buNone/>
            </a:pPr>
            <a:r>
              <a:rPr lang="hr-HR" sz="4000" dirty="0" smtClean="0"/>
              <a:t> </a:t>
            </a:r>
          </a:p>
          <a:p>
            <a:pPr>
              <a:buNone/>
            </a:pPr>
            <a:r>
              <a:rPr lang="hr-HR" sz="9600" dirty="0" smtClean="0"/>
              <a:t>B) </a:t>
            </a:r>
            <a:r>
              <a:rPr lang="hr-HR" sz="11200" dirty="0" smtClean="0"/>
              <a:t>PROSJAK JE </a:t>
            </a:r>
            <a:r>
              <a:rPr lang="hr-HR" sz="11200" b="1" u="sng" dirty="0" smtClean="0"/>
              <a:t>SADA </a:t>
            </a:r>
            <a:r>
              <a:rPr lang="hr-HR" sz="11200" dirty="0" smtClean="0"/>
              <a:t>ŠUTIO.</a:t>
            </a:r>
            <a:r>
              <a:rPr lang="hr-HR" sz="3200" dirty="0" smtClean="0"/>
              <a:t>	</a:t>
            </a:r>
            <a:r>
              <a:rPr lang="hr-HR" sz="9600" dirty="0" smtClean="0"/>
              <a:t>                                               		POM	       POV</a:t>
            </a:r>
          </a:p>
          <a:p>
            <a:pPr>
              <a:buNone/>
            </a:pPr>
            <a:endParaRPr lang="hr-HR" sz="4000" dirty="0" smtClean="0"/>
          </a:p>
          <a:p>
            <a:pPr>
              <a:buNone/>
            </a:pPr>
            <a:r>
              <a:rPr lang="hr-HR" sz="9600" dirty="0" smtClean="0"/>
              <a:t>C) </a:t>
            </a:r>
            <a:r>
              <a:rPr lang="hr-HR" sz="11200" dirty="0" smtClean="0"/>
              <a:t>STADE MOLITI </a:t>
            </a:r>
            <a:r>
              <a:rPr lang="hr-HR" sz="11200" b="1" u="sng" dirty="0" smtClean="0"/>
              <a:t>NEŠTO GLASNIJE</a:t>
            </a:r>
            <a:r>
              <a:rPr lang="hr-HR" sz="11200" dirty="0" smtClean="0"/>
              <a:t>. </a:t>
            </a:r>
            <a:r>
              <a:rPr lang="hr-HR" sz="9600" dirty="0" smtClean="0"/>
              <a:t>		</a:t>
            </a:r>
          </a:p>
          <a:p>
            <a:pPr>
              <a:buNone/>
            </a:pPr>
            <a:r>
              <a:rPr lang="hr-HR" sz="3200" dirty="0" smtClean="0"/>
              <a:t>  </a:t>
            </a:r>
            <a:r>
              <a:rPr lang="hr-HR" sz="3200" spc="-300" dirty="0" smtClean="0"/>
              <a:t>   </a:t>
            </a:r>
            <a:r>
              <a:rPr lang="hr-HR" sz="3200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endParaRPr lang="hr-HR" sz="3200" spc="-300" dirty="0" smtClean="0"/>
          </a:p>
          <a:p>
            <a:pPr>
              <a:buNone/>
            </a:pPr>
            <a:r>
              <a:rPr lang="hr-HR" sz="9600" dirty="0" smtClean="0"/>
              <a:t>POM	         PON</a:t>
            </a:r>
            <a:endParaRPr lang="hr-HR" sz="9600" dirty="0"/>
          </a:p>
        </p:txBody>
      </p:sp>
      <p:cxnSp>
        <p:nvCxnSpPr>
          <p:cNvPr id="8" name="Ravni poveznik sa strelicom 7"/>
          <p:cNvCxnSpPr/>
          <p:nvPr/>
        </p:nvCxnSpPr>
        <p:spPr>
          <a:xfrm rot="5400000">
            <a:off x="5322099" y="3536157"/>
            <a:ext cx="14287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ni poveznik sa strelicom 9"/>
          <p:cNvCxnSpPr/>
          <p:nvPr/>
        </p:nvCxnSpPr>
        <p:spPr>
          <a:xfrm rot="16200000" flipH="1">
            <a:off x="7072330" y="3500438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sa strelicom 12"/>
          <p:cNvCxnSpPr/>
          <p:nvPr/>
        </p:nvCxnSpPr>
        <p:spPr>
          <a:xfrm rot="5400000">
            <a:off x="6965173" y="4607727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avni poveznik sa strelicom 14"/>
          <p:cNvCxnSpPr/>
          <p:nvPr/>
        </p:nvCxnSpPr>
        <p:spPr>
          <a:xfrm rot="16200000" flipH="1">
            <a:off x="7679553" y="4536289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vni poveznik sa strelicom 16"/>
          <p:cNvCxnSpPr/>
          <p:nvPr/>
        </p:nvCxnSpPr>
        <p:spPr>
          <a:xfrm rot="5400000">
            <a:off x="5179223" y="6107925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vni poveznik sa strelicom 18"/>
          <p:cNvCxnSpPr/>
          <p:nvPr/>
        </p:nvCxnSpPr>
        <p:spPr>
          <a:xfrm rot="16200000" flipH="1">
            <a:off x="6429388" y="6072206"/>
            <a:ext cx="1428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3286124"/>
            <a:ext cx="8143932" cy="3429024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hr-HR" sz="2000" dirty="0" smtClean="0"/>
              <a:t> </a:t>
            </a:r>
            <a:r>
              <a:rPr lang="hr-HR" sz="2000" u="sng" cap="none" dirty="0" smtClean="0"/>
              <a:t>zadatak (redovna nastava):</a:t>
            </a:r>
            <a:r>
              <a:rPr lang="hr-HR" sz="1800" b="0" cap="none" dirty="0" smtClean="0"/>
              <a:t/>
            </a:r>
            <a:br>
              <a:rPr lang="hr-HR" sz="1800" b="0" cap="none" dirty="0" smtClean="0"/>
            </a:br>
            <a:r>
              <a:rPr lang="hr-HR" sz="900" b="0" cap="none" dirty="0" smtClean="0"/>
              <a:t> </a:t>
            </a:r>
            <a:r>
              <a:rPr lang="hr-HR" sz="1800" b="0" cap="none" dirty="0" smtClean="0"/>
              <a:t/>
            </a:r>
            <a:br>
              <a:rPr lang="hr-HR" sz="1800" b="0" cap="none" dirty="0" smtClean="0"/>
            </a:b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Pozorno pročitaj tekst napisan na narječju.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900" b="0" cap="none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2000" b="0" i="1" cap="none" dirty="0" smtClean="0">
                <a:latin typeface="Arial" pitchFamily="34" charset="0"/>
                <a:cs typeface="Arial" pitchFamily="34" charset="0"/>
              </a:rPr>
              <a:t>Niki su mislili da su </a:t>
            </a:r>
            <a:r>
              <a:rPr lang="hr-HR" sz="2000" b="0" i="1" cap="none" dirty="0" err="1" smtClean="0">
                <a:latin typeface="Arial" pitchFamily="34" charset="0"/>
                <a:cs typeface="Arial" pitchFamily="34" charset="0"/>
              </a:rPr>
              <a:t>zaraj</a:t>
            </a:r>
            <a:r>
              <a:rPr lang="hr-HR" sz="2000" b="0" i="1" cap="none" dirty="0" smtClean="0">
                <a:latin typeface="Arial" pitchFamily="34" charset="0"/>
                <a:cs typeface="Arial" pitchFamily="34" charset="0"/>
              </a:rPr>
              <a:t> tega njegove pisme ča i' je piva u sebi, kad i' je štampa u</a:t>
            </a:r>
            <a:r>
              <a:rPr lang="hr-HR" sz="2000" b="0" i="1" u="sng" cap="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r-HR" sz="2000" b="0" i="1" u="sng" cap="none" dirty="0" err="1" smtClean="0">
                <a:latin typeface="Arial" pitchFamily="34" charset="0"/>
                <a:cs typeface="Arial" pitchFamily="34" charset="0"/>
              </a:rPr>
              <a:t>libriman</a:t>
            </a:r>
            <a:r>
              <a:rPr lang="hr-HR" sz="2000" b="0" i="1" cap="none" dirty="0" smtClean="0">
                <a:latin typeface="Arial" pitchFamily="34" charset="0"/>
                <a:cs typeface="Arial" pitchFamily="34" charset="0"/>
              </a:rPr>
              <a:t>, ostale nikako </a:t>
            </a:r>
            <a:r>
              <a:rPr lang="hr-HR" sz="2000" b="0" i="1" cap="none" dirty="0" err="1" smtClean="0">
                <a:latin typeface="Arial" pitchFamily="34" charset="0"/>
                <a:cs typeface="Arial" pitchFamily="34" charset="0"/>
              </a:rPr>
              <a:t>nime..</a:t>
            </a:r>
            <a:r>
              <a:rPr lang="hr-HR" sz="2000" b="0" i="1" cap="none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900" b="0" cap="none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a) </a:t>
            </a: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Odredi narječje kojim je napisan tekst i ispiši osnovnu odrednicu narječja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. </a:t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___________________________________________________________________</a:t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900" b="0" cap="none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b) </a:t>
            </a: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Odredi govor kojim je napisan tekst i ispiši jednu riječ kojom dokazuješ svoj odgovor. 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__________________________________________________________</a:t>
            </a:r>
            <a:br>
              <a:rPr lang="hr-HR" sz="1800" b="0" cap="none" dirty="0" smtClean="0">
                <a:latin typeface="Arial" pitchFamily="34" charset="0"/>
                <a:cs typeface="Arial" pitchFamily="34" charset="0"/>
              </a:rPr>
            </a:br>
            <a:r>
              <a:rPr lang="hr-HR" sz="900" b="0" cap="none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c) </a:t>
            </a: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Podcrtanu </a:t>
            </a:r>
            <a:r>
              <a:rPr lang="hr-HR" sz="2000" b="0" cap="none" dirty="0" err="1" smtClean="0">
                <a:latin typeface="Arial" pitchFamily="34" charset="0"/>
                <a:cs typeface="Arial" pitchFamily="34" charset="0"/>
              </a:rPr>
              <a:t>narječnicu</a:t>
            </a: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 zamijeni standardnom riječju u odgovarajućem </a:t>
            </a:r>
            <a:r>
              <a:rPr lang="hr-HR" sz="2000" b="0" u="sng" cap="none" dirty="0" smtClean="0">
                <a:latin typeface="Arial" pitchFamily="34" charset="0"/>
                <a:cs typeface="Arial" pitchFamily="34" charset="0"/>
              </a:rPr>
              <a:t>padežu i broju</a:t>
            </a:r>
            <a:r>
              <a:rPr lang="hr-HR" sz="2000" b="0" cap="non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hr-HR" sz="1800" b="0" cap="none" dirty="0" smtClean="0">
                <a:latin typeface="Arial" pitchFamily="34" charset="0"/>
                <a:cs typeface="Arial" pitchFamily="34" charset="0"/>
              </a:rPr>
              <a:t>______________________________________________________</a:t>
            </a:r>
            <a:r>
              <a:rPr lang="hr-HR" sz="1800" cap="none" dirty="0" smtClean="0"/>
              <a:t/>
            </a:r>
            <a:br>
              <a:rPr lang="hr-HR" sz="1800" cap="none" dirty="0" smtClean="0"/>
            </a:br>
            <a:endParaRPr lang="hr-HR" sz="1800" cap="non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28596" y="214290"/>
            <a:ext cx="8429684" cy="2786082"/>
          </a:xfrm>
        </p:spPr>
        <p:txBody>
          <a:bodyPr>
            <a:noAutofit/>
          </a:bodyPr>
          <a:lstStyle/>
          <a:p>
            <a:r>
              <a:rPr lang="hr-HR" sz="1800" b="1" u="sng" dirty="0" smtClean="0">
                <a:solidFill>
                  <a:schemeClr val="tx1"/>
                </a:solidFill>
                <a:latin typeface="+mj-lt"/>
              </a:rPr>
              <a:t>ZADATAK 4</a:t>
            </a:r>
            <a:endParaRPr lang="hr-HR" sz="1800" b="1" dirty="0" smtClean="0">
              <a:solidFill>
                <a:schemeClr val="tx1"/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</a:rPr>
              <a:t>  razred: </a:t>
            </a:r>
            <a:r>
              <a:rPr lang="hr-HR" sz="1800" b="1" dirty="0" smtClean="0">
                <a:solidFill>
                  <a:schemeClr val="tx1"/>
                </a:solidFill>
              </a:rPr>
              <a:t>8. </a:t>
            </a:r>
            <a:endParaRPr lang="hr-HR" sz="800" dirty="0" smtClean="0">
              <a:solidFill>
                <a:schemeClr val="tx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hr-HR" sz="1800" dirty="0" smtClean="0">
                <a:solidFill>
                  <a:schemeClr val="tx1"/>
                </a:solidFill>
              </a:rPr>
              <a:t> izvadak iz </a:t>
            </a:r>
            <a:r>
              <a:rPr lang="hr-HR" sz="1800" b="1" dirty="0" smtClean="0">
                <a:solidFill>
                  <a:schemeClr val="tx1"/>
                </a:solidFill>
              </a:rPr>
              <a:t>Plana i programa Hrvatskoga jezika (PIP-a):</a:t>
            </a:r>
            <a:r>
              <a:rPr lang="hr-HR" sz="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9.</a:t>
            </a:r>
            <a:r>
              <a:rPr lang="hr-HR" sz="1800" i="1" dirty="0" smtClean="0">
                <a:solidFill>
                  <a:schemeClr val="tx1"/>
                </a:solidFill>
              </a:rPr>
              <a:t> </a:t>
            </a:r>
            <a:r>
              <a:rPr lang="hr-HR" sz="1800" b="1" i="1" dirty="0" smtClean="0">
                <a:solidFill>
                  <a:schemeClr val="tx1"/>
                </a:solidFill>
              </a:rPr>
              <a:t>Osnovna obilježja hrvatskih narječja </a:t>
            </a:r>
            <a:endParaRPr lang="hr-HR" sz="1800" b="1" dirty="0" smtClean="0">
              <a:solidFill>
                <a:schemeClr val="tx1"/>
              </a:solidFill>
            </a:endParaRP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Ključni pojmovi</a:t>
            </a:r>
            <a:r>
              <a:rPr lang="hr-HR" sz="1800" i="1" dirty="0" smtClean="0">
                <a:solidFill>
                  <a:schemeClr val="tx1"/>
                </a:solidFill>
              </a:rPr>
              <a:t>: hrvatska narječja, štokavsko narječje i hrvatski književni jezik, hrvatski standardni jezik. </a:t>
            </a:r>
          </a:p>
          <a:p>
            <a:r>
              <a:rPr lang="hr-HR" sz="1800" b="1" i="1" dirty="0" smtClean="0">
                <a:solidFill>
                  <a:schemeClr val="tx1"/>
                </a:solidFill>
              </a:rPr>
              <a:t>Obrazovna postignuća</a:t>
            </a:r>
            <a:r>
              <a:rPr lang="hr-HR" sz="1600" i="1" dirty="0" smtClean="0">
                <a:solidFill>
                  <a:schemeClr val="tx1"/>
                </a:solidFill>
              </a:rPr>
              <a:t>: razlikovati najvažnija obilježja svakoga hrvatskoga narječja i glavne prostore gdje se govore; razlikovati štokavsko narječje od hrvatskoga književnog jezika; razumjeti odnos naziva hrvatski književni jezik i hrvatski standardni jezik, razlikovati ih.</a:t>
            </a:r>
            <a:endParaRPr lang="hr-H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sz="3200" dirty="0" smtClean="0"/>
              <a:t>Plan rada  u nastavi Hrvatskoga jezika  - mjesec veljača</a:t>
            </a:r>
            <a:br>
              <a:rPr lang="hr-HR" sz="3200" dirty="0" smtClean="0"/>
            </a:br>
            <a:r>
              <a:rPr lang="hr-HR" sz="3200" dirty="0" smtClean="0">
                <a:hlinkClick r:id="rId2" action="ppaction://hlinkfile"/>
              </a:rPr>
              <a:t>Redovni-veljača7-12.doc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4E59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6808" cy="857256"/>
          </a:xfrm>
        </p:spPr>
        <p:txBody>
          <a:bodyPr>
            <a:normAutofit fontScale="90000"/>
          </a:bodyPr>
          <a:lstStyle/>
          <a:p>
            <a:r>
              <a:rPr lang="hr-HR" sz="4000" dirty="0" smtClean="0"/>
              <a:t/>
            </a:r>
            <a:br>
              <a:rPr lang="hr-HR" sz="4000" dirty="0" smtClean="0"/>
            </a:br>
            <a:r>
              <a:rPr lang="hr-HR" sz="4000" dirty="0" smtClean="0"/>
              <a:t>Zadatak 4 – 8. razred</a:t>
            </a:r>
            <a:r>
              <a:rPr lang="hr-HR" sz="4000" dirty="0" smtClean="0">
                <a:solidFill>
                  <a:srgbClr val="C00000"/>
                </a:solidFill>
              </a:rPr>
              <a:t> </a:t>
            </a:r>
            <a:r>
              <a:rPr lang="hr-HR" sz="6600" dirty="0" smtClean="0">
                <a:solidFill>
                  <a:srgbClr val="C00000"/>
                </a:solidFill>
              </a:rPr>
              <a:t/>
            </a:r>
            <a:br>
              <a:rPr lang="hr-HR" sz="6600" dirty="0" smtClean="0">
                <a:solidFill>
                  <a:srgbClr val="C00000"/>
                </a:solidFill>
              </a:rPr>
            </a:br>
            <a:r>
              <a:rPr lang="hr-HR" sz="2700" dirty="0" smtClean="0">
                <a:solidFill>
                  <a:srgbClr val="C00000"/>
                </a:solidFill>
              </a:rPr>
              <a:t>Osnovna obilježja hrvatskih narječja</a:t>
            </a:r>
            <a:br>
              <a:rPr lang="hr-HR" sz="2700" dirty="0" smtClean="0">
                <a:solidFill>
                  <a:srgbClr val="C00000"/>
                </a:solidFill>
              </a:rPr>
            </a:br>
            <a:endParaRPr lang="hr-HR" sz="2800" dirty="0">
              <a:solidFill>
                <a:srgbClr val="C00000"/>
              </a:solidFill>
            </a:endParaRPr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357158" y="1357298"/>
            <a:ext cx="4210080" cy="49006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r-HR" sz="2400" b="1" u="sng" dirty="0" smtClean="0"/>
              <a:t>UČENIK A</a:t>
            </a:r>
          </a:p>
          <a:p>
            <a:pPr lvl="0"/>
            <a:r>
              <a:rPr lang="hr-HR" sz="1800" dirty="0" smtClean="0"/>
              <a:t>Pozorno pročitaj tekst napisan na </a:t>
            </a:r>
            <a:r>
              <a:rPr lang="hr-HR" sz="1800" b="1" dirty="0" smtClean="0"/>
              <a:t>narječju</a:t>
            </a:r>
            <a:r>
              <a:rPr lang="hr-HR" sz="1800" dirty="0" smtClean="0"/>
              <a:t>.</a:t>
            </a:r>
          </a:p>
          <a:p>
            <a:pPr>
              <a:buNone/>
            </a:pPr>
            <a:r>
              <a:rPr lang="hr-HR" sz="1800" dirty="0" smtClean="0"/>
              <a:t> </a:t>
            </a:r>
            <a:r>
              <a:rPr lang="hr-HR" sz="1800" i="1" dirty="0" smtClean="0"/>
              <a:t>Niki su mislili da su </a:t>
            </a:r>
            <a:r>
              <a:rPr lang="hr-HR" sz="1800" i="1" dirty="0" err="1" smtClean="0"/>
              <a:t>zaraj</a:t>
            </a:r>
            <a:r>
              <a:rPr lang="hr-HR" sz="1800" i="1" dirty="0" smtClean="0"/>
              <a:t> tega njegove</a:t>
            </a:r>
          </a:p>
          <a:p>
            <a:pPr>
              <a:buNone/>
            </a:pPr>
            <a:r>
              <a:rPr lang="hr-HR" sz="1800" i="1" dirty="0" smtClean="0"/>
              <a:t>pisme ča i' je piva u sebi, kad i' je štampa u</a:t>
            </a:r>
          </a:p>
          <a:p>
            <a:pPr>
              <a:buNone/>
            </a:pPr>
            <a:r>
              <a:rPr lang="hr-HR" sz="1800" i="1" dirty="0" err="1" smtClean="0"/>
              <a:t>libriman</a:t>
            </a:r>
            <a:r>
              <a:rPr lang="hr-HR" sz="1800" i="1" dirty="0" smtClean="0"/>
              <a:t>, ostale nikako </a:t>
            </a:r>
            <a:r>
              <a:rPr lang="hr-HR" sz="1800" i="1" dirty="0" err="1" smtClean="0"/>
              <a:t>nime..</a:t>
            </a:r>
            <a:r>
              <a:rPr lang="hr-HR" sz="1800" i="1" dirty="0" smtClean="0"/>
              <a:t>.</a:t>
            </a:r>
            <a:endParaRPr lang="hr-HR" sz="1800" dirty="0" smtClean="0"/>
          </a:p>
          <a:p>
            <a:pPr>
              <a:buNone/>
            </a:pPr>
            <a:r>
              <a:rPr lang="hr-HR" sz="1000" dirty="0" smtClean="0"/>
              <a:t> </a:t>
            </a:r>
          </a:p>
          <a:p>
            <a:pPr>
              <a:buNone/>
            </a:pPr>
            <a:r>
              <a:rPr lang="hr-HR" sz="1800" dirty="0" smtClean="0"/>
              <a:t>a) Imenuj </a:t>
            </a:r>
            <a:r>
              <a:rPr lang="hr-HR" sz="1800" b="1" dirty="0" smtClean="0"/>
              <a:t>narječje</a:t>
            </a:r>
            <a:r>
              <a:rPr lang="hr-HR" sz="1800" dirty="0" smtClean="0"/>
              <a:t> kojim je napisan tekst.</a:t>
            </a:r>
          </a:p>
          <a:p>
            <a:pPr>
              <a:buNone/>
            </a:pPr>
            <a:r>
              <a:rPr lang="hr-HR" sz="1800" dirty="0" smtClean="0"/>
              <a:t>    _______________________</a:t>
            </a:r>
          </a:p>
          <a:p>
            <a:pPr>
              <a:buNone/>
            </a:pPr>
            <a:r>
              <a:rPr lang="hr-HR" sz="800" dirty="0" smtClean="0"/>
              <a:t> </a:t>
            </a:r>
          </a:p>
          <a:p>
            <a:pPr>
              <a:buNone/>
            </a:pPr>
            <a:r>
              <a:rPr lang="hr-HR" sz="1800" dirty="0" smtClean="0"/>
              <a:t>b) U tekstu zaokruži </a:t>
            </a:r>
            <a:r>
              <a:rPr lang="hr-HR" sz="1800" b="1" dirty="0" smtClean="0"/>
              <a:t>osnovnu odrednicu</a:t>
            </a:r>
          </a:p>
          <a:p>
            <a:pPr>
              <a:buNone/>
            </a:pPr>
            <a:r>
              <a:rPr lang="hr-HR" sz="1800" b="1" dirty="0" smtClean="0"/>
              <a:t>     </a:t>
            </a:r>
            <a:r>
              <a:rPr lang="hr-HR" sz="1800" dirty="0" smtClean="0"/>
              <a:t>toga  narječja. </a:t>
            </a:r>
          </a:p>
          <a:p>
            <a:pPr>
              <a:buNone/>
            </a:pPr>
            <a:r>
              <a:rPr lang="hr-HR" sz="800" dirty="0" smtClean="0"/>
              <a:t> </a:t>
            </a:r>
          </a:p>
          <a:p>
            <a:pPr>
              <a:buNone/>
            </a:pPr>
            <a:r>
              <a:rPr lang="hr-HR" sz="1800" dirty="0" smtClean="0"/>
              <a:t>c) </a:t>
            </a:r>
            <a:r>
              <a:rPr lang="hr-HR" sz="1800" i="1" dirty="0" smtClean="0"/>
              <a:t>Izaberi točan odgovor.  </a:t>
            </a:r>
          </a:p>
          <a:p>
            <a:pPr>
              <a:buNone/>
            </a:pPr>
            <a:r>
              <a:rPr lang="hr-HR" sz="1800" dirty="0" smtClean="0"/>
              <a:t>   Tekst je napisan </a:t>
            </a:r>
            <a:r>
              <a:rPr lang="hr-HR" sz="1800" b="1" dirty="0" smtClean="0"/>
              <a:t>ekavskim govorom</a:t>
            </a:r>
            <a:r>
              <a:rPr lang="hr-HR" sz="1800" dirty="0" smtClean="0"/>
              <a:t>.  	DA  	NE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4357686" y="1428736"/>
            <a:ext cx="4500594" cy="4929222"/>
          </a:xfrm>
        </p:spPr>
        <p:txBody>
          <a:bodyPr>
            <a:normAutofit fontScale="85000" lnSpcReduction="10000"/>
          </a:bodyPr>
          <a:lstStyle/>
          <a:p>
            <a:r>
              <a:rPr lang="hr-HR" b="1" u="sng" dirty="0" smtClean="0"/>
              <a:t>UČENIK B</a:t>
            </a:r>
          </a:p>
          <a:p>
            <a:pPr>
              <a:buNone/>
            </a:pPr>
            <a:endParaRPr lang="hr-HR" sz="900" b="1" u="sng" dirty="0" smtClean="0"/>
          </a:p>
          <a:p>
            <a:pPr lvl="0">
              <a:buNone/>
            </a:pPr>
            <a:r>
              <a:rPr lang="hr-HR" sz="3300" i="1" cap="all" dirty="0" smtClean="0"/>
              <a:t>pisme ča je piva, BILE SU</a:t>
            </a:r>
          </a:p>
          <a:p>
            <a:pPr lvl="0">
              <a:buNone/>
            </a:pPr>
            <a:r>
              <a:rPr lang="hr-HR" sz="3300" i="1" cap="all" dirty="0" smtClean="0"/>
              <a:t>LIPE.</a:t>
            </a:r>
            <a:endParaRPr lang="hr-HR" sz="3300" dirty="0" smtClean="0"/>
          </a:p>
          <a:p>
            <a:pPr>
              <a:buNone/>
            </a:pPr>
            <a:r>
              <a:rPr lang="hr-HR" sz="1200" i="1" cap="all" dirty="0" smtClean="0"/>
              <a:t> </a:t>
            </a:r>
            <a:endParaRPr lang="hr-HR" sz="1200" dirty="0" smtClean="0"/>
          </a:p>
          <a:p>
            <a:pPr marL="514350" lvl="0" indent="-514350">
              <a:buNone/>
            </a:pPr>
            <a:r>
              <a:rPr lang="hr-HR" sz="3000" cap="all" dirty="0" smtClean="0"/>
              <a:t>A) NARJEČJE KOJIM JE NAPI-</a:t>
            </a:r>
          </a:p>
          <a:p>
            <a:pPr marL="514350" lvl="0" indent="-514350">
              <a:buNone/>
            </a:pPr>
            <a:r>
              <a:rPr lang="hr-HR" sz="3000" cap="all" dirty="0" smtClean="0"/>
              <a:t>SANA ZADANA REČENICA,</a:t>
            </a:r>
          </a:p>
          <a:p>
            <a:pPr marL="514350" lvl="0" indent="-514350">
              <a:buNone/>
            </a:pPr>
            <a:r>
              <a:rPr lang="hr-HR" sz="3000" cap="all" dirty="0" smtClean="0"/>
              <a:t>jEST:   a) </a:t>
            </a:r>
            <a:r>
              <a:rPr lang="hr-HR" sz="3000" b="1" cap="all" dirty="0" smtClean="0"/>
              <a:t>ČA</a:t>
            </a:r>
            <a:r>
              <a:rPr lang="hr-HR" sz="3000" cap="all" dirty="0" smtClean="0"/>
              <a:t>KAVSKO</a:t>
            </a:r>
            <a:endParaRPr lang="hr-HR" sz="3000" dirty="0" smtClean="0"/>
          </a:p>
          <a:p>
            <a:pPr lvl="0">
              <a:buNone/>
            </a:pPr>
            <a:r>
              <a:rPr lang="hr-HR" sz="3000" cap="all" dirty="0" smtClean="0"/>
              <a:t>              B) </a:t>
            </a:r>
            <a:r>
              <a:rPr lang="hr-HR" sz="3000" b="1" cap="all" dirty="0" smtClean="0"/>
              <a:t>KAJ</a:t>
            </a:r>
            <a:r>
              <a:rPr lang="hr-HR" sz="3000" cap="all" dirty="0" smtClean="0"/>
              <a:t>KAVSKO</a:t>
            </a:r>
            <a:endParaRPr lang="hr-HR" sz="3000" dirty="0" smtClean="0"/>
          </a:p>
          <a:p>
            <a:pPr lvl="0">
              <a:buNone/>
            </a:pPr>
            <a:r>
              <a:rPr lang="hr-HR" sz="3000" cap="all" dirty="0" smtClean="0"/>
              <a:t>              C) </a:t>
            </a:r>
            <a:r>
              <a:rPr lang="hr-HR" sz="3000" b="1" cap="all" dirty="0" smtClean="0"/>
              <a:t>ŠTO</a:t>
            </a:r>
            <a:r>
              <a:rPr lang="hr-HR" sz="3000" cap="all" dirty="0" smtClean="0"/>
              <a:t>KAVSKO</a:t>
            </a:r>
            <a:endParaRPr lang="hr-HR" sz="800" cap="all" dirty="0" smtClean="0"/>
          </a:p>
          <a:p>
            <a:pPr>
              <a:buNone/>
            </a:pPr>
            <a:endParaRPr lang="hr-HR" sz="1600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hr-HR" sz="3000" cap="all" dirty="0" smtClean="0"/>
              <a:t> B) U REČENICI ZAOKRUŽI RIJEČ KOJA TO DOKAZUJE.</a:t>
            </a:r>
            <a:endParaRPr lang="hr-HR" sz="3000" dirty="0" smtClean="0"/>
          </a:p>
          <a:p>
            <a:endParaRPr lang="hr-HR" b="1" u="sng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/>
          <a:lstStyle/>
          <a:p>
            <a:r>
              <a:rPr lang="hr-HR" dirty="0" err="1" smtClean="0"/>
              <a:t>vilma.lukanovic</a:t>
            </a:r>
            <a:r>
              <a:rPr lang="hr-HR" dirty="0" smtClean="0"/>
              <a:t>@</a:t>
            </a:r>
            <a:r>
              <a:rPr lang="hr-HR" dirty="0" err="1" smtClean="0"/>
              <a:t>ri.t</a:t>
            </a:r>
            <a:r>
              <a:rPr lang="hr-HR" dirty="0" smtClean="0"/>
              <a:t>-</a:t>
            </a:r>
            <a:r>
              <a:rPr lang="hr-HR" dirty="0" err="1" smtClean="0"/>
              <a:t>com.hr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hr-HR" sz="3600" dirty="0" smtClean="0"/>
              <a:t>Misao za kraj…</a:t>
            </a:r>
            <a:endParaRPr lang="hr-HR" sz="3600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half" idx="2"/>
          </p:nvPr>
        </p:nvSpPr>
        <p:spPr>
          <a:xfrm>
            <a:off x="6143636" y="1928802"/>
            <a:ext cx="2543164" cy="4214841"/>
          </a:xfrm>
        </p:spPr>
        <p:txBody>
          <a:bodyPr anchor="ctr"/>
          <a:lstStyle/>
          <a:p>
            <a:pPr>
              <a:buNone/>
            </a:pPr>
            <a:r>
              <a:rPr lang="hr-HR" b="1" dirty="0" smtClean="0">
                <a:solidFill>
                  <a:schemeClr val="accent4"/>
                </a:solidFill>
                <a:latin typeface="Lucida Calligraphy" pitchFamily="66" charset="0"/>
              </a:rPr>
              <a:t>Ljudi grade </a:t>
            </a:r>
          </a:p>
          <a:p>
            <a:pPr>
              <a:buNone/>
            </a:pPr>
            <a:r>
              <a:rPr lang="hr-HR" b="1" dirty="0" smtClean="0">
                <a:solidFill>
                  <a:schemeClr val="accent4"/>
                </a:solidFill>
                <a:latin typeface="Lucida Calligraphy" pitchFamily="66" charset="0"/>
              </a:rPr>
              <a:t>previše</a:t>
            </a:r>
          </a:p>
          <a:p>
            <a:pPr>
              <a:buNone/>
            </a:pPr>
            <a:r>
              <a:rPr lang="hr-HR" b="1" dirty="0" smtClean="0">
                <a:solidFill>
                  <a:schemeClr val="accent4"/>
                </a:solidFill>
                <a:latin typeface="Lucida Calligraphy" pitchFamily="66" charset="0"/>
              </a:rPr>
              <a:t>zidova, </a:t>
            </a:r>
          </a:p>
          <a:p>
            <a:pPr>
              <a:buNone/>
            </a:pPr>
            <a:r>
              <a:rPr lang="hr-HR" b="1" dirty="0" smtClean="0">
                <a:solidFill>
                  <a:schemeClr val="accent4"/>
                </a:solidFill>
                <a:latin typeface="Lucida Calligraphy" pitchFamily="66" charset="0"/>
              </a:rPr>
              <a:t>a premalo </a:t>
            </a:r>
          </a:p>
          <a:p>
            <a:pPr>
              <a:buNone/>
            </a:pPr>
            <a:r>
              <a:rPr lang="hr-HR" b="1" dirty="0" smtClean="0">
                <a:solidFill>
                  <a:schemeClr val="accent4"/>
                </a:solidFill>
                <a:latin typeface="Lucida Calligraphy" pitchFamily="66" charset="0"/>
              </a:rPr>
              <a:t>mostova.</a:t>
            </a:r>
          </a:p>
          <a:p>
            <a:pPr algn="r">
              <a:buNone/>
            </a:pPr>
            <a:r>
              <a:rPr lang="hr-HR" i="1" dirty="0" smtClean="0">
                <a:solidFill>
                  <a:schemeClr val="accent4"/>
                </a:solidFill>
                <a:latin typeface="Lucida Calligraphy" pitchFamily="66" charset="0"/>
              </a:rPr>
              <a:t>  </a:t>
            </a:r>
            <a:r>
              <a:rPr lang="hr-HR" sz="1800" dirty="0" err="1" smtClean="0">
                <a:solidFill>
                  <a:schemeClr val="accent4"/>
                </a:solidFill>
                <a:latin typeface="Lucida Calligraphy" pitchFamily="66" charset="0"/>
              </a:rPr>
              <a:t>Isaac</a:t>
            </a:r>
            <a:r>
              <a:rPr lang="hr-HR" sz="1800" dirty="0" smtClean="0">
                <a:solidFill>
                  <a:schemeClr val="accent4"/>
                </a:solidFill>
                <a:latin typeface="Lucida Calligraphy" pitchFamily="66" charset="0"/>
              </a:rPr>
              <a:t> Newton</a:t>
            </a:r>
            <a:endParaRPr lang="hr-HR" sz="1800" dirty="0">
              <a:solidFill>
                <a:schemeClr val="accent4"/>
              </a:solidFill>
              <a:latin typeface="Lucida Calligraphy" pitchFamily="66" charset="0"/>
            </a:endParaRPr>
          </a:p>
        </p:txBody>
      </p:sp>
      <p:pic>
        <p:nvPicPr>
          <p:cNvPr id="36879" name="Picture 15" descr="C:\Documents and Settings\Vilma\Local Settings\Temporary Internet Files\Content.IE5\324R9227\MP900407355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928802"/>
            <a:ext cx="542928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hr-HR" sz="2400" b="1" dirty="0" smtClean="0">
                <a:latin typeface="+mn-lt"/>
              </a:rPr>
              <a:t>INDIVIDUALIZIRANI ODGOJNO-OBRAZOVNI PROGRAM </a:t>
            </a:r>
            <a:br>
              <a:rPr lang="hr-HR" sz="2400" b="1" dirty="0" smtClean="0">
                <a:latin typeface="+mn-lt"/>
              </a:rPr>
            </a:br>
            <a:r>
              <a:rPr lang="hr-HR" sz="2400" b="1" dirty="0" smtClean="0">
                <a:latin typeface="+mn-lt"/>
              </a:rPr>
              <a:t>(IOOP)</a:t>
            </a:r>
            <a:br>
              <a:rPr lang="hr-HR" sz="2400" b="1" dirty="0" smtClean="0">
                <a:latin typeface="+mn-lt"/>
              </a:rPr>
            </a:br>
            <a:r>
              <a:rPr lang="hr-HR" sz="2400" dirty="0" smtClean="0">
                <a:latin typeface="+mn-lt"/>
              </a:rPr>
              <a:t>I</a:t>
            </a:r>
            <a:r>
              <a:rPr lang="hr-HR" sz="2400" dirty="0" smtClean="0"/>
              <a:t>nicijalna procjena </a:t>
            </a:r>
            <a:endParaRPr lang="hr-HR" sz="2400" dirty="0">
              <a:latin typeface="+mn-lt"/>
            </a:endParaRP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4040188" cy="460387"/>
          </a:xfrm>
        </p:spPr>
        <p:txBody>
          <a:bodyPr/>
          <a:lstStyle/>
          <a:p>
            <a:r>
              <a:rPr lang="hr-HR" dirty="0" smtClean="0"/>
              <a:t>Ivan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357158" y="2000240"/>
            <a:ext cx="4211668" cy="4683126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</a:pPr>
            <a:r>
              <a:rPr lang="hr-HR" sz="3100" dirty="0"/>
              <a:t>rječnik - uglavnom usvojeni potrebni nazivi i  njihovo razumijevanje</a:t>
            </a:r>
          </a:p>
          <a:p>
            <a:pPr lvl="0">
              <a:lnSpc>
                <a:spcPct val="120000"/>
              </a:lnSpc>
            </a:pPr>
            <a:r>
              <a:rPr lang="hr-HR" sz="3100" dirty="0"/>
              <a:t>povezano </a:t>
            </a:r>
            <a:r>
              <a:rPr lang="hr-HR" sz="3100" dirty="0" smtClean="0"/>
              <a:t>usmeno izražava-nje</a:t>
            </a:r>
            <a:endParaRPr lang="hr-HR" sz="3100" dirty="0"/>
          </a:p>
          <a:p>
            <a:pPr lvl="0">
              <a:lnSpc>
                <a:spcPct val="110000"/>
              </a:lnSpc>
            </a:pPr>
            <a:r>
              <a:rPr lang="hr-HR" sz="3100" dirty="0"/>
              <a:t>čita tiskana i pisana slova </a:t>
            </a:r>
          </a:p>
          <a:p>
            <a:pPr lvl="0">
              <a:lnSpc>
                <a:spcPct val="110000"/>
              </a:lnSpc>
            </a:pPr>
            <a:r>
              <a:rPr lang="hr-HR" sz="3100" dirty="0"/>
              <a:t>uglavnom zadovoljavajuća tehnika čitanja</a:t>
            </a:r>
          </a:p>
          <a:p>
            <a:pPr lvl="0">
              <a:lnSpc>
                <a:spcPct val="120000"/>
              </a:lnSpc>
            </a:pPr>
            <a:r>
              <a:rPr lang="hr-HR" sz="3100" dirty="0"/>
              <a:t>razumijevanje bitnih </a:t>
            </a:r>
            <a:r>
              <a:rPr lang="hr-HR" sz="3100" dirty="0" smtClean="0"/>
              <a:t>odred-nica pročitanog/gledanog/</a:t>
            </a:r>
          </a:p>
          <a:p>
            <a:pPr lvl="0">
              <a:lnSpc>
                <a:spcPct val="120000"/>
              </a:lnSpc>
              <a:buNone/>
            </a:pPr>
            <a:r>
              <a:rPr lang="hr-HR" sz="3100" dirty="0" smtClean="0"/>
              <a:t>	/slušanog </a:t>
            </a:r>
            <a:r>
              <a:rPr lang="hr-HR" sz="3100" dirty="0"/>
              <a:t>sadržaja</a:t>
            </a:r>
          </a:p>
          <a:p>
            <a:endParaRPr lang="hr-HR" dirty="0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3438" y="1500174"/>
            <a:ext cx="4041775" cy="425448"/>
          </a:xfrm>
        </p:spPr>
        <p:txBody>
          <a:bodyPr>
            <a:normAutofit lnSpcReduction="10000"/>
          </a:bodyPr>
          <a:lstStyle/>
          <a:p>
            <a:r>
              <a:rPr lang="hr-HR" dirty="0" smtClean="0"/>
              <a:t>Martina</a:t>
            </a:r>
            <a:endParaRPr lang="hr-HR" dirty="0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429124" y="1928802"/>
            <a:ext cx="4500593" cy="4500594"/>
          </a:xfrm>
        </p:spPr>
        <p:txBody>
          <a:bodyPr>
            <a:normAutofit fontScale="40000" lnSpcReduction="20000"/>
          </a:bodyPr>
          <a:lstStyle/>
          <a:p>
            <a:pPr lvl="0">
              <a:lnSpc>
                <a:spcPct val="120000"/>
              </a:lnSpc>
            </a:pPr>
            <a:r>
              <a:rPr lang="hr-HR" sz="6000" dirty="0"/>
              <a:t>rječnik svakodnevne komunikacije, djelomično usvojeno nazivlje</a:t>
            </a:r>
          </a:p>
          <a:p>
            <a:pPr lvl="0">
              <a:lnSpc>
                <a:spcPct val="120000"/>
              </a:lnSpc>
            </a:pPr>
            <a:r>
              <a:rPr lang="hr-HR" sz="6000" dirty="0"/>
              <a:t> usmeno izražavanje uglavnom na razini odgovora na pitanja </a:t>
            </a:r>
          </a:p>
          <a:p>
            <a:pPr lvl="0">
              <a:lnSpc>
                <a:spcPct val="120000"/>
              </a:lnSpc>
            </a:pPr>
            <a:r>
              <a:rPr lang="hr-HR" sz="6000" dirty="0"/>
              <a:t>čita sva tiskana slova </a:t>
            </a:r>
          </a:p>
          <a:p>
            <a:pPr lvl="0">
              <a:lnSpc>
                <a:spcPct val="120000"/>
              </a:lnSpc>
            </a:pPr>
            <a:r>
              <a:rPr lang="hr-HR" sz="6000" dirty="0"/>
              <a:t>slabo razvijena tehnika (</a:t>
            </a:r>
            <a:r>
              <a:rPr lang="hr-HR" sz="6000" dirty="0" err="1"/>
              <a:t>slovkanje</a:t>
            </a:r>
            <a:r>
              <a:rPr lang="hr-HR" sz="6000" dirty="0"/>
              <a:t>, sinteza 2-4 slova)</a:t>
            </a:r>
          </a:p>
          <a:p>
            <a:pPr lvl="0">
              <a:lnSpc>
                <a:spcPct val="120000"/>
              </a:lnSpc>
            </a:pPr>
            <a:r>
              <a:rPr lang="hr-HR" sz="6000" dirty="0"/>
              <a:t>razumijevanje  poznatih </a:t>
            </a:r>
            <a:r>
              <a:rPr lang="hr-HR" sz="6000" dirty="0" err="1" smtClean="0"/>
              <a:t>eleme</a:t>
            </a:r>
            <a:r>
              <a:rPr lang="hr-HR" sz="6000" dirty="0" smtClean="0"/>
              <a:t>-nata pročitanog/gledanog/  /slušanog </a:t>
            </a:r>
            <a:endParaRPr lang="hr-HR" sz="6000" dirty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hr-HR" sz="2400" b="1" dirty="0" smtClean="0">
                <a:latin typeface="+mn-lt"/>
              </a:rPr>
              <a:t>INDIVIDUALIZIRANI ODGOJNO-OBRAZOVNI PROGRAM (IOOP)</a:t>
            </a: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sz="2700" dirty="0" smtClean="0">
                <a:latin typeface="+mn-lt"/>
              </a:rPr>
              <a:t>Inicijalna procjena - </a:t>
            </a:r>
            <a:r>
              <a:rPr lang="hr-HR" sz="2700" i="1" dirty="0" smtClean="0">
                <a:latin typeface="+mn-lt"/>
              </a:rPr>
              <a:t>nastavak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00034" y="1357298"/>
            <a:ext cx="4040188" cy="460387"/>
          </a:xfrm>
        </p:spPr>
        <p:txBody>
          <a:bodyPr/>
          <a:lstStyle/>
          <a:p>
            <a:r>
              <a:rPr lang="hr-HR" dirty="0" smtClean="0"/>
              <a:t>Ivan</a:t>
            </a:r>
            <a:endParaRPr lang="hr-HR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1785926"/>
            <a:ext cx="4040188" cy="4786345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20000"/>
              </a:lnSpc>
            </a:pPr>
            <a:r>
              <a:rPr lang="hr-HR" sz="2600" dirty="0" smtClean="0"/>
              <a:t>pamćenje bitnih odrednica pročitanog/gledanog/</a:t>
            </a:r>
          </a:p>
          <a:p>
            <a:pPr lvl="0">
              <a:lnSpc>
                <a:spcPct val="120000"/>
              </a:lnSpc>
              <a:buNone/>
            </a:pPr>
            <a:r>
              <a:rPr lang="hr-HR" sz="2600" dirty="0" smtClean="0"/>
              <a:t>	/slušanog</a:t>
            </a:r>
          </a:p>
          <a:p>
            <a:pPr lvl="0">
              <a:lnSpc>
                <a:spcPct val="120000"/>
              </a:lnSpc>
            </a:pPr>
            <a:r>
              <a:rPr lang="hr-HR" sz="2600" dirty="0" smtClean="0"/>
              <a:t>prepisivanje - djelomično potpuno i točno </a:t>
            </a:r>
          </a:p>
          <a:p>
            <a:pPr lvl="0">
              <a:lnSpc>
                <a:spcPct val="120000"/>
              </a:lnSpc>
            </a:pPr>
            <a:r>
              <a:rPr lang="hr-HR" sz="2600" dirty="0" smtClean="0"/>
              <a:t>pisanje tiskanim slovima </a:t>
            </a:r>
          </a:p>
          <a:p>
            <a:pPr lvl="0">
              <a:lnSpc>
                <a:spcPct val="120000"/>
              </a:lnSpc>
              <a:buNone/>
            </a:pPr>
            <a:endParaRPr lang="hr-HR" sz="2600" dirty="0" smtClean="0"/>
          </a:p>
          <a:p>
            <a:pPr lvl="0">
              <a:lnSpc>
                <a:spcPct val="120000"/>
              </a:lnSpc>
            </a:pPr>
            <a:r>
              <a:rPr lang="hr-HR" sz="2600" dirty="0" smtClean="0"/>
              <a:t>povezano pisanje kraćeg sadržaja</a:t>
            </a:r>
          </a:p>
          <a:p>
            <a:pPr lvl="0">
              <a:lnSpc>
                <a:spcPct val="120000"/>
              </a:lnSpc>
            </a:pPr>
            <a:r>
              <a:rPr lang="hr-HR" sz="2600" dirty="0" smtClean="0"/>
              <a:t>naglašena sposobnost pamćenja teksta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3438" y="1285860"/>
            <a:ext cx="4041775" cy="460387"/>
          </a:xfrm>
        </p:spPr>
        <p:txBody>
          <a:bodyPr>
            <a:normAutofit/>
          </a:bodyPr>
          <a:lstStyle/>
          <a:p>
            <a:r>
              <a:rPr lang="hr-HR" dirty="0" smtClean="0"/>
              <a:t>Martina</a:t>
            </a:r>
            <a:endParaRPr lang="hr-HR" dirty="0" smtClean="0">
              <a:ea typeface="+mj-ea"/>
              <a:cs typeface="+mj-cs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857783"/>
          </a:xfrm>
        </p:spPr>
        <p:txBody>
          <a:bodyPr/>
          <a:lstStyle/>
          <a:p>
            <a:pPr lvl="0"/>
            <a:r>
              <a:rPr lang="hr-HR" dirty="0" smtClean="0"/>
              <a:t>otežano pamćenje - samo nekih elemenata </a:t>
            </a:r>
          </a:p>
          <a:p>
            <a:pPr lvl="0">
              <a:buNone/>
            </a:pPr>
            <a:endParaRPr lang="hr-HR" sz="2000" dirty="0" smtClean="0"/>
          </a:p>
          <a:p>
            <a:pPr lvl="0"/>
            <a:r>
              <a:rPr lang="hr-HR" dirty="0" smtClean="0"/>
              <a:t>prepisivanje - u manjoj mjeri potpuno i točno</a:t>
            </a:r>
          </a:p>
          <a:p>
            <a:pPr lvl="0"/>
            <a:r>
              <a:rPr lang="hr-HR" dirty="0" smtClean="0"/>
              <a:t>pisanje tiskanim slovima - na razini dopunjavanja</a:t>
            </a:r>
          </a:p>
          <a:p>
            <a:pPr lvl="0">
              <a:buNone/>
            </a:pPr>
            <a:endParaRPr lang="hr-HR" sz="1000" dirty="0" smtClean="0"/>
          </a:p>
          <a:p>
            <a:pPr lvl="0"/>
            <a:r>
              <a:rPr lang="hr-HR" dirty="0" smtClean="0"/>
              <a:t>pisanje kraćeg teksta </a:t>
            </a:r>
            <a:r>
              <a:rPr lang="hr-HR" smtClean="0"/>
              <a:t>uz usmjeravanje</a:t>
            </a: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ctrTitle"/>
          </p:nvPr>
        </p:nvSpPr>
        <p:spPr>
          <a:xfrm>
            <a:off x="785786" y="1785926"/>
            <a:ext cx="7772400" cy="1470025"/>
          </a:xfrm>
        </p:spPr>
        <p:txBody>
          <a:bodyPr>
            <a:normAutofit/>
          </a:bodyPr>
          <a:lstStyle/>
          <a:p>
            <a:r>
              <a:rPr lang="hr-HR" sz="2800" dirty="0" smtClean="0"/>
              <a:t>Individualizirani odgojno-obrazovni program (IOOP)</a:t>
            </a:r>
            <a:endParaRPr lang="hr-HR" sz="2800" dirty="0"/>
          </a:p>
        </p:txBody>
      </p:sp>
      <p:sp>
        <p:nvSpPr>
          <p:cNvPr id="8" name="Podnaslov 7"/>
          <p:cNvSpPr>
            <a:spLocks noGrp="1"/>
          </p:cNvSpPr>
          <p:nvPr>
            <p:ph type="subTitle" idx="1"/>
          </p:nvPr>
        </p:nvSpPr>
        <p:spPr>
          <a:xfrm>
            <a:off x="1357290" y="3214686"/>
            <a:ext cx="6400800" cy="1752600"/>
          </a:xfrm>
        </p:spPr>
        <p:txBody>
          <a:bodyPr/>
          <a:lstStyle/>
          <a:p>
            <a:r>
              <a:rPr lang="hr-HR" dirty="0" smtClean="0">
                <a:hlinkClick r:id="rId2" action="ppaction://hlinkfile"/>
              </a:rPr>
              <a:t>IOOP-</a:t>
            </a:r>
            <a:r>
              <a:rPr lang="hr-HR" dirty="0" err="1" smtClean="0">
                <a:hlinkClick r:id="rId2" action="ppaction://hlinkfile"/>
              </a:rPr>
              <a:t>Ivan.doc</a:t>
            </a:r>
            <a:endParaRPr lang="hr-HR" dirty="0" smtClean="0"/>
          </a:p>
          <a:p>
            <a:r>
              <a:rPr lang="hr-HR" dirty="0" smtClean="0">
                <a:hlinkClick r:id="rId3" action="ppaction://hlinkfile"/>
              </a:rPr>
              <a:t>IOOP-</a:t>
            </a:r>
            <a:r>
              <a:rPr lang="hr-HR" dirty="0" err="1" smtClean="0">
                <a:hlinkClick r:id="rId3" action="ppaction://hlinkfile"/>
              </a:rPr>
              <a:t>Martina.doc</a:t>
            </a:r>
            <a:endParaRPr lang="hr-H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ica 6"/>
          <p:cNvGraphicFramePr>
            <a:graphicFrameLocks noGrp="1"/>
          </p:cNvGraphicFramePr>
          <p:nvPr/>
        </p:nvGraphicFramePr>
        <p:xfrm>
          <a:off x="500034" y="357165"/>
          <a:ext cx="8358247" cy="6318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071702"/>
                <a:gridCol w="2428892"/>
                <a:gridCol w="3429025"/>
              </a:tblGrid>
              <a:tr h="798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6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6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8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</a:t>
                      </a:r>
                      <a:r>
                        <a:rPr lang="hr-HR" sz="18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područja/teme/ključ-ni </a:t>
                      </a:r>
                      <a:r>
                        <a:rPr lang="hr-HR" sz="18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pojmovi)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8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01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Jezik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60300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kern="1200" dirty="0">
                        <a:solidFill>
                          <a:schemeClr val="dk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sastavne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rastavne i suprotne rečenice; isključne i zaključne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rečenice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razlikovati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prema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veznicima; pravilno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pisati zarez u svim nezavisno složenim rečenicama </a:t>
                      </a: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odgovaranje na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frontalno postavljena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pitanja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sudjelovanje u igri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pronalaženja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parova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slušanje drugih učenika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dopunjavanje teksta s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nastavnog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listića (zapis s ploče)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rješavanje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prilagođenih radnih listića (kratke provjere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24833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sastavne, rastavne i suprotne rečenice </a:t>
                      </a:r>
                    </a:p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isključne i zaključne rečenice 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razlikovati prema najčešćim</a:t>
                      </a:r>
                      <a:r>
                        <a:rPr lang="hr-HR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v</a:t>
                      </a: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eznicima 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prepoznati u kraćem tekstu</a:t>
                      </a:r>
                    </a:p>
                    <a:p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- znati nabrojiti kao vrste nezavisno složenih rečenica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odgovaranje na frontalno postavljena pitanja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slušanje drugih učenika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dopunjavanje teksta na nastavnom listiću (pojednostavljeni zapis s ploče)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rješavanje prilagođenih zadataka na nastavnim listićima (vježba)</a:t>
                      </a:r>
                      <a:endParaRPr lang="hr-H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ica 6"/>
          <p:cNvGraphicFramePr>
            <a:graphicFrameLocks noGrp="1"/>
          </p:cNvGraphicFramePr>
          <p:nvPr/>
        </p:nvGraphicFramePr>
        <p:xfrm>
          <a:off x="500034" y="436999"/>
          <a:ext cx="8358247" cy="6020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571768"/>
                <a:gridCol w="2857520"/>
                <a:gridCol w="2500331"/>
              </a:tblGrid>
              <a:tr h="9297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4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4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(područja/teme/ključni pojmovi)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61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Jezično</a:t>
                      </a:r>
                      <a:r>
                        <a:rPr lang="hr-HR" sz="1600" b="1" baseline="0" dirty="0" smtClean="0">
                          <a:latin typeface="Arial"/>
                          <a:ea typeface="Times New Roman"/>
                        </a:rPr>
                        <a:t> izražavanje i stvaranje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25569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pisanje zareza u nezavisno složenim rečenicama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upravni govor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samostalno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primijeniti pravila o pisanju zareza u nezavisno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složenim rečenicama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prepoznati u pripovjednom djelu; samostalno primijeniti u jednostavnijim primjerima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dopunjavanje gotovog teksta zarezima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rješavanje prilagođenih zadataka na nastavnim listićima (vježba)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2006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upravni govor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r>
                        <a:rPr lang="hr-HR" sz="160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p</a:t>
                      </a: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repoznati u kraćem tekstu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rješavanje prilagođenih zadataka na nastavnim listićima (vježba)</a:t>
                      </a:r>
                    </a:p>
                    <a:p>
                      <a:endParaRPr lang="hr-H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ica 1"/>
          <p:cNvGraphicFramePr>
            <a:graphicFrameLocks noGrp="1"/>
          </p:cNvGraphicFramePr>
          <p:nvPr/>
        </p:nvGraphicFramePr>
        <p:xfrm>
          <a:off x="500034" y="214290"/>
          <a:ext cx="8358247" cy="6106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"/>
                <a:gridCol w="2571768"/>
                <a:gridCol w="2857520"/>
                <a:gridCol w="2500331"/>
              </a:tblGrid>
              <a:tr h="8989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Učenik/-</a:t>
                      </a:r>
                      <a:r>
                        <a:rPr lang="hr-HR" sz="1400" b="1" kern="1200" dirty="0" err="1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ica</a:t>
                      </a:r>
                      <a:endParaRPr lang="hr-HR" sz="14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Sadržaj </a:t>
                      </a: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edukacije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(područja/teme/ključni pojmovi</a:t>
                      </a: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Arial Narrow"/>
                          <a:ea typeface="Times New Roman"/>
                          <a:cs typeface="+mn-cs"/>
                        </a:rPr>
                        <a:t>¸</a:t>
                      </a:r>
                      <a:endParaRPr lang="hr-HR" sz="1600" b="1" kern="1200" dirty="0">
                        <a:solidFill>
                          <a:schemeClr val="lt1"/>
                        </a:solidFill>
                        <a:latin typeface="Arial Narrow"/>
                        <a:ea typeface="Times New Roman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dirty="0" smtClean="0">
                        <a:latin typeface="Arial Narrow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 smtClean="0">
                          <a:latin typeface="Arial Narrow"/>
                          <a:ea typeface="Times New Roman"/>
                        </a:rPr>
                        <a:t>Ciljevi </a:t>
                      </a: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dirty="0">
                          <a:latin typeface="Arial Narrow"/>
                          <a:ea typeface="Times New Roman"/>
                        </a:rPr>
                        <a:t>(obrazovna postignuća)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hr-HR" sz="16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Aktivnosti za učenika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78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600" b="1" dirty="0" smtClean="0">
                          <a:latin typeface="Arial"/>
                          <a:ea typeface="Times New Roman"/>
                        </a:rPr>
                        <a:t>Jezično</a:t>
                      </a:r>
                      <a:r>
                        <a:rPr lang="hr-HR" sz="1600" b="1" baseline="0" dirty="0" smtClean="0">
                          <a:latin typeface="Arial"/>
                          <a:ea typeface="Times New Roman"/>
                        </a:rPr>
                        <a:t> izražavanje i stvaranje</a:t>
                      </a:r>
                      <a:endParaRPr lang="hr-HR" sz="16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 anchor="ctr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287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Ivan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</a:t>
                      </a:r>
                      <a:r>
                        <a:rPr lang="hr-HR" sz="16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pripovijedanje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stvaranje jednostavne fabule prema elementima fabule; uz usmjeravanje i pomoć u pisanju; uporaba dijaloga</a:t>
                      </a: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</a:t>
                      </a: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zamišljanje i maštanje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razgovor (metoda pitanja i odgovora)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oblikovanje misli u cjelovite i skladne rečenice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</a:t>
                      </a: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isanje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None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  <a:tr h="210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Martina</a:t>
                      </a: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 vert="wordArtVert" anchor="ctr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hr-HR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pripovijedanje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stvaranje jednostavne fabule  uz usmjeravanje pitanjima; usmeno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 </a:t>
                      </a:r>
                    </a:p>
                    <a:p>
                      <a:pPr algn="l">
                        <a:spcAft>
                          <a:spcPts val="0"/>
                        </a:spcAft>
                        <a:buFontTx/>
                        <a:buChar char="-"/>
                      </a:pPr>
                      <a:endParaRPr lang="hr-HR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r-HR" sz="1600" kern="1200" dirty="0" smtClean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zamišljanje i maštanje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razgovor (metoda pitanja i odgovora)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oblikovanje misli u jasne kraće rečenice</a:t>
                      </a:r>
                    </a:p>
                    <a:p>
                      <a:r>
                        <a:rPr lang="hr-HR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govorenje</a:t>
                      </a:r>
                    </a:p>
                    <a:p>
                      <a:endParaRPr lang="hr-HR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Prilagođeno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ilagođeno 1">
      <a:majorFont>
        <a:latin typeface="Comic Sans MS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826</TotalTime>
  <Words>1260</Words>
  <Application>Microsoft Office PowerPoint</Application>
  <PresentationFormat>Prikaz na zaslonu (4:3)</PresentationFormat>
  <Paragraphs>560</Paragraphs>
  <Slides>32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32</vt:i4>
      </vt:variant>
    </vt:vector>
  </HeadingPairs>
  <TitlesOfParts>
    <vt:vector size="33" baseType="lpstr">
      <vt:lpstr>Office tema</vt:lpstr>
      <vt:lpstr>   VRJEDNOVANJE POSTIGNUĆA  UČENIKA S POSEBNIM OBRAZOVNIM POTREBAMA   Stručni skup za učitelje i nastavnike Hrvatskoga jezika Istarske županije   </vt:lpstr>
      <vt:lpstr>Slajd 2</vt:lpstr>
      <vt:lpstr>Plan rada  u nastavi Hrvatskoga jezika  - mjesec veljača Redovni-veljača7-12.doc</vt:lpstr>
      <vt:lpstr>INDIVIDUALIZIRANI ODGOJNO-OBRAZOVNI PROGRAM  (IOOP) Inicijalna procjena </vt:lpstr>
      <vt:lpstr>INDIVIDUALIZIRANI ODGOJNO-OBRAZOVNI PROGRAM (IOOP) Inicijalna procjena - nastavak</vt:lpstr>
      <vt:lpstr>Individualizirani odgojno-obrazovni program (IOOP)</vt:lpstr>
      <vt:lpstr>Slajd 7</vt:lpstr>
      <vt:lpstr>Slajd 8</vt:lpstr>
      <vt:lpstr>Slajd 9</vt:lpstr>
      <vt:lpstr>Slajd 10</vt:lpstr>
      <vt:lpstr>Slajd 11</vt:lpstr>
      <vt:lpstr>Slajd 12</vt:lpstr>
      <vt:lpstr>Strategije potpore (prilagodba metoda, sredstava, oblika, postupaka, zahtjeva) </vt:lpstr>
      <vt:lpstr>Strategije potpore (prilagodba metoda, sredstava, oblika, postupaka, zahtjeva) - nastavak 1</vt:lpstr>
      <vt:lpstr>Strategije potpore (prilagodba metoda, sredstava, oblika, postupaka, zahtjeva) - nastavak 2</vt:lpstr>
      <vt:lpstr>SUPROTNE REČENICE – prilagodba; 1. primjer</vt:lpstr>
      <vt:lpstr>SUPROTNE REČENICE – prilagodba; 1. primjer Martina</vt:lpstr>
      <vt:lpstr>SUPROTNE REČENICE – prilagodba; 2. primjer</vt:lpstr>
      <vt:lpstr> SUPROTNE REČENICE – prilagodba; 2. primjer Martina</vt:lpstr>
      <vt:lpstr>LEKTIRA – Martina Provjera\Lektira-Martina.doc</vt:lpstr>
      <vt:lpstr>RAD U SKUPINAMA  Što svaka skupina treba imati na stolu</vt:lpstr>
      <vt:lpstr>Slajd 22</vt:lpstr>
      <vt:lpstr> zadatak (redovna nastava):    Bio je to nizak čovjek, mršav i brzih pokreta.    a) Dopuni: Istaknuti su pridjevi u I. stupnju ili ______________________.    b) Zadanu rečenicu prepiši tako da pridjeve staviš u komparativ. Pritom pripazi       na promjene u osnovi pridjeva.  </vt:lpstr>
      <vt:lpstr> Zadatak 1 - 5. razred Stupnjevanje pridjeva  </vt:lpstr>
      <vt:lpstr> zadatak (redovna nastava):   Ovog ljeta posjetili ste Sjeverni Velebit.   Zadanu rečenicu preoblikuj:   a) u upitnu rečenicu:   ____________________________________________________________   b) u niječnu rečenicu:   ____________________________________________________________</vt:lpstr>
      <vt:lpstr> Zadatak 2 – 6. razred Izricanje prošlosti perfektom   </vt:lpstr>
      <vt:lpstr> zadatak (redovna nastava):  Uz istaknute priložne oznake napiši pitanja na koja odgovaraju te vrstu.                       pitanje  vrsta PO a) Tlo je već gorjelo pod nogama.      __________ _________ b) Prosjak je sada šutio.      __________ _________ c) Stade moliti na mahove nešto glasnije.    __________ _________ d) Tih je dana moj otac bio veoma zabrinut.  __________ _________ </vt:lpstr>
      <vt:lpstr> Zadatak 3 – 7. razred  Priložne oznake </vt:lpstr>
      <vt:lpstr> zadatak (redovna nastava):   Pozorno pročitaj tekst napisan na narječju.   Niki su mislili da su zaraj tega njegove pisme ča i' je piva u sebi, kad i' je štampa u libriman, ostale nikako nime...   a) Odredi narječje kojim je napisan tekst i ispiši osnovnu odrednicu narječja.  ___________________________________________________________________   b) Odredi govor kojim je napisan tekst i ispiši jednu riječ kojom dokazuješ svoj odgovor. __________________________________________________________  c) Podcrtanu narječnicu zamijeni standardnom riječju u odgovarajućem padežu i broju. ______________________________________________________ </vt:lpstr>
      <vt:lpstr> Zadatak 4 – 8. razred  Osnovna obilježja hrvatskih narječja </vt:lpstr>
      <vt:lpstr>vilma.lukanovic@ri.t-com.hr</vt:lpstr>
      <vt:lpstr>Misao za kraj…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INDIVIDUALIZIRANI ODGOJNO-OBRAZOVNI PROGRAM (IOOP) Veljača – Ivan</dc:title>
  <dc:creator>VILMA</dc:creator>
  <cp:lastModifiedBy>Doma</cp:lastModifiedBy>
  <cp:revision>176</cp:revision>
  <dcterms:created xsi:type="dcterms:W3CDTF">2011-12-18T17:15:24Z</dcterms:created>
  <dcterms:modified xsi:type="dcterms:W3CDTF">2012-01-07T12:56:19Z</dcterms:modified>
</cp:coreProperties>
</file>