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44AD4E7-AF2E-4B80-A01C-BF09BA85A3AB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noProof="0" smtClean="0"/>
              <a:t>Kliknite da biste uredili stilove teksta matrice</a:t>
            </a:r>
          </a:p>
          <a:p>
            <a:pPr lvl="1"/>
            <a:r>
              <a:rPr lang="hr-HR" noProof="0" smtClean="0"/>
              <a:t>Druga razina</a:t>
            </a:r>
          </a:p>
          <a:p>
            <a:pPr lvl="2"/>
            <a:r>
              <a:rPr lang="hr-HR" noProof="0" smtClean="0"/>
              <a:t>Treća razina</a:t>
            </a:r>
          </a:p>
          <a:p>
            <a:pPr lvl="3"/>
            <a:r>
              <a:rPr lang="hr-HR" noProof="0" smtClean="0"/>
              <a:t>Četvrta razina</a:t>
            </a:r>
          </a:p>
          <a:p>
            <a:pPr lvl="4"/>
            <a:r>
              <a:rPr lang="hr-HR" noProof="0" smtClean="0"/>
              <a:t>Peta razina</a:t>
            </a:r>
            <a:endParaRPr lang="hr-HR" noProof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233FC7E-7871-40A2-B3CE-24765769488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zervirano mjesto slike slajd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27651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50AEFB-BB7A-4C2A-9D3C-DD605D1BDEF8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ravokutnik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ravokutnik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Pravokutnik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avni poveznik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avni poveznik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avni poveznik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avni poveznik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avni poveznik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Ravni poveznik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Pravokut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ipsa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ipsa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ipsa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hr-HR" smtClean="0"/>
              <a:t>Kliknite da biste uredili stil podnaslova matrice</a:t>
            </a:r>
            <a:endParaRPr lang="en-US"/>
          </a:p>
        </p:txBody>
      </p:sp>
      <p:sp>
        <p:nvSpPr>
          <p:cNvPr id="22" name="Rezervirano mjesto datum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6F714-8E54-4D4B-8E65-6E2E8B3BC09B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23" name="Rezervirano mjesto podnožj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" name="Rezervirano mjesto broja slajd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5BCF9-FF29-4BDE-8461-B7C4DCAA780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DD1F6-C501-4C56-9754-D80CB4EB4452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5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347E3-0D18-4D95-9A95-CE4A2939AF2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A909A-E17D-4421-98B1-1E8F9B5EC94C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5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F6D2A-F3C3-4F2F-B3F1-4751C07D73A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BBF530-1D57-4EBD-A905-45683050624A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5" name="Rezervirano mjesto broja slajda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629915-BA25-48CB-88B3-5FF42D52CFB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6" name="Rezervirano mjesto podnožja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ravokutnik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ravokutnik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Pravokutnik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avni poveznik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avni poveznik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avni poveznik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avni poveznik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avni poveznik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Pravokut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ipsa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ipsa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ipsa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Ravni poveznik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20" name="Rezervirano mjesto datum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02CC7-1B03-4296-A025-F9A098BAA474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21" name="Rezervirano mjesto podnožj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2" name="Rezervirano mjesto broja slajda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E5515-07E1-466E-8E36-E4504A19C58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2D1DA-7E9C-4DBD-9CE5-99E76385E6C6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6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62BEB-860C-4AE2-AD2F-0198B22C6B7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14" name="Rezervirano mjesto teksta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7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542D7-EEB0-49B3-98C0-8EEDCF76CF3F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8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37100-663C-4962-8672-29B4A465677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datum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B9D6F80-B090-4FD7-BA1B-4AA2F0F4D31A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4" name="Rezervirano mjesto broja slajd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37E2420-1655-42EA-909D-EB9107B65AE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5" name="Rezervirano mjesto podnožj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F9A34-03F0-40FB-A040-6EC312A75154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60767-A78A-4EA3-ABAF-95043188A7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avni poveznik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Ravni poveznik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Ravni poveznik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Ravni poveznik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Pravokut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avni poveznik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Elipsa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18" name="Rezervirano mjesto sadržaja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2" name="Rezervirano mjesto datuma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E23CAA-EE2B-429A-AF03-AB0B02B55992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13" name="Rezervirano mjesto broja slajda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22DBA50-79BC-481A-926E-14FB3248DD9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14" name="Rezervirano mjesto podnožja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avni poveznik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Elipsa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avni poveznik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Pravokut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avni poveznik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avni poveznik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Ravni poveznik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hr-HR" noProof="0" smtClean="0"/>
              <a:t>Pritisnite ikonu za dodavanje slike</a:t>
            </a:r>
            <a:endParaRPr lang="en-US" noProof="0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12" name="Rezervirano mjesto datum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34D671-5261-4524-92D7-77F3944EFA91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13" name="Rezervirano mjesto broja slajd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F628AAC-CBC6-475C-997F-9649CE07178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14" name="Rezervirano mjesto podnožj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028" name="Rezervirano mjesto teksta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01C858F-9310-4623-BC12-B415C0D8A65A}" type="datetimeFigureOut">
              <a:rPr lang="sr-Latn-CS"/>
              <a:pPr>
                <a:defRPr/>
              </a:pPr>
              <a:t>14.2.2011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ravokut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2CE48E18-8D2B-4D60-A223-3CE6AA07F4A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772400" cy="13573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200" dirty="0" smtClean="0">
                <a:solidFill>
                  <a:srgbClr val="C00000"/>
                </a:solidFill>
              </a:rPr>
              <a:t>RAD S DJECOM S TEŠKOĆAMA U RAZVOJU</a:t>
            </a:r>
            <a:endParaRPr lang="hr-HR" sz="3200" dirty="0">
              <a:solidFill>
                <a:srgbClr val="C00000"/>
              </a:solidFill>
            </a:endParaRPr>
          </a:p>
        </p:txBody>
      </p:sp>
      <p:sp>
        <p:nvSpPr>
          <p:cNvPr id="14338" name="Podnaslov 2"/>
          <p:cNvSpPr>
            <a:spLocks noGrp="1"/>
          </p:cNvSpPr>
          <p:nvPr>
            <p:ph type="subTitle" idx="1"/>
          </p:nvPr>
        </p:nvSpPr>
        <p:spPr>
          <a:xfrm>
            <a:off x="2500313" y="1785938"/>
            <a:ext cx="5272087" cy="4214812"/>
          </a:xfrm>
        </p:spPr>
        <p:txBody>
          <a:bodyPr/>
          <a:lstStyle/>
          <a:p>
            <a:pPr eaLnBrk="1" hangingPunct="1"/>
            <a:endParaRPr lang="hr-HR" smtClean="0"/>
          </a:p>
        </p:txBody>
      </p:sp>
      <p:pic>
        <p:nvPicPr>
          <p:cNvPr id="14339" name="Slika 3" descr="C:\Documents and Settings\Golubovi01\My Documents\My PictuMy Picturesres\Microsoft Clip Organizer\D509AB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1785938"/>
            <a:ext cx="52863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>
                <a:solidFill>
                  <a:srgbClr val="C00000"/>
                </a:solidFill>
              </a:rPr>
              <a:t>          Mentalna  retardacija</a:t>
            </a:r>
            <a:br>
              <a:rPr lang="hr-HR" b="1" dirty="0" smtClean="0">
                <a:solidFill>
                  <a:srgbClr val="C00000"/>
                </a:solidFill>
              </a:rPr>
            </a:br>
            <a:endParaRPr lang="hr-HR" b="1" dirty="0">
              <a:solidFill>
                <a:srgbClr val="C00000"/>
              </a:solidFill>
            </a:endParaRPr>
          </a:p>
        </p:txBody>
      </p:sp>
      <p:sp>
        <p:nvSpPr>
          <p:cNvPr id="23554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just" eaLnBrk="1" hangingPunct="1"/>
            <a:r>
              <a:rPr lang="hr-HR" sz="1800" smtClean="0"/>
              <a:t>Mentalna retardacija je termin za splet simptoma koju uključuju ustrajnu usporenost u učenju osnovnih motoričkih i jezičnih vještina za vrijeme djetinjstva, i kod odraslih za koeficijent inteligencije  značajno niži od prosjeka. </a:t>
            </a:r>
          </a:p>
          <a:p>
            <a:pPr algn="just" eaLnBrk="1" hangingPunct="1"/>
            <a:r>
              <a:rPr lang="hr-HR" sz="1800" smtClean="0"/>
              <a:t> Mentalna nerazvijenost može biti primarna i sekundarna.</a:t>
            </a:r>
            <a:br>
              <a:rPr lang="hr-HR" sz="1800" smtClean="0"/>
            </a:br>
            <a:endParaRPr lang="hr-HR" sz="1800" smtClean="0"/>
          </a:p>
          <a:p>
            <a:pPr algn="just" eaLnBrk="1" hangingPunct="1"/>
            <a:r>
              <a:rPr lang="hr-HR" sz="1800" smtClean="0"/>
              <a:t>Sposobnosti osobe sa mentalnom retardacijom opisujemo u zavisnosti od stepena retardacije:  laka, umjerena, teška i duboka (teža) mentalna retardacija.</a:t>
            </a:r>
          </a:p>
          <a:p>
            <a:pPr algn="just" eaLnBrk="1" hangingPunct="1"/>
            <a:endParaRPr lang="hr-HR" sz="1800" smtClean="0"/>
          </a:p>
          <a:p>
            <a:pPr algn="just" eaLnBrk="1" hangingPunct="1"/>
            <a:r>
              <a:rPr lang="hr-HR" sz="1800" smtClean="0"/>
              <a:t>Integracija ovakve  djece u vrtiće pokazala je vrlo dobre rezultate, jer lakše ostvaruju socijalni kontakt , određene aktivnosti i osamostaljivanje kroz kontakt i igre dijete - dijete  i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hr-HR" sz="1800" smtClean="0"/>
              <a:t>    dijete –odgojitelj. </a:t>
            </a:r>
          </a:p>
          <a:p>
            <a:pPr algn="just" eaLnBrk="1" hangingPunct="1"/>
            <a:endParaRPr lang="hr-HR" sz="1800" smtClean="0"/>
          </a:p>
          <a:p>
            <a:pPr eaLnBrk="1" hangingPunct="1"/>
            <a:endParaRPr lang="hr-HR" sz="1800" smtClean="0"/>
          </a:p>
          <a:p>
            <a:pPr eaLnBrk="1" hangingPunct="1"/>
            <a:endParaRPr lang="hr-HR" sz="18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b="1" dirty="0" smtClean="0">
                <a:solidFill>
                  <a:srgbClr val="C00000"/>
                </a:solidFill>
              </a:rPr>
              <a:t>     DOWNOV  SINDROM</a:t>
            </a:r>
            <a:endParaRPr lang="hr-HR" sz="3600" b="1" dirty="0">
              <a:solidFill>
                <a:srgbClr val="C00000"/>
              </a:solidFill>
            </a:endParaRPr>
          </a:p>
        </p:txBody>
      </p:sp>
      <p:sp>
        <p:nvSpPr>
          <p:cNvPr id="24578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357313"/>
            <a:ext cx="7467600" cy="5116512"/>
          </a:xfrm>
        </p:spPr>
        <p:txBody>
          <a:bodyPr/>
          <a:lstStyle/>
          <a:p>
            <a:pPr eaLnBrk="1" hangingPunct="1"/>
            <a:r>
              <a:rPr lang="hr-HR" sz="1800" b="1" smtClean="0"/>
              <a:t>Definicija</a:t>
            </a:r>
            <a:r>
              <a:rPr lang="hr-HR" sz="1800" smtClean="0"/>
              <a:t/>
            </a:r>
            <a:br>
              <a:rPr lang="hr-HR" sz="1800" smtClean="0"/>
            </a:br>
            <a:r>
              <a:rPr lang="hr-HR" sz="1800" smtClean="0"/>
              <a:t>Downov sindrom je najčešća klinički važna kromosomopatija (poremećaj kromosoma). Čovjek normalno u svim tjelesnim stanicama ima 46 kromosoma - dva puta po 23 kromosoma, od svakoga po dva. Kod Downova sindroma</a:t>
            </a:r>
            <a:r>
              <a:rPr lang="hr-HR" sz="1800" b="1" smtClean="0"/>
              <a:t> poremećaj nastaje zbog postojanja jednog kromosoma (ili njegovog dijela) viška</a:t>
            </a:r>
            <a:r>
              <a:rPr lang="hr-HR" sz="1800" smtClean="0"/>
              <a:t>, a konkretno se radi o</a:t>
            </a:r>
            <a:r>
              <a:rPr lang="hr-HR" sz="1800" b="1" smtClean="0"/>
              <a:t> tri 21. kromosoma.</a:t>
            </a:r>
          </a:p>
          <a:p>
            <a:pPr eaLnBrk="1" hangingPunct="1"/>
            <a:r>
              <a:rPr lang="hr-HR" sz="1800" smtClean="0"/>
              <a:t>Klinički se očituje mentalnom retardacijom različita stupnja te poremećajima u nizu organskih sustava.</a:t>
            </a:r>
          </a:p>
          <a:p>
            <a:pPr eaLnBrk="1" hangingPunct="1"/>
            <a:endParaRPr lang="hr-HR" sz="1800" smtClean="0"/>
          </a:p>
          <a:p>
            <a:pPr eaLnBrk="1" hangingPunct="1"/>
            <a:endParaRPr lang="hr-HR" sz="1800" smtClean="0"/>
          </a:p>
          <a:p>
            <a:pPr eaLnBrk="1" hangingPunct="1"/>
            <a:endParaRPr lang="hr-HR" sz="1800" smtClean="0"/>
          </a:p>
          <a:p>
            <a:pPr eaLnBrk="1" hangingPunct="1"/>
            <a:endParaRPr lang="hr-HR" sz="1800" smtClean="0"/>
          </a:p>
        </p:txBody>
      </p:sp>
      <p:pic>
        <p:nvPicPr>
          <p:cNvPr id="24579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4357688"/>
            <a:ext cx="3571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slov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z="2400" b="1" cap="none" smtClean="0">
                <a:solidFill>
                  <a:srgbClr val="C00000"/>
                </a:solidFill>
              </a:rPr>
              <a:t>“NE GLEDAJTE DIJETE KAO NEKI DRAGULJ, VEĆ SE TRUDITE DA ONO TO I POSTANE”</a:t>
            </a:r>
            <a:br>
              <a:rPr lang="hr-HR" sz="2400" b="1" cap="none" smtClean="0">
                <a:solidFill>
                  <a:srgbClr val="C00000"/>
                </a:solidFill>
              </a:rPr>
            </a:br>
            <a:r>
              <a:rPr lang="hr-HR" sz="2400" b="1" cap="none" smtClean="0">
                <a:solidFill>
                  <a:srgbClr val="C00000"/>
                </a:solidFill>
              </a:rPr>
              <a:t> (U. VAST.)</a:t>
            </a:r>
          </a:p>
        </p:txBody>
      </p:sp>
      <p:pic>
        <p:nvPicPr>
          <p:cNvPr id="25602" name="Rezervirano mjesto sadržaja 3" descr="G:\DCIM\100SSCAM\SDC12456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1857375"/>
            <a:ext cx="6011863" cy="435768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hr-HR" dirty="0"/>
          </a:p>
        </p:txBody>
      </p:sp>
      <p:sp>
        <p:nvSpPr>
          <p:cNvPr id="26626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071563"/>
            <a:ext cx="7467600" cy="5402262"/>
          </a:xfrm>
        </p:spPr>
        <p:txBody>
          <a:bodyPr/>
          <a:lstStyle/>
          <a:p>
            <a:pPr eaLnBrk="1" hangingPunct="1"/>
            <a:r>
              <a:rPr lang="hr-HR" sz="2800" b="1" i="1" smtClean="0">
                <a:solidFill>
                  <a:srgbClr val="C00000"/>
                </a:solidFill>
              </a:rPr>
              <a:t>NE KORAČAJ ISPRED MENE,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sz="2800" b="1" i="1" smtClean="0">
                <a:solidFill>
                  <a:srgbClr val="C00000"/>
                </a:solidFill>
              </a:rPr>
              <a:t>                MOŽDA TE NEĆU SLIJEDITI.</a:t>
            </a:r>
          </a:p>
          <a:p>
            <a:pPr eaLnBrk="1" hangingPunct="1"/>
            <a:r>
              <a:rPr lang="hr-HR" sz="2800" b="1" i="1" smtClean="0">
                <a:solidFill>
                  <a:srgbClr val="C00000"/>
                </a:solidFill>
              </a:rPr>
              <a:t>NE KORAČAJ IZA MENE,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sz="2800" b="1" i="1" smtClean="0">
                <a:solidFill>
                  <a:srgbClr val="C00000"/>
                </a:solidFill>
              </a:rPr>
              <a:t>                MOŽDA NEĆU BITI VOĐA.</a:t>
            </a:r>
          </a:p>
          <a:p>
            <a:pPr eaLnBrk="1" hangingPunct="1"/>
            <a:r>
              <a:rPr lang="hr-HR" sz="2800" b="1" i="1" smtClean="0">
                <a:solidFill>
                  <a:srgbClr val="C00000"/>
                </a:solidFill>
              </a:rPr>
              <a:t>HODAJ UZA ME I SAMO MI BUDI 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sz="2800" b="1" i="1" smtClean="0">
                <a:solidFill>
                  <a:srgbClr val="C00000"/>
                </a:solidFill>
              </a:rPr>
              <a:t>                PRIJATELJ!</a:t>
            </a:r>
          </a:p>
          <a:p>
            <a:pPr eaLnBrk="1" hangingPunct="1">
              <a:buFont typeface="Wingdings" pitchFamily="2" charset="2"/>
              <a:buNone/>
            </a:pPr>
            <a:endParaRPr lang="hr-HR" sz="2000" b="1" i="1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r-HR" sz="2000" b="1" i="1" smtClean="0">
                <a:solidFill>
                  <a:srgbClr val="002060"/>
                </a:solidFill>
              </a:rPr>
              <a:t>PRIPREMILA: GORDANA TOMIĆ, ZDR. VODITELJ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sz="2000" b="1" i="1" smtClean="0">
                <a:solidFill>
                  <a:srgbClr val="002060"/>
                </a:solidFill>
              </a:rPr>
              <a:t>                            D.V. “MASLAČAK”, ŽUPANJA</a:t>
            </a:r>
          </a:p>
        </p:txBody>
      </p:sp>
      <p:pic>
        <p:nvPicPr>
          <p:cNvPr id="26627" name="Picture 2" descr="C:\Program Files\Microsoft Office\MEDIA\CAGCAT10\j0230876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5286375"/>
            <a:ext cx="1785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188" y="428625"/>
            <a:ext cx="7467600" cy="7858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/>
              <a:t> </a:t>
            </a:r>
            <a:r>
              <a:rPr lang="hr-HR" sz="3200" b="1" dirty="0" smtClean="0"/>
              <a:t>      </a:t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>      </a:t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> </a:t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3600" dirty="0">
                <a:solidFill>
                  <a:srgbClr val="7030A0"/>
                </a:solidFill>
              </a:rPr>
              <a:t/>
            </a:r>
            <a:br>
              <a:rPr lang="hr-HR" sz="3600" dirty="0">
                <a:solidFill>
                  <a:srgbClr val="7030A0"/>
                </a:solidFill>
              </a:rPr>
            </a:br>
            <a:r>
              <a:rPr lang="hr-HR" sz="3600" b="1" dirty="0" smtClean="0">
                <a:solidFill>
                  <a:srgbClr val="C00000"/>
                </a:solidFill>
              </a:rPr>
              <a:t>TKO SU DJECA S TEŠKOĆAMA U RAZVOJU?</a:t>
            </a:r>
            <a:endParaRPr lang="hr-HR" sz="3600" b="1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hr-HR" sz="2800" dirty="0"/>
              <a:t>Djeca koja u svom svakodnevnom životu trebaju našu stalnu pomoć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hr-HR" sz="2800" dirty="0"/>
              <a:t>Djeca koja samo jednim osmjehom uljepšavaju naš cijeli dan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hr-HR" sz="2800" dirty="0"/>
              <a:t>Djeca koja trebaju zdravog prijatelja i osjećaj pripadnosti od strane okoline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hr-HR" sz="2800" dirty="0"/>
              <a:t>Teškoće u razvoju obuhvaćaju oštećenja vida (slijepa i slabovidna djeca), sluha (gluha i nagluha djeca), poremećaje glasovno-govorne komunikacije, tjelesni invaliditet, mentalnu </a:t>
            </a:r>
            <a:r>
              <a:rPr lang="hr-HR" sz="2800" dirty="0" smtClean="0"/>
              <a:t>retardaciju,promjene </a:t>
            </a:r>
            <a:r>
              <a:rPr lang="hr-HR" sz="2800" dirty="0"/>
              <a:t>ličnosti uzrokovane organskim faktorom ili psihozom te postojanje više vrsta i stupnjeva ometenosti u psihičkom ili fizičkom razvoju.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hr-HR" sz="2800" dirty="0"/>
          </a:p>
        </p:txBody>
      </p:sp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7467600" cy="10001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200" b="1" dirty="0" smtClean="0"/>
              <a:t/>
            </a:r>
            <a:br>
              <a:rPr lang="hr-HR" sz="3200" b="1" dirty="0" smtClean="0"/>
            </a:br>
            <a:r>
              <a:rPr lang="hr-HR" sz="4000" b="1" dirty="0"/>
              <a:t> </a:t>
            </a:r>
            <a:r>
              <a:rPr lang="hr-HR" sz="4000" b="1" dirty="0" smtClean="0"/>
              <a:t>           </a:t>
            </a:r>
            <a:br>
              <a:rPr lang="hr-HR" sz="4000" b="1" dirty="0" smtClean="0"/>
            </a:br>
            <a:r>
              <a:rPr lang="hr-HR" sz="4000" b="1" dirty="0" smtClean="0"/>
              <a:t/>
            </a:r>
            <a:br>
              <a:rPr lang="hr-HR" sz="4000" b="1" dirty="0" smtClean="0"/>
            </a:br>
            <a:r>
              <a:rPr lang="hr-HR" sz="4000" b="1" dirty="0" smtClean="0"/>
              <a:t/>
            </a:r>
            <a:br>
              <a:rPr lang="hr-HR" sz="4000" b="1" dirty="0" smtClean="0"/>
            </a:br>
            <a:r>
              <a:rPr lang="hr-HR" sz="4000" b="1" dirty="0" smtClean="0"/>
              <a:t/>
            </a:r>
            <a:br>
              <a:rPr lang="hr-HR" sz="4000" b="1" dirty="0" smtClean="0"/>
            </a:br>
            <a:r>
              <a:rPr lang="hr-HR" sz="4000" b="1" dirty="0" smtClean="0"/>
              <a:t/>
            </a:r>
            <a:br>
              <a:rPr lang="hr-HR" sz="4000" b="1" dirty="0" smtClean="0"/>
            </a:br>
            <a:r>
              <a:rPr lang="hr-HR" sz="4000" b="1" dirty="0" smtClean="0"/>
              <a:t/>
            </a:r>
            <a:br>
              <a:rPr lang="hr-HR" sz="4000" b="1" dirty="0" smtClean="0"/>
            </a:br>
            <a:r>
              <a:rPr lang="hr-HR" sz="4000" b="1" dirty="0" smtClean="0"/>
              <a:t/>
            </a:r>
            <a:br>
              <a:rPr lang="hr-HR" sz="4000" b="1" dirty="0" smtClean="0"/>
            </a:br>
            <a:r>
              <a:rPr lang="hr-HR" sz="2400" b="1" dirty="0" smtClean="0"/>
              <a:t/>
            </a:r>
            <a:br>
              <a:rPr lang="hr-HR" sz="2400" b="1" dirty="0" smtClean="0"/>
            </a:br>
            <a:r>
              <a:rPr lang="hr-HR" sz="3600" b="1" dirty="0" smtClean="0">
                <a:solidFill>
                  <a:srgbClr val="C00000"/>
                </a:solidFill>
              </a:rPr>
              <a:t>      </a:t>
            </a:r>
            <a:br>
              <a:rPr lang="hr-HR" sz="3600" b="1" dirty="0" smtClean="0">
                <a:solidFill>
                  <a:srgbClr val="C00000"/>
                </a:solidFill>
              </a:rPr>
            </a:br>
            <a:r>
              <a:rPr lang="hr-HR" sz="3600" b="1" dirty="0" smtClean="0">
                <a:solidFill>
                  <a:srgbClr val="C00000"/>
                </a:solidFill>
              </a:rPr>
              <a:t/>
            </a:r>
            <a:br>
              <a:rPr lang="hr-HR" sz="3600" b="1" dirty="0" smtClean="0">
                <a:solidFill>
                  <a:srgbClr val="C00000"/>
                </a:solidFill>
              </a:rPr>
            </a:br>
            <a:r>
              <a:rPr lang="hr-HR" sz="3600" b="1" dirty="0" smtClean="0">
                <a:solidFill>
                  <a:srgbClr val="C00000"/>
                </a:solidFill>
              </a:rPr>
              <a:t/>
            </a:r>
            <a:br>
              <a:rPr lang="hr-HR" sz="3600" b="1" dirty="0" smtClean="0">
                <a:solidFill>
                  <a:srgbClr val="C00000"/>
                </a:solidFill>
              </a:rPr>
            </a:br>
            <a:r>
              <a:rPr lang="hr-HR" sz="3600" b="1" dirty="0" smtClean="0">
                <a:solidFill>
                  <a:srgbClr val="C00000"/>
                </a:solidFill>
              </a:rPr>
              <a:t/>
            </a:r>
            <a:br>
              <a:rPr lang="hr-HR" sz="3600" b="1" dirty="0" smtClean="0">
                <a:solidFill>
                  <a:srgbClr val="C00000"/>
                </a:solidFill>
              </a:rPr>
            </a:br>
            <a:r>
              <a:rPr lang="hr-HR" sz="3600" b="1" dirty="0" smtClean="0">
                <a:solidFill>
                  <a:srgbClr val="C00000"/>
                </a:solidFill>
              </a:rPr>
              <a:t>       </a:t>
            </a:r>
            <a:br>
              <a:rPr lang="hr-HR" sz="3600" b="1" dirty="0" smtClean="0">
                <a:solidFill>
                  <a:srgbClr val="C00000"/>
                </a:solidFill>
              </a:rPr>
            </a:br>
            <a:r>
              <a:rPr lang="hr-HR" sz="3600" b="1" dirty="0" smtClean="0">
                <a:solidFill>
                  <a:srgbClr val="C00000"/>
                </a:solidFill>
              </a:rPr>
              <a:t/>
            </a:r>
            <a:br>
              <a:rPr lang="hr-HR" sz="3600" b="1" dirty="0" smtClean="0">
                <a:solidFill>
                  <a:srgbClr val="C00000"/>
                </a:solidFill>
              </a:rPr>
            </a:br>
            <a:r>
              <a:rPr lang="hr-HR" sz="3600" b="1" dirty="0" smtClean="0">
                <a:solidFill>
                  <a:srgbClr val="C00000"/>
                </a:solidFill>
              </a:rPr>
              <a:t/>
            </a:r>
            <a:br>
              <a:rPr lang="hr-HR" sz="3600" b="1" dirty="0" smtClean="0">
                <a:solidFill>
                  <a:srgbClr val="C00000"/>
                </a:solidFill>
              </a:rPr>
            </a:br>
            <a:r>
              <a:rPr lang="hr-HR" sz="4000" b="1" dirty="0" smtClean="0">
                <a:solidFill>
                  <a:srgbClr val="C00000"/>
                </a:solidFill>
              </a:rPr>
              <a:t>ciljevi koje želimo postići</a:t>
            </a:r>
            <a:br>
              <a:rPr lang="hr-HR" sz="4000" b="1" dirty="0" smtClean="0">
                <a:solidFill>
                  <a:srgbClr val="C00000"/>
                </a:solidFill>
              </a:rPr>
            </a:br>
            <a:endParaRPr lang="hr-HR" sz="4000" dirty="0">
              <a:solidFill>
                <a:srgbClr val="C00000"/>
              </a:solidFill>
            </a:endParaRPr>
          </a:p>
        </p:txBody>
      </p:sp>
      <p:sp>
        <p:nvSpPr>
          <p:cNvPr id="16386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hr-HR" smtClean="0"/>
              <a:t> Učiti o djeci s teškoćama u razvoju – korak po</a:t>
            </a:r>
          </a:p>
          <a:p>
            <a:pPr eaLnBrk="1" hangingPunct="1">
              <a:buFont typeface="Wingdings" pitchFamily="2" charset="2"/>
              <a:buNone/>
            </a:pPr>
            <a:r>
              <a:rPr lang="hr-HR" smtClean="0"/>
              <a:t>    korak</a:t>
            </a:r>
          </a:p>
          <a:p>
            <a:pPr eaLnBrk="1" hangingPunct="1"/>
            <a:r>
              <a:rPr lang="hr-HR" smtClean="0"/>
              <a:t> “Vidjeti” dijete kao jedinstvenog pojedinca</a:t>
            </a:r>
          </a:p>
          <a:p>
            <a:pPr eaLnBrk="1" hangingPunct="1"/>
            <a:r>
              <a:rPr lang="hr-HR" smtClean="0"/>
              <a:t> Promatrati djetetovo ponašanje</a:t>
            </a:r>
          </a:p>
          <a:p>
            <a:pPr eaLnBrk="1" hangingPunct="1"/>
            <a:r>
              <a:rPr lang="hr-HR" smtClean="0"/>
              <a:t> Pozorno slušati ono što nam dijete govori</a:t>
            </a:r>
          </a:p>
          <a:p>
            <a:pPr eaLnBrk="1" hangingPunct="1"/>
            <a:r>
              <a:rPr lang="hr-HR" smtClean="0"/>
              <a:t> Uvijek biti tu ako poželi razgovarati s nama</a:t>
            </a:r>
          </a:p>
          <a:p>
            <a:pPr eaLnBrk="1" hangingPunct="1"/>
            <a:r>
              <a:rPr lang="hr-HR" smtClean="0"/>
              <a:t> Suradnja s  </a:t>
            </a:r>
            <a:r>
              <a:rPr lang="hr-HR" b="1" smtClean="0"/>
              <a:t>oba </a:t>
            </a:r>
            <a:r>
              <a:rPr lang="hr-HR" smtClean="0"/>
              <a:t>roditelja i ostalim članovima obitelji    </a:t>
            </a:r>
          </a:p>
          <a:p>
            <a:pPr eaLnBrk="1" hangingPunct="1"/>
            <a:r>
              <a:rPr lang="hr-HR" smtClean="0"/>
              <a:t> Konzultirati se s stručnjacima za posebno obrazovanje.                                                         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188" y="500063"/>
            <a:ext cx="8358187" cy="13573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100" dirty="0" smtClean="0"/>
              <a:t/>
            </a:r>
            <a:br>
              <a:rPr lang="hr-HR" sz="3100" dirty="0" smtClean="0"/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600" dirty="0" smtClean="0">
                <a:solidFill>
                  <a:srgbClr val="C00000"/>
                </a:solidFill>
              </a:rPr>
              <a:t/>
            </a:r>
            <a:br>
              <a:rPr lang="hr-HR" sz="3600" dirty="0" smtClean="0">
                <a:solidFill>
                  <a:srgbClr val="C00000"/>
                </a:solidFill>
              </a:rPr>
            </a:br>
            <a:r>
              <a:rPr lang="hr-HR" sz="3100" b="1" dirty="0" smtClean="0">
                <a:solidFill>
                  <a:srgbClr val="002060"/>
                </a:solidFill>
              </a:rPr>
              <a:t>TJELESNI INVALIDITET I KRONIČNO BOLESNO DIJETE U VRTIĆU</a:t>
            </a:r>
            <a:br>
              <a:rPr lang="hr-HR" sz="3100" b="1" dirty="0" smtClean="0">
                <a:solidFill>
                  <a:srgbClr val="002060"/>
                </a:solidFill>
              </a:rPr>
            </a:br>
            <a:endParaRPr lang="hr-HR" sz="3100" b="1" dirty="0">
              <a:solidFill>
                <a:srgbClr val="00206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hr-HR" dirty="0" smtClean="0"/>
              <a:t> </a:t>
            </a:r>
            <a:r>
              <a:rPr lang="hr-HR" sz="2800" dirty="0" smtClean="0"/>
              <a:t>Pojam </a:t>
            </a:r>
            <a:r>
              <a:rPr lang="hr-HR" sz="2800" dirty="0"/>
              <a:t>tjelesne invalidnosti s medicinskog gledišta obuhvaća tri glavne grupe oštećenja i bolesti: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hr-HR" sz="2800" dirty="0"/>
              <a:t>Tjelesna invalidnost kao posljedica oštećenja </a:t>
            </a:r>
            <a:r>
              <a:rPr lang="hr-HR" sz="2800" dirty="0" err="1"/>
              <a:t>lokomotornog</a:t>
            </a:r>
            <a:r>
              <a:rPr lang="hr-HR" sz="2800" dirty="0"/>
              <a:t> sustava.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hr-HR" sz="2800" dirty="0"/>
              <a:t>Tjelesna invalidnost kao posljedica oštećenja cerebralnog i perifernog živčanog sustava.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hr-HR" sz="2800" dirty="0"/>
              <a:t>Tjelesna invalidnost kao posljedica kroničnih bolesti.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14387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200" b="1" dirty="0" smtClean="0">
                <a:solidFill>
                  <a:srgbClr val="C00000"/>
                </a:solidFill>
              </a:rPr>
              <a:t>  TKO KAŽE DA I JA TO NE MOGU?</a:t>
            </a:r>
            <a:endParaRPr lang="hr-HR" sz="3200" b="1" dirty="0">
              <a:solidFill>
                <a:srgbClr val="C00000"/>
              </a:solidFill>
            </a:endParaRPr>
          </a:p>
        </p:txBody>
      </p:sp>
      <p:pic>
        <p:nvPicPr>
          <p:cNvPr id="18434" name="Rezervirano mjesto sadržaja 3" descr="C:\Documents and Settings\Golubovi01\Desktop\sličice\mix 549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813" y="1571625"/>
            <a:ext cx="5143500" cy="50006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7467600" cy="14287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r>
              <a:rPr lang="hr-HR" sz="1800" dirty="0" smtClean="0">
                <a:solidFill>
                  <a:srgbClr val="C00000"/>
                </a:solidFill>
              </a:rPr>
              <a:t/>
            </a:r>
            <a:br>
              <a:rPr lang="hr-HR" sz="1800" dirty="0" smtClean="0">
                <a:solidFill>
                  <a:srgbClr val="C00000"/>
                </a:solidFill>
              </a:rPr>
            </a:br>
            <a:endParaRPr lang="hr-HR" sz="2400" dirty="0">
              <a:solidFill>
                <a:srgbClr val="C00000"/>
              </a:solidFill>
            </a:endParaRPr>
          </a:p>
        </p:txBody>
      </p:sp>
      <p:sp>
        <p:nvSpPr>
          <p:cNvPr id="19458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500063" y="714375"/>
            <a:ext cx="7467600" cy="5830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600" b="1" i="1" smtClean="0">
                <a:solidFill>
                  <a:srgbClr val="C00000"/>
                </a:solidFill>
              </a:rPr>
              <a:t>      Prilikom uključivanja u skupinu odgojitelj treba o djetetu dobiti slijedeće informacije:</a:t>
            </a:r>
          </a:p>
          <a:p>
            <a:pPr eaLnBrk="1" hangingPunct="1">
              <a:lnSpc>
                <a:spcPct val="80000"/>
              </a:lnSpc>
            </a:pPr>
            <a:endParaRPr lang="hr-HR" sz="2000" smtClean="0"/>
          </a:p>
          <a:p>
            <a:pPr eaLnBrk="1" hangingPunct="1">
              <a:lnSpc>
                <a:spcPct val="80000"/>
              </a:lnSpc>
            </a:pPr>
            <a:r>
              <a:rPr lang="hr-HR" sz="2000" smtClean="0"/>
              <a:t>Obiteljska anamneza i suradnja sa oba roditelja u ostvarenju rehabilitacijskog programa. 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smtClean="0"/>
              <a:t>Stupanj motoričkog oštećenja -medicinska dokumentacija, vještačenje stručne komisije u suradnji sa CZSS –om.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smtClean="0"/>
              <a:t>Mogućnost verbalne komunikacije dijete-odgojitelj, 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smtClean="0"/>
              <a:t>Opterećenje djeteta terapijama,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smtClean="0"/>
              <a:t>Razina intelektualnog funkcioniranja djeteta, razvijenost senzomotornih, perceptivnih i drugih sposobnosti djeteta s obzirom na njegovu kronološku dob.</a:t>
            </a:r>
          </a:p>
          <a:p>
            <a:pPr eaLnBrk="1" hangingPunct="1">
              <a:lnSpc>
                <a:spcPct val="80000"/>
              </a:lnSpc>
            </a:pPr>
            <a:r>
              <a:rPr lang="hr-HR" sz="2000" b="1" i="1" smtClean="0"/>
              <a:t>U radu s tjelesno invalidnom i kronično bolesnom djecom nemoguće je zauzeti jedan generaliziran stav, jer je populacija ove djece izuzetno heterogena. </a:t>
            </a:r>
            <a:endParaRPr lang="hr-HR" sz="2000" smtClean="0"/>
          </a:p>
          <a:p>
            <a:pPr eaLnBrk="1" hangingPunct="1">
              <a:lnSpc>
                <a:spcPct val="80000"/>
              </a:lnSpc>
            </a:pPr>
            <a:endParaRPr lang="hr-HR" sz="20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7467600" cy="928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 </a:t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700" b="1" dirty="0" smtClean="0">
                <a:solidFill>
                  <a:srgbClr val="C00000"/>
                </a:solidFill>
              </a:rPr>
              <a:t>OŠTEČĆENJA GLASNO – GOVORNE KOMUNUKACIJE</a:t>
            </a:r>
            <a:endParaRPr lang="hr-HR" sz="2700" dirty="0">
              <a:solidFill>
                <a:srgbClr val="C00000"/>
              </a:solidFill>
            </a:endParaRPr>
          </a:p>
        </p:txBody>
      </p:sp>
      <p:sp>
        <p:nvSpPr>
          <p:cNvPr id="20482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just" eaLnBrk="1" hangingPunct="1"/>
            <a:r>
              <a:rPr lang="hr-HR" sz="1800" b="1" smtClean="0"/>
              <a:t>DYSPHONIA - </a:t>
            </a:r>
            <a:r>
              <a:rPr lang="hr-HR" sz="1800" smtClean="0"/>
              <a:t>poremećaj glasa kada se nepravilno producira osnovni glas u govoru. Osnovni simptom je promuklost.</a:t>
            </a:r>
          </a:p>
          <a:p>
            <a:pPr algn="just" eaLnBrk="1" hangingPunct="1"/>
            <a:r>
              <a:rPr lang="hr-HR" sz="1800" b="1" smtClean="0"/>
              <a:t>APHONIA </a:t>
            </a:r>
            <a:r>
              <a:rPr lang="hr-HR" sz="1800" smtClean="0"/>
              <a:t>- nemogućnost stvaranja osnovnog govornog glasa. Glavni simptom je šapat.</a:t>
            </a:r>
          </a:p>
          <a:p>
            <a:pPr algn="just" eaLnBrk="1" hangingPunct="1"/>
            <a:r>
              <a:rPr lang="hr-HR" sz="1800" b="1" smtClean="0"/>
              <a:t>DYSLALIA - </a:t>
            </a:r>
            <a:r>
              <a:rPr lang="hr-HR" sz="1800" smtClean="0"/>
              <a:t>poremećen izgovor glasova u obliku izostavljanja, iskrivljavanja ili zamjene glasova i slogova, te nepravilan izgovor težih riječi.</a:t>
            </a:r>
          </a:p>
          <a:p>
            <a:pPr algn="just" eaLnBrk="1" hangingPunct="1"/>
            <a:r>
              <a:rPr lang="hr-HR" sz="1800" b="1" smtClean="0"/>
              <a:t>MUCANJE - </a:t>
            </a:r>
            <a:r>
              <a:rPr lang="hr-HR" sz="1800" smtClean="0"/>
              <a:t>poremećaj  kojeg karakterizira ponavljanje dijelova riječi i rečenica, neadekvatne pauze, razni popratni zvukovi i pokreti.</a:t>
            </a:r>
          </a:p>
          <a:p>
            <a:pPr algn="just" eaLnBrk="1" hangingPunct="1"/>
            <a:r>
              <a:rPr lang="hr-HR" sz="1800" b="1" smtClean="0"/>
              <a:t>DISPHASIA- </a:t>
            </a:r>
            <a:r>
              <a:rPr lang="hr-HR" sz="1800" smtClean="0"/>
              <a:t>gubitak sposobnosti govorenja zbog ozljeda središnjeg živčanog sistema. Ovaj termin odnosi se na djecu do 10 godina života.</a:t>
            </a:r>
          </a:p>
          <a:p>
            <a:pPr algn="just" eaLnBrk="1" hangingPunct="1"/>
            <a:r>
              <a:rPr lang="hr-HR" sz="1800" b="1" smtClean="0"/>
              <a:t>DYSLEXIA I DISGRAPHIA </a:t>
            </a:r>
            <a:r>
              <a:rPr lang="hr-HR" sz="1800" smtClean="0"/>
              <a:t>- poremećaj čitanja i pisanja.</a:t>
            </a:r>
          </a:p>
          <a:p>
            <a:pPr algn="just" eaLnBrk="1" hangingPunct="1"/>
            <a:endParaRPr lang="hr-HR" sz="1800" smtClean="0"/>
          </a:p>
        </p:txBody>
      </p:sp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200" b="1" dirty="0" smtClean="0">
                <a:solidFill>
                  <a:srgbClr val="C00000"/>
                </a:solidFill>
              </a:rPr>
              <a:t>               SMETNJE SLUHA</a:t>
            </a:r>
            <a:r>
              <a:rPr lang="hr-HR" sz="3200" dirty="0" smtClean="0">
                <a:solidFill>
                  <a:srgbClr val="C00000"/>
                </a:solidFill>
              </a:rPr>
              <a:t/>
            </a:r>
            <a:br>
              <a:rPr lang="hr-HR" sz="3200" dirty="0" smtClean="0">
                <a:solidFill>
                  <a:srgbClr val="C00000"/>
                </a:solidFill>
              </a:rPr>
            </a:br>
            <a:endParaRPr lang="hr-HR" sz="3200" dirty="0">
              <a:solidFill>
                <a:srgbClr val="C00000"/>
              </a:solidFill>
            </a:endParaRPr>
          </a:p>
        </p:txBody>
      </p:sp>
      <p:sp>
        <p:nvSpPr>
          <p:cNvPr id="21506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214438"/>
            <a:ext cx="7467600" cy="5259387"/>
          </a:xfrm>
        </p:spPr>
        <p:txBody>
          <a:bodyPr/>
          <a:lstStyle/>
          <a:p>
            <a:pPr eaLnBrk="1" hangingPunct="1"/>
            <a:r>
              <a:rPr lang="hr-HR" sz="2000" smtClean="0"/>
              <a:t> Oštećenje sluha je nemogućnost slušanja i govora, zavisno od stepena i vrste nastanka gubitka sluha .</a:t>
            </a:r>
          </a:p>
          <a:p>
            <a:pPr eaLnBrk="1" hangingPunct="1"/>
            <a:r>
              <a:rPr lang="hr-HR" sz="2000" smtClean="0"/>
              <a:t>Nagluho dijete je sa djelomičnim oštećenje sluha. Dijete  je izgubilo sluh u tolikoj mjeri da je akustično sporazumijevanje s njim vrlo nesigurno ,pa mu je i razvoj govora bitno oštećen.</a:t>
            </a:r>
          </a:p>
          <a:p>
            <a:pPr eaLnBrk="1" hangingPunct="1"/>
            <a:r>
              <a:rPr lang="hr-HR" sz="2000" smtClean="0"/>
              <a:t>Gluhe osobe isključivo komuniciraju znakovnim govorom, pa je u kontaktima sa okolinom potrebno prevođenje sa znakovnog na govorni jezik, i obrnuto.</a:t>
            </a:r>
          </a:p>
          <a:p>
            <a:pPr eaLnBrk="1" hangingPunct="1"/>
            <a:r>
              <a:rPr lang="hr-HR" sz="2000" smtClean="0"/>
              <a:t> U radu sa ovom djecu važno je održavati vizualni kontakt, ne treba se nadglasavati u blizini djeteta sa slušnim aparatom, biti na oprezu kako zbog dječjih nestašluka ne bi došlo do oštećenja aparata i ranjavanja djeteta.</a:t>
            </a:r>
          </a:p>
          <a:p>
            <a:pPr eaLnBrk="1" hangingPunct="1"/>
            <a:endParaRPr lang="hr-HR" sz="1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dirty="0" smtClean="0"/>
              <a:t>                </a:t>
            </a:r>
            <a:r>
              <a:rPr lang="hr-HR" b="1" dirty="0" smtClean="0">
                <a:solidFill>
                  <a:srgbClr val="C00000"/>
                </a:solidFill>
              </a:rPr>
              <a:t>SMETNJE VIDA  </a:t>
            </a:r>
            <a:r>
              <a:rPr lang="hr-HR" dirty="0" smtClean="0">
                <a:solidFill>
                  <a:srgbClr val="C00000"/>
                </a:solidFill>
              </a:rPr>
              <a:t/>
            </a:r>
            <a:br>
              <a:rPr lang="hr-HR" dirty="0" smtClean="0">
                <a:solidFill>
                  <a:srgbClr val="C00000"/>
                </a:solidFill>
              </a:rPr>
            </a:b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22530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28625" y="1143000"/>
            <a:ext cx="7467600" cy="53308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hr-HR" sz="2000" b="1" smtClean="0"/>
              <a:t>Oštećenja vida nastaju kao:</a:t>
            </a:r>
            <a:r>
              <a:rPr lang="hr-HR" sz="2000" smtClean="0"/>
              <a:t/>
            </a:r>
            <a:br>
              <a:rPr lang="hr-HR" sz="2000" smtClean="0"/>
            </a:br>
            <a:endParaRPr lang="hr-HR" sz="2000" smtClean="0"/>
          </a:p>
          <a:p>
            <a:pPr eaLnBrk="1" hangingPunct="1">
              <a:buFont typeface="Wingdings" pitchFamily="2" charset="2"/>
              <a:buNone/>
            </a:pPr>
            <a:r>
              <a:rPr lang="hr-HR" sz="2000" smtClean="0"/>
              <a:t>-posljedica očnih bolesti;</a:t>
            </a:r>
            <a:br>
              <a:rPr lang="hr-HR" sz="2000" smtClean="0"/>
            </a:br>
            <a:r>
              <a:rPr lang="hr-HR" sz="2000" smtClean="0"/>
              <a:t>-urođeno stanje;</a:t>
            </a:r>
            <a:br>
              <a:rPr lang="hr-HR" sz="2000" smtClean="0"/>
            </a:br>
            <a:r>
              <a:rPr lang="hr-HR" sz="2000" smtClean="0"/>
              <a:t>-stečeno stanje fizičke traume, padovi, povrede mozga, infekcije i dr.</a:t>
            </a:r>
          </a:p>
          <a:p>
            <a:pPr eaLnBrk="1" hangingPunct="1"/>
            <a:r>
              <a:rPr lang="hr-HR" sz="2000" smtClean="0"/>
              <a:t>Kroz integraciju ove djece  postiže se njihovo osamostaljivanje, ravnopravan socijalni nivo funkcioniranja. U radu treba maksimalno koristiti govorne vještine i taktilnu percepciju.</a:t>
            </a:r>
          </a:p>
          <a:p>
            <a:pPr eaLnBrk="1" hangingPunct="1"/>
            <a:endParaRPr lang="hr-HR" sz="1800" smtClean="0"/>
          </a:p>
          <a:p>
            <a:pPr eaLnBrk="1" hangingPunct="1"/>
            <a:endParaRPr lang="hr-HR" sz="1800" smtClean="0"/>
          </a:p>
          <a:p>
            <a:pPr eaLnBrk="1" hangingPunct="1"/>
            <a:endParaRPr lang="hr-HR" sz="1800" smtClean="0"/>
          </a:p>
        </p:txBody>
      </p:sp>
      <p:pic>
        <p:nvPicPr>
          <p:cNvPr id="22531" name="Picture 12" descr="http://mbvol.org/images/220_Proofreadin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4714875"/>
            <a:ext cx="26431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185</TotalTime>
  <Words>705</Words>
  <Application>Microsoft Office PowerPoint</Application>
  <PresentationFormat>On-screen Show (4:3)</PresentationFormat>
  <Paragraphs>72</Paragraphs>
  <Slides>13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Predložak dizajna</vt:lpstr>
      </vt:variant>
      <vt:variant>
        <vt:i4>7</vt:i4>
      </vt:variant>
      <vt:variant>
        <vt:lpstr>Naslovi slajdova</vt:lpstr>
      </vt:variant>
      <vt:variant>
        <vt:i4>13</vt:i4>
      </vt:variant>
    </vt:vector>
  </HeadingPairs>
  <TitlesOfParts>
    <vt:vector size="25" baseType="lpstr">
      <vt:lpstr>Arial</vt:lpstr>
      <vt:lpstr>Century Schoolbook</vt:lpstr>
      <vt:lpstr>Wingdings</vt:lpstr>
      <vt:lpstr>Wingdings 2</vt:lpstr>
      <vt:lpstr>Calibri</vt:lpstr>
      <vt:lpstr>Oriel</vt:lpstr>
      <vt:lpstr>Oriel</vt:lpstr>
      <vt:lpstr>Oriel</vt:lpstr>
      <vt:lpstr>Oriel</vt:lpstr>
      <vt:lpstr>Oriel</vt:lpstr>
      <vt:lpstr>Oriel</vt:lpstr>
      <vt:lpstr>Oriel</vt:lpstr>
      <vt:lpstr>RAD S DJECOM S TEŠKOĆAMA U RAZVOJU</vt:lpstr>
      <vt:lpstr>                                        TKO SU DJECA S TEŠKOĆAMA U RAZVOJU?</vt:lpstr>
      <vt:lpstr>                                         CILJEVI KOJE ŽELIMO POSTIĆI </vt:lpstr>
      <vt:lpstr>                              TJELESNI INVALIDITET I KRONIČNO BOLESNO DIJETE U VRTIĆU </vt:lpstr>
      <vt:lpstr>  TKO KAŽE DA I JA TO NE MOGU?</vt:lpstr>
      <vt:lpstr>             </vt:lpstr>
      <vt:lpstr>       OŠTEČĆENJA GLASNO – GOVORNE KOMUNUKACIJE</vt:lpstr>
      <vt:lpstr>               SMETNJE SLUHA </vt:lpstr>
      <vt:lpstr>                SMETNJE VIDA   </vt:lpstr>
      <vt:lpstr>          MENTALNA  RETARDACIJA </vt:lpstr>
      <vt:lpstr>     DOWNOV  SINDROM</vt:lpstr>
      <vt:lpstr>“NE GLEDAJTE DIJETE KAO NEKI DRAGULJ, VEĆ SE TRUDITE DA ONO TO I POSTANE”  (U. VAST.)</vt:lpstr>
      <vt:lpstr>Slajd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 S DJECOM S TEŠKOĆAMA U RAZVOJU</dc:title>
  <dc:creator>Golubovi No 1</dc:creator>
  <cp:lastModifiedBy>stakac</cp:lastModifiedBy>
  <cp:revision>21</cp:revision>
  <dcterms:created xsi:type="dcterms:W3CDTF">2011-02-07T11:04:33Z</dcterms:created>
  <dcterms:modified xsi:type="dcterms:W3CDTF">2011-02-14T10:49:56Z</dcterms:modified>
</cp:coreProperties>
</file>