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67" r:id="rId15"/>
    <p:sldId id="268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66CCFF"/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57" autoAdjust="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E48D18-51F7-4217-93B7-D48BE4A2CF27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DC5575-2034-44CF-A7CA-74D32DF3410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33669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DC5575-2034-44CF-A7CA-74D32DF34102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714800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Uredite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74359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597565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78978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0437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994887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05121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153983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830357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044119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859050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14616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23B10-41AD-458C-9E4B-21EBF7D49373}" type="datetimeFigureOut">
              <a:rPr lang="hr-HR" smtClean="0"/>
              <a:pPr/>
              <a:t>31.8.2015.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9DF5E-1018-421E-9309-34D05D00D551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4429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hr-H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UVODNI SAT BIOLOGIJE</a:t>
            </a:r>
            <a:endParaRPr lang="hr-HR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hr-HR" sz="3600" dirty="0" err="1" smtClean="0">
                <a:latin typeface="Century Gothic" panose="020B0502020202020204" pitchFamily="34" charset="0"/>
              </a:rPr>
              <a:t>kurikularni</a:t>
            </a:r>
            <a:r>
              <a:rPr lang="hr-HR" sz="3600" dirty="0" smtClean="0">
                <a:latin typeface="Century Gothic" panose="020B0502020202020204" pitchFamily="34" charset="0"/>
              </a:rPr>
              <a:t> pristup</a:t>
            </a:r>
            <a:endParaRPr lang="hr-HR" sz="3600" dirty="0">
              <a:latin typeface="Century Gothic" panose="020B0502020202020204" pitchFamily="34" charset="0"/>
            </a:endParaRPr>
          </a:p>
        </p:txBody>
      </p:sp>
      <p:sp>
        <p:nvSpPr>
          <p:cNvPr id="4" name="TekstniOkvir 3"/>
          <p:cNvSpPr txBox="1"/>
          <p:nvPr/>
        </p:nvSpPr>
        <p:spPr>
          <a:xfrm>
            <a:off x="8242340" y="5963865"/>
            <a:ext cx="352692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dirty="0" smtClean="0">
                <a:latin typeface="Century Gothic" panose="020B0502020202020204" pitchFamily="34" charset="0"/>
              </a:rPr>
              <a:t>Monika Pavić, prof.</a:t>
            </a:r>
          </a:p>
          <a:p>
            <a:r>
              <a:rPr lang="hr-HR" dirty="0" smtClean="0">
                <a:latin typeface="Century Gothic" panose="020B0502020202020204" pitchFamily="34" charset="0"/>
              </a:rPr>
              <a:t>OŠ Vladimir Nazor, Čepin</a:t>
            </a:r>
            <a:endParaRPr lang="hr-HR" dirty="0">
              <a:latin typeface="Century Gothic" panose="020B0502020202020204" pitchFamily="34" charset="0"/>
            </a:endParaRPr>
          </a:p>
        </p:txBody>
      </p:sp>
      <p:pic>
        <p:nvPicPr>
          <p:cNvPr id="8204" name="Picture 12" descr="http://nancypearl.com/wp-content/uploads/2012/12/book-stac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127" y="3321839"/>
            <a:ext cx="3061855" cy="353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354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https://encrypted-tbn3.gstatic.com/images?q=tbn:ANd9GcQd64A2rIuMz3g3e-qXRyEtytlfj7EFS1OwhwU_pgiiJRGC2dBPJ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1083" y="3719116"/>
            <a:ext cx="855807" cy="64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www.pd4pic.com/images/medicine-lab-microscope-medical-equipme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2442" y="2134195"/>
            <a:ext cx="587243" cy="91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upload.wikimedia.org/wikipedia/commons/thumb/1/1a/Flag_of_the_Red_Cross.svg/2000px-Flag_of_the_Red_Cross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6562" y="3325090"/>
            <a:ext cx="813893" cy="54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7865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hr-H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IZVANNASTAVNI RAD</a:t>
            </a:r>
            <a:endParaRPr lang="hr-H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776049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hr-H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SLOBODNE AKTIVNOSTI</a:t>
            </a:r>
          </a:p>
          <a:p>
            <a:pPr marL="0" indent="0">
              <a:buNone/>
            </a:pPr>
            <a:r>
              <a:rPr lang="hr-HR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/>
            </a:r>
            <a:br>
              <a:rPr lang="hr-HR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endParaRPr lang="hr-HR" dirty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hr-HR" dirty="0" smtClean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hr-HR" dirty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hr-HR" dirty="0" smtClean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hr-HR" dirty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hr-HR" dirty="0" smtClean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hr-H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sym typeface="Wingdings" panose="05000000000000000000" pitchFamily="2" charset="2"/>
              </a:rPr>
              <a:t>DOPUNSKI RAD</a:t>
            </a:r>
          </a:p>
          <a:p>
            <a:pPr marL="0" indent="0">
              <a:buNone/>
            </a:pPr>
            <a:r>
              <a:rPr lang="hr-HR" dirty="0"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hr-HR" dirty="0" smtClean="0">
                <a:latin typeface="Century Gothic" panose="020B0502020202020204" pitchFamily="34" charset="0"/>
                <a:sym typeface="Wingdings" panose="05000000000000000000" pitchFamily="2" charset="2"/>
              </a:rPr>
              <a:t>                                                 </a:t>
            </a:r>
            <a:endParaRPr lang="hr-HR" dirty="0">
              <a:latin typeface="Century Gothic" panose="020B0502020202020204" pitchFamily="34" charset="0"/>
            </a:endParaRPr>
          </a:p>
        </p:txBody>
      </p:sp>
      <p:sp>
        <p:nvSpPr>
          <p:cNvPr id="4" name="Elipsa 3"/>
          <p:cNvSpPr/>
          <p:nvPr/>
        </p:nvSpPr>
        <p:spPr>
          <a:xfrm>
            <a:off x="4896283" y="1825625"/>
            <a:ext cx="2050473" cy="12946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i="1" dirty="0" smtClean="0">
                <a:solidFill>
                  <a:schemeClr val="tx1"/>
                </a:solidFill>
              </a:rPr>
              <a:t> </a:t>
            </a:r>
            <a:endParaRPr lang="hr-HR" sz="2400" i="1" dirty="0">
              <a:solidFill>
                <a:schemeClr val="tx1"/>
              </a:solidFill>
            </a:endParaRPr>
          </a:p>
        </p:txBody>
      </p:sp>
      <p:sp>
        <p:nvSpPr>
          <p:cNvPr id="5" name="Elipsa 4"/>
          <p:cNvSpPr/>
          <p:nvPr/>
        </p:nvSpPr>
        <p:spPr>
          <a:xfrm>
            <a:off x="8333509" y="1825625"/>
            <a:ext cx="1974273" cy="13539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 i="1" dirty="0">
              <a:solidFill>
                <a:schemeClr val="tx1"/>
              </a:solidFill>
            </a:endParaRPr>
          </a:p>
        </p:txBody>
      </p:sp>
      <p:sp>
        <p:nvSpPr>
          <p:cNvPr id="6" name="Elipsa 5"/>
          <p:cNvSpPr/>
          <p:nvPr/>
        </p:nvSpPr>
        <p:spPr>
          <a:xfrm>
            <a:off x="6683087" y="2943732"/>
            <a:ext cx="2047008" cy="14190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PRVA POMOĆ</a:t>
            </a:r>
            <a:endParaRPr lang="hr-HR" sz="2400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Elipsa 6"/>
          <p:cNvSpPr/>
          <p:nvPr/>
        </p:nvSpPr>
        <p:spPr>
          <a:xfrm>
            <a:off x="4032538" y="3359436"/>
            <a:ext cx="2145724" cy="138177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ŠKOLSKA</a:t>
            </a:r>
          </a:p>
          <a:p>
            <a:pPr algn="ctr"/>
            <a:endParaRPr lang="hr-HR" sz="2000" i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hr-HR" sz="2000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ZADRUGA</a:t>
            </a:r>
            <a:endParaRPr lang="hr-HR" sz="2000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Elipsa 7"/>
          <p:cNvSpPr/>
          <p:nvPr/>
        </p:nvSpPr>
        <p:spPr>
          <a:xfrm>
            <a:off x="1843523" y="2660755"/>
            <a:ext cx="2066058" cy="13286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400" i="1" dirty="0">
              <a:solidFill>
                <a:schemeClr val="tx1"/>
              </a:solidFill>
            </a:endParaRPr>
          </a:p>
        </p:txBody>
      </p:sp>
      <p:sp>
        <p:nvSpPr>
          <p:cNvPr id="9" name="Elipsa 8"/>
          <p:cNvSpPr/>
          <p:nvPr/>
        </p:nvSpPr>
        <p:spPr>
          <a:xfrm>
            <a:off x="9236652" y="3359436"/>
            <a:ext cx="1859973" cy="14161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4400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…</a:t>
            </a:r>
            <a:endParaRPr lang="hr-HR" sz="4400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18" name="Picture 2" descr="http://www.newoutlookorganizing.com/wp-content/uploads/2011/02/recycling-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36170" y="2609516"/>
            <a:ext cx="482768" cy="45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ravokutnik 9"/>
          <p:cNvSpPr/>
          <p:nvPr/>
        </p:nvSpPr>
        <p:spPr>
          <a:xfrm>
            <a:off x="8730094" y="2150238"/>
            <a:ext cx="12313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EKOLOZI</a:t>
            </a:r>
            <a:endParaRPr lang="hr-HR" sz="2000" dirty="0">
              <a:latin typeface="Century Gothic" panose="020B0502020202020204" pitchFamily="34" charset="0"/>
            </a:endParaRPr>
          </a:p>
        </p:txBody>
      </p:sp>
      <p:pic>
        <p:nvPicPr>
          <p:cNvPr id="9220" name="Picture 4" descr="http://www.ie.surf.com/Resources/Images/Wild-Flowers-343x1781074-73571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3867" y="3397595"/>
            <a:ext cx="985369" cy="51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Pravokutnik 10"/>
          <p:cNvSpPr/>
          <p:nvPr/>
        </p:nvSpPr>
        <p:spPr>
          <a:xfrm>
            <a:off x="2256874" y="2960329"/>
            <a:ext cx="14446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CVJEĆARI</a:t>
            </a:r>
          </a:p>
        </p:txBody>
      </p:sp>
      <p:sp>
        <p:nvSpPr>
          <p:cNvPr id="12" name="Pravokutnik 11"/>
          <p:cNvSpPr/>
          <p:nvPr/>
        </p:nvSpPr>
        <p:spPr>
          <a:xfrm>
            <a:off x="5516061" y="2223199"/>
            <a:ext cx="13244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2400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BIOLOZI</a:t>
            </a:r>
            <a:endParaRPr lang="hr-HR" sz="2400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35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574964" y="34614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hr-H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ŠTO SMO DO SADA NAUČILI?</a:t>
            </a:r>
            <a:endParaRPr lang="hr-H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Zaobljeni pravokutnik 3"/>
          <p:cNvSpPr/>
          <p:nvPr/>
        </p:nvSpPr>
        <p:spPr>
          <a:xfrm>
            <a:off x="581891" y="2812473"/>
            <a:ext cx="3560618" cy="266007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5. RAZRED</a:t>
            </a:r>
            <a:endParaRPr lang="hr-HR" sz="3600" b="1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Zaobljeni pravokutnik 5"/>
          <p:cNvSpPr/>
          <p:nvPr/>
        </p:nvSpPr>
        <p:spPr>
          <a:xfrm>
            <a:off x="4315691" y="2812472"/>
            <a:ext cx="3560618" cy="266007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6. RAZRED</a:t>
            </a:r>
            <a:endParaRPr lang="hr-HR" sz="3600" b="1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Zaobljeni pravokutnik 6"/>
          <p:cNvSpPr/>
          <p:nvPr/>
        </p:nvSpPr>
        <p:spPr>
          <a:xfrm>
            <a:off x="8049491" y="2729344"/>
            <a:ext cx="3560618" cy="266007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7. RAZRED</a:t>
            </a:r>
            <a:endParaRPr lang="hr-HR" sz="3600" b="1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122" name="Picture 2" descr="https://encrypted-tbn3.gstatic.com/images?q=tbn:ANd9GcQyKL7tvjzmU8qr22gcBHvRLyYYoy_J_SwUz_n-Cu_wXKtQc5V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91" t="2336" r="5501" b="2614"/>
          <a:stretch/>
        </p:blipFill>
        <p:spPr bwMode="auto">
          <a:xfrm>
            <a:off x="9809018" y="110837"/>
            <a:ext cx="2092037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255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5400" b="1" dirty="0" smtClean="0">
                <a:latin typeface="Century Gothic" panose="020B0502020202020204" pitchFamily="34" charset="0"/>
              </a:rPr>
              <a:t>Izvanučionička nastava </a:t>
            </a:r>
            <a:br>
              <a:rPr lang="hr-HR" sz="5400" b="1" dirty="0" smtClean="0">
                <a:latin typeface="Century Gothic" panose="020B0502020202020204" pitchFamily="34" charset="0"/>
              </a:rPr>
            </a:br>
            <a:r>
              <a:rPr lang="hr-HR" sz="5400" b="1" dirty="0" smtClean="0">
                <a:latin typeface="Century Gothic" panose="020B0502020202020204" pitchFamily="34" charset="0"/>
              </a:rPr>
              <a:t>Terenska nastava</a:t>
            </a:r>
            <a:endParaRPr lang="hr-HR" sz="5400" b="1" dirty="0">
              <a:latin typeface="Century Gothic" panose="020B0502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3600" b="1" dirty="0" smtClean="0">
                <a:latin typeface="Century Gothic" panose="020B0502020202020204" pitchFamily="34" charset="0"/>
              </a:rPr>
              <a:t>Organizacija-  ( prikupljanje ponuda, roditeljski sastanci</a:t>
            </a:r>
            <a:r>
              <a:rPr lang="hr-HR" sz="3600" b="1" dirty="0" smtClean="0">
                <a:latin typeface="Century Gothic" panose="020B0502020202020204" pitchFamily="34" charset="0"/>
              </a:rPr>
              <a:t>, suglasnosti</a:t>
            </a:r>
            <a:r>
              <a:rPr lang="hr-HR" sz="3600" b="1" dirty="0" smtClean="0">
                <a:latin typeface="Century Gothic" panose="020B0502020202020204" pitchFamily="34" charset="0"/>
              </a:rPr>
              <a:t>…) </a:t>
            </a:r>
          </a:p>
          <a:p>
            <a:r>
              <a:rPr lang="hr-HR" sz="3600" b="1" dirty="0" smtClean="0">
                <a:latin typeface="Century Gothic" panose="020B0502020202020204" pitchFamily="34" charset="0"/>
              </a:rPr>
              <a:t>Zadatci za nastavu </a:t>
            </a:r>
          </a:p>
          <a:p>
            <a:r>
              <a:rPr lang="hr-HR" sz="3600" b="1" dirty="0" smtClean="0">
                <a:latin typeface="Century Gothic" panose="020B0502020202020204" pitchFamily="34" charset="0"/>
              </a:rPr>
              <a:t>Pripremiti učenike </a:t>
            </a:r>
          </a:p>
          <a:p>
            <a:r>
              <a:rPr lang="hr-HR" sz="3600" b="1" dirty="0" smtClean="0">
                <a:latin typeface="Century Gothic" panose="020B0502020202020204" pitchFamily="34" charset="0"/>
              </a:rPr>
              <a:t>Analiza </a:t>
            </a:r>
            <a:endParaRPr lang="hr-HR" sz="3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393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5400" b="1" dirty="0" smtClean="0">
                <a:latin typeface="Century Gothic" panose="020B0502020202020204" pitchFamily="34" charset="0"/>
              </a:rPr>
              <a:t>Praktični radovi </a:t>
            </a:r>
            <a:endParaRPr lang="hr-HR" sz="5400" b="1" dirty="0">
              <a:latin typeface="Century Gothic" panose="020B0502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58091" y="1825625"/>
            <a:ext cx="11353800" cy="4351338"/>
          </a:xfrm>
        </p:spPr>
        <p:txBody>
          <a:bodyPr>
            <a:normAutofit/>
          </a:bodyPr>
          <a:lstStyle/>
          <a:p>
            <a:r>
              <a:rPr lang="hr-HR" sz="3600" b="1" dirty="0" smtClean="0">
                <a:latin typeface="Century Gothic" panose="020B0502020202020204" pitchFamily="34" charset="0"/>
              </a:rPr>
              <a:t>Prijedlog praktičnih radova </a:t>
            </a:r>
          </a:p>
          <a:p>
            <a:r>
              <a:rPr lang="hr-HR" sz="3600" b="1" dirty="0" smtClean="0">
                <a:latin typeface="Century Gothic" panose="020B0502020202020204" pitchFamily="34" charset="0"/>
              </a:rPr>
              <a:t>Odrediti kriterije ocjenjivanja praktičnih radova</a:t>
            </a:r>
          </a:p>
          <a:p>
            <a:endParaRPr lang="hr-HR" sz="3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648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teksta 4"/>
          <p:cNvSpPr>
            <a:spLocks noGrp="1"/>
          </p:cNvSpPr>
          <p:nvPr>
            <p:ph type="body" idx="1"/>
          </p:nvPr>
        </p:nvSpPr>
        <p:spPr>
          <a:xfrm>
            <a:off x="659679" y="683636"/>
            <a:ext cx="5157787" cy="82391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hr-HR" sz="3200" dirty="0" smtClean="0">
                <a:latin typeface="Century Gothic" panose="020B0502020202020204" pitchFamily="34" charset="0"/>
              </a:rPr>
              <a:t>IZVANUČIONIČKA NASTAVA</a:t>
            </a:r>
          </a:p>
          <a:p>
            <a:pPr algn="ctr"/>
            <a:r>
              <a:rPr lang="hr-HR" sz="3200" dirty="0" smtClean="0">
                <a:latin typeface="Century Gothic" panose="020B0502020202020204" pitchFamily="34" charset="0"/>
              </a:rPr>
              <a:t>TERENSKA NASTAVA</a:t>
            </a:r>
            <a:endParaRPr lang="hr-HR" sz="3200" dirty="0">
              <a:latin typeface="Century Gothic" panose="020B0502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2"/>
          </p:nvPr>
        </p:nvSpPr>
        <p:spPr>
          <a:xfrm>
            <a:off x="659679" y="2047875"/>
            <a:ext cx="5157787" cy="3684588"/>
          </a:xfrm>
        </p:spPr>
        <p:txBody>
          <a:bodyPr>
            <a:normAutofit fontScale="77500" lnSpcReduction="20000"/>
          </a:bodyPr>
          <a:lstStyle/>
          <a:p>
            <a:r>
              <a:rPr lang="hr-HR" b="1" dirty="0" smtClean="0">
                <a:latin typeface="Century Gothic" panose="020B0502020202020204" pitchFamily="34" charset="0"/>
              </a:rPr>
              <a:t>PRIJEDLOZI</a:t>
            </a:r>
          </a:p>
          <a:p>
            <a:pPr marL="0" indent="0">
              <a:buNone/>
            </a:pPr>
            <a:endParaRPr lang="hr-HR" b="1" dirty="0" smtClean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5. RAZRED</a:t>
            </a:r>
          </a:p>
          <a:p>
            <a:pPr marL="0" indent="0">
              <a:buNone/>
            </a:pPr>
            <a:endParaRPr lang="hr-HR" b="1" dirty="0" smtClean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6. RAZRED</a:t>
            </a:r>
          </a:p>
          <a:p>
            <a:pPr marL="0" indent="0">
              <a:buNone/>
            </a:pPr>
            <a:endParaRPr lang="hr-HR" b="1" dirty="0" smtClean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7. RAZRED</a:t>
            </a:r>
          </a:p>
          <a:p>
            <a:pPr marL="0" indent="0">
              <a:buNone/>
            </a:pPr>
            <a:endParaRPr lang="hr-HR" b="1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8. RAZRED</a:t>
            </a: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SREDNJE ŠKOLE</a:t>
            </a:r>
            <a:endParaRPr lang="hr-HR" b="1" dirty="0">
              <a:latin typeface="Century Gothic" panose="020B0502020202020204" pitchFamily="34" charset="0"/>
            </a:endParaRPr>
          </a:p>
        </p:txBody>
      </p:sp>
      <p:sp>
        <p:nvSpPr>
          <p:cNvPr id="6" name="Rezervirano mjesto teksta 5"/>
          <p:cNvSpPr>
            <a:spLocks noGrp="1"/>
          </p:cNvSpPr>
          <p:nvPr>
            <p:ph type="body" sz="quarter" idx="3"/>
          </p:nvPr>
        </p:nvSpPr>
        <p:spPr>
          <a:xfrm>
            <a:off x="6130636" y="683636"/>
            <a:ext cx="5183188" cy="823912"/>
          </a:xfrm>
        </p:spPr>
        <p:txBody>
          <a:bodyPr>
            <a:normAutofit/>
          </a:bodyPr>
          <a:lstStyle/>
          <a:p>
            <a:pPr algn="ctr"/>
            <a:r>
              <a:rPr lang="hr-HR" sz="3200" dirty="0" smtClean="0">
                <a:latin typeface="Century Gothic" panose="020B0502020202020204" pitchFamily="34" charset="0"/>
              </a:rPr>
              <a:t>PRAKTIČNI RADOVI</a:t>
            </a:r>
            <a:endParaRPr lang="hr-HR" sz="3200" dirty="0">
              <a:latin typeface="Century Gothic" panose="020B0502020202020204" pitchFamily="34" charset="0"/>
            </a:endParaRPr>
          </a:p>
        </p:txBody>
      </p:sp>
      <p:sp>
        <p:nvSpPr>
          <p:cNvPr id="7" name="Rezervirano mjesto sadržaja 6"/>
          <p:cNvSpPr>
            <a:spLocks noGrp="1"/>
          </p:cNvSpPr>
          <p:nvPr>
            <p:ph sz="quarter" idx="4"/>
          </p:nvPr>
        </p:nvSpPr>
        <p:spPr>
          <a:xfrm>
            <a:off x="6130636" y="2047875"/>
            <a:ext cx="5183188" cy="3684588"/>
          </a:xfrm>
        </p:spPr>
        <p:txBody>
          <a:bodyPr>
            <a:normAutofit fontScale="77500" lnSpcReduction="20000"/>
          </a:bodyPr>
          <a:lstStyle/>
          <a:p>
            <a:r>
              <a:rPr lang="hr-HR" b="1" dirty="0" smtClean="0">
                <a:latin typeface="Century Gothic" panose="020B0502020202020204" pitchFamily="34" charset="0"/>
              </a:rPr>
              <a:t>PRIJEDLOZI</a:t>
            </a:r>
          </a:p>
          <a:p>
            <a:pPr marL="0" indent="0">
              <a:buNone/>
            </a:pPr>
            <a:endParaRPr lang="hr-HR" b="1" dirty="0" smtClean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5. RAZRED</a:t>
            </a:r>
          </a:p>
          <a:p>
            <a:pPr marL="0" indent="0">
              <a:buNone/>
            </a:pPr>
            <a:endParaRPr lang="hr-HR" b="1" dirty="0" smtClean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6. RAZRED</a:t>
            </a:r>
          </a:p>
          <a:p>
            <a:pPr marL="0" indent="0">
              <a:buNone/>
            </a:pPr>
            <a:endParaRPr lang="hr-HR" b="1" dirty="0" smtClean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7. RAZRED</a:t>
            </a:r>
          </a:p>
          <a:p>
            <a:pPr marL="0" indent="0">
              <a:buNone/>
            </a:pPr>
            <a:endParaRPr lang="hr-HR" b="1" dirty="0" smtClean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8. RAZRED</a:t>
            </a:r>
          </a:p>
          <a:p>
            <a:pPr marL="0" indent="0">
              <a:buNone/>
            </a:pPr>
            <a:r>
              <a:rPr lang="hr-HR" b="1" dirty="0" smtClean="0">
                <a:latin typeface="Century Gothic" panose="020B0502020202020204" pitchFamily="34" charset="0"/>
              </a:rPr>
              <a:t>SREDNJE ŠKOLE</a:t>
            </a:r>
          </a:p>
          <a:p>
            <a:pPr marL="0" indent="0">
              <a:buNone/>
            </a:pPr>
            <a:endParaRPr lang="hr-HR" dirty="0">
              <a:latin typeface="Century Gothic" panose="020B0502020202020204" pitchFamily="34" charset="0"/>
            </a:endParaRPr>
          </a:p>
        </p:txBody>
      </p:sp>
      <p:pic>
        <p:nvPicPr>
          <p:cNvPr id="6146" name="Picture 2" descr="http://bethparmar.co.uk/wp-content/uploads/2015/07/question-mar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5775" y="2047875"/>
            <a:ext cx="2428655" cy="362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194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r-H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HVALA NA PAŽNJI!</a:t>
            </a:r>
            <a:endParaRPr lang="hr-HR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Podnaslov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172" name="Picture 4" descr="http://laverne.edu/share/images/institutional-research/bowing_ma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322"/>
          <a:stretch/>
        </p:blipFill>
        <p:spPr bwMode="auto">
          <a:xfrm>
            <a:off x="197137" y="3335092"/>
            <a:ext cx="2989408" cy="352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laverne.edu/share/images/institutional-research/bowing_ma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83"/>
          <a:stretch/>
        </p:blipFill>
        <p:spPr bwMode="auto">
          <a:xfrm>
            <a:off x="9033164" y="3335092"/>
            <a:ext cx="2961699" cy="34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864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https://upload.wikimedia.org/wikipedia/commons/f/f0/DNA_Overvi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9770" y="373127"/>
            <a:ext cx="460822" cy="115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i923.photobucket.com/albums/ad75/poelbuster/mesano/autobu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1586" y="884384"/>
            <a:ext cx="1049770" cy="74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dw.com/image/0,,15552036_4,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1357" y="5890605"/>
            <a:ext cx="1247192" cy="70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blic.rs/data/images/2012-06-23/253964_olovka_hf.jpg?ver=134045504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9713" y="5460400"/>
            <a:ext cx="703407" cy="105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hercegovina.info/img/repository/2010/02/web_image/kako-pronaci-knjigu-koju-cete-procitati-u-jednom-dahu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85208" y="1201982"/>
            <a:ext cx="1079469" cy="107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www.skolskaknjiga.hr/images_artikli/01325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08062">
            <a:off x="6909540" y="3254886"/>
            <a:ext cx="864115" cy="120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skolskaknjiga.hr/images_artikli/01325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50084">
            <a:off x="4025745" y="3224372"/>
            <a:ext cx="888754" cy="118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clausmaymc.dk/files/manager/test/logo-film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04136" y="3149173"/>
            <a:ext cx="1783148" cy="84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a 4"/>
          <p:cNvSpPr/>
          <p:nvPr/>
        </p:nvSpPr>
        <p:spPr>
          <a:xfrm>
            <a:off x="4225637" y="2175164"/>
            <a:ext cx="3366654" cy="22998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BIOLOGIJA</a:t>
            </a:r>
            <a:endParaRPr lang="hr-HR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Zaobljeni pravokutnik 5"/>
          <p:cNvSpPr/>
          <p:nvPr/>
        </p:nvSpPr>
        <p:spPr>
          <a:xfrm>
            <a:off x="3339144" y="336646"/>
            <a:ext cx="2490715" cy="13238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Zaobljeni pravokutnik 6"/>
          <p:cNvSpPr/>
          <p:nvPr/>
        </p:nvSpPr>
        <p:spPr>
          <a:xfrm>
            <a:off x="9096232" y="957619"/>
            <a:ext cx="2490714" cy="13897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b="1" dirty="0">
              <a:solidFill>
                <a:schemeClr val="tx1"/>
              </a:solidFill>
            </a:endParaRPr>
          </a:p>
        </p:txBody>
      </p:sp>
      <p:sp>
        <p:nvSpPr>
          <p:cNvPr id="8" name="Zaobljeni pravokutnik 7"/>
          <p:cNvSpPr/>
          <p:nvPr/>
        </p:nvSpPr>
        <p:spPr>
          <a:xfrm>
            <a:off x="9496569" y="2681786"/>
            <a:ext cx="2490715" cy="13238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400" b="1" dirty="0">
              <a:solidFill>
                <a:schemeClr val="tx1"/>
              </a:solidFill>
            </a:endParaRPr>
          </a:p>
        </p:txBody>
      </p:sp>
      <p:sp>
        <p:nvSpPr>
          <p:cNvPr id="9" name="Zaobljeni pravokutnik 8"/>
          <p:cNvSpPr/>
          <p:nvPr/>
        </p:nvSpPr>
        <p:spPr>
          <a:xfrm>
            <a:off x="9096232" y="4339989"/>
            <a:ext cx="2490715" cy="13238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PRAVILNIK O PRAĆENJU I OCJENJIVANJU</a:t>
            </a:r>
            <a:endParaRPr lang="hr-HR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Zaobljeni pravokutnik 9"/>
          <p:cNvSpPr/>
          <p:nvPr/>
        </p:nvSpPr>
        <p:spPr>
          <a:xfrm>
            <a:off x="6422405" y="5326040"/>
            <a:ext cx="2490715" cy="13238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PISMENE PROVJERE</a:t>
            </a:r>
            <a:endParaRPr lang="hr-HR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Zaobljeni pravokutnik 10"/>
          <p:cNvSpPr/>
          <p:nvPr/>
        </p:nvSpPr>
        <p:spPr>
          <a:xfrm>
            <a:off x="3339145" y="5326040"/>
            <a:ext cx="2490715" cy="13238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400" b="1" dirty="0">
              <a:solidFill>
                <a:schemeClr val="tx1"/>
              </a:solidFill>
            </a:endParaRPr>
          </a:p>
        </p:txBody>
      </p:sp>
      <p:sp>
        <p:nvSpPr>
          <p:cNvPr id="12" name="Zaobljeni pravokutnik 11"/>
          <p:cNvSpPr/>
          <p:nvPr/>
        </p:nvSpPr>
        <p:spPr>
          <a:xfrm>
            <a:off x="689781" y="4339989"/>
            <a:ext cx="2490715" cy="13238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400" b="1" dirty="0">
              <a:solidFill>
                <a:schemeClr val="tx1"/>
              </a:solidFill>
            </a:endParaRPr>
          </a:p>
        </p:txBody>
      </p:sp>
      <p:sp>
        <p:nvSpPr>
          <p:cNvPr id="13" name="Zaobljeni pravokutnik 12"/>
          <p:cNvSpPr/>
          <p:nvPr/>
        </p:nvSpPr>
        <p:spPr>
          <a:xfrm>
            <a:off x="689781" y="957619"/>
            <a:ext cx="2490715" cy="13238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KRATKI PREGLED GRADIVA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hr-HR" sz="2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hr-HR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endParaRPr lang="hr-HR" sz="24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Zaobljeni pravokutnik 13"/>
          <p:cNvSpPr/>
          <p:nvPr/>
        </p:nvSpPr>
        <p:spPr>
          <a:xfrm>
            <a:off x="6390553" y="295703"/>
            <a:ext cx="2490715" cy="13238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PRAKTIČNI RADOVI</a:t>
            </a:r>
            <a:endParaRPr lang="hr-HR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Zaobljeni pravokutnik 14"/>
          <p:cNvSpPr/>
          <p:nvPr/>
        </p:nvSpPr>
        <p:spPr>
          <a:xfrm>
            <a:off x="261583" y="2681786"/>
            <a:ext cx="2490715" cy="13238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   KRITERIJ    </a:t>
            </a:r>
          </a:p>
          <a:p>
            <a:pPr algn="ctr"/>
            <a:r>
              <a:rPr lang="hr-HR" sz="20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OCJENJIVANJA</a:t>
            </a:r>
            <a:endParaRPr lang="hr-HR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Pravokutnik 15"/>
          <p:cNvSpPr/>
          <p:nvPr/>
        </p:nvSpPr>
        <p:spPr>
          <a:xfrm>
            <a:off x="9718542" y="2814802"/>
            <a:ext cx="949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FILM</a:t>
            </a:r>
            <a:endParaRPr lang="hr-HR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Pravokutnik 16"/>
          <p:cNvSpPr/>
          <p:nvPr/>
        </p:nvSpPr>
        <p:spPr>
          <a:xfrm>
            <a:off x="9092887" y="1418405"/>
            <a:ext cx="15568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20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LITERATURA</a:t>
            </a:r>
            <a:endParaRPr lang="hr-HR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Pravokutnik 19"/>
          <p:cNvSpPr/>
          <p:nvPr/>
        </p:nvSpPr>
        <p:spPr>
          <a:xfrm>
            <a:off x="3405888" y="5538756"/>
            <a:ext cx="2250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2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DODATNI RAD</a:t>
            </a:r>
            <a:endParaRPr lang="hr-HR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58" name="Picture 10" descr="http://www.pd4pic.com/images/medicine-lab-microscope-medical-equipment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648" y="4405952"/>
            <a:ext cx="788903" cy="123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ravokutnik 20"/>
          <p:cNvSpPr/>
          <p:nvPr/>
        </p:nvSpPr>
        <p:spPr>
          <a:xfrm>
            <a:off x="1339587" y="4622651"/>
            <a:ext cx="18966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2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SLOBODNE </a:t>
            </a:r>
          </a:p>
          <a:p>
            <a:pPr algn="ctr"/>
            <a:r>
              <a:rPr lang="hr-HR" sz="2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AKTIVNOSTI</a:t>
            </a:r>
            <a:endParaRPr lang="hr-HR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60" name="Picture 12" descr="https://lh5.ggpht.com/iehFJyQKWtoHISAwXn2yZrTX-TcxWoI4GzklHULPUICoXU3_r-1a0XDphxLhCIzf2s4=w30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245" y="2810854"/>
            <a:ext cx="566720" cy="56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Pravokutnik 21"/>
          <p:cNvSpPr/>
          <p:nvPr/>
        </p:nvSpPr>
        <p:spPr>
          <a:xfrm>
            <a:off x="4006471" y="511748"/>
            <a:ext cx="1914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b="1" dirty="0" smtClean="0">
                <a:solidFill>
                  <a:schemeClr val="tx1"/>
                </a:solidFill>
              </a:rPr>
              <a:t>IZVANUČIONIČKA </a:t>
            </a:r>
          </a:p>
          <a:p>
            <a:pPr algn="ctr"/>
            <a:r>
              <a:rPr lang="hr-HR" b="1" dirty="0" smtClean="0">
                <a:solidFill>
                  <a:schemeClr val="tx1"/>
                </a:solidFill>
              </a:rPr>
              <a:t>NASTAVA</a:t>
            </a:r>
            <a:endParaRPr lang="hr-HR" b="1" dirty="0">
              <a:solidFill>
                <a:schemeClr val="tx1"/>
              </a:solidFill>
            </a:endParaRPr>
          </a:p>
        </p:txBody>
      </p:sp>
      <p:pic>
        <p:nvPicPr>
          <p:cNvPr id="31" name="Slika 30"/>
          <p:cNvPicPr>
            <a:picLocks noChangeAspect="1"/>
          </p:cNvPicPr>
          <p:nvPr/>
        </p:nvPicPr>
        <p:blipFill rotWithShape="1">
          <a:blip r:embed="rId13" cstate="print"/>
          <a:srcRect l="13125" t="11522" r="53702" b="83768"/>
          <a:stretch/>
        </p:blipFill>
        <p:spPr>
          <a:xfrm>
            <a:off x="9262106" y="5452259"/>
            <a:ext cx="2202571" cy="17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44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123662" y="296543"/>
            <a:ext cx="5567149" cy="1281256"/>
          </a:xfrm>
        </p:spPr>
        <p:txBody>
          <a:bodyPr>
            <a:normAutofit/>
          </a:bodyPr>
          <a:lstStyle/>
          <a:p>
            <a:pPr algn="ctr"/>
            <a:r>
              <a:rPr lang="hr-H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LITERATURA</a:t>
            </a:r>
            <a:endParaRPr lang="hr-H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260608" y="1825625"/>
            <a:ext cx="4093191" cy="3715366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1028" name="Picture 4" descr="http://www.skolskaknjiga.hr/images_artikli/0132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08062">
            <a:off x="2720270" y="2598217"/>
            <a:ext cx="2300914" cy="322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skolskaknjiga.hr/images_artikli/0132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24561">
            <a:off x="471302" y="437241"/>
            <a:ext cx="2366521" cy="316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4" cstate="print"/>
          <a:srcRect t="18423" r="70525" b="67398"/>
          <a:stretch/>
        </p:blipFill>
        <p:spPr>
          <a:xfrm>
            <a:off x="7389621" y="1747230"/>
            <a:ext cx="3835163" cy="103723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5" cstate="print"/>
          <a:srcRect l="9442" t="12267" r="50384" b="73740"/>
          <a:stretch/>
        </p:blipFill>
        <p:spPr>
          <a:xfrm>
            <a:off x="5620396" y="3303487"/>
            <a:ext cx="5227092" cy="1023582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6" cstate="print"/>
          <a:srcRect l="7194" t="12080" r="60223" b="73958"/>
          <a:stretch/>
        </p:blipFill>
        <p:spPr>
          <a:xfrm>
            <a:off x="7952510" y="4846096"/>
            <a:ext cx="4239490" cy="102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142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 cstate="print"/>
          <a:srcRect t="11707" r="2133" b="5084"/>
          <a:stretch/>
        </p:blipFill>
        <p:spPr>
          <a:xfrm>
            <a:off x="585763" y="908927"/>
            <a:ext cx="11020473" cy="526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6937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freepubtrivia.com/media/2015/07/Fil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5450" y="2847286"/>
            <a:ext cx="10016550" cy="457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3" cstate="print"/>
          <a:srcRect l="13308" t="18800" r="17876" b="6245"/>
          <a:stretch/>
        </p:blipFill>
        <p:spPr>
          <a:xfrm rot="1670529">
            <a:off x="6320716" y="508502"/>
            <a:ext cx="5473791" cy="3239372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4" cstate="print"/>
          <a:srcRect l="14266" t="14879" r="15665" b="5644"/>
          <a:stretch/>
        </p:blipFill>
        <p:spPr>
          <a:xfrm rot="20193485">
            <a:off x="295469" y="338766"/>
            <a:ext cx="5336274" cy="3403074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5" cstate="print"/>
          <a:srcRect l="13638" t="18983" r="16504" b="6017"/>
          <a:stretch/>
        </p:blipFill>
        <p:spPr>
          <a:xfrm>
            <a:off x="3177420" y="2622080"/>
            <a:ext cx="5810889" cy="3507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Slika 10"/>
          <p:cNvPicPr>
            <a:picLocks noChangeAspect="1"/>
          </p:cNvPicPr>
          <p:nvPr/>
        </p:nvPicPr>
        <p:blipFill rotWithShape="1">
          <a:blip r:embed="rId3" cstate="print"/>
          <a:srcRect l="13308" t="18800" r="17876" b="6245"/>
          <a:stretch/>
        </p:blipFill>
        <p:spPr>
          <a:xfrm rot="1670529">
            <a:off x="6320716" y="508503"/>
            <a:ext cx="5473791" cy="3239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4" cstate="print"/>
          <a:srcRect l="14266" t="14879" r="15665" b="5644"/>
          <a:stretch/>
        </p:blipFill>
        <p:spPr>
          <a:xfrm rot="20193485">
            <a:off x="295469" y="338767"/>
            <a:ext cx="5336274" cy="340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48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KRATKI PREGLED GRADIVA</a:t>
            </a:r>
            <a:endParaRPr lang="hr-H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NASLJEĐIVANJE</a:t>
            </a:r>
          </a:p>
          <a:p>
            <a:r>
              <a:rPr lang="hr-HR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NAŠE TIJELO</a:t>
            </a:r>
          </a:p>
          <a:p>
            <a:r>
              <a:rPr lang="hr-HR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KREĆEMO SE</a:t>
            </a:r>
          </a:p>
          <a:p>
            <a:r>
              <a:rPr lang="hr-HR" b="1" dirty="0" smtClean="0">
                <a:solidFill>
                  <a:srgbClr val="FF9933"/>
                </a:solidFill>
                <a:latin typeface="Century Gothic" panose="020B0502020202020204" pitchFamily="34" charset="0"/>
              </a:rPr>
              <a:t>UPRAVLJANJE I USKLAĐIVANJE RADA NAŠEG ORGANIZMA</a:t>
            </a:r>
          </a:p>
          <a:p>
            <a:r>
              <a:rPr lang="hr-HR" b="1" dirty="0" smtClean="0">
                <a:solidFill>
                  <a:srgbClr val="7030A0"/>
                </a:solidFill>
                <a:latin typeface="Century Gothic" panose="020B0502020202020204" pitchFamily="34" charset="0"/>
              </a:rPr>
              <a:t>OPSKRBA I OBRANA NAŠEG ORGANIZMA</a:t>
            </a:r>
          </a:p>
          <a:p>
            <a:r>
              <a:rPr lang="hr-HR" b="1" dirty="0" smtClean="0">
                <a:solidFill>
                  <a:srgbClr val="00FFCC"/>
                </a:solidFill>
                <a:latin typeface="Century Gothic" panose="020B0502020202020204" pitchFamily="34" charset="0"/>
              </a:rPr>
              <a:t>HRANA, ENERGIJA I IZLUČIVANJE</a:t>
            </a:r>
          </a:p>
          <a:p>
            <a:r>
              <a:rPr lang="hr-HR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EVOLUCIJA ČOVJEKA</a:t>
            </a:r>
          </a:p>
          <a:p>
            <a:endParaRPr lang="hr-HR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92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PRAVILNIK O PRAĆENJU I OCJENJIVANJU</a:t>
            </a:r>
            <a:endParaRPr lang="hr-H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 cstate="print"/>
          <a:srcRect l="-1" t="10008" r="-1796" b="5251"/>
          <a:stretch/>
        </p:blipFill>
        <p:spPr>
          <a:xfrm>
            <a:off x="1036721" y="1633407"/>
            <a:ext cx="10118558" cy="473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424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KRITERIJI OCJENJIVANJA</a:t>
            </a:r>
            <a:endParaRPr lang="hr-H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 cstate="print"/>
          <a:srcRect l="8602" t="18797" r="9687" b="8070"/>
          <a:stretch/>
        </p:blipFill>
        <p:spPr>
          <a:xfrm>
            <a:off x="722193" y="1326333"/>
            <a:ext cx="10631607" cy="534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13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PISANE PROVJERE</a:t>
            </a:r>
            <a:endParaRPr lang="hr-HR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hr-HR" b="1" dirty="0" smtClean="0">
                <a:latin typeface="Century Gothic" panose="020B0502020202020204" pitchFamily="34" charset="0"/>
              </a:rPr>
              <a:t>NASLJEĐIVANJE, NAŠE TIJELO</a:t>
            </a:r>
          </a:p>
          <a:p>
            <a:pPr marL="514350" indent="-514350">
              <a:buFont typeface="+mj-lt"/>
              <a:buAutoNum type="arabicPeriod"/>
            </a:pPr>
            <a:r>
              <a:rPr lang="hr-HR" b="1" dirty="0" smtClean="0">
                <a:latin typeface="Century Gothic" panose="020B0502020202020204" pitchFamily="34" charset="0"/>
              </a:rPr>
              <a:t>KREĆEM SE, UPRAVLJANJE I USKLAĐIVANJE RADOM NAŠEG TIJELA</a:t>
            </a:r>
          </a:p>
          <a:p>
            <a:pPr marL="514350" indent="-514350">
              <a:buFont typeface="+mj-lt"/>
              <a:buAutoNum type="arabicPeriod"/>
            </a:pPr>
            <a:r>
              <a:rPr lang="hr-HR" b="1" dirty="0" smtClean="0">
                <a:latin typeface="Century Gothic" panose="020B0502020202020204" pitchFamily="34" charset="0"/>
              </a:rPr>
              <a:t>OSJETILA, HORMONSKA REGULACIJA</a:t>
            </a:r>
          </a:p>
          <a:p>
            <a:pPr marL="514350" indent="-514350">
              <a:buFont typeface="+mj-lt"/>
              <a:buAutoNum type="arabicPeriod"/>
            </a:pPr>
            <a:r>
              <a:rPr lang="hr-HR" b="1" dirty="0" smtClean="0">
                <a:latin typeface="Century Gothic" panose="020B0502020202020204" pitchFamily="34" charset="0"/>
              </a:rPr>
              <a:t>KRVOTOK, PROBAVA, IZLUČIVANJE</a:t>
            </a:r>
          </a:p>
          <a:p>
            <a:endParaRPr lang="hr-HR" dirty="0">
              <a:latin typeface="Century Gothic" panose="020B0502020202020204" pitchFamily="34" charset="0"/>
            </a:endParaRPr>
          </a:p>
        </p:txBody>
      </p:sp>
      <p:pic>
        <p:nvPicPr>
          <p:cNvPr id="3074" name="Picture 2" descr="http://www.carnet.hr/img/themes/cn/usluge/images/tmp/banner-e-dnevnik-top-lef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8084" y="4374718"/>
            <a:ext cx="4374680" cy="180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967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198</Words>
  <Application>Microsoft Office PowerPoint</Application>
  <PresentationFormat>Custom</PresentationFormat>
  <Paragraphs>92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Tema sustava Office</vt:lpstr>
      <vt:lpstr>UVODNI SAT BIOLOGIJE</vt:lpstr>
      <vt:lpstr>Slide 2</vt:lpstr>
      <vt:lpstr>LITERATURA</vt:lpstr>
      <vt:lpstr>Slide 4</vt:lpstr>
      <vt:lpstr>Slide 5</vt:lpstr>
      <vt:lpstr>KRATKI PREGLED GRADIVA</vt:lpstr>
      <vt:lpstr>PRAVILNIK O PRAĆENJU I OCJENJIVANJU</vt:lpstr>
      <vt:lpstr>KRITERIJI OCJENJIVANJA</vt:lpstr>
      <vt:lpstr>PISANE PROVJERE</vt:lpstr>
      <vt:lpstr>IZVANNASTAVNI RAD</vt:lpstr>
      <vt:lpstr>ŠTO SMO DO SADA NAUČILI?</vt:lpstr>
      <vt:lpstr>Izvanučionička nastava  Terenska nastava</vt:lpstr>
      <vt:lpstr>Praktični radovi </vt:lpstr>
      <vt:lpstr>Slide 14</vt:lpstr>
      <vt:lpstr>HVALA NA PAŽNJI!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UVODNI SAT BIOLOGIJE</dc:title>
  <dc:creator>Windows User</dc:creator>
  <cp:lastModifiedBy>korisnik</cp:lastModifiedBy>
  <cp:revision>24</cp:revision>
  <dcterms:created xsi:type="dcterms:W3CDTF">2015-08-22T14:32:52Z</dcterms:created>
  <dcterms:modified xsi:type="dcterms:W3CDTF">2015-08-31T07:17:58Z</dcterms:modified>
</cp:coreProperties>
</file>