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5" r:id="rId5"/>
    <p:sldId id="260" r:id="rId6"/>
    <p:sldId id="261" r:id="rId7"/>
    <p:sldId id="262" r:id="rId8"/>
    <p:sldId id="263" r:id="rId9"/>
    <p:sldId id="266" r:id="rId10"/>
    <p:sldId id="272" r:id="rId11"/>
    <p:sldId id="268" r:id="rId12"/>
    <p:sldId id="270" r:id="rId13"/>
    <p:sldId id="271" r:id="rId14"/>
    <p:sldId id="269" r:id="rId15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til 2 - Isticanj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Bez stila, s rešetkom tablice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 smtClean="0"/>
              <a:t>Uredite stil podnaslova matrice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9A239-30C3-461C-97C7-F12FADECCCC1}" type="datetimeFigureOut">
              <a:rPr lang="hr-HR" smtClean="0"/>
              <a:pPr/>
              <a:t>31.8.2015.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787B3-F2DA-4F5A-B033-688F304AAD4B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23103418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9A239-30C3-461C-97C7-F12FADECCCC1}" type="datetimeFigureOut">
              <a:rPr lang="hr-HR" smtClean="0"/>
              <a:pPr/>
              <a:t>31.8.2015.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787B3-F2DA-4F5A-B033-688F304AAD4B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20251947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9A239-30C3-461C-97C7-F12FADECCCC1}" type="datetimeFigureOut">
              <a:rPr lang="hr-HR" smtClean="0"/>
              <a:pPr/>
              <a:t>31.8.2015.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787B3-F2DA-4F5A-B033-688F304AAD4B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22015837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9A239-30C3-461C-97C7-F12FADECCCC1}" type="datetimeFigureOut">
              <a:rPr lang="hr-HR" smtClean="0"/>
              <a:pPr/>
              <a:t>31.8.2015.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787B3-F2DA-4F5A-B033-688F304AAD4B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28224851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9A239-30C3-461C-97C7-F12FADECCCC1}" type="datetimeFigureOut">
              <a:rPr lang="hr-HR" smtClean="0"/>
              <a:pPr/>
              <a:t>31.8.2015.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787B3-F2DA-4F5A-B033-688F304AAD4B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1316178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9A239-30C3-461C-97C7-F12FADECCCC1}" type="datetimeFigureOut">
              <a:rPr lang="hr-HR" smtClean="0"/>
              <a:pPr/>
              <a:t>31.8.2015.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787B3-F2DA-4F5A-B033-688F304AAD4B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3950385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9A239-30C3-461C-97C7-F12FADECCCC1}" type="datetimeFigureOut">
              <a:rPr lang="hr-HR" smtClean="0"/>
              <a:pPr/>
              <a:t>31.8.2015.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787B3-F2DA-4F5A-B033-688F304AAD4B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1920783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9A239-30C3-461C-97C7-F12FADECCCC1}" type="datetimeFigureOut">
              <a:rPr lang="hr-HR" smtClean="0"/>
              <a:pPr/>
              <a:t>31.8.2015.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787B3-F2DA-4F5A-B033-688F304AAD4B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704474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9A239-30C3-461C-97C7-F12FADECCCC1}" type="datetimeFigureOut">
              <a:rPr lang="hr-HR" smtClean="0"/>
              <a:pPr/>
              <a:t>31.8.2015.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787B3-F2DA-4F5A-B033-688F304AAD4B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3193043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9A239-30C3-461C-97C7-F12FADECCCC1}" type="datetimeFigureOut">
              <a:rPr lang="hr-HR" smtClean="0"/>
              <a:pPr/>
              <a:t>31.8.2015.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787B3-F2DA-4F5A-B033-688F304AAD4B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1137386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9A239-30C3-461C-97C7-F12FADECCCC1}" type="datetimeFigureOut">
              <a:rPr lang="hr-HR" smtClean="0"/>
              <a:pPr/>
              <a:t>31.8.2015.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787B3-F2DA-4F5A-B033-688F304AAD4B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6343739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9A239-30C3-461C-97C7-F12FADECCCC1}" type="datetimeFigureOut">
              <a:rPr lang="hr-HR" smtClean="0"/>
              <a:pPr/>
              <a:t>31.8.2015.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4787B3-F2DA-4F5A-B033-688F304AAD4B}" type="slidenum">
              <a:rPr lang="hr-HR" smtClean="0"/>
              <a:pPr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3000819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zgstanogradnja.hr/UserDocsImages/osnovna_skola_jelkovec/Ucionica-razredne-nastave_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993711" y="236543"/>
            <a:ext cx="8204577" cy="62570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993711" y="2751526"/>
            <a:ext cx="8204578" cy="1154221"/>
          </a:xfrm>
          <a:solidFill>
            <a:schemeClr val="bg1">
              <a:alpha val="78000"/>
            </a:schemeClr>
          </a:solidFill>
        </p:spPr>
        <p:txBody>
          <a:bodyPr>
            <a:normAutofit fontScale="90000"/>
          </a:bodyPr>
          <a:lstStyle/>
          <a:p>
            <a:r>
              <a:rPr lang="hr-HR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OBRNUTA UČIONICA</a:t>
            </a:r>
            <a:endParaRPr lang="hr-HR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</a:endParaRPr>
          </a:p>
        </p:txBody>
      </p:sp>
      <p:sp>
        <p:nvSpPr>
          <p:cNvPr id="5" name="TekstniOkvir 3"/>
          <p:cNvSpPr txBox="1"/>
          <p:nvPr/>
        </p:nvSpPr>
        <p:spPr>
          <a:xfrm>
            <a:off x="8669680" y="5911126"/>
            <a:ext cx="3526928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sr-Latn-R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r-HR" sz="2800" b="1" dirty="0" smtClean="0">
                <a:latin typeface="Century Gothic" panose="020B0502020202020204" pitchFamily="34" charset="0"/>
              </a:rPr>
              <a:t>Monika Pavić, prof.</a:t>
            </a:r>
          </a:p>
          <a:p>
            <a:r>
              <a:rPr lang="hr-HR" dirty="0" smtClean="0">
                <a:latin typeface="Century Gothic" panose="020B0502020202020204" pitchFamily="34" charset="0"/>
              </a:rPr>
              <a:t>OŠ Vladimir Nazor, Čepin</a:t>
            </a:r>
            <a:endParaRPr lang="hr-HR" dirty="0">
              <a:latin typeface="Century Gothic" panose="020B0502020202020204" pitchFamily="34" charset="0"/>
            </a:endParaRPr>
          </a:p>
        </p:txBody>
      </p:sp>
      <p:sp>
        <p:nvSpPr>
          <p:cNvPr id="4" name="Podnaslov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4086661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r-HR"/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 rotWithShape="1">
          <a:blip r:embed="rId2" cstate="print"/>
          <a:srcRect l="10386" t="17863" r="25315" b="16838"/>
          <a:stretch/>
        </p:blipFill>
        <p:spPr>
          <a:xfrm>
            <a:off x="313477" y="511789"/>
            <a:ext cx="11114933" cy="6346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030773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 smtClean="0">
                <a:latin typeface="Century Gothic" panose="020B0502020202020204" pitchFamily="34" charset="0"/>
              </a:rPr>
              <a:t>Toni </a:t>
            </a:r>
            <a:r>
              <a:rPr lang="hr-HR" b="1" dirty="0" err="1" smtClean="0">
                <a:latin typeface="Century Gothic" panose="020B0502020202020204" pitchFamily="34" charset="0"/>
              </a:rPr>
              <a:t>Milun</a:t>
            </a:r>
            <a:endParaRPr lang="hr-HR" b="1" dirty="0">
              <a:latin typeface="Century Gothic" panose="020B0502020202020204" pitchFamily="34" charset="0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r-HR" dirty="0"/>
          </a:p>
        </p:txBody>
      </p:sp>
      <p:pic>
        <p:nvPicPr>
          <p:cNvPr id="6146" name="Picture 2" descr="http://www.tportal.hr/ResourceManager/GetImage.aspx?imgId=789886&amp;fmtId=6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01960" y="600501"/>
            <a:ext cx="7235430" cy="54265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15681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r-HR" b="1" dirty="0" smtClean="0">
                <a:latin typeface="Century Gothic" panose="020B0502020202020204" pitchFamily="34" charset="0"/>
              </a:rPr>
              <a:t>PLAN GRAĐE ŽIVOTINJSKOG  ORGANIZMA</a:t>
            </a:r>
            <a:endParaRPr lang="hr-HR" b="1" dirty="0">
              <a:latin typeface="Century Gothic" panose="020B0502020202020204" pitchFamily="34" charset="0"/>
            </a:endParaRPr>
          </a:p>
        </p:txBody>
      </p:sp>
      <p:graphicFrame>
        <p:nvGraphicFramePr>
          <p:cNvPr id="4" name="Rezervirano mjesto sadržaja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058695198"/>
              </p:ext>
            </p:extLst>
          </p:nvPr>
        </p:nvGraphicFramePr>
        <p:xfrm>
          <a:off x="838200" y="1825623"/>
          <a:ext cx="10844284" cy="458882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22142"/>
                <a:gridCol w="5422142"/>
              </a:tblGrid>
              <a:tr h="924565">
                <a:tc>
                  <a:txBody>
                    <a:bodyPr/>
                    <a:lstStyle/>
                    <a:p>
                      <a:pPr algn="ctr"/>
                      <a:r>
                        <a:rPr lang="hr-HR" sz="3200" b="1" dirty="0" smtClean="0"/>
                        <a:t>PRIPREMNA FAZA</a:t>
                      </a:r>
                      <a:endParaRPr lang="hr-HR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2000" b="1" dirty="0" smtClean="0"/>
                        <a:t>NAJAVA</a:t>
                      </a:r>
                      <a:r>
                        <a:rPr lang="hr-HR" sz="2000" b="1" baseline="0" dirty="0" smtClean="0"/>
                        <a:t> </a:t>
                      </a:r>
                      <a:r>
                        <a:rPr lang="hr-HR" sz="2000" b="1" baseline="0" dirty="0" smtClean="0"/>
                        <a:t>PISANE </a:t>
                      </a:r>
                      <a:r>
                        <a:rPr lang="hr-HR" sz="2000" b="1" baseline="0" dirty="0" smtClean="0"/>
                        <a:t>PROVJERE ZNANJA O CJELINI KOJA ĆE SE TEK OBRAĐIVATI</a:t>
                      </a:r>
                      <a:endParaRPr lang="hr-HR" sz="2000" b="1" dirty="0"/>
                    </a:p>
                  </a:txBody>
                  <a:tcPr/>
                </a:tc>
              </a:tr>
              <a:tr h="1324060">
                <a:tc>
                  <a:txBody>
                    <a:bodyPr/>
                    <a:lstStyle/>
                    <a:p>
                      <a:pPr algn="ctr"/>
                      <a:r>
                        <a:rPr lang="hr-HR" sz="3200" b="1" dirty="0" smtClean="0"/>
                        <a:t>POMAGALA</a:t>
                      </a:r>
                      <a:endParaRPr lang="hr-HR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2000" b="1" dirty="0" smtClean="0"/>
                        <a:t>UČENICI KOD KUĆE</a:t>
                      </a:r>
                      <a:r>
                        <a:rPr lang="hr-HR" sz="2000" b="1" baseline="0" dirty="0" smtClean="0"/>
                        <a:t> PROUČAVAJU ZADANU CJELINU IZ KOJE JE PREDVIĐENA PROVJERA IZ DODATNIH IZVORA (Internet, </a:t>
                      </a:r>
                      <a:r>
                        <a:rPr lang="hr-HR" sz="2000" b="1" baseline="0" dirty="0" err="1" smtClean="0"/>
                        <a:t>youtube</a:t>
                      </a:r>
                      <a:r>
                        <a:rPr lang="hr-HR" sz="2000" b="1" baseline="0" dirty="0" smtClean="0"/>
                        <a:t>, portali, …)</a:t>
                      </a:r>
                      <a:endParaRPr lang="hr-HR" sz="2000" b="1" dirty="0"/>
                    </a:p>
                  </a:txBody>
                  <a:tcPr/>
                </a:tc>
              </a:tr>
              <a:tr h="1016139">
                <a:tc>
                  <a:txBody>
                    <a:bodyPr/>
                    <a:lstStyle/>
                    <a:p>
                      <a:pPr algn="ctr"/>
                      <a:r>
                        <a:rPr lang="hr-HR" sz="3200" b="1" dirty="0" smtClean="0"/>
                        <a:t>POTICAJNA FAZA</a:t>
                      </a:r>
                      <a:endParaRPr lang="hr-HR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2000" b="1" dirty="0" smtClean="0"/>
                        <a:t>UČENICI</a:t>
                      </a:r>
                      <a:r>
                        <a:rPr lang="hr-HR" sz="2000" b="1" baseline="0" dirty="0" smtClean="0"/>
                        <a:t> ĆE DOBITI FORMATIVNU OCJENU I POTRENO JE UPUTITI IH NA SADRŽAJE KOJE NISU NAUČILI</a:t>
                      </a:r>
                      <a:endParaRPr lang="hr-HR" sz="2000" b="1" dirty="0"/>
                    </a:p>
                  </a:txBody>
                  <a:tcPr/>
                </a:tc>
              </a:tr>
              <a:tr h="1324060">
                <a:tc>
                  <a:txBody>
                    <a:bodyPr/>
                    <a:lstStyle/>
                    <a:p>
                      <a:pPr algn="ctr"/>
                      <a:r>
                        <a:rPr lang="hr-HR" sz="3200" b="1" dirty="0" smtClean="0"/>
                        <a:t>NAGRADA</a:t>
                      </a:r>
                      <a:endParaRPr lang="hr-HR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2000" b="1" smtClean="0"/>
                        <a:t>UČENICI</a:t>
                      </a:r>
                      <a:r>
                        <a:rPr lang="hr-HR" sz="2000" b="1" baseline="0" smtClean="0"/>
                        <a:t> </a:t>
                      </a:r>
                      <a:r>
                        <a:rPr lang="hr-HR" sz="2000" b="1" baseline="0" dirty="0" smtClean="0"/>
                        <a:t>KOJI SU OSTVARILI ODLIČNE REZULTATE BIT ĆE NAGRAĐENI OCJENOM I BAVIT ĆE SE DRUGIM AKTIVNOSTIMA (</a:t>
                      </a:r>
                      <a:r>
                        <a:rPr lang="hr-HR" sz="2000" b="1" baseline="0" dirty="0" err="1" smtClean="0"/>
                        <a:t>mikroskopiranje</a:t>
                      </a:r>
                      <a:r>
                        <a:rPr lang="hr-HR" sz="2000" b="1" baseline="0" dirty="0" smtClean="0"/>
                        <a:t>, priprema pokusa…)</a:t>
                      </a:r>
                      <a:endParaRPr lang="hr-HR" sz="20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261447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r-HR" b="1" dirty="0" smtClean="0"/>
              <a:t>OBRADA NOVE NASTAVNE JEDINICE</a:t>
            </a:r>
            <a:endParaRPr lang="hr-HR" b="1" dirty="0"/>
          </a:p>
        </p:txBody>
      </p:sp>
      <p:graphicFrame>
        <p:nvGraphicFramePr>
          <p:cNvPr id="4" name="Rezervirano mjesto sadržaja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794408633"/>
              </p:ext>
            </p:extLst>
          </p:nvPr>
        </p:nvGraphicFramePr>
        <p:xfrm>
          <a:off x="673289" y="1798327"/>
          <a:ext cx="10844284" cy="435974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22142"/>
                <a:gridCol w="5422142"/>
              </a:tblGrid>
              <a:tr h="737414">
                <a:tc>
                  <a:txBody>
                    <a:bodyPr/>
                    <a:lstStyle/>
                    <a:p>
                      <a:pPr algn="ctr"/>
                      <a:r>
                        <a:rPr lang="hr-HR" sz="3200" b="1" dirty="0" smtClean="0"/>
                        <a:t>PRIPREMNA FAZA</a:t>
                      </a:r>
                      <a:endParaRPr lang="hr-HR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2000" b="1" dirty="0" smtClean="0"/>
                        <a:t>NAJAVA</a:t>
                      </a:r>
                      <a:r>
                        <a:rPr lang="hr-HR" sz="2000" b="1" baseline="0" dirty="0" smtClean="0"/>
                        <a:t> PISMENE PROVJERE ZNANJA IZ NASTAVNE JEDINICE KOJA ĆE SE TEK OBRAĐIVATI</a:t>
                      </a:r>
                      <a:endParaRPr lang="hr-HR" sz="2000" b="1" dirty="0"/>
                    </a:p>
                  </a:txBody>
                  <a:tcPr/>
                </a:tc>
              </a:tr>
              <a:tr h="1305855">
                <a:tc>
                  <a:txBody>
                    <a:bodyPr/>
                    <a:lstStyle/>
                    <a:p>
                      <a:pPr algn="ctr"/>
                      <a:r>
                        <a:rPr lang="hr-HR" sz="3200" b="1" dirty="0" smtClean="0"/>
                        <a:t>POMAGALA</a:t>
                      </a:r>
                      <a:endParaRPr lang="hr-HR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2000" b="1" dirty="0" smtClean="0"/>
                        <a:t>UČENICI NA</a:t>
                      </a:r>
                      <a:r>
                        <a:rPr lang="hr-HR" sz="2000" b="1" baseline="0" dirty="0" smtClean="0"/>
                        <a:t> SATU (cca 25 min) PROUČAVAJU ZADANU TEMU IZ KOJE JE PREDVIĐENA PROVJERA IZ UDŽBENIKA</a:t>
                      </a:r>
                      <a:endParaRPr lang="hr-HR" sz="2000" b="1" dirty="0"/>
                    </a:p>
                  </a:txBody>
                  <a:tcPr/>
                </a:tc>
              </a:tr>
              <a:tr h="1004565">
                <a:tc>
                  <a:txBody>
                    <a:bodyPr/>
                    <a:lstStyle/>
                    <a:p>
                      <a:pPr algn="ctr"/>
                      <a:r>
                        <a:rPr lang="hr-HR" sz="3200" b="1" dirty="0" smtClean="0"/>
                        <a:t>POTICAJNA FAZA</a:t>
                      </a:r>
                      <a:endParaRPr lang="hr-HR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2000" b="1" dirty="0" smtClean="0"/>
                        <a:t>UČENICI</a:t>
                      </a:r>
                      <a:r>
                        <a:rPr lang="hr-HR" sz="2000" b="1" baseline="0" dirty="0" smtClean="0"/>
                        <a:t> ĆE DOBITI FORMATIVNU OCJENU I POTRENO JE UPUTITI IH NA SADRŽAJE KOJE NISU NAUČILI</a:t>
                      </a:r>
                      <a:endParaRPr lang="hr-HR" sz="2000" b="1" dirty="0"/>
                    </a:p>
                  </a:txBody>
                  <a:tcPr/>
                </a:tc>
              </a:tr>
              <a:tr h="1308979">
                <a:tc>
                  <a:txBody>
                    <a:bodyPr/>
                    <a:lstStyle/>
                    <a:p>
                      <a:pPr algn="ctr"/>
                      <a:r>
                        <a:rPr lang="hr-HR" sz="3200" b="1" dirty="0" smtClean="0"/>
                        <a:t>NAGRADA</a:t>
                      </a:r>
                      <a:endParaRPr lang="hr-HR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2000" b="1" dirty="0" smtClean="0"/>
                        <a:t>UČENICI</a:t>
                      </a:r>
                      <a:r>
                        <a:rPr lang="hr-HR" sz="2000" b="1" baseline="0" dirty="0" smtClean="0"/>
                        <a:t> KOJI SU OSTVARILI ODLIČNE REZULTATE BIT ĆE NAGRAĐENI OCJENOM I BAVIT ĆE SE DRUGIM AKTIVNOSTIMA (</a:t>
                      </a:r>
                      <a:r>
                        <a:rPr lang="hr-HR" sz="2000" b="1" baseline="0" dirty="0" err="1" smtClean="0"/>
                        <a:t>mikroskopiranje</a:t>
                      </a:r>
                      <a:r>
                        <a:rPr lang="hr-HR" sz="2000" b="1" baseline="0" dirty="0" smtClean="0"/>
                        <a:t>, priprema pokusa…)</a:t>
                      </a:r>
                      <a:endParaRPr lang="hr-HR" sz="20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094063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3.bp.blogspot.com/-BUUnmSWPBRg/U3T0TLQimsI/AAAAAAAAAuo/wcWGukBk-os/s1600/wallpaper+smiley+face+(4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58431" y="2129522"/>
            <a:ext cx="4580767" cy="45807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838200" y="1027906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hr-HR" sz="8000" b="1" dirty="0" smtClean="0">
                <a:latin typeface="Century Gothic" panose="020B0502020202020204" pitchFamily="34" charset="0"/>
              </a:rPr>
              <a:t>HVALA NA PAŽNJI!</a:t>
            </a:r>
            <a:endParaRPr lang="hr-HR" sz="8000" b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62537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5400" b="1" dirty="0" smtClean="0">
                <a:latin typeface="Century Gothic" panose="020B0502020202020204" pitchFamily="34" charset="0"/>
              </a:rPr>
              <a:t>Učenje</a:t>
            </a:r>
            <a:endParaRPr lang="hr-HR" sz="5400" b="1" dirty="0">
              <a:latin typeface="Century Gothic" panose="020B0502020202020204" pitchFamily="34" charset="0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hr-HR" sz="3200" b="1" dirty="0" smtClean="0">
                <a:latin typeface="Century Gothic" panose="020B0502020202020204" pitchFamily="34" charset="0"/>
              </a:rPr>
              <a:t> </a:t>
            </a:r>
            <a:r>
              <a:rPr lang="hr-HR" sz="3200" b="1" dirty="0" smtClean="0">
                <a:latin typeface="Century Gothic" panose="020B0502020202020204" pitchFamily="34" charset="0"/>
              </a:rPr>
              <a:t>važan </a:t>
            </a:r>
            <a:r>
              <a:rPr lang="hr-HR" sz="3200" b="1" dirty="0" smtClean="0">
                <a:latin typeface="Century Gothic" panose="020B0502020202020204" pitchFamily="34" charset="0"/>
              </a:rPr>
              <a:t>proces potreban svakoj osobi da bi </a:t>
            </a:r>
            <a:r>
              <a:rPr lang="hr-HR" sz="3200" b="1" dirty="0" smtClean="0">
                <a:latin typeface="Century Gothic" panose="020B0502020202020204" pitchFamily="34" charset="0"/>
              </a:rPr>
              <a:t>postala  </a:t>
            </a:r>
            <a:r>
              <a:rPr lang="hr-HR" sz="3200" b="1" dirty="0" smtClean="0">
                <a:latin typeface="Century Gothic" panose="020B0502020202020204" pitchFamily="34" charset="0"/>
              </a:rPr>
              <a:t>socijalno biće</a:t>
            </a:r>
          </a:p>
          <a:p>
            <a:r>
              <a:rPr lang="hr-HR" sz="3200" b="1" dirty="0">
                <a:latin typeface="Century Gothic" panose="020B0502020202020204" pitchFamily="34" charset="0"/>
              </a:rPr>
              <a:t> </a:t>
            </a:r>
            <a:r>
              <a:rPr lang="hr-HR" sz="3200" b="1" dirty="0" smtClean="0">
                <a:latin typeface="Century Gothic" panose="020B0502020202020204" pitchFamily="34" charset="0"/>
              </a:rPr>
              <a:t>svaka generacija koristi iskustva prethodnih generacija i </a:t>
            </a:r>
            <a:r>
              <a:rPr lang="hr-HR" sz="3200" b="1" dirty="0" smtClean="0">
                <a:latin typeface="Century Gothic" panose="020B0502020202020204" pitchFamily="34" charset="0"/>
              </a:rPr>
              <a:t>daje </a:t>
            </a:r>
            <a:r>
              <a:rPr lang="hr-HR" sz="3200" b="1" dirty="0" smtClean="0">
                <a:latin typeface="Century Gothic" panose="020B0502020202020204" pitchFamily="34" charset="0"/>
              </a:rPr>
              <a:t>svoj doprinos razvoju znanosti, umjetnosti</a:t>
            </a:r>
          </a:p>
          <a:p>
            <a:r>
              <a:rPr lang="hr-HR" sz="3200" b="1" dirty="0">
                <a:latin typeface="Century Gothic" panose="020B0502020202020204" pitchFamily="34" charset="0"/>
              </a:rPr>
              <a:t> </a:t>
            </a:r>
            <a:r>
              <a:rPr lang="hr-HR" sz="3200" b="1" dirty="0" smtClean="0">
                <a:latin typeface="Century Gothic" panose="020B0502020202020204" pitchFamily="34" charset="0"/>
              </a:rPr>
              <a:t>odvija se pod vodstvom učitelja</a:t>
            </a:r>
          </a:p>
          <a:p>
            <a:r>
              <a:rPr lang="hr-HR" sz="3200" b="1" dirty="0">
                <a:latin typeface="Century Gothic" panose="020B0502020202020204" pitchFamily="34" charset="0"/>
              </a:rPr>
              <a:t> </a:t>
            </a:r>
            <a:r>
              <a:rPr lang="hr-HR" sz="3200" b="1" dirty="0" smtClean="0">
                <a:latin typeface="Century Gothic" panose="020B0502020202020204" pitchFamily="34" charset="0"/>
              </a:rPr>
              <a:t>učitelj organizira, kontrolira, prati učenika kroz nastavni proces u kojem učenik treba aktivno sudjelovati</a:t>
            </a:r>
          </a:p>
          <a:p>
            <a:pPr marL="0" indent="0">
              <a:buNone/>
            </a:pPr>
            <a:r>
              <a:rPr lang="hr-HR" sz="3200" b="1" dirty="0">
                <a:latin typeface="Century Gothic" panose="020B0502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141647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842749" y="862107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hr-HR" dirty="0" smtClean="0">
                <a:latin typeface="Century Gothic" panose="020B0502020202020204" pitchFamily="34" charset="0"/>
              </a:rPr>
              <a:t> </a:t>
            </a:r>
            <a:r>
              <a:rPr lang="hr-HR" b="1" i="1" dirty="0" smtClean="0">
                <a:latin typeface="Century Gothic" panose="020B0502020202020204" pitchFamily="34" charset="0"/>
              </a:rPr>
              <a:t> </a:t>
            </a:r>
            <a:r>
              <a:rPr lang="hr-HR" i="1" dirty="0" smtClean="0">
                <a:latin typeface="Century Gothic" panose="020B0502020202020204" pitchFamily="34" charset="0"/>
              </a:rPr>
              <a:t>„Ima stvari koje nećeš napraviti dok ih ne naučiš</a:t>
            </a:r>
          </a:p>
          <a:p>
            <a:pPr marL="0" indent="0">
              <a:buNone/>
            </a:pPr>
            <a:r>
              <a:rPr lang="hr-HR" i="1" dirty="0">
                <a:latin typeface="Century Gothic" panose="020B0502020202020204" pitchFamily="34" charset="0"/>
              </a:rPr>
              <a:t> </a:t>
            </a:r>
            <a:r>
              <a:rPr lang="hr-HR" i="1" dirty="0" smtClean="0">
                <a:latin typeface="Century Gothic" panose="020B0502020202020204" pitchFamily="34" charset="0"/>
              </a:rPr>
              <a:t>  ali ima i takvih koje nećeš naučiti dok ih ne napraviš.”</a:t>
            </a:r>
          </a:p>
          <a:p>
            <a:pPr marL="0" indent="0">
              <a:buNone/>
            </a:pPr>
            <a:r>
              <a:rPr lang="hr-HR" dirty="0">
                <a:latin typeface="Century Gothic" panose="020B0502020202020204" pitchFamily="34" charset="0"/>
              </a:rPr>
              <a:t> </a:t>
            </a:r>
            <a:r>
              <a:rPr lang="hr-HR" dirty="0" smtClean="0">
                <a:latin typeface="Century Gothic" panose="020B0502020202020204" pitchFamily="34" charset="0"/>
              </a:rPr>
              <a:t>                                                                                 (Armenska)</a:t>
            </a:r>
          </a:p>
          <a:p>
            <a:pPr marL="0" indent="0">
              <a:buNone/>
            </a:pPr>
            <a:r>
              <a:rPr lang="hr-HR" dirty="0">
                <a:latin typeface="Century Gothic" panose="020B0502020202020204" pitchFamily="34" charset="0"/>
              </a:rPr>
              <a:t> </a:t>
            </a:r>
            <a:r>
              <a:rPr lang="hr-HR" dirty="0" smtClean="0">
                <a:latin typeface="Century Gothic" panose="020B0502020202020204" pitchFamily="34" charset="0"/>
              </a:rPr>
              <a:t>  </a:t>
            </a:r>
          </a:p>
          <a:p>
            <a:pPr marL="0" indent="0">
              <a:buNone/>
            </a:pPr>
            <a:endParaRPr lang="hr-HR" dirty="0">
              <a:latin typeface="Century Gothic" panose="020B0502020202020204" pitchFamily="34" charset="0"/>
            </a:endParaRPr>
          </a:p>
          <a:p>
            <a:pPr marL="0" indent="0">
              <a:buNone/>
            </a:pPr>
            <a:r>
              <a:rPr lang="hr-HR" sz="3600" b="1" dirty="0" smtClean="0">
                <a:latin typeface="Century Gothic" panose="020B0502020202020204" pitchFamily="34" charset="0"/>
              </a:rPr>
              <a:t>UČENJE</a:t>
            </a:r>
            <a:endParaRPr lang="hr-HR" sz="3600" b="1" dirty="0">
              <a:latin typeface="Century Gothic" panose="020B0502020202020204" pitchFamily="34" charset="0"/>
            </a:endParaRPr>
          </a:p>
        </p:txBody>
      </p:sp>
      <p:sp>
        <p:nvSpPr>
          <p:cNvPr id="4" name="Strelica udesno 3"/>
          <p:cNvSpPr/>
          <p:nvPr/>
        </p:nvSpPr>
        <p:spPr>
          <a:xfrm>
            <a:off x="3166279" y="3889612"/>
            <a:ext cx="1105469" cy="341194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5" name="Strelica udesno 4"/>
          <p:cNvSpPr/>
          <p:nvPr/>
        </p:nvSpPr>
        <p:spPr>
          <a:xfrm>
            <a:off x="3166280" y="5835769"/>
            <a:ext cx="1105469" cy="341194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6" name="Zaobljeni pravokutnik 5"/>
          <p:cNvSpPr/>
          <p:nvPr/>
        </p:nvSpPr>
        <p:spPr>
          <a:xfrm>
            <a:off x="4722125" y="3589361"/>
            <a:ext cx="2756848" cy="94169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2800" b="1" dirty="0" smtClean="0">
                <a:solidFill>
                  <a:schemeClr val="tx1"/>
                </a:solidFill>
              </a:rPr>
              <a:t>AKTIVNO</a:t>
            </a:r>
            <a:endParaRPr lang="hr-HR" sz="2800" b="1" dirty="0">
              <a:solidFill>
                <a:schemeClr val="tx1"/>
              </a:solidFill>
            </a:endParaRPr>
          </a:p>
        </p:txBody>
      </p:sp>
      <p:sp>
        <p:nvSpPr>
          <p:cNvPr id="7" name="Zaobljeni pravokutnik 6"/>
          <p:cNvSpPr/>
          <p:nvPr/>
        </p:nvSpPr>
        <p:spPr>
          <a:xfrm>
            <a:off x="4722125" y="5535518"/>
            <a:ext cx="2756848" cy="94169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2800" b="1" dirty="0" smtClean="0">
                <a:solidFill>
                  <a:schemeClr val="tx1"/>
                </a:solidFill>
              </a:rPr>
              <a:t>PASIVNO</a:t>
            </a:r>
            <a:endParaRPr lang="hr-HR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51520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sz="3200" b="1" dirty="0" smtClean="0">
                <a:latin typeface="Century Gothic" panose="020B0502020202020204" pitchFamily="34" charset="0"/>
              </a:rPr>
              <a:t>Povezivanje gradiva </a:t>
            </a:r>
            <a:r>
              <a:rPr lang="hr-HR" sz="3200" b="1" dirty="0" smtClean="0">
                <a:latin typeface="Century Gothic" panose="020B0502020202020204" pitchFamily="34" charset="0"/>
              </a:rPr>
              <a:t>s </a:t>
            </a:r>
            <a:r>
              <a:rPr lang="hr-HR" sz="3200" b="1" dirty="0" smtClean="0">
                <a:latin typeface="Century Gothic" panose="020B0502020202020204" pitchFamily="34" charset="0"/>
              </a:rPr>
              <a:t>izvornom stvarnošću</a:t>
            </a:r>
          </a:p>
          <a:p>
            <a:pPr marL="0" indent="0">
              <a:buNone/>
            </a:pPr>
            <a:r>
              <a:rPr lang="hr-HR" sz="3200" b="1" dirty="0" smtClean="0">
                <a:latin typeface="Century Gothic" panose="020B0502020202020204" pitchFamily="34" charset="0"/>
              </a:rPr>
              <a:t>  Da </a:t>
            </a:r>
            <a:r>
              <a:rPr lang="hr-HR" sz="3200" b="1" dirty="0" smtClean="0">
                <a:latin typeface="Century Gothic" panose="020B0502020202020204" pitchFamily="34" charset="0"/>
              </a:rPr>
              <a:t>bi učenje bilo aktivan proces:</a:t>
            </a:r>
          </a:p>
          <a:p>
            <a:r>
              <a:rPr lang="hr-HR" sz="3200" b="1" dirty="0">
                <a:latin typeface="Century Gothic" panose="020B0502020202020204" pitchFamily="34" charset="0"/>
              </a:rPr>
              <a:t>S</a:t>
            </a:r>
            <a:r>
              <a:rPr lang="hr-HR" sz="3200" b="1" dirty="0" smtClean="0">
                <a:latin typeface="Century Gothic" panose="020B0502020202020204" pitchFamily="34" charset="0"/>
              </a:rPr>
              <a:t>adržaji trebaju biti dobro osmišljeni</a:t>
            </a:r>
          </a:p>
          <a:p>
            <a:r>
              <a:rPr lang="hr-HR" sz="3200" b="1" dirty="0">
                <a:latin typeface="Century Gothic" panose="020B0502020202020204" pitchFamily="34" charset="0"/>
              </a:rPr>
              <a:t>T</a:t>
            </a:r>
            <a:r>
              <a:rPr lang="hr-HR" sz="3200" b="1" dirty="0" smtClean="0">
                <a:latin typeface="Century Gothic" panose="020B0502020202020204" pitchFamily="34" charset="0"/>
              </a:rPr>
              <a:t>reba dobro proučiti i osmisliti puteve prezentacije</a:t>
            </a:r>
          </a:p>
          <a:p>
            <a:r>
              <a:rPr lang="hr-HR" sz="3200" b="1" dirty="0" smtClean="0">
                <a:latin typeface="Century Gothic" panose="020B0502020202020204" pitchFamily="34" charset="0"/>
              </a:rPr>
              <a:t>Naći pravi put kako učenike dovesti u situaciju usvajanja nastavnih sadržaja</a:t>
            </a:r>
            <a:endParaRPr lang="hr-HR" sz="3200" b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65421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erovinj.info/esel/534/6614801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798984" y="-2184415"/>
            <a:ext cx="6780552" cy="11177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2538484" y="1540564"/>
            <a:ext cx="7438029" cy="2840367"/>
          </a:xfrm>
        </p:spPr>
        <p:txBody>
          <a:bodyPr>
            <a:noAutofit/>
          </a:bodyPr>
          <a:lstStyle/>
          <a:p>
            <a:r>
              <a:rPr lang="hr-HR" sz="2400" b="1" dirty="0" smtClean="0">
                <a:latin typeface="Century Gothic" panose="020B0502020202020204" pitchFamily="34" charset="0"/>
              </a:rPr>
              <a:t>Sadržaji su okvir</a:t>
            </a:r>
          </a:p>
          <a:p>
            <a:r>
              <a:rPr lang="hr-HR" sz="2400" b="1" dirty="0" smtClean="0">
                <a:latin typeface="Century Gothic" panose="020B0502020202020204" pitchFamily="34" charset="0"/>
              </a:rPr>
              <a:t>Slika-učenik </a:t>
            </a:r>
            <a:r>
              <a:rPr lang="hr-HR" sz="2400" b="1" dirty="0" smtClean="0">
                <a:latin typeface="Century Gothic" panose="020B0502020202020204" pitchFamily="34" charset="0"/>
              </a:rPr>
              <a:t>s </a:t>
            </a:r>
            <a:r>
              <a:rPr lang="hr-HR" sz="2400" b="1" dirty="0" smtClean="0">
                <a:latin typeface="Century Gothic" panose="020B0502020202020204" pitchFamily="34" charset="0"/>
              </a:rPr>
              <a:t>onim što je naučio</a:t>
            </a:r>
          </a:p>
          <a:p>
            <a:r>
              <a:rPr lang="hr-HR" sz="2400" b="1" dirty="0" smtClean="0">
                <a:latin typeface="Century Gothic" panose="020B0502020202020204" pitchFamily="34" charset="0"/>
              </a:rPr>
              <a:t>Kvaliteta slike ovisi o izabranim tehnikama –metodama</a:t>
            </a:r>
          </a:p>
          <a:p>
            <a:r>
              <a:rPr lang="hr-HR" sz="2400" b="1" dirty="0" smtClean="0">
                <a:latin typeface="Century Gothic" panose="020B0502020202020204" pitchFamily="34" charset="0"/>
              </a:rPr>
              <a:t>Učitelj je umjetnik koji slika</a:t>
            </a:r>
          </a:p>
          <a:p>
            <a:r>
              <a:rPr lang="hr-HR" sz="2400" b="1" dirty="0" smtClean="0">
                <a:latin typeface="Century Gothic" panose="020B0502020202020204" pitchFamily="34" charset="0"/>
              </a:rPr>
              <a:t>Ne servirati gotova znanja-do njih dolazimo svim svojim osjetilima</a:t>
            </a:r>
          </a:p>
          <a:p>
            <a:r>
              <a:rPr lang="hr-HR" sz="2400" b="1" dirty="0" smtClean="0">
                <a:latin typeface="Century Gothic" panose="020B0502020202020204" pitchFamily="34" charset="0"/>
              </a:rPr>
              <a:t>Emocionalno i misaono buđenje učenika-znanje </a:t>
            </a:r>
            <a:r>
              <a:rPr lang="hr-HR" sz="2400" b="1" dirty="0" smtClean="0">
                <a:latin typeface="Century Gothic" panose="020B0502020202020204" pitchFamily="34" charset="0"/>
              </a:rPr>
              <a:t>bogatstvo, </a:t>
            </a:r>
            <a:r>
              <a:rPr lang="hr-HR" sz="2400" b="1" dirty="0" smtClean="0">
                <a:latin typeface="Century Gothic" panose="020B0502020202020204" pitchFamily="34" charset="0"/>
              </a:rPr>
              <a:t>a učenje privilegija </a:t>
            </a:r>
            <a:endParaRPr lang="hr-HR" sz="2400" b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5627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5300175" y="883930"/>
            <a:ext cx="5715902" cy="244002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hr-HR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Što čujem – zaboravim</a:t>
            </a:r>
          </a:p>
          <a:p>
            <a:pPr marL="0" indent="0">
              <a:buNone/>
            </a:pPr>
            <a:r>
              <a:rPr lang="hr-HR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Što vidim- toga se sjećam</a:t>
            </a:r>
          </a:p>
          <a:p>
            <a:pPr marL="0" indent="0">
              <a:buNone/>
            </a:pPr>
            <a:r>
              <a:rPr lang="hr-HR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</a:rPr>
              <a:t>Što radim – razumijem</a:t>
            </a:r>
          </a:p>
          <a:p>
            <a:pPr marL="0" indent="0" algn="r">
              <a:buNone/>
            </a:pPr>
            <a:r>
              <a:rPr lang="hr-HR" sz="4000" dirty="0">
                <a:latin typeface="Century Gothic" panose="020B0502020202020204" pitchFamily="34" charset="0"/>
              </a:rPr>
              <a:t> </a:t>
            </a:r>
            <a:r>
              <a:rPr lang="hr-HR" sz="4000" dirty="0" smtClean="0">
                <a:latin typeface="Century Gothic" panose="020B0502020202020204" pitchFamily="34" charset="0"/>
              </a:rPr>
              <a:t>                                              Kineska</a:t>
            </a:r>
            <a:endParaRPr lang="hr-HR" sz="4000" dirty="0">
              <a:latin typeface="Century Gothic" panose="020B0502020202020204" pitchFamily="34" charset="0"/>
            </a:endParaRPr>
          </a:p>
        </p:txBody>
      </p:sp>
      <p:pic>
        <p:nvPicPr>
          <p:cNvPr id="2050" name="Picture 2" descr="http://cdn.toonvectors.com/images/89/43770/toonvectors-43770-94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9482" y="1690688"/>
            <a:ext cx="5020693" cy="5020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95025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hr-HR" b="1" dirty="0" smtClean="0">
                <a:latin typeface="Century Gothic" panose="020B0502020202020204" pitchFamily="34" charset="0"/>
              </a:rPr>
              <a:t>Obrnuta učionica</a:t>
            </a:r>
            <a:endParaRPr lang="hr-HR" b="1" dirty="0">
              <a:latin typeface="Century Gothic" panose="020B0502020202020204" pitchFamily="34" charset="0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b="1" dirty="0" smtClean="0">
                <a:latin typeface="Century Gothic" panose="020B0502020202020204" pitchFamily="34" charset="0"/>
              </a:rPr>
              <a:t>Učenici kod kuće stječu znanja </a:t>
            </a:r>
          </a:p>
          <a:p>
            <a:r>
              <a:rPr lang="hr-HR" b="1" dirty="0" smtClean="0">
                <a:latin typeface="Century Gothic" panose="020B0502020202020204" pitchFamily="34" charset="0"/>
              </a:rPr>
              <a:t>Na satu im nastavnik pomaže u onome što nisu razumjeli</a:t>
            </a:r>
          </a:p>
          <a:p>
            <a:r>
              <a:rPr lang="hr-HR" b="1" dirty="0" smtClean="0">
                <a:latin typeface="Century Gothic" panose="020B0502020202020204" pitchFamily="34" charset="0"/>
              </a:rPr>
              <a:t>Pomaže im u rješavanju problema, razvijanju vještina te u formiranju sinteze</a:t>
            </a:r>
          </a:p>
          <a:p>
            <a:r>
              <a:rPr lang="hr-HR" b="1" dirty="0" smtClean="0">
                <a:latin typeface="Century Gothic" panose="020B0502020202020204" pitchFamily="34" charset="0"/>
              </a:rPr>
              <a:t>Učenici sami preuzimaju odgovornost za učenje</a:t>
            </a:r>
          </a:p>
          <a:p>
            <a:r>
              <a:rPr lang="hr-HR" b="1" dirty="0" smtClean="0">
                <a:latin typeface="Century Gothic" panose="020B0502020202020204" pitchFamily="34" charset="0"/>
              </a:rPr>
              <a:t>Stvaraju vlastito okružje za učenje te </a:t>
            </a:r>
            <a:r>
              <a:rPr lang="hr-HR" b="1" dirty="0" smtClean="0">
                <a:latin typeface="Century Gothic" panose="020B0502020202020204" pitchFamily="34" charset="0"/>
              </a:rPr>
              <a:t> </a:t>
            </a:r>
            <a:r>
              <a:rPr lang="hr-HR" b="1" dirty="0" smtClean="0">
                <a:latin typeface="Century Gothic" panose="020B0502020202020204" pitchFamily="34" charset="0"/>
              </a:rPr>
              <a:t>biraju način učenja koji </a:t>
            </a:r>
            <a:r>
              <a:rPr lang="hr-HR" b="1" dirty="0" smtClean="0">
                <a:latin typeface="Century Gothic" panose="020B0502020202020204" pitchFamily="34" charset="0"/>
              </a:rPr>
              <a:t>im </a:t>
            </a:r>
            <a:r>
              <a:rPr lang="hr-HR" b="1" dirty="0" smtClean="0">
                <a:latin typeface="Century Gothic" panose="020B0502020202020204" pitchFamily="34" charset="0"/>
              </a:rPr>
              <a:t>je </a:t>
            </a:r>
            <a:r>
              <a:rPr lang="hr-HR" b="1" dirty="0" smtClean="0">
                <a:latin typeface="Century Gothic" panose="020B0502020202020204" pitchFamily="34" charset="0"/>
              </a:rPr>
              <a:t>najzanimljiviji; uče </a:t>
            </a:r>
            <a:r>
              <a:rPr lang="hr-HR" b="1" dirty="0" smtClean="0">
                <a:latin typeface="Century Gothic" panose="020B0502020202020204" pitchFamily="34" charset="0"/>
              </a:rPr>
              <a:t>na vlastiti način</a:t>
            </a:r>
            <a:endParaRPr lang="hr-HR" b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0490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sz="4000" b="1" dirty="0" smtClean="0">
                <a:latin typeface="Century Gothic" panose="020B0502020202020204" pitchFamily="34" charset="0"/>
              </a:rPr>
              <a:t>Nove generacije učenika </a:t>
            </a:r>
          </a:p>
          <a:p>
            <a:r>
              <a:rPr lang="hr-HR" sz="4000" b="1" dirty="0" smtClean="0">
                <a:latin typeface="Century Gothic" panose="020B0502020202020204" pitchFamily="34" charset="0"/>
              </a:rPr>
              <a:t>Znanje i informacije dostupne </a:t>
            </a:r>
            <a:r>
              <a:rPr lang="hr-HR" sz="4000" b="1" dirty="0" smtClean="0">
                <a:latin typeface="Century Gothic" panose="020B0502020202020204" pitchFamily="34" charset="0"/>
              </a:rPr>
              <a:t>svima</a:t>
            </a:r>
          </a:p>
          <a:p>
            <a:r>
              <a:rPr lang="hr-HR" sz="4000" b="1" dirty="0" smtClean="0">
                <a:latin typeface="Century Gothic" panose="020B0502020202020204" pitchFamily="34" charset="0"/>
              </a:rPr>
              <a:t>Težište </a:t>
            </a:r>
            <a:r>
              <a:rPr lang="hr-HR" sz="4000" b="1" dirty="0" smtClean="0">
                <a:latin typeface="Century Gothic" panose="020B0502020202020204" pitchFamily="34" charset="0"/>
              </a:rPr>
              <a:t>poučavanja seli </a:t>
            </a:r>
            <a:r>
              <a:rPr lang="hr-HR" sz="4000" b="1" dirty="0" smtClean="0">
                <a:latin typeface="Century Gothic" panose="020B0502020202020204" pitchFamily="34" charset="0"/>
              </a:rPr>
              <a:t>s gradiva </a:t>
            </a:r>
            <a:r>
              <a:rPr lang="hr-HR" sz="4000" b="1" dirty="0" smtClean="0">
                <a:latin typeface="Century Gothic" panose="020B0502020202020204" pitchFamily="34" charset="0"/>
              </a:rPr>
              <a:t>na učenike</a:t>
            </a:r>
          </a:p>
          <a:p>
            <a:r>
              <a:rPr lang="hr-HR" sz="4000" b="1" dirty="0" smtClean="0">
                <a:latin typeface="Century Gothic" panose="020B0502020202020204" pitchFamily="34" charset="0"/>
              </a:rPr>
              <a:t>Učitelj je trener koji ih potiče, </a:t>
            </a:r>
            <a:r>
              <a:rPr lang="hr-HR" sz="4000" b="1" dirty="0" smtClean="0">
                <a:latin typeface="Century Gothic" panose="020B0502020202020204" pitchFamily="34" charset="0"/>
              </a:rPr>
              <a:t>kontrolira, </a:t>
            </a:r>
            <a:r>
              <a:rPr lang="hr-HR" sz="4000" b="1" dirty="0" smtClean="0">
                <a:latin typeface="Century Gothic" panose="020B0502020202020204" pitchFamily="34" charset="0"/>
              </a:rPr>
              <a:t>vodi</a:t>
            </a:r>
            <a:endParaRPr lang="hr-HR" sz="4000" b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96506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r-HR"/>
          </a:p>
        </p:txBody>
      </p:sp>
      <p:pic>
        <p:nvPicPr>
          <p:cNvPr id="4100" name="Picture 4" descr="http://www.zgstanogradnja.hr/UserDocsImages/osnovna_skola_jelkovec/Ucionica-razredne-nastave_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728297" y="122830"/>
            <a:ext cx="8735405" cy="655155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54046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516</TotalTime>
  <Words>428</Words>
  <Application>Microsoft Office PowerPoint</Application>
  <PresentationFormat>Custom</PresentationFormat>
  <Paragraphs>62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Tema sustava Office</vt:lpstr>
      <vt:lpstr>OBRNUTA UČIONICA</vt:lpstr>
      <vt:lpstr>Učenje</vt:lpstr>
      <vt:lpstr>Slide 3</vt:lpstr>
      <vt:lpstr>Slide 4</vt:lpstr>
      <vt:lpstr>Slide 5</vt:lpstr>
      <vt:lpstr>Slide 6</vt:lpstr>
      <vt:lpstr>Obrnuta učionica</vt:lpstr>
      <vt:lpstr>Slide 8</vt:lpstr>
      <vt:lpstr>Slide 9</vt:lpstr>
      <vt:lpstr>Slide 10</vt:lpstr>
      <vt:lpstr>Toni Milun</vt:lpstr>
      <vt:lpstr>PLAN GRAĐE ŽIVOTINJSKOG  ORGANIZMA</vt:lpstr>
      <vt:lpstr>OBRADA NOVE NASTAVNE JEDINICE</vt:lpstr>
      <vt:lpstr>Slide 14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AKTIVNO UČENJE</dc:title>
  <dc:creator>Windows User</dc:creator>
  <cp:lastModifiedBy>korisnik</cp:lastModifiedBy>
  <cp:revision>28</cp:revision>
  <dcterms:created xsi:type="dcterms:W3CDTF">2015-08-17T19:35:18Z</dcterms:created>
  <dcterms:modified xsi:type="dcterms:W3CDTF">2015-08-31T07:24:39Z</dcterms:modified>
</cp:coreProperties>
</file>