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289" r:id="rId4"/>
    <p:sldId id="258" r:id="rId5"/>
    <p:sldId id="290" r:id="rId6"/>
    <p:sldId id="259" r:id="rId7"/>
    <p:sldId id="260" r:id="rId8"/>
    <p:sldId id="291" r:id="rId9"/>
    <p:sldId id="261" r:id="rId10"/>
    <p:sldId id="262" r:id="rId11"/>
    <p:sldId id="294" r:id="rId12"/>
    <p:sldId id="263" r:id="rId13"/>
    <p:sldId id="292" r:id="rId14"/>
    <p:sldId id="264" r:id="rId15"/>
    <p:sldId id="265" r:id="rId16"/>
    <p:sldId id="293" r:id="rId17"/>
    <p:sldId id="295" r:id="rId18"/>
    <p:sldId id="298" r:id="rId19"/>
    <p:sldId id="267" r:id="rId20"/>
    <p:sldId id="268" r:id="rId21"/>
    <p:sldId id="269" r:id="rId22"/>
    <p:sldId id="296" r:id="rId23"/>
    <p:sldId id="272" r:id="rId24"/>
    <p:sldId id="273" r:id="rId25"/>
    <p:sldId id="297" r:id="rId26"/>
    <p:sldId id="274" r:id="rId27"/>
    <p:sldId id="275" r:id="rId28"/>
    <p:sldId id="301" r:id="rId29"/>
    <p:sldId id="276" r:id="rId30"/>
    <p:sldId id="277" r:id="rId31"/>
    <p:sldId id="302" r:id="rId32"/>
    <p:sldId id="303" r:id="rId33"/>
    <p:sldId id="279" r:id="rId34"/>
    <p:sldId id="280" r:id="rId35"/>
    <p:sldId id="299" r:id="rId36"/>
    <p:sldId id="281" r:id="rId37"/>
    <p:sldId id="283" r:id="rId38"/>
    <p:sldId id="285" r:id="rId39"/>
    <p:sldId id="286" r:id="rId40"/>
    <p:sldId id="288" r:id="rId41"/>
    <p:sldId id="305" r:id="rId42"/>
    <p:sldId id="306" r:id="rId43"/>
    <p:sldId id="307" r:id="rId44"/>
    <p:sldId id="309" r:id="rId45"/>
    <p:sldId id="308" r:id="rId46"/>
    <p:sldId id="310" r:id="rId47"/>
    <p:sldId id="311" r:id="rId48"/>
    <p:sldId id="312" r:id="rId49"/>
    <p:sldId id="313" r:id="rId50"/>
    <p:sldId id="314" r:id="rId51"/>
    <p:sldId id="315" r:id="rId52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8531E-D2A2-4675-A29D-A2FFBF28CFBC}" type="datetimeFigureOut">
              <a:rPr lang="sr-Latn-CS" smtClean="0"/>
              <a:pPr/>
              <a:t>17.9.2014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4B389-7020-4F0E-8B5E-75EB308AB1E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231FE5-22B4-4380-968C-AFC6F5DEEF27}" type="datetimeFigureOut">
              <a:rPr lang="sr-Latn-CS"/>
              <a:pPr>
                <a:defRPr/>
              </a:pPr>
              <a:t>17.9.2014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73B3F3F-F540-41DB-8425-48B92D43362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B3F3F-F540-41DB-8425-48B92D433623}" type="slidenum">
              <a:rPr lang="hr-HR" smtClean="0"/>
              <a:pPr>
                <a:defRPr/>
              </a:pPr>
              <a:t>1</a:t>
            </a:fld>
            <a:endParaRPr lang="hr-H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r-HR" dirty="0" smtClean="0"/>
              <a:t> glavni smjer ekonomske politike nakon II. svjetskog rata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18B4AA-061A-40DD-A02E-BAFE66893A87}" type="slidenum">
              <a:rPr lang="hr-HR" smtClean="0"/>
              <a:pPr>
                <a:defRPr/>
              </a:pPr>
              <a:t>10</a:t>
            </a:fld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B3F3F-F540-41DB-8425-48B92D433623}" type="slidenum">
              <a:rPr lang="hr-HR" smtClean="0"/>
              <a:pPr>
                <a:defRPr/>
              </a:pPr>
              <a:t>11</a:t>
            </a:fld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B3F3F-F540-41DB-8425-48B92D433623}" type="slidenum">
              <a:rPr lang="hr-HR" smtClean="0"/>
              <a:pPr>
                <a:defRPr/>
              </a:pPr>
              <a:t>12</a:t>
            </a:fld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B3F3F-F540-41DB-8425-48B92D433623}" type="slidenum">
              <a:rPr lang="hr-HR" smtClean="0"/>
              <a:pPr>
                <a:defRPr/>
              </a:pPr>
              <a:t>13</a:t>
            </a:fld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B3F3F-F540-41DB-8425-48B92D433623}" type="slidenum">
              <a:rPr lang="hr-HR" smtClean="0"/>
              <a:pPr>
                <a:defRPr/>
              </a:pPr>
              <a:t>14</a:t>
            </a:fld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B3F3F-F540-41DB-8425-48B92D433623}" type="slidenum">
              <a:rPr lang="hr-HR" smtClean="0"/>
              <a:pPr>
                <a:defRPr/>
              </a:pPr>
              <a:t>15</a:t>
            </a:fld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B3F3F-F540-41DB-8425-48B92D433623}" type="slidenum">
              <a:rPr lang="hr-HR" smtClean="0"/>
              <a:pPr>
                <a:defRPr/>
              </a:pPr>
              <a:t>16</a:t>
            </a:fld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B3F3F-F540-41DB-8425-48B92D433623}" type="slidenum">
              <a:rPr lang="hr-HR" smtClean="0"/>
              <a:pPr>
                <a:defRPr/>
              </a:pPr>
              <a:t>17</a:t>
            </a:fld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B3F3F-F540-41DB-8425-48B92D433623}" type="slidenum">
              <a:rPr lang="hr-HR" smtClean="0"/>
              <a:pPr>
                <a:defRPr/>
              </a:pPr>
              <a:t>18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B3F3F-F540-41DB-8425-48B92D433623}" type="slidenum">
              <a:rPr lang="hr-HR" smtClean="0"/>
              <a:pPr>
                <a:defRPr/>
              </a:pPr>
              <a:t>2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B3F3F-F540-41DB-8425-48B92D433623}" type="slidenum">
              <a:rPr lang="hr-HR" smtClean="0"/>
              <a:pPr>
                <a:defRPr/>
              </a:pPr>
              <a:t>3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BB5E2-02AC-41E4-879E-AC241306CF41}" type="slidenum">
              <a:rPr lang="hr-H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hr-H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B3F3F-F540-41DB-8425-48B92D433623}" type="slidenum">
              <a:rPr lang="hr-HR" smtClean="0"/>
              <a:pPr>
                <a:defRPr/>
              </a:pPr>
              <a:t>5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B3F3F-F540-41DB-8425-48B92D433623}" type="slidenum">
              <a:rPr lang="hr-HR" smtClean="0"/>
              <a:pPr>
                <a:defRPr/>
              </a:pPr>
              <a:t>6</a:t>
            </a:fld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B3F3F-F540-41DB-8425-48B92D433623}" type="slidenum">
              <a:rPr lang="hr-HR" smtClean="0"/>
              <a:pPr>
                <a:defRPr/>
              </a:pPr>
              <a:t>7</a:t>
            </a:fld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B3F3F-F540-41DB-8425-48B92D433623}" type="slidenum">
              <a:rPr lang="hr-HR" smtClean="0"/>
              <a:pPr>
                <a:defRPr/>
              </a:pPr>
              <a:t>8</a:t>
            </a:fld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3B3F3F-F540-41DB-8425-48B92D433623}" type="slidenum">
              <a:rPr lang="hr-HR" smtClean="0"/>
              <a:pPr>
                <a:defRPr/>
              </a:pPr>
              <a:t>9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A907960A-EBEF-4B17-968A-42A4D951D91C}" type="datetimeFigureOut">
              <a:rPr lang="sr-Latn-CS" smtClean="0"/>
              <a:pPr>
                <a:defRPr/>
              </a:pPr>
              <a:t>17.9.2014</a:t>
            </a:fld>
            <a:endParaRPr lang="hr-H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6B70DF3-E712-4C7C-8ABA-420C2996CB25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C0819B-6186-4AAB-B980-4AA077D19BC0}" type="datetimeFigureOut">
              <a:rPr lang="sr-Latn-CS" smtClean="0"/>
              <a:pPr>
                <a:defRPr/>
              </a:pPr>
              <a:t>17.9.2014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4D2BF-4C28-4944-81FB-969E360D2F29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801378-9CF9-4A3B-AC90-DB0D9CCBF1FA}" type="datetimeFigureOut">
              <a:rPr lang="sr-Latn-CS" smtClean="0"/>
              <a:pPr>
                <a:defRPr/>
              </a:pPr>
              <a:t>17.9.2014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5491BF-C0FF-4FB7-9D57-2612CA12C769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F40AA0-67CC-4154-8C03-BADE5FE12D08}" type="datetimeFigureOut">
              <a:rPr lang="sr-Latn-CS" smtClean="0"/>
              <a:pPr>
                <a:defRPr/>
              </a:pPr>
              <a:t>17.9.2014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8F49C5-9829-4E6A-A7EA-2509EF9025C8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9D0A8A-5B88-4F94-A9A7-AD867A12694F}" type="datetimeFigureOut">
              <a:rPr lang="sr-Latn-CS" smtClean="0"/>
              <a:pPr>
                <a:defRPr/>
              </a:pPr>
              <a:t>17.9.2014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4F422-6054-4D8E-B712-AC0478D4FBBA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2593C4-33FF-42B7-AFF8-0DF75B7453DA}" type="datetimeFigureOut">
              <a:rPr lang="sr-Latn-CS" smtClean="0"/>
              <a:pPr>
                <a:defRPr/>
              </a:pPr>
              <a:t>17.9.2014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F9CB2-B0E4-4D32-A871-DF5F25380610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184C6CE8-7E14-4554-AB16-EE38F7626A03}" type="datetimeFigureOut">
              <a:rPr lang="sr-Latn-CS" smtClean="0"/>
              <a:pPr>
                <a:defRPr/>
              </a:pPr>
              <a:t>17.9.2014</a:t>
            </a:fld>
            <a:endParaRPr lang="hr-H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10BBE57A-C612-444B-A10F-26D76428F314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AD7B7C40-048B-4B4F-8ED2-0444F392B7AC}" type="datetimeFigureOut">
              <a:rPr lang="sr-Latn-CS" smtClean="0"/>
              <a:pPr>
                <a:defRPr/>
              </a:pPr>
              <a:t>17.9.2014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1D6B42AE-317B-4BBF-866F-10979E21B46C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04C10A-1793-410E-BBAA-A118FB30BEA5}" type="datetimeFigureOut">
              <a:rPr lang="sr-Latn-CS" smtClean="0"/>
              <a:pPr>
                <a:defRPr/>
              </a:pPr>
              <a:t>17.9.2014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ABC2DC-069E-44D2-BF63-DD5D1E6AF44F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2F94E0-4553-4E8C-A7C2-EDF401C44F80}" type="datetimeFigureOut">
              <a:rPr lang="sr-Latn-CS" smtClean="0"/>
              <a:pPr>
                <a:defRPr/>
              </a:pPr>
              <a:t>17.9.2014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BFB69A-4905-4EC8-9D5C-9198D30CE13F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7409C0-00AC-4EA9-82E2-C922884817E3}" type="datetimeFigureOut">
              <a:rPr lang="sr-Latn-CS" smtClean="0"/>
              <a:pPr>
                <a:defRPr/>
              </a:pPr>
              <a:t>17.9.2014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D26010-0D33-4217-B82A-3838A48BA931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7794F73D-2D7C-47C7-A130-8DAB2EC555DB}" type="datetimeFigureOut">
              <a:rPr lang="sr-Latn-CS" smtClean="0"/>
              <a:pPr>
                <a:defRPr/>
              </a:pPr>
              <a:t>17.9.2014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BAD180C-76D9-4D58-A100-8C33660007CF}" type="slidenum">
              <a:rPr lang="hr-HR" smtClean="0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hr/url?url=http://thetechnologicalcitizen.com/?p=1827&amp;rct=j&amp;frm=1&amp;q=&amp;esrc=s&amp;sa=U&amp;ei=n98GVPHSGMO7O8-wgPAC&amp;ved=0CBkQ9QEwAzhQ&amp;usg=AFQjCNHSIalXjKXotzpgAccSPjbS6sRuTA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0">
              <a:schemeClr val="accent1">
                <a:tint val="66000"/>
                <a:satMod val="160000"/>
                <a:alpha val="99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75" y="0"/>
            <a:ext cx="7772400" cy="2028825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dirty="0" smtClean="0"/>
              <a:t>EKONOMSKE I SOCIJALNE PROTURJEČNOSTI NEOLIBERALNOG KAPITALIZMA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1857375"/>
            <a:ext cx="6429375" cy="10001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dirty="0" smtClean="0"/>
              <a:t>( s posebnim osvrtom na hrvatsko gospodarstvo)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r-HR" dirty="0" smtClean="0"/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r-H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r-HR" dirty="0" smtClean="0"/>
          </a:p>
        </p:txBody>
      </p:sp>
      <p:pic>
        <p:nvPicPr>
          <p:cNvPr id="2052" name="Picture 3" descr="capitalism_50541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428868"/>
            <a:ext cx="7143750" cy="338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6572250" y="6286500"/>
            <a:ext cx="1928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/>
              <a:t>Igor Zovko, prof.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5984" y="628652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U Zagrebu , 5.rujan 2014.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1785918" y="1571612"/>
            <a:ext cx="6286544" cy="2571768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KEJNZIJANSKA </a:t>
            </a:r>
            <a:r>
              <a:rPr lang="hr-H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EKONOMIJA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2714612" y="1500174"/>
            <a:ext cx="357189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000760" y="1357298"/>
            <a:ext cx="857256" cy="305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2232404" y="3911208"/>
            <a:ext cx="500068" cy="1071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>
            <a:off x="6536545" y="4036223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8" name="TextBox 16"/>
          <p:cNvSpPr txBox="1">
            <a:spLocks noChangeArrowheads="1"/>
          </p:cNvSpPr>
          <p:nvPr/>
        </p:nvSpPr>
        <p:spPr bwMode="auto">
          <a:xfrm>
            <a:off x="0" y="571480"/>
            <a:ext cx="335755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r-HR" sz="2800" b="1" dirty="0"/>
              <a:t>državni intervencionizam</a:t>
            </a:r>
          </a:p>
        </p:txBody>
      </p:sp>
      <p:sp>
        <p:nvSpPr>
          <p:cNvPr id="10250" name="TextBox 19"/>
          <p:cNvSpPr txBox="1">
            <a:spLocks noChangeArrowheads="1"/>
          </p:cNvSpPr>
          <p:nvPr/>
        </p:nvSpPr>
        <p:spPr bwMode="auto">
          <a:xfrm>
            <a:off x="357158" y="4357694"/>
            <a:ext cx="478634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r-HR" sz="2800" b="1" dirty="0"/>
              <a:t>aktivno uključivanje države kroz makroekonomske pokazatelje – monetarna i fiskalna politika</a:t>
            </a:r>
          </a:p>
        </p:txBody>
      </p:sp>
      <p:sp>
        <p:nvSpPr>
          <p:cNvPr id="10251" name="TextBox 20"/>
          <p:cNvSpPr txBox="1">
            <a:spLocks noChangeArrowheads="1"/>
          </p:cNvSpPr>
          <p:nvPr/>
        </p:nvSpPr>
        <p:spPr bwMode="auto">
          <a:xfrm>
            <a:off x="6786563" y="571480"/>
            <a:ext cx="235743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2800" b="1" dirty="0" smtClean="0"/>
              <a:t>povećati investicije i potrošnju </a:t>
            </a:r>
            <a:endParaRPr lang="hr-HR" sz="2800" b="1" dirty="0"/>
          </a:p>
        </p:txBody>
      </p:sp>
      <p:sp>
        <p:nvSpPr>
          <p:cNvPr id="10252" name="TextBox 23"/>
          <p:cNvSpPr txBox="1">
            <a:spLocks noChangeArrowheads="1"/>
          </p:cNvSpPr>
          <p:nvPr/>
        </p:nvSpPr>
        <p:spPr bwMode="auto">
          <a:xfrm>
            <a:off x="5214942" y="4572008"/>
            <a:ext cx="364330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r-HR" sz="2800" b="1" dirty="0"/>
              <a:t>različitim mjerama smanjiti stopu nezaposlenost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tezanje remen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85852" y="857232"/>
            <a:ext cx="6357982" cy="4920474"/>
          </a:xfrm>
        </p:spPr>
      </p:pic>
      <p:cxnSp>
        <p:nvCxnSpPr>
          <p:cNvPr id="11" name="Straight Connector 10"/>
          <p:cNvCxnSpPr/>
          <p:nvPr/>
        </p:nvCxnSpPr>
        <p:spPr>
          <a:xfrm rot="10800000" flipV="1">
            <a:off x="1714480" y="1142984"/>
            <a:ext cx="5715040" cy="485778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H="1">
            <a:off x="1893075" y="1107265"/>
            <a:ext cx="4786346" cy="471490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oosve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1571612"/>
            <a:ext cx="2713699" cy="20764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457200" y="428624"/>
            <a:ext cx="8229600" cy="5857895"/>
          </a:xfrm>
        </p:spPr>
        <p:txBody>
          <a:bodyPr>
            <a:normAutofit/>
          </a:bodyPr>
          <a:lstStyle/>
          <a:p>
            <a:pPr>
              <a:buNone/>
            </a:pPr>
            <a:endParaRPr lang="hr-HR" sz="2800" dirty="0" smtClean="0">
              <a:latin typeface="+mj-lt"/>
            </a:endParaRPr>
          </a:p>
          <a:p>
            <a:pPr>
              <a:buNone/>
            </a:pPr>
            <a:endParaRPr lang="hr-HR" sz="2800" dirty="0" smtClean="0">
              <a:latin typeface="+mj-lt"/>
            </a:endParaRPr>
          </a:p>
          <a:p>
            <a:pPr>
              <a:buNone/>
            </a:pPr>
            <a:endParaRPr lang="hr-HR" sz="2800" dirty="0" smtClean="0">
              <a:latin typeface="+mj-lt"/>
            </a:endParaRPr>
          </a:p>
          <a:p>
            <a:pPr>
              <a:buNone/>
            </a:pPr>
            <a:endParaRPr lang="hr-HR" sz="2800" dirty="0" smtClean="0">
              <a:latin typeface="+mj-lt"/>
            </a:endParaRPr>
          </a:p>
          <a:p>
            <a:pPr>
              <a:buNone/>
            </a:pPr>
            <a:endParaRPr lang="hr-HR" sz="2800" dirty="0" smtClean="0">
              <a:latin typeface="+mj-lt"/>
            </a:endParaRPr>
          </a:p>
          <a:p>
            <a:endParaRPr lang="hr-HR" sz="2800" u="sng" dirty="0" smtClean="0">
              <a:latin typeface="+mj-lt"/>
            </a:endParaRPr>
          </a:p>
          <a:p>
            <a:endParaRPr lang="hr-HR" u="sng" dirty="0" smtClean="0">
              <a:latin typeface="+mj-lt"/>
            </a:endParaRPr>
          </a:p>
          <a:p>
            <a:endParaRPr lang="hr-HR" sz="2800" u="sng" dirty="0" smtClean="0">
              <a:latin typeface="+mj-lt"/>
            </a:endParaRPr>
          </a:p>
          <a:p>
            <a:r>
              <a:rPr lang="hr-HR" sz="2800" u="sng" dirty="0" smtClean="0">
                <a:latin typeface="+mj-lt"/>
              </a:rPr>
              <a:t>glavna struja ekonomske znanosti 20 st. – tzv. NEOKLASIČNA SINTEZA</a:t>
            </a:r>
          </a:p>
          <a:p>
            <a:pPr>
              <a:buNone/>
            </a:pPr>
            <a:endParaRPr lang="hr-HR" sz="2800" u="sng" dirty="0" smtClean="0">
              <a:latin typeface="+mj-lt"/>
            </a:endParaRPr>
          </a:p>
          <a:p>
            <a:pPr>
              <a:buNone/>
            </a:pPr>
            <a:endParaRPr lang="hr-HR" sz="28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642918"/>
            <a:ext cx="8472518" cy="3643338"/>
          </a:xfrm>
        </p:spPr>
        <p:txBody>
          <a:bodyPr>
            <a:noAutofit/>
          </a:bodyPr>
          <a:lstStyle/>
          <a:p>
            <a:r>
              <a:rPr lang="hr-HR" dirty="0" smtClean="0"/>
              <a:t>tekuća svjetska gospodarska zbivanja početkom 70-tih godina srušila mit o prevladavanju ekonomskih kriza</a:t>
            </a:r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kejnzijanska dogma opasno ugrožena i javljaju se novi teoretski pogledi na kapitalističku privredu</a:t>
            </a:r>
            <a:endParaRPr lang="hr-HR" dirty="0"/>
          </a:p>
        </p:txBody>
      </p:sp>
      <p:pic>
        <p:nvPicPr>
          <p:cNvPr id="4" name="Picture 3" descr="pad BD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3929066"/>
            <a:ext cx="4354712" cy="24465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697538"/>
          </a:xfrm>
        </p:spPr>
        <p:txBody>
          <a:bodyPr>
            <a:normAutofit/>
          </a:bodyPr>
          <a:lstStyle/>
          <a:p>
            <a:pPr>
              <a:buNone/>
            </a:pPr>
            <a:endParaRPr lang="hr-HR" dirty="0" smtClean="0"/>
          </a:p>
          <a:p>
            <a:r>
              <a:rPr lang="hr-HR" sz="2800" dirty="0" smtClean="0"/>
              <a:t>“u njoj ima previše neefikasne državne regulacije koju treba zamjeniti efikasnom tržišnom”</a:t>
            </a:r>
          </a:p>
          <a:p>
            <a:pPr>
              <a:buNone/>
            </a:pPr>
            <a:endParaRPr lang="hr-HR" sz="2800" dirty="0" smtClean="0"/>
          </a:p>
          <a:p>
            <a:pPr>
              <a:buNone/>
            </a:pPr>
            <a:endParaRPr lang="hr-HR" sz="2800" dirty="0" smtClean="0"/>
          </a:p>
          <a:p>
            <a:r>
              <a:rPr lang="hr-HR" sz="2800" dirty="0" smtClean="0"/>
              <a:t>ponovno oživljavanje laissez-fair doktrine</a:t>
            </a:r>
          </a:p>
          <a:p>
            <a:pPr>
              <a:buNone/>
            </a:pPr>
            <a:endParaRPr lang="hr-HR" sz="2800" dirty="0" smtClean="0"/>
          </a:p>
          <a:p>
            <a:endParaRPr lang="hr-HR" sz="2800" dirty="0" smtClean="0"/>
          </a:p>
          <a:p>
            <a:pPr>
              <a:buNone/>
            </a:pPr>
            <a:endParaRPr lang="hr-HR" sz="2800" dirty="0" smtClean="0"/>
          </a:p>
          <a:p>
            <a:r>
              <a:rPr lang="hr-HR" sz="2800" dirty="0" smtClean="0"/>
              <a:t>cilj neoliberalna ekonomija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Placeholder 4"/>
          <p:cNvSpPr>
            <a:spLocks noGrp="1"/>
          </p:cNvSpPr>
          <p:nvPr>
            <p:ph type="body" idx="2"/>
          </p:nvPr>
        </p:nvSpPr>
        <p:spPr>
          <a:xfrm>
            <a:off x="285720" y="642916"/>
            <a:ext cx="8072494" cy="600079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hr-HR" sz="2800" dirty="0" smtClean="0"/>
              <a:t> istovremeno socijalizam nestaje s povijesne scene (tržište od 2 milijarde ljudi!!!) – konačni obračun sa globalnim konkuretskim modelom socijalizmom</a:t>
            </a:r>
          </a:p>
          <a:p>
            <a:endParaRPr lang="hr-HR" sz="2800" dirty="0" smtClean="0"/>
          </a:p>
          <a:p>
            <a:pPr>
              <a:buFont typeface="Arial" pitchFamily="34" charset="0"/>
              <a:buChar char="•"/>
            </a:pPr>
            <a:r>
              <a:rPr lang="hr-HR" sz="2800" dirty="0" smtClean="0"/>
              <a:t> idealna situacija za popunjavanje tako velikog tržišta kapitalizmom</a:t>
            </a:r>
          </a:p>
          <a:p>
            <a:endParaRPr lang="hr-HR" sz="2800" dirty="0" smtClean="0"/>
          </a:p>
          <a:p>
            <a:pPr>
              <a:buFont typeface="Arial" charset="0"/>
              <a:buChar char="•"/>
            </a:pPr>
            <a:r>
              <a:rPr lang="hr-HR" sz="2800" dirty="0" smtClean="0"/>
              <a:t> ostvarenje tog cilja nemoguće sagledati bez osvrta na socijalne fenomene </a:t>
            </a:r>
            <a:r>
              <a:rPr lang="hr-HR" sz="2800" b="1" dirty="0" smtClean="0"/>
              <a:t>globalizacije </a:t>
            </a:r>
            <a:r>
              <a:rPr lang="hr-HR" sz="2800" dirty="0" smtClean="0"/>
              <a:t>i </a:t>
            </a:r>
            <a:r>
              <a:rPr lang="hr-HR" sz="2800" b="1" dirty="0" smtClean="0"/>
              <a:t>tranzicije</a:t>
            </a:r>
            <a:r>
              <a:rPr lang="hr-HR" sz="2800" dirty="0" smtClean="0"/>
              <a:t> i njihovog gotovo simbiotičkog odnosa sa neoliberalnom ekonomskom dogmom</a:t>
            </a:r>
          </a:p>
          <a:p>
            <a:endParaRPr lang="hr-H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globalization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28662" y="1214422"/>
            <a:ext cx="7380864" cy="521089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2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1500166" y="571480"/>
            <a:ext cx="614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i="1" dirty="0" smtClean="0">
                <a:latin typeface="+mj-lt"/>
              </a:rPr>
              <a:t>GLOBALNO SELO</a:t>
            </a:r>
            <a:endParaRPr lang="hr-HR" sz="2800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endParaRPr lang="hr-HR" sz="2800" b="1" dirty="0" smtClean="0"/>
          </a:p>
          <a:p>
            <a:r>
              <a:rPr lang="hr-HR" sz="2800" b="1" dirty="0" smtClean="0"/>
              <a:t>osnovna cilj i temelj tranzicijskog procesa je:</a:t>
            </a:r>
          </a:p>
          <a:p>
            <a:pPr marL="624078" indent="-514350">
              <a:buAutoNum type="arabicPeriod"/>
            </a:pPr>
            <a:r>
              <a:rPr lang="hr-HR" sz="2800" dirty="0" smtClean="0"/>
              <a:t>postići što optimalnije uvjete za društveni razvoj </a:t>
            </a:r>
          </a:p>
          <a:p>
            <a:pPr marL="624078" indent="-514350">
              <a:buAutoNum type="arabicPeriod"/>
            </a:pPr>
            <a:r>
              <a:rPr lang="hr-HR" sz="2800" dirty="0" smtClean="0"/>
              <a:t>viši ekonomski rast</a:t>
            </a:r>
          </a:p>
          <a:p>
            <a:pPr marL="624078" indent="-514350">
              <a:buAutoNum type="arabicPeriod"/>
            </a:pPr>
            <a:r>
              <a:rPr lang="hr-HR" sz="2800" dirty="0" smtClean="0"/>
              <a:t>kvalitetniji i viši životni standard svojih građana </a:t>
            </a:r>
          </a:p>
          <a:p>
            <a:pPr marL="624078" indent="-514350">
              <a:buAutoNum type="arabicPeriod"/>
            </a:pPr>
            <a:r>
              <a:rPr lang="hr-HR" sz="2800" dirty="0" smtClean="0"/>
              <a:t> implementaciju i razvoj socijalnih i ekonomskih prava u takvim naprednim sredinama</a:t>
            </a:r>
          </a:p>
          <a:p>
            <a:endParaRPr lang="hr-H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ast bdp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14612" y="2214554"/>
            <a:ext cx="4339062" cy="2786081"/>
          </a:xfrm>
        </p:spPr>
      </p:pic>
      <p:pic>
        <p:nvPicPr>
          <p:cNvPr id="7" name="Picture 6" descr="pad bdp udara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36" y="1571612"/>
            <a:ext cx="4572032" cy="3561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Placeholder 5"/>
          <p:cNvSpPr>
            <a:spLocks noGrp="1"/>
          </p:cNvSpPr>
          <p:nvPr>
            <p:ph type="body" idx="2"/>
          </p:nvPr>
        </p:nvSpPr>
        <p:spPr>
          <a:xfrm>
            <a:off x="457200" y="428625"/>
            <a:ext cx="3008313" cy="5697538"/>
          </a:xfrm>
        </p:spPr>
        <p:txBody>
          <a:bodyPr/>
          <a:lstStyle/>
          <a:p>
            <a:pPr>
              <a:buFont typeface="Arial" charset="0"/>
              <a:buChar char="•"/>
            </a:pPr>
            <a:endParaRPr lang="hr-HR" sz="2800" dirty="0" smtClean="0">
              <a:latin typeface="+mj-lt"/>
            </a:endParaRPr>
          </a:p>
          <a:p>
            <a:pPr>
              <a:buFont typeface="Arial" charset="0"/>
              <a:buChar char="•"/>
            </a:pPr>
            <a:endParaRPr lang="hr-HR" sz="2800" dirty="0" smtClean="0">
              <a:latin typeface="+mj-lt"/>
            </a:endParaRPr>
          </a:p>
          <a:p>
            <a:pPr>
              <a:buFont typeface="Arial" charset="0"/>
              <a:buChar char="•"/>
            </a:pPr>
            <a:r>
              <a:rPr lang="hr-HR" sz="2800" dirty="0" smtClean="0">
                <a:latin typeface="+mj-lt"/>
              </a:rPr>
              <a:t> sad s vremenske distance sasvim je jasno da je nešto i zbog nečega pošlo fundamentalno krivo u tom procesu</a:t>
            </a:r>
          </a:p>
        </p:txBody>
      </p:sp>
      <p:pic>
        <p:nvPicPr>
          <p:cNvPr id="4" name="Picture 3" descr="Kapitalizam - svinje u ponor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1285860"/>
            <a:ext cx="4762500" cy="3514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title"/>
          </p:nvPr>
        </p:nvSpPr>
        <p:spPr>
          <a:xfrm>
            <a:off x="2500298" y="428604"/>
            <a:ext cx="3008313" cy="584200"/>
          </a:xfrm>
        </p:spPr>
        <p:txBody>
          <a:bodyPr/>
          <a:lstStyle/>
          <a:p>
            <a:pPr algn="ctr" eaLnBrk="1" hangingPunct="1"/>
            <a:r>
              <a:rPr lang="hr-HR" sz="3200" dirty="0" smtClean="0"/>
              <a:t>Sažetak</a:t>
            </a:r>
          </a:p>
        </p:txBody>
      </p:sp>
      <p:sp>
        <p:nvSpPr>
          <p:cNvPr id="3076" name="Text Placeholder 5"/>
          <p:cNvSpPr>
            <a:spLocks noGrp="1"/>
          </p:cNvSpPr>
          <p:nvPr>
            <p:ph type="body" idx="2"/>
          </p:nvPr>
        </p:nvSpPr>
        <p:spPr>
          <a:xfrm>
            <a:off x="500063" y="1071563"/>
            <a:ext cx="3008312" cy="5208587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hr-HR" sz="2800" smtClean="0"/>
              <a:t>  neoliberalizam </a:t>
            </a:r>
          </a:p>
          <a:p>
            <a:pPr eaLnBrk="1" hangingPunct="1"/>
            <a:endParaRPr lang="hr-HR" sz="2800" smtClean="0"/>
          </a:p>
          <a:p>
            <a:pPr eaLnBrk="1" hangingPunct="1">
              <a:buFont typeface="Arial" charset="0"/>
              <a:buChar char="•"/>
            </a:pPr>
            <a:r>
              <a:rPr lang="hr-HR" sz="2800" smtClean="0"/>
              <a:t> globalizacija</a:t>
            </a:r>
          </a:p>
          <a:p>
            <a:pPr eaLnBrk="1" hangingPunct="1">
              <a:buFont typeface="Arial" charset="0"/>
              <a:buChar char="•"/>
            </a:pPr>
            <a:endParaRPr lang="hr-HR" sz="2800" smtClean="0"/>
          </a:p>
          <a:p>
            <a:pPr eaLnBrk="1" hangingPunct="1">
              <a:buFont typeface="Arial" charset="0"/>
              <a:buChar char="•"/>
            </a:pPr>
            <a:r>
              <a:rPr lang="hr-HR" sz="2800" smtClean="0"/>
              <a:t> tranzicija</a:t>
            </a:r>
          </a:p>
          <a:p>
            <a:pPr eaLnBrk="1" hangingPunct="1">
              <a:buFont typeface="Arial" charset="0"/>
              <a:buChar char="•"/>
            </a:pPr>
            <a:endParaRPr lang="hr-HR" sz="2800" smtClean="0"/>
          </a:p>
          <a:p>
            <a:pPr eaLnBrk="1" hangingPunct="1">
              <a:buFont typeface="Arial" charset="0"/>
              <a:buChar char="•"/>
            </a:pPr>
            <a:r>
              <a:rPr lang="hr-HR" sz="2800" smtClean="0"/>
              <a:t> razvoj</a:t>
            </a:r>
          </a:p>
          <a:p>
            <a:pPr eaLnBrk="1" hangingPunct="1">
              <a:buFont typeface="Arial" charset="0"/>
              <a:buChar char="•"/>
            </a:pPr>
            <a:endParaRPr lang="hr-HR" sz="2800" smtClean="0"/>
          </a:p>
          <a:p>
            <a:pPr eaLnBrk="1" hangingPunct="1">
              <a:buFont typeface="Arial" charset="0"/>
              <a:buChar char="•"/>
            </a:pPr>
            <a:r>
              <a:rPr lang="hr-HR" sz="2800" smtClean="0"/>
              <a:t>  otvorena gospodarstva</a:t>
            </a:r>
          </a:p>
          <a:p>
            <a:pPr eaLnBrk="1" hangingPunct="1"/>
            <a:endParaRPr lang="hr-HR" sz="1800" smtClean="0"/>
          </a:p>
        </p:txBody>
      </p:sp>
      <p:pic>
        <p:nvPicPr>
          <p:cNvPr id="3075" name="Content Placeholder 6" descr="neoliberalizam-kapitalizam-kriza-novi-svjetski-poredak-300x22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676650" y="1571625"/>
            <a:ext cx="3895725" cy="3260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Placeholder 7"/>
          <p:cNvSpPr>
            <a:spLocks noGrp="1"/>
          </p:cNvSpPr>
          <p:nvPr>
            <p:ph type="body" idx="2"/>
          </p:nvPr>
        </p:nvSpPr>
        <p:spPr>
          <a:xfrm>
            <a:off x="457200" y="285750"/>
            <a:ext cx="5472122" cy="5840413"/>
          </a:xfrm>
        </p:spPr>
        <p:txBody>
          <a:bodyPr/>
          <a:lstStyle/>
          <a:p>
            <a:endParaRPr lang="hr-HR" sz="2800" dirty="0" smtClean="0"/>
          </a:p>
          <a:p>
            <a:pPr>
              <a:buFont typeface="Arial" charset="0"/>
              <a:buChar char="•"/>
            </a:pPr>
            <a:r>
              <a:rPr lang="hr-HR" sz="2800" dirty="0" smtClean="0"/>
              <a:t> neoliberalni koncept kapitalizma svojom pojavnošću biva </a:t>
            </a:r>
            <a:r>
              <a:rPr lang="hr-HR" sz="2800" b="1" dirty="0" smtClean="0"/>
              <a:t>usvojen od strane najvećih i najmoćnijih ekonomija svijeta </a:t>
            </a:r>
            <a:r>
              <a:rPr lang="hr-HR" sz="2800" dirty="0" smtClean="0"/>
              <a:t>poglavito od strane SAD-a</a:t>
            </a:r>
          </a:p>
          <a:p>
            <a:pPr>
              <a:buFont typeface="Arial" charset="0"/>
              <a:buChar char="•"/>
            </a:pPr>
            <a:endParaRPr lang="hr-HR" sz="2800" dirty="0" smtClean="0"/>
          </a:p>
          <a:p>
            <a:pPr>
              <a:buFont typeface="Arial" charset="0"/>
              <a:buChar char="•"/>
            </a:pPr>
            <a:r>
              <a:rPr lang="hr-HR" sz="2800" dirty="0" smtClean="0"/>
              <a:t> istovremeno formiranje neoliberalnog kapitalizma prati i </a:t>
            </a:r>
            <a:r>
              <a:rPr lang="hr-HR" sz="2800" b="1" dirty="0" smtClean="0"/>
              <a:t>intenziviranje i jačanje globalizacijskih procesa</a:t>
            </a:r>
          </a:p>
          <a:p>
            <a:pPr>
              <a:buFont typeface="Arial" charset="0"/>
              <a:buChar char="•"/>
            </a:pPr>
            <a:endParaRPr lang="hr-HR" sz="2800" dirty="0" smtClean="0"/>
          </a:p>
        </p:txBody>
      </p:sp>
      <p:pic>
        <p:nvPicPr>
          <p:cNvPr id="16386" name="Content Placeholder 8" descr="Regan Tače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00760" y="1857364"/>
            <a:ext cx="2696929" cy="215969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2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5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6143646"/>
          </a:xfrm>
        </p:spPr>
        <p:txBody>
          <a:bodyPr/>
          <a:lstStyle/>
          <a:p>
            <a:r>
              <a:rPr lang="hr-HR" sz="2800" dirty="0" smtClean="0">
                <a:latin typeface="+mj-lt"/>
              </a:rPr>
              <a:t>otvorena gospodarstva</a:t>
            </a:r>
          </a:p>
          <a:p>
            <a:pPr>
              <a:buNone/>
            </a:pPr>
            <a:endParaRPr lang="hr-HR" sz="2800" dirty="0" smtClean="0">
              <a:latin typeface="+mj-lt"/>
            </a:endParaRPr>
          </a:p>
          <a:p>
            <a:r>
              <a:rPr lang="hr-HR" sz="2800" dirty="0" smtClean="0">
                <a:latin typeface="+mj-lt"/>
              </a:rPr>
              <a:t>potrošač i proizvođač biraju između domaćih i inozemnih  proizvoda, financijski investitori imaju mogućnost da izaberu između domaće i inozemne financijske imovine, tvornice da samostalno odlučuju o lociranju svojih postrojenja za proizvodnju, radnici da biraju gdje će raditi </a:t>
            </a:r>
          </a:p>
          <a:p>
            <a:pPr>
              <a:buNone/>
            </a:pPr>
            <a:endParaRPr lang="hr-HR" sz="2800" dirty="0" smtClean="0">
              <a:latin typeface="+mj-lt"/>
            </a:endParaRPr>
          </a:p>
          <a:p>
            <a:r>
              <a:rPr lang="hr-HR" sz="2800" dirty="0" smtClean="0">
                <a:latin typeface="+mj-lt"/>
              </a:rPr>
              <a:t>globalizacija postaje prvorazredni fenomen koji formira međunarodnu ekonomiju s kraja 20. i početka 21.st.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endParaRPr lang="hr-HR" sz="2800" dirty="0" smtClean="0"/>
          </a:p>
          <a:p>
            <a:endParaRPr lang="hr-HR" sz="2800" dirty="0" smtClean="0"/>
          </a:p>
          <a:p>
            <a:endParaRPr lang="hr-HR" sz="2800" dirty="0" smtClean="0"/>
          </a:p>
          <a:p>
            <a:endParaRPr lang="hr-HR" sz="2800" dirty="0" smtClean="0"/>
          </a:p>
          <a:p>
            <a:endParaRPr lang="hr-HR" sz="2800" dirty="0" smtClean="0"/>
          </a:p>
          <a:p>
            <a:endParaRPr lang="hr-HR" sz="2800" dirty="0" smtClean="0"/>
          </a:p>
          <a:p>
            <a:endParaRPr lang="hr-HR" sz="2800" dirty="0" smtClean="0"/>
          </a:p>
          <a:p>
            <a:endParaRPr lang="hr-HR" sz="2800" dirty="0" smtClean="0"/>
          </a:p>
          <a:p>
            <a:endParaRPr lang="hr-HR" sz="2800" dirty="0" smtClean="0"/>
          </a:p>
          <a:p>
            <a:r>
              <a:rPr lang="hr-HR" sz="2800" dirty="0" smtClean="0"/>
              <a:t>možemo zaključiti da je i neoliberalni koncept usvojen globalno </a:t>
            </a:r>
          </a:p>
        </p:txBody>
      </p:sp>
      <p:pic>
        <p:nvPicPr>
          <p:cNvPr id="4" name="Picture 3" descr="nike globali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357166"/>
            <a:ext cx="4572032" cy="4262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mf krvav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61884" y="1928802"/>
            <a:ext cx="3510314" cy="3571899"/>
          </a:xfrm>
          <a:prstGeom prst="rect">
            <a:avLst/>
          </a:prstGeom>
        </p:spPr>
      </p:pic>
      <p:sp>
        <p:nvSpPr>
          <p:cNvPr id="18434" name="Title 12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066800"/>
          </a:xfrm>
        </p:spPr>
        <p:txBody>
          <a:bodyPr/>
          <a:lstStyle/>
          <a:p>
            <a:pPr algn="ctr"/>
            <a:r>
              <a:rPr lang="hr-HR" sz="2800" dirty="0" smtClean="0"/>
              <a:t>Međunarodne institucije u funkciji neoliberalnog kapitalizma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8625" y="5715000"/>
            <a:ext cx="8501063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hr-HR" sz="2800" dirty="0">
                <a:latin typeface="+mj-lt"/>
              </a:rPr>
              <a:t>MMF (Međunarodni monetarni fond), Svjetska banka, Svjetska trgovinska organizacija</a:t>
            </a:r>
          </a:p>
        </p:txBody>
      </p:sp>
      <p:sp>
        <p:nvSpPr>
          <p:cNvPr id="17" name="Oval 16"/>
          <p:cNvSpPr/>
          <p:nvPr/>
        </p:nvSpPr>
        <p:spPr>
          <a:xfrm>
            <a:off x="3500430" y="3214686"/>
            <a:ext cx="1428760" cy="57150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MMF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6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5840413"/>
          </a:xfrm>
        </p:spPr>
        <p:txBody>
          <a:bodyPr>
            <a:normAutofit fontScale="92500" lnSpcReduction="10000"/>
          </a:bodyPr>
          <a:lstStyle/>
          <a:p>
            <a:endParaRPr lang="hr-HR" sz="2800" dirty="0" smtClean="0"/>
          </a:p>
          <a:p>
            <a:r>
              <a:rPr lang="hr-HR" sz="2800" dirty="0" smtClean="0"/>
              <a:t>osnovane 1944. u Bretton Woodsu</a:t>
            </a:r>
          </a:p>
          <a:p>
            <a:pPr>
              <a:buNone/>
            </a:pPr>
            <a:endParaRPr lang="hr-HR" sz="2800" dirty="0" smtClean="0"/>
          </a:p>
          <a:p>
            <a:r>
              <a:rPr lang="hr-HR" sz="2800" b="1" dirty="0" smtClean="0"/>
              <a:t>s kojim ciljem su osnovane navedene institucije? </a:t>
            </a:r>
          </a:p>
          <a:p>
            <a:pPr>
              <a:buNone/>
            </a:pPr>
            <a:r>
              <a:rPr lang="hr-HR" sz="2800" dirty="0" smtClean="0"/>
              <a:t>    formirati globalne financijske “osigurače” koji bi djelovali na prevenciji novih velikih ekonomskih kriza</a:t>
            </a:r>
          </a:p>
          <a:p>
            <a:pPr>
              <a:buNone/>
            </a:pPr>
            <a:endParaRPr lang="hr-HR" sz="2800" dirty="0" smtClean="0"/>
          </a:p>
          <a:p>
            <a:r>
              <a:rPr lang="hr-HR" sz="2800" b="1" dirty="0" smtClean="0"/>
              <a:t>instrumenti i načini za postizanje zadanog cilja </a:t>
            </a:r>
            <a:r>
              <a:rPr lang="hr-HR" sz="2800" dirty="0" smtClean="0"/>
              <a:t>– unapređenje međunarodne trgovine, financijska pomoć u očuvanju stabilnosti nacionalnih valuta država članica, kreditna pomoć za uravnoteženje platnih bilanci država članica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endParaRPr lang="hr-HR" sz="2800" b="1" dirty="0" smtClean="0"/>
          </a:p>
          <a:p>
            <a:endParaRPr lang="hr-HR" sz="2800" b="1" dirty="0" smtClean="0"/>
          </a:p>
          <a:p>
            <a:r>
              <a:rPr lang="hr-HR" sz="2800" b="1" dirty="0" smtClean="0"/>
              <a:t>GLAVNI CILJ I ZADATAK FONDA </a:t>
            </a:r>
            <a:r>
              <a:rPr lang="hr-HR" sz="2800" dirty="0" smtClean="0"/>
              <a:t>koji se i danas službeno ističe kao makroekonomski cilj je poticanje održivog ekonomskog rasta te povećanje zaposlenosti u državama članicama tj. u cijelom svijetu, poglavito financijska pomoć nerazvijenim zemljama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768975"/>
          </a:xfrm>
        </p:spPr>
        <p:txBody>
          <a:bodyPr/>
          <a:lstStyle/>
          <a:p>
            <a:r>
              <a:rPr lang="hr-HR" sz="2800" dirty="0" smtClean="0"/>
              <a:t>sve su osnovane s jasnim ciljem: makroekonomski i društveni razvoj na svjetskoj razini</a:t>
            </a:r>
          </a:p>
          <a:p>
            <a:pPr>
              <a:buNone/>
            </a:pPr>
            <a:endParaRPr lang="hr-HR" sz="2800" dirty="0" smtClean="0"/>
          </a:p>
          <a:p>
            <a:r>
              <a:rPr lang="hr-HR" sz="2800" dirty="0" smtClean="0"/>
              <a:t>u osnovi nikakvih značajnijih kritika i proturječnosti u njihovom djelovanju ne bi trebalo biti</a:t>
            </a:r>
          </a:p>
          <a:p>
            <a:endParaRPr lang="hr-HR" sz="2800" dirty="0" smtClean="0"/>
          </a:p>
          <a:p>
            <a:pPr>
              <a:buNone/>
            </a:pPr>
            <a:endParaRPr lang="hr-HR" sz="2800" dirty="0" smtClean="0"/>
          </a:p>
          <a:p>
            <a:r>
              <a:rPr lang="hr-HR" sz="2800" dirty="0" smtClean="0"/>
              <a:t>ipak kritika je danas sve raznovrsnija i od strane različitih subjekata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5840413"/>
          </a:xfrm>
        </p:spPr>
        <p:txBody>
          <a:bodyPr>
            <a:noAutofit/>
          </a:bodyPr>
          <a:lstStyle/>
          <a:p>
            <a:endParaRPr lang="hr-HR" dirty="0" smtClean="0"/>
          </a:p>
          <a:p>
            <a:r>
              <a:rPr lang="hr-HR" dirty="0" smtClean="0"/>
              <a:t>neoliberalni kapitalizam vođen institucionalno (MMF) danas je krajnje negativno percipiran od strane velikog dijela svjetske javnosti</a:t>
            </a:r>
          </a:p>
          <a:p>
            <a:pPr>
              <a:buNone/>
            </a:pPr>
            <a:endParaRPr lang="hr-HR" dirty="0" smtClean="0"/>
          </a:p>
          <a:p>
            <a:r>
              <a:rPr lang="hr-HR" b="1" dirty="0" smtClean="0"/>
              <a:t>naročito od strane tranzicijskih zemalja sa srednjim i niskim dohotkom na svjetskoj razini čiji je ekonomski i socijalni standard taj isti koncept trebao poboljšati</a:t>
            </a:r>
          </a:p>
          <a:p>
            <a:pPr>
              <a:buNone/>
            </a:pPr>
            <a:endParaRPr lang="hr-HR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7304"/>
          </a:xfrm>
        </p:spPr>
        <p:txBody>
          <a:bodyPr/>
          <a:lstStyle/>
          <a:p>
            <a:r>
              <a:rPr lang="hr-HR" b="1" dirty="0" smtClean="0"/>
              <a:t>svijet i ekonomiju 21.st. akutno obilježavaju krizna stanja: glad, nezaposlenost, siromaštvo, ugrožena socijalna prava i jaz između sve većeg broja siromašnih i sve manjeg broja sve bogatijih</a:t>
            </a:r>
          </a:p>
          <a:p>
            <a:r>
              <a:rPr lang="hr-HR" dirty="0" smtClean="0"/>
              <a:t>svjetska ekonomska kriza 2008. – jasan pokazatelj da se MMF udaljio od svog prvobitnog cilja (regulator i faktor stabilnosti svjetsko-financijskog sustava) i postao zagovornik i “izvoznik” neoliberalnog ekonomskog koncepta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5840413"/>
          </a:xfrm>
        </p:spPr>
        <p:txBody>
          <a:bodyPr>
            <a:normAutofit/>
          </a:bodyPr>
          <a:lstStyle/>
          <a:p>
            <a:endParaRPr lang="hr-HR" sz="2800" dirty="0" smtClean="0"/>
          </a:p>
          <a:p>
            <a:r>
              <a:rPr lang="hr-HR" sz="2800" dirty="0" smtClean="0"/>
              <a:t>postao je i neposredni zagovornik gospodarskih interesa najrazvijenijih i najmoćniji država i njihovih koorporacija koje kao nikad u povijesti maksimaliziraju profit na nikad većem globalno tržištu</a:t>
            </a:r>
          </a:p>
          <a:p>
            <a:pPr>
              <a:buNone/>
            </a:pPr>
            <a:endParaRPr lang="hr-HR" sz="2800" dirty="0" smtClean="0"/>
          </a:p>
          <a:p>
            <a:r>
              <a:rPr lang="hr-HR" sz="2800" dirty="0" smtClean="0"/>
              <a:t>izvanacionalne ekonomske sile diktiraju nacionalne gospodarske politike – paradoks današnje ekonomije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Placeholder 3"/>
          <p:cNvSpPr>
            <a:spLocks noGrp="1"/>
          </p:cNvSpPr>
          <p:nvPr>
            <p:ph type="body" idx="2"/>
          </p:nvPr>
        </p:nvSpPr>
        <p:spPr>
          <a:xfrm>
            <a:off x="457200" y="285750"/>
            <a:ext cx="3008313" cy="5840413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Char char="•"/>
            </a:pPr>
            <a:endParaRPr lang="hr-HR" sz="2800" dirty="0" smtClean="0"/>
          </a:p>
          <a:p>
            <a:pPr eaLnBrk="1" hangingPunct="1"/>
            <a:endParaRPr lang="hr-HR" sz="2800" dirty="0" smtClean="0"/>
          </a:p>
          <a:p>
            <a:pPr eaLnBrk="1" hangingPunct="1">
              <a:buFont typeface="Arial" charset="0"/>
              <a:buChar char="•"/>
            </a:pPr>
            <a:r>
              <a:rPr lang="hr-HR" sz="2800" dirty="0" smtClean="0"/>
              <a:t>MMF kao subjekt afirmacije neoliberalnog modela</a:t>
            </a:r>
          </a:p>
          <a:p>
            <a:pPr eaLnBrk="1" hangingPunct="1">
              <a:buFont typeface="Arial" charset="0"/>
              <a:buChar char="•"/>
            </a:pPr>
            <a:endParaRPr lang="hr-HR" sz="2800" dirty="0" smtClean="0"/>
          </a:p>
          <a:p>
            <a:pPr eaLnBrk="1" hangingPunct="1"/>
            <a:endParaRPr lang="hr-HR" sz="2800" dirty="0" smtClean="0"/>
          </a:p>
          <a:p>
            <a:pPr eaLnBrk="1" hangingPunct="1">
              <a:buFont typeface="Arial" charset="0"/>
              <a:buChar char="•"/>
            </a:pPr>
            <a:endParaRPr lang="hr-HR" sz="2800" dirty="0" smtClean="0"/>
          </a:p>
          <a:p>
            <a:pPr eaLnBrk="1" hangingPunct="1">
              <a:buFont typeface="Arial" charset="0"/>
              <a:buChar char="•"/>
            </a:pPr>
            <a:r>
              <a:rPr lang="hr-HR" sz="2800" dirty="0" smtClean="0"/>
              <a:t> hrvatsko gospodarstvo</a:t>
            </a:r>
          </a:p>
        </p:txBody>
      </p:sp>
      <p:pic>
        <p:nvPicPr>
          <p:cNvPr id="4098" name="Content Placeholder 4" descr="Stezanje remena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571868" y="1857364"/>
            <a:ext cx="5102225" cy="35363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hr-HR" sz="4000" dirty="0" smtClean="0"/>
              <a:t>Ekonomski i socijalni problemi tranzicijskih zemalja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hr-HR" dirty="0" smtClean="0">
              <a:latin typeface="+mj-lt"/>
            </a:endParaRPr>
          </a:p>
          <a:p>
            <a:r>
              <a:rPr lang="hr-HR" dirty="0" smtClean="0">
                <a:latin typeface="+mj-lt"/>
              </a:rPr>
              <a:t>krupne strukturne promjene u sferi ekonomije</a:t>
            </a:r>
          </a:p>
          <a:p>
            <a:pPr>
              <a:buNone/>
            </a:pPr>
            <a:endParaRPr lang="hr-HR" dirty="0" smtClean="0">
              <a:latin typeface="+mj-lt"/>
            </a:endParaRPr>
          </a:p>
          <a:p>
            <a:pPr>
              <a:buNone/>
            </a:pPr>
            <a:endParaRPr lang="hr-HR" dirty="0" smtClean="0">
              <a:latin typeface="+mj-lt"/>
            </a:endParaRPr>
          </a:p>
          <a:p>
            <a:r>
              <a:rPr lang="hr-HR" dirty="0" smtClean="0">
                <a:latin typeface="+mj-lt"/>
              </a:rPr>
              <a:t>cilj reforme – poboljšanje vlastitih ekonomija i što veća efikasnost istih radi prelaska s planske na tržišnu ekonomiju i samim time konkuretnost </a:t>
            </a:r>
          </a:p>
          <a:p>
            <a:pPr>
              <a:buNone/>
            </a:pPr>
            <a:endParaRPr lang="hr-HR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3900486" cy="5717304"/>
          </a:xfrm>
        </p:spPr>
        <p:txBody>
          <a:bodyPr>
            <a:normAutofit/>
          </a:bodyPr>
          <a:lstStyle/>
          <a:p>
            <a:r>
              <a:rPr lang="hr-HR" dirty="0" smtClean="0"/>
              <a:t>nisu postizale željeni ekonomski rast, imale su velike deficite, kroničnu inflaciju i nisko produktivnu ekonomiju</a:t>
            </a:r>
          </a:p>
          <a:p>
            <a:endParaRPr lang="hr-HR" dirty="0" smtClean="0"/>
          </a:p>
          <a:p>
            <a:endParaRPr lang="hr-HR" dirty="0" smtClean="0"/>
          </a:p>
          <a:p>
            <a:pPr>
              <a:buFont typeface="Arial" charset="0"/>
              <a:buChar char="•"/>
            </a:pPr>
            <a:r>
              <a:rPr lang="hr-HR" dirty="0" smtClean="0"/>
              <a:t>nužna potreba za znatnijom količinom kapitala</a:t>
            </a:r>
          </a:p>
          <a:p>
            <a:pPr>
              <a:buFont typeface="Arial" charset="0"/>
              <a:buChar char="•"/>
            </a:pPr>
            <a:endParaRPr lang="hr-HR" dirty="0" smtClean="0"/>
          </a:p>
          <a:p>
            <a:pPr>
              <a:buFont typeface="Arial" charset="0"/>
              <a:buChar char="•"/>
            </a:pPr>
            <a:endParaRPr lang="hr-HR" dirty="0" smtClean="0"/>
          </a:p>
          <a:p>
            <a:endParaRPr lang="hr-HR" dirty="0" smtClean="0"/>
          </a:p>
          <a:p>
            <a:pPr>
              <a:buNone/>
            </a:pPr>
            <a:endParaRPr lang="hr-HR" dirty="0"/>
          </a:p>
        </p:txBody>
      </p:sp>
      <p:pic>
        <p:nvPicPr>
          <p:cNvPr id="4" name="Content Placeholder 6" descr="posuđeni novac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786314" y="1071546"/>
            <a:ext cx="3643338" cy="442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rruption_12446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1571612"/>
            <a:ext cx="5357850" cy="41819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5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/>
          <a:lstStyle/>
          <a:p>
            <a:r>
              <a:rPr lang="hr-HR" sz="2800" b="1" dirty="0" smtClean="0"/>
              <a:t>financijska pomoć je uvjetovana prethodnim prihvaćanjem određenih naputaka vođenja ekonomske politike država koje su primile ista sredstva</a:t>
            </a:r>
          </a:p>
          <a:p>
            <a:pPr>
              <a:buNone/>
            </a:pPr>
            <a:endParaRPr lang="hr-HR" sz="2800" dirty="0" smtClean="0"/>
          </a:p>
        </p:txBody>
      </p:sp>
      <p:pic>
        <p:nvPicPr>
          <p:cNvPr id="4" name="Picture 3" descr="MMF karikat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714620"/>
            <a:ext cx="5038588" cy="3458220"/>
          </a:xfrm>
          <a:prstGeom prst="ellipse">
            <a:avLst/>
          </a:prstGeom>
        </p:spPr>
      </p:pic>
      <p:sp>
        <p:nvSpPr>
          <p:cNvPr id="7" name="Oval 6"/>
          <p:cNvSpPr/>
          <p:nvPr/>
        </p:nvSpPr>
        <p:spPr>
          <a:xfrm>
            <a:off x="3286116" y="2357430"/>
            <a:ext cx="2214578" cy="1357322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 vi nam mladi gospodine dugujete 365 eura</a:t>
            </a:r>
            <a:endParaRPr lang="hr-HR" dirty="0"/>
          </a:p>
        </p:txBody>
      </p:sp>
      <p:sp>
        <p:nvSpPr>
          <p:cNvPr id="9" name="Rectangle 8"/>
          <p:cNvSpPr/>
          <p:nvPr/>
        </p:nvSpPr>
        <p:spPr>
          <a:xfrm rot="199961">
            <a:off x="2220106" y="4882861"/>
            <a:ext cx="1055346" cy="910886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MMF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68975"/>
          </a:xfrm>
        </p:spPr>
        <p:txBody>
          <a:bodyPr>
            <a:normAutofit/>
          </a:bodyPr>
          <a:lstStyle/>
          <a:p>
            <a:endParaRPr lang="hr-HR" sz="2800" dirty="0" smtClean="0">
              <a:latin typeface="+mj-lt"/>
            </a:endParaRPr>
          </a:p>
          <a:p>
            <a:r>
              <a:rPr lang="hr-HR" sz="2800" dirty="0" smtClean="0">
                <a:latin typeface="+mj-lt"/>
              </a:rPr>
              <a:t>pristup MMF – a nije uvažavao specifičnost zatečenog ekonomskog stanja pojedine zemlje i njezini budućih razvojnih potencijala</a:t>
            </a:r>
          </a:p>
          <a:p>
            <a:endParaRPr lang="hr-HR" sz="2800" dirty="0" smtClean="0">
              <a:latin typeface="+mj-lt"/>
            </a:endParaRPr>
          </a:p>
          <a:p>
            <a:pPr>
              <a:buNone/>
            </a:pPr>
            <a:endParaRPr lang="hr-HR" sz="2800" dirty="0" smtClean="0">
              <a:latin typeface="+mj-lt"/>
            </a:endParaRPr>
          </a:p>
          <a:p>
            <a:r>
              <a:rPr lang="hr-HR" sz="2800" b="1" dirty="0" smtClean="0">
                <a:latin typeface="+mj-lt"/>
              </a:rPr>
              <a:t>zaključak je da primarni cilj djelovanja navedene institucije odnosno ekonomskih interesa Zapada neupitna afirmacija neoliberalnog ekonomskog modela na globalnoj razini koji će im posljedično donijeti ekonomsku korist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endParaRPr lang="hr-HR" sz="2800" b="1" dirty="0" smtClean="0"/>
          </a:p>
          <a:p>
            <a:r>
              <a:rPr lang="hr-HR" sz="2800" b="1" dirty="0" smtClean="0"/>
              <a:t>istovremeno isti proces za sobom ostavlja zemljama tranzicije mnoge  značajne ekonomske i socijalne posljedice!</a:t>
            </a:r>
          </a:p>
          <a:p>
            <a:endParaRPr lang="hr-HR" sz="2800" b="1" dirty="0" smtClean="0"/>
          </a:p>
          <a:p>
            <a:pPr>
              <a:buNone/>
            </a:pPr>
            <a:endParaRPr lang="hr-HR" sz="2800" b="1" dirty="0" smtClean="0"/>
          </a:p>
          <a:p>
            <a:r>
              <a:rPr lang="hr-HR" sz="2800" b="1" dirty="0" smtClean="0"/>
              <a:t>uvjeravanja neoliberalnog kapitalizma i zagovornika istih o ekonomskom prosperitetu i socijalnoj ravnopravnosti je zapravo mit</a:t>
            </a:r>
          </a:p>
          <a:p>
            <a:pPr>
              <a:buNone/>
            </a:pPr>
            <a:r>
              <a:rPr lang="hr-HR" sz="2800" b="1" dirty="0" smtClean="0"/>
              <a:t> </a:t>
            </a:r>
          </a:p>
          <a:p>
            <a:endParaRPr lang="hr-H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>
            <a:normAutofit/>
          </a:bodyPr>
          <a:lstStyle/>
          <a:p>
            <a:r>
              <a:rPr lang="hr-HR" sz="2800" dirty="0" smtClean="0"/>
              <a:t>striktna afirmacija fiskalne stabilizacije, oštra primjena antiinflacijskih mjera, politika privatizacije i liberalizacije robnog i tržišnog kapitalizma i zabrana državnog intervencionizma nažalost nije polučio obećane i željene rezultate</a:t>
            </a:r>
          </a:p>
        </p:txBody>
      </p:sp>
      <p:pic>
        <p:nvPicPr>
          <p:cNvPr id="4" name="Content Placeholder 3" descr="Stezanje reme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86638" y="3214686"/>
            <a:ext cx="4699940" cy="325754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500034" y="500063"/>
            <a:ext cx="8229600" cy="6357937"/>
          </a:xfrm>
        </p:spPr>
        <p:txBody>
          <a:bodyPr>
            <a:normAutofit/>
          </a:bodyPr>
          <a:lstStyle/>
          <a:p>
            <a:r>
              <a:rPr lang="hr-HR" sz="2800" dirty="0" smtClean="0">
                <a:latin typeface="+mj-lt"/>
              </a:rPr>
              <a:t>vraćanje javnog duga odnosno kredita MMF zbog manjka u proračunima se izdvajao iz sektora najvažnijim za kvalitetu života građana: školstvo, zdravstvo, socijalno i mirovinsko osiguranje...</a:t>
            </a:r>
          </a:p>
          <a:p>
            <a:pPr>
              <a:buNone/>
            </a:pPr>
            <a:endParaRPr lang="hr-HR" sz="2800" dirty="0" smtClean="0">
              <a:latin typeface="+mj-lt"/>
            </a:endParaRPr>
          </a:p>
        </p:txBody>
      </p:sp>
      <p:pic>
        <p:nvPicPr>
          <p:cNvPr id="3" name="Picture 2" descr="recesij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857496"/>
            <a:ext cx="4615845" cy="33697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Placeholder 5"/>
          <p:cNvSpPr>
            <a:spLocks noGrp="1"/>
          </p:cNvSpPr>
          <p:nvPr>
            <p:ph type="body" idx="2"/>
          </p:nvPr>
        </p:nvSpPr>
        <p:spPr>
          <a:xfrm>
            <a:off x="428596" y="500042"/>
            <a:ext cx="4400552" cy="6000770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</a:pPr>
            <a:r>
              <a:rPr lang="hr-HR" sz="2800" dirty="0" smtClean="0"/>
              <a:t>  posljedica pad domaće proizvodnje</a:t>
            </a:r>
          </a:p>
          <a:p>
            <a:endParaRPr lang="hr-HR" sz="2800" dirty="0" smtClean="0"/>
          </a:p>
          <a:p>
            <a:pPr>
              <a:buFont typeface="Arial" charset="0"/>
              <a:buChar char="•"/>
            </a:pPr>
            <a:r>
              <a:rPr lang="hr-HR" sz="2800" dirty="0" smtClean="0"/>
              <a:t> tražena je i brza privatizacija koja je u nestabilnim gospodarskim i političkim uvijetima </a:t>
            </a:r>
            <a:r>
              <a:rPr lang="hr-HR" sz="2800" b="1" dirty="0" smtClean="0"/>
              <a:t>uz visoko korumpiranu političku elitu </a:t>
            </a:r>
            <a:r>
              <a:rPr lang="hr-HR" sz="2800" dirty="0" smtClean="0"/>
              <a:t>provedena katastrofalno loše</a:t>
            </a:r>
          </a:p>
          <a:p>
            <a:endParaRPr lang="hr-HR" sz="2800" dirty="0" smtClean="0"/>
          </a:p>
          <a:p>
            <a:pPr>
              <a:buFont typeface="Arial" charset="0"/>
              <a:buChar char="•"/>
            </a:pPr>
            <a:r>
              <a:rPr lang="hr-HR" sz="2800" dirty="0" smtClean="0"/>
              <a:t> rast i razvoj ostaju samo proklamirani ciljevi </a:t>
            </a:r>
          </a:p>
        </p:txBody>
      </p:sp>
      <p:pic>
        <p:nvPicPr>
          <p:cNvPr id="5" name="Picture 4" descr="korupcij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1285860"/>
            <a:ext cx="3929090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97538"/>
          </a:xfrm>
        </p:spPr>
        <p:txBody>
          <a:bodyPr>
            <a:normAutofit/>
          </a:bodyPr>
          <a:lstStyle/>
          <a:p>
            <a:pPr>
              <a:defRPr/>
            </a:pPr>
            <a:endParaRPr lang="hr-HR" dirty="0" smtClean="0"/>
          </a:p>
          <a:p>
            <a:pPr>
              <a:defRPr/>
            </a:pPr>
            <a:r>
              <a:rPr lang="hr-HR" dirty="0" smtClean="0"/>
              <a:t>napuštanje ekonomskog protekcionizma i gospodarske autarkičnosti sami po sebi nisu štetni  - oni u globalnom svijetu jesu generatori razvoja</a:t>
            </a:r>
          </a:p>
          <a:p>
            <a:pPr>
              <a:defRPr/>
            </a:pPr>
            <a:r>
              <a:rPr lang="hr-HR" dirty="0" smtClean="0"/>
              <a:t>međutim dvije stvari na kojima je neoliberalni ekonomski model uspostavljen u tranzicijskim zemljama podbacio u kritičnoj mjeri su:</a:t>
            </a:r>
          </a:p>
          <a:p>
            <a:pPr marL="514350" indent="-514350">
              <a:buFont typeface="Arial" charset="0"/>
              <a:buAutoNum type="alphaLcParenR"/>
              <a:defRPr/>
            </a:pPr>
            <a:r>
              <a:rPr lang="hr-HR" b="1" dirty="0" smtClean="0"/>
              <a:t>početna namjera</a:t>
            </a:r>
          </a:p>
          <a:p>
            <a:pPr marL="514350" indent="-514350">
              <a:buFont typeface="Arial" charset="0"/>
              <a:buAutoNum type="alphaLcParenR"/>
              <a:defRPr/>
            </a:pPr>
            <a:r>
              <a:rPr lang="hr-HR" b="1" dirty="0" smtClean="0"/>
              <a:t> način odnosno pristup istom</a:t>
            </a:r>
            <a:endParaRPr lang="hr-H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Placeholder 14"/>
          <p:cNvSpPr>
            <a:spLocks noGrp="1"/>
          </p:cNvSpPr>
          <p:nvPr>
            <p:ph type="body" idx="2"/>
          </p:nvPr>
        </p:nvSpPr>
        <p:spPr>
          <a:xfrm>
            <a:off x="428596" y="500042"/>
            <a:ext cx="4214842" cy="6072208"/>
          </a:xfrm>
        </p:spPr>
        <p:txBody>
          <a:bodyPr/>
          <a:lstStyle/>
          <a:p>
            <a:pPr eaLnBrk="1" hangingPunct="1"/>
            <a:endParaRPr lang="hr-HR" sz="2800" dirty="0" smtClean="0"/>
          </a:p>
          <a:p>
            <a:pPr eaLnBrk="1" hangingPunct="1">
              <a:buFont typeface="Arial" charset="0"/>
              <a:buChar char="•"/>
            </a:pPr>
            <a:endParaRPr lang="hr-HR" sz="2800" dirty="0" smtClean="0"/>
          </a:p>
          <a:p>
            <a:pPr eaLnBrk="1" hangingPunct="1">
              <a:buFont typeface="Arial" charset="0"/>
              <a:buChar char="•"/>
            </a:pPr>
            <a:r>
              <a:rPr lang="hr-HR" sz="2800" dirty="0" smtClean="0"/>
              <a:t> 20 st. – kapitalizam i socijalizam</a:t>
            </a:r>
          </a:p>
          <a:p>
            <a:pPr eaLnBrk="1" hangingPunct="1">
              <a:buFont typeface="Arial" charset="0"/>
              <a:buChar char="•"/>
            </a:pPr>
            <a:endParaRPr lang="hr-HR" sz="2800" dirty="0" smtClean="0"/>
          </a:p>
          <a:p>
            <a:pPr eaLnBrk="1" hangingPunct="1"/>
            <a:endParaRPr lang="hr-HR" sz="2800" dirty="0" smtClean="0"/>
          </a:p>
          <a:p>
            <a:pPr eaLnBrk="1" hangingPunct="1">
              <a:buFont typeface="Arial" charset="0"/>
              <a:buChar char="•"/>
            </a:pPr>
            <a:r>
              <a:rPr lang="hr-HR" sz="2800" dirty="0" smtClean="0"/>
              <a:t> 21.st. – KAPITALIZAM</a:t>
            </a:r>
          </a:p>
          <a:p>
            <a:pPr eaLnBrk="1" hangingPunct="1"/>
            <a:endParaRPr lang="hr-HR" sz="2800" dirty="0" smtClean="0"/>
          </a:p>
          <a:p>
            <a:pPr eaLnBrk="1" hangingPunct="1"/>
            <a:endParaRPr lang="hr-HR" sz="2800" b="1" dirty="0" smtClean="0"/>
          </a:p>
        </p:txBody>
      </p:sp>
      <p:pic>
        <p:nvPicPr>
          <p:cNvPr id="5122" name="Content Placeholder 11" descr="kapitalizam-300x225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4876" y="1357298"/>
            <a:ext cx="4287133" cy="34290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5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hr-HR" sz="2400" smtClean="0"/>
              <a:t> </a:t>
            </a:r>
            <a:r>
              <a:rPr lang="hr-HR" sz="2400" b="1" smtClean="0"/>
              <a:t>miješani ekonomski model </a:t>
            </a:r>
            <a:r>
              <a:rPr lang="hr-HR" sz="2400" smtClean="0"/>
              <a:t>s odgovarajućom kombinacijom javnog i privatnog predstavlja zadovoljavajuću i efikasnu  ekonomsku pardigmu</a:t>
            </a:r>
          </a:p>
        </p:txBody>
      </p:sp>
      <p:pic>
        <p:nvPicPr>
          <p:cNvPr id="34819" name="Content Placeholder 9" descr="Zastava Indij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096962" y="3775075"/>
            <a:ext cx="2609850" cy="1752600"/>
          </a:xfrm>
        </p:spPr>
      </p:pic>
      <p:pic>
        <p:nvPicPr>
          <p:cNvPr id="34820" name="Content Placeholder 8" descr="Kina zastava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543550" y="3694112"/>
            <a:ext cx="2390775" cy="1914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Hrvatska opterećena ratnom agresijom na početku tranzicijskog procesa</a:t>
            </a:r>
          </a:p>
          <a:p>
            <a:endParaRPr lang="hr-HR" dirty="0" smtClean="0"/>
          </a:p>
          <a:p>
            <a:r>
              <a:rPr lang="hr-HR" dirty="0" smtClean="0"/>
              <a:t> tranzicija nije imala normalan ekonomsko - pravni tok</a:t>
            </a:r>
          </a:p>
          <a:p>
            <a:endParaRPr lang="hr-HR" dirty="0" smtClean="0"/>
          </a:p>
          <a:p>
            <a:r>
              <a:rPr lang="hr-HR" dirty="0" smtClean="0"/>
              <a:t>ekonomsko nesnalaženje</a:t>
            </a:r>
          </a:p>
          <a:p>
            <a:endParaRPr lang="hr-HR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Neki tranzicijski problemi u Republici Hrvatskoj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31552"/>
          </a:xfrm>
        </p:spPr>
        <p:txBody>
          <a:bodyPr/>
          <a:lstStyle/>
          <a:p>
            <a:r>
              <a:rPr lang="hr-HR" dirty="0" smtClean="0"/>
              <a:t>rat zahtjevao značajna materijalna i financijska sredstva</a:t>
            </a:r>
          </a:p>
          <a:p>
            <a:endParaRPr lang="hr-HR" dirty="0" smtClean="0"/>
          </a:p>
          <a:p>
            <a:r>
              <a:rPr lang="vi-VN" dirty="0" smtClean="0"/>
              <a:t>međunarodni</a:t>
            </a:r>
            <a:r>
              <a:rPr lang="hr-HR" dirty="0" smtClean="0"/>
              <a:t> embargo</a:t>
            </a:r>
          </a:p>
          <a:p>
            <a:endParaRPr lang="hr-HR" dirty="0" smtClean="0"/>
          </a:p>
          <a:p>
            <a:r>
              <a:rPr lang="hr-HR" dirty="0" smtClean="0"/>
              <a:t>mobilizacija</a:t>
            </a:r>
          </a:p>
          <a:p>
            <a:endParaRPr lang="hr-HR" dirty="0" smtClean="0"/>
          </a:p>
          <a:p>
            <a:r>
              <a:rPr lang="hr-HR" dirty="0" smtClean="0"/>
              <a:t>demobilizacija – radno sposobni pojedinci postaju problem države</a:t>
            </a:r>
          </a:p>
          <a:p>
            <a:endParaRPr lang="hr-HR" dirty="0" smtClean="0"/>
          </a:p>
          <a:p>
            <a:r>
              <a:rPr lang="hr-HR" dirty="0" smtClean="0"/>
              <a:t>politika “200 bogatih poduzetnika” 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8742"/>
          </a:xfrm>
        </p:spPr>
        <p:txBody>
          <a:bodyPr/>
          <a:lstStyle/>
          <a:p>
            <a:r>
              <a:rPr lang="hr-HR" dirty="0" smtClean="0"/>
              <a:t>nekad veliki gospodarski subjekti nestaju</a:t>
            </a:r>
          </a:p>
          <a:p>
            <a:pPr>
              <a:buNone/>
            </a:pPr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isisana postojeća akumulacija te vrijednost temeljnog kapital i istog transferiran u inozemstvo</a:t>
            </a:r>
          </a:p>
          <a:p>
            <a:pPr>
              <a:buNone/>
            </a:pPr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432000 novih umirovljenika (1999.g.)</a:t>
            </a:r>
          </a:p>
          <a:p>
            <a:pPr>
              <a:buNone/>
            </a:pPr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“Pandorina kutija” 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627784" y="1772816"/>
            <a:ext cx="3960440" cy="2736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HRVATSKA POLJOPRIVREDA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2411760" y="1700808"/>
            <a:ext cx="868025" cy="4007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83568" y="98072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7 % neishranjenog stanovništva - 300000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580112" y="1484784"/>
            <a:ext cx="72008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76056" y="76470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1200000 blizu granice neishranjenosti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1835696" y="3573016"/>
            <a:ext cx="79208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55576" y="4005064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obradivih površina 1.99 milijuna ha – samo 50 % obrađeno!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372200" y="3789040"/>
            <a:ext cx="64807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788024" y="4725144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moguće 95 % prehrambenih proizvoda osigurati iz vlastitih izvora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0.gstatic.com/images?q=tbn:ANd9GcSAFqshc0mrMsFVaFN1BRWMBTcJZxLm_CfXe_fwLhSrkoemJRZ3fQ8Di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000240"/>
            <a:ext cx="2955183" cy="2955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31552"/>
          </a:xfrm>
        </p:spPr>
        <p:txBody>
          <a:bodyPr/>
          <a:lstStyle/>
          <a:p>
            <a:r>
              <a:rPr lang="hr-HR" dirty="0" smtClean="0"/>
              <a:t>prosječna veličina posjeda mala – primjena krupnih tehnologija nemoguća</a:t>
            </a:r>
          </a:p>
          <a:p>
            <a:endParaRPr lang="hr-HR" dirty="0" smtClean="0"/>
          </a:p>
          <a:p>
            <a:r>
              <a:rPr lang="hr-HR" dirty="0" smtClean="0"/>
              <a:t>povećanje posjeda u otkupu zemljišta ili davanju državnog – neobrađenog onima koji su zainteresirani</a:t>
            </a:r>
          </a:p>
          <a:p>
            <a:endParaRPr lang="hr-HR" dirty="0" smtClean="0"/>
          </a:p>
          <a:p>
            <a:r>
              <a:rPr lang="hr-HR" dirty="0" smtClean="0"/>
              <a:t>otkup skup – krediti nepovoljni</a:t>
            </a:r>
          </a:p>
          <a:p>
            <a:endParaRPr lang="hr-HR" dirty="0" smtClean="0"/>
          </a:p>
          <a:p>
            <a:r>
              <a:rPr lang="hr-HR" dirty="0" smtClean="0"/>
              <a:t>posebna banka za poljoprivrednike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5866"/>
          </a:xfrm>
        </p:spPr>
        <p:txBody>
          <a:bodyPr/>
          <a:lstStyle/>
          <a:p>
            <a:r>
              <a:rPr lang="hr-HR" dirty="0" smtClean="0"/>
              <a:t>drugi problem – nedostatni poticaji ili nikakvi</a:t>
            </a:r>
          </a:p>
          <a:p>
            <a:endParaRPr lang="hr-HR" dirty="0" smtClean="0"/>
          </a:p>
          <a:p>
            <a:r>
              <a:rPr lang="hr-HR" dirty="0" smtClean="0"/>
              <a:t>kod nas 0,5%, EU zemlje 1,3%, SAD  1,1%</a:t>
            </a:r>
          </a:p>
          <a:p>
            <a:endParaRPr lang="hr-HR" dirty="0" smtClean="0"/>
          </a:p>
          <a:p>
            <a:r>
              <a:rPr lang="hr-HR" dirty="0" smtClean="0"/>
              <a:t>moguće rješenje zadrugarstvo (mala i srednja poljoprivredna gospodarstva) – zajednički planovi proizvodnje, nabavka repromaterijala i opreme te plasman proizvoda</a:t>
            </a:r>
          </a:p>
          <a:p>
            <a:endParaRPr lang="hr-HR" dirty="0" smtClean="0"/>
          </a:p>
          <a:p>
            <a:r>
              <a:rPr lang="hr-HR" dirty="0" smtClean="0"/>
              <a:t>smanjuju se troškovi, a povećava konkurentnost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5866"/>
          </a:xfrm>
        </p:spPr>
        <p:txBody>
          <a:bodyPr/>
          <a:lstStyle/>
          <a:p>
            <a:r>
              <a:rPr lang="hr-HR" dirty="0" smtClean="0"/>
              <a:t>temeljni cilj RH bi trebao biti da se neiskorišteno zemljište što prije osposobi</a:t>
            </a:r>
          </a:p>
          <a:p>
            <a:endParaRPr lang="hr-HR" dirty="0" smtClean="0"/>
          </a:p>
          <a:p>
            <a:r>
              <a:rPr lang="hr-HR" dirty="0" smtClean="0"/>
              <a:t>ublažio bi se ogroman uvoz, povećao izvoz, broj zaposlenih u poljoprivredi povećao</a:t>
            </a:r>
          </a:p>
          <a:p>
            <a:endParaRPr lang="hr-HR" dirty="0" smtClean="0"/>
          </a:p>
          <a:p>
            <a:r>
              <a:rPr lang="hr-HR" dirty="0" smtClean="0"/>
              <a:t>poljopivreda je vrlo prilagodljiva tržištu (nisu potrebna značajnij sredstva za prelazak na drugu kulturu)</a:t>
            </a:r>
          </a:p>
          <a:p>
            <a:endParaRPr lang="hr-HR" dirty="0" smtClean="0"/>
          </a:p>
          <a:p>
            <a:r>
              <a:rPr lang="hr-HR" dirty="0" smtClean="0"/>
              <a:t>RH je u poziciji da pokrije 95% potrebnih proizvoda, a izvoz bi se višestruko povećao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4428"/>
          </a:xfrm>
        </p:spPr>
        <p:txBody>
          <a:bodyPr/>
          <a:lstStyle/>
          <a:p>
            <a:r>
              <a:rPr lang="hr-HR" dirty="0" smtClean="0"/>
              <a:t>poseban problem RH je vanjski dug</a:t>
            </a:r>
          </a:p>
          <a:p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1998. iznosio je 6.876 milijardi EUR</a:t>
            </a:r>
          </a:p>
          <a:p>
            <a:pPr>
              <a:buNone/>
            </a:pPr>
            <a:r>
              <a:rPr lang="hr-HR" dirty="0" smtClean="0"/>
              <a:t>   2008.  34,8 milijardi EUR</a:t>
            </a:r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povećan  za  5, 1 %!!!</a:t>
            </a:r>
          </a:p>
          <a:p>
            <a:endParaRPr lang="hr-HR" dirty="0" smtClean="0"/>
          </a:p>
          <a:p>
            <a:r>
              <a:rPr lang="hr-HR" dirty="0" smtClean="0"/>
              <a:t>taj se negativni trend nastavio i predstavlja nesagledive gospodarske poljedice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500034" y="714356"/>
            <a:ext cx="8215370" cy="5840413"/>
          </a:xfrm>
        </p:spPr>
        <p:txBody>
          <a:bodyPr>
            <a:normAutofit fontScale="92500" lnSpcReduction="10000"/>
          </a:bodyPr>
          <a:lstStyle/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hr-HR" sz="2800" dirty="0" smtClean="0"/>
              <a:t>dominantno privatno vlasništvo nad sredstvima za proizvodnju</a:t>
            </a:r>
          </a:p>
          <a:p>
            <a:pPr marL="342900" indent="-342900" eaLnBrk="1" fontAlgn="auto" hangingPunct="1">
              <a:spcAft>
                <a:spcPts val="0"/>
              </a:spcAft>
              <a:defRPr/>
            </a:pPr>
            <a:endParaRPr lang="hr-HR" sz="28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hr-HR" sz="2800" dirty="0" smtClean="0"/>
              <a:t>robna proizvodnja</a:t>
            </a:r>
          </a:p>
          <a:p>
            <a:pPr marL="342900" indent="-342900" eaLnBrk="1" fontAlgn="auto" hangingPunct="1">
              <a:spcAft>
                <a:spcPts val="0"/>
              </a:spcAft>
              <a:defRPr/>
            </a:pPr>
            <a:endParaRPr lang="hr-HR" sz="28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hr-HR" sz="2800" dirty="0" smtClean="0"/>
              <a:t>tržište kao primarni alokator ponude i potražnje</a:t>
            </a:r>
          </a:p>
          <a:p>
            <a:pPr marL="342900" indent="-342900" eaLnBrk="1" fontAlgn="auto" hangingPunct="1">
              <a:spcAft>
                <a:spcPts val="0"/>
              </a:spcAft>
              <a:defRPr/>
            </a:pPr>
            <a:endParaRPr lang="hr-HR" sz="28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hr-HR" sz="2800" dirty="0" smtClean="0"/>
              <a:t>klasna ekonomska podjela</a:t>
            </a:r>
          </a:p>
          <a:p>
            <a:pPr marL="342900" indent="-342900" eaLnBrk="1" fontAlgn="auto" hangingPunct="1">
              <a:spcAft>
                <a:spcPts val="0"/>
              </a:spcAft>
              <a:defRPr/>
            </a:pPr>
            <a:endParaRPr lang="hr-HR" sz="28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5"/>
              <a:defRPr/>
            </a:pPr>
            <a:r>
              <a:rPr lang="hr-HR" sz="2800" dirty="0" smtClean="0"/>
              <a:t>danas je kapitalizam jedini i neupitni ekonomski sustav globalnih razmjera  </a:t>
            </a:r>
          </a:p>
          <a:p>
            <a:pPr marL="342900" indent="-342900" eaLnBrk="1" fontAlgn="auto" hangingPunct="1">
              <a:spcAft>
                <a:spcPts val="0"/>
              </a:spcAft>
              <a:defRPr/>
            </a:pPr>
            <a:endParaRPr lang="hr-HR" sz="2800" dirty="0" smtClean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r-HR" sz="2800" b="1" dirty="0" smtClean="0"/>
              <a:t>sve drugo osim navedenih postulata izloženo nesigurnosti i neizvjesnosti poglavito socijalna prava</a:t>
            </a:r>
          </a:p>
          <a:p>
            <a:pPr>
              <a:defRPr/>
            </a:pPr>
            <a:endParaRPr lang="hr-H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razni džepovi h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3562" y="2179638"/>
            <a:ext cx="5476875" cy="3286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60114"/>
          </a:xfrm>
        </p:spPr>
        <p:txBody>
          <a:bodyPr/>
          <a:lstStyle/>
          <a:p>
            <a:pPr algn="ctr">
              <a:buNone/>
            </a:pPr>
            <a:endParaRPr lang="hr-HR" dirty="0" smtClean="0"/>
          </a:p>
          <a:p>
            <a:pPr algn="ctr">
              <a:buNone/>
            </a:pPr>
            <a:endParaRPr lang="hr-HR" dirty="0" smtClean="0"/>
          </a:p>
          <a:p>
            <a:pPr algn="ctr">
              <a:buNone/>
            </a:pPr>
            <a:endParaRPr lang="hr-HR" dirty="0" smtClean="0"/>
          </a:p>
          <a:p>
            <a:pPr algn="ctr">
              <a:buNone/>
            </a:pPr>
            <a:r>
              <a:rPr lang="hr-HR" dirty="0" smtClean="0"/>
              <a:t>HVALA NA POZORNOSTI!</a:t>
            </a:r>
          </a:p>
          <a:p>
            <a:pPr algn="ctr">
              <a:buNone/>
            </a:pPr>
            <a:endParaRPr lang="hr-HR" dirty="0" smtClean="0"/>
          </a:p>
          <a:p>
            <a:pPr algn="ctr">
              <a:buNone/>
            </a:pPr>
            <a:endParaRPr lang="hr-HR" dirty="0" smtClean="0"/>
          </a:p>
          <a:p>
            <a:pPr algn="ctr">
              <a:buNone/>
            </a:pPr>
            <a:endParaRPr lang="hr-HR" dirty="0"/>
          </a:p>
        </p:txBody>
      </p:sp>
      <p:sp>
        <p:nvSpPr>
          <p:cNvPr id="6" name="Smiley Face 5"/>
          <p:cNvSpPr/>
          <p:nvPr/>
        </p:nvSpPr>
        <p:spPr>
          <a:xfrm>
            <a:off x="3357554" y="3357562"/>
            <a:ext cx="2357454" cy="2857520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3"/>
          <p:cNvSpPr>
            <a:spLocks noGrp="1"/>
          </p:cNvSpPr>
          <p:nvPr>
            <p:ph sz="half" idx="1"/>
          </p:nvPr>
        </p:nvSpPr>
        <p:spPr>
          <a:xfrm>
            <a:off x="642910" y="571480"/>
            <a:ext cx="8501090" cy="5852160"/>
          </a:xfrm>
        </p:spPr>
        <p:txBody>
          <a:bodyPr/>
          <a:lstStyle/>
          <a:p>
            <a:r>
              <a:rPr lang="hr-HR" sz="2800" dirty="0" smtClean="0"/>
              <a:t> uz sve navedeno nužno je preispitati bar na teorijskoj razini  početnu neupitnost takvog sustava</a:t>
            </a:r>
          </a:p>
          <a:p>
            <a:endParaRPr lang="hr-HR" sz="1800" dirty="0" smtClean="0"/>
          </a:p>
          <a:p>
            <a:endParaRPr lang="hr-HR" sz="1800" dirty="0" smtClean="0"/>
          </a:p>
          <a:p>
            <a:endParaRPr lang="hr-HR" sz="1800" dirty="0" smtClean="0"/>
          </a:p>
          <a:p>
            <a:pPr>
              <a:buFont typeface="Arial" charset="0"/>
              <a:buNone/>
            </a:pPr>
            <a:r>
              <a:rPr lang="hr-HR" dirty="0" smtClean="0"/>
              <a:t> </a:t>
            </a:r>
          </a:p>
          <a:p>
            <a:pPr>
              <a:buFont typeface="Arial" charset="0"/>
              <a:buNone/>
            </a:pPr>
            <a:endParaRPr lang="hr-HR" dirty="0" smtClean="0"/>
          </a:p>
          <a:p>
            <a:pPr>
              <a:buFont typeface="Arial" charset="0"/>
              <a:buNone/>
            </a:pPr>
            <a:endParaRPr lang="hr-HR" dirty="0" smtClean="0"/>
          </a:p>
        </p:txBody>
      </p:sp>
      <p:pic>
        <p:nvPicPr>
          <p:cNvPr id="7172" name="Picture 5" descr="RESOURC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500306"/>
            <a:ext cx="4315821" cy="3429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Placeholder 3"/>
          <p:cNvSpPr>
            <a:spLocks noGrp="1"/>
          </p:cNvSpPr>
          <p:nvPr>
            <p:ph type="body" idx="2"/>
          </p:nvPr>
        </p:nvSpPr>
        <p:spPr>
          <a:xfrm>
            <a:off x="500034" y="357166"/>
            <a:ext cx="8072494" cy="6000792"/>
          </a:xfrm>
        </p:spPr>
        <p:txBody>
          <a:bodyPr>
            <a:normAutofit/>
          </a:bodyPr>
          <a:lstStyle/>
          <a:p>
            <a:pPr eaLnBrk="1" hangingPunct="1"/>
            <a:endParaRPr lang="hr-HR" sz="2400" dirty="0" smtClean="0"/>
          </a:p>
          <a:p>
            <a:pPr eaLnBrk="1" hangingPunct="1">
              <a:buFont typeface="Arial" charset="0"/>
              <a:buChar char="•"/>
            </a:pPr>
            <a:r>
              <a:rPr lang="hr-HR" sz="2800" dirty="0" smtClean="0"/>
              <a:t>  temelji kapitalizma u djelu  Adama Smitha </a:t>
            </a:r>
          </a:p>
          <a:p>
            <a:pPr eaLnBrk="1" hangingPunct="1"/>
            <a:endParaRPr lang="hr-HR" sz="2800" dirty="0" smtClean="0"/>
          </a:p>
          <a:p>
            <a:pPr eaLnBrk="1" hangingPunct="1"/>
            <a:r>
              <a:rPr lang="hr-HR" sz="2800" dirty="0" smtClean="0"/>
              <a:t>“ Istraživanje prirode i uzroka  bogatstva naroda” 1776.g.</a:t>
            </a:r>
          </a:p>
          <a:p>
            <a:pPr eaLnBrk="1" hangingPunct="1"/>
            <a:endParaRPr lang="hr-HR" sz="2800" dirty="0" smtClean="0"/>
          </a:p>
          <a:p>
            <a:pPr eaLnBrk="1" hangingPunct="1">
              <a:buFont typeface="Arial" charset="0"/>
              <a:buChar char="•"/>
            </a:pPr>
            <a:r>
              <a:rPr lang="hr-HR" sz="2800" dirty="0" smtClean="0"/>
              <a:t>  laissez faire doktrina – “nevidljiva ruka “ koja djeluje kao automatski regulator  tržišnog mehanizma</a:t>
            </a:r>
          </a:p>
          <a:p>
            <a:pPr eaLnBrk="1" hangingPunct="1"/>
            <a:endParaRPr lang="hr-HR" sz="2800" dirty="0" smtClean="0"/>
          </a:p>
          <a:p>
            <a:pPr eaLnBrk="1" hangingPunct="1">
              <a:buFont typeface="Arial" charset="0"/>
              <a:buChar char="•"/>
            </a:pPr>
            <a:r>
              <a:rPr lang="hr-HR" sz="2800" dirty="0" smtClean="0"/>
              <a:t> slobodna konkurencija i nemiješanje države u privredu društva – temelj  paradigme otrodoksnih liberalnih ekonomista</a:t>
            </a:r>
          </a:p>
          <a:p>
            <a:pPr eaLnBrk="1" hangingPunct="1"/>
            <a:endParaRPr lang="hr-H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wallstreet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71802" y="1785926"/>
            <a:ext cx="3038475" cy="40481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1357290" y="571480"/>
            <a:ext cx="7072362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r-HR" sz="2800" b="1" dirty="0">
                <a:latin typeface="+mj-lt"/>
              </a:rPr>
              <a:t>V</a:t>
            </a:r>
            <a:r>
              <a:rPr lang="hr-HR" sz="2800" b="1" dirty="0" smtClean="0">
                <a:latin typeface="+mj-lt"/>
              </a:rPr>
              <a:t>elika gospodarska kriza 1929. - 1933.</a:t>
            </a:r>
            <a:endParaRPr lang="hr-HR" sz="2800" b="1" dirty="0">
              <a:latin typeface="+mj-lt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16200000" flipV="1">
            <a:off x="4000496" y="1357298"/>
            <a:ext cx="571504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6072198" y="2571744"/>
            <a:ext cx="428628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72264" y="1785926"/>
            <a:ext cx="2357454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ctr">
              <a:buAutoNum type="arabicPeriod" startAt="1929"/>
            </a:pPr>
            <a:r>
              <a:rPr lang="hr-HR" sz="2800" dirty="0" smtClean="0">
                <a:latin typeface="+mj-lt"/>
              </a:rPr>
              <a:t> - 3.2%</a:t>
            </a:r>
          </a:p>
          <a:p>
            <a:pPr marL="342900" indent="-342900" algn="ctr"/>
            <a:r>
              <a:rPr lang="hr-HR" sz="2800" dirty="0" smtClean="0">
                <a:latin typeface="+mj-lt"/>
              </a:rPr>
              <a:t>1933. – 24,9%</a:t>
            </a:r>
          </a:p>
          <a:p>
            <a:pPr marL="342900" indent="-342900" algn="ctr">
              <a:buAutoNum type="arabicPeriod" startAt="1929"/>
            </a:pPr>
            <a:endParaRPr lang="hr-HR" sz="2800" dirty="0" smtClean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4282" y="1285860"/>
            <a:ext cx="2786082" cy="22467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l-PL" sz="2800" dirty="0" smtClean="0">
                <a:latin typeface="+mj-lt"/>
              </a:rPr>
              <a:t>prosječne nadnice su pale za 60%, a prihod od poljoprivrede za 50%. </a:t>
            </a:r>
            <a:endParaRPr lang="hr-HR" sz="2800" dirty="0">
              <a:latin typeface="+mj-lt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2607455" y="3821909"/>
            <a:ext cx="571504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 flipV="1">
            <a:off x="3000364" y="5357826"/>
            <a:ext cx="500066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4282" y="4714884"/>
            <a:ext cx="2643206" cy="18158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hr-HR" sz="2800" dirty="0" smtClean="0"/>
              <a:t>svaki 4 Amerikanac ostao bez posla </a:t>
            </a:r>
            <a:endParaRPr lang="hr-HR" sz="28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572132" y="5357826"/>
            <a:ext cx="857256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786546" y="4214818"/>
            <a:ext cx="2143172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hr-HR" sz="2800" dirty="0" smtClean="0"/>
              <a:t>domino efekt  </a:t>
            </a:r>
            <a:endParaRPr lang="hr-HR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6643702" y="5715016"/>
            <a:ext cx="2214578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hr-HR" sz="2800" dirty="0" smtClean="0"/>
              <a:t>stagflacija</a:t>
            </a:r>
            <a:endParaRPr lang="hr-HR" sz="28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072198" y="4143380"/>
            <a:ext cx="571504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Placeholder 6"/>
          <p:cNvSpPr>
            <a:spLocks noGrp="1"/>
          </p:cNvSpPr>
          <p:nvPr>
            <p:ph type="body" idx="2"/>
          </p:nvPr>
        </p:nvSpPr>
        <p:spPr>
          <a:xfrm>
            <a:off x="357158" y="500042"/>
            <a:ext cx="4829180" cy="5840413"/>
          </a:xfrm>
        </p:spPr>
        <p:txBody>
          <a:bodyPr>
            <a:noAutofit/>
          </a:bodyPr>
          <a:lstStyle/>
          <a:p>
            <a:endParaRPr lang="hr-HR" sz="2800" dirty="0" smtClean="0">
              <a:latin typeface="+mj-lt"/>
            </a:endParaRPr>
          </a:p>
          <a:p>
            <a:pPr>
              <a:buFont typeface="Arial" charset="0"/>
              <a:buChar char="•"/>
            </a:pPr>
            <a:r>
              <a:rPr lang="hr-HR" sz="2800" dirty="0" smtClean="0">
                <a:latin typeface="+mj-lt"/>
              </a:rPr>
              <a:t> gospodarski rast zamjenjen inflacijom, recesijom i nezaposlenošću</a:t>
            </a:r>
          </a:p>
          <a:p>
            <a:endParaRPr lang="hr-HR" sz="2800" dirty="0" smtClean="0">
              <a:latin typeface="+mj-lt"/>
            </a:endParaRPr>
          </a:p>
          <a:p>
            <a:pPr>
              <a:buFont typeface="Arial" charset="0"/>
              <a:buChar char="•"/>
            </a:pPr>
            <a:r>
              <a:rPr lang="hr-HR" sz="2800" b="1" dirty="0" smtClean="0">
                <a:latin typeface="+mj-lt"/>
              </a:rPr>
              <a:t>John Maynerod Keynes</a:t>
            </a:r>
          </a:p>
          <a:p>
            <a:r>
              <a:rPr lang="hr-HR" sz="2800" dirty="0" smtClean="0">
                <a:latin typeface="+mj-lt"/>
              </a:rPr>
              <a:t>“OPĆA TEORIJA ZAPOSLENOSTI, KAMATE I NOVCA “  1936.g.</a:t>
            </a:r>
            <a:endParaRPr lang="hr-HR" sz="2800" i="1" dirty="0" smtClean="0">
              <a:latin typeface="+mj-lt"/>
            </a:endParaRPr>
          </a:p>
        </p:txBody>
      </p:sp>
      <p:pic>
        <p:nvPicPr>
          <p:cNvPr id="9218" name="Content Placeholder 7" descr="INFLACIJA_0_0_468X10000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253162" y="1778810"/>
            <a:ext cx="3462242" cy="2882773"/>
          </a:xfr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  <a:prstDash val="lgDash"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295" endPos="92000" dist="101600" dir="5400000" sy="-100000" algn="bl" rotWithShape="0"/>
            <a:softEdge rad="3175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2154</TotalTime>
  <Words>1442</Words>
  <Application>Microsoft Office PowerPoint</Application>
  <PresentationFormat>On-screen Show (4:3)</PresentationFormat>
  <Paragraphs>277</Paragraphs>
  <Slides>51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Urban</vt:lpstr>
      <vt:lpstr>EKONOMSKE I SOCIJALNE PROTURJEČNOSTI NEOLIBERALNOG KAPITALIZMA</vt:lpstr>
      <vt:lpstr>Sažetak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Međunarodne institucije u funkciji neoliberalnog kapitalizma</vt:lpstr>
      <vt:lpstr>Slide 24</vt:lpstr>
      <vt:lpstr>Slide 25</vt:lpstr>
      <vt:lpstr>Slide 26</vt:lpstr>
      <vt:lpstr>Slide 27</vt:lpstr>
      <vt:lpstr>Slide 28</vt:lpstr>
      <vt:lpstr>Slide 29</vt:lpstr>
      <vt:lpstr>Ekonomski i socijalni problemi tranzicijskih zemalja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 miješani ekonomski model s odgovarajućom kombinacijom javnog i privatnog predstavlja zadovoljavajuću i efikasnu  ekonomsku pardigmu</vt:lpstr>
      <vt:lpstr>Neki tranzicijski problemi u Republici Hrvatskoj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Crni</dc:creator>
  <cp:lastModifiedBy>Zlata</cp:lastModifiedBy>
  <cp:revision>345</cp:revision>
  <dcterms:created xsi:type="dcterms:W3CDTF">2014-08-23T15:21:14Z</dcterms:created>
  <dcterms:modified xsi:type="dcterms:W3CDTF">2014-09-17T19:24:47Z</dcterms:modified>
</cp:coreProperties>
</file>