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1" r:id="rId3"/>
    <p:sldId id="259" r:id="rId4"/>
    <p:sldId id="260" r:id="rId5"/>
    <p:sldId id="261" r:id="rId6"/>
    <p:sldId id="262" r:id="rId7"/>
    <p:sldId id="263" r:id="rId8"/>
    <p:sldId id="264" r:id="rId9"/>
    <p:sldId id="272" r:id="rId10"/>
    <p:sldId id="273" r:id="rId11"/>
    <p:sldId id="274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DDDDD"/>
    <a:srgbClr val="2C355A"/>
    <a:srgbClr val="EDDB7D"/>
    <a:srgbClr val="3C4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65" autoAdjust="0"/>
    <p:restoredTop sz="94660"/>
  </p:normalViewPr>
  <p:slideViewPr>
    <p:cSldViewPr>
      <p:cViewPr>
        <p:scale>
          <a:sx n="75" d="100"/>
          <a:sy n="75" d="100"/>
        </p:scale>
        <p:origin x="-34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77A54E-7EC0-4431-A765-EA508C04C21F}" type="datetimeFigureOut">
              <a:rPr lang="sr-Latn-CS" smtClean="0"/>
              <a:t>25.4.2012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31A18-C83E-4449-85D5-32464B6ACB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38181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U</a:t>
            </a:r>
            <a:r>
              <a:rPr lang="hr-HR" baseline="0" dirty="0" smtClean="0"/>
              <a:t> prvoj anketi: 70%-5,  25%-4, 5%-3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31A18-C83E-4449-85D5-32464B6ACB09}" type="slidenum">
              <a:rPr lang="hr-HR" smtClean="0"/>
              <a:t>9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2D494-7D83-49F7-A342-4B287CE5BCD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78DFA-50C8-4C77-9A4C-99DD0CFA031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D1CAA-255E-4D22-9A82-835F21BCCE2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08461-A2D1-4F9C-8276-F7618C649A3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11DD9-37EF-4270-AF47-5AE84574CD1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34C9B-0D14-4655-8C90-F25E60B96E8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43911-C1DF-4C2B-9FAA-B6F019AA2A7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01153-1426-4EA0-BBAB-BFEAB7846F7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FBD86-A5B1-4CC1-821C-E6F6BFEAAF7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C16FF-98DF-4CA8-8F1F-35D596C11D5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26758-9709-4E40-92CF-37560D636CE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12742"/>
            </a:gs>
            <a:gs pos="50000">
              <a:srgbClr val="3C487A"/>
            </a:gs>
            <a:gs pos="100000">
              <a:srgbClr val="21274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0C8C312-6D8A-4940-8503-9D35075C837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logo-n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44850" y="476250"/>
            <a:ext cx="266382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6202363"/>
            <a:ext cx="9144000" cy="539750"/>
          </a:xfrm>
          <a:prstGeom prst="rect">
            <a:avLst/>
          </a:prstGeom>
          <a:solidFill>
            <a:srgbClr val="2C355A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hr-HR" sz="1000">
                <a:solidFill>
                  <a:srgbClr val="DDDDDD"/>
                </a:solidFill>
                <a:latin typeface="Georgia" pitchFamily="18" charset="0"/>
              </a:rPr>
              <a:t>Gimnazija Požega - Dr. Franje Tuđmana 4/A - 34000 Požega - Hrvatska - +385 (0)34 / 316 750 -</a:t>
            </a:r>
            <a:r>
              <a:rPr lang="hr-HR" sz="100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hr-HR" sz="1000">
                <a:solidFill>
                  <a:srgbClr val="EDDB7D"/>
                </a:solidFill>
                <a:latin typeface="Georgia" pitchFamily="18" charset="0"/>
              </a:rPr>
              <a:t>www.gimpoz.hr</a:t>
            </a:r>
          </a:p>
        </p:txBody>
      </p:sp>
      <p:sp>
        <p:nvSpPr>
          <p:cNvPr id="2052" name="TekstniOkvir 1"/>
          <p:cNvSpPr txBox="1">
            <a:spLocks noChangeArrowheads="1"/>
          </p:cNvSpPr>
          <p:nvPr/>
        </p:nvSpPr>
        <p:spPr bwMode="auto">
          <a:xfrm>
            <a:off x="458788" y="1844675"/>
            <a:ext cx="82089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4000" dirty="0">
                <a:solidFill>
                  <a:schemeClr val="bg1"/>
                </a:solidFill>
              </a:rPr>
              <a:t>E-dnevnik sa stajališta razrednika, nastavnika</a:t>
            </a:r>
            <a:r>
              <a:rPr lang="hr-HR" sz="4000" dirty="0" smtClean="0">
                <a:solidFill>
                  <a:schemeClr val="bg1"/>
                </a:solidFill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hr-HR" sz="4000" dirty="0" smtClean="0">
                <a:solidFill>
                  <a:schemeClr val="bg1"/>
                </a:solidFill>
              </a:rPr>
              <a:t>ravnatelja, stručnih suradnika</a:t>
            </a:r>
          </a:p>
          <a:p>
            <a:pPr algn="ctr">
              <a:lnSpc>
                <a:spcPct val="150000"/>
              </a:lnSpc>
            </a:pPr>
            <a:r>
              <a:rPr lang="hr-HR" sz="4000" dirty="0" smtClean="0">
                <a:solidFill>
                  <a:schemeClr val="bg1"/>
                </a:solidFill>
              </a:rPr>
              <a:t> </a:t>
            </a:r>
            <a:r>
              <a:rPr lang="hr-HR" sz="4000" dirty="0">
                <a:solidFill>
                  <a:schemeClr val="bg1"/>
                </a:solidFill>
              </a:rPr>
              <a:t>roditelja i učenika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 dirty="0" smtClean="0">
                <a:solidFill>
                  <a:srgbClr val="FFC000"/>
                </a:solidFill>
              </a:rPr>
              <a:t>Zaključimo:</a:t>
            </a:r>
            <a:endParaRPr lang="hr-HR" sz="3600" b="1" dirty="0">
              <a:solidFill>
                <a:srgbClr val="FFC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hr-HR" sz="2800" dirty="0" smtClean="0">
                <a:solidFill>
                  <a:srgbClr val="FFC000"/>
                </a:solidFill>
              </a:rPr>
              <a:t>Uvođenje aplikacije e-dnevnik unaprijedilo je vođenje službene evidencije u razredima</a:t>
            </a:r>
          </a:p>
          <a:p>
            <a:r>
              <a:rPr lang="hr-HR" sz="2800" dirty="0" smtClean="0">
                <a:solidFill>
                  <a:srgbClr val="FFC000"/>
                </a:solidFill>
              </a:rPr>
              <a:t>Stav prema sudjelovanju u pilot projektu je pozitivan</a:t>
            </a:r>
          </a:p>
          <a:p>
            <a:r>
              <a:rPr lang="hr-HR" sz="2800" dirty="0" smtClean="0">
                <a:solidFill>
                  <a:srgbClr val="FFC000"/>
                </a:solidFill>
              </a:rPr>
              <a:t>E-dnevnik kao zamjena “papirnate” knjige potpuno zadovoljava i zadovoljava 80%</a:t>
            </a:r>
          </a:p>
          <a:p>
            <a:r>
              <a:rPr lang="hr-HR" sz="2800" dirty="0" smtClean="0">
                <a:solidFill>
                  <a:srgbClr val="FFC000"/>
                </a:solidFill>
              </a:rPr>
              <a:t>E-dnevnik je bolji u svojim funkcionalnostima  od “papirnate” razredne knjige</a:t>
            </a:r>
          </a:p>
          <a:p>
            <a:r>
              <a:rPr lang="hr-HR" sz="2800" dirty="0" smtClean="0">
                <a:solidFill>
                  <a:srgbClr val="FFC000"/>
                </a:solidFill>
              </a:rPr>
              <a:t>E-dnevnik je pregledan i vrlo pregledan i iznimno koristan za obavještavanje roditelja o izostancima učenika</a:t>
            </a:r>
          </a:p>
          <a:p>
            <a:endParaRPr lang="hr-HR" sz="2800" dirty="0" smtClean="0"/>
          </a:p>
          <a:p>
            <a:endParaRPr lang="hr-HR" sz="2800" dirty="0" smtClean="0"/>
          </a:p>
          <a:p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2050" name="Chart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solidFill>
                  <a:schemeClr val="bg1"/>
                </a:solidFill>
              </a:rPr>
              <a:t>Prednosti</a:t>
            </a:r>
            <a:endParaRPr lang="hr-HR" smtClean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850" y="1600200"/>
            <a:ext cx="8362950" cy="47085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Brži unos ocjena i drugih podataka</a:t>
            </a:r>
          </a:p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Izostanci se automatski zbrajaju</a:t>
            </a:r>
          </a:p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Sustav obavještava koji izostanci u tjednu nisu opravdani</a:t>
            </a:r>
          </a:p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Pregled ocjena po predmetima </a:t>
            </a:r>
          </a:p>
          <a:p>
            <a:pPr eaLnBrk="1" hangingPunct="1">
              <a:lnSpc>
                <a:spcPct val="150000"/>
              </a:lnSpc>
            </a:pPr>
            <a:endParaRPr lang="hr-HR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solidFill>
                  <a:schemeClr val="bg1"/>
                </a:solidFill>
              </a:rPr>
              <a:t>Prednosti</a:t>
            </a:r>
            <a:endParaRPr lang="hr-HR" smtClean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850" y="1600200"/>
            <a:ext cx="8569325" cy="47085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Omogućava rad izvan škole u bilo koje doba</a:t>
            </a:r>
          </a:p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Roditelji primaju obavijest o izostanku djeteta sljedeći dan na e-mail</a:t>
            </a:r>
          </a:p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Učenici/roditelji imaju uvid u ocjene i izostanke 0-24</a:t>
            </a:r>
          </a:p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Učenicima predstavlja novost i zanimljivost</a:t>
            </a:r>
          </a:p>
          <a:p>
            <a:pPr eaLnBrk="1" hangingPunct="1"/>
            <a:endParaRPr lang="hr-HR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solidFill>
                  <a:schemeClr val="bg1"/>
                </a:solidFill>
              </a:rPr>
              <a:t>Nedostaci</a:t>
            </a:r>
            <a:endParaRPr lang="hr-HR" smtClean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850" y="1600200"/>
            <a:ext cx="8569325" cy="48529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Tablet</a:t>
            </a:r>
          </a:p>
          <a:p>
            <a:pPr lvl="1"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sporiji touch screen</a:t>
            </a:r>
          </a:p>
          <a:p>
            <a:pPr lvl="1"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slabija kontrola pokreta zaslona</a:t>
            </a:r>
          </a:p>
          <a:p>
            <a:pPr lvl="1"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novost kod profesora koji nisu skloni tehnologiji</a:t>
            </a:r>
          </a:p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Otežano snalaženje kroz aplikaciju</a:t>
            </a:r>
          </a:p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Nepregledan prikaz ocjena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solidFill>
                  <a:schemeClr val="bg1"/>
                </a:solidFill>
              </a:rPr>
              <a:t>Nedostaci</a:t>
            </a:r>
            <a:endParaRPr lang="hr-HR" smtClean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850" y="1600200"/>
            <a:ext cx="8569325" cy="47085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Slabiji dolazak roditelja na informacije</a:t>
            </a:r>
          </a:p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Smanjuje privatnost učenika pred roditeljima</a:t>
            </a:r>
          </a:p>
          <a:p>
            <a:pPr eaLnBrk="1" hangingPunct="1">
              <a:lnSpc>
                <a:spcPct val="150000"/>
              </a:lnSpc>
            </a:pPr>
            <a:r>
              <a:rPr lang="hr-HR" smtClean="0">
                <a:solidFill>
                  <a:schemeClr val="bg1"/>
                </a:solidFill>
              </a:rPr>
              <a:t>Predmetnim nastavnicima nije dostupan uvid u sve ocjene učenika</a:t>
            </a:r>
          </a:p>
          <a:p>
            <a:pPr eaLnBrk="1" hangingPunct="1">
              <a:lnSpc>
                <a:spcPct val="150000"/>
              </a:lnSpc>
            </a:pPr>
            <a:endParaRPr lang="hr-HR" smtClean="0">
              <a:solidFill>
                <a:schemeClr val="bg1"/>
              </a:solidFill>
            </a:endParaRPr>
          </a:p>
          <a:p>
            <a:pPr eaLnBrk="1" hangingPunct="1"/>
            <a:endParaRPr lang="hr-HR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/>
              <a:t>Ciljevi projekta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hr-HR" sz="2400" dirty="0" err="1" smtClean="0">
                <a:solidFill>
                  <a:srgbClr val="FFC000"/>
                </a:solidFill>
              </a:rPr>
              <a:t>Informatizirati</a:t>
            </a:r>
            <a:r>
              <a:rPr lang="hr-HR" sz="2400" dirty="0" smtClean="0">
                <a:solidFill>
                  <a:srgbClr val="FFC000"/>
                </a:solidFill>
              </a:rPr>
              <a:t> vođenje službene evidencije o razrednim odjeljenjima u školi</a:t>
            </a:r>
          </a:p>
          <a:p>
            <a:r>
              <a:rPr lang="hr-HR" sz="2400" dirty="0" smtClean="0">
                <a:solidFill>
                  <a:srgbClr val="FFC000"/>
                </a:solidFill>
              </a:rPr>
              <a:t>Izraditi web aplikaciju e-dnevnik, koja sadrži sve funkcionalnosti razredne knjige</a:t>
            </a:r>
          </a:p>
          <a:p>
            <a:r>
              <a:rPr lang="hr-HR" sz="2400" dirty="0" smtClean="0">
                <a:solidFill>
                  <a:srgbClr val="FFC000"/>
                </a:solidFill>
              </a:rPr>
              <a:t>Omogućiti nastavnicima brz pristup i jednostavan unos u aplikaciju e-dnevnik </a:t>
            </a:r>
          </a:p>
          <a:p>
            <a:r>
              <a:rPr lang="hr-HR" sz="2400" dirty="0" smtClean="0">
                <a:solidFill>
                  <a:srgbClr val="FFC000"/>
                </a:solidFill>
              </a:rPr>
              <a:t>Omogućiti izradu raznih izvještaja za potrebe ravnatelja, razrednika, nastavnika i  pedagoških službi </a:t>
            </a:r>
          </a:p>
          <a:p>
            <a:r>
              <a:rPr lang="hr-HR" sz="2400" dirty="0" smtClean="0">
                <a:solidFill>
                  <a:srgbClr val="FFC000"/>
                </a:solidFill>
              </a:rPr>
              <a:t>Povezati e-dnevnik s e-maticom radi smanjenja višekratnog unosa podataka</a:t>
            </a:r>
          </a:p>
          <a:p>
            <a:r>
              <a:rPr lang="hr-HR" sz="2400" dirty="0" smtClean="0">
                <a:solidFill>
                  <a:srgbClr val="FFC000"/>
                </a:solidFill>
              </a:rPr>
              <a:t>Smanjiti mogućnost neovlaštenog unosa ili uništavanja podataka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solidFill>
                  <a:schemeClr val="bg1"/>
                </a:solidFill>
              </a:rPr>
              <a:t>Rezultati ankete nakon 1. pol.</a:t>
            </a:r>
          </a:p>
        </p:txBody>
      </p:sp>
      <p:pic>
        <p:nvPicPr>
          <p:cNvPr id="17410" name="Chart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75" y="1700213"/>
            <a:ext cx="72675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hart 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69215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Chart 10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8" y="692150"/>
            <a:ext cx="7904162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Chart 1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8" y="692150"/>
            <a:ext cx="790416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hart 1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69215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Chart 2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550" y="714375"/>
            <a:ext cx="7815263" cy="523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1026" name="Chart 1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14290"/>
            <a:ext cx="821537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281</Words>
  <Application>Microsoft Office PowerPoint</Application>
  <PresentationFormat>On-screen Show (4:3)</PresentationFormat>
  <Paragraphs>42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PowerPoint Presentation</vt:lpstr>
      <vt:lpstr>Ciljevi projekta</vt:lpstr>
      <vt:lpstr>Rezultati ankete nakon 1. pol.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Zaključimo:</vt:lpstr>
      <vt:lpstr>PowerPoint Presentation</vt:lpstr>
      <vt:lpstr>Prednosti</vt:lpstr>
      <vt:lpstr>Prednosti</vt:lpstr>
      <vt:lpstr>Nedostaci</vt:lpstr>
      <vt:lpstr>Nedostaci</vt:lpstr>
    </vt:vector>
  </TitlesOfParts>
  <Company>točka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dena</dc:creator>
  <cp:lastModifiedBy>PC</cp:lastModifiedBy>
  <cp:revision>23</cp:revision>
  <dcterms:created xsi:type="dcterms:W3CDTF">2010-04-15T08:34:18Z</dcterms:created>
  <dcterms:modified xsi:type="dcterms:W3CDTF">2012-04-25T14:58:17Z</dcterms:modified>
</cp:coreProperties>
</file>