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43"/>
  </p:notesMasterIdLst>
  <p:handoutMasterIdLst>
    <p:handoutMasterId r:id="rId44"/>
  </p:handoutMasterIdLst>
  <p:sldIdLst>
    <p:sldId id="257" r:id="rId3"/>
    <p:sldId id="322" r:id="rId4"/>
    <p:sldId id="302" r:id="rId5"/>
    <p:sldId id="316" r:id="rId6"/>
    <p:sldId id="320" r:id="rId7"/>
    <p:sldId id="321" r:id="rId8"/>
    <p:sldId id="288" r:id="rId9"/>
    <p:sldId id="295" r:id="rId10"/>
    <p:sldId id="260" r:id="rId11"/>
    <p:sldId id="262" r:id="rId12"/>
    <p:sldId id="289" r:id="rId13"/>
    <p:sldId id="271" r:id="rId14"/>
    <p:sldId id="306" r:id="rId15"/>
    <p:sldId id="307" r:id="rId16"/>
    <p:sldId id="308" r:id="rId17"/>
    <p:sldId id="293" r:id="rId18"/>
    <p:sldId id="317" r:id="rId19"/>
    <p:sldId id="272" r:id="rId20"/>
    <p:sldId id="309" r:id="rId21"/>
    <p:sldId id="312" r:id="rId22"/>
    <p:sldId id="313" r:id="rId23"/>
    <p:sldId id="314" r:id="rId24"/>
    <p:sldId id="315" r:id="rId25"/>
    <p:sldId id="281" r:id="rId26"/>
    <p:sldId id="282" r:id="rId27"/>
    <p:sldId id="305" r:id="rId28"/>
    <p:sldId id="310" r:id="rId29"/>
    <p:sldId id="279" r:id="rId30"/>
    <p:sldId id="298" r:id="rId31"/>
    <p:sldId id="297" r:id="rId32"/>
    <p:sldId id="264" r:id="rId33"/>
    <p:sldId id="291" r:id="rId34"/>
    <p:sldId id="292" r:id="rId35"/>
    <p:sldId id="296" r:id="rId36"/>
    <p:sldId id="300" r:id="rId37"/>
    <p:sldId id="311" r:id="rId38"/>
    <p:sldId id="275" r:id="rId39"/>
    <p:sldId id="319" r:id="rId40"/>
    <p:sldId id="318" r:id="rId41"/>
    <p:sldId id="301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98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25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45BA1-980A-4507-BE5A-5C1E7C2FFD8F}" type="datetimeFigureOut">
              <a:rPr lang="en-US"/>
              <a:pPr/>
              <a:t>4/21/2015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03411-58E2-43FD-AE1D-AD77DFF8CB2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3416D-7FED-43BC-AA7C-D92DBA01ED64}" type="datetimeFigureOut">
              <a:rPr lang="en-US"/>
              <a:pPr/>
              <a:t>4/21/2015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C57A8-AE18-4654-B6AF-04B3577165B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81203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4/21/2015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grpSp>
        <p:nvGrpSpPr>
          <p:cNvPr id="84" name="Group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7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3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5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97" name="Picture Placeholder 33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98" name="Group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0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7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11" name="Picture Placeholder 33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112" name="Group 111"/>
          <p:cNvGrpSpPr/>
          <p:nvPr/>
        </p:nvGrpSpPr>
        <p:grpSpPr>
          <a:xfrm>
            <a:off x="5322489" y="34361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25" name="Picture Placeholder 33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6465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6" name="Text Placeholder 3"/>
          <p:cNvSpPr>
            <a:spLocks noGrp="1"/>
          </p:cNvSpPr>
          <p:nvPr>
            <p:ph type="body" sz="half" idx="21"/>
          </p:nvPr>
        </p:nvSpPr>
        <p:spPr>
          <a:xfrm>
            <a:off x="9066214" y="2048893"/>
            <a:ext cx="2286000" cy="2514599"/>
          </a:xfrm>
        </p:spPr>
        <p:txBody>
          <a:bodyPr anchor="ctr"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787425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/>
          <a:lstStyle/>
          <a:p>
            <a:fld id="{4CF99945-0A15-4715-AB6C-F5E56CF20F70}" type="datetimeFigureOut">
              <a:rPr lang="en-US"/>
              <a:pPr/>
              <a:t>4/21/2015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/>
          <a:lstStyle>
            <a:lvl1pPr algn="l">
              <a:defRPr/>
            </a:lvl1pPr>
          </a:lstStyle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239762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Freeform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Freeform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1" name="Freeform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2" name="Freeform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4/21/2015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65957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4/21/2015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447936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4/21/2015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205803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4/21/2015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9630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22925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4/21/2015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72755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4/21/2015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318571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4/21/2015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512816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4/21/2015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847874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4/21/2015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574431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285120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6" name="Picture Placeholder 33"/>
          <p:cNvSpPr>
            <a:spLocks noGrp="1" noChangeAspect="1"/>
          </p:cNvSpPr>
          <p:nvPr>
            <p:ph type="pic" sz="quarter" idx="17"/>
          </p:nvPr>
        </p:nvSpPr>
        <p:spPr>
          <a:xfrm>
            <a:off x="833620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7" name="Picture Placeholder 33"/>
          <p:cNvSpPr>
            <a:spLocks noGrp="1" noChangeAspect="1"/>
          </p:cNvSpPr>
          <p:nvPr>
            <p:ph type="pic" sz="quarter" idx="18"/>
          </p:nvPr>
        </p:nvSpPr>
        <p:spPr>
          <a:xfrm>
            <a:off x="6544309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9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2423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half" idx="19"/>
          </p:nvPr>
        </p:nvSpPr>
        <p:spPr>
          <a:xfrm>
            <a:off x="6742908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168274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4/21/2015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grpSp>
        <p:nvGrpSpPr>
          <p:cNvPr id="35" name="Group 34"/>
          <p:cNvGrpSpPr>
            <a:grpSpLocks noChangeAspect="1"/>
          </p:cNvGrpSpPr>
          <p:nvPr/>
        </p:nvGrpSpPr>
        <p:grpSpPr>
          <a:xfrm rot="5400000">
            <a:off x="4030971" y="647727"/>
            <a:ext cx="4116828" cy="338328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38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9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0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1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52" name="Group 51"/>
          <p:cNvGrpSpPr>
            <a:grpSpLocks noChangeAspect="1"/>
          </p:cNvGrpSpPr>
          <p:nvPr/>
        </p:nvGrpSpPr>
        <p:grpSpPr>
          <a:xfrm rot="5400000">
            <a:off x="263071" y="1127733"/>
            <a:ext cx="4114800" cy="3381614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65" name="Group 64"/>
          <p:cNvGrpSpPr>
            <a:grpSpLocks noChangeAspect="1"/>
          </p:cNvGrpSpPr>
          <p:nvPr/>
        </p:nvGrpSpPr>
        <p:grpSpPr>
          <a:xfrm rot="5400000">
            <a:off x="7803905" y="1127738"/>
            <a:ext cx="4114800" cy="338161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66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0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1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2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3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4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5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6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7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78" name="Picture Placeholder 33"/>
          <p:cNvSpPr>
            <a:spLocks noGrp="1"/>
          </p:cNvSpPr>
          <p:nvPr>
            <p:ph type="pic" sz="quarter" idx="18"/>
          </p:nvPr>
        </p:nvSpPr>
        <p:spPr>
          <a:xfrm>
            <a:off x="4599885" y="53340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9" name="Picture Placeholder 33"/>
          <p:cNvSpPr>
            <a:spLocks noGrp="1"/>
          </p:cNvSpPr>
          <p:nvPr>
            <p:ph type="pic" sz="quarter" idx="19"/>
          </p:nvPr>
        </p:nvSpPr>
        <p:spPr>
          <a:xfrm>
            <a:off x="834571" y="101359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0" name="Picture Placeholder 33"/>
          <p:cNvSpPr>
            <a:spLocks noGrp="1"/>
          </p:cNvSpPr>
          <p:nvPr>
            <p:ph type="pic" sz="quarter" idx="20"/>
          </p:nvPr>
        </p:nvSpPr>
        <p:spPr>
          <a:xfrm>
            <a:off x="8375405" y="1013591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1" name="Text Placeholder 3"/>
          <p:cNvSpPr>
            <a:spLocks noGrp="1"/>
          </p:cNvSpPr>
          <p:nvPr>
            <p:ph type="body" sz="half" idx="2"/>
          </p:nvPr>
        </p:nvSpPr>
        <p:spPr>
          <a:xfrm>
            <a:off x="948871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2" name="Text Placeholder 3"/>
          <p:cNvSpPr>
            <a:spLocks noGrp="1"/>
          </p:cNvSpPr>
          <p:nvPr>
            <p:ph type="body" sz="half" idx="21"/>
          </p:nvPr>
        </p:nvSpPr>
        <p:spPr>
          <a:xfrm>
            <a:off x="4707208" y="4582378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3" name="Text Placeholder 3"/>
          <p:cNvSpPr>
            <a:spLocks noGrp="1"/>
          </p:cNvSpPr>
          <p:nvPr>
            <p:ph type="body" sz="half" idx="22"/>
          </p:nvPr>
        </p:nvSpPr>
        <p:spPr>
          <a:xfrm>
            <a:off x="8489705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681935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CF99945-0A15-4715-AB6C-F5E56CF20F70}" type="datetimeFigureOut">
              <a:rPr lang="en-US"/>
              <a:pPr/>
              <a:t>4/21/2015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11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98510" y="1774277"/>
            <a:ext cx="8991600" cy="182880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/>
            </a:r>
            <a:br>
              <a:rPr lang="hr-HR" dirty="0" smtClean="0"/>
            </a:br>
            <a:r>
              <a:rPr lang="hr-H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RAVNATELJ/ICA PRED </a:t>
            </a:r>
            <a:r>
              <a:rPr lang="hr-HR" b="1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IZAZOVIMA </a:t>
            </a:r>
            <a:r>
              <a:rPr lang="hr-H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KURIKULARNE REFORME</a:t>
            </a:r>
            <a:r>
              <a:rPr lang="hr-HR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hr-HR" b="1" dirty="0" smtClean="0">
                <a:latin typeface="Arial" pitchFamily="34" charset="0"/>
                <a:cs typeface="Arial" pitchFamily="34" charset="0"/>
              </a:rPr>
            </a:br>
            <a:endParaRPr lang="en-US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50" y="3067050"/>
            <a:ext cx="8164830" cy="2434590"/>
          </a:xfrm>
        </p:spPr>
        <p:txBody>
          <a:bodyPr>
            <a:noAutofit/>
          </a:bodyPr>
          <a:lstStyle/>
          <a:p>
            <a:r>
              <a:rPr lang="hr-HR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Stručni skup za ravnatelje srednjoškolskih ustanova, AZOO</a:t>
            </a:r>
          </a:p>
          <a:p>
            <a:r>
              <a:rPr lang="hr-HR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Pula, 21.04.2015.</a:t>
            </a:r>
          </a:p>
          <a:p>
            <a:r>
              <a:rPr lang="hr-HR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</a:t>
            </a:r>
          </a:p>
          <a:p>
            <a:r>
              <a:rPr lang="hr-HR" sz="3200" b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</a:t>
            </a:r>
            <a:r>
              <a:rPr lang="hr-HR" sz="32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Suzana Hitrec, prof.</a:t>
            </a:r>
            <a:endParaRPr lang="en-US" sz="3200" dirty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9675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49040" y="1752600"/>
            <a:ext cx="7374573" cy="256032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Svaka budala može kritizirati, prigovarati i žaliti se- većina budala to i radi. 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0800000" flipV="1">
            <a:off x="4265610" y="4648200"/>
            <a:ext cx="6858002" cy="533400"/>
          </a:xfrm>
        </p:spPr>
        <p:txBody>
          <a:bodyPr/>
          <a:lstStyle/>
          <a:p>
            <a:r>
              <a:rPr lang="hr-HR" dirty="0" smtClean="0"/>
              <a:t>                                Dale Carnegie</a:t>
            </a:r>
            <a:endParaRPr lang="hr-H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4800" b="1" dirty="0" smtClean="0">
                <a:latin typeface="Arial" pitchFamily="34" charset="0"/>
                <a:cs typeface="Arial" pitchFamily="34" charset="0"/>
              </a:rPr>
              <a:t>“NOVA” </a:t>
            </a:r>
            <a:r>
              <a:rPr lang="hr-HR" sz="4800" b="1" dirty="0" smtClean="0">
                <a:latin typeface="Arial" pitchFamily="34" charset="0"/>
                <a:cs typeface="Arial" pitchFamily="34" charset="0"/>
              </a:rPr>
              <a:t>OČEKIVANJA OD </a:t>
            </a:r>
            <a:r>
              <a:rPr lang="hr-HR" sz="4800" b="1" dirty="0" smtClean="0">
                <a:latin typeface="Arial" pitchFamily="34" charset="0"/>
                <a:cs typeface="Arial" pitchFamily="34" charset="0"/>
              </a:rPr>
              <a:t>RAVNATELJA – </a:t>
            </a:r>
            <a:r>
              <a:rPr lang="hr-H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AUTONOMIJA RADA?</a:t>
            </a:r>
            <a:endParaRPr b="1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65214" y="1752600"/>
            <a:ext cx="10058400" cy="4819650"/>
          </a:xfrm>
        </p:spPr>
        <p:txBody>
          <a:bodyPr>
            <a:noAutofit/>
          </a:bodyPr>
          <a:lstStyle/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Odgovornost za </a:t>
            </a:r>
            <a:r>
              <a:rPr lang="hr-HR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donošenje odluka </a:t>
            </a:r>
            <a:r>
              <a:rPr lang="hr-HR" sz="3200" dirty="0" smtClean="0">
                <a:latin typeface="Arial" pitchFamily="34" charset="0"/>
                <a:cs typeface="Arial" pitchFamily="34" charset="0"/>
              </a:rPr>
              <a:t>na razini škole i učeničkog doma</a:t>
            </a:r>
            <a:endParaRPr sz="3200" dirty="0">
              <a:latin typeface="Arial" pitchFamily="34" charset="0"/>
              <a:cs typeface="Arial" pitchFamily="34" charset="0"/>
            </a:endParaRPr>
          </a:p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Odgovornost za </a:t>
            </a:r>
            <a:r>
              <a:rPr lang="hr-HR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optimalan razvoj učenika i ostvarivanje standarda</a:t>
            </a:r>
            <a:endParaRPr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Snalaženje u svim </a:t>
            </a:r>
            <a:r>
              <a:rPr lang="hr-HR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aspektima (ruko)vođenja </a:t>
            </a:r>
            <a:r>
              <a:rPr lang="hr-HR" sz="3200" dirty="0" smtClean="0">
                <a:latin typeface="Arial" pitchFamily="34" charset="0"/>
                <a:cs typeface="Arial" pitchFamily="34" charset="0"/>
              </a:rPr>
              <a:t>ustanovom </a:t>
            </a:r>
          </a:p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Sposobnost funkcioniranja </a:t>
            </a:r>
            <a:r>
              <a:rPr lang="hr-HR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 teškim </a:t>
            </a:r>
            <a:r>
              <a:rPr lang="hr-HR" sz="3200" dirty="0" smtClean="0">
                <a:latin typeface="Arial" pitchFamily="34" charset="0"/>
                <a:cs typeface="Arial" pitchFamily="34" charset="0"/>
              </a:rPr>
              <a:t>(financijskim i organizacijskim) </a:t>
            </a:r>
            <a:r>
              <a:rPr lang="hr-HR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uvjetima</a:t>
            </a:r>
          </a:p>
          <a:p>
            <a:pPr>
              <a:buNone/>
            </a:pPr>
            <a:endParaRPr lang="hr-HR" sz="3600" dirty="0" smtClean="0"/>
          </a:p>
          <a:p>
            <a:endParaRPr sz="3600" dirty="0"/>
          </a:p>
        </p:txBody>
      </p:sp>
    </p:spTree>
    <p:extLst>
      <p:ext uri="{BB962C8B-B14F-4D97-AF65-F5344CB8AC3E}">
        <p14:creationId xmlns:p14="http://schemas.microsoft.com/office/powerpoint/2010/main" xmlns="" val="3081074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6000" b="1" dirty="0" smtClean="0">
                <a:latin typeface="Arial" pitchFamily="34" charset="0"/>
                <a:cs typeface="Arial" pitchFamily="34" charset="0"/>
              </a:rPr>
              <a:t>UVJETI </a:t>
            </a:r>
            <a:endParaRPr sz="6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65214" y="1752600"/>
            <a:ext cx="10058400" cy="4552950"/>
          </a:xfrm>
        </p:spPr>
        <p:txBody>
          <a:bodyPr>
            <a:normAutofit fontScale="85000" lnSpcReduction="20000"/>
          </a:bodyPr>
          <a:lstStyle/>
          <a:p>
            <a:r>
              <a:rPr lang="hr-HR" sz="4000" dirty="0" smtClean="0">
                <a:latin typeface="Arial" pitchFamily="34" charset="0"/>
                <a:cs typeface="Arial" pitchFamily="34" charset="0"/>
              </a:rPr>
              <a:t>Prostor, opremljenost</a:t>
            </a:r>
            <a:endParaRPr sz="4000" dirty="0">
              <a:latin typeface="Arial" pitchFamily="34" charset="0"/>
              <a:cs typeface="Arial" pitchFamily="34" charset="0"/>
            </a:endParaRPr>
          </a:p>
          <a:p>
            <a:r>
              <a:rPr lang="hr-HR" sz="4000" dirty="0" smtClean="0">
                <a:latin typeface="Arial" pitchFamily="34" charset="0"/>
                <a:cs typeface="Arial" pitchFamily="34" charset="0"/>
              </a:rPr>
              <a:t>Struktura zaposlenika </a:t>
            </a:r>
            <a:endParaRPr sz="4000" dirty="0">
              <a:latin typeface="Arial" pitchFamily="34" charset="0"/>
              <a:cs typeface="Arial" pitchFamily="34" charset="0"/>
            </a:endParaRPr>
          </a:p>
          <a:p>
            <a:r>
              <a:rPr lang="hr-HR" sz="4000" dirty="0" smtClean="0">
                <a:latin typeface="Arial" pitchFamily="34" charset="0"/>
                <a:cs typeface="Arial" pitchFamily="34" charset="0"/>
              </a:rPr>
              <a:t>Struktura učenika</a:t>
            </a:r>
          </a:p>
          <a:p>
            <a:r>
              <a:rPr lang="hr-HR" sz="4000" dirty="0" smtClean="0">
                <a:latin typeface="Arial" pitchFamily="34" charset="0"/>
                <a:cs typeface="Arial" pitchFamily="34" charset="0"/>
              </a:rPr>
              <a:t>Specifičnosti lokalne zajednice</a:t>
            </a:r>
          </a:p>
          <a:p>
            <a:r>
              <a:rPr lang="hr-HR" sz="4000" dirty="0" smtClean="0">
                <a:latin typeface="Arial" pitchFamily="34" charset="0"/>
                <a:cs typeface="Arial" pitchFamily="34" charset="0"/>
              </a:rPr>
              <a:t>Tradicija</a:t>
            </a:r>
          </a:p>
          <a:p>
            <a:endParaRPr lang="hr-HR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                 </a:t>
            </a:r>
            <a:r>
              <a:rPr lang="hr-HR" sz="47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IMA LI NETKO IDEALNE UVJETE?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081074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latin typeface="Arial" pitchFamily="34" charset="0"/>
                <a:cs typeface="Arial" pitchFamily="34" charset="0"/>
              </a:rPr>
              <a:t>IMAMO…</a:t>
            </a:r>
            <a:endParaRPr lang="hr-H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ZAKON, imamo PRAVILNIKE</a:t>
            </a:r>
          </a:p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STRATEGIJU RAZVOJA ZNANOSTI, OBRAZOVANJA I TEHNOLOGIJE</a:t>
            </a:r>
          </a:p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 imamo NOK….</a:t>
            </a:r>
          </a:p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BLOOMOVU TAKSONOMIJU (gotovo 60 godina)…</a:t>
            </a:r>
          </a:p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OBRASCE za pripremu, program…</a:t>
            </a:r>
          </a:p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PROTOKOLE…</a:t>
            </a:r>
            <a:endParaRPr lang="hr-HR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32756"/>
            <a:ext cx="10058400" cy="1030779"/>
          </a:xfrm>
        </p:spPr>
        <p:txBody>
          <a:bodyPr/>
          <a:lstStyle/>
          <a:p>
            <a:r>
              <a:rPr lang="hr-HR" dirty="0" smtClean="0">
                <a:latin typeface="Arial" pitchFamily="34" charset="0"/>
                <a:cs typeface="Arial" pitchFamily="34" charset="0"/>
              </a:rPr>
              <a:t>IMAMO I KRITIČNE TOČKE</a:t>
            </a:r>
            <a:endParaRPr lang="hr-H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62792"/>
            <a:ext cx="10058400" cy="4904509"/>
          </a:xfrm>
        </p:spPr>
        <p:txBody>
          <a:bodyPr>
            <a:normAutofit fontScale="92500" lnSpcReduction="20000"/>
          </a:bodyPr>
          <a:lstStyle/>
          <a:p>
            <a:r>
              <a:rPr lang="hr-HR" dirty="0" smtClean="0">
                <a:latin typeface="Arial" pitchFamily="34" charset="0"/>
                <a:cs typeface="Arial" pitchFamily="34" charset="0"/>
              </a:rPr>
              <a:t>Planiranje  koje nije u skladu s realizacijom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Nastavnik koji je najaktivniji u nastavi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Nastavnik koji ne upravlja razredom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Domaće zadaće koje se ne provjeravaju i ne vrednuju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Elementi i kriteriji  ocjenjivanja koji nisu razumljivi i /ili provedivi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Ocjena koja nije javna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Provjere samo  dijela (nižih) razina znanja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Pisane provjere s nejasnim sustavom bodovanja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Bilješke o napredovanju koje zapravo to nisu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Nepoštivanje učenika </a:t>
            </a:r>
          </a:p>
          <a:p>
            <a:endParaRPr lang="hr-HR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latin typeface="Arial" pitchFamily="34" charset="0"/>
                <a:cs typeface="Arial" pitchFamily="34" charset="0"/>
              </a:rPr>
              <a:t>JOŠ KRITIČNIH TOČAKA</a:t>
            </a:r>
            <a:endParaRPr lang="hr-H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Neki roditelji koji nastoje preuzeti profesionalne uloge u školi</a:t>
            </a:r>
          </a:p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Neki umorni, “izgorjeli”, nemotivirani </a:t>
            </a:r>
            <a:r>
              <a:rPr lang="hr-HR" sz="3200" dirty="0" smtClean="0">
                <a:latin typeface="Arial" pitchFamily="34" charset="0"/>
                <a:cs typeface="Arial" pitchFamily="34" charset="0"/>
              </a:rPr>
              <a:t>nastavnici</a:t>
            </a:r>
          </a:p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Neki tajnici, računovođe koji nisu samostalni u svom poslu</a:t>
            </a:r>
          </a:p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Neki stučni suradnici koji radije prihvaćaju “nestručne” poslove…</a:t>
            </a:r>
            <a:endParaRPr lang="hr-HR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Neki ravnatelji koji ….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93720" y="1752600"/>
            <a:ext cx="8519160" cy="256032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 Ako ima problema ne znači da smo nesposobni ili nismo predani poslu.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0800000" flipV="1">
            <a:off x="4265610" y="4648200"/>
            <a:ext cx="6858002" cy="533400"/>
          </a:xfrm>
        </p:spPr>
        <p:txBody>
          <a:bodyPr/>
          <a:lstStyle/>
          <a:p>
            <a:r>
              <a:rPr lang="hr-HR" dirty="0" smtClean="0"/>
              <a:t>                                </a:t>
            </a:r>
            <a:endParaRPr lang="hr-H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b="1" dirty="0" smtClean="0"/>
              <a:t>RAVNATELJ – ČAROBNJAK ZA RJEŠENJA</a:t>
            </a:r>
            <a:endParaRPr lang="hr-HR" sz="3200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hr-HR" sz="6000" dirty="0" smtClean="0"/>
          </a:p>
          <a:p>
            <a:pPr>
              <a:buNone/>
            </a:pPr>
            <a:r>
              <a:rPr lang="hr-HR" sz="6000" dirty="0" smtClean="0"/>
              <a:t> Gdje se izgubio taj čarobni štapić?</a:t>
            </a:r>
            <a:endParaRPr lang="hr-HR" sz="6000" dirty="0"/>
          </a:p>
        </p:txBody>
      </p:sp>
      <p:pic>
        <p:nvPicPr>
          <p:cNvPr id="3076" name="Picture 4" descr="C:\Users\Suzana\Downloads\MM90028409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58250" y="3597275"/>
            <a:ext cx="2571750" cy="23653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6000" b="1" dirty="0" smtClean="0">
                <a:latin typeface="Arial" pitchFamily="34" charset="0"/>
                <a:cs typeface="Arial" pitchFamily="34" charset="0"/>
              </a:rPr>
              <a:t>IZAZOVI</a:t>
            </a:r>
            <a:endParaRPr lang="hr-HR" sz="6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NOVE GENERACIJE UČENIKA</a:t>
            </a:r>
          </a:p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RODITELJI – OPTEREĆENI, ZAHTJEVNI</a:t>
            </a:r>
          </a:p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OČEKIVANJA – GRANICE ODGOVORNOSTI</a:t>
            </a:r>
          </a:p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DRUŠTVO, MEDIJI – VRIJEDNOSTI</a:t>
            </a:r>
          </a:p>
          <a:p>
            <a:r>
              <a:rPr lang="hr-HR" sz="3200" dirty="0" smtClean="0">
                <a:latin typeface="Arial" pitchFamily="34" charset="0"/>
                <a:cs typeface="Arial" pitchFamily="34" charset="0"/>
              </a:rPr>
              <a:t>USTANOVA, RAVNATELJI, ZAPOSLENICI – </a:t>
            </a:r>
            <a:r>
              <a:rPr lang="hr-HR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na udaru kritike javnosti</a:t>
            </a:r>
            <a:endParaRPr lang="hr-HR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800" dirty="0" smtClean="0">
                <a:latin typeface="Arial" pitchFamily="34" charset="0"/>
                <a:cs typeface="Arial" pitchFamily="34" charset="0"/>
              </a:rPr>
              <a:t>KURIKULUM</a:t>
            </a:r>
            <a:endParaRPr lang="hr-HR" sz="4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r-HR" sz="4000" dirty="0" smtClean="0">
                <a:latin typeface="Arial" pitchFamily="34" charset="0"/>
                <a:cs typeface="Arial" pitchFamily="34" charset="0"/>
              </a:rPr>
              <a:t>PROMJENE?</a:t>
            </a:r>
          </a:p>
          <a:p>
            <a:pPr>
              <a:buNone/>
            </a:pPr>
            <a:r>
              <a:rPr lang="hr-HR" sz="4000" dirty="0" smtClean="0">
                <a:latin typeface="Arial" pitchFamily="34" charset="0"/>
                <a:cs typeface="Arial" pitchFamily="34" charset="0"/>
              </a:rPr>
              <a:t>                 OPET?</a:t>
            </a:r>
          </a:p>
          <a:p>
            <a:pPr>
              <a:buNone/>
            </a:pPr>
            <a:r>
              <a:rPr lang="hr-HR" sz="4000" dirty="0" smtClean="0">
                <a:latin typeface="Arial" pitchFamily="34" charset="0"/>
                <a:cs typeface="Arial" pitchFamily="34" charset="0"/>
              </a:rPr>
              <a:t>                          ŠTO JE NOVO?</a:t>
            </a:r>
            <a:endParaRPr lang="hr-HR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r-HR" sz="6600" b="1" dirty="0" smtClean="0">
                <a:solidFill>
                  <a:schemeClr val="accent3">
                    <a:lumMod val="50000"/>
                  </a:schemeClr>
                </a:solidFill>
              </a:rPr>
              <a:t>PROMJENE </a:t>
            </a:r>
            <a:r>
              <a:rPr lang="hr-HR" sz="6600" dirty="0" smtClean="0"/>
              <a:t>–</a:t>
            </a:r>
          </a:p>
          <a:p>
            <a:pPr>
              <a:buNone/>
            </a:pPr>
            <a:endParaRPr lang="hr-HR" sz="6600" dirty="0" smtClean="0"/>
          </a:p>
          <a:p>
            <a:pPr>
              <a:buNone/>
            </a:pPr>
            <a:r>
              <a:rPr lang="hr-HR" sz="6600" dirty="0" smtClean="0"/>
              <a:t>                </a:t>
            </a:r>
            <a:r>
              <a:rPr lang="hr-HR" sz="6600" b="1" dirty="0" smtClean="0"/>
              <a:t>KAOS</a:t>
            </a:r>
            <a:r>
              <a:rPr lang="hr-HR" sz="6600" dirty="0" smtClean="0"/>
              <a:t>?</a:t>
            </a:r>
            <a:endParaRPr lang="hr-HR" sz="6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4"/>
          <p:cNvSpPr>
            <a:spLocks noGrp="1"/>
          </p:cNvSpPr>
          <p:nvPr>
            <p:ph type="dt" sz="quarter" idx="10"/>
          </p:nvPr>
        </p:nvSpPr>
        <p:spPr>
          <a:xfrm>
            <a:off x="2480441" y="6117021"/>
            <a:ext cx="6222125" cy="457200"/>
          </a:xfrm>
          <a:noFill/>
        </p:spPr>
        <p:txBody>
          <a:bodyPr/>
          <a:lstStyle/>
          <a:p>
            <a:r>
              <a:rPr lang="hr-HR" sz="3200" b="1" dirty="0" smtClean="0">
                <a:latin typeface="Arial" pitchFamily="34" charset="0"/>
                <a:cs typeface="Arial" pitchFamily="34" charset="0"/>
              </a:rPr>
              <a:t>                             od 2000.  god.</a:t>
            </a:r>
            <a:endParaRPr lang="hr-H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hr-HR" sz="340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RAZLIKA IZMEĐU TRADICIONALNOG PLANIRANJA I KURIKULUMSKOG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hr-HR" sz="24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TRADICIONALNI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sz="1800" b="1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nije temeljen na proučenim životnim situacijama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sz="1800" b="1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jednostrani, centralizirani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sz="1800" b="1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sadrže formule učenja koje se mogu različito tumačiti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sz="1800" b="1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odvojeni od društvene stvarnosti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sz="1800" b="1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podržavaju tradicionalnu ulogu nastavnika i direktivno vođenje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sz="1800" b="1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GLAVNA TEŽIŠTA -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180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r-HR" sz="36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SADRŽAJ, </a:t>
            </a:r>
            <a:r>
              <a:rPr lang="hr-HR" sz="20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ZADACI</a:t>
            </a:r>
            <a:endParaRPr lang="hr-HR" sz="3600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hr-HR" sz="3600" dirty="0" smtClean="0">
              <a:solidFill>
                <a:srgbClr val="333399"/>
              </a:solidFill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hr-HR" sz="2400" dirty="0" smtClean="0">
                <a:solidFill>
                  <a:srgbClr val="00CC00"/>
                </a:solidFill>
                <a:latin typeface="Arial" pitchFamily="34" charset="0"/>
                <a:cs typeface="Arial" pitchFamily="34" charset="0"/>
              </a:rPr>
              <a:t>KURIKULUMSKI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sz="1800" b="1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temeljen na analizi životnih situacija i potreba tržišta rada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sz="1800" b="1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proces donošenja programa teži demokratizaciji, procesi su “vidljivi”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sz="1800" b="1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omogućuje naknadno preispitivanje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sz="1800" b="1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aktivna i promijenjena uloga učenika (odgovornost), nedirektivno vođenje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sz="1800" b="1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GLAVNA TEŽIŠTA –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18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hr-HR" sz="3600" dirty="0" smtClean="0">
                <a:solidFill>
                  <a:srgbClr val="00CC00"/>
                </a:solidFill>
                <a:latin typeface="Arial" pitchFamily="34" charset="0"/>
                <a:cs typeface="Arial" pitchFamily="34" charset="0"/>
              </a:rPr>
              <a:t>CILJ, </a:t>
            </a:r>
            <a:r>
              <a:rPr lang="hr-HR" sz="1800" b="1" dirty="0" smtClean="0">
                <a:solidFill>
                  <a:srgbClr val="00CC00"/>
                </a:solidFill>
                <a:latin typeface="Arial" pitchFamily="34" charset="0"/>
                <a:cs typeface="Arial" pitchFamily="34" charset="0"/>
              </a:rPr>
              <a:t>OČEKIVANA RAZINA ZNANJA</a:t>
            </a:r>
            <a:endParaRPr lang="hr-HR" sz="3600" b="1" dirty="0" smtClean="0">
              <a:solidFill>
                <a:srgbClr val="00CC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hr-HR" sz="3600" b="1" dirty="0" smtClean="0">
              <a:solidFill>
                <a:srgbClr val="00CC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hr-HR" sz="1800" dirty="0" smtClean="0">
              <a:solidFill>
                <a:srgbClr val="00CC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hr-HR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hr-HR" sz="44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Što je KURIKULUM?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565401"/>
            <a:ext cx="10972800" cy="3565525"/>
          </a:xfrm>
        </p:spPr>
        <p:txBody>
          <a:bodyPr/>
          <a:lstStyle/>
          <a:p>
            <a:pPr eaLnBrk="1" hangingPunct="1">
              <a:buNone/>
            </a:pPr>
            <a:r>
              <a:rPr lang="hr-HR" sz="4000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hr-HR" sz="4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Svestrano i precizno određenje odgojnog i obrazovnog procesa u kojem je </a:t>
            </a:r>
            <a:r>
              <a:rPr lang="hr-HR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nedvojbeno</a:t>
            </a:r>
            <a:r>
              <a:rPr lang="hr-HR" sz="4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r-HR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što učenik treba naučiti i znati</a:t>
            </a:r>
            <a:r>
              <a:rPr lang="hr-HR" sz="40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latin typeface="Arial" pitchFamily="34" charset="0"/>
                <a:cs typeface="Arial" pitchFamily="34" charset="0"/>
              </a:rPr>
              <a:t>ISHODI UČENJA</a:t>
            </a:r>
            <a:endParaRPr lang="hr-H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r-HR" sz="3600" dirty="0" smtClean="0">
                <a:latin typeface="Arial" pitchFamily="34" charset="0"/>
                <a:cs typeface="Arial" pitchFamily="34" charset="0"/>
              </a:rPr>
              <a:t>Ishodi učenja </a:t>
            </a:r>
            <a:r>
              <a:rPr lang="hr-HR" sz="3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proizlaze iz odgojno-obrazovnih ciljeva </a:t>
            </a:r>
            <a:r>
              <a:rPr lang="hr-HR" sz="3600" dirty="0" smtClean="0">
                <a:latin typeface="Arial" pitchFamily="34" charset="0"/>
                <a:cs typeface="Arial" pitchFamily="34" charset="0"/>
              </a:rPr>
              <a:t>koji šire opisuju kakvu će korist učenik imati od učenja i često se ne mogu neposredno mjeriti</a:t>
            </a:r>
          </a:p>
          <a:p>
            <a:r>
              <a:rPr lang="hr-HR" sz="3600" dirty="0" smtClean="0">
                <a:latin typeface="Arial" pitchFamily="34" charset="0"/>
                <a:cs typeface="Arial" pitchFamily="34" charset="0"/>
              </a:rPr>
              <a:t>Jasni iskazi o tome što se očekuje od učenika da zna, razumije i/ili da je sposoban pokazati, učiniti i primijeniti nakon završenog dijela procesa učenja – </a:t>
            </a:r>
            <a:r>
              <a:rPr lang="hr-HR" sz="3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KAKO UČI I ŠTO RADI UČENIK?</a:t>
            </a:r>
          </a:p>
          <a:p>
            <a:endParaRPr lang="hr-HR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400" dirty="0" smtClean="0">
                <a:latin typeface="Arial" pitchFamily="34" charset="0"/>
                <a:cs typeface="Arial" pitchFamily="34" charset="0"/>
              </a:rPr>
              <a:t>KLJUČNI PROCESI U ŠKOLI</a:t>
            </a:r>
            <a:endParaRPr lang="hr-HR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131" y="1332185"/>
            <a:ext cx="10058400" cy="497402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hr-HR" dirty="0" smtClean="0"/>
              <a:t> </a:t>
            </a:r>
            <a:endParaRPr lang="hr-HR" b="1" dirty="0" smtClean="0"/>
          </a:p>
          <a:p>
            <a:endParaRPr lang="hr-HR" dirty="0" smtClean="0"/>
          </a:p>
          <a:p>
            <a:pPr>
              <a:buNone/>
            </a:pPr>
            <a:r>
              <a:rPr lang="hr-HR" dirty="0" smtClean="0"/>
              <a:t>                                       </a:t>
            </a:r>
            <a:r>
              <a:rPr lang="hr-HR" sz="4100" b="1" dirty="0" smtClean="0">
                <a:solidFill>
                  <a:srgbClr val="7030A0"/>
                </a:solidFill>
              </a:rPr>
              <a:t>NASTAVA</a:t>
            </a:r>
          </a:p>
          <a:p>
            <a:pPr>
              <a:buNone/>
            </a:pPr>
            <a:r>
              <a:rPr lang="hr-HR" sz="4100" b="1" dirty="0" smtClean="0">
                <a:solidFill>
                  <a:srgbClr val="7030A0"/>
                </a:solidFill>
              </a:rPr>
              <a:t>                       UČENJE I POUČAVANJE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Kad smo organizirali usavršavanje za nastavnike škole na ovu temu?</a:t>
            </a:r>
          </a:p>
          <a:p>
            <a:pPr>
              <a:buNone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Koliko idemo na nastavu?</a:t>
            </a:r>
          </a:p>
          <a:p>
            <a:pPr>
              <a:buNone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Kako to izgleda kad idemo na nastavu?</a:t>
            </a:r>
          </a:p>
          <a:p>
            <a:pPr>
              <a:buNone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Na koji način razvijamo kvalitetu nastave, učenja i poučavanja?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FF0000"/>
                </a:solidFill>
              </a:rPr>
              <a:t>KAD BI SAMO….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9"/>
          </p:nvPr>
        </p:nvSpPr>
        <p:spPr/>
        <p:txBody>
          <a:bodyPr>
            <a:noAutofit/>
          </a:bodyPr>
          <a:lstStyle/>
          <a:p>
            <a:r>
              <a:rPr lang="hr-HR" sz="3600" b="1" dirty="0" smtClean="0">
                <a:solidFill>
                  <a:srgbClr val="00B050"/>
                </a:solidFill>
              </a:rPr>
              <a:t>KAKO BISMO TO MI MOGLI….</a:t>
            </a:r>
            <a:endParaRPr lang="en-US" sz="3600" b="1" dirty="0">
              <a:solidFill>
                <a:srgbClr val="00B050"/>
              </a:solidFill>
            </a:endParaRPr>
          </a:p>
        </p:txBody>
      </p:sp>
      <p:sp>
        <p:nvSpPr>
          <p:cNvPr id="6" name="Picture Placeholder 1"/>
          <p:cNvSpPr txBox="1">
            <a:spLocks/>
          </p:cNvSpPr>
          <p:nvPr/>
        </p:nvSpPr>
        <p:spPr>
          <a:xfrm>
            <a:off x="757420" y="963045"/>
            <a:ext cx="4800601" cy="3200400"/>
          </a:xfrm>
          <a:prstGeom prst="rect">
            <a:avLst/>
          </a:prstGeom>
          <a:solidFill>
            <a:schemeClr val="bg2"/>
          </a:solidFill>
          <a:ln w="38100">
            <a:solidFill>
              <a:schemeClr val="bg1"/>
            </a:solidFill>
          </a:ln>
        </p:spPr>
      </p:sp>
      <p:sp>
        <p:nvSpPr>
          <p:cNvPr id="7" name="Picture Placeholder 1"/>
          <p:cNvSpPr txBox="1">
            <a:spLocks/>
          </p:cNvSpPr>
          <p:nvPr/>
        </p:nvSpPr>
        <p:spPr>
          <a:xfrm>
            <a:off x="909820" y="1115445"/>
            <a:ext cx="4800601" cy="3200400"/>
          </a:xfrm>
          <a:prstGeom prst="rect">
            <a:avLst/>
          </a:prstGeom>
          <a:solidFill>
            <a:schemeClr val="bg2"/>
          </a:solidFill>
          <a:ln w="38100">
            <a:solidFill>
              <a:schemeClr val="bg1"/>
            </a:solidFill>
          </a:ln>
        </p:spPr>
      </p:sp>
      <p:pic>
        <p:nvPicPr>
          <p:cNvPr id="1026" name="Picture 2" descr="C:\Users\Suzana\Downloads\MP9004466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1047750"/>
            <a:ext cx="5048249" cy="3333750"/>
          </a:xfrm>
          <a:prstGeom prst="rect">
            <a:avLst/>
          </a:prstGeom>
          <a:noFill/>
        </p:spPr>
      </p:pic>
      <p:pic>
        <p:nvPicPr>
          <p:cNvPr id="1027" name="Picture 3" descr="C:\Users\Suzana\Downloads\MP9004310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971550"/>
            <a:ext cx="4991100" cy="3371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61633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12192000" cy="1219200"/>
          </a:xfrm>
        </p:spPr>
        <p:txBody>
          <a:bodyPr>
            <a:noAutofit/>
          </a:bodyPr>
          <a:lstStyle/>
          <a:p>
            <a:r>
              <a:rPr lang="hr-HR" sz="4800" b="1" dirty="0" smtClean="0">
                <a:latin typeface="Arial" pitchFamily="34" charset="0"/>
                <a:cs typeface="Arial" pitchFamily="34" charset="0"/>
              </a:rPr>
              <a:t>(SAMO)ISCRPLJIVANJE RAVNATELJA</a:t>
            </a:r>
            <a:endParaRPr lang="hr-HR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740" y="1709529"/>
            <a:ext cx="10427874" cy="4611757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hr-HR" sz="10100" b="1" dirty="0" smtClean="0">
                <a:solidFill>
                  <a:srgbClr val="C00000"/>
                </a:solidFill>
              </a:rPr>
              <a:t>“Dajem sve od sebe, a rezultati….”</a:t>
            </a:r>
          </a:p>
          <a:p>
            <a:pPr>
              <a:buNone/>
            </a:pPr>
            <a:endParaRPr lang="hr-HR" sz="10100" b="1" dirty="0" smtClean="0"/>
          </a:p>
          <a:p>
            <a:pPr>
              <a:buNone/>
            </a:pPr>
            <a:r>
              <a:rPr lang="hr-HR" sz="10100" b="1" dirty="0" smtClean="0"/>
              <a:t>            </a:t>
            </a:r>
            <a:r>
              <a:rPr lang="hr-HR" sz="10100" b="1" dirty="0" smtClean="0">
                <a:latin typeface="Arial" pitchFamily="34" charset="0"/>
                <a:cs typeface="Arial" pitchFamily="34" charset="0"/>
              </a:rPr>
              <a:t>…Neshvaćenost, usamljenost</a:t>
            </a:r>
          </a:p>
          <a:p>
            <a:pPr>
              <a:buNone/>
            </a:pPr>
            <a:r>
              <a:rPr lang="hr-HR" sz="10100" b="1" dirty="0" smtClean="0">
                <a:latin typeface="Arial" pitchFamily="34" charset="0"/>
                <a:cs typeface="Arial" pitchFamily="34" charset="0"/>
              </a:rPr>
              <a:t>                  …Umor, iscrpljenost</a:t>
            </a:r>
          </a:p>
          <a:p>
            <a:pPr>
              <a:buNone/>
            </a:pPr>
            <a:r>
              <a:rPr lang="hr-HR" sz="10100" b="1" dirty="0" smtClean="0">
                <a:latin typeface="Arial" pitchFamily="34" charset="0"/>
                <a:cs typeface="Arial" pitchFamily="34" charset="0"/>
              </a:rPr>
              <a:t>                  …Nezadovoljstvo, ogorčenje</a:t>
            </a:r>
          </a:p>
          <a:p>
            <a:pPr>
              <a:buNone/>
            </a:pPr>
            <a:r>
              <a:rPr lang="hr-HR" sz="10100" b="1" dirty="0" smtClean="0">
                <a:latin typeface="Arial" pitchFamily="34" charset="0"/>
                <a:cs typeface="Arial" pitchFamily="34" charset="0"/>
              </a:rPr>
              <a:t>                  …Bespomoćnost, neuspjeh</a:t>
            </a:r>
          </a:p>
          <a:p>
            <a:pPr>
              <a:buFontTx/>
              <a:buChar char="-"/>
            </a:pPr>
            <a:endParaRPr lang="hr-HR" dirty="0" smtClean="0"/>
          </a:p>
          <a:p>
            <a:pPr>
              <a:buNone/>
            </a:pPr>
            <a:r>
              <a:rPr lang="hr-HR" sz="35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</a:t>
            </a:r>
          </a:p>
          <a:p>
            <a:pPr>
              <a:buFontTx/>
              <a:buChar char="-"/>
            </a:pPr>
            <a:endParaRPr lang="hr-H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800" b="1" dirty="0" smtClean="0"/>
              <a:t>BORBA S VJETRENJAČAMA??</a:t>
            </a:r>
            <a:endParaRPr lang="hr-HR" sz="4800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61444" name="Picture 4" descr="http://t0.gstatic.com/images?q=tbn:ANd9GcRnDPYaxfCqBDjggu6W88Wg3V8ePFyRi0XPN6t1U8AuqJ8auWsHN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76901" y="1828800"/>
            <a:ext cx="5467350" cy="416965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latin typeface="Arial" pitchFamily="34" charset="0"/>
                <a:cs typeface="Arial" pitchFamily="34" charset="0"/>
              </a:rPr>
              <a:t>KURIKULARNA REFORMA  KAO PRILIKA ZA </a:t>
            </a:r>
            <a:endParaRPr lang="hr-H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1"/>
            <a:ext cx="10058400" cy="447917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….  </a:t>
            </a:r>
            <a:r>
              <a:rPr lang="hr-HR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AKTIVNO UKLJUČIVANJE U IZRADU  SVIH DOKUMENATA 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(osobno, motiviranje nastavnika i stručnih suradnika, drugih ravnatelja)</a:t>
            </a:r>
          </a:p>
          <a:p>
            <a:pPr>
              <a:buNone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…. </a:t>
            </a:r>
            <a:r>
              <a:rPr lang="hr-HR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OSIGURAVANJE UVJETA I PODRŠKE ZA PROVEDBU U  ŠKOLI 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(temeljita priprema na razumijevanju ključnih dokumenata i primjeni u odgojno-obrazovnom radu)</a:t>
            </a:r>
          </a:p>
          <a:p>
            <a:pPr>
              <a:buNone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…. </a:t>
            </a:r>
            <a:r>
              <a:rPr lang="hr-HR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UNAPREĐIVANJE ODGOJNO-OBRAZOVNE DJELATNOSTI U ŠKOLI 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(razraditi aktivnosti tijekom godine kojima se ostvaruje stručna podrška, pomoć, praćenje i samo/vrednovanje rada na promjenama)</a:t>
            </a:r>
          </a:p>
          <a:p>
            <a:pPr>
              <a:buNone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… </a:t>
            </a:r>
            <a:r>
              <a:rPr lang="hr-HR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PROFESIONALIZACIJU RADA 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(osnaživanje profesionalnosti, poboljšanje statusa i položaja)</a:t>
            </a:r>
            <a:endParaRPr lang="hr-H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49040" y="1752600"/>
            <a:ext cx="7374573" cy="256032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Nikad nije bilo bolje vrijeme za iskazivanje </a:t>
            </a:r>
            <a:r>
              <a:rPr lang="hr-HR" dirty="0" smtClean="0">
                <a:solidFill>
                  <a:srgbClr val="FFC000"/>
                </a:solidFill>
              </a:rPr>
              <a:t>OPTIMIZMA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0800000" flipV="1">
            <a:off x="4265610" y="4648200"/>
            <a:ext cx="6858002" cy="533400"/>
          </a:xfrm>
        </p:spPr>
        <p:txBody>
          <a:bodyPr/>
          <a:lstStyle/>
          <a:p>
            <a:r>
              <a:rPr lang="hr-HR" dirty="0" smtClean="0"/>
              <a:t>                                </a:t>
            </a:r>
            <a:endParaRPr lang="hr-H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6000" b="1" dirty="0" smtClean="0">
                <a:solidFill>
                  <a:srgbClr val="C00000"/>
                </a:solidFill>
              </a:rPr>
              <a:t>RAVNATELJ JE VAŽAN</a:t>
            </a:r>
            <a:r>
              <a:rPr lang="hr-HR" sz="6000" b="1" dirty="0" smtClean="0"/>
              <a:t>!</a:t>
            </a:r>
            <a:endParaRPr lang="hr-HR" sz="6000" b="1" dirty="0"/>
          </a:p>
        </p:txBody>
      </p:sp>
      <p:pic>
        <p:nvPicPr>
          <p:cNvPr id="2050" name="Picture 2" descr="C:\Users\Suzana\Downloads\MP90042267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58116" y="1752600"/>
            <a:ext cx="6272593" cy="42291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71450"/>
          </a:xfrm>
        </p:spPr>
        <p:txBody>
          <a:bodyPr>
            <a:normAutofit fontScale="90000"/>
          </a:bodyPr>
          <a:lstStyle/>
          <a:p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31814" y="628650"/>
            <a:ext cx="10058400" cy="480519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hr-HR" sz="7200" dirty="0" smtClean="0"/>
              <a:t> </a:t>
            </a:r>
            <a:r>
              <a:rPr lang="hr-HR" sz="9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PROMJENE SU PRILIKA</a:t>
            </a:r>
          </a:p>
          <a:p>
            <a:pPr>
              <a:buNone/>
            </a:pPr>
            <a:r>
              <a:rPr lang="hr-HR" sz="7200" dirty="0" smtClean="0">
                <a:latin typeface="Arial" pitchFamily="34" charset="0"/>
                <a:cs typeface="Arial" pitchFamily="34" charset="0"/>
              </a:rPr>
              <a:t>da se zapitamo     </a:t>
            </a:r>
          </a:p>
          <a:p>
            <a:pPr>
              <a:buNone/>
            </a:pPr>
            <a:r>
              <a:rPr lang="hr-HR" sz="7200" dirty="0" smtClean="0">
                <a:latin typeface="Arial" pitchFamily="34" charset="0"/>
                <a:cs typeface="Arial" pitchFamily="34" charset="0"/>
              </a:rPr>
              <a:t>    GDJE SMO SADA?</a:t>
            </a:r>
          </a:p>
          <a:p>
            <a:pPr>
              <a:buNone/>
            </a:pPr>
            <a:r>
              <a:rPr lang="hr-HR" sz="7200" dirty="0" smtClean="0">
                <a:latin typeface="Arial" pitchFamily="34" charset="0"/>
                <a:cs typeface="Arial" pitchFamily="34" charset="0"/>
              </a:rPr>
              <a:t>       GDJE ŽELIMO BITI?</a:t>
            </a:r>
          </a:p>
          <a:p>
            <a:pPr>
              <a:buNone/>
            </a:pPr>
            <a:r>
              <a:rPr lang="hr-HR" sz="7200" dirty="0" smtClean="0">
                <a:latin typeface="Arial" pitchFamily="34" charset="0"/>
                <a:cs typeface="Arial" pitchFamily="34" charset="0"/>
              </a:rPr>
              <a:t>          KAKO DA TO POSTIGNEMO?</a:t>
            </a:r>
          </a:p>
          <a:p>
            <a:pPr>
              <a:buNone/>
            </a:pPr>
            <a:r>
              <a:rPr lang="hr-HR" sz="7200" dirty="0" smtClean="0">
                <a:latin typeface="Arial" pitchFamily="34" charset="0"/>
                <a:cs typeface="Arial" pitchFamily="34" charset="0"/>
              </a:rPr>
              <a:t>             PO ČEMU ĆEMO ZNATI DA </a:t>
            </a:r>
          </a:p>
          <a:p>
            <a:pPr>
              <a:buNone/>
            </a:pPr>
            <a:r>
              <a:rPr lang="hr-HR" sz="7200" dirty="0" smtClean="0">
                <a:latin typeface="Arial" pitchFamily="34" charset="0"/>
                <a:cs typeface="Arial" pitchFamily="34" charset="0"/>
              </a:rPr>
              <a:t>                    SMO USPJELI?</a:t>
            </a:r>
          </a:p>
          <a:p>
            <a:pPr>
              <a:buNone/>
            </a:pPr>
            <a:endParaRPr lang="hr-HR" sz="7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121" name="Picture 1" descr="C:\Users\Suzana\Downloads\MP900401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49754" y="1762612"/>
            <a:ext cx="2121024" cy="409026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677" y="304800"/>
            <a:ext cx="11729544" cy="1219200"/>
          </a:xfrm>
        </p:spPr>
        <p:txBody>
          <a:bodyPr>
            <a:normAutofit/>
          </a:bodyPr>
          <a:lstStyle/>
          <a:p>
            <a:r>
              <a:rPr lang="hr-HR" sz="3200" b="1" dirty="0" smtClean="0"/>
              <a:t>  </a:t>
            </a:r>
            <a:r>
              <a:rPr lang="hr-HR" sz="3200" b="1" dirty="0" smtClean="0">
                <a:latin typeface="Arial" pitchFamily="34" charset="0"/>
                <a:cs typeface="Arial" pitchFamily="34" charset="0"/>
              </a:rPr>
              <a:t>KVALITETNA ŠKOLA – KVALITETAN RAVNATELJ</a:t>
            </a:r>
            <a:endParaRPr lang="hr-H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hr-HR" dirty="0" smtClean="0"/>
              <a:t>   </a:t>
            </a:r>
            <a:r>
              <a:rPr lang="hr-HR" sz="4000" dirty="0" smtClean="0">
                <a:latin typeface="Arial" pitchFamily="34" charset="0"/>
                <a:cs typeface="Arial" pitchFamily="34" charset="0"/>
              </a:rPr>
              <a:t>Ostvaruje svoje ciljeve, postiže izvrsne rezultate </a:t>
            </a:r>
          </a:p>
          <a:p>
            <a:pPr>
              <a:buNone/>
            </a:pPr>
            <a:r>
              <a:rPr lang="hr-HR" sz="4000" dirty="0" smtClean="0">
                <a:latin typeface="Arial" pitchFamily="34" charset="0"/>
                <a:cs typeface="Arial" pitchFamily="34" charset="0"/>
              </a:rPr>
              <a:t>                              +</a:t>
            </a:r>
          </a:p>
          <a:p>
            <a:pPr>
              <a:buNone/>
            </a:pPr>
            <a:r>
              <a:rPr lang="hr-HR" sz="4000" dirty="0" smtClean="0">
                <a:latin typeface="Arial" pitchFamily="34" charset="0"/>
                <a:cs typeface="Arial" pitchFamily="34" charset="0"/>
              </a:rPr>
              <a:t>  Uz zadovoljstvo učenika, roditelja, zaposlenika, zajednice</a:t>
            </a:r>
          </a:p>
          <a:p>
            <a:pPr>
              <a:buNone/>
            </a:pPr>
            <a:r>
              <a:rPr lang="hr-HR" sz="4000" dirty="0" smtClean="0">
                <a:latin typeface="Arial" pitchFamily="34" charset="0"/>
                <a:cs typeface="Arial" pitchFamily="34" charset="0"/>
              </a:rPr>
              <a:t>                        =  </a:t>
            </a:r>
            <a:r>
              <a:rPr lang="hr-HR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VIZIJA I MISIJA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FontTx/>
              <a:buChar char="-"/>
            </a:pPr>
            <a:endParaRPr lang="hr-H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6000" b="1" dirty="0" smtClean="0">
                <a:latin typeface="Arial" pitchFamily="34" charset="0"/>
                <a:cs typeface="Arial" pitchFamily="34" charset="0"/>
              </a:rPr>
              <a:t>PRISTUPI PROMJENI</a:t>
            </a:r>
            <a:endParaRPr lang="en-US" sz="6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sz="40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TRADICIONALNI</a:t>
            </a:r>
            <a:endParaRPr lang="en-US" sz="4000" dirty="0">
              <a:solidFill>
                <a:schemeClr val="tx2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hr-HR" b="1" dirty="0" smtClean="0">
                <a:latin typeface="Arial" pitchFamily="34" charset="0"/>
                <a:cs typeface="Arial" pitchFamily="34" charset="0"/>
              </a:rPr>
              <a:t>Traži se problem</a:t>
            </a:r>
          </a:p>
          <a:p>
            <a:r>
              <a:rPr lang="hr-HR" b="1" dirty="0" smtClean="0">
                <a:latin typeface="Arial" pitchFamily="34" charset="0"/>
                <a:cs typeface="Arial" pitchFamily="34" charset="0"/>
              </a:rPr>
              <a:t>Razmatra se postojeća praksa</a:t>
            </a:r>
          </a:p>
          <a:p>
            <a:r>
              <a:rPr lang="hr-HR" b="1" dirty="0" smtClean="0">
                <a:latin typeface="Arial" pitchFamily="34" charset="0"/>
                <a:cs typeface="Arial" pitchFamily="34" charset="0"/>
              </a:rPr>
              <a:t>Fokusira se na ono što nije dobro</a:t>
            </a:r>
          </a:p>
          <a:p>
            <a:r>
              <a:rPr lang="hr-HR" b="1" dirty="0" smtClean="0">
                <a:latin typeface="Arial" pitchFamily="34" charset="0"/>
                <a:cs typeface="Arial" pitchFamily="34" charset="0"/>
              </a:rPr>
              <a:t>Traži se objašnjenje za nastale poteškoće</a:t>
            </a:r>
          </a:p>
          <a:p>
            <a:r>
              <a:rPr lang="hr-HR" b="1" dirty="0" smtClean="0">
                <a:latin typeface="Arial" pitchFamily="34" charset="0"/>
                <a:cs typeface="Arial" pitchFamily="34" charset="0"/>
              </a:rPr>
              <a:t>Pronalazi se rješenje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POZITIVNI</a:t>
            </a:r>
            <a:endParaRPr lang="en-US" sz="40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hr-HR" b="1" dirty="0" smtClean="0">
                <a:latin typeface="Arial" pitchFamily="34" charset="0"/>
                <a:cs typeface="Arial" pitchFamily="34" charset="0"/>
              </a:rPr>
              <a:t>Što uspjeva?</a:t>
            </a:r>
          </a:p>
          <a:p>
            <a:r>
              <a:rPr lang="hr-HR" b="1" dirty="0" smtClean="0">
                <a:latin typeface="Arial" pitchFamily="34" charset="0"/>
                <a:cs typeface="Arial" pitchFamily="34" charset="0"/>
              </a:rPr>
              <a:t>Istražuje načine koji pokazuju kako izgraditi pozitivne i održive uvjete koji dozvoljavaju pojedincima, grupama i ustanovi da se razvijaju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7403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4400" b="1" dirty="0" smtClean="0">
                <a:latin typeface="Arial" pitchFamily="34" charset="0"/>
                <a:cs typeface="Arial" pitchFamily="34" charset="0"/>
              </a:rPr>
              <a:t>POZITIVNO VOĐENJE – PODRŠKA ODRŽIVOJ PROMJENI </a:t>
            </a:r>
            <a:endParaRPr lang="hr-HR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800" dirty="0" smtClean="0">
                <a:latin typeface="Arial" pitchFamily="34" charset="0"/>
                <a:cs typeface="Arial" pitchFamily="34" charset="0"/>
              </a:rPr>
              <a:t>Uspostavljanje partnerskih odnosa uz uvažavanja (novih) potreba i uvažavanje svakog suradnika</a:t>
            </a:r>
          </a:p>
          <a:p>
            <a:r>
              <a:rPr lang="hr-HR" sz="2800" dirty="0" smtClean="0">
                <a:latin typeface="Arial" pitchFamily="34" charset="0"/>
                <a:cs typeface="Arial" pitchFamily="34" charset="0"/>
              </a:rPr>
              <a:t>Predanost viziji – preispitivanje svake odluke – doprinosi li ona realizaciji ciljeva?</a:t>
            </a:r>
          </a:p>
          <a:p>
            <a:r>
              <a:rPr lang="hr-HR" sz="2800" dirty="0" smtClean="0">
                <a:latin typeface="Arial" pitchFamily="34" charset="0"/>
                <a:cs typeface="Arial" pitchFamily="34" charset="0"/>
              </a:rPr>
              <a:t>Stručne kompetencije i spremnost za nove izazove (ravnatelja i svih zaposlenika)</a:t>
            </a:r>
          </a:p>
          <a:p>
            <a:r>
              <a:rPr lang="hr-HR" sz="2800" dirty="0" smtClean="0">
                <a:latin typeface="Arial" pitchFamily="34" charset="0"/>
                <a:cs typeface="Arial" pitchFamily="34" charset="0"/>
              </a:rPr>
              <a:t>Snalažljivost, razumijevanje, upornost</a:t>
            </a:r>
            <a:r>
              <a:rPr lang="hr-HR" sz="2800" dirty="0" smtClean="0"/>
              <a:t>, poznavanje funkcioniranja sistema, izdržljivost</a:t>
            </a:r>
          </a:p>
          <a:p>
            <a:pPr>
              <a:buNone/>
            </a:pP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RAVNATELJSKI POSAO </a:t>
            </a:r>
            <a:r>
              <a:rPr lang="hr-HR" sz="4400" b="1" dirty="0" smtClean="0">
                <a:latin typeface="Arial" pitchFamily="34" charset="0"/>
                <a:cs typeface="Arial" pitchFamily="34" charset="0"/>
              </a:rPr>
              <a:t>– da ili ne</a:t>
            </a:r>
            <a:endParaRPr lang="en-US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7030A0"/>
                </a:solidFill>
              </a:rPr>
              <a:t>KOLIKO DOBIVAM?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r-HR" dirty="0" smtClean="0"/>
              <a:t>Plaća</a:t>
            </a:r>
          </a:p>
          <a:p>
            <a:pPr>
              <a:buNone/>
            </a:pPr>
            <a:r>
              <a:rPr lang="hr-HR" dirty="0" smtClean="0"/>
              <a:t>Utjecaj, moć</a:t>
            </a:r>
          </a:p>
          <a:p>
            <a:pPr>
              <a:buNone/>
            </a:pPr>
            <a:r>
              <a:rPr lang="hr-HR" dirty="0" smtClean="0"/>
              <a:t>Sloboda</a:t>
            </a:r>
          </a:p>
          <a:p>
            <a:pPr>
              <a:buNone/>
            </a:pPr>
            <a:r>
              <a:rPr lang="hr-HR" dirty="0" smtClean="0"/>
              <a:t>Zadovoljstvo</a:t>
            </a:r>
            <a:endParaRPr lang="hr-HR" dirty="0"/>
          </a:p>
          <a:p>
            <a:pPr>
              <a:buNone/>
            </a:pPr>
            <a:r>
              <a:rPr lang="hr-HR" dirty="0" smtClean="0"/>
              <a:t>Priznanje</a:t>
            </a:r>
          </a:p>
          <a:p>
            <a:pPr>
              <a:buNone/>
            </a:pPr>
            <a:endParaRPr lang="hr-HR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002060"/>
                </a:solidFill>
              </a:rPr>
              <a:t>KOLIKO ULAŽEM?</a:t>
            </a:r>
            <a:endParaRPr lang="en-US" sz="3600" dirty="0">
              <a:solidFill>
                <a:srgbClr val="00206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               Kompetencije</a:t>
            </a:r>
          </a:p>
          <a:p>
            <a:pPr>
              <a:buNone/>
            </a:pPr>
            <a:r>
              <a:rPr lang="hr-HR" dirty="0" smtClean="0"/>
              <a:t>Vrijeme     </a:t>
            </a:r>
            <a:r>
              <a:rPr lang="hr-HR" dirty="0" err="1" smtClean="0"/>
              <a:t>Vrijeme</a:t>
            </a:r>
            <a:endParaRPr lang="hr-HR" dirty="0" smtClean="0"/>
          </a:p>
          <a:p>
            <a:pPr>
              <a:buNone/>
            </a:pPr>
            <a:r>
              <a:rPr lang="hr-HR" dirty="0" smtClean="0"/>
              <a:t>               Energija</a:t>
            </a:r>
          </a:p>
          <a:p>
            <a:pPr>
              <a:buNone/>
            </a:pPr>
            <a:r>
              <a:rPr lang="hr-HR" dirty="0" smtClean="0"/>
              <a:t>               Odgovornost</a:t>
            </a:r>
          </a:p>
          <a:p>
            <a:pPr>
              <a:buNone/>
            </a:pPr>
            <a:r>
              <a:rPr lang="hr-HR" dirty="0" smtClean="0"/>
              <a:t>               Socijalne mreže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2290" name="Picture 2" descr="Prikaži detalj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2495551"/>
            <a:ext cx="3810000" cy="34099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17403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5400" b="1" dirty="0" smtClean="0"/>
              <a:t>KOLIKO često…..…????????</a:t>
            </a:r>
            <a:endParaRPr lang="hr-HR" sz="5400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hr-HR" dirty="0" smtClean="0"/>
              <a:t>                              </a:t>
            </a:r>
            <a:r>
              <a:rPr lang="hr-HR" sz="5700" dirty="0" smtClean="0"/>
              <a:t>POHVALJUJEMO,</a:t>
            </a:r>
          </a:p>
          <a:p>
            <a:pPr>
              <a:buNone/>
            </a:pPr>
            <a:r>
              <a:rPr lang="hr-HR" sz="5700" dirty="0" smtClean="0"/>
              <a:t>             OHRABRUJEMO,</a:t>
            </a:r>
          </a:p>
          <a:p>
            <a:pPr>
              <a:buNone/>
            </a:pPr>
            <a:r>
              <a:rPr lang="hr-HR" sz="5700" dirty="0" smtClean="0"/>
              <a:t>             POTIČEMO,</a:t>
            </a:r>
          </a:p>
          <a:p>
            <a:pPr>
              <a:buNone/>
            </a:pPr>
            <a:r>
              <a:rPr lang="hr-HR" sz="5700" dirty="0" smtClean="0"/>
              <a:t>             PODRŽAVAMO,</a:t>
            </a:r>
          </a:p>
          <a:p>
            <a:pPr>
              <a:buNone/>
            </a:pPr>
            <a:r>
              <a:rPr lang="hr-HR" sz="5700" dirty="0" smtClean="0"/>
              <a:t>             PRIHVAĆAMO,</a:t>
            </a:r>
          </a:p>
          <a:p>
            <a:pPr>
              <a:buNone/>
            </a:pPr>
            <a:r>
              <a:rPr lang="hr-HR" sz="5700" dirty="0" smtClean="0"/>
              <a:t>             SMIRUJEMO…..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800" b="1" dirty="0" smtClean="0"/>
              <a:t>POZITIVNI RAVNATELJI/CE</a:t>
            </a:r>
            <a:endParaRPr lang="hr-HR" sz="4800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71500" y="1466850"/>
            <a:ext cx="10896600" cy="4514850"/>
          </a:xfrm>
        </p:spPr>
        <p:txBody>
          <a:bodyPr>
            <a:noAutofit/>
          </a:bodyPr>
          <a:lstStyle/>
          <a:p>
            <a:r>
              <a:rPr lang="hr-HR" b="1" dirty="0" smtClean="0"/>
              <a:t>Pozitivni bez obzira na sve!</a:t>
            </a:r>
          </a:p>
          <a:p>
            <a:r>
              <a:rPr lang="hr-HR" b="1" dirty="0" smtClean="0"/>
              <a:t>Napadaju problem (a ne osobe)!</a:t>
            </a:r>
          </a:p>
          <a:p>
            <a:r>
              <a:rPr lang="hr-HR" b="1" dirty="0" smtClean="0"/>
              <a:t>Imaju hrabrosti biti pobjednici (ne padaju u nesvijest zbog negativnih komentara)!</a:t>
            </a:r>
          </a:p>
          <a:p>
            <a:r>
              <a:rPr lang="hr-HR" b="1" dirty="0" smtClean="0"/>
              <a:t>Vrlo pažljivo komentiraju (mudro i inspirativno)!</a:t>
            </a:r>
          </a:p>
          <a:p>
            <a:r>
              <a:rPr lang="hr-HR" b="1" dirty="0" smtClean="0"/>
              <a:t>Dosljedni su svom integritetu (ne prepuštaju se plimi)!</a:t>
            </a:r>
          </a:p>
          <a:p>
            <a:r>
              <a:rPr lang="hr-HR" b="1" dirty="0" smtClean="0"/>
              <a:t>Stavljaju u prvi plan druge umjesto sebe (služe)!</a:t>
            </a:r>
          </a:p>
          <a:p>
            <a:r>
              <a:rPr lang="hr-HR" b="1" dirty="0" smtClean="0"/>
              <a:t>Ne lupaju se u prsa (fokusirani su na podizanje drugih)!</a:t>
            </a:r>
          </a:p>
          <a:p>
            <a:r>
              <a:rPr lang="hr-HR" b="1" dirty="0" smtClean="0"/>
              <a:t>Ako ne mogu reći nešto pozitivno, ne govore ništa!</a:t>
            </a:r>
          </a:p>
          <a:p>
            <a:endParaRPr lang="hr-HR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latin typeface="Arial" pitchFamily="34" charset="0"/>
                <a:cs typeface="Arial" pitchFamily="34" charset="0"/>
              </a:rPr>
              <a:t>IZAZOVI ZA RAVNATELJE</a:t>
            </a:r>
            <a:endParaRPr lang="hr-H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r-HR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UKLJUČITI SE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 VEĆ </a:t>
            </a:r>
            <a:r>
              <a:rPr lang="hr-HR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SADA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 U CJELOVITU KURIKULARNU REFORMU</a:t>
            </a:r>
          </a:p>
          <a:p>
            <a:r>
              <a:rPr lang="hr-HR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OSIGURATI UVJETE ZA KVALITETNU PROVEDBU 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REFORME U SVOJOJ 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ŠKOLI</a:t>
            </a:r>
            <a:endParaRPr lang="hr-HR" dirty="0" smtClean="0">
              <a:latin typeface="Arial" pitchFamily="34" charset="0"/>
              <a:cs typeface="Arial" pitchFamily="34" charset="0"/>
            </a:endParaRP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RAZVIJATI </a:t>
            </a:r>
            <a:r>
              <a:rPr lang="hr-HR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SUSTAV KONTINUIRANE PODRŠKE 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ZA PROVEDBU KURIKULARNE REFORME U ŠKOLI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AKTIVNO PRATITI I </a:t>
            </a:r>
            <a:r>
              <a:rPr lang="hr-HR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UNAPREĐIVATI NASTAVU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, POUČAVANJE I UČENJE</a:t>
            </a:r>
          </a:p>
          <a:p>
            <a:r>
              <a:rPr lang="hr-HR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OJAČATI SUSTAV KOLEGIJALNE 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PODRŠKE</a:t>
            </a:r>
          </a:p>
          <a:p>
            <a:pPr>
              <a:buNone/>
            </a:pPr>
            <a:r>
              <a:rPr lang="hr-H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hr-H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P/OSTATI SNAŽNA PROFESIONALNA ZAJEDNICA</a:t>
            </a:r>
            <a:endParaRPr lang="hr-H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84320" y="1752600"/>
            <a:ext cx="7039293" cy="2560320"/>
          </a:xfrm>
        </p:spPr>
        <p:txBody>
          <a:bodyPr>
            <a:normAutofit/>
          </a:bodyPr>
          <a:lstStyle/>
          <a:p>
            <a:r>
              <a:rPr lang="hr-HR" dirty="0" smtClean="0"/>
              <a:t>Imajte hrabrosti za </a:t>
            </a:r>
            <a:r>
              <a:rPr lang="hr-HR" dirty="0" smtClean="0">
                <a:solidFill>
                  <a:schemeClr val="accent3">
                    <a:lumMod val="50000"/>
                  </a:schemeClr>
                </a:solidFill>
              </a:rPr>
              <a:t>svježi pogled </a:t>
            </a:r>
            <a:r>
              <a:rPr lang="hr-HR" dirty="0" smtClean="0"/>
              <a:t>na situaciju….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0800000" flipV="1">
            <a:off x="4265610" y="4648200"/>
            <a:ext cx="6858002" cy="533400"/>
          </a:xfrm>
        </p:spPr>
        <p:txBody>
          <a:bodyPr/>
          <a:lstStyle/>
          <a:p>
            <a:r>
              <a:rPr lang="hr-HR" dirty="0" smtClean="0"/>
              <a:t>                                </a:t>
            </a:r>
            <a:endParaRPr lang="hr-H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1026" name="Picture 2" descr="C:\Users\Ravnateljica\Desktop\seminari\ravnatelj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74532" y="409902"/>
            <a:ext cx="8478461" cy="556187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069" y="304799"/>
            <a:ext cx="10545545" cy="2848304"/>
          </a:xfrm>
        </p:spPr>
        <p:txBody>
          <a:bodyPr>
            <a:noAutofit/>
          </a:bodyPr>
          <a:lstStyle/>
          <a:p>
            <a:r>
              <a:rPr lang="hr-HR" sz="6000" b="1" dirty="0" smtClean="0">
                <a:solidFill>
                  <a:schemeClr val="accent3">
                    <a:lumMod val="50000"/>
                  </a:schemeClr>
                </a:solidFill>
              </a:rPr>
              <a:t>RAVNATELJ TREBA BITI PROMJENA</a:t>
            </a:r>
            <a:endParaRPr lang="hr-HR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4" y="1752600"/>
            <a:ext cx="10058400" cy="47217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hr-HR" sz="4800" dirty="0" smtClean="0"/>
          </a:p>
          <a:p>
            <a:pPr>
              <a:buNone/>
            </a:pPr>
            <a:endParaRPr lang="hr-HR" sz="4800" dirty="0" smtClean="0"/>
          </a:p>
          <a:p>
            <a:pPr>
              <a:buNone/>
            </a:pPr>
            <a:endParaRPr lang="hr-HR" sz="4800" dirty="0" smtClean="0"/>
          </a:p>
          <a:p>
            <a:pPr>
              <a:buNone/>
            </a:pPr>
            <a:r>
              <a:rPr lang="hr-HR" sz="6400" b="1" dirty="0" smtClean="0">
                <a:solidFill>
                  <a:srgbClr val="C00000"/>
                </a:solidFill>
              </a:rPr>
              <a:t>KOJU </a:t>
            </a:r>
            <a:r>
              <a:rPr lang="hr-HR" sz="6400" b="1" dirty="0" smtClean="0">
                <a:solidFill>
                  <a:srgbClr val="C00000"/>
                </a:solidFill>
              </a:rPr>
              <a:t>ŽELI VIDJETI </a:t>
            </a:r>
            <a:endParaRPr lang="hr-HR" sz="6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hr-HR" sz="6400" b="1" dirty="0" smtClean="0">
                <a:solidFill>
                  <a:srgbClr val="002060"/>
                </a:solidFill>
              </a:rPr>
              <a:t>U </a:t>
            </a:r>
            <a:r>
              <a:rPr lang="hr-HR" sz="6400" b="1" dirty="0" smtClean="0">
                <a:solidFill>
                  <a:srgbClr val="002060"/>
                </a:solidFill>
              </a:rPr>
              <a:t>SVOJOJ ŠKOLI </a:t>
            </a:r>
            <a:r>
              <a:rPr lang="hr-HR" sz="6400" b="1" dirty="0" smtClean="0">
                <a:solidFill>
                  <a:srgbClr val="002060"/>
                </a:solidFill>
              </a:rPr>
              <a:t>     </a:t>
            </a:r>
          </a:p>
          <a:p>
            <a:pPr>
              <a:buNone/>
            </a:pPr>
            <a:r>
              <a:rPr lang="hr-HR" sz="6400" b="1" dirty="0" smtClean="0">
                <a:solidFill>
                  <a:srgbClr val="002060"/>
                </a:solidFill>
              </a:rPr>
              <a:t> </a:t>
            </a:r>
            <a:r>
              <a:rPr lang="hr-HR" sz="6400" b="1" dirty="0" smtClean="0">
                <a:solidFill>
                  <a:srgbClr val="002060"/>
                </a:solidFill>
              </a:rPr>
              <a:t>          </a:t>
            </a:r>
            <a:r>
              <a:rPr lang="hr-HR" sz="6400" b="1" dirty="0" smtClean="0">
                <a:solidFill>
                  <a:srgbClr val="002060"/>
                </a:solidFill>
              </a:rPr>
              <a:t>/</a:t>
            </a:r>
            <a:r>
              <a:rPr lang="hr-HR" sz="6400" b="1" dirty="0" smtClean="0">
                <a:solidFill>
                  <a:srgbClr val="002060"/>
                </a:solidFill>
              </a:rPr>
              <a:t>UČENIČKOM DOMU</a:t>
            </a:r>
            <a:r>
              <a:rPr lang="hr-HR" sz="6400" b="1" dirty="0" smtClean="0">
                <a:solidFill>
                  <a:srgbClr val="002060"/>
                </a:solidFill>
              </a:rPr>
              <a:t>. </a:t>
            </a:r>
            <a:endParaRPr lang="hr-HR" sz="6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ŠTO RADI RAVNATELJ /ICA?</a:t>
            </a:r>
            <a:endParaRPr lang="hr-HR" b="1" dirty="0"/>
          </a:p>
        </p:txBody>
      </p:sp>
      <p:pic>
        <p:nvPicPr>
          <p:cNvPr id="4" name="Picture 4" descr="j039935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8973" y="1681655"/>
            <a:ext cx="3578360" cy="318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j029519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879100"/>
            <a:ext cx="24765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j0336892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97617" y="2059371"/>
            <a:ext cx="21209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7" descr="j0318169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663809" y="2140497"/>
            <a:ext cx="2190749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6" descr="j0400289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37538" y="3955173"/>
            <a:ext cx="2398422" cy="1068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3" descr="j0284002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150569" y="4139763"/>
            <a:ext cx="2381251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800" dirty="0" smtClean="0"/>
              <a:t>Hvala na pažnji!</a:t>
            </a:r>
            <a:endParaRPr lang="hr-HR" sz="48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/>
          </a:p>
        </p:txBody>
      </p:sp>
      <p:pic>
        <p:nvPicPr>
          <p:cNvPr id="6145" name="Picture 1" descr="C:\Users\Suzana\Downloads\MP9004387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0250" y="1728787"/>
            <a:ext cx="5543550" cy="415766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ŠTO DRUGI MISLE DA RAVNATELJI </a:t>
            </a:r>
            <a:r>
              <a:rPr lang="hr-HR" b="1" dirty="0" smtClean="0">
                <a:solidFill>
                  <a:srgbClr val="0070C0"/>
                </a:solidFill>
              </a:rPr>
              <a:t>(SADA) </a:t>
            </a:r>
            <a:r>
              <a:rPr lang="hr-HR" b="1" dirty="0" smtClean="0"/>
              <a:t>RADE</a:t>
            </a:r>
            <a:r>
              <a:rPr lang="hr-HR" b="1" dirty="0" smtClean="0"/>
              <a:t>?</a:t>
            </a:r>
            <a:endParaRPr lang="hr-HR" b="1" dirty="0" smtClean="0"/>
          </a:p>
        </p:txBody>
      </p:sp>
      <p:sp>
        <p:nvSpPr>
          <p:cNvPr id="2969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pic>
        <p:nvPicPr>
          <p:cNvPr id="29707" name="Picture 15" descr="j03999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040" y="2154622"/>
            <a:ext cx="11329269" cy="418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1065214" y="2564524"/>
            <a:ext cx="6460193" cy="3417176"/>
          </a:xfrm>
        </p:spPr>
        <p:txBody>
          <a:bodyPr/>
          <a:lstStyle/>
          <a:p>
            <a:endParaRPr lang="hr-HR" dirty="0"/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A KAD SE VRATI U ŠKOLU….</a:t>
            </a:r>
            <a:endParaRPr lang="hr-HR" b="1" dirty="0"/>
          </a:p>
        </p:txBody>
      </p:sp>
      <p:pic>
        <p:nvPicPr>
          <p:cNvPr id="4" name="Picture 7" descr="j030922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18289" y="1545421"/>
            <a:ext cx="7756635" cy="5171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	</a:t>
            </a:r>
            <a:r>
              <a:rPr lang="hr-HR" sz="5400" b="1" dirty="0" smtClean="0">
                <a:latin typeface="Arial" pitchFamily="34" charset="0"/>
                <a:cs typeface="Arial" pitchFamily="34" charset="0"/>
              </a:rPr>
              <a:t>ULOGA RAVNATELJA</a:t>
            </a:r>
            <a:endParaRPr sz="54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3600" dirty="0" smtClean="0">
                <a:latin typeface="Arial" pitchFamily="34" charset="0"/>
                <a:cs typeface="Arial" pitchFamily="34" charset="0"/>
              </a:rPr>
              <a:t>Uporište procesa </a:t>
            </a:r>
            <a:r>
              <a:rPr lang="hr-HR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promjena</a:t>
            </a:r>
            <a:endParaRPr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hr-HR" sz="3600" dirty="0" smtClean="0">
                <a:latin typeface="Arial" pitchFamily="34" charset="0"/>
                <a:cs typeface="Arial" pitchFamily="34" charset="0"/>
              </a:rPr>
              <a:t>Prilagođuje nacionalne, regionalne i lokalne </a:t>
            </a:r>
            <a:r>
              <a:rPr lang="hr-HR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ciljeve</a:t>
            </a:r>
            <a:r>
              <a:rPr lang="hr-HR" sz="3600" dirty="0" smtClean="0">
                <a:latin typeface="Arial" pitchFamily="34" charset="0"/>
                <a:cs typeface="Arial" pitchFamily="34" charset="0"/>
              </a:rPr>
              <a:t> onima koji ih provode</a:t>
            </a:r>
            <a:endParaRPr sz="3600" dirty="0">
              <a:latin typeface="Arial" pitchFamily="34" charset="0"/>
              <a:cs typeface="Arial" pitchFamily="34" charset="0"/>
            </a:endParaRPr>
          </a:p>
          <a:p>
            <a:r>
              <a:rPr lang="hr-HR" sz="3600" dirty="0" smtClean="0">
                <a:latin typeface="Arial" pitchFamily="34" charset="0"/>
                <a:cs typeface="Arial" pitchFamily="34" charset="0"/>
              </a:rPr>
              <a:t>Omogućuje </a:t>
            </a:r>
            <a:r>
              <a:rPr lang="hr-HR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uvjete</a:t>
            </a:r>
            <a:r>
              <a:rPr lang="hr-HR" sz="3600" dirty="0" smtClean="0">
                <a:latin typeface="Arial" pitchFamily="34" charset="0"/>
                <a:cs typeface="Arial" pitchFamily="34" charset="0"/>
              </a:rPr>
              <a:t> i daje </a:t>
            </a:r>
            <a:r>
              <a:rPr lang="hr-HR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podršku</a:t>
            </a:r>
          </a:p>
          <a:p>
            <a:r>
              <a:rPr lang="hr-HR" sz="3600" dirty="0" smtClean="0">
                <a:latin typeface="Arial" pitchFamily="34" charset="0"/>
                <a:cs typeface="Arial" pitchFamily="34" charset="0"/>
              </a:rPr>
              <a:t>Radi ona poboljšanju </a:t>
            </a:r>
            <a:r>
              <a:rPr lang="hr-HR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kvalitete</a:t>
            </a:r>
            <a:r>
              <a:rPr lang="hr-HR" sz="3600" dirty="0" smtClean="0">
                <a:latin typeface="Arial" pitchFamily="34" charset="0"/>
                <a:cs typeface="Arial" pitchFamily="34" charset="0"/>
              </a:rPr>
              <a:t> rada svoje ustanove</a:t>
            </a:r>
          </a:p>
          <a:p>
            <a:pPr>
              <a:buNone/>
            </a:pPr>
            <a:endParaRPr lang="hr-HR" sz="3200" dirty="0" smtClean="0"/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081074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5400" b="1" dirty="0" smtClean="0">
                <a:latin typeface="Arial" pitchFamily="34" charset="0"/>
                <a:cs typeface="Arial" pitchFamily="34" charset="0"/>
              </a:rPr>
              <a:t>PRITISAK VOĐENJA</a:t>
            </a:r>
            <a:endParaRPr lang="hr-HR" sz="5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65214" y="1752600"/>
            <a:ext cx="10058400" cy="4572000"/>
          </a:xfrm>
        </p:spPr>
        <p:txBody>
          <a:bodyPr>
            <a:normAutofit/>
          </a:bodyPr>
          <a:lstStyle/>
          <a:p>
            <a:r>
              <a:rPr lang="hr-HR" dirty="0" smtClean="0">
                <a:latin typeface="Arial" pitchFamily="34" charset="0"/>
                <a:cs typeface="Arial" pitchFamily="34" charset="0"/>
              </a:rPr>
              <a:t>Velika očekivanja roditelja, zaposlenika, učenika,zajednice, društva 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Još veća očekivanja od sebe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Izražene potrebe i interesi ljudi te zahtijevanje ostvarenja istih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Ograničenja  - zakonska, materijalna, ljudska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Sve više administrativnih, pravnih, financijskih i tehničkih poslova, propisa i procedura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Teret neriješenih problema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Brze i često neočekivane promjene</a:t>
            </a:r>
          </a:p>
          <a:p>
            <a:endParaRPr lang="hr-H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72740" y="281940"/>
            <a:ext cx="8014653" cy="1021080"/>
          </a:xfrm>
        </p:spPr>
        <p:txBody>
          <a:bodyPr>
            <a:normAutofit/>
          </a:bodyPr>
          <a:lstStyle/>
          <a:p>
            <a:r>
              <a:rPr lang="hr-HR" sz="6600" b="1" dirty="0" smtClean="0">
                <a:latin typeface="Arial" pitchFamily="34" charset="0"/>
                <a:cs typeface="Arial" pitchFamily="34" charset="0"/>
              </a:rPr>
              <a:t>RAVNATELJ/ICA</a:t>
            </a:r>
            <a:endParaRPr lang="hr-HR" sz="6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50" y="1283970"/>
            <a:ext cx="8343900" cy="3897630"/>
          </a:xfrm>
        </p:spPr>
        <p:txBody>
          <a:bodyPr>
            <a:normAutofit/>
          </a:bodyPr>
          <a:lstStyle/>
          <a:p>
            <a:r>
              <a:rPr lang="hr-HR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MODEL POZITIVNOG VOĐENJA</a:t>
            </a:r>
          </a:p>
          <a:p>
            <a:r>
              <a:rPr lang="hr-HR" sz="28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PREDSTAVLJA POSTOJEĆU SITUACIJU</a:t>
            </a:r>
          </a:p>
          <a:p>
            <a:r>
              <a:rPr lang="hr-HR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IZDRŽLJIVO I OTPORNO DJELUJE</a:t>
            </a:r>
          </a:p>
          <a:p>
            <a:r>
              <a:rPr lang="hr-HR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IZDIŽE SE IZNAD NEGATIVIZMA PRONALAZEĆI POZITIVNE ASPEKTE SVAKE SITUACIJE POMAŽUĆI DRUGIMA  </a:t>
            </a:r>
          </a:p>
          <a:p>
            <a:r>
              <a:rPr lang="hr-HR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   DA PRONAĐU BOLJI NAČIN ŽIVOTA I     </a:t>
            </a:r>
          </a:p>
          <a:p>
            <a:r>
              <a:rPr lang="hr-HR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        RAZVOJA</a:t>
            </a:r>
            <a:endParaRPr lang="hr-HR" sz="28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31377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167F96A-C2ED-4D5B-8EFB-A18C6982D3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TS103431377</Template>
  <TotalTime>0</TotalTime>
  <Words>1195</Words>
  <Application>Microsoft Office PowerPoint</Application>
  <PresentationFormat>Custom</PresentationFormat>
  <Paragraphs>214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TS103431377</vt:lpstr>
      <vt:lpstr>   RAVNATELJ/ICA PRED IZAZOVIMA KURIKULARNE REFORME </vt:lpstr>
      <vt:lpstr>Slide 2</vt:lpstr>
      <vt:lpstr>Slide 3</vt:lpstr>
      <vt:lpstr>ŠTO RADI RAVNATELJ /ICA?</vt:lpstr>
      <vt:lpstr>ŠTO DRUGI MISLE DA RAVNATELJI (SADA) RADE?</vt:lpstr>
      <vt:lpstr>A KAD SE VRATI U ŠKOLU….</vt:lpstr>
      <vt:lpstr> ULOGA RAVNATELJA</vt:lpstr>
      <vt:lpstr>PRITISAK VOĐENJA</vt:lpstr>
      <vt:lpstr>RAVNATELJ/ICA</vt:lpstr>
      <vt:lpstr>Svaka budala može kritizirati, prigovarati i žaliti se- većina budala to i radi. </vt:lpstr>
      <vt:lpstr>“NOVA” OČEKIVANJA OD RAVNATELJA – AUTONOMIJA RADA?</vt:lpstr>
      <vt:lpstr>UVJETI </vt:lpstr>
      <vt:lpstr>IMAMO…</vt:lpstr>
      <vt:lpstr>IMAMO I KRITIČNE TOČKE</vt:lpstr>
      <vt:lpstr>JOŠ KRITIČNIH TOČAKA</vt:lpstr>
      <vt:lpstr> Ako ima problema ne znači da smo nesposobni ili nismo predani poslu.</vt:lpstr>
      <vt:lpstr>RAVNATELJ – ČAROBNJAK ZA RJEŠENJA</vt:lpstr>
      <vt:lpstr>IZAZOVI</vt:lpstr>
      <vt:lpstr>KURIKULUM</vt:lpstr>
      <vt:lpstr>RAZLIKA IZMEĐU TRADICIONALNOG PLANIRANJA I KURIKULUMSKOG</vt:lpstr>
      <vt:lpstr>Što je KURIKULUM?</vt:lpstr>
      <vt:lpstr>ISHODI UČENJA</vt:lpstr>
      <vt:lpstr>KLJUČNI PROCESI U ŠKOLI</vt:lpstr>
      <vt:lpstr>Slide 24</vt:lpstr>
      <vt:lpstr>(SAMO)ISCRPLJIVANJE RAVNATELJA</vt:lpstr>
      <vt:lpstr>BORBA S VJETRENJAČAMA??</vt:lpstr>
      <vt:lpstr>KURIKULARNA REFORMA  KAO PRILIKA ZA </vt:lpstr>
      <vt:lpstr>Nikad nije bilo bolje vrijeme za iskazivanje OPTIMIZMA</vt:lpstr>
      <vt:lpstr>RAVNATELJ JE VAŽAN!</vt:lpstr>
      <vt:lpstr>  KVALITETNA ŠKOLA – KVALITETAN RAVNATELJ</vt:lpstr>
      <vt:lpstr>PRISTUPI PROMJENI</vt:lpstr>
      <vt:lpstr>POZITIVNO VOĐENJE – PODRŠKA ODRŽIVOJ PROMJENI </vt:lpstr>
      <vt:lpstr>RAVNATELJSKI POSAO – da ili ne</vt:lpstr>
      <vt:lpstr>KOLIKO često…..…????????</vt:lpstr>
      <vt:lpstr>POZITIVNI RAVNATELJI/CE</vt:lpstr>
      <vt:lpstr>IZAZOVI ZA RAVNATELJE</vt:lpstr>
      <vt:lpstr>Imajte hrabrosti za svježi pogled na situaciju….</vt:lpstr>
      <vt:lpstr>Slide 38</vt:lpstr>
      <vt:lpstr>RAVNATELJ TREBA BITI PROMJENA</vt:lpstr>
      <vt:lpstr>Hvala na pažnji!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2013-04-19T07:17:09Z</dcterms:created>
  <dcterms:modified xsi:type="dcterms:W3CDTF">2015-04-21T13:33:53Z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TC034313779991</vt:lpwstr>
  </property>
</Properties>
</file>