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0" r:id="rId3"/>
    <p:sldMasterId id="2147483688" r:id="rId4"/>
  </p:sldMasterIdLst>
  <p:notesMasterIdLst>
    <p:notesMasterId r:id="rId30"/>
  </p:notesMasterIdLst>
  <p:handoutMasterIdLst>
    <p:handoutMasterId r:id="rId31"/>
  </p:handoutMasterIdLst>
  <p:sldIdLst>
    <p:sldId id="257" r:id="rId5"/>
    <p:sldId id="284" r:id="rId6"/>
    <p:sldId id="269" r:id="rId7"/>
    <p:sldId id="270" r:id="rId8"/>
    <p:sldId id="271" r:id="rId9"/>
    <p:sldId id="261" r:id="rId10"/>
    <p:sldId id="262" r:id="rId11"/>
    <p:sldId id="272" r:id="rId12"/>
    <p:sldId id="275" r:id="rId13"/>
    <p:sldId id="260" r:id="rId14"/>
    <p:sldId id="273" r:id="rId15"/>
    <p:sldId id="276" r:id="rId16"/>
    <p:sldId id="274" r:id="rId17"/>
    <p:sldId id="263" r:id="rId18"/>
    <p:sldId id="264" r:id="rId19"/>
    <p:sldId id="265" r:id="rId20"/>
    <p:sldId id="266" r:id="rId21"/>
    <p:sldId id="279" r:id="rId22"/>
    <p:sldId id="277" r:id="rId23"/>
    <p:sldId id="282" r:id="rId24"/>
    <p:sldId id="278" r:id="rId25"/>
    <p:sldId id="283" r:id="rId26"/>
    <p:sldId id="281" r:id="rId27"/>
    <p:sldId id="267" r:id="rId28"/>
    <p:sldId id="268" r:id="rId29"/>
  </p:sldIdLst>
  <p:sldSz cx="9906000" cy="6858000" type="A4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AF4C"/>
    <a:srgbClr val="FDC334"/>
    <a:srgbClr val="C43C46"/>
    <a:srgbClr val="E09329"/>
    <a:srgbClr val="EB391B"/>
    <a:srgbClr val="4BB14C"/>
    <a:srgbClr val="C8404A"/>
    <a:srgbClr val="F03A16"/>
    <a:srgbClr val="2EDE36"/>
    <a:srgbClr val="558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3" autoAdjust="0"/>
    <p:restoredTop sz="94660"/>
  </p:normalViewPr>
  <p:slideViewPr>
    <p:cSldViewPr>
      <p:cViewPr varScale="1">
        <p:scale>
          <a:sx n="81" d="100"/>
          <a:sy n="81" d="100"/>
        </p:scale>
        <p:origin x="1380" y="7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Folders\2015\Prezentacije\04_AZOO_Stru&#269;ni_skup_za_ravnatelje\2014_mj-arhiva_Abus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Folders\2015\Prezentacije\04_AZOO_Stru&#269;ni_skup_za_ravnatelje\2014_mj-arhiva_Abus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Folders\2015\Prezentacije\04_AZOO_Stru&#269;ni_skup_za_ravnatelje\Bulk_PROR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Folders\2015\Prezentacije\04_AZOO_Stru&#269;ni_skup_za_ravnatelje\Bulk_PROR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Folders\2015\Prezentacije\04_AZOO_Stru&#269;ni_skup_za_ravnatelje\Bulk_PROR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Folders\2015\Prezentacije\04_AZOO_Stru&#269;ni_skup_za_ravnatelje\Bulk_PROR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'Abuse podaci (2)'!$B$1:$M$1</c:f>
              <c:strCache>
                <c:ptCount val="12"/>
                <c:pt idx="0">
                  <c:v>Siječanj</c:v>
                </c:pt>
                <c:pt idx="1">
                  <c:v>Veljača</c:v>
                </c:pt>
                <c:pt idx="2">
                  <c:v>Ožujak</c:v>
                </c:pt>
                <c:pt idx="3">
                  <c:v>Travanj</c:v>
                </c:pt>
                <c:pt idx="4">
                  <c:v>Svibanj</c:v>
                </c:pt>
                <c:pt idx="5">
                  <c:v>Lipanj</c:v>
                </c:pt>
                <c:pt idx="6">
                  <c:v>Srpanj</c:v>
                </c:pt>
                <c:pt idx="7">
                  <c:v>Kolovoz</c:v>
                </c:pt>
                <c:pt idx="8">
                  <c:v>Rujan</c:v>
                </c:pt>
                <c:pt idx="9">
                  <c:v>Listopad</c:v>
                </c:pt>
                <c:pt idx="10">
                  <c:v>Studeni</c:v>
                </c:pt>
                <c:pt idx="11">
                  <c:v>Prosinac</c:v>
                </c:pt>
              </c:strCache>
            </c:strRef>
          </c:cat>
          <c:val>
            <c:numRef>
              <c:f>'Abuse podaci (2)'!$B$6:$M$6</c:f>
              <c:numCache>
                <c:formatCode>General</c:formatCode>
                <c:ptCount val="12"/>
                <c:pt idx="0">
                  <c:v>276</c:v>
                </c:pt>
                <c:pt idx="1">
                  <c:v>178</c:v>
                </c:pt>
                <c:pt idx="2">
                  <c:v>131</c:v>
                </c:pt>
                <c:pt idx="3">
                  <c:v>199</c:v>
                </c:pt>
                <c:pt idx="4">
                  <c:v>209</c:v>
                </c:pt>
                <c:pt idx="5">
                  <c:v>189</c:v>
                </c:pt>
                <c:pt idx="6">
                  <c:v>378</c:v>
                </c:pt>
                <c:pt idx="7">
                  <c:v>148</c:v>
                </c:pt>
                <c:pt idx="8">
                  <c:v>191</c:v>
                </c:pt>
                <c:pt idx="9">
                  <c:v>135</c:v>
                </c:pt>
                <c:pt idx="10">
                  <c:v>187</c:v>
                </c:pt>
                <c:pt idx="11">
                  <c:v>172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6828800"/>
        <c:axId val="226828408"/>
        <c:axId val="0"/>
      </c:bar3DChart>
      <c:catAx>
        <c:axId val="226828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226828408"/>
        <c:crosses val="autoZero"/>
        <c:auto val="1"/>
        <c:lblAlgn val="ctr"/>
        <c:lblOffset val="100"/>
        <c:noMultiLvlLbl val="0"/>
      </c:catAx>
      <c:valAx>
        <c:axId val="226828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226828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6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386278921017225"/>
          <c:y val="8.7963036090357563E-2"/>
          <c:w val="0.53061978880546912"/>
          <c:h val="0.7922448235637211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4BB14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C43C4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'Abuse podaci (2)'!$A$2:$A$5</c:f>
              <c:strCache>
                <c:ptCount val="4"/>
                <c:pt idx="0">
                  <c:v>Spam</c:v>
                </c:pt>
                <c:pt idx="1">
                  <c:v>DoS/DDoS/Phishing</c:v>
                </c:pt>
                <c:pt idx="2">
                  <c:v>Neovlašteni pristup</c:v>
                </c:pt>
                <c:pt idx="3">
                  <c:v>Virusi</c:v>
                </c:pt>
              </c:strCache>
            </c:strRef>
          </c:cat>
          <c:val>
            <c:numRef>
              <c:f>'Abuse podaci (2)'!$N$2:$N$5</c:f>
              <c:numCache>
                <c:formatCode>General</c:formatCode>
                <c:ptCount val="4"/>
                <c:pt idx="0">
                  <c:v>1105</c:v>
                </c:pt>
                <c:pt idx="1">
                  <c:v>829</c:v>
                </c:pt>
                <c:pt idx="2">
                  <c:v>327</c:v>
                </c:pt>
                <c:pt idx="3">
                  <c:v>132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just"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2158818313590775"/>
          <c:w val="0.94584309837149216"/>
          <c:h val="0.741162465952713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4BB14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DC33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E0932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C8404A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srednja!$A$1:$D$1</c:f>
              <c:strCache>
                <c:ptCount val="4"/>
                <c:pt idx="0">
                  <c:v>Niske</c:v>
                </c:pt>
                <c:pt idx="1">
                  <c:v>Srednje</c:v>
                </c:pt>
                <c:pt idx="2">
                  <c:v>Visoke</c:v>
                </c:pt>
                <c:pt idx="3">
                  <c:v>Kritične</c:v>
                </c:pt>
              </c:strCache>
            </c:strRef>
          </c:cat>
          <c:val>
            <c:numRef>
              <c:f>srednja!$A$2:$D$2</c:f>
              <c:numCache>
                <c:formatCode>General</c:formatCode>
                <c:ptCount val="4"/>
                <c:pt idx="0">
                  <c:v>187</c:v>
                </c:pt>
                <c:pt idx="1">
                  <c:v>1258</c:v>
                </c:pt>
                <c:pt idx="2">
                  <c:v>288</c:v>
                </c:pt>
                <c:pt idx="3">
                  <c:v>60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1531623214772194"/>
          <c:w val="0.9401815949511203"/>
          <c:h val="0.72659608573910128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srednja_servisi!$A$1:$A$10</c:f>
              <c:strCache>
                <c:ptCount val="10"/>
                <c:pt idx="0">
                  <c:v>www</c:v>
                </c:pt>
                <c:pt idx="1">
                  <c:v>dns</c:v>
                </c:pt>
                <c:pt idx="2">
                  <c:v>smtp</c:v>
                </c:pt>
                <c:pt idx="3">
                  <c:v>nepoznato</c:v>
                </c:pt>
                <c:pt idx="4">
                  <c:v>pop3</c:v>
                </c:pt>
                <c:pt idx="5">
                  <c:v>cifs</c:v>
                </c:pt>
                <c:pt idx="6">
                  <c:v>imap</c:v>
                </c:pt>
                <c:pt idx="7">
                  <c:v>ssh</c:v>
                </c:pt>
                <c:pt idx="8">
                  <c:v>ftp</c:v>
                </c:pt>
                <c:pt idx="9">
                  <c:v>msrdp</c:v>
                </c:pt>
              </c:strCache>
            </c:strRef>
          </c:cat>
          <c:val>
            <c:numRef>
              <c:f>srednja_servisi!$B$1:$B$10</c:f>
              <c:numCache>
                <c:formatCode>General</c:formatCode>
                <c:ptCount val="10"/>
                <c:pt idx="0">
                  <c:v>989</c:v>
                </c:pt>
                <c:pt idx="1">
                  <c:v>236</c:v>
                </c:pt>
                <c:pt idx="2">
                  <c:v>222</c:v>
                </c:pt>
                <c:pt idx="3">
                  <c:v>186</c:v>
                </c:pt>
                <c:pt idx="4">
                  <c:v>174</c:v>
                </c:pt>
                <c:pt idx="5">
                  <c:v>173</c:v>
                </c:pt>
                <c:pt idx="6">
                  <c:v>169</c:v>
                </c:pt>
                <c:pt idx="7">
                  <c:v>162</c:v>
                </c:pt>
                <c:pt idx="8">
                  <c:v>132</c:v>
                </c:pt>
                <c:pt idx="9">
                  <c:v>128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8.3474610817631523E-2"/>
          <c:w val="1"/>
          <c:h val="0.8427534648427307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4BB14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DC33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E0932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C43C4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dom!$A$1:$D$1</c:f>
              <c:strCache>
                <c:ptCount val="4"/>
                <c:pt idx="0">
                  <c:v>Niske</c:v>
                </c:pt>
                <c:pt idx="1">
                  <c:v>Srednje</c:v>
                </c:pt>
                <c:pt idx="2">
                  <c:v>Visoke</c:v>
                </c:pt>
                <c:pt idx="3">
                  <c:v>Kritične</c:v>
                </c:pt>
              </c:strCache>
            </c:strRef>
          </c:cat>
          <c:val>
            <c:numRef>
              <c:f>dom!$A$2:$D$2</c:f>
              <c:numCache>
                <c:formatCode>General</c:formatCode>
                <c:ptCount val="4"/>
                <c:pt idx="0">
                  <c:v>24</c:v>
                </c:pt>
                <c:pt idx="1">
                  <c:v>109</c:v>
                </c:pt>
                <c:pt idx="2">
                  <c:v>33</c:v>
                </c:pt>
                <c:pt idx="3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040701187441319"/>
          <c:y val="0.11934266839339576"/>
          <c:w val="0.5971499569137021"/>
          <c:h val="0.71708512487003928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dom_servisi!$A$1:$A$10</c:f>
              <c:strCache>
                <c:ptCount val="10"/>
                <c:pt idx="0">
                  <c:v>www</c:v>
                </c:pt>
                <c:pt idx="1">
                  <c:v>ssh</c:v>
                </c:pt>
                <c:pt idx="2">
                  <c:v>nepoznato</c:v>
                </c:pt>
                <c:pt idx="3">
                  <c:v>cifs</c:v>
                </c:pt>
                <c:pt idx="4">
                  <c:v>msrdp</c:v>
                </c:pt>
                <c:pt idx="5">
                  <c:v>ftp</c:v>
                </c:pt>
                <c:pt idx="6">
                  <c:v>pptp</c:v>
                </c:pt>
                <c:pt idx="7">
                  <c:v>telnet</c:v>
                </c:pt>
                <c:pt idx="8">
                  <c:v>dns</c:v>
                </c:pt>
                <c:pt idx="9">
                  <c:v>dce-rpc</c:v>
                </c:pt>
              </c:strCache>
            </c:strRef>
          </c:cat>
          <c:val>
            <c:numRef>
              <c:f>dom_servisi!$B$1:$B$10</c:f>
              <c:numCache>
                <c:formatCode>General</c:formatCode>
                <c:ptCount val="10"/>
                <c:pt idx="0">
                  <c:v>109</c:v>
                </c:pt>
                <c:pt idx="1">
                  <c:v>41</c:v>
                </c:pt>
                <c:pt idx="2">
                  <c:v>25</c:v>
                </c:pt>
                <c:pt idx="3">
                  <c:v>24</c:v>
                </c:pt>
                <c:pt idx="4">
                  <c:v>18</c:v>
                </c:pt>
                <c:pt idx="5">
                  <c:v>15</c:v>
                </c:pt>
                <c:pt idx="6">
                  <c:v>12</c:v>
                </c:pt>
                <c:pt idx="7">
                  <c:v>12</c:v>
                </c:pt>
                <c:pt idx="8">
                  <c:v>9</c:v>
                </c:pt>
                <c:pt idx="9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366275248996633"/>
          <c:y val="5.3916481420639095E-2"/>
          <c:w val="0.18206450429225654"/>
          <c:h val="0.905734315547873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83CC6-03B8-4CD0-A8B5-A52973EF280B}" type="datetimeFigureOut">
              <a:rPr lang="hr-HR" smtClean="0"/>
              <a:pPr/>
              <a:t>22.4.2015.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F4672-8106-440B-8ABA-2636C05181D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80266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1BDA09F-090A-4E12-AE95-BE87FF8A341E}" type="datetimeFigureOut">
              <a:rPr lang="en-US"/>
              <a:pPr>
                <a:defRPr/>
              </a:pPr>
              <a:t>4/22/2015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D7D48E7-0172-4271-9EEC-90220D4FD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365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hr-HR" smtClean="0"/>
              <a:t>naslovna02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89509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58623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89527" y="2786058"/>
            <a:ext cx="7506943" cy="500066"/>
          </a:xfrm>
          <a:prstGeom prst="rect">
            <a:avLst/>
          </a:prstGeom>
        </p:spPr>
        <p:txBody>
          <a:bodyPr tIns="0" rIns="0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9088" y="3357562"/>
            <a:ext cx="5417382" cy="2352676"/>
          </a:xfrm>
          <a:prstGeom prst="rect">
            <a:avLst/>
          </a:prstGeom>
        </p:spPr>
        <p:txBody>
          <a:bodyPr tIns="0" rIns="0"/>
          <a:lstStyle>
            <a:lvl1pPr marL="0" indent="0" algn="r">
              <a:spcBef>
                <a:spcPts val="0"/>
              </a:spcBef>
              <a:buNone/>
              <a:defRPr sz="2700" b="1">
                <a:solidFill>
                  <a:srgbClr val="558ED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DF20555-C03F-421D-A63B-5E237856669F}" type="datetimeFigureOut">
              <a:rPr lang="sr-Latn-CS"/>
              <a:pPr>
                <a:defRPr/>
              </a:pPr>
              <a:t>22.4.2015.</a:t>
            </a:fld>
            <a:endParaRPr lang="hr-HR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826C13D-5D14-42E3-AAF9-6DE8639BCC9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00042"/>
            <a:ext cx="8915400" cy="917596"/>
          </a:xfrm>
        </p:spPr>
        <p:txBody>
          <a:bodyPr lIns="0" tIns="72000">
            <a:normAutofit/>
          </a:bodyPr>
          <a:lstStyle>
            <a:lvl1pPr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7200" cy="4525963"/>
          </a:xfrm>
        </p:spPr>
        <p:txBody>
          <a:bodyPr lIns="0"/>
          <a:lstStyle>
            <a:lvl1pPr>
              <a:defRPr sz="3100">
                <a:solidFill>
                  <a:schemeClr val="tx1"/>
                </a:solidFill>
                <a:latin typeface="Myriad Pro" pitchFamily="34" charset="0"/>
              </a:defRPr>
            </a:lvl1pPr>
            <a:lvl2pPr>
              <a:defRPr>
                <a:solidFill>
                  <a:schemeClr val="tx1"/>
                </a:solidFill>
                <a:latin typeface="Myriad Pro" pitchFamily="34" charset="0"/>
              </a:defRPr>
            </a:lvl2pPr>
            <a:lvl3pPr>
              <a:defRPr>
                <a:solidFill>
                  <a:schemeClr val="tx1"/>
                </a:solidFill>
                <a:latin typeface="Myriad Pro" pitchFamily="34" charset="0"/>
              </a:defRPr>
            </a:lvl3pPr>
            <a:lvl4pPr>
              <a:defRPr>
                <a:solidFill>
                  <a:schemeClr val="tx1"/>
                </a:solidFill>
                <a:latin typeface="Myriad Pro" pitchFamily="34" charset="0"/>
              </a:defRPr>
            </a:lvl4pPr>
            <a:lvl5pPr>
              <a:defRPr>
                <a:solidFill>
                  <a:schemeClr val="tx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850" y="6356350"/>
            <a:ext cx="2311400" cy="365125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96C67DC-C87F-4178-A457-4DD518A34D0E}" type="datetimeFigureOut">
              <a:rPr lang="sr-Latn-CS"/>
              <a:pPr>
                <a:defRPr/>
              </a:pPr>
              <a:t>22.4.2015.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7913" y="6356350"/>
            <a:ext cx="2311400" cy="365125"/>
          </a:xfrm>
        </p:spPr>
        <p:txBody>
          <a:bodyPr r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9E5AF52-4A87-4D72-873D-AC0B39F5A694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00042"/>
            <a:ext cx="8915400" cy="917596"/>
          </a:xfrm>
        </p:spPr>
        <p:txBody>
          <a:bodyPr lIns="0" tIns="7200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7200" cy="4525963"/>
          </a:xfrm>
        </p:spPr>
        <p:txBody>
          <a:bodyPr lIns="0"/>
          <a:lstStyle>
            <a:lvl1pPr>
              <a:buFont typeface="Arial" pitchFamily="34" charset="0"/>
              <a:buChar char="•"/>
              <a:defRPr sz="3100">
                <a:solidFill>
                  <a:schemeClr val="tx1"/>
                </a:solidFill>
                <a:latin typeface="Myriad Pro" pitchFamily="34" charset="0"/>
              </a:defRPr>
            </a:lvl1pPr>
            <a:lvl2pPr>
              <a:buFont typeface="Arial" pitchFamily="34" charset="0"/>
              <a:buChar char="•"/>
              <a:defRPr>
                <a:solidFill>
                  <a:schemeClr val="tx1"/>
                </a:solidFill>
                <a:latin typeface="Myriad Pro" pitchFamily="34" charset="0"/>
              </a:defRPr>
            </a:lvl2pPr>
            <a:lvl3pPr>
              <a:buFont typeface="Arial" pitchFamily="34" charset="0"/>
              <a:buChar char="•"/>
              <a:defRPr>
                <a:solidFill>
                  <a:schemeClr val="tx1"/>
                </a:solidFill>
                <a:latin typeface="Myriad Pro" pitchFamily="34" charset="0"/>
              </a:defRPr>
            </a:lvl3pPr>
            <a:lvl4pPr>
              <a:buFont typeface="Arial" pitchFamily="34" charset="0"/>
              <a:buChar char="•"/>
              <a:defRPr>
                <a:solidFill>
                  <a:schemeClr val="tx1"/>
                </a:solidFill>
                <a:latin typeface="Myriad Pro" pitchFamily="34" charset="0"/>
              </a:defRPr>
            </a:lvl4pPr>
            <a:lvl5pPr>
              <a:buFont typeface="Arial" pitchFamily="34" charset="0"/>
              <a:buChar char="•"/>
              <a:defRPr>
                <a:solidFill>
                  <a:schemeClr val="tx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850" y="6356350"/>
            <a:ext cx="2311400" cy="365125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0373C0B-CA38-4444-BF4F-423CD11F3640}" type="datetimeFigureOut">
              <a:rPr lang="sr-Latn-CS"/>
              <a:pPr>
                <a:defRPr/>
              </a:pPr>
              <a:t>22.4.2015.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7913" y="6356350"/>
            <a:ext cx="2311400" cy="365125"/>
          </a:xfrm>
        </p:spPr>
        <p:txBody>
          <a:bodyPr r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CEBCF69-0445-465D-906C-8C041E3537AB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5163" y="6056591"/>
            <a:ext cx="795857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7F7F7F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F7F7F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F7F7F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F7F7F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F7F7F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rgbClr val="7F7F7F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rgbClr val="7F7F7F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rgbClr val="7F7F7F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rgbClr val="7F7F7F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1442667-85C8-48AE-880B-B4E74A749BD2}" type="datetimeFigureOut">
              <a:rPr lang="sr-Latn-CS"/>
              <a:pPr>
                <a:defRPr/>
              </a:pPr>
              <a:t>22.4.2015.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70788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4748BD1-3B08-4B26-A32A-E0A3C3D12315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  <p:pic>
        <p:nvPicPr>
          <p:cNvPr id="7" name="Picture 6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6736" y="6179592"/>
            <a:ext cx="795857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558ED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058BD71-B8AD-4EFF-836B-A8E77BC9E9E1}" type="datetimeFigureOut">
              <a:rPr lang="sr-Latn-CS"/>
              <a:pPr>
                <a:defRPr/>
              </a:pPr>
              <a:t>22.4.2015.</a:t>
            </a:fld>
            <a:endParaRPr lang="hr-H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70788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B3960C3-A581-48C8-9721-5A16FAFD2B92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  <p:pic>
        <p:nvPicPr>
          <p:cNvPr id="10" name="Picture 9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4604" y="6062851"/>
            <a:ext cx="795857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558ED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0AD0241-A1B9-4353-BFD4-5EFFA31C15A7}" type="datetimeFigureOut">
              <a:rPr lang="sr-Latn-CS"/>
              <a:pPr>
                <a:defRPr/>
              </a:pPr>
              <a:t>22.4.2015.</a:t>
            </a:fld>
            <a:endParaRPr lang="hr-H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70788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E77ECD8-13A1-4DCB-A749-21505FC783FC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  <p:pic>
        <p:nvPicPr>
          <p:cNvPr id="10" name="Picture 9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6261" y="6052244"/>
            <a:ext cx="795857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558ED5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2"/>
          <p:cNvSpPr>
            <a:spLocks noGrp="1"/>
          </p:cNvSpPr>
          <p:nvPr>
            <p:ph type="ctrTitle"/>
          </p:nvPr>
        </p:nvSpPr>
        <p:spPr bwMode="auto">
          <a:xfrm>
            <a:off x="2504728" y="2132856"/>
            <a:ext cx="7128792" cy="1656184"/>
          </a:xfrm>
          <a:noFill/>
          <a:ln>
            <a:miter lim="800000"/>
            <a:headEnd/>
            <a:tailEnd/>
          </a:ln>
        </p:spPr>
        <p:txBody>
          <a:bodyPr vert="horz" wrap="square" l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cap="none" dirty="0"/>
              <a:t>Provjera </a:t>
            </a:r>
            <a:r>
              <a:rPr lang="hr-HR" cap="none" dirty="0" smtClean="0"/>
              <a:t>ranjivosti – </a:t>
            </a:r>
            <a:r>
              <a:rPr lang="hr-HR" cap="none" dirty="0" err="1" smtClean="0"/>
              <a:t>proaktivna</a:t>
            </a:r>
            <a:r>
              <a:rPr lang="hr-HR" cap="none" dirty="0" smtClean="0"/>
              <a:t> </a:t>
            </a:r>
            <a:r>
              <a:rPr lang="hr-HR" cap="none" dirty="0"/>
              <a:t>mjera za </a:t>
            </a:r>
            <a:r>
              <a:rPr lang="hr-HR" cap="none" dirty="0" smtClean="0"/>
              <a:t>očuvanje </a:t>
            </a:r>
            <a:r>
              <a:rPr lang="hr-HR" cap="none" dirty="0"/>
              <a:t>sigurnosti </a:t>
            </a:r>
            <a:r>
              <a:rPr lang="hr-HR" cap="none" dirty="0" smtClean="0"/>
              <a:t>informacijskog </a:t>
            </a:r>
            <a:r>
              <a:rPr lang="hr-HR" cap="none" dirty="0"/>
              <a:t>sustava</a:t>
            </a:r>
            <a:endParaRPr lang="hr-HR" cap="none" dirty="0" smtClean="0"/>
          </a:p>
        </p:txBody>
      </p:sp>
      <p:sp>
        <p:nvSpPr>
          <p:cNvPr id="8195" name="Subtitle 3"/>
          <p:cNvSpPr>
            <a:spLocks noGrp="1"/>
          </p:cNvSpPr>
          <p:nvPr>
            <p:ph type="subTitle" idx="1"/>
          </p:nvPr>
        </p:nvSpPr>
        <p:spPr bwMode="auto">
          <a:xfrm>
            <a:off x="4178300" y="4797152"/>
            <a:ext cx="5418138" cy="1416571"/>
          </a:xfrm>
          <a:noFill/>
          <a:ln>
            <a:miter lim="800000"/>
            <a:headEnd/>
            <a:tailEnd/>
          </a:ln>
        </p:spPr>
        <p:txBody>
          <a:bodyPr vert="horz" wrap="square" l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sz="2400" dirty="0" smtClean="0">
                <a:solidFill>
                  <a:schemeClr val="tx1"/>
                </a:solidFill>
              </a:rPr>
              <a:t>Marko Stanec</a:t>
            </a:r>
          </a:p>
          <a:p>
            <a:pPr eaLnBrk="1" hangingPunct="1">
              <a:spcBef>
                <a:spcPct val="0"/>
              </a:spcBef>
            </a:pPr>
            <a:r>
              <a:rPr lang="hr-HR" sz="2400" dirty="0" err="1" smtClean="0">
                <a:solidFill>
                  <a:schemeClr val="tx1"/>
                </a:solidFill>
              </a:rPr>
              <a:t>CARNet</a:t>
            </a:r>
            <a:r>
              <a:rPr lang="hr-HR" sz="2400" dirty="0" smtClean="0">
                <a:solidFill>
                  <a:schemeClr val="tx1"/>
                </a:solidFill>
              </a:rPr>
              <a:t> – odjel za Nacionalni CERT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>
          <a:xfrm>
            <a:off x="495300" y="500063"/>
            <a:ext cx="8915400" cy="917575"/>
          </a:xfrm>
        </p:spPr>
        <p:txBody>
          <a:bodyPr/>
          <a:lstStyle/>
          <a:p>
            <a:r>
              <a:rPr lang="hr-HR" dirty="0" smtClean="0"/>
              <a:t>Struktura </a:t>
            </a:r>
            <a:r>
              <a:rPr lang="hr-HR" dirty="0" err="1" smtClean="0"/>
              <a:t>CARNet</a:t>
            </a:r>
            <a:r>
              <a:rPr lang="hr-HR" dirty="0" smtClean="0"/>
              <a:t> mreže</a:t>
            </a:r>
          </a:p>
        </p:txBody>
      </p:sp>
      <p:sp>
        <p:nvSpPr>
          <p:cNvPr id="11267" name="Content Placeholder 4"/>
          <p:cNvSpPr>
            <a:spLocks noGrp="1"/>
          </p:cNvSpPr>
          <p:nvPr>
            <p:ph idx="1"/>
          </p:nvPr>
        </p:nvSpPr>
        <p:spPr>
          <a:xfrm>
            <a:off x="495300" y="1600200"/>
            <a:ext cx="8916988" cy="4525963"/>
          </a:xfrm>
        </p:spPr>
        <p:txBody>
          <a:bodyPr/>
          <a:lstStyle/>
          <a:p>
            <a:pPr eaLnBrk="1" hangingPunct="1"/>
            <a:r>
              <a:rPr lang="hr-HR" sz="2800" dirty="0" smtClean="0">
                <a:solidFill>
                  <a:srgbClr val="000000"/>
                </a:solidFill>
              </a:rPr>
              <a:t>Ukupan broj ustanova članica: </a:t>
            </a:r>
            <a:r>
              <a:rPr lang="hr-HR" sz="2800" dirty="0" smtClean="0"/>
              <a:t>4378</a:t>
            </a:r>
            <a:endParaRPr lang="hr-HR" sz="28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hr-HR" sz="2700" dirty="0"/>
              <a:t>351</a:t>
            </a:r>
            <a:r>
              <a:rPr lang="hr-HR" dirty="0" smtClean="0">
                <a:solidFill>
                  <a:srgbClr val="000000"/>
                </a:solidFill>
              </a:rPr>
              <a:t> iz akademske zajednice</a:t>
            </a:r>
          </a:p>
          <a:p>
            <a:pPr eaLnBrk="1" hangingPunct="1"/>
            <a:r>
              <a:rPr lang="hr-HR" sz="2700" dirty="0" smtClean="0"/>
              <a:t>2722 </a:t>
            </a:r>
            <a:r>
              <a:rPr lang="hr-HR" dirty="0" smtClean="0">
                <a:solidFill>
                  <a:srgbClr val="000000"/>
                </a:solidFill>
              </a:rPr>
              <a:t>iz sustava školstva</a:t>
            </a:r>
          </a:p>
          <a:p>
            <a:pPr lvl="1" eaLnBrk="1" hangingPunct="1"/>
            <a:r>
              <a:rPr lang="hr-HR" sz="2600" dirty="0"/>
              <a:t>2173 </a:t>
            </a:r>
            <a:r>
              <a:rPr lang="hr-HR" sz="2600" dirty="0" smtClean="0">
                <a:solidFill>
                  <a:srgbClr val="000000"/>
                </a:solidFill>
              </a:rPr>
              <a:t>osnovnih škola</a:t>
            </a:r>
          </a:p>
          <a:p>
            <a:pPr lvl="1" eaLnBrk="1" hangingPunct="1"/>
            <a:r>
              <a:rPr lang="hr-HR" sz="2600" dirty="0"/>
              <a:t>452 </a:t>
            </a:r>
            <a:r>
              <a:rPr lang="hr-HR" sz="2600" dirty="0" smtClean="0">
                <a:solidFill>
                  <a:srgbClr val="000000"/>
                </a:solidFill>
              </a:rPr>
              <a:t>srednjih škola</a:t>
            </a:r>
          </a:p>
          <a:p>
            <a:pPr lvl="1" eaLnBrk="1" hangingPunct="1"/>
            <a:r>
              <a:rPr lang="hr-HR" sz="2600" dirty="0"/>
              <a:t>60 </a:t>
            </a:r>
            <a:r>
              <a:rPr lang="hr-HR" sz="2600" dirty="0" smtClean="0">
                <a:solidFill>
                  <a:srgbClr val="000000"/>
                </a:solidFill>
              </a:rPr>
              <a:t>učeničkih domova</a:t>
            </a:r>
          </a:p>
          <a:p>
            <a:pPr lvl="1" eaLnBrk="1" hangingPunct="1"/>
            <a:r>
              <a:rPr lang="hr-HR" sz="2600" dirty="0" smtClean="0">
                <a:solidFill>
                  <a:srgbClr val="000000"/>
                </a:solidFill>
              </a:rPr>
              <a:t>30 ostalo</a:t>
            </a:r>
          </a:p>
          <a:p>
            <a:pPr eaLnBrk="1" hangingPunct="1"/>
            <a:r>
              <a:rPr lang="hr-HR" dirty="0" smtClean="0">
                <a:solidFill>
                  <a:srgbClr val="000000"/>
                </a:solidFill>
              </a:rPr>
              <a:t>Broj spojenih lokacija: </a:t>
            </a:r>
            <a:r>
              <a:rPr lang="hr-HR" dirty="0" smtClean="0"/>
              <a:t>2835</a:t>
            </a:r>
            <a:endParaRPr lang="hr-HR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Najčešći sigurnosni problemi u </a:t>
            </a:r>
            <a:r>
              <a:rPr lang="hr-HR" dirty="0" err="1" smtClean="0"/>
              <a:t>CARNet</a:t>
            </a:r>
            <a:r>
              <a:rPr lang="hr-HR" dirty="0" smtClean="0"/>
              <a:t> mreži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Zaražena klijentska računala</a:t>
            </a:r>
          </a:p>
          <a:p>
            <a:pPr lvl="1"/>
            <a:r>
              <a:rPr lang="hr-HR" dirty="0" smtClean="0"/>
              <a:t>Uključivanje u </a:t>
            </a:r>
            <a:r>
              <a:rPr lang="hr-HR" dirty="0" err="1" smtClean="0"/>
              <a:t>botnete</a:t>
            </a:r>
            <a:endParaRPr lang="hr-HR" dirty="0"/>
          </a:p>
          <a:p>
            <a:pPr lvl="1"/>
            <a:r>
              <a:rPr lang="hr-HR" dirty="0" smtClean="0"/>
              <a:t>Slanje </a:t>
            </a:r>
            <a:r>
              <a:rPr lang="hr-HR" dirty="0" err="1" smtClean="0"/>
              <a:t>spama</a:t>
            </a:r>
            <a:endParaRPr lang="hr-HR" dirty="0" smtClean="0"/>
          </a:p>
          <a:p>
            <a:pPr lvl="1"/>
            <a:r>
              <a:rPr lang="hr-HR" dirty="0" smtClean="0"/>
              <a:t>Sudjelovanje u </a:t>
            </a:r>
            <a:r>
              <a:rPr lang="hr-HR" dirty="0" err="1" smtClean="0"/>
              <a:t>DoS</a:t>
            </a:r>
            <a:r>
              <a:rPr lang="hr-HR" dirty="0" smtClean="0"/>
              <a:t>/</a:t>
            </a:r>
            <a:r>
              <a:rPr lang="hr-HR" dirty="0" err="1" smtClean="0"/>
              <a:t>DDoS</a:t>
            </a:r>
            <a:r>
              <a:rPr lang="hr-HR" dirty="0" smtClean="0"/>
              <a:t> napadima</a:t>
            </a:r>
          </a:p>
          <a:p>
            <a:r>
              <a:rPr lang="hr-HR" dirty="0" smtClean="0"/>
              <a:t>Kompromitirani poslužitelji</a:t>
            </a:r>
          </a:p>
          <a:p>
            <a:pPr lvl="1"/>
            <a:r>
              <a:rPr lang="hr-HR" dirty="0" err="1" smtClean="0"/>
              <a:t>Phishing</a:t>
            </a:r>
            <a:r>
              <a:rPr lang="hr-HR" dirty="0" smtClean="0"/>
              <a:t> stranice</a:t>
            </a:r>
          </a:p>
          <a:p>
            <a:pPr lvl="1"/>
            <a:r>
              <a:rPr lang="hr-HR" dirty="0"/>
              <a:t>Sudjelovanje u </a:t>
            </a:r>
            <a:r>
              <a:rPr lang="hr-HR" dirty="0" err="1"/>
              <a:t>DoS</a:t>
            </a:r>
            <a:r>
              <a:rPr lang="hr-HR" dirty="0"/>
              <a:t>/</a:t>
            </a:r>
            <a:r>
              <a:rPr lang="hr-HR" dirty="0" err="1"/>
              <a:t>DDoS</a:t>
            </a:r>
            <a:r>
              <a:rPr lang="hr-HR" dirty="0"/>
              <a:t> napadima</a:t>
            </a:r>
          </a:p>
          <a:p>
            <a:pPr lvl="1"/>
            <a:r>
              <a:rPr lang="hr-HR" dirty="0"/>
              <a:t>Slanje </a:t>
            </a:r>
            <a:r>
              <a:rPr lang="hr-HR" dirty="0" err="1" smtClean="0"/>
              <a:t>spama</a:t>
            </a:r>
            <a:endParaRPr lang="hr-HR" dirty="0" smtClean="0"/>
          </a:p>
          <a:p>
            <a:pPr lvl="1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6091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Statistika incidenata u 2014.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007449"/>
              </p:ext>
            </p:extLst>
          </p:nvPr>
        </p:nvGraphicFramePr>
        <p:xfrm>
          <a:off x="493712" y="1417638"/>
          <a:ext cx="89169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124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332656"/>
            <a:ext cx="9001000" cy="917596"/>
          </a:xfrm>
        </p:spPr>
        <p:txBody>
          <a:bodyPr>
            <a:noAutofit/>
          </a:bodyPr>
          <a:lstStyle/>
          <a:p>
            <a:pPr algn="ctr"/>
            <a:r>
              <a:rPr lang="hr-HR" sz="3200" dirty="0" smtClean="0"/>
              <a:t>Tipovi računalnih incidenata </a:t>
            </a:r>
            <a:r>
              <a:rPr lang="hr-HR" sz="3200" dirty="0" err="1" smtClean="0"/>
              <a:t>CARNet</a:t>
            </a:r>
            <a:r>
              <a:rPr lang="hr-HR" sz="3200" dirty="0" smtClean="0"/>
              <a:t> mreže u 2014.</a:t>
            </a:r>
            <a:endParaRPr lang="hr-HR" sz="3200" dirty="0"/>
          </a:p>
        </p:txBody>
      </p:sp>
      <p:graphicFrame>
        <p:nvGraphicFramePr>
          <p:cNvPr id="6" name="Content Placeholder 5" title="Pregled incidenata u 2014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822668"/>
              </p:ext>
            </p:extLst>
          </p:nvPr>
        </p:nvGraphicFramePr>
        <p:xfrm>
          <a:off x="421704" y="1340768"/>
          <a:ext cx="9067800" cy="5001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180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Što je ranjivost?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 smtClean="0"/>
              <a:t>Slabost računalnog sustava koju je moguće slučajno aktivirati ili namjerno iskoristiti</a:t>
            </a:r>
          </a:p>
          <a:p>
            <a:r>
              <a:rPr lang="hr-HR" sz="2400" dirty="0" smtClean="0"/>
              <a:t>Stanje ili skup stanja koja mogu omogućiti nekoj prijetnji da utječe na resurse računalnog sustava</a:t>
            </a:r>
          </a:p>
          <a:p>
            <a:r>
              <a:rPr lang="hr-HR" sz="2400" dirty="0" smtClean="0"/>
              <a:t>Prisutna u bilo kojem djelu računalnog sustava</a:t>
            </a:r>
          </a:p>
          <a:p>
            <a:r>
              <a:rPr lang="hr-HR" sz="2400" dirty="0" smtClean="0"/>
              <a:t>Najčešće u korisničkim programima i operativnom sustavu (greške u programskom kodu)</a:t>
            </a:r>
          </a:p>
          <a:p>
            <a:r>
              <a:rPr lang="hr-HR" sz="2400" dirty="0"/>
              <a:t>Ranjivost sama po sebi ne izaziva štetu, potrebna je prijetnja</a:t>
            </a:r>
          </a:p>
          <a:p>
            <a:pPr marL="0" indent="0">
              <a:buNone/>
            </a:pPr>
            <a:endParaRPr lang="hr-HR" sz="2400" dirty="0" smtClean="0"/>
          </a:p>
        </p:txBody>
      </p:sp>
    </p:spTree>
    <p:extLst>
      <p:ext uri="{BB962C8B-B14F-4D97-AF65-F5344CB8AC3E}">
        <p14:creationId xmlns:p14="http://schemas.microsoft.com/office/powerpoint/2010/main" val="166726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Iskorištavanje ranjivosti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 smtClean="0"/>
              <a:t>Uvjeti za iskorištavanje ranjivosti:</a:t>
            </a:r>
          </a:p>
          <a:p>
            <a:pPr lvl="1"/>
            <a:r>
              <a:rPr lang="hr-HR" sz="2100" dirty="0" smtClean="0"/>
              <a:t>prisutnost nedostatka u sustavu</a:t>
            </a:r>
          </a:p>
          <a:p>
            <a:pPr lvl="1"/>
            <a:r>
              <a:rPr lang="hr-HR" sz="2100" dirty="0" smtClean="0"/>
              <a:t>pristup nedostatku od </a:t>
            </a:r>
            <a:r>
              <a:rPr lang="hr-HR" sz="2100" dirty="0"/>
              <a:t>strane </a:t>
            </a:r>
            <a:r>
              <a:rPr lang="hr-HR" sz="2100" dirty="0" smtClean="0"/>
              <a:t>napadača</a:t>
            </a:r>
          </a:p>
          <a:p>
            <a:pPr lvl="1"/>
            <a:r>
              <a:rPr lang="hr-HR" sz="2100" dirty="0" smtClean="0"/>
              <a:t>sposobnost </a:t>
            </a:r>
            <a:r>
              <a:rPr lang="hr-HR" sz="2100" dirty="0"/>
              <a:t>napadača da iskoristi </a:t>
            </a:r>
            <a:r>
              <a:rPr lang="hr-HR" sz="2100" dirty="0" smtClean="0"/>
              <a:t>nedostatak</a:t>
            </a:r>
          </a:p>
          <a:p>
            <a:pPr lvl="1"/>
            <a:endParaRPr lang="hr-HR" sz="2100" dirty="0" smtClean="0"/>
          </a:p>
          <a:p>
            <a:r>
              <a:rPr lang="hr-HR" sz="2400" dirty="0" smtClean="0"/>
              <a:t>Iskorištavanje ranjivosti dovodi do ugrožavanja osnovnih značajki sigurnosti informacijskog sustava:</a:t>
            </a:r>
          </a:p>
          <a:p>
            <a:pPr lvl="1"/>
            <a:r>
              <a:rPr lang="hr-HR" sz="2100" dirty="0" smtClean="0"/>
              <a:t>tajnost</a:t>
            </a:r>
          </a:p>
          <a:p>
            <a:pPr lvl="1"/>
            <a:r>
              <a:rPr lang="hr-HR" sz="2100" dirty="0" smtClean="0"/>
              <a:t>cjelovitost</a:t>
            </a:r>
          </a:p>
          <a:p>
            <a:pPr lvl="1"/>
            <a:r>
              <a:rPr lang="hr-HR" sz="2100" dirty="0" smtClean="0"/>
              <a:t>dostupnost</a:t>
            </a:r>
          </a:p>
        </p:txBody>
      </p:sp>
    </p:spTree>
    <p:extLst>
      <p:ext uri="{BB962C8B-B14F-4D97-AF65-F5344CB8AC3E}">
        <p14:creationId xmlns:p14="http://schemas.microsoft.com/office/powerpoint/2010/main" val="177811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 je provjera ranjivosti?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500" y="1916832"/>
            <a:ext cx="8917200" cy="4525963"/>
          </a:xfrm>
        </p:spPr>
        <p:txBody>
          <a:bodyPr/>
          <a:lstStyle/>
          <a:p>
            <a:r>
              <a:rPr lang="hr-HR" dirty="0" smtClean="0"/>
              <a:t>Postupak identifikacije poznatih ranjivosti računalnih sustava i mreža</a:t>
            </a:r>
          </a:p>
          <a:p>
            <a:r>
              <a:rPr lang="hr-HR" dirty="0" smtClean="0"/>
              <a:t>Korištenje specijaliziranih alata</a:t>
            </a:r>
          </a:p>
          <a:p>
            <a:r>
              <a:rPr lang="hr-HR" dirty="0" smtClean="0"/>
              <a:t>Analiza dobivenih rezultata</a:t>
            </a:r>
          </a:p>
          <a:p>
            <a:r>
              <a:rPr lang="hr-HR" dirty="0" smtClean="0"/>
              <a:t>Generiranje izvještaja</a:t>
            </a:r>
          </a:p>
        </p:txBody>
      </p:sp>
    </p:spTree>
    <p:extLst>
      <p:ext uri="{BB962C8B-B14F-4D97-AF65-F5344CB8AC3E}">
        <p14:creationId xmlns:p14="http://schemas.microsoft.com/office/powerpoint/2010/main" val="165081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Postupak provjere ranjivosti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 smtClean="0"/>
              <a:t>Prikupljanje podataka o uređajima spojenima u pojedini segment mreže:</a:t>
            </a:r>
          </a:p>
          <a:p>
            <a:pPr lvl="1"/>
            <a:r>
              <a:rPr lang="hr-HR" sz="2100" dirty="0" smtClean="0"/>
              <a:t>Vrsta i tip uređaja</a:t>
            </a:r>
          </a:p>
          <a:p>
            <a:pPr lvl="1"/>
            <a:r>
              <a:rPr lang="hr-HR" sz="2100" dirty="0" smtClean="0"/>
              <a:t>Inačica operativnog sustava</a:t>
            </a:r>
          </a:p>
          <a:p>
            <a:pPr lvl="1"/>
            <a:r>
              <a:rPr lang="hr-HR" sz="2100" dirty="0" smtClean="0"/>
              <a:t>Popis otvorenih </a:t>
            </a:r>
            <a:r>
              <a:rPr lang="hr-HR" sz="2100" dirty="0" err="1" smtClean="0"/>
              <a:t>portova</a:t>
            </a:r>
            <a:endParaRPr lang="hr-HR" sz="2100" dirty="0" smtClean="0"/>
          </a:p>
          <a:p>
            <a:pPr lvl="1"/>
            <a:r>
              <a:rPr lang="hr-HR" sz="2100" dirty="0" smtClean="0"/>
              <a:t>Popis pokrenutih servisa</a:t>
            </a:r>
          </a:p>
          <a:p>
            <a:pPr lvl="1"/>
            <a:endParaRPr lang="hr-HR" sz="1500" dirty="0" smtClean="0"/>
          </a:p>
          <a:p>
            <a:r>
              <a:rPr lang="hr-HR" sz="2400" dirty="0" smtClean="0"/>
              <a:t>Pridruživanje informacija o pronađenim ranjivostima</a:t>
            </a:r>
          </a:p>
          <a:p>
            <a:r>
              <a:rPr lang="hr-HR" sz="2400" dirty="0" smtClean="0"/>
              <a:t>Generiranje odgovarajućeg izvještaja</a:t>
            </a:r>
          </a:p>
          <a:p>
            <a:r>
              <a:rPr lang="hr-HR" sz="2400" dirty="0" smtClean="0"/>
              <a:t>Temeljita analiza dobivenih rezultata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67434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Sveobuhvatna provjera ranjivosti </a:t>
            </a:r>
            <a:r>
              <a:rPr lang="hr-HR" dirty="0" err="1" smtClean="0"/>
              <a:t>CARNet</a:t>
            </a:r>
            <a:r>
              <a:rPr lang="hr-HR" dirty="0" smtClean="0"/>
              <a:t> mreže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Obuhvaćene sve punopravne članice </a:t>
            </a:r>
            <a:r>
              <a:rPr lang="hr-HR" dirty="0" err="1" smtClean="0"/>
              <a:t>CARNeta</a:t>
            </a:r>
            <a:endParaRPr lang="hr-HR" dirty="0" smtClean="0"/>
          </a:p>
          <a:p>
            <a:r>
              <a:rPr lang="hr-HR" dirty="0" smtClean="0"/>
              <a:t>Period: 08.04. – 17.04. 2015.</a:t>
            </a:r>
          </a:p>
          <a:p>
            <a:r>
              <a:rPr lang="hr-HR" dirty="0" smtClean="0"/>
              <a:t>887 računalnih mreža ustanova</a:t>
            </a:r>
          </a:p>
          <a:p>
            <a:pPr lvl="1"/>
            <a:r>
              <a:rPr lang="hr-HR" dirty="0" smtClean="0"/>
              <a:t>punopravne članice spojene stalnom vezom na </a:t>
            </a:r>
            <a:r>
              <a:rPr lang="hr-HR" dirty="0" err="1" smtClean="0"/>
              <a:t>CARNet</a:t>
            </a:r>
            <a:r>
              <a:rPr lang="hr-HR" dirty="0" smtClean="0"/>
              <a:t> s imenovanim </a:t>
            </a:r>
            <a:r>
              <a:rPr lang="hr-HR" dirty="0" err="1" smtClean="0"/>
              <a:t>sistemcem</a:t>
            </a:r>
            <a:r>
              <a:rPr lang="hr-HR" dirty="0" smtClean="0"/>
              <a:t> / AR</a:t>
            </a:r>
          </a:p>
          <a:p>
            <a:r>
              <a:rPr lang="hr-HR" dirty="0" smtClean="0"/>
              <a:t>Rezultat provjere: izvještaj na web portalu</a:t>
            </a:r>
          </a:p>
          <a:p>
            <a:r>
              <a:rPr lang="hr-HR" dirty="0" smtClean="0"/>
              <a:t>Pristup izvještaju putem AAI identiteta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386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dirty="0" smtClean="0"/>
              <a:t>Pregled ranjivosti po razinama – srednje škole</a:t>
            </a:r>
            <a:endParaRPr lang="hr-H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6063809"/>
              </p:ext>
            </p:extLst>
          </p:nvPr>
        </p:nvGraphicFramePr>
        <p:xfrm>
          <a:off x="704528" y="1417638"/>
          <a:ext cx="798768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692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Sadržaj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 akademskim i obrazovnim mrežama</a:t>
            </a:r>
          </a:p>
          <a:p>
            <a:r>
              <a:rPr lang="hr-HR" dirty="0" smtClean="0"/>
              <a:t>O Nacionalnom CERT-u</a:t>
            </a:r>
          </a:p>
          <a:p>
            <a:r>
              <a:rPr lang="hr-HR" dirty="0" smtClean="0"/>
              <a:t>Sigurnosni problemi u </a:t>
            </a:r>
            <a:r>
              <a:rPr lang="hr-HR" dirty="0" err="1" smtClean="0"/>
              <a:t>CARNet</a:t>
            </a:r>
            <a:r>
              <a:rPr lang="hr-HR" dirty="0" smtClean="0"/>
              <a:t> mreži</a:t>
            </a:r>
          </a:p>
          <a:p>
            <a:r>
              <a:rPr lang="hr-HR" dirty="0" smtClean="0"/>
              <a:t>Što je provjera ranjivosti?</a:t>
            </a:r>
          </a:p>
          <a:p>
            <a:r>
              <a:rPr lang="hr-HR" dirty="0" smtClean="0"/>
              <a:t>Pregled rezultata sveobuhvatne provjere ranjivosti</a:t>
            </a:r>
          </a:p>
          <a:p>
            <a:r>
              <a:rPr lang="hr-HR" dirty="0" smtClean="0"/>
              <a:t>Umjesto zaključka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3554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Najranjiviji servisi – srednje škole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1489517"/>
              </p:ext>
            </p:extLst>
          </p:nvPr>
        </p:nvGraphicFramePr>
        <p:xfrm>
          <a:off x="495300" y="1600200"/>
          <a:ext cx="89169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882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Pregled ranjivosti po razinama </a:t>
            </a:r>
            <a:r>
              <a:rPr lang="hr-HR" dirty="0" smtClean="0"/>
              <a:t>– učenički domovi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5060215"/>
              </p:ext>
            </p:extLst>
          </p:nvPr>
        </p:nvGraphicFramePr>
        <p:xfrm>
          <a:off x="509085" y="1394655"/>
          <a:ext cx="89169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358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Najranjiviji servisi – </a:t>
            </a:r>
            <a:r>
              <a:rPr lang="hr-HR" dirty="0" smtClean="0"/>
              <a:t>učenički domovi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032654"/>
              </p:ext>
            </p:extLst>
          </p:nvPr>
        </p:nvGraphicFramePr>
        <p:xfrm>
          <a:off x="495300" y="1484784"/>
          <a:ext cx="891698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672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Najčešće otkrivene ranjivosti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28800"/>
            <a:ext cx="8917200" cy="4525963"/>
          </a:xfrm>
        </p:spPr>
        <p:txBody>
          <a:bodyPr/>
          <a:lstStyle/>
          <a:p>
            <a:r>
              <a:rPr lang="hr-HR" sz="2600" dirty="0">
                <a:solidFill>
                  <a:srgbClr val="C43C46"/>
                </a:solidFill>
              </a:rPr>
              <a:t>Kritična razina ranjivosti</a:t>
            </a:r>
          </a:p>
          <a:p>
            <a:pPr lvl="1"/>
            <a:r>
              <a:rPr lang="hr-HR" sz="2000" dirty="0"/>
              <a:t>zastarjela inačica operativnog </a:t>
            </a:r>
            <a:r>
              <a:rPr lang="hr-HR" sz="2000" dirty="0" smtClean="0"/>
              <a:t>sustava i/ili programske podrške (Apache, PHP, </a:t>
            </a:r>
            <a:r>
              <a:rPr lang="hr-HR" sz="2000" dirty="0" err="1" smtClean="0"/>
              <a:t>OpenSSH</a:t>
            </a:r>
            <a:r>
              <a:rPr lang="hr-HR" sz="2000" dirty="0" smtClean="0"/>
              <a:t>, …)</a:t>
            </a:r>
            <a:endParaRPr lang="hr-HR" sz="2000" dirty="0"/>
          </a:p>
          <a:p>
            <a:r>
              <a:rPr lang="hr-HR" sz="2600" dirty="0">
                <a:solidFill>
                  <a:srgbClr val="E09329"/>
                </a:solidFill>
              </a:rPr>
              <a:t>Visoka razina ranjivosti</a:t>
            </a:r>
          </a:p>
          <a:p>
            <a:pPr lvl="1"/>
            <a:r>
              <a:rPr lang="hr-HR" sz="2000" dirty="0" smtClean="0"/>
              <a:t>ranjive inačice programske podrške (Apache, PHP, RDP, …)</a:t>
            </a:r>
            <a:endParaRPr lang="hr-HR" sz="2400" dirty="0"/>
          </a:p>
          <a:p>
            <a:r>
              <a:rPr lang="hr-HR" sz="2600" dirty="0">
                <a:solidFill>
                  <a:srgbClr val="FDC334"/>
                </a:solidFill>
              </a:rPr>
              <a:t>Srednja razina ranjivosti</a:t>
            </a:r>
          </a:p>
          <a:p>
            <a:pPr lvl="1"/>
            <a:r>
              <a:rPr lang="hr-HR" sz="2000" dirty="0" smtClean="0"/>
              <a:t>nevažeći certifikati, korištenje slabih </a:t>
            </a:r>
            <a:r>
              <a:rPr lang="hr-HR" sz="2000" dirty="0" err="1" smtClean="0"/>
              <a:t>kriptoalgoritama</a:t>
            </a:r>
            <a:r>
              <a:rPr lang="hr-HR" sz="2000" dirty="0" smtClean="0"/>
              <a:t>, DNS ranjivosti</a:t>
            </a:r>
            <a:endParaRPr lang="hr-HR" sz="2000" dirty="0"/>
          </a:p>
          <a:p>
            <a:r>
              <a:rPr lang="hr-HR" sz="2600" dirty="0">
                <a:solidFill>
                  <a:srgbClr val="4DAF4C"/>
                </a:solidFill>
              </a:rPr>
              <a:t>Niska razina ranjivosti</a:t>
            </a:r>
          </a:p>
          <a:p>
            <a:pPr lvl="1"/>
            <a:r>
              <a:rPr lang="hr-HR" sz="2000" dirty="0" smtClean="0"/>
              <a:t>korištenje nesigurnih protokola, pokrenuti servisi koji se ne koriste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120579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Umjesto zaključka…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hr-HR" sz="2400" i="1" dirty="0" smtClean="0"/>
          </a:p>
          <a:p>
            <a:pPr marL="0" indent="0" algn="just">
              <a:buNone/>
            </a:pPr>
            <a:r>
              <a:rPr lang="hr-HR" sz="2400" i="1" dirty="0" smtClean="0"/>
              <a:t>„Jedini informacijski sustav koji je zaista siguran je onaj koji je isključen iz napajanja, zaliven u betonski blok te zaključan u sobu obloženu olovom koju čuvaju dobro naoružani čuvari – čak ni tada, ne bih se baš kladio na njega.”</a:t>
            </a:r>
          </a:p>
          <a:p>
            <a:pPr marL="0" indent="0">
              <a:buNone/>
            </a:pPr>
            <a:endParaRPr lang="hr-HR" sz="2400" i="1" dirty="0"/>
          </a:p>
          <a:p>
            <a:pPr marL="0" indent="0" algn="r">
              <a:buNone/>
            </a:pPr>
            <a:r>
              <a:rPr lang="hr-HR" sz="2200" i="1" dirty="0"/>
              <a:t>Eugene </a:t>
            </a:r>
            <a:r>
              <a:rPr lang="hr-HR" sz="2200" i="1" dirty="0" smtClean="0"/>
              <a:t>H. </a:t>
            </a:r>
            <a:r>
              <a:rPr lang="hr-HR" sz="2200" i="1" dirty="0" err="1" smtClean="0"/>
              <a:t>Spafford</a:t>
            </a:r>
            <a:endParaRPr lang="hr-HR" sz="2200" i="1" dirty="0"/>
          </a:p>
          <a:p>
            <a:pPr marL="0" indent="0" algn="r">
              <a:buNone/>
            </a:pPr>
            <a:r>
              <a:rPr lang="en-US" sz="2200" i="1" dirty="0"/>
              <a:t>Computer Operations, Audit and Security Technology (COAST)</a:t>
            </a:r>
            <a:endParaRPr lang="hr-HR" sz="2200" i="1" dirty="0"/>
          </a:p>
          <a:p>
            <a:pPr marL="0" indent="0" algn="r">
              <a:buNone/>
            </a:pPr>
            <a:r>
              <a:rPr lang="hr-HR" sz="2200" i="1" dirty="0" err="1"/>
              <a:t>Purdue</a:t>
            </a:r>
            <a:r>
              <a:rPr lang="hr-HR" sz="2200" i="1" dirty="0"/>
              <a:t> University</a:t>
            </a:r>
          </a:p>
          <a:p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264547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Hvala na pažnji!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endParaRPr lang="hr-HR" sz="5400" dirty="0" smtClean="0"/>
          </a:p>
        </p:txBody>
      </p:sp>
      <p:pic>
        <p:nvPicPr>
          <p:cNvPr id="1026" name="Picture 2" descr="http://www.pearlharborwebsite.com/blog/wp-content/uploads/2014/09/3D-Small-People-Questions.jp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0030" y="1575971"/>
            <a:ext cx="8265939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44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Obilježja </a:t>
            </a:r>
            <a:r>
              <a:rPr lang="hr-HR" smtClean="0"/>
              <a:t>akademske/obrazovne mreže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Služi za učenje, podučavanje i istraživanje</a:t>
            </a:r>
          </a:p>
          <a:p>
            <a:r>
              <a:rPr lang="hr-HR" dirty="0" smtClean="0"/>
              <a:t>Otvorenost – slabo postavljene sigurnosne mjere</a:t>
            </a:r>
          </a:p>
          <a:p>
            <a:r>
              <a:rPr lang="hr-HR" dirty="0" smtClean="0"/>
              <a:t>Veliki broj korisnika – učenici, studenti, nastavno osoblje, vanjski suradnici…</a:t>
            </a:r>
          </a:p>
          <a:p>
            <a:r>
              <a:rPr lang="hr-HR" dirty="0" smtClean="0"/>
              <a:t>Napredna računalno-komunikacijska tehnologija</a:t>
            </a:r>
          </a:p>
          <a:p>
            <a:r>
              <a:rPr lang="hr-HR" dirty="0" smtClean="0"/>
              <a:t>Veliki kapaciteti linkova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1292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Napadi na akademske/obrazovne mreže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Mreže obrazovnih i akademskih zajednica jedne od najzanimljivijih meta napada</a:t>
            </a:r>
          </a:p>
          <a:p>
            <a:r>
              <a:rPr lang="hr-HR" dirty="0" smtClean="0"/>
              <a:t>Prema raznim istraživanjima pri samom vrhu prema broju napada na internetu</a:t>
            </a:r>
          </a:p>
          <a:p>
            <a:r>
              <a:rPr lang="hr-HR" dirty="0" smtClean="0"/>
              <a:t>Najčešće nisu krajnji cilj</a:t>
            </a:r>
          </a:p>
          <a:p>
            <a:r>
              <a:rPr lang="hr-HR" dirty="0" smtClean="0"/>
              <a:t>Izvođenje daljnjih napada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6543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Ciljevi </a:t>
            </a:r>
            <a:r>
              <a:rPr lang="hr-HR" dirty="0" smtClean="0"/>
              <a:t>napada u 2014. (Izvor: </a:t>
            </a:r>
            <a:r>
              <a:rPr lang="hr-HR" dirty="0" err="1"/>
              <a:t>H</a:t>
            </a:r>
            <a:r>
              <a:rPr lang="hr-HR" dirty="0" err="1" smtClean="0"/>
              <a:t>ackmageddon</a:t>
            </a:r>
            <a:r>
              <a:rPr lang="hr-HR" dirty="0" smtClean="0"/>
              <a:t>)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69" y="1417638"/>
            <a:ext cx="8032261" cy="4525963"/>
          </a:xfrm>
        </p:spPr>
      </p:pic>
    </p:spTree>
    <p:extLst>
      <p:ext uri="{BB962C8B-B14F-4D97-AF65-F5344CB8AC3E}">
        <p14:creationId xmlns:p14="http://schemas.microsoft.com/office/powerpoint/2010/main" val="212256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 Nacionalnom CERT-u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hr-HR" sz="2400" dirty="0"/>
              <a:t>Osnovan je 2008. godine u skladu sa </a:t>
            </a:r>
            <a:r>
              <a:rPr lang="hr-HR" sz="2400" dirty="0" smtClean="0"/>
              <a:t>Zakonom </a:t>
            </a:r>
            <a:r>
              <a:rPr lang="hr-HR" sz="2400" dirty="0"/>
              <a:t>o informacijskoj </a:t>
            </a:r>
            <a:r>
              <a:rPr lang="hr-HR" sz="2400" dirty="0" smtClean="0"/>
              <a:t>sigurnosti</a:t>
            </a:r>
          </a:p>
          <a:p>
            <a:pPr>
              <a:buFont typeface="Arial" charset="0"/>
              <a:buChar char="•"/>
            </a:pPr>
            <a:r>
              <a:rPr lang="hr-HR" sz="2400" dirty="0" smtClean="0"/>
              <a:t>Zadaća </a:t>
            </a:r>
            <a:r>
              <a:rPr lang="hr-HR" sz="2400" dirty="0"/>
              <a:t>mu je očuvanje sigurnosti javnih informatičkih sustava u </a:t>
            </a:r>
            <a:r>
              <a:rPr lang="hr-HR" sz="2400" dirty="0" smtClean="0"/>
              <a:t>RH</a:t>
            </a:r>
          </a:p>
          <a:p>
            <a:pPr>
              <a:buFont typeface="Arial" charset="0"/>
              <a:buChar char="•"/>
            </a:pPr>
            <a:r>
              <a:rPr lang="hr-HR" sz="2400" dirty="0"/>
              <a:t>Korisnici Nacionalnog </a:t>
            </a:r>
            <a:r>
              <a:rPr lang="hr-HR" sz="2400" dirty="0" smtClean="0"/>
              <a:t>CERT-a:</a:t>
            </a:r>
          </a:p>
          <a:p>
            <a:pPr lvl="1">
              <a:buFont typeface="Arial" charset="0"/>
              <a:buChar char="•"/>
            </a:pPr>
            <a:r>
              <a:rPr lang="hr-HR" sz="2000" dirty="0"/>
              <a:t>Građani </a:t>
            </a:r>
            <a:r>
              <a:rPr lang="hr-HR" sz="2000" dirty="0" smtClean="0"/>
              <a:t>RH</a:t>
            </a:r>
          </a:p>
          <a:p>
            <a:pPr lvl="1">
              <a:buFont typeface="Arial" charset="0"/>
              <a:buChar char="•"/>
            </a:pPr>
            <a:r>
              <a:rPr lang="hr-HR" sz="2000" dirty="0"/>
              <a:t>Poslovni subjekti – tvrtke, banke i sl</a:t>
            </a:r>
            <a:r>
              <a:rPr lang="hr-HR" sz="2000" dirty="0" smtClean="0"/>
              <a:t>.</a:t>
            </a:r>
          </a:p>
          <a:p>
            <a:pPr lvl="1">
              <a:buFont typeface="Arial" charset="0"/>
              <a:buChar char="•"/>
            </a:pPr>
            <a:r>
              <a:rPr lang="hr-HR" sz="2000" dirty="0"/>
              <a:t>ISP-ovi, </a:t>
            </a:r>
            <a:r>
              <a:rPr lang="hr-HR" sz="2000" dirty="0" err="1"/>
              <a:t>abuse</a:t>
            </a:r>
            <a:r>
              <a:rPr lang="hr-HR" sz="2000" dirty="0"/>
              <a:t> službe, pružatelji hosting </a:t>
            </a:r>
            <a:r>
              <a:rPr lang="hr-HR" sz="2000" dirty="0" smtClean="0"/>
              <a:t>usluga</a:t>
            </a:r>
          </a:p>
          <a:p>
            <a:pPr lvl="1">
              <a:buFont typeface="Arial" charset="0"/>
              <a:buChar char="•"/>
            </a:pPr>
            <a:r>
              <a:rPr lang="hr-HR" sz="2000" dirty="0" smtClean="0"/>
              <a:t>Institucije</a:t>
            </a:r>
          </a:p>
          <a:p>
            <a:pPr lvl="1">
              <a:buFont typeface="Arial" charset="0"/>
              <a:buChar char="•"/>
            </a:pPr>
            <a:r>
              <a:rPr lang="hr-HR" sz="2000" dirty="0" smtClean="0"/>
              <a:t>…</a:t>
            </a:r>
          </a:p>
          <a:p>
            <a:pPr lvl="1">
              <a:buFont typeface="Arial" charset="0"/>
              <a:buChar char="•"/>
            </a:pPr>
            <a:r>
              <a:rPr lang="hr-HR" sz="2000" dirty="0"/>
              <a:t>Generalno gledajući - svi korisnici interneta u RH</a:t>
            </a:r>
            <a:endParaRPr lang="hr-HR" sz="2100" dirty="0"/>
          </a:p>
        </p:txBody>
      </p:sp>
    </p:spTree>
    <p:extLst>
      <p:ext uri="{BB962C8B-B14F-4D97-AF65-F5344CB8AC3E}">
        <p14:creationId xmlns:p14="http://schemas.microsoft.com/office/powerpoint/2010/main" val="360756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Usluge Nacionalnog CERT-a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hr-HR" sz="2400" dirty="0" err="1"/>
              <a:t>P</a:t>
            </a:r>
            <a:r>
              <a:rPr lang="hr-HR" sz="2400" dirty="0" err="1" smtClean="0"/>
              <a:t>roaktivne</a:t>
            </a:r>
            <a:r>
              <a:rPr lang="hr-HR" sz="2400" dirty="0" smtClean="0"/>
              <a:t> mjere:</a:t>
            </a:r>
            <a:endParaRPr lang="hr-HR" sz="2400" dirty="0"/>
          </a:p>
          <a:p>
            <a:pPr lvl="1">
              <a:buFont typeface="Arial" charset="0"/>
              <a:buChar char="•"/>
            </a:pPr>
            <a:r>
              <a:rPr lang="hr-HR" sz="2100" dirty="0" smtClean="0"/>
              <a:t>novosti, sigurnosne </a:t>
            </a:r>
            <a:r>
              <a:rPr lang="hr-HR" sz="2100" dirty="0"/>
              <a:t>preporuke, tehnički dokumenti, sigurnosni </a:t>
            </a:r>
            <a:r>
              <a:rPr lang="hr-HR" sz="2100" dirty="0" smtClean="0"/>
              <a:t>alati</a:t>
            </a:r>
          </a:p>
          <a:p>
            <a:pPr lvl="1">
              <a:buFont typeface="Arial" charset="0"/>
              <a:buChar char="•"/>
            </a:pPr>
            <a:r>
              <a:rPr lang="hr-HR" sz="2100" dirty="0"/>
              <a:t>javni nastupi, brošure</a:t>
            </a:r>
            <a:endParaRPr lang="hr-HR" sz="2100" dirty="0" smtClean="0"/>
          </a:p>
          <a:p>
            <a:pPr lvl="1">
              <a:buFont typeface="Arial" charset="0"/>
              <a:buChar char="•"/>
            </a:pPr>
            <a:r>
              <a:rPr lang="hr-HR" sz="2100" dirty="0" smtClean="0"/>
              <a:t>provjera ranjivosti</a:t>
            </a:r>
          </a:p>
          <a:p>
            <a:pPr lvl="1">
              <a:buFont typeface="Arial" charset="0"/>
              <a:buChar char="•"/>
            </a:pPr>
            <a:endParaRPr lang="hr-HR" sz="2100" dirty="0"/>
          </a:p>
          <a:p>
            <a:pPr>
              <a:buFont typeface="Arial" charset="0"/>
              <a:buChar char="•"/>
            </a:pPr>
            <a:r>
              <a:rPr lang="hr-HR" sz="2400" dirty="0" smtClean="0"/>
              <a:t>Reaktivne mjere:</a:t>
            </a:r>
            <a:endParaRPr lang="hr-HR" sz="2400" dirty="0"/>
          </a:p>
          <a:p>
            <a:pPr lvl="1">
              <a:buFont typeface="Arial" charset="0"/>
              <a:buChar char="•"/>
            </a:pPr>
            <a:r>
              <a:rPr lang="hr-HR" sz="2100" dirty="0"/>
              <a:t>prikupljanje informacija o kompromitiranim računalima i incidentima (</a:t>
            </a:r>
            <a:r>
              <a:rPr lang="hr-HR" sz="2100" dirty="0" smtClean="0"/>
              <a:t>HR@SRU)</a:t>
            </a:r>
          </a:p>
          <a:p>
            <a:pPr lvl="1">
              <a:buFont typeface="Arial" charset="0"/>
              <a:buChar char="•"/>
            </a:pPr>
            <a:r>
              <a:rPr lang="hr-HR" sz="2100" dirty="0" smtClean="0"/>
              <a:t>obrada incidenata</a:t>
            </a:r>
          </a:p>
          <a:p>
            <a:pPr lvl="1">
              <a:buFont typeface="Arial" charset="0"/>
              <a:buChar char="•"/>
            </a:pPr>
            <a:r>
              <a:rPr lang="hr-HR" sz="2100" dirty="0" smtClean="0"/>
              <a:t>analiza </a:t>
            </a:r>
            <a:r>
              <a:rPr lang="hr-HR" sz="2100" dirty="0"/>
              <a:t>softvera i forenzika </a:t>
            </a:r>
            <a:r>
              <a:rPr lang="hr-HR" sz="2100" dirty="0" err="1"/>
              <a:t>malvera</a:t>
            </a:r>
            <a:r>
              <a:rPr lang="hr-HR" sz="2100" dirty="0"/>
              <a:t> i poslužitelja po potrebi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6557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Izdane brošure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6576" y="1835724"/>
            <a:ext cx="21824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Right"/>
            <a:lightRig rig="threePt" dir="t"/>
          </a:scene3d>
          <a:sp3d>
            <a:bevelT/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1416" y="2141190"/>
            <a:ext cx="2191987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Right"/>
            <a:lightRig rig="threePt" dir="t"/>
          </a:scene3d>
          <a:sp3d>
            <a:bevelT/>
          </a:sp3d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5632" y="2486310"/>
            <a:ext cx="2271348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Right"/>
            <a:lightRig rig="threePt" dir="t"/>
          </a:scene3d>
          <a:sp3d>
            <a:bevelT/>
          </a:sp3d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848" y="2820069"/>
            <a:ext cx="2247550" cy="3129211"/>
          </a:xfrm>
          <a:scene3d>
            <a:camera prst="perspectiveRigh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93254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80" y="1417638"/>
            <a:ext cx="5760640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300" y="500042"/>
            <a:ext cx="8915400" cy="917596"/>
          </a:xfrm>
        </p:spPr>
        <p:txBody>
          <a:bodyPr/>
          <a:lstStyle/>
          <a:p>
            <a:pPr algn="ctr"/>
            <a:r>
              <a:rPr lang="hr-HR" dirty="0" smtClean="0"/>
              <a:t>www.antibot.hr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4527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2225</TotalTime>
  <Words>658</Words>
  <Application>Microsoft Office PowerPoint</Application>
  <PresentationFormat>A4 Paper (210x297 mm)</PresentationFormat>
  <Paragraphs>124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Myriad Pro</vt:lpstr>
      <vt:lpstr>Custom Design</vt:lpstr>
      <vt:lpstr>1_Custom Design</vt:lpstr>
      <vt:lpstr>2_Custom Design</vt:lpstr>
      <vt:lpstr>3_Custom Design</vt:lpstr>
      <vt:lpstr>Provjera ranjivosti – proaktivna mjera za očuvanje sigurnosti informacijskog sustava</vt:lpstr>
      <vt:lpstr>Sadržaj</vt:lpstr>
      <vt:lpstr>Obilježja akademske/obrazovne mreže</vt:lpstr>
      <vt:lpstr>Napadi na akademske/obrazovne mreže</vt:lpstr>
      <vt:lpstr>Ciljevi napada u 2014. (Izvor: Hackmageddon)</vt:lpstr>
      <vt:lpstr>O Nacionalnom CERT-u</vt:lpstr>
      <vt:lpstr>Usluge Nacionalnog CERT-a</vt:lpstr>
      <vt:lpstr>Izdane brošure</vt:lpstr>
      <vt:lpstr>www.antibot.hr</vt:lpstr>
      <vt:lpstr>Struktura CARNet mreže</vt:lpstr>
      <vt:lpstr>Najčešći sigurnosni problemi u CARNet mreži</vt:lpstr>
      <vt:lpstr>Statistika incidenata u 2014.</vt:lpstr>
      <vt:lpstr>Tipovi računalnih incidenata CARNet mreže u 2014.</vt:lpstr>
      <vt:lpstr>Što je ranjivost?</vt:lpstr>
      <vt:lpstr>Iskorištavanje ranjivosti</vt:lpstr>
      <vt:lpstr>Što je provjera ranjivosti?</vt:lpstr>
      <vt:lpstr>Postupak provjere ranjivosti</vt:lpstr>
      <vt:lpstr>Sveobuhvatna provjera ranjivosti CARNet mreže</vt:lpstr>
      <vt:lpstr>Pregled ranjivosti po razinama – srednje škole</vt:lpstr>
      <vt:lpstr>Najranjiviji servisi – srednje škole</vt:lpstr>
      <vt:lpstr>Pregled ranjivosti po razinama – učenički domovi</vt:lpstr>
      <vt:lpstr>Najranjiviji servisi – učenički domovi</vt:lpstr>
      <vt:lpstr>Najčešće otkrivene ranjivosti</vt:lpstr>
      <vt:lpstr>Umjesto zaključka…</vt:lpstr>
      <vt:lpstr>Hvala na pažnji!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Marko Stanec</dc:creator>
  <cp:lastModifiedBy>Marko Stanec</cp:lastModifiedBy>
  <cp:revision>64</cp:revision>
  <dcterms:created xsi:type="dcterms:W3CDTF">2008-01-15T13:11:17Z</dcterms:created>
  <dcterms:modified xsi:type="dcterms:W3CDTF">2015-04-22T07:49:29Z</dcterms:modified>
</cp:coreProperties>
</file>