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</p:sldIdLst>
  <p:sldSz cx="9144000" cy="6858000" type="screen4x3"/>
  <p:notesSz cx="6858000" cy="9144000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-84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8511133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0651898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1740244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4418846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7409638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1996510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4453634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7089281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8900836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42607439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r-H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613454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r-H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r-H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6C4F09-A467-46AB-822B-B8DD7786012A}" type="datetimeFigureOut">
              <a:rPr lang="hr-HR" smtClean="0"/>
              <a:t>20.4.2015.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F965A0-315F-4AFD-92AA-1ACE344815D9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4033406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r-Latn-R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hr-HR" dirty="0">
                <a:solidFill>
                  <a:srgbClr val="C00000"/>
                </a:solidFill>
              </a:rPr>
              <a:t>Glavni ciljevi Strategije obrazovanja, znanosti i tehnologije i provedba Strategije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hr-HR" dirty="0" smtClean="0"/>
          </a:p>
          <a:p>
            <a:r>
              <a:rPr lang="hr-HR" sz="22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Skup ravnatelja srednjih škola i učeničkih domova </a:t>
            </a:r>
          </a:p>
          <a:p>
            <a:r>
              <a:rPr lang="hr-HR" sz="2200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Pula, 22.4.2015.</a:t>
            </a:r>
            <a:endParaRPr lang="hr-HR" sz="2200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18824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/>
          <a:lstStyle/>
          <a:p>
            <a:r>
              <a:rPr lang="hr-HR" dirty="0" smtClean="0"/>
              <a:t>Organizirati projekte za izradu akcijskih planova za provedbu pojedinih složenih mjera</a:t>
            </a:r>
          </a:p>
          <a:p>
            <a:endParaRPr lang="hr-HR" dirty="0" smtClean="0"/>
          </a:p>
          <a:p>
            <a:r>
              <a:rPr lang="hr-HR" dirty="0" smtClean="0"/>
              <a:t>Definirati postupke analize pokazatelja provedbe Strategije</a:t>
            </a:r>
          </a:p>
          <a:p>
            <a:endParaRPr lang="hr-HR" dirty="0" smtClean="0"/>
          </a:p>
          <a:p>
            <a:r>
              <a:rPr lang="hr-HR" dirty="0" smtClean="0"/>
              <a:t>P</a:t>
            </a:r>
            <a:r>
              <a:rPr lang="it-IT" dirty="0" smtClean="0"/>
              <a:t>ratiti </a:t>
            </a:r>
            <a:r>
              <a:rPr lang="it-IT" dirty="0" err="1" smtClean="0"/>
              <a:t>provedbu</a:t>
            </a:r>
            <a:r>
              <a:rPr lang="it-IT" dirty="0" smtClean="0"/>
              <a:t> </a:t>
            </a:r>
            <a:r>
              <a:rPr lang="it-IT" dirty="0" err="1" smtClean="0"/>
              <a:t>Strategije</a:t>
            </a:r>
            <a:endParaRPr lang="hr-HR" dirty="0" smtClean="0"/>
          </a:p>
          <a:p>
            <a:endParaRPr lang="hr-HR" dirty="0" smtClean="0"/>
          </a:p>
          <a:p>
            <a:r>
              <a:rPr lang="hr-HR" dirty="0" smtClean="0"/>
              <a:t>Podnositi godišnji izvještaj o provedbi Strategije Vladi Republike Hrvatske</a:t>
            </a: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5788066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 smtClean="0">
                <a:solidFill>
                  <a:srgbClr val="C00000"/>
                </a:solidFill>
              </a:rPr>
              <a:t>OSTVARIVOST</a:t>
            </a:r>
            <a:endParaRPr lang="hr-H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hr-HR" dirty="0" smtClean="0"/>
              <a:t>Financijska sredstva iz Europskog socijalnog fonda (OP Učinkoviti ljudski potencijali): </a:t>
            </a:r>
          </a:p>
          <a:p>
            <a:pPr marL="0" indent="0">
              <a:buNone/>
            </a:pPr>
            <a:r>
              <a:rPr lang="hr-HR" dirty="0" smtClean="0"/>
              <a:t>				</a:t>
            </a:r>
            <a:r>
              <a:rPr lang="hr-HR" dirty="0" smtClean="0">
                <a:solidFill>
                  <a:srgbClr val="0070C0"/>
                </a:solidFill>
              </a:rPr>
              <a:t>450 milijuna eura</a:t>
            </a:r>
          </a:p>
          <a:p>
            <a:pPr marL="0" indent="0">
              <a:buNone/>
            </a:pPr>
            <a:r>
              <a:rPr lang="hr-HR" dirty="0" smtClean="0"/>
              <a:t>Sredstva iz Europskog fonda za istraživanje i razvoj (OP Konkurentnost i kohezija):</a:t>
            </a:r>
          </a:p>
          <a:p>
            <a:pPr marL="0" indent="0">
              <a:buNone/>
            </a:pPr>
            <a:r>
              <a:rPr lang="hr-HR" dirty="0" smtClean="0"/>
              <a:t>				</a:t>
            </a:r>
            <a:r>
              <a:rPr lang="hr-HR" dirty="0" smtClean="0">
                <a:solidFill>
                  <a:srgbClr val="0070C0"/>
                </a:solidFill>
              </a:rPr>
              <a:t>75 milijuna eura</a:t>
            </a:r>
          </a:p>
          <a:p>
            <a:pPr marL="0" indent="0">
              <a:buNone/>
            </a:pPr>
            <a:r>
              <a:rPr lang="hr-HR" dirty="0" smtClean="0"/>
              <a:t>Sredstva iz proračuna za 2015.:</a:t>
            </a:r>
          </a:p>
          <a:p>
            <a:pPr marL="0" indent="0">
              <a:buNone/>
            </a:pPr>
            <a:r>
              <a:rPr lang="hr-HR" dirty="0" smtClean="0"/>
              <a:t>				</a:t>
            </a:r>
            <a:r>
              <a:rPr lang="hr-HR" dirty="0" smtClean="0">
                <a:solidFill>
                  <a:srgbClr val="0070C0"/>
                </a:solidFill>
              </a:rPr>
              <a:t>17 milijuna kuna</a:t>
            </a:r>
          </a:p>
          <a:p>
            <a:endParaRPr lang="hr-HR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5674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60648"/>
            <a:ext cx="8229600" cy="5865515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hr-HR" b="1" dirty="0" smtClean="0">
                <a:solidFill>
                  <a:srgbClr val="C00000"/>
                </a:solidFill>
              </a:rPr>
              <a:t>STRATEGIJA ĆE USPJETI:</a:t>
            </a:r>
          </a:p>
          <a:p>
            <a:pPr marL="0" indent="0">
              <a:buNone/>
            </a:pPr>
            <a:endParaRPr lang="hr-HR" b="1" dirty="0" smtClean="0">
              <a:solidFill>
                <a:srgbClr val="C00000"/>
              </a:solidFill>
            </a:endParaRPr>
          </a:p>
          <a:p>
            <a:r>
              <a:rPr lang="hr-HR" b="1" dirty="0" smtClean="0">
                <a:solidFill>
                  <a:srgbClr val="C00000"/>
                </a:solidFill>
              </a:rPr>
              <a:t> AKO SVI U NJOJ PREPOZNAMO MOGUĆNOST POBOLJŠANJA VLASTITOG RADNOG OKRUŽENJA</a:t>
            </a:r>
          </a:p>
          <a:p>
            <a:endParaRPr lang="hr-HR" b="1" dirty="0" smtClean="0">
              <a:solidFill>
                <a:srgbClr val="C00000"/>
              </a:solidFill>
            </a:endParaRPr>
          </a:p>
          <a:p>
            <a:r>
              <a:rPr lang="hr-HR" b="1" dirty="0" smtClean="0">
                <a:solidFill>
                  <a:srgbClr val="C00000"/>
                </a:solidFill>
              </a:rPr>
              <a:t>AKO INICIJATIVE ZA PROVOĐENJE STRATEGIJE BUDU DOLAZILE ODOZDO</a:t>
            </a:r>
          </a:p>
          <a:p>
            <a:endParaRPr lang="hr-HR" b="1" dirty="0" smtClean="0">
              <a:solidFill>
                <a:srgbClr val="C00000"/>
              </a:solidFill>
            </a:endParaRPr>
          </a:p>
          <a:p>
            <a:r>
              <a:rPr lang="hr-HR" b="1" dirty="0" smtClean="0">
                <a:solidFill>
                  <a:srgbClr val="C00000"/>
                </a:solidFill>
              </a:rPr>
              <a:t>AKO TE INICIJATIVE BUDU NA ODGOVARAJUĆI NAČIN PODRŽANE ODOZGO</a:t>
            </a: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5755565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hr-HR" sz="4000" b="1" dirty="0" smtClean="0"/>
              <a:t>Od prosinca 2012. do rujna 2014. na Strategiji je radilo, bez financijske naknade, 122 ljudi </a:t>
            </a:r>
          </a:p>
          <a:p>
            <a:pPr marL="0" indent="0">
              <a:buNone/>
            </a:pPr>
            <a:endParaRPr lang="hr-HR" sz="4000" b="1" dirty="0" smtClean="0"/>
          </a:p>
          <a:p>
            <a:endParaRPr lang="hr-HR" sz="4000" b="1" dirty="0" smtClean="0"/>
          </a:p>
          <a:p>
            <a:pPr marL="0" indent="0">
              <a:buNone/>
            </a:pPr>
            <a:r>
              <a:rPr lang="hr-HR" sz="4000" b="1" dirty="0" smtClean="0"/>
              <a:t>Održana je dvomjesečna javna rasprava</a:t>
            </a:r>
          </a:p>
          <a:p>
            <a:endParaRPr lang="hr-HR" sz="4000" dirty="0"/>
          </a:p>
        </p:txBody>
      </p:sp>
    </p:spTree>
    <p:extLst>
      <p:ext uri="{BB962C8B-B14F-4D97-AF65-F5344CB8AC3E}">
        <p14:creationId xmlns:p14="http://schemas.microsoft.com/office/powerpoint/2010/main" val="5234005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 smtClean="0">
                <a:solidFill>
                  <a:srgbClr val="C00000"/>
                </a:solidFill>
              </a:rPr>
              <a:t>GLAVNI CILJ</a:t>
            </a:r>
            <a:endParaRPr lang="hr-HR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hr-HR" sz="4400" b="1" dirty="0" smtClean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hr-HR" sz="4400" b="1" dirty="0" smtClean="0">
                <a:latin typeface="Calibri" panose="020F0502020204030204" pitchFamily="34" charset="0"/>
              </a:rPr>
              <a:t>Kvalitetno obrazovanje dostupno svima pod jednakim uvjetima, u skladu sa sposobnostima svakoga korisnika sustava.</a:t>
            </a: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35923973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 smtClean="0">
                <a:solidFill>
                  <a:srgbClr val="C00000"/>
                </a:solidFill>
              </a:rPr>
              <a:t>TEMELJNI PRINCIPI</a:t>
            </a:r>
            <a:endParaRPr lang="hr-H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pl-PL" b="1" dirty="0" smtClean="0">
                <a:latin typeface="Calibri" panose="020F0502020204030204" pitchFamily="34" charset="0"/>
              </a:rPr>
              <a:t>obrazovanje i znanost od posebnog su javnog interesa</a:t>
            </a:r>
          </a:p>
          <a:p>
            <a:endParaRPr lang="pl-PL" b="1" dirty="0" smtClean="0">
              <a:latin typeface="Calibri" panose="020F0502020204030204" pitchFamily="34" charset="0"/>
            </a:endParaRPr>
          </a:p>
          <a:p>
            <a:r>
              <a:rPr lang="hr-HR" b="1" dirty="0" smtClean="0">
                <a:latin typeface="Calibri" panose="020F0502020204030204" pitchFamily="34" charset="0"/>
              </a:rPr>
              <a:t>uvodi se koncept </a:t>
            </a:r>
            <a:r>
              <a:rPr lang="hr-HR" b="1" dirty="0" err="1" smtClean="0">
                <a:latin typeface="Calibri" panose="020F0502020204030204" pitchFamily="34" charset="0"/>
              </a:rPr>
              <a:t>cjeloživotnog</a:t>
            </a:r>
            <a:r>
              <a:rPr lang="hr-HR" b="1" dirty="0" smtClean="0">
                <a:latin typeface="Calibri" panose="020F0502020204030204" pitchFamily="34" charset="0"/>
              </a:rPr>
              <a:t> učenja</a:t>
            </a:r>
          </a:p>
          <a:p>
            <a:endParaRPr lang="hr-HR" b="1" dirty="0" smtClean="0">
              <a:latin typeface="Calibri" panose="020F0502020204030204" pitchFamily="34" charset="0"/>
            </a:endParaRPr>
          </a:p>
          <a:p>
            <a:r>
              <a:rPr lang="hr-HR" b="1" dirty="0" smtClean="0">
                <a:latin typeface="Calibri" panose="020F0502020204030204" pitchFamily="34" charset="0"/>
              </a:rPr>
              <a:t>fleksibilnost i prilagodljivost sustava</a:t>
            </a:r>
          </a:p>
          <a:p>
            <a:endParaRPr lang="hr-HR" b="1" dirty="0" smtClean="0">
              <a:latin typeface="Calibri" panose="020F0502020204030204" pitchFamily="34" charset="0"/>
            </a:endParaRPr>
          </a:p>
          <a:p>
            <a:r>
              <a:rPr lang="hr-HR" b="1" dirty="0" smtClean="0">
                <a:latin typeface="Calibri" panose="020F0502020204030204" pitchFamily="34" charset="0"/>
              </a:rPr>
              <a:t>autonomija i odgovornost</a:t>
            </a:r>
            <a:endParaRPr lang="hr-HR" dirty="0" smtClean="0">
              <a:latin typeface="Calibri" panose="020F0502020204030204" pitchFamily="34" charset="0"/>
            </a:endParaRP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4618307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hr-HR" dirty="0" smtClean="0">
                <a:solidFill>
                  <a:srgbClr val="C00000"/>
                </a:solidFill>
              </a:rPr>
              <a:t>SREDNJOŠKOLSKI ODGOJ I OBRAZOVANJE</a:t>
            </a:r>
            <a:endParaRPr lang="hr-H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lvl="0" indent="0">
              <a:buNone/>
            </a:pPr>
            <a:r>
              <a:rPr lang="hr-HR" b="1" dirty="0" smtClean="0">
                <a:latin typeface="Calibri" panose="020F0502020204030204" pitchFamily="34" charset="0"/>
              </a:rPr>
              <a:t>1. Unaprijediti razvojni potencijal odgojno-obrazovnih ustanova</a:t>
            </a:r>
          </a:p>
          <a:p>
            <a:pPr lvl="0"/>
            <a:endParaRPr lang="hr-HR" b="1" dirty="0" smtClean="0">
              <a:latin typeface="Calibri" panose="020F0502020204030204" pitchFamily="34" charset="0"/>
            </a:endParaRPr>
          </a:p>
          <a:p>
            <a:pPr marL="0" lvl="0" indent="0">
              <a:buNone/>
            </a:pPr>
            <a:r>
              <a:rPr lang="hr-HR" b="1" dirty="0" smtClean="0">
                <a:latin typeface="Calibri" panose="020F0502020204030204" pitchFamily="34" charset="0"/>
              </a:rPr>
              <a:t>2. Provesti cjelovitu </a:t>
            </a:r>
            <a:r>
              <a:rPr lang="hr-HR" b="1" dirty="0" err="1" smtClean="0">
                <a:latin typeface="Calibri" panose="020F0502020204030204" pitchFamily="34" charset="0"/>
              </a:rPr>
              <a:t>kurikularnu</a:t>
            </a:r>
            <a:r>
              <a:rPr lang="hr-HR" b="1" dirty="0" smtClean="0">
                <a:latin typeface="Calibri" panose="020F0502020204030204" pitchFamily="34" charset="0"/>
              </a:rPr>
              <a:t> reformu</a:t>
            </a:r>
          </a:p>
          <a:p>
            <a:pPr lvl="0"/>
            <a:endParaRPr lang="hr-HR" b="1" dirty="0" smtClean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hr-HR" b="1" dirty="0" smtClean="0">
                <a:solidFill>
                  <a:srgbClr val="7030A0"/>
                </a:solidFill>
                <a:latin typeface="Calibri" panose="020F0502020204030204" pitchFamily="34" charset="0"/>
              </a:rPr>
              <a:t>(3. Izmijeniti strukturu osnovnog obrazovanja)</a:t>
            </a:r>
          </a:p>
          <a:p>
            <a:endParaRPr lang="hr-HR" b="1" dirty="0" smtClean="0">
              <a:latin typeface="Calibri" panose="020F0502020204030204" pitchFamily="34" charset="0"/>
            </a:endParaRPr>
          </a:p>
          <a:p>
            <a:pPr marL="0" lvl="0" indent="0">
              <a:buNone/>
            </a:pPr>
            <a:r>
              <a:rPr lang="hr-HR" b="1" dirty="0" smtClean="0">
                <a:latin typeface="Calibri" panose="020F0502020204030204" pitchFamily="34" charset="0"/>
              </a:rPr>
              <a:t>4. Podići kvalitetu rada i društvenog ugleda učitelja</a:t>
            </a: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650791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>
            <a:normAutofit/>
          </a:bodyPr>
          <a:lstStyle/>
          <a:p>
            <a:pPr marL="0" lvl="0" indent="0">
              <a:buNone/>
            </a:pPr>
            <a:r>
              <a:rPr lang="hr-HR" b="1" dirty="0" smtClean="0">
                <a:latin typeface="Calibri" panose="020F0502020204030204" pitchFamily="34" charset="0"/>
              </a:rPr>
              <a:t>5. Unaprijediti kvalitetu rukovođenja odgojno-	obrazovnim ustanovama</a:t>
            </a:r>
          </a:p>
          <a:p>
            <a:pPr marL="0" lvl="0" indent="0">
              <a:buNone/>
            </a:pPr>
            <a:endParaRPr lang="hr-HR" b="1" dirty="0" smtClean="0">
              <a:latin typeface="Calibri" panose="020F0502020204030204" pitchFamily="34" charset="0"/>
            </a:endParaRPr>
          </a:p>
          <a:p>
            <a:pPr marL="0" lvl="0" indent="0">
              <a:buNone/>
            </a:pPr>
            <a:r>
              <a:rPr lang="hr-HR" b="1" dirty="0" smtClean="0">
                <a:latin typeface="Calibri" panose="020F0502020204030204" pitchFamily="34" charset="0"/>
              </a:rPr>
              <a:t>6. Razviti cjelovit sustav podrške učenicima</a:t>
            </a:r>
          </a:p>
          <a:p>
            <a:pPr marL="0" lvl="0" indent="0">
              <a:buNone/>
            </a:pPr>
            <a:endParaRPr lang="hr-HR" b="1" dirty="0" smtClean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hr-HR" b="1" dirty="0" smtClean="0">
                <a:latin typeface="Calibri" panose="020F0502020204030204" pitchFamily="34" charset="0"/>
              </a:rPr>
              <a:t>7. Osigurati optimalne uvjete rada odgojno-	obrazovnih ustanova</a:t>
            </a:r>
          </a:p>
          <a:p>
            <a:pPr marL="0" indent="0">
              <a:buNone/>
            </a:pPr>
            <a:endParaRPr lang="hr-HR" b="1" dirty="0" smtClean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hr-HR" b="1" dirty="0" smtClean="0">
                <a:latin typeface="Calibri" panose="020F0502020204030204" pitchFamily="34" charset="0"/>
              </a:rPr>
              <a:t>8. Ustrojiti sustav osiguravanja kvalitete odgoja 	i obrazovanja</a:t>
            </a: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642024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rmAutofit lnSpcReduction="10000"/>
          </a:bodyPr>
          <a:lstStyle/>
          <a:p>
            <a:r>
              <a:rPr lang="hr-HR" sz="3600" dirty="0" smtClean="0"/>
              <a:t>Strategija prihvaćena u Hrvatskom saboru u listopadu 2014.</a:t>
            </a:r>
          </a:p>
          <a:p>
            <a:pPr marL="0" indent="0">
              <a:buNone/>
            </a:pPr>
            <a:endParaRPr lang="hr-HR" sz="3600" dirty="0" smtClean="0"/>
          </a:p>
          <a:p>
            <a:r>
              <a:rPr lang="hr-HR" sz="3600" dirty="0" smtClean="0">
                <a:solidFill>
                  <a:srgbClr val="C00000"/>
                </a:solidFill>
              </a:rPr>
              <a:t>Posebno stručno povjerenstvo za provedbu Strategije </a:t>
            </a:r>
            <a:r>
              <a:rPr lang="hr-HR" sz="3600" dirty="0" smtClean="0"/>
              <a:t>osnovano u studenom 2014.</a:t>
            </a:r>
          </a:p>
          <a:p>
            <a:pPr marL="0" indent="0">
              <a:buNone/>
            </a:pPr>
            <a:endParaRPr lang="hr-HR" sz="3600" dirty="0" smtClean="0"/>
          </a:p>
          <a:p>
            <a:r>
              <a:rPr lang="hr-HR" sz="3600" dirty="0" smtClean="0">
                <a:solidFill>
                  <a:srgbClr val="C00000"/>
                </a:solidFill>
              </a:rPr>
              <a:t>Ekspertna radna skupina za provedbu cjelovite </a:t>
            </a:r>
            <a:r>
              <a:rPr lang="hr-HR" sz="3600" dirty="0" err="1" smtClean="0">
                <a:solidFill>
                  <a:srgbClr val="C00000"/>
                </a:solidFill>
              </a:rPr>
              <a:t>kurikularne</a:t>
            </a:r>
            <a:r>
              <a:rPr lang="hr-HR" sz="3600" dirty="0" smtClean="0">
                <a:solidFill>
                  <a:srgbClr val="C00000"/>
                </a:solidFill>
              </a:rPr>
              <a:t> reforme </a:t>
            </a:r>
            <a:r>
              <a:rPr lang="hr-HR" sz="3600" dirty="0" smtClean="0"/>
              <a:t>osnovana u siječnju 2015.</a:t>
            </a: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2870186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hr-HR" dirty="0" smtClean="0">
                <a:solidFill>
                  <a:srgbClr val="C00000"/>
                </a:solidFill>
              </a:rPr>
              <a:t>POSEBNO STRUČNO POVJERENSTVO</a:t>
            </a:r>
            <a:endParaRPr lang="hr-H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4785395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endParaRPr lang="hr-HR" dirty="0" smtClean="0"/>
          </a:p>
          <a:p>
            <a:pPr marL="0" indent="0">
              <a:buNone/>
            </a:pPr>
            <a:endParaRPr lang="hr-HR" dirty="0" smtClean="0"/>
          </a:p>
          <a:p>
            <a:r>
              <a:rPr lang="hr-HR" sz="4100" b="1" dirty="0" smtClean="0"/>
              <a:t>Prof. dr. sc. Neven Budak, predsjednik</a:t>
            </a:r>
          </a:p>
          <a:p>
            <a:r>
              <a:rPr lang="hr-HR" sz="4100" b="1" dirty="0" smtClean="0"/>
              <a:t>Dr. sc. Petar Bezinović</a:t>
            </a:r>
          </a:p>
          <a:p>
            <a:r>
              <a:rPr lang="hr-HR" sz="4100" b="1" dirty="0" smtClean="0"/>
              <a:t>Prof. dr. sc. Tomislav </a:t>
            </a:r>
            <a:r>
              <a:rPr lang="hr-HR" sz="4100" b="1" dirty="0" err="1" smtClean="0"/>
              <a:t>Filetin</a:t>
            </a:r>
            <a:endParaRPr lang="hr-HR" sz="4100" b="1" dirty="0" smtClean="0"/>
          </a:p>
          <a:p>
            <a:r>
              <a:rPr lang="hr-HR" sz="4100" b="1" dirty="0" smtClean="0"/>
              <a:t>Prof. dr. sc. Ignac Lovrek</a:t>
            </a:r>
          </a:p>
          <a:p>
            <a:r>
              <a:rPr lang="hr-HR" sz="4100" b="1" dirty="0" smtClean="0"/>
              <a:t>Doc. dr. sc. Teo Matković</a:t>
            </a:r>
          </a:p>
          <a:p>
            <a:r>
              <a:rPr lang="hr-HR" sz="4100" b="1" dirty="0" smtClean="0"/>
              <a:t>Prof. dr. sc. Vladimir Mrša</a:t>
            </a:r>
          </a:p>
          <a:p>
            <a:r>
              <a:rPr lang="hr-HR" sz="4100" b="1" dirty="0" smtClean="0"/>
              <a:t>Eli Pijaca Plavšić</a:t>
            </a:r>
          </a:p>
          <a:p>
            <a:r>
              <a:rPr lang="hr-HR" sz="4100" b="1" dirty="0" smtClean="0"/>
              <a:t>Tihomir Tomčić</a:t>
            </a:r>
          </a:p>
          <a:p>
            <a:r>
              <a:rPr lang="hr-HR" sz="4100" b="1" dirty="0" smtClean="0"/>
              <a:t>Prof. dr. sc. </a:t>
            </a:r>
            <a:r>
              <a:rPr lang="hr-HR" sz="4100" b="1" dirty="0" err="1" smtClean="0"/>
              <a:t>Fedja</a:t>
            </a:r>
            <a:r>
              <a:rPr lang="hr-HR" sz="4100" b="1" dirty="0" smtClean="0"/>
              <a:t> Vukić</a:t>
            </a:r>
          </a:p>
        </p:txBody>
      </p:sp>
    </p:spTree>
    <p:extLst>
      <p:ext uri="{BB962C8B-B14F-4D97-AF65-F5344CB8AC3E}">
        <p14:creationId xmlns:p14="http://schemas.microsoft.com/office/powerpoint/2010/main" val="2733848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 smtClean="0">
                <a:solidFill>
                  <a:srgbClr val="C00000"/>
                </a:solidFill>
              </a:rPr>
              <a:t>ZADAĆE POVJERENSTVA:</a:t>
            </a:r>
            <a:endParaRPr lang="hr-HR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hr-HR" dirty="0" smtClean="0"/>
              <a:t>Izraditi akcijski plan</a:t>
            </a:r>
          </a:p>
          <a:p>
            <a:r>
              <a:rPr lang="hr-HR" dirty="0" smtClean="0"/>
              <a:t>Osnovati Ekspertnu radnu skupinu za provedbu </a:t>
            </a:r>
            <a:r>
              <a:rPr lang="hr-HR" dirty="0" err="1" smtClean="0"/>
              <a:t>kurikularne</a:t>
            </a:r>
            <a:r>
              <a:rPr lang="hr-HR" dirty="0" smtClean="0"/>
              <a:t> reforme</a:t>
            </a:r>
          </a:p>
          <a:p>
            <a:r>
              <a:rPr lang="hr-HR" dirty="0" smtClean="0"/>
              <a:t>K</a:t>
            </a:r>
            <a:r>
              <a:rPr lang="it-IT" dirty="0" err="1" smtClean="0"/>
              <a:t>oordinirati</a:t>
            </a:r>
            <a:r>
              <a:rPr lang="it-IT" dirty="0" smtClean="0"/>
              <a:t> </a:t>
            </a:r>
            <a:r>
              <a:rPr lang="it-IT" dirty="0" err="1" smtClean="0"/>
              <a:t>dionike</a:t>
            </a:r>
            <a:r>
              <a:rPr lang="it-IT" dirty="0" smtClean="0"/>
              <a:t> u </a:t>
            </a:r>
            <a:r>
              <a:rPr lang="it-IT" dirty="0" err="1" smtClean="0"/>
              <a:t>provedbi</a:t>
            </a:r>
            <a:r>
              <a:rPr lang="it-IT" dirty="0" smtClean="0"/>
              <a:t> </a:t>
            </a:r>
            <a:r>
              <a:rPr lang="it-IT" dirty="0" err="1" smtClean="0"/>
              <a:t>Strategije</a:t>
            </a:r>
            <a:endParaRPr lang="it-IT" dirty="0" smtClean="0"/>
          </a:p>
          <a:p>
            <a:r>
              <a:rPr lang="hr-HR" dirty="0" smtClean="0"/>
              <a:t>Osigurati informiranje javnosti o provedbi Strategije te o odgoju, obrazovanju i istraživanju općenito</a:t>
            </a:r>
          </a:p>
          <a:p>
            <a:r>
              <a:rPr lang="hr-HR" dirty="0" smtClean="0"/>
              <a:t>Redovito organizirati javne rasprave o provedbi Strategije</a:t>
            </a: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27502139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1087</TotalTime>
  <Words>339</Words>
  <Application>Microsoft Office PowerPoint</Application>
  <PresentationFormat>On-screen Show (4:3)</PresentationFormat>
  <Paragraphs>78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Glavni ciljevi Strategije obrazovanja, znanosti i tehnologije i provedba Strategije</vt:lpstr>
      <vt:lpstr>PowerPoint Presentation</vt:lpstr>
      <vt:lpstr>GLAVNI CILJ</vt:lpstr>
      <vt:lpstr>TEMELJNI PRINCIPI</vt:lpstr>
      <vt:lpstr>SREDNJOŠKOLSKI ODGOJ I OBRAZOVANJE</vt:lpstr>
      <vt:lpstr>PowerPoint Presentation</vt:lpstr>
      <vt:lpstr>PowerPoint Presentation</vt:lpstr>
      <vt:lpstr>POSEBNO STRUČNO POVJERENSTVO</vt:lpstr>
      <vt:lpstr>ZADAĆE POVJERENSTVA:</vt:lpstr>
      <vt:lpstr>PowerPoint Presentation</vt:lpstr>
      <vt:lpstr>OSTVARIVOST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Glavni ciljevi Strategije obrazovanja, znanosti i tehnologije i provedba Strategije</dc:title>
  <dc:creator>admin</dc:creator>
  <cp:lastModifiedBy>admin</cp:lastModifiedBy>
  <cp:revision>5</cp:revision>
  <dcterms:created xsi:type="dcterms:W3CDTF">2015-04-20T18:38:23Z</dcterms:created>
  <dcterms:modified xsi:type="dcterms:W3CDTF">2015-04-21T12:45:35Z</dcterms:modified>
</cp:coreProperties>
</file>

<file path=docProps/thumbnail.jpeg>
</file>