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7" r:id="rId3"/>
    <p:sldMasterId id="2147483699" r:id="rId4"/>
    <p:sldMasterId id="2147483711" r:id="rId5"/>
  </p:sldMasterIdLst>
  <p:notesMasterIdLst>
    <p:notesMasterId r:id="rId90"/>
  </p:notesMasterIdLst>
  <p:sldIdLst>
    <p:sldId id="328" r:id="rId6"/>
    <p:sldId id="351" r:id="rId7"/>
    <p:sldId id="352" r:id="rId8"/>
    <p:sldId id="350" r:id="rId9"/>
    <p:sldId id="342" r:id="rId10"/>
    <p:sldId id="293" r:id="rId11"/>
    <p:sldId id="294" r:id="rId12"/>
    <p:sldId id="256" r:id="rId13"/>
    <p:sldId id="257" r:id="rId14"/>
    <p:sldId id="258" r:id="rId15"/>
    <p:sldId id="296" r:id="rId16"/>
    <p:sldId id="290" r:id="rId17"/>
    <p:sldId id="291" r:id="rId18"/>
    <p:sldId id="361" r:id="rId19"/>
    <p:sldId id="297" r:id="rId20"/>
    <p:sldId id="259" r:id="rId21"/>
    <p:sldId id="300" r:id="rId22"/>
    <p:sldId id="303" r:id="rId23"/>
    <p:sldId id="302" r:id="rId24"/>
    <p:sldId id="329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30" r:id="rId36"/>
    <p:sldId id="316" r:id="rId37"/>
    <p:sldId id="317" r:id="rId38"/>
    <p:sldId id="318" r:id="rId39"/>
    <p:sldId id="319" r:id="rId40"/>
    <p:sldId id="320" r:id="rId41"/>
    <p:sldId id="321" r:id="rId42"/>
    <p:sldId id="322" r:id="rId43"/>
    <p:sldId id="362" r:id="rId44"/>
    <p:sldId id="323" r:id="rId45"/>
    <p:sldId id="324" r:id="rId46"/>
    <p:sldId id="363" r:id="rId47"/>
    <p:sldId id="332" r:id="rId48"/>
    <p:sldId id="295" r:id="rId49"/>
    <p:sldId id="338" r:id="rId50"/>
    <p:sldId id="298" r:id="rId51"/>
    <p:sldId id="263" r:id="rId52"/>
    <p:sldId id="260" r:id="rId53"/>
    <p:sldId id="353" r:id="rId54"/>
    <p:sldId id="354" r:id="rId55"/>
    <p:sldId id="355" r:id="rId56"/>
    <p:sldId id="356" r:id="rId57"/>
    <p:sldId id="358" r:id="rId58"/>
    <p:sldId id="359" r:id="rId59"/>
    <p:sldId id="270" r:id="rId60"/>
    <p:sldId id="364" r:id="rId61"/>
    <p:sldId id="365" r:id="rId62"/>
    <p:sldId id="366" r:id="rId63"/>
    <p:sldId id="265" r:id="rId64"/>
    <p:sldId id="262" r:id="rId65"/>
    <p:sldId id="266" r:id="rId66"/>
    <p:sldId id="267" r:id="rId67"/>
    <p:sldId id="344" r:id="rId68"/>
    <p:sldId id="276" r:id="rId69"/>
    <p:sldId id="368" r:id="rId70"/>
    <p:sldId id="369" r:id="rId71"/>
    <p:sldId id="367" r:id="rId72"/>
    <p:sldId id="268" r:id="rId73"/>
    <p:sldId id="269" r:id="rId74"/>
    <p:sldId id="284" r:id="rId75"/>
    <p:sldId id="285" r:id="rId76"/>
    <p:sldId id="345" r:id="rId77"/>
    <p:sldId id="346" r:id="rId78"/>
    <p:sldId id="333" r:id="rId79"/>
    <p:sldId id="339" r:id="rId80"/>
    <p:sldId id="347" r:id="rId81"/>
    <p:sldId id="289" r:id="rId82"/>
    <p:sldId id="287" r:id="rId83"/>
    <p:sldId id="341" r:id="rId84"/>
    <p:sldId id="348" r:id="rId85"/>
    <p:sldId id="349" r:id="rId86"/>
    <p:sldId id="340" r:id="rId87"/>
    <p:sldId id="331" r:id="rId88"/>
    <p:sldId id="360" r:id="rId89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5" Type="http://schemas.openxmlformats.org/officeDocument/2006/relationships/slideMaster" Target="slideMasters/slideMaster5.xml"/><Relationship Id="rId90" Type="http://schemas.openxmlformats.org/officeDocument/2006/relationships/notesMaster" Target="notesMasters/notesMaster1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9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Relationship Id="rId87" Type="http://schemas.openxmlformats.org/officeDocument/2006/relationships/slide" Target="slides/slide82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slide" Target="slides/slide51.xml"/><Relationship Id="rId77" Type="http://schemas.openxmlformats.org/officeDocument/2006/relationships/slide" Target="slides/slide7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1FFF3-510C-4564-B5C5-8E85C6BA5277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F9CCA-5EBC-4A52-9CCB-6FC6D235CE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038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1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F65138-1D00-46F9-B603-77EF32C5AD72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8153220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F65138-1D00-46F9-B603-77EF32C5AD72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3091906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15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3937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17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18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19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21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22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23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2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3598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24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26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28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29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30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31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32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33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34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37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3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7435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39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2172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40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43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44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45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46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39375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47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5718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48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65564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49</a:t>
            </a:fld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1443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52</a:t>
            </a:fld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534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03575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53</a:t>
            </a:fld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2287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54</a:t>
            </a:fld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24340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59</a:t>
            </a:fld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17245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74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/>
              <a:t>79</a:t>
            </a:fld>
            <a:endParaRPr lang="en-US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320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/>
              <a:t>80</a:t>
            </a:fld>
            <a:endParaRPr lang="en-US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04056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/>
              <a:t>81</a:t>
            </a:fld>
            <a:endParaRPr lang="en-US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09006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</a:rPr>
              <a:pPr/>
              <a:t>82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13777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84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446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5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660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372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2AECB-6873-4BC2-A43F-73D4D100D93E}" type="slidenum"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11</a:t>
            </a:fld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98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F65138-1D00-46F9-B603-77EF32C5AD72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81532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782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96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0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639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642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7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223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7033" y="1600204"/>
            <a:ext cx="5334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4233" y="1600204"/>
            <a:ext cx="5334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252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869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522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776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8" y="273054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6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0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47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921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9965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0440" y="228604"/>
            <a:ext cx="2717801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6" y="228604"/>
            <a:ext cx="7954433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6285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17033" y="1600204"/>
            <a:ext cx="108712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408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17033" y="1600204"/>
            <a:ext cx="108712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1858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12800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7033" y="1600201"/>
            <a:ext cx="53340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354233" y="1600201"/>
            <a:ext cx="53340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17033" y="3938592"/>
            <a:ext cx="53340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54233" y="3938592"/>
            <a:ext cx="53340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9209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9357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0410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6706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445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6872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6886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6959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0304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7437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2961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772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4292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1372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5624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61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2862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5975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780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7992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9227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9677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8323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7127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0317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173A6-8E0E-4309-90B2-89D3D1E3C417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21.04.2015.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21B-8315-4566-842E-F2F24E0BAE29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6700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173A6-8E0E-4309-90B2-89D3D1E3C417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21.04.2015.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21B-8315-4566-842E-F2F24E0BAE29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93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32196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173A6-8E0E-4309-90B2-89D3D1E3C417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21.04.2015.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21B-8315-4566-842E-F2F24E0BAE29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388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173A6-8E0E-4309-90B2-89D3D1E3C417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21.04.2015.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21B-8315-4566-842E-F2F24E0BAE29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666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173A6-8E0E-4309-90B2-89D3D1E3C417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21.04.2015.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21B-8315-4566-842E-F2F24E0BAE29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2442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173A6-8E0E-4309-90B2-89D3D1E3C417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21.04.2015.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21B-8315-4566-842E-F2F24E0BAE29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2668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173A6-8E0E-4309-90B2-89D3D1E3C417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21.04.2015.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21B-8315-4566-842E-F2F24E0BAE29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97661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173A6-8E0E-4309-90B2-89D3D1E3C417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21.04.2015.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21B-8315-4566-842E-F2F24E0BAE29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2672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173A6-8E0E-4309-90B2-89D3D1E3C417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21.04.2015.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21B-8315-4566-842E-F2F24E0BAE29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06623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173A6-8E0E-4309-90B2-89D3D1E3C417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21.04.2015.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21B-8315-4566-842E-F2F24E0BAE29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75357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173A6-8E0E-4309-90B2-89D3D1E3C417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21.04.2015.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21B-8315-4566-842E-F2F24E0BAE29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734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93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8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12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686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A7EF9-79C1-4D8E-9397-FFA466D7F31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64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4"/>
            <a:ext cx="10871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4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6" y="6248404"/>
            <a:ext cx="7228417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1279525"/>
            <a:ext cx="711200" cy="228600"/>
          </a:xfrm>
          <a:prstGeom prst="rect">
            <a:avLst/>
          </a:prstGeom>
          <a:solidFill>
            <a:srgbClr val="DD8047"/>
          </a:solidFill>
          <a:ln w="50800" cap="rnd" cmpd="dbl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87400" y="1279525"/>
            <a:ext cx="11404601" cy="228600"/>
          </a:xfrm>
          <a:prstGeom prst="rect">
            <a:avLst/>
          </a:prstGeom>
          <a:solidFill>
            <a:srgbClr val="94B6D2"/>
          </a:solidFill>
          <a:ln w="50800" cap="rnd" cmpd="dbl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030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21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77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173A6-8E0E-4309-90B2-89D3D1E3C417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21.04.2015.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A821B-8315-4566-842E-F2F24E0BAE29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03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hyperlink" Target="mailto:boris.jokic@kurikulum.hr" TargetMode="External"/><Relationship Id="rId2" Type="http://schemas.openxmlformats.org/officeDocument/2006/relationships/hyperlink" Target="http://www.kurikulum.hr/" TargetMode="Externa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649273" y="1596980"/>
            <a:ext cx="3593206" cy="2871989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61375" y="386366"/>
            <a:ext cx="91182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400" dirty="0" smtClean="0"/>
              <a:t>BRANKO – 40 god. Sesvetska sela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79053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82079" y="1848517"/>
            <a:ext cx="1148575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TREBA LI NAM PROMJENA</a:t>
            </a:r>
            <a:r>
              <a:rPr lang="hr-HR" sz="4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?</a:t>
            </a:r>
          </a:p>
          <a:p>
            <a:pPr lvl="0" algn="ctr">
              <a:lnSpc>
                <a:spcPct val="150000"/>
              </a:lnSpc>
              <a:buClr>
                <a:srgbClr val="C00000"/>
              </a:buClr>
              <a:buSzPct val="100000"/>
            </a:pPr>
            <a:endParaRPr lang="hr-HR" sz="4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NE TREBA!!!</a:t>
            </a:r>
            <a:endParaRPr lang="hr-HR" sz="4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78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ŠTO UČE?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32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173741" y="521969"/>
            <a:ext cx="11664619" cy="5775799"/>
          </a:xfrm>
        </p:spPr>
        <p:txBody>
          <a:bodyPr>
            <a:normAutofit fontScale="92500" lnSpcReduction="20000"/>
          </a:bodyPr>
          <a:lstStyle/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r>
              <a:rPr lang="hr-HR" sz="3600" b="1" kern="0" dirty="0">
                <a:solidFill>
                  <a:srgbClr val="696464"/>
                </a:solidFill>
              </a:rPr>
              <a:t>ZNATE LI ŠTO JE</a:t>
            </a:r>
            <a:r>
              <a:rPr lang="hr-HR" sz="3600" b="1" kern="0" dirty="0" smtClean="0">
                <a:solidFill>
                  <a:srgbClr val="696464"/>
                </a:solidFill>
              </a:rPr>
              <a:t>:</a:t>
            </a:r>
            <a:endParaRPr lang="hr-HR" sz="3600" b="1" kern="0" dirty="0">
              <a:solidFill>
                <a:srgbClr val="696464"/>
              </a:solidFill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r>
              <a:rPr lang="hr-HR" sz="3600" kern="0" dirty="0">
                <a:solidFill>
                  <a:srgbClr val="696464"/>
                </a:solidFill>
              </a:rPr>
              <a:t>INSTAGRAM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r>
              <a:rPr lang="hr-HR" sz="3600" kern="0" dirty="0">
                <a:solidFill>
                  <a:srgbClr val="696464"/>
                </a:solidFill>
              </a:rPr>
              <a:t>VIBER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r>
              <a:rPr lang="hr-HR" sz="3600" kern="0" dirty="0" smtClean="0">
                <a:solidFill>
                  <a:srgbClr val="696464"/>
                </a:solidFill>
              </a:rPr>
              <a:t>SNAPCHAT</a:t>
            </a:r>
            <a:endParaRPr lang="hr-HR" sz="3600" kern="0" dirty="0" smtClean="0">
              <a:solidFill>
                <a:srgbClr val="696464"/>
              </a:solidFill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r>
              <a:rPr lang="hr-HR" sz="3600" kern="0" dirty="0" smtClean="0">
                <a:solidFill>
                  <a:srgbClr val="696464"/>
                </a:solidFill>
              </a:rPr>
              <a:t>LOL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endParaRPr lang="hr-HR" sz="3600" kern="0" dirty="0">
              <a:solidFill>
                <a:srgbClr val="696464"/>
              </a:solidFill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r>
              <a:rPr lang="hr-HR" sz="3600" b="1" kern="0" dirty="0" smtClean="0">
                <a:solidFill>
                  <a:srgbClr val="696464"/>
                </a:solidFill>
              </a:rPr>
              <a:t>JESTE LI UPOZNATI S OPUSOM: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r>
              <a:rPr lang="hr-HR" sz="3600" kern="0" dirty="0" smtClean="0">
                <a:solidFill>
                  <a:srgbClr val="696464"/>
                </a:solidFill>
              </a:rPr>
              <a:t>TAYLOR SWIFT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r>
              <a:rPr lang="hr-HR" sz="3600" kern="0" dirty="0" smtClean="0">
                <a:solidFill>
                  <a:srgbClr val="696464"/>
                </a:solidFill>
              </a:rPr>
              <a:t>RADMILE RADE MANOJLOVIĆ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r>
              <a:rPr lang="hr-HR" sz="3600" kern="0" dirty="0" smtClean="0">
                <a:solidFill>
                  <a:srgbClr val="696464"/>
                </a:solidFill>
              </a:rPr>
              <a:t>u kombinaciji s 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r>
              <a:rPr lang="hr-HR" sz="3600" kern="0" dirty="0" smtClean="0">
                <a:solidFill>
                  <a:srgbClr val="696464"/>
                </a:solidFill>
              </a:rPr>
              <a:t>MARKOM PERKOVIĆEM THOMPSONOM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r>
              <a:rPr lang="hr-HR" sz="3600" kern="0" dirty="0" smtClean="0">
                <a:solidFill>
                  <a:srgbClr val="696464"/>
                </a:solidFill>
              </a:rPr>
              <a:t>i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r>
              <a:rPr lang="hr-HR" sz="3600" kern="0" dirty="0" smtClean="0">
                <a:solidFill>
                  <a:srgbClr val="696464"/>
                </a:solidFill>
              </a:rPr>
              <a:t>HLADNIM PIVOM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B2D1F"/>
              </a:buClr>
              <a:buSzPct val="60000"/>
              <a:buNone/>
            </a:pPr>
            <a:endParaRPr lang="hr-HR" sz="3600" kern="0" dirty="0">
              <a:solidFill>
                <a:srgbClr val="696464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hr-HR" sz="3600" dirty="0">
              <a:solidFill>
                <a:schemeClr val="tx2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hr-HR" sz="3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845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182880" y="1187124"/>
            <a:ext cx="11664619" cy="5013176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3600" b="1" dirty="0" smtClean="0">
                <a:solidFill>
                  <a:schemeClr val="tx2"/>
                </a:solidFill>
              </a:rPr>
              <a:t>ZNATE LI: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3200" dirty="0" smtClean="0">
                <a:solidFill>
                  <a:schemeClr val="tx2"/>
                </a:solidFill>
              </a:rPr>
              <a:t>Nabrojati najvažnije izvozne sirovine i proizvode Gane i JAR-a?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3200" dirty="0" smtClean="0">
                <a:solidFill>
                  <a:schemeClr val="tx2"/>
                </a:solidFill>
              </a:rPr>
              <a:t>Prepričati borbu za vlast nakon smrti Ludovika I. Anžuvinskoga?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3200" dirty="0" smtClean="0">
                <a:solidFill>
                  <a:schemeClr val="tx2"/>
                </a:solidFill>
              </a:rPr>
              <a:t>Proizvesti oblike glagola u aoristu, imperfektu i pluskvamperfektu? 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3200" dirty="0" smtClean="0">
                <a:solidFill>
                  <a:schemeClr val="tx2"/>
                </a:solidFill>
              </a:rPr>
              <a:t>(</a:t>
            </a:r>
            <a:r>
              <a:rPr lang="hr-HR" sz="3200" dirty="0" err="1" smtClean="0">
                <a:solidFill>
                  <a:schemeClr val="tx2"/>
                </a:solidFill>
              </a:rPr>
              <a:t>NPiP</a:t>
            </a:r>
            <a:r>
              <a:rPr lang="hr-HR" sz="3200" dirty="0" smtClean="0">
                <a:solidFill>
                  <a:schemeClr val="tx2"/>
                </a:solidFill>
              </a:rPr>
              <a:t>, 2006)</a:t>
            </a:r>
          </a:p>
          <a:p>
            <a:pPr marL="0" indent="0" algn="ctr">
              <a:spcBef>
                <a:spcPts val="0"/>
              </a:spcBef>
              <a:buNone/>
            </a:pPr>
            <a:endParaRPr lang="hr-HR" sz="3600" dirty="0" smtClean="0">
              <a:solidFill>
                <a:schemeClr val="tx2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hr-HR" sz="3600" b="1" dirty="0" smtClean="0">
                <a:solidFill>
                  <a:schemeClr val="tx2"/>
                </a:solidFill>
              </a:rPr>
              <a:t>U KOJI RAZRED IDETE?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sz="3600" b="1" dirty="0" smtClean="0">
                <a:solidFill>
                  <a:schemeClr val="tx2"/>
                </a:solidFill>
              </a:rPr>
              <a:t>KAKVA SU NAM OČEKIVANJA OD DJECE?</a:t>
            </a:r>
            <a:endParaRPr lang="hr-HR" sz="3600" b="1" dirty="0">
              <a:solidFill>
                <a:schemeClr val="tx2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hr-HR" sz="3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35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0" y="1740916"/>
            <a:ext cx="11664619" cy="315305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hr-HR" sz="3600" b="1" dirty="0" smtClean="0">
                <a:solidFill>
                  <a:schemeClr val="tx2"/>
                </a:solidFill>
              </a:rPr>
              <a:t>KAKVA </a:t>
            </a:r>
            <a:r>
              <a:rPr lang="hr-HR" sz="3600" b="1" dirty="0" smtClean="0">
                <a:solidFill>
                  <a:schemeClr val="tx2"/>
                </a:solidFill>
              </a:rPr>
              <a:t>SU NAM OČEKIVANJA OD DJECE</a:t>
            </a:r>
            <a:r>
              <a:rPr lang="hr-HR" sz="3600" b="1" dirty="0" smtClean="0">
                <a:solidFill>
                  <a:schemeClr val="tx2"/>
                </a:solidFill>
              </a:rPr>
              <a:t>?</a:t>
            </a:r>
          </a:p>
          <a:p>
            <a:pPr marL="0" indent="0" algn="ctr">
              <a:spcBef>
                <a:spcPts val="0"/>
              </a:spcBef>
              <a:buNone/>
            </a:pPr>
            <a:endParaRPr lang="hr-HR" sz="3600" b="1" dirty="0">
              <a:solidFill>
                <a:schemeClr val="tx2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hr-HR" sz="3600" b="1" dirty="0" smtClean="0">
                <a:solidFill>
                  <a:schemeClr val="tx2"/>
                </a:solidFill>
              </a:rPr>
              <a:t>ZNAMO LI ŠTO KAO DRUŠTVO ŽELIMO?</a:t>
            </a:r>
          </a:p>
          <a:p>
            <a:pPr marL="0" indent="0" algn="ctr">
              <a:spcBef>
                <a:spcPts val="0"/>
              </a:spcBef>
              <a:buNone/>
            </a:pPr>
            <a:endParaRPr lang="hr-HR" sz="3600" b="1" dirty="0">
              <a:solidFill>
                <a:schemeClr val="tx2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hr-HR" sz="3600" b="1" dirty="0" smtClean="0">
                <a:solidFill>
                  <a:schemeClr val="tx2"/>
                </a:solidFill>
              </a:rPr>
              <a:t>KAKVI SMO LJUDI I KAKVE LJUDE ŽELIMO?</a:t>
            </a:r>
            <a:endParaRPr lang="hr-HR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4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UČE LI I KAKO?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86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735" y="609092"/>
            <a:ext cx="5688632" cy="507522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21983" y="5924282"/>
            <a:ext cx="8435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Pedagozi osnovnih škola Grada Zagreba, Ristić Dedić i Jokić (2014): O učenju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39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ZNAJU LI?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77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23746" y="509115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MEĐUNARODNA ISPITIVANJA</a:t>
            </a:r>
            <a:endParaRPr lang="hr-HR" sz="4000" dirty="0">
              <a:solidFill>
                <a:srgbClr val="4B4747"/>
              </a:solidFill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588719" y="1436911"/>
            <a:ext cx="10203777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q"/>
              <a:defRPr/>
            </a:pPr>
            <a:r>
              <a:rPr lang="hr-HR" sz="2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Calibri" pitchFamily="34" charset="0"/>
              </a:rPr>
              <a:t>Nejednoznačni rezultati – PIRLS bolji rezultati</a:t>
            </a:r>
          </a:p>
          <a:p>
            <a:pPr marL="319088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q"/>
              <a:defRPr/>
            </a:pPr>
            <a:r>
              <a:rPr lang="hr-HR" sz="2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Calibri" pitchFamily="34" charset="0"/>
              </a:rPr>
              <a:t>PISA – u tri ciklusa ispodprosječni u sve tri funkcionalne pismenosti</a:t>
            </a:r>
          </a:p>
          <a:p>
            <a:pPr marL="319088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q"/>
              <a:defRPr/>
            </a:pPr>
            <a:r>
              <a:rPr lang="hr-HR" sz="2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Calibri" pitchFamily="34" charset="0"/>
              </a:rPr>
              <a:t>Funkcionalno nisu pismeni 2012 MAT: 29,8%</a:t>
            </a:r>
          </a:p>
          <a:p>
            <a:pPr marL="319088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q"/>
              <a:defRPr/>
            </a:pPr>
            <a:r>
              <a:rPr lang="hr-HR" sz="2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Calibri" pitchFamily="34" charset="0"/>
              </a:rPr>
              <a:t>Važnije je što zaostajemo u broju učenika s izrazito razvijenim sposobnostima – 2012 MAT – Razina 5 i 6:</a:t>
            </a:r>
          </a:p>
          <a:p>
            <a:pPr marL="776288" lvl="1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q"/>
            </a:pPr>
            <a:r>
              <a:rPr lang="hr-HR" sz="2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Calibri" pitchFamily="34" charset="0"/>
              </a:rPr>
              <a:t>HR – 6,9</a:t>
            </a:r>
          </a:p>
          <a:p>
            <a:pPr marL="776288" lvl="1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q"/>
            </a:pPr>
            <a:r>
              <a:rPr lang="hr-HR" sz="2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Calibri" pitchFamily="34" charset="0"/>
              </a:rPr>
              <a:t>SI – 13,7</a:t>
            </a:r>
          </a:p>
          <a:p>
            <a:pPr marL="776288" lvl="1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q"/>
            </a:pPr>
            <a:r>
              <a:rPr lang="hr-HR" sz="2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Calibri" pitchFamily="34" charset="0"/>
              </a:rPr>
              <a:t>PL – 16,7 </a:t>
            </a:r>
          </a:p>
          <a:p>
            <a:pPr marL="776288" lvl="1" indent="-319088" eaLnBrk="0" hangingPunct="0">
              <a:spcBef>
                <a:spcPts val="700"/>
              </a:spcBef>
              <a:buClr>
                <a:srgbClr val="9B2D1F"/>
              </a:buClr>
              <a:buSzPct val="60000"/>
              <a:buFont typeface="Wingdings" pitchFamily="2" charset="2"/>
              <a:buChar char="q"/>
            </a:pPr>
            <a:r>
              <a:rPr lang="hr-HR" sz="2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Calibri" pitchFamily="34" charset="0"/>
              </a:rPr>
              <a:t>CH – 24,0</a:t>
            </a:r>
          </a:p>
        </p:txBody>
      </p:sp>
    </p:spTree>
    <p:extLst>
      <p:ext uri="{BB962C8B-B14F-4D97-AF65-F5344CB8AC3E}">
        <p14:creationId xmlns:p14="http://schemas.microsoft.com/office/powerpoint/2010/main" val="321206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9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1009878"/>
              </p:ext>
            </p:extLst>
          </p:nvPr>
        </p:nvGraphicFramePr>
        <p:xfrm>
          <a:off x="2062374" y="1685013"/>
          <a:ext cx="8135939" cy="4203701"/>
        </p:xfrm>
        <a:graphic>
          <a:graphicData uri="http://schemas.openxmlformats.org/drawingml/2006/table">
            <a:tbl>
              <a:tblPr/>
              <a:tblGrid>
                <a:gridCol w="1015430"/>
                <a:gridCol w="1018207"/>
                <a:gridCol w="1016819"/>
                <a:gridCol w="1016819"/>
                <a:gridCol w="1018208"/>
                <a:gridCol w="1015429"/>
                <a:gridCol w="1016819"/>
                <a:gridCol w="1018208"/>
              </a:tblGrid>
              <a:tr h="6477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3. Razred</a:t>
                      </a:r>
                    </a:p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OŠ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5. Razred OŠ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7. Razred</a:t>
                      </a:r>
                    </a:p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OŠ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1.Razred SŠ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2. Razred SŠ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3. Razred SŠ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4. Razred SŠ</a:t>
                      </a:r>
                      <a:endParaRPr kumimoji="0" lang="hr-H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5937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M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4,05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3,41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3,24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2,94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2,94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2,96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3,08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SD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0,975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1,106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1,151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0,997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1,021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1,039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1,085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8047">
                        <a:alpha val="5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Dovoljan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9,0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27,5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36,5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43,3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44,4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44,8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40,3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</a:tr>
              <a:tr h="590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Dobar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18,1</a:t>
                      </a:r>
                      <a:endParaRPr kumimoji="0" lang="hr-H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25,9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22,9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28,9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27,4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26,4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26,6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Vrlo dobar</a:t>
                      </a:r>
                      <a:endParaRPr kumimoji="0" lang="hr-H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31,8</a:t>
                      </a:r>
                      <a:endParaRPr kumimoji="0" lang="hr-H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25,2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20,4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18,2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17,5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17,3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18,1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Odličan</a:t>
                      </a:r>
                      <a:endParaRPr kumimoji="0" lang="hr-H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-1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Times New Roman" pitchFamily="18" charset="0"/>
                        </a:rPr>
                        <a:t>41,1</a:t>
                      </a:r>
                      <a:endParaRPr kumimoji="0" lang="hr-H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21,4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20,2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9,6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10,7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11,5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319088" marR="0" lvl="0" indent="-319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-18"/>
                          <a:cs typeface="Arial" charset="0"/>
                        </a:rPr>
                        <a:t>15,0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6D2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23746" y="509115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OCJENE IZ MATEMATIKE</a:t>
            </a:r>
            <a:endParaRPr lang="hr-HR" sz="4000" dirty="0">
              <a:solidFill>
                <a:srgbClr val="4B4747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12134" y="3631842"/>
            <a:ext cx="8036417" cy="987510"/>
          </a:xfrm>
          <a:prstGeom prst="rect">
            <a:avLst/>
          </a:prstGeom>
          <a:noFill/>
          <a:ln w="25400" cap="flat" cmpd="sng" algn="ctr">
            <a:solidFill>
              <a:srgbClr val="D3481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12134" y="6181859"/>
            <a:ext cx="8435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Jokić i Ristić Dedić (2014): Ocjene u obrazovanju RH, Interni izvještaj za MZOS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30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649273" y="1596980"/>
            <a:ext cx="3593206" cy="2871989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>
            <a:endCxn id="2" idx="0"/>
          </p:cNvCxnSpPr>
          <p:nvPr/>
        </p:nvCxnSpPr>
        <p:spPr>
          <a:xfrm>
            <a:off x="5048518" y="1390918"/>
            <a:ext cx="1397358" cy="2060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59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hr-HR" altLang="en-US" sz="3600" dirty="0">
                <a:latin typeface="+mn-lt"/>
              </a:rPr>
              <a:t>PRIMJER ZADATAKA DM – BIOLOGIJA LJETNI ROK 2010.</a:t>
            </a:r>
            <a:endParaRPr lang="en-US" altLang="en-US" sz="3600" dirty="0" smtClean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793350"/>
            <a:ext cx="9889067" cy="1015663"/>
          </a:xfrm>
          <a:prstGeom prst="rect">
            <a:avLst/>
          </a:prstGeom>
          <a:solidFill>
            <a:srgbClr val="696464">
              <a:lumMod val="20000"/>
              <a:lumOff val="80000"/>
            </a:srgb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hr-HR" sz="2000" kern="0" dirty="0" smtClean="0">
                <a:solidFill>
                  <a:srgbClr val="000000"/>
                </a:solidFill>
              </a:rPr>
              <a:t>51.4. Navedite dvije mjere koje smanjuju rizik oboljevanja od spolno prenosivih bolesti:</a:t>
            </a:r>
          </a:p>
          <a:p>
            <a:pPr marL="457200" indent="-457200">
              <a:buFontTx/>
              <a:buAutoNum type="arabicPeriod"/>
              <a:defRPr/>
            </a:pPr>
            <a:r>
              <a:rPr lang="hr-HR" sz="2000" kern="0" dirty="0" smtClean="0">
                <a:solidFill>
                  <a:srgbClr val="000000"/>
                </a:solidFill>
              </a:rPr>
              <a:t>Mjera: _________________________</a:t>
            </a:r>
          </a:p>
          <a:p>
            <a:pPr marL="457200" indent="-457200">
              <a:buFontTx/>
              <a:buAutoNum type="arabicPeriod"/>
              <a:defRPr/>
            </a:pPr>
            <a:r>
              <a:rPr lang="hr-HR" sz="2000" kern="0" dirty="0" smtClean="0">
                <a:solidFill>
                  <a:srgbClr val="000000"/>
                </a:solidFill>
              </a:rPr>
              <a:t>Mjera: _________________________ </a:t>
            </a:r>
            <a:endParaRPr lang="en-US" sz="2000" kern="0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335492" y="3573016"/>
            <a:ext cx="1152101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rgbClr val="696464"/>
                </a:solidFill>
              </a:rPr>
              <a:t>32,3% pristupnika točno odgovara</a:t>
            </a:r>
          </a:p>
          <a:p>
            <a:pPr marL="457200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rgbClr val="696464"/>
                </a:solidFill>
              </a:rPr>
              <a:t>43,3% gimnazijalaca točno odgovara (56,7% griješi)</a:t>
            </a:r>
          </a:p>
          <a:p>
            <a:pPr marL="457200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r>
              <a:rPr lang="hr-HR" sz="2800" dirty="0" smtClean="0">
                <a:solidFill>
                  <a:srgbClr val="696464"/>
                </a:solidFill>
              </a:rPr>
              <a:t>Nema spolnih razlika</a:t>
            </a:r>
            <a:endParaRPr lang="hr-HR" sz="2400" dirty="0">
              <a:solidFill>
                <a:srgbClr val="696464"/>
              </a:solidFill>
            </a:endParaRPr>
          </a:p>
          <a:p>
            <a:pPr marL="914400" lvl="1" indent="-457200"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buFont typeface="Wingdings" pitchFamily="2" charset="2"/>
              <a:buChar char="§"/>
              <a:defRPr/>
            </a:pPr>
            <a:endParaRPr lang="hr-HR" sz="2800" dirty="0">
              <a:solidFill>
                <a:srgbClr val="696464"/>
              </a:solidFill>
              <a:latin typeface="Cambria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defRPr/>
            </a:pPr>
            <a:endParaRPr lang="hr-HR" sz="2800" dirty="0">
              <a:solidFill>
                <a:srgbClr val="696464"/>
              </a:solidFill>
              <a:latin typeface="Cambria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ts val="700"/>
              </a:spcBef>
              <a:buClr>
                <a:srgbClr val="D34817"/>
              </a:buClr>
              <a:buSzPct val="100000"/>
              <a:defRPr/>
            </a:pPr>
            <a:endParaRPr lang="hr-HR" sz="2800" dirty="0">
              <a:solidFill>
                <a:srgbClr val="696464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34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ŠTO OČEKUJU?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47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23745" y="225780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OBRAZOVNA OČEKIVANJA (8. RAZRED)?</a:t>
            </a:r>
            <a:endParaRPr lang="hr-HR" sz="4000" dirty="0">
              <a:solidFill>
                <a:srgbClr val="4B4747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222" y="1113207"/>
            <a:ext cx="8432800" cy="50686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50222" y="6181859"/>
            <a:ext cx="8435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Pedagozi osnovnih škola Grada Zagreba, Ristić Dedić i Jokić (2014): O učenju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74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23745" y="251825"/>
            <a:ext cx="11485755" cy="754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3200" dirty="0" smtClean="0">
                <a:solidFill>
                  <a:srgbClr val="4B4747"/>
                </a:solidFill>
              </a:rPr>
              <a:t>OBRAZOVNA OČEKIVANJA UČENIKA I RODITELJA (8. RAZRED)?</a:t>
            </a:r>
            <a:endParaRPr lang="hr-HR" sz="3200" dirty="0">
              <a:solidFill>
                <a:srgbClr val="4B4747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46" y="1350311"/>
            <a:ext cx="11485755" cy="514365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659155" y="1752282"/>
            <a:ext cx="2137893" cy="43723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81480" y="1752282"/>
            <a:ext cx="2195850" cy="43723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01544" y="1789618"/>
            <a:ext cx="901522" cy="43350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47787" y="1789618"/>
            <a:ext cx="901522" cy="43350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948792" y="6488667"/>
            <a:ext cx="8435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Pedagozi osnovnih škola Grada Zagreba, Ristić Dedić i Jokić (2014): O učenju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46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ŠTO MISLE O UČENJU I HRVATSKOJ?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68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399472"/>
              </p:ext>
            </p:extLst>
          </p:nvPr>
        </p:nvGraphicFramePr>
        <p:xfrm>
          <a:off x="307114" y="1302383"/>
          <a:ext cx="11592964" cy="500826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606756"/>
                <a:gridCol w="1496552"/>
                <a:gridCol w="1496552"/>
                <a:gridCol w="1496552"/>
                <a:gridCol w="1496552"/>
              </a:tblGrid>
              <a:tr h="9498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TVRDNJA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Uopće se ne slažem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Uglavnom</a:t>
                      </a:r>
                      <a:r>
                        <a:rPr lang="hr-HR" sz="2000" baseline="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 se ne slažem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Uglavnom se slažem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U potpunosti se slažem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5397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U Hrvatskoj se obrazovanje cijeni.</a:t>
                      </a: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12,7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28,1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44,6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14,6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6422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Učitelji i nastavnici su nedovoljno cijenjeni u Hrvatskoj.</a:t>
                      </a: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10,0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24,5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44,7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20,8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6422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Bez završenog fakulteta teško je naći dobar posao u Hrvatskoj.</a:t>
                      </a: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8,3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15,0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33,9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42,9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6422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Ugledne osobe u našoj zemlji bile su uspješni učenici.</a:t>
                      </a: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21,0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37,6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33,6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7,8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6422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Većina poznatih osoba u našoj zemlji bile su uspješni učenici.</a:t>
                      </a: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25,6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47,1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22,4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4,9</a:t>
                      </a:r>
                      <a:endParaRPr lang="hr-H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9498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Za upis na fakultet u Hrvatskoj važnije su druge stvari (snalažljivost, osobne veze, roditelji…) od sposobnosti učenja.</a:t>
                      </a: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10,1</a:t>
                      </a:r>
                      <a:endParaRPr lang="hr-HR" sz="20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27,2</a:t>
                      </a:r>
                      <a:endParaRPr lang="hr-HR" sz="20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37,3</a:t>
                      </a:r>
                      <a:endParaRPr lang="hr-HR" sz="20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25,4</a:t>
                      </a:r>
                      <a:endParaRPr lang="hr-HR" sz="20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481" marR="40481" marT="13335" marB="1333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54790" y="254000"/>
            <a:ext cx="8963526" cy="796778"/>
          </a:xfrm>
        </p:spPr>
        <p:txBody>
          <a:bodyPr>
            <a:normAutofit fontScale="90000"/>
          </a:bodyPr>
          <a:lstStyle/>
          <a:p>
            <a:pPr marL="342900" indent="-342900" algn="l">
              <a:lnSpc>
                <a:spcPct val="250000"/>
              </a:lnSpc>
              <a:spcAft>
                <a:spcPts val="150"/>
              </a:spcAft>
            </a:pPr>
            <a:r>
              <a:rPr lang="hr-HR" altLang="sr-Latn-RS" sz="2400" dirty="0">
                <a:solidFill>
                  <a:prstClr val="black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HRVATSKA KAO OBRAZOVNI KONTEKST? </a:t>
            </a:r>
          </a:p>
        </p:txBody>
      </p:sp>
      <p:sp>
        <p:nvSpPr>
          <p:cNvPr id="7" name="Rectangle 6"/>
          <p:cNvSpPr/>
          <p:nvPr/>
        </p:nvSpPr>
        <p:spPr>
          <a:xfrm>
            <a:off x="9118599" y="2318196"/>
            <a:ext cx="2539998" cy="1717167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96696" y="4125516"/>
            <a:ext cx="2440904" cy="119703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18597" y="5486400"/>
            <a:ext cx="2539999" cy="59174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727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ŠTO MISLE O OBRAZOVANJU NJIHOVI UČITELJI?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51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7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01706"/>
              </p:ext>
            </p:extLst>
          </p:nvPr>
        </p:nvGraphicFramePr>
        <p:xfrm>
          <a:off x="746124" y="1355723"/>
          <a:ext cx="10760075" cy="4918076"/>
        </p:xfrm>
        <a:graphic>
          <a:graphicData uri="http://schemas.openxmlformats.org/drawingml/2006/table">
            <a:tbl>
              <a:tblPr/>
              <a:tblGrid>
                <a:gridCol w="5958058"/>
                <a:gridCol w="1105449"/>
                <a:gridCol w="1313088"/>
                <a:gridCol w="1255130"/>
                <a:gridCol w="1128350"/>
              </a:tblGrid>
              <a:tr h="10259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UČITELJI 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Uopće se ne slažem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  <a:cs typeface="Times New Roman" pitchFamily="18" charset="0"/>
                        </a:rPr>
                        <a:t>Uglavnom se ne slažem</a:t>
                      </a:r>
                      <a:endParaRPr kumimoji="0" lang="hr-HR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  <a:cs typeface="Times New Roman" pitchFamily="18" charset="0"/>
                        </a:rPr>
                        <a:t>Uglavnom se slažem</a:t>
                      </a:r>
                      <a:endParaRPr kumimoji="0" lang="hr-HR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  <a:cs typeface="Times New Roman" pitchFamily="18" charset="0"/>
                        </a:rPr>
                        <a:t>U potpunosti se slažem</a:t>
                      </a:r>
                      <a:endParaRPr kumimoji="0" lang="hr-HR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1297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  <a:cs typeface="Times New Roman" pitchFamily="18" charset="0"/>
                        </a:rPr>
                        <a:t>Uspjeh u učenju važan je preduvjet da bi se postalo financijski uspješan u Hrvatskoj</a:t>
                      </a:r>
                      <a:endParaRPr kumimoji="0" lang="hr-HR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31,4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42,5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19,8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6,3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0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Uspješne osobe u našoj zemlji bile su dobri učenici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27,0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47,7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24,5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0,8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6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  <a:cs typeface="Times New Roman" pitchFamily="18" charset="0"/>
                        </a:rPr>
                        <a:t>Za upis na fakultet u Hrvatskoj važnije su druge stvari (snalažljivost, osobne veze, roditelji…) od sposobnosti učenja</a:t>
                      </a:r>
                      <a:endParaRPr kumimoji="0" lang="hr-HR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B4747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5,8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31,3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50,4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4747"/>
                          </a:solidFill>
                          <a:effectLst/>
                          <a:latin typeface="Cambria" panose="02040503050406030204" pitchFamily="18" charset="0"/>
                        </a:rPr>
                        <a:t>12,5</a:t>
                      </a:r>
                    </a:p>
                  </a:txBody>
                  <a:tcPr marL="91449" marR="91449" marT="43585" marB="43585" anchor="ctr" horzOverflow="overflow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825802" y="2541414"/>
            <a:ext cx="2163651" cy="1876039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39876" y="4808097"/>
            <a:ext cx="2196563" cy="119703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330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JOŠ NEŠTO O STANJU U ŠKOLAMA...?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96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5" y="604545"/>
            <a:ext cx="11485755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3200" i="1" dirty="0" smtClean="0">
                <a:solidFill>
                  <a:srgbClr val="4B4747"/>
                </a:solidFill>
              </a:rPr>
              <a:t>Znate meni je teško o tome govoriti. Iskreno teško. Nisu djeca kriva, ali...znate kada mi dječak pred cijelim razredom kaže: „Šuti kra... debela. Tko si ti?”, a drugi „Ku... jedna, odi to mužu doma govoriti...” onda zbilja ne znam kako dalje. A još k tome idu u 3. razred. Mislim, ta djeca imaju 9 godina.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endParaRPr lang="hr-HR" sz="3200" dirty="0">
              <a:solidFill>
                <a:srgbClr val="4B4747"/>
              </a:solidFill>
            </a:endParaRP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3200" b="1" dirty="0" smtClean="0">
                <a:solidFill>
                  <a:srgbClr val="4B4747"/>
                </a:solidFill>
              </a:rPr>
              <a:t>Učiteljica, 18 godina radnog iskustva,</a:t>
            </a:r>
            <a:r>
              <a:rPr lang="hr-HR" sz="3200" dirty="0" smtClean="0">
                <a:solidFill>
                  <a:srgbClr val="4B4747"/>
                </a:solidFill>
              </a:rPr>
              <a:t> Istraživanje o pedagoškim mjerama u osnovnim školama, 2010.</a:t>
            </a:r>
          </a:p>
        </p:txBody>
      </p:sp>
    </p:spTree>
    <p:extLst>
      <p:ext uri="{BB962C8B-B14F-4D97-AF65-F5344CB8AC3E}">
        <p14:creationId xmlns:p14="http://schemas.microsoft.com/office/powerpoint/2010/main" val="91877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417453" y="3284112"/>
            <a:ext cx="3593206" cy="2871989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>
            <a:endCxn id="2" idx="0"/>
          </p:cNvCxnSpPr>
          <p:nvPr/>
        </p:nvCxnSpPr>
        <p:spPr>
          <a:xfrm flipH="1">
            <a:off x="6214056" y="2240924"/>
            <a:ext cx="32197" cy="10431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661375" y="386366"/>
            <a:ext cx="91182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400" dirty="0" smtClean="0"/>
              <a:t>BRANKO – Reforma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7802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20715" y="354569"/>
            <a:ext cx="11485755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vi-VN" sz="2800" i="1" dirty="0">
                <a:latin typeface="Calibri" pitchFamily="34" charset="0"/>
              </a:rPr>
              <a:t>Dijete mi uzima instrukcije iz tjelesnog – moram odmah </a:t>
            </a:r>
            <a:r>
              <a:rPr lang="vi-VN" sz="2800" i="1" dirty="0" smtClean="0">
                <a:latin typeface="Calibri" pitchFamily="34" charset="0"/>
              </a:rPr>
              <a:t>reći </a:t>
            </a:r>
            <a:r>
              <a:rPr lang="vi-VN" sz="2800" i="1" dirty="0">
                <a:latin typeface="Calibri" pitchFamily="34" charset="0"/>
              </a:rPr>
              <a:t>da ona nije tjelesno hendikepirana, bavi se </a:t>
            </a:r>
            <a:r>
              <a:rPr lang="vi-VN" sz="2800" i="1" dirty="0" smtClean="0">
                <a:latin typeface="Calibri" pitchFamily="34" charset="0"/>
              </a:rPr>
              <a:t>tenisom</a:t>
            </a:r>
            <a:r>
              <a:rPr lang="vi-VN" sz="2800" i="1" dirty="0">
                <a:latin typeface="Calibri" pitchFamily="34" charset="0"/>
              </a:rPr>
              <a:t>, ali su zahtjevi u školi tako postavljeni da ne uspijeva to savladati. Prvi susret sa srednjom </a:t>
            </a:r>
            <a:r>
              <a:rPr lang="vi-VN" sz="2800" i="1" dirty="0" smtClean="0">
                <a:latin typeface="Calibri" pitchFamily="34" charset="0"/>
              </a:rPr>
              <a:t>školom </a:t>
            </a:r>
            <a:r>
              <a:rPr lang="vi-VN" sz="2800" i="1" dirty="0">
                <a:latin typeface="Calibri" pitchFamily="34" charset="0"/>
              </a:rPr>
              <a:t>joj je bio s ocjenama 1,1 i 2 iz tjelesnog što je bilo jako </a:t>
            </a:r>
            <a:r>
              <a:rPr lang="vi-VN" sz="2800" i="1" dirty="0" smtClean="0">
                <a:latin typeface="Calibri" pitchFamily="34" charset="0"/>
              </a:rPr>
              <a:t>nemotivirajuće</a:t>
            </a:r>
            <a:r>
              <a:rPr lang="vi-VN" sz="2800" i="1" dirty="0">
                <a:latin typeface="Calibri" pitchFamily="34" charset="0"/>
              </a:rPr>
              <a:t>. To ju je strašno </a:t>
            </a:r>
            <a:r>
              <a:rPr lang="vi-VN" sz="2800" i="1" dirty="0" smtClean="0">
                <a:latin typeface="Calibri" pitchFamily="34" charset="0"/>
              </a:rPr>
              <a:t>pogađalo</a:t>
            </a:r>
            <a:r>
              <a:rPr lang="vi-VN" sz="2800" i="1" dirty="0">
                <a:latin typeface="Calibri" pitchFamily="34" charset="0"/>
              </a:rPr>
              <a:t>, a ambiciozna je - nije joj svejedno koju ocjenu dobije iz tjelesnog. Treba joj </a:t>
            </a:r>
            <a:r>
              <a:rPr lang="vi-VN" sz="2800" i="1" dirty="0" smtClean="0">
                <a:latin typeface="Calibri" pitchFamily="34" charset="0"/>
              </a:rPr>
              <a:t>pomoć</a:t>
            </a:r>
            <a:r>
              <a:rPr lang="hr-HR" sz="2800" i="1" dirty="0" smtClean="0">
                <a:latin typeface="Calibri" pitchFamily="34" charset="0"/>
              </a:rPr>
              <a:t> </a:t>
            </a:r>
            <a:r>
              <a:rPr lang="vi-VN" sz="2800" i="1" dirty="0" smtClean="0">
                <a:latin typeface="Calibri" pitchFamily="34" charset="0"/>
              </a:rPr>
              <a:t>raditi zvijezdu</a:t>
            </a:r>
            <a:r>
              <a:rPr lang="vi-VN" sz="2800" i="1" dirty="0">
                <a:latin typeface="Calibri" pitchFamily="34" charset="0"/>
              </a:rPr>
              <a:t>, vježbe na parteru koje </a:t>
            </a:r>
            <a:r>
              <a:rPr lang="vi-VN" sz="2800" i="1" dirty="0" smtClean="0">
                <a:latin typeface="Calibri" pitchFamily="34" charset="0"/>
              </a:rPr>
              <a:t>ne</a:t>
            </a:r>
            <a:r>
              <a:rPr lang="hr-HR" sz="2800" i="1" dirty="0" smtClean="0">
                <a:latin typeface="Calibri" pitchFamily="34" charset="0"/>
              </a:rPr>
              <a:t> </a:t>
            </a:r>
            <a:r>
              <a:rPr lang="vi-VN" sz="2800" i="1" dirty="0" smtClean="0">
                <a:latin typeface="Calibri" pitchFamily="34" charset="0"/>
              </a:rPr>
              <a:t>uspijeva </a:t>
            </a:r>
            <a:r>
              <a:rPr lang="vi-VN" sz="2800" i="1" dirty="0">
                <a:latin typeface="Calibri" pitchFamily="34" charset="0"/>
              </a:rPr>
              <a:t>savladati, </a:t>
            </a:r>
            <a:r>
              <a:rPr lang="vi-VN" sz="2800" i="1" dirty="0" smtClean="0">
                <a:latin typeface="Calibri" pitchFamily="34" charset="0"/>
              </a:rPr>
              <a:t>sportsku </a:t>
            </a:r>
            <a:r>
              <a:rPr lang="vi-VN" sz="2800" i="1" dirty="0">
                <a:latin typeface="Calibri" pitchFamily="34" charset="0"/>
              </a:rPr>
              <a:t>gimnastiku i to </a:t>
            </a:r>
            <a:r>
              <a:rPr lang="vi-VN" sz="2800" i="1" dirty="0" smtClean="0">
                <a:latin typeface="Calibri" pitchFamily="34" charset="0"/>
              </a:rPr>
              <a:t>vježba </a:t>
            </a:r>
            <a:r>
              <a:rPr lang="vi-VN" sz="2800" i="1" dirty="0">
                <a:latin typeface="Calibri" pitchFamily="34" charset="0"/>
              </a:rPr>
              <a:t>na instrukcijama. </a:t>
            </a:r>
            <a:r>
              <a:rPr lang="vi-VN" sz="2800" i="1" dirty="0" smtClean="0">
                <a:latin typeface="Calibri" pitchFamily="34" charset="0"/>
              </a:rPr>
              <a:t>U </a:t>
            </a:r>
            <a:r>
              <a:rPr lang="vi-VN" sz="2800" i="1" dirty="0">
                <a:latin typeface="Calibri" pitchFamily="34" charset="0"/>
              </a:rPr>
              <a:t>osnovnoj je imala 5 iz tjelesnog. Ne misli biti sportaš i rekla bih da je normalna </a:t>
            </a:r>
            <a:r>
              <a:rPr lang="vi-VN" sz="2800" i="1" dirty="0" smtClean="0">
                <a:latin typeface="Calibri" pitchFamily="34" charset="0"/>
              </a:rPr>
              <a:t>osoba</a:t>
            </a:r>
            <a:r>
              <a:rPr lang="hr-HR" sz="2800" i="1" dirty="0" smtClean="0">
                <a:latin typeface="Calibri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hr-HR" sz="2400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hr-HR" sz="3200" b="1" dirty="0" smtClean="0">
                <a:latin typeface="Calibri" pitchFamily="34" charset="0"/>
              </a:rPr>
              <a:t>Roditelj, </a:t>
            </a:r>
            <a:r>
              <a:rPr lang="hr-HR" sz="3200" dirty="0" smtClean="0">
                <a:latin typeface="Calibri" pitchFamily="34" charset="0"/>
              </a:rPr>
              <a:t>Istraživanje o privatnim instrukcijama, 2011.</a:t>
            </a:r>
            <a:endParaRPr lang="vi-VN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17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20715" y="354569"/>
            <a:ext cx="1148575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hr-HR" sz="3200" i="1" dirty="0" smtClean="0"/>
              <a:t>Čujte kolega...mnogo bi ja toga drugačije napravio i posložio. Ali nažalost ja sam Vam ovisan o politici, kako vanjskoj prvo nacionalnoj, pa ovoj sitnoj lokalnoj tako i onoj unutar zbornica. Znate mene netko treba izabrati...</a:t>
            </a:r>
          </a:p>
          <a:p>
            <a:pPr>
              <a:lnSpc>
                <a:spcPct val="150000"/>
              </a:lnSpc>
            </a:pPr>
            <a:endParaRPr lang="hr-HR" sz="3200" dirty="0"/>
          </a:p>
          <a:p>
            <a:pPr lvl="0"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3200" b="1" dirty="0" smtClean="0"/>
              <a:t>Ravnatelj 24 godine radnog iskustva, </a:t>
            </a:r>
            <a:r>
              <a:rPr lang="hr-HR" sz="3200" dirty="0">
                <a:solidFill>
                  <a:srgbClr val="4B4747"/>
                </a:solidFill>
              </a:rPr>
              <a:t>Istraživanje o pedagoškim mjerama u osnovnim školama, 2010.</a:t>
            </a:r>
          </a:p>
        </p:txBody>
      </p:sp>
    </p:spTree>
    <p:extLst>
      <p:ext uri="{BB962C8B-B14F-4D97-AF65-F5344CB8AC3E}">
        <p14:creationId xmlns:p14="http://schemas.microsoft.com/office/powerpoint/2010/main" val="293827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82079" y="1848517"/>
            <a:ext cx="1148575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TREBA LI NAM PROMJENA</a:t>
            </a:r>
            <a:r>
              <a:rPr lang="hr-HR" sz="4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?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endParaRPr lang="hr-HR" sz="4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TREBA!!!</a:t>
            </a:r>
            <a:endParaRPr lang="hr-HR" sz="4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64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82079" y="1848517"/>
            <a:ext cx="1148575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MOŽEMO LI SE PROMIJENITI?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endParaRPr lang="hr-HR" sz="4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NE MOŽEMO!!!</a:t>
            </a:r>
            <a:endParaRPr lang="hr-HR" sz="4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38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NE DA NAM SE...?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60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56384" y="1556793"/>
            <a:ext cx="7872065" cy="676669"/>
          </a:xfrm>
          <a:solidFill>
            <a:srgbClr val="94B6D2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hr-HR" dirty="0" smtClean="0">
                <a:solidFill>
                  <a:srgbClr val="4B4747"/>
                </a:solidFill>
              </a:rPr>
              <a:t>VIŠE VOLIM ZADATKE</a:t>
            </a:r>
          </a:p>
        </p:txBody>
      </p:sp>
      <p:sp>
        <p:nvSpPr>
          <p:cNvPr id="3" name="Rectangle 2"/>
          <p:cNvSpPr/>
          <p:nvPr/>
        </p:nvSpPr>
        <p:spPr>
          <a:xfrm>
            <a:off x="719403" y="260648"/>
            <a:ext cx="10945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r-HR" sz="3200" dirty="0">
                <a:solidFill>
                  <a:srgbClr val="4B4747"/>
                </a:solidFill>
                <a:latin typeface="Tw Cen MT"/>
              </a:rPr>
              <a:t>RAZVIJENOST </a:t>
            </a:r>
            <a:r>
              <a:rPr lang="hr-HR" sz="3200" dirty="0" smtClean="0">
                <a:solidFill>
                  <a:srgbClr val="4B4747"/>
                </a:solidFill>
                <a:latin typeface="Tw Cen MT"/>
              </a:rPr>
              <a:t>PODUZETNOSTI KOD </a:t>
            </a:r>
            <a:r>
              <a:rPr lang="hr-HR" sz="3200" dirty="0">
                <a:solidFill>
                  <a:srgbClr val="4B4747"/>
                </a:solidFill>
                <a:latin typeface="Tw Cen MT"/>
              </a:rPr>
              <a:t>HRVATSKIH UČENIKA</a:t>
            </a:r>
          </a:p>
        </p:txBody>
      </p:sp>
      <p:cxnSp>
        <p:nvCxnSpPr>
          <p:cNvPr id="5" name="Straight Arrow Connector 4"/>
          <p:cNvCxnSpPr>
            <a:stCxn id="12291" idx="2"/>
          </p:cNvCxnSpPr>
          <p:nvPr/>
        </p:nvCxnSpPr>
        <p:spPr>
          <a:xfrm flipH="1">
            <a:off x="4271797" y="2233462"/>
            <a:ext cx="1920619" cy="907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192011" y="2233462"/>
            <a:ext cx="1920213" cy="907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/>
          <p:cNvSpPr txBox="1">
            <a:spLocks noChangeArrowheads="1"/>
          </p:cNvSpPr>
          <p:nvPr/>
        </p:nvSpPr>
        <p:spPr bwMode="auto">
          <a:xfrm>
            <a:off x="719402" y="3192810"/>
            <a:ext cx="5184577" cy="13163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+mn-lt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+mn-lt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28E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hr-HR" kern="0" dirty="0" smtClean="0">
                <a:solidFill>
                  <a:srgbClr val="4B4747"/>
                </a:solidFill>
              </a:rPr>
              <a:t>ZA KOJE ZNAM DA IH MOGU ODMAH RIJEŠITI</a:t>
            </a:r>
          </a:p>
        </p:txBody>
      </p:sp>
      <p:sp>
        <p:nvSpPr>
          <p:cNvPr id="15" name="Rectangle 5"/>
          <p:cNvSpPr txBox="1">
            <a:spLocks noChangeArrowheads="1"/>
          </p:cNvSpPr>
          <p:nvPr/>
        </p:nvSpPr>
        <p:spPr bwMode="auto">
          <a:xfrm>
            <a:off x="6311931" y="3192810"/>
            <a:ext cx="5352688" cy="13163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+mn-lt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+mn-lt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28E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hr-HR" kern="0" dirty="0" smtClean="0">
                <a:solidFill>
                  <a:srgbClr val="4B4747"/>
                </a:solidFill>
              </a:rPr>
              <a:t>ZA KOJE NISAM SIGURAN DA IH MOGU RIJEŠITI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51584" y="4941169"/>
            <a:ext cx="1920213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hr-HR" dirty="0" smtClean="0">
              <a:solidFill>
                <a:srgbClr val="000000"/>
              </a:solidFill>
              <a:latin typeface="Tw Cen MT"/>
            </a:endParaRPr>
          </a:p>
          <a:p>
            <a:pPr algn="ctr"/>
            <a:r>
              <a:rPr lang="hr-HR" sz="2400" dirty="0" smtClean="0">
                <a:solidFill>
                  <a:srgbClr val="000000"/>
                </a:solidFill>
                <a:latin typeface="Tw Cen MT"/>
              </a:rPr>
              <a:t>83,5%</a:t>
            </a:r>
            <a:endParaRPr lang="hr-HR" sz="2400" dirty="0">
              <a:solidFill>
                <a:srgbClr val="000000"/>
              </a:solidFill>
              <a:latin typeface="Tw Cen MT"/>
            </a:endParaRPr>
          </a:p>
          <a:p>
            <a:pPr algn="ctr"/>
            <a:endParaRPr lang="en-US" dirty="0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28168" y="4948386"/>
            <a:ext cx="1920213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hr-HR" dirty="0" smtClean="0">
              <a:solidFill>
                <a:srgbClr val="000000"/>
              </a:solidFill>
              <a:latin typeface="Tw Cen MT"/>
            </a:endParaRPr>
          </a:p>
          <a:p>
            <a:pPr algn="ctr"/>
            <a:r>
              <a:rPr lang="hr-HR" sz="2400" dirty="0" smtClean="0">
                <a:solidFill>
                  <a:srgbClr val="000000"/>
                </a:solidFill>
                <a:latin typeface="Tw Cen MT"/>
              </a:rPr>
              <a:t>16,5%</a:t>
            </a:r>
            <a:endParaRPr lang="hr-HR" sz="2400" dirty="0">
              <a:solidFill>
                <a:srgbClr val="000000"/>
              </a:solidFill>
              <a:latin typeface="Tw Cen MT"/>
            </a:endParaRPr>
          </a:p>
          <a:p>
            <a:pPr algn="ctr"/>
            <a:endParaRPr lang="en-US" dirty="0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74180" y="6204215"/>
            <a:ext cx="8435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Pedagozi osnovnih škola Grada Zagreba, Ristić Dedić i Jokić (2014): O učenju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55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56384" y="1556793"/>
            <a:ext cx="7872065" cy="676669"/>
          </a:xfrm>
          <a:solidFill>
            <a:srgbClr val="94B6D2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hr-HR" dirty="0" smtClean="0">
                <a:solidFill>
                  <a:srgbClr val="4B4747"/>
                </a:solidFill>
              </a:rPr>
              <a:t>VIŠE VOLIM ZADATKE</a:t>
            </a:r>
          </a:p>
        </p:txBody>
      </p:sp>
      <p:cxnSp>
        <p:nvCxnSpPr>
          <p:cNvPr id="5" name="Straight Arrow Connector 4"/>
          <p:cNvCxnSpPr>
            <a:stCxn id="12291" idx="2"/>
          </p:cNvCxnSpPr>
          <p:nvPr/>
        </p:nvCxnSpPr>
        <p:spPr>
          <a:xfrm flipH="1">
            <a:off x="4271797" y="2233462"/>
            <a:ext cx="1920619" cy="907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192011" y="2233462"/>
            <a:ext cx="1920213" cy="907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/>
          <p:cNvSpPr txBox="1">
            <a:spLocks noChangeArrowheads="1"/>
          </p:cNvSpPr>
          <p:nvPr/>
        </p:nvSpPr>
        <p:spPr bwMode="auto">
          <a:xfrm>
            <a:off x="719402" y="3192810"/>
            <a:ext cx="5184577" cy="13163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+mn-lt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+mn-lt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28E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hr-HR" kern="0" dirty="0" smtClean="0">
                <a:solidFill>
                  <a:srgbClr val="4B4747"/>
                </a:solidFill>
              </a:rPr>
              <a:t>OKO KOJIH SE MORAM POTRUDITI</a:t>
            </a:r>
          </a:p>
        </p:txBody>
      </p:sp>
      <p:sp>
        <p:nvSpPr>
          <p:cNvPr id="15" name="Rectangle 5"/>
          <p:cNvSpPr txBox="1">
            <a:spLocks noChangeArrowheads="1"/>
          </p:cNvSpPr>
          <p:nvPr/>
        </p:nvSpPr>
        <p:spPr bwMode="auto">
          <a:xfrm>
            <a:off x="6311931" y="3192810"/>
            <a:ext cx="5352688" cy="13163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+mn-lt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+mn-lt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28E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56251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hr-HR" kern="0" dirty="0" smtClean="0">
                <a:solidFill>
                  <a:srgbClr val="4B4747"/>
                </a:solidFill>
              </a:rPr>
              <a:t>KOJE MOGU LAKO RIJEŠITI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51584" y="4941169"/>
            <a:ext cx="1920213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hr-HR" dirty="0" smtClean="0">
              <a:solidFill>
                <a:srgbClr val="000000"/>
              </a:solidFill>
              <a:latin typeface="Tw Cen MT"/>
            </a:endParaRPr>
          </a:p>
          <a:p>
            <a:pPr algn="ctr"/>
            <a:r>
              <a:rPr lang="hr-HR" sz="2400" dirty="0" smtClean="0">
                <a:solidFill>
                  <a:srgbClr val="000000"/>
                </a:solidFill>
                <a:latin typeface="Tw Cen MT"/>
              </a:rPr>
              <a:t>36,4%</a:t>
            </a:r>
            <a:endParaRPr lang="hr-HR" sz="2400" dirty="0">
              <a:solidFill>
                <a:srgbClr val="000000"/>
              </a:solidFill>
              <a:latin typeface="Tw Cen MT"/>
            </a:endParaRPr>
          </a:p>
          <a:p>
            <a:pPr algn="ctr"/>
            <a:endParaRPr lang="en-US" dirty="0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28168" y="4948386"/>
            <a:ext cx="1920213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hr-HR" dirty="0" smtClean="0">
              <a:solidFill>
                <a:srgbClr val="000000"/>
              </a:solidFill>
              <a:latin typeface="Tw Cen MT"/>
            </a:endParaRPr>
          </a:p>
          <a:p>
            <a:pPr algn="ctr"/>
            <a:r>
              <a:rPr lang="hr-HR" sz="2400" dirty="0" smtClean="0">
                <a:solidFill>
                  <a:srgbClr val="000000"/>
                </a:solidFill>
                <a:latin typeface="Tw Cen MT"/>
              </a:rPr>
              <a:t>63,6%</a:t>
            </a:r>
            <a:endParaRPr lang="hr-HR" sz="2400" dirty="0">
              <a:solidFill>
                <a:srgbClr val="000000"/>
              </a:solidFill>
              <a:latin typeface="Tw Cen MT"/>
            </a:endParaRPr>
          </a:p>
          <a:p>
            <a:pPr algn="ctr"/>
            <a:endParaRPr lang="en-US" dirty="0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9403" y="260648"/>
            <a:ext cx="10945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r-HR" sz="3200" dirty="0">
                <a:solidFill>
                  <a:srgbClr val="4B4747"/>
                </a:solidFill>
                <a:latin typeface="Tw Cen MT"/>
              </a:rPr>
              <a:t>RAZVIJENOST </a:t>
            </a:r>
            <a:r>
              <a:rPr lang="hr-HR" sz="3200" dirty="0" smtClean="0">
                <a:solidFill>
                  <a:srgbClr val="4B4747"/>
                </a:solidFill>
                <a:latin typeface="Tw Cen MT"/>
              </a:rPr>
              <a:t>PODUZETNOSTI KOD </a:t>
            </a:r>
            <a:r>
              <a:rPr lang="hr-HR" sz="3200" dirty="0">
                <a:solidFill>
                  <a:srgbClr val="4B4747"/>
                </a:solidFill>
                <a:latin typeface="Tw Cen MT"/>
              </a:rPr>
              <a:t>HRVATSKIH UČENIKA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74180" y="6388881"/>
            <a:ext cx="8435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Pedagozi osnovnih škola Grada Zagreba, Ristić Dedić i Jokić (2014): O učenju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42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1843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NIJE BAŠ NAJBOLJI TRENUTAK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OBRAZOVANJE, POLITIKA I MANDATI...?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2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6446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33595" y="496236"/>
            <a:ext cx="11485755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KOJA JE GODINA MANDATA NAJBOLJA?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1. 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2. 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3.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4.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ŠTO AKO VAM ZA SMISLENU PROMJENU TREBA 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10 GODINA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87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82079" y="1475029"/>
            <a:ext cx="11485755" cy="271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6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REFORMA JE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6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OBEĆANJE</a:t>
            </a:r>
          </a:p>
        </p:txBody>
      </p:sp>
    </p:spTree>
    <p:extLst>
      <p:ext uri="{BB962C8B-B14F-4D97-AF65-F5344CB8AC3E}">
        <p14:creationId xmlns:p14="http://schemas.microsoft.com/office/powerpoint/2010/main" val="201592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POLITIKA OBRAZOVANJA POLITIČKIH STRANAKA...?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29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0378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653" y="1168802"/>
            <a:ext cx="11280819" cy="4351338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hr-HR" sz="3200" dirty="0" smtClean="0"/>
              <a:t>TKO JE ZAUSTAVIO HNOS?</a:t>
            </a:r>
          </a:p>
          <a:p>
            <a:pPr>
              <a:lnSpc>
                <a:spcPct val="200000"/>
              </a:lnSpc>
            </a:pPr>
            <a:r>
              <a:rPr lang="hr-HR" sz="3200" dirty="0" smtClean="0"/>
              <a:t>TKO NIJE MOGAO DONIJETI JEDINSTVENU STRATEGIJU SUSTAVA?</a:t>
            </a:r>
          </a:p>
          <a:p>
            <a:pPr>
              <a:lnSpc>
                <a:spcPct val="200000"/>
              </a:lnSpc>
            </a:pPr>
            <a:r>
              <a:rPr lang="hr-HR" sz="3200" dirty="0" smtClean="0"/>
              <a:t>TKO JE DRŽAO NOK U LADICI TRI GODINE?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100629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82079" y="1848517"/>
            <a:ext cx="1148575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MOŽEMO LI SE PROMIJENITI?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endParaRPr lang="hr-HR" sz="4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MOŽEMO!!!</a:t>
            </a:r>
            <a:endParaRPr lang="hr-HR" sz="4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37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CJELOVITA KURIKULARNA REFORMA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11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CJELOVITOST REFORME</a:t>
            </a:r>
            <a:endParaRPr lang="hr-HR" sz="40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71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593322" y="827141"/>
            <a:ext cx="11485755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indent="-5715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hr-H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Obrazovni sustav Republike Hrvatske zahtijeva promjene. </a:t>
            </a:r>
          </a:p>
          <a:p>
            <a:pPr>
              <a:buClr>
                <a:srgbClr val="C00000"/>
              </a:buClr>
              <a:buSzPct val="100000"/>
            </a:pPr>
            <a:endParaRPr lang="hr-HR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71500" indent="-5715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hr-H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 potrebe ne smiju biti „kozmetičke </a:t>
            </a:r>
            <a:r>
              <a:rPr lang="hr-H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prirode“ već </a:t>
            </a:r>
            <a:r>
              <a:rPr lang="hr-H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početak smislene, sustavne </a:t>
            </a:r>
            <a:r>
              <a:rPr lang="hr-H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 korjenite promjene hrvatskog obrazovanja. </a:t>
            </a:r>
            <a:endParaRPr lang="hr-H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rgbClr val="C00000"/>
              </a:buClr>
              <a:buSzPct val="100000"/>
            </a:pPr>
            <a:endParaRPr lang="hr-H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71500" indent="-5715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hr-H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  <a:r>
              <a:rPr lang="hr-H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okušaji </a:t>
            </a:r>
            <a:r>
              <a:rPr lang="hr-H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„kozmetičkih promjena“ u vidu popularnih termina </a:t>
            </a:r>
            <a:r>
              <a:rPr lang="hr-HR" sz="2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„rasterećenja“</a:t>
            </a:r>
            <a:r>
              <a:rPr lang="hr-H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hr-HR" sz="2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„olakšavanja torbi“</a:t>
            </a:r>
            <a:r>
              <a:rPr lang="hr-H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hr-HR" sz="2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„izbacivanja dijela sadržaja“ </a:t>
            </a:r>
            <a:r>
              <a:rPr lang="hr-H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 mogu osigurati kvalitativni pomak hrvatskog </a:t>
            </a:r>
            <a:r>
              <a:rPr lang="hr-H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obrazovanja.</a:t>
            </a:r>
          </a:p>
          <a:p>
            <a:pPr>
              <a:buClr>
                <a:srgbClr val="C00000"/>
              </a:buClr>
              <a:buSzPct val="100000"/>
            </a:pPr>
            <a:endParaRPr lang="hr-H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71500" indent="-5715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hr-H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 skladu sa Strategijom znanosti, obrazovanja i tehnologije predviđene su sadržajne i strukturne promjene. </a:t>
            </a:r>
            <a:endParaRPr lang="hr-HR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51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16566" y="633858"/>
            <a:ext cx="9679258" cy="543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51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356839" y="202306"/>
            <a:ext cx="11632837" cy="6655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9B2D1F"/>
              </a:buClr>
              <a:buSzPct val="60000"/>
              <a:buFont typeface="Wingdings" panose="05000000000000000000" pitchFamily="2" charset="2"/>
              <a:buChar char="§"/>
            </a:pPr>
            <a:r>
              <a:rPr lang="hr-H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Dionica A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- Izrada </a:t>
            </a:r>
            <a:r>
              <a:rPr lang="hr-HR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kurikularnih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dokumenata, izrada podloga i modela za sustav vrednovanja, ocjenjivanja i izvještavanja o učeničkim postignućima, osposobljavanje učitelja, senzibiliziranje javnosti: osmogodišnja osnovna škola + postojeće trajanje srednje škole (8 + 3/4)</a:t>
            </a:r>
          </a:p>
          <a:p>
            <a:pPr marL="342900" indent="-34290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9B2D1F"/>
              </a:buClr>
              <a:buSzPct val="60000"/>
              <a:buFont typeface="Wingdings" panose="05000000000000000000" pitchFamily="2" charset="2"/>
              <a:buChar char="§"/>
            </a:pPr>
            <a:r>
              <a:rPr lang="hr-H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Dionica B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- Eksperimentalna provedba i evaluacija, osposobljavanje učitelja, izrada udžbenika, digitalnih materijala: osmogodišnja osnovna škola + postojeće trajanje srednje škole (8 + 3/4) </a:t>
            </a:r>
          </a:p>
          <a:p>
            <a:pPr marL="342900" indent="-34290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9B2D1F"/>
              </a:buClr>
              <a:buSzPct val="60000"/>
              <a:buFont typeface="Wingdings" panose="05000000000000000000" pitchFamily="2" charset="2"/>
              <a:buChar char="§"/>
            </a:pPr>
            <a:r>
              <a:rPr lang="hr-H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Dionica C 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- „Reformirana hrvatska škola“: osmogodišnja osnovna škola + postojeće trajanje srednje škole (8 + 3/4)</a:t>
            </a:r>
          </a:p>
          <a:p>
            <a:pPr marL="342900" indent="-34290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9B2D1F"/>
              </a:buClr>
              <a:buSzPct val="60000"/>
              <a:buFont typeface="Wingdings" panose="05000000000000000000" pitchFamily="2" charset="2"/>
              <a:buChar char="§"/>
            </a:pPr>
            <a:r>
              <a:rPr lang="hr-H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Dionica D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- Strukturna transformacija – infrastrukturna prilagodba, programska transformacija izrađenih programa za trenutnu strukturu (8+3/4) u devetogodišnju osnovnu školu i postojeće trajanje srednje škole (9 + 3/4)</a:t>
            </a:r>
          </a:p>
          <a:p>
            <a:pPr marL="342900" indent="-34290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9B2D1F"/>
              </a:buClr>
              <a:buSzPct val="60000"/>
              <a:buFont typeface="Wingdings" panose="05000000000000000000" pitchFamily="2" charset="2"/>
              <a:buChar char="§"/>
            </a:pPr>
            <a:r>
              <a:rPr lang="hr-H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Dionica E 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- Eksperimentalno uvođenje devetogodišnje osnovne škole i postojeće trajanje srednje škole (9 + 3/4)</a:t>
            </a:r>
          </a:p>
          <a:p>
            <a:pPr marL="342900" indent="-34290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9B2D1F"/>
              </a:buClr>
              <a:buSzPct val="60000"/>
              <a:buFont typeface="Wingdings" panose="05000000000000000000" pitchFamily="2" charset="2"/>
              <a:buChar char="§"/>
            </a:pPr>
            <a:r>
              <a:rPr lang="hr-H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Dionica F 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- Potpuno uvođenje devetogodišnje osnovne škole i postojeće trajanje srednje škole (9 + 3/4)</a:t>
            </a: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7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40774" y="2255201"/>
            <a:ext cx="11485755" cy="1678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DIONICA A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3200" dirty="0" smtClean="0">
                <a:solidFill>
                  <a:srgbClr val="4B4747"/>
                </a:solidFill>
              </a:rPr>
              <a:t>(POSTOJEĆA STRUKTURA I TRAJANJE ODGOJA I OBRAZOVANJA)</a:t>
            </a:r>
          </a:p>
        </p:txBody>
      </p:sp>
    </p:spTree>
    <p:extLst>
      <p:ext uri="{BB962C8B-B14F-4D97-AF65-F5344CB8AC3E}">
        <p14:creationId xmlns:p14="http://schemas.microsoft.com/office/powerpoint/2010/main" val="420701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82079" y="1475029"/>
            <a:ext cx="1148575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NA OVIM PROSTORIMA: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OBEĆANJE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LUDOM</a:t>
            </a:r>
            <a:endParaRPr lang="hr-HR" sz="4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RADOVANJE</a:t>
            </a:r>
            <a:endParaRPr lang="hr-HR" sz="4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6302056" y="3149675"/>
            <a:ext cx="1882401" cy="23117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>
                <a:solidFill>
                  <a:prstClr val="white"/>
                </a:solidFill>
              </a:rPr>
              <a:t>Stručna radna skupina za izradu cjelovitog sustava vrednovanja, ocjenjivanja i </a:t>
            </a:r>
            <a:r>
              <a:rPr lang="hr-HR" dirty="0" smtClean="0">
                <a:solidFill>
                  <a:prstClr val="white"/>
                </a:solidFill>
              </a:rPr>
              <a:t>izvješćivanja</a:t>
            </a:r>
            <a:endParaRPr lang="hr-HR" dirty="0">
              <a:solidFill>
                <a:prstClr val="white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8078042" y="2316661"/>
            <a:ext cx="10" cy="2716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9899585" y="2281609"/>
            <a:ext cx="10" cy="2716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11720192" y="2316661"/>
            <a:ext cx="10" cy="2716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4298702" y="1282844"/>
            <a:ext cx="1704217" cy="135468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>
                <a:solidFill>
                  <a:prstClr val="white"/>
                </a:solidFill>
              </a:rPr>
              <a:t>Kurikularni</a:t>
            </a:r>
            <a:r>
              <a:rPr lang="hr-HR" dirty="0">
                <a:solidFill>
                  <a:prstClr val="white"/>
                </a:solidFill>
              </a:rPr>
              <a:t> dokumenti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121408" y="1278246"/>
            <a:ext cx="1968653" cy="1359287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>
                <a:solidFill>
                  <a:prstClr val="white"/>
                </a:solidFill>
              </a:rPr>
              <a:t>Osposobljavanje učitelja i drugih djelatnika odgojno obrazovnih ustanova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333027" y="3121129"/>
            <a:ext cx="1708626" cy="2311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>
                <a:solidFill>
                  <a:prstClr val="white"/>
                </a:solidFill>
              </a:rPr>
              <a:t>Stručne radne skupine za izradu </a:t>
            </a:r>
            <a:r>
              <a:rPr lang="hr-HR" dirty="0" err="1">
                <a:solidFill>
                  <a:prstClr val="white"/>
                </a:solidFill>
              </a:rPr>
              <a:t>kurikularnih</a:t>
            </a:r>
            <a:r>
              <a:rPr lang="hr-HR" dirty="0">
                <a:solidFill>
                  <a:prstClr val="white"/>
                </a:solidFill>
              </a:rPr>
              <a:t> dokumenata na različitim razinama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332410" y="2361386"/>
            <a:ext cx="10" cy="2716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own Arrow 23"/>
          <p:cNvSpPr/>
          <p:nvPr/>
        </p:nvSpPr>
        <p:spPr>
          <a:xfrm>
            <a:off x="5187340" y="2686148"/>
            <a:ext cx="180461" cy="3863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Down Arrow 31"/>
          <p:cNvSpPr/>
          <p:nvPr/>
        </p:nvSpPr>
        <p:spPr>
          <a:xfrm>
            <a:off x="7153024" y="2734763"/>
            <a:ext cx="180461" cy="3863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483592" y="1278247"/>
            <a:ext cx="1843536" cy="13592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>
                <a:solidFill>
                  <a:prstClr val="white"/>
                </a:solidFill>
              </a:rPr>
              <a:t>Priručnici, udžbenici i pomoćna nastavna sredstva i digitalni sadržaji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302055" y="1238987"/>
            <a:ext cx="1882401" cy="13985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>
                <a:solidFill>
                  <a:prstClr val="white"/>
                </a:solidFill>
              </a:rPr>
              <a:t>Sustav vrednovanja, ocjenjivanja i </a:t>
            </a:r>
            <a:r>
              <a:rPr lang="hr-HR" dirty="0" smtClean="0">
                <a:solidFill>
                  <a:prstClr val="white"/>
                </a:solidFill>
              </a:rPr>
              <a:t>izvješćivanja</a:t>
            </a:r>
            <a:endParaRPr lang="hr-H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56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2" grpId="0" animBg="1"/>
      <p:bldP spid="43" grpId="0" animBg="1"/>
      <p:bldP spid="19" grpId="0" animBg="1"/>
      <p:bldP spid="24" grpId="0" animBg="1"/>
      <p:bldP spid="32" grpId="0" animBg="1"/>
      <p:bldP spid="16" grpId="0" animBg="1"/>
      <p:bldP spid="4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Arrow Connector 36"/>
          <p:cNvCxnSpPr/>
          <p:nvPr/>
        </p:nvCxnSpPr>
        <p:spPr>
          <a:xfrm flipH="1">
            <a:off x="11008992" y="1808661"/>
            <a:ext cx="10" cy="2716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480450" y="1001486"/>
            <a:ext cx="9470573" cy="493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 smtClean="0">
                <a:solidFill>
                  <a:prstClr val="white"/>
                </a:solidFill>
              </a:rPr>
              <a:t>OKVIR NACIONALNOG KURIKULUMA</a:t>
            </a:r>
            <a:endParaRPr lang="hr-HR" b="1" dirty="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80450" y="2148114"/>
            <a:ext cx="1741715" cy="134982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Nacionalni kurikulum za rani i predškolski odgoj i obrazovanje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89078" y="2148114"/>
            <a:ext cx="1741715" cy="134982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Nacionalni kurikulum za osnovnoškolski odgoj i obrazovanje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297706" y="2148114"/>
            <a:ext cx="1741715" cy="134982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Nacionalni kurikulum za gimnazijsko obrazovanje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28105" y="2148114"/>
            <a:ext cx="1814290" cy="134982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Nacionalni kurikulum za strukovno obrazovanje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136733" y="2148114"/>
            <a:ext cx="1814290" cy="134982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Nacionalni kurikulum za umjetničko obrazovanje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89079" y="3802740"/>
            <a:ext cx="1683656" cy="200297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Predmetni, </a:t>
            </a:r>
            <a:r>
              <a:rPr lang="hr-HR" dirty="0" err="1" smtClean="0">
                <a:solidFill>
                  <a:prstClr val="white"/>
                </a:solidFill>
              </a:rPr>
              <a:t>međupredmetni</a:t>
            </a:r>
            <a:r>
              <a:rPr lang="hr-HR" dirty="0" smtClean="0">
                <a:solidFill>
                  <a:prstClr val="white"/>
                </a:solidFill>
              </a:rPr>
              <a:t> i modularni </a:t>
            </a:r>
            <a:r>
              <a:rPr lang="hr-HR" dirty="0" err="1" smtClean="0">
                <a:solidFill>
                  <a:prstClr val="white"/>
                </a:solidFill>
              </a:rPr>
              <a:t>kurikulumi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297705" y="3802740"/>
            <a:ext cx="1741716" cy="200297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Predmetni, </a:t>
            </a:r>
            <a:r>
              <a:rPr lang="hr-HR" dirty="0" err="1" smtClean="0">
                <a:solidFill>
                  <a:prstClr val="white"/>
                </a:solidFill>
              </a:rPr>
              <a:t>međupredmetni</a:t>
            </a:r>
            <a:r>
              <a:rPr lang="hr-HR" dirty="0" smtClean="0">
                <a:solidFill>
                  <a:prstClr val="white"/>
                </a:solidFill>
              </a:rPr>
              <a:t> i modularni </a:t>
            </a:r>
            <a:r>
              <a:rPr lang="hr-HR" dirty="0" err="1" smtClean="0">
                <a:solidFill>
                  <a:prstClr val="white"/>
                </a:solidFill>
              </a:rPr>
              <a:t>kurikulumi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264392" y="3802740"/>
            <a:ext cx="1778003" cy="200297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 smtClean="0">
                <a:solidFill>
                  <a:prstClr val="white"/>
                </a:solidFill>
              </a:rPr>
              <a:t>Kurikulumi</a:t>
            </a:r>
            <a:r>
              <a:rPr lang="hr-HR" dirty="0" smtClean="0">
                <a:solidFill>
                  <a:prstClr val="white"/>
                </a:solidFill>
              </a:rPr>
              <a:t> za stjecanje kvalifikacija u redovnom sustavu strukovnog obrazovanja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136733" y="3802740"/>
            <a:ext cx="1778003" cy="200297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 smtClean="0">
                <a:solidFill>
                  <a:prstClr val="white"/>
                </a:solidFill>
              </a:rPr>
              <a:t>Kurikulumi</a:t>
            </a:r>
            <a:r>
              <a:rPr lang="hr-HR" dirty="0" smtClean="0">
                <a:solidFill>
                  <a:prstClr val="white"/>
                </a:solidFill>
              </a:rPr>
              <a:t> za stjecanje kvalifikacija u redovnom sustavu umjetničkog obrazovanja</a:t>
            </a:r>
            <a:endParaRPr lang="hr-H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40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8" grpId="0" animBg="1"/>
      <p:bldP spid="20" grpId="0" animBg="1"/>
      <p:bldP spid="22" grpId="0" animBg="1"/>
      <p:bldP spid="23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98245" y="151738"/>
            <a:ext cx="1148575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00000"/>
            </a:pPr>
            <a:r>
              <a:rPr lang="hr-HR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3 POZIVA ZA ČLANOVE STRUČNIH RADNIH SKUPINA</a:t>
            </a:r>
            <a:endParaRPr lang="hr-HR" sz="28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>
              <a:buClr>
                <a:srgbClr val="C00000"/>
              </a:buClr>
              <a:buSzPct val="100000"/>
            </a:pPr>
            <a:endParaRPr lang="hr-HR" sz="2800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>
              <a:buClr>
                <a:srgbClr val="C00000"/>
              </a:buClr>
              <a:buSzPct val="100000"/>
            </a:pPr>
            <a:r>
              <a:rPr lang="hr-HR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1. Poziv</a:t>
            </a:r>
            <a:r>
              <a:rPr lang="hr-HR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hr-HR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- 9. travnja 2015. </a:t>
            </a:r>
          </a:p>
        </p:txBody>
      </p:sp>
      <p:sp>
        <p:nvSpPr>
          <p:cNvPr id="3" name="Rectangle 2"/>
          <p:cNvSpPr/>
          <p:nvPr/>
        </p:nvSpPr>
        <p:spPr>
          <a:xfrm>
            <a:off x="391878" y="2699656"/>
            <a:ext cx="1741715" cy="134982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Nacionalni kurikulum za rani i predškolski odgoj i obrazovanje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1135" y="2728685"/>
            <a:ext cx="1741715" cy="134982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Nacionalni kurikulum za osnovnoškolski odgoj i obrazovanje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50648" y="2728685"/>
            <a:ext cx="1741715" cy="134982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Nacionalni kurikulum za gimnazijsko obrazovanje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70162" y="2728685"/>
            <a:ext cx="1814290" cy="134982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Nacionalni kurikulum za strukovno obrazovanje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78790" y="2728685"/>
            <a:ext cx="1814290" cy="134982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Nacionalni kurikulum za umjetničko obrazovanje</a:t>
            </a:r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189018" y="2728685"/>
            <a:ext cx="1814290" cy="134982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prstClr val="white"/>
                </a:solidFill>
              </a:rPr>
              <a:t>Vrednovanje,  ocjenjivanje i izvješćivanje o učeničkim postignućima</a:t>
            </a:r>
            <a:endParaRPr lang="hr-H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25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98245" y="151738"/>
            <a:ext cx="1148575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00000"/>
            </a:pPr>
            <a:r>
              <a:rPr lang="hr-HR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3 POZIVA ZA ČLANOVE STRUČNIH RADNIH SKUPINA</a:t>
            </a:r>
            <a:endParaRPr lang="hr-HR" sz="28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>
              <a:buClr>
                <a:srgbClr val="C00000"/>
              </a:buClr>
              <a:buSzPct val="100000"/>
            </a:pPr>
            <a:endParaRPr lang="hr-HR" sz="2800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>
              <a:buClr>
                <a:srgbClr val="C00000"/>
              </a:buClr>
              <a:buSzPct val="100000"/>
            </a:pPr>
            <a:r>
              <a:rPr lang="hr-HR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2. Poziv</a:t>
            </a:r>
            <a:r>
              <a:rPr lang="hr-HR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hr-HR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– Sredinom svibnja 2015. – početak rada lipanj 2015.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8245" y="2545387"/>
            <a:ext cx="1772255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prstClr val="black"/>
                </a:solidFill>
              </a:rPr>
              <a:t>Jezično područje</a:t>
            </a:r>
          </a:p>
          <a:p>
            <a:pPr algn="ctr"/>
            <a:endParaRPr lang="hr-HR" dirty="0" smtClean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01389" y="2545387"/>
            <a:ext cx="1772255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prstClr val="black"/>
                </a:solidFill>
              </a:rPr>
              <a:t>Matematičko područje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13887" y="2545387"/>
            <a:ext cx="1772255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err="1" smtClean="0">
                <a:solidFill>
                  <a:prstClr val="black"/>
                </a:solidFill>
              </a:rPr>
              <a:t>Tehn</a:t>
            </a:r>
            <a:r>
              <a:rPr lang="hr-HR" dirty="0" smtClean="0">
                <a:solidFill>
                  <a:prstClr val="black"/>
                </a:solidFill>
              </a:rPr>
              <a:t>. i </a:t>
            </a:r>
            <a:r>
              <a:rPr lang="hr-HR" dirty="0" err="1" smtClean="0">
                <a:solidFill>
                  <a:prstClr val="black"/>
                </a:solidFill>
              </a:rPr>
              <a:t>inform</a:t>
            </a:r>
            <a:r>
              <a:rPr lang="hr-HR" dirty="0" smtClean="0">
                <a:solidFill>
                  <a:prstClr val="black"/>
                </a:solidFill>
              </a:rPr>
              <a:t>. područje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8245" y="3478018"/>
            <a:ext cx="1772255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prstClr val="black"/>
                </a:solidFill>
              </a:rPr>
              <a:t>Umjetničko područje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01389" y="3478018"/>
            <a:ext cx="1772255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err="1" smtClean="0">
                <a:solidFill>
                  <a:prstClr val="black"/>
                </a:solidFill>
              </a:rPr>
              <a:t>Tjel</a:t>
            </a:r>
            <a:r>
              <a:rPr lang="hr-HR" dirty="0" smtClean="0">
                <a:solidFill>
                  <a:prstClr val="black"/>
                </a:solidFill>
              </a:rPr>
              <a:t>. i zdrav. područje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13887" y="3478018"/>
            <a:ext cx="1772255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prstClr val="black"/>
                </a:solidFill>
              </a:rPr>
              <a:t>Prirodoslovno područje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01388" y="4397742"/>
            <a:ext cx="1772255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err="1" smtClean="0">
                <a:solidFill>
                  <a:prstClr val="black"/>
                </a:solidFill>
              </a:rPr>
              <a:t>Druš</a:t>
            </a:r>
            <a:r>
              <a:rPr lang="hr-HR" dirty="0" smtClean="0">
                <a:solidFill>
                  <a:prstClr val="black"/>
                </a:solidFill>
              </a:rPr>
              <a:t>-hum područje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88465" y="2545387"/>
            <a:ext cx="139935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prstClr val="black"/>
                </a:solidFill>
              </a:rPr>
              <a:t>Učiti kako učiti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91930" y="2545387"/>
            <a:ext cx="139935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prstClr val="black"/>
                </a:solidFill>
              </a:rPr>
              <a:t>Poduzetništvo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595395" y="2545387"/>
            <a:ext cx="139935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prstClr val="black"/>
                </a:solidFill>
              </a:rPr>
              <a:t>Građanski odgoj i </a:t>
            </a:r>
            <a:r>
              <a:rPr lang="hr-HR" dirty="0" err="1" smtClean="0">
                <a:solidFill>
                  <a:prstClr val="black"/>
                </a:solidFill>
              </a:rPr>
              <a:t>obr</a:t>
            </a:r>
            <a:r>
              <a:rPr lang="hr-HR" dirty="0" smtClean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88465" y="3458149"/>
            <a:ext cx="139935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prstClr val="black"/>
                </a:solidFill>
              </a:rPr>
              <a:t>Zdravlje, sigurnost…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091930" y="3478018"/>
            <a:ext cx="139935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prstClr val="black"/>
                </a:solidFill>
              </a:rPr>
              <a:t>Osobni i </a:t>
            </a:r>
            <a:r>
              <a:rPr lang="hr-HR" dirty="0" err="1" smtClean="0">
                <a:solidFill>
                  <a:prstClr val="black"/>
                </a:solidFill>
              </a:rPr>
              <a:t>soc</a:t>
            </a:r>
            <a:r>
              <a:rPr lang="hr-HR" dirty="0" smtClean="0">
                <a:solidFill>
                  <a:prstClr val="black"/>
                </a:solidFill>
              </a:rPr>
              <a:t>. razvoj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595395" y="3458149"/>
            <a:ext cx="139935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prstClr val="black"/>
                </a:solidFill>
              </a:rPr>
              <a:t>ICT</a:t>
            </a:r>
          </a:p>
          <a:p>
            <a:pPr algn="ctr"/>
            <a:endParaRPr lang="hr-HR" dirty="0" smtClean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91930" y="4410649"/>
            <a:ext cx="139935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prstClr val="black"/>
                </a:solidFill>
              </a:rPr>
              <a:t>Posebne potrebe</a:t>
            </a:r>
          </a:p>
        </p:txBody>
      </p:sp>
    </p:spTree>
    <p:extLst>
      <p:ext uri="{BB962C8B-B14F-4D97-AF65-F5344CB8AC3E}">
        <p14:creationId xmlns:p14="http://schemas.microsoft.com/office/powerpoint/2010/main" val="277294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98245" y="151738"/>
            <a:ext cx="1148575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00000"/>
            </a:pPr>
            <a:r>
              <a:rPr lang="hr-HR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3 POZIVA ZA ČLANOVE STRUČNIH RADNIH SKUPINA</a:t>
            </a:r>
            <a:endParaRPr lang="hr-HR" sz="28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>
              <a:buClr>
                <a:srgbClr val="C00000"/>
              </a:buClr>
              <a:buSzPct val="100000"/>
            </a:pPr>
            <a:endParaRPr lang="hr-HR" sz="2800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>
              <a:buClr>
                <a:srgbClr val="C00000"/>
              </a:buClr>
              <a:buSzPct val="100000"/>
            </a:pPr>
            <a:r>
              <a:rPr lang="hr-HR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3. Poziv</a:t>
            </a:r>
            <a:r>
              <a:rPr lang="hr-HR" sz="28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hr-HR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– Sredinom svibnja 2015. – početak rada rujan 2015.</a:t>
            </a: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198245" y="2853468"/>
            <a:ext cx="1168576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indent="-5715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hr-HR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PREDMETNA RAZINA</a:t>
            </a:r>
          </a:p>
          <a:p>
            <a:pPr marL="571500" indent="-5715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hr-HR" sz="28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>
              <a:buClr>
                <a:srgbClr val="C00000"/>
              </a:buClr>
              <a:buSzPct val="100000"/>
            </a:pPr>
            <a:endParaRPr lang="hr-HR" sz="2800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571500" indent="-5715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hr-HR" sz="28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Npr. Matematika od 1. osnovne do 4. razreda srednje škole</a:t>
            </a:r>
            <a:endParaRPr lang="hr-HR" sz="28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7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15591" y="1343571"/>
            <a:ext cx="1148575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hr-HR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 svim stručnim radnim skupinama većinu članova činit će učitelji, stručni suradnici, odgajatelji i ravnatelji. </a:t>
            </a:r>
          </a:p>
          <a:p>
            <a:pPr marL="457200" indent="-4572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hr-H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hr-H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Očekuje se ključan doprinos akademske zajednice sa sveučilišta, znanstvenih instituta i Hrvatske akademije znanosti i umjetnosti. </a:t>
            </a:r>
          </a:p>
          <a:p>
            <a:pPr marL="457200" indent="-4572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hr-H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hr-H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Ukupno će sudjelovati oko 300 stručnjaka iz škola, vrtića, visokih učilišta, instituta, agencija, privatnog sektora, državne uprave. </a:t>
            </a:r>
          </a:p>
          <a:p>
            <a:pPr marL="457200" indent="-4572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hr-H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45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2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0689465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689465" y="0"/>
            <a:ext cx="1502535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49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692462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692462" y="0"/>
            <a:ext cx="6499538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8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91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OSNOVNE ODREDNICE</a:t>
            </a:r>
          </a:p>
        </p:txBody>
      </p:sp>
    </p:spTree>
    <p:extLst>
      <p:ext uri="{BB962C8B-B14F-4D97-AF65-F5344CB8AC3E}">
        <p14:creationId xmlns:p14="http://schemas.microsoft.com/office/powerpoint/2010/main" val="344408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wired.com/images_blogs/wiredscience/2012/01/future_educ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944" y="1146199"/>
            <a:ext cx="8352926" cy="487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23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652441" y="1927459"/>
            <a:ext cx="11374244" cy="292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</a:pP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Uvažavajući </a:t>
            </a:r>
            <a:r>
              <a:rPr lang="hr-H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nužnost kontinuiteta</a:t>
            </a:r>
            <a:r>
              <a:rPr lang="hr-HR" sz="3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hr-H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 nastojanja </a:t>
            </a:r>
            <a:r>
              <a:rPr lang="hr-HR" sz="3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dosadašnjih obrazovnih vlasti (bez obzira na njihovu političku pripadnost)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za osuvremenjivanjem sustava odgoja i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obrazovanja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 naslanjajući se na postojeći trud i rad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brojnih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stručnjaka, cjelovita </a:t>
            </a:r>
            <a:r>
              <a:rPr lang="hr-HR" sz="3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kurikularna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reforma bit će usmjerena na:</a:t>
            </a:r>
            <a:endParaRPr lang="hr-HR" sz="3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98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278233" y="1003546"/>
            <a:ext cx="11374244" cy="391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89012" indent="-457200" fontAlgn="base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Razvoj temeljnih kompetencija za cjeloživotno učenje.</a:t>
            </a:r>
          </a:p>
          <a:p>
            <a:pPr marL="989012" indent="-457200" fontAlgn="base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Povećanje razine funkcionalnih pismenosti učenika. </a:t>
            </a:r>
            <a:endParaRPr lang="hr-HR" sz="3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989012" indent="-457200" fontAlgn="base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Povezanost obrazovanja s interesima, potrebama i životnim iskustvima učenika.</a:t>
            </a:r>
          </a:p>
          <a:p>
            <a:pPr marL="989012" indent="-457200" fontAlgn="base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Povezanost obrazovanja s potrebama društva i gospodarstva.</a:t>
            </a:r>
            <a:endParaRPr lang="hr-HR" sz="3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78827" y="702527"/>
            <a:ext cx="11374244" cy="503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89012" indent="-4572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Jasno određivanje </a:t>
            </a:r>
            <a:r>
              <a:rPr lang="hr-H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odgojno-obrazovnih ishoda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(ishoda učenja) – definiranje očekivanja što se od učenika očekuje nakon određene cjeline, razdoblja i cjelokupnog obrazovanja.</a:t>
            </a:r>
            <a:endParaRPr lang="hr-HR" sz="3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531812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</a:pPr>
            <a:endParaRPr lang="hr-HR" sz="3200" b="1" i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989012" indent="-4572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Odgojno-obrazovni </a:t>
            </a:r>
            <a:r>
              <a:rPr lang="hr-HR" sz="3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ishodi </a:t>
            </a:r>
            <a:r>
              <a:rPr lang="hr-H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nisu </a:t>
            </a:r>
            <a:r>
              <a:rPr lang="hr-HR" sz="3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samo kognitivne prirode (znanja</a:t>
            </a:r>
            <a:r>
              <a:rPr lang="hr-H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)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,</a:t>
            </a:r>
            <a:r>
              <a:rPr lang="hr-H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već uključuju i razvoj stavova, vještina, kreativnosti,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inovativnosti, kritičkog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mišljenja, estetskog vrednovanja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, </a:t>
            </a:r>
            <a:r>
              <a:rPr lang="hr-HR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inicijativnosti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, poduzetnosti, financijske pismenosti, medijske pismenosti, odgovornosti,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odnosa prema sebi, drugima i okolini, vladanja i brojne druge. </a:t>
            </a:r>
          </a:p>
        </p:txBody>
      </p:sp>
    </p:spTree>
    <p:extLst>
      <p:ext uri="{BB962C8B-B14F-4D97-AF65-F5344CB8AC3E}">
        <p14:creationId xmlns:p14="http://schemas.microsoft.com/office/powerpoint/2010/main" val="266289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599815" y="526110"/>
            <a:ext cx="11374244" cy="2177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Drugačija organizacija škole. </a:t>
            </a: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Definiranje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odgojno-obrazovnih ciklusa. </a:t>
            </a: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Razbijanje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predmetno-satnog sustava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.</a:t>
            </a:r>
          </a:p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hr-HR" sz="3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641844"/>
              </p:ext>
            </p:extLst>
          </p:nvPr>
        </p:nvGraphicFramePr>
        <p:xfrm>
          <a:off x="1388056" y="5446213"/>
          <a:ext cx="65024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220203"/>
              </p:ext>
            </p:extLst>
          </p:nvPr>
        </p:nvGraphicFramePr>
        <p:xfrm>
          <a:off x="8076127" y="5444589"/>
          <a:ext cx="32512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812800"/>
                <a:gridCol w="812800"/>
                <a:gridCol w="812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810378"/>
              </p:ext>
            </p:extLst>
          </p:nvPr>
        </p:nvGraphicFramePr>
        <p:xfrm>
          <a:off x="8089006" y="5985502"/>
          <a:ext cx="24384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812800"/>
                <a:gridCol w="812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547615"/>
              </p:ext>
            </p:extLst>
          </p:nvPr>
        </p:nvGraphicFramePr>
        <p:xfrm>
          <a:off x="599815" y="5457468"/>
          <a:ext cx="7267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7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662677"/>
              </p:ext>
            </p:extLst>
          </p:nvPr>
        </p:nvGraphicFramePr>
        <p:xfrm>
          <a:off x="1334395" y="3509929"/>
          <a:ext cx="65024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099578"/>
              </p:ext>
            </p:extLst>
          </p:nvPr>
        </p:nvGraphicFramePr>
        <p:xfrm>
          <a:off x="8022466" y="3508305"/>
          <a:ext cx="32512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812800"/>
                <a:gridCol w="812800"/>
                <a:gridCol w="812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550102"/>
              </p:ext>
            </p:extLst>
          </p:nvPr>
        </p:nvGraphicFramePr>
        <p:xfrm>
          <a:off x="8035345" y="4049218"/>
          <a:ext cx="24384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812800"/>
                <a:gridCol w="812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20" name="Oval 19"/>
          <p:cNvSpPr/>
          <p:nvPr/>
        </p:nvSpPr>
        <p:spPr>
          <a:xfrm>
            <a:off x="399244" y="5177307"/>
            <a:ext cx="2588655" cy="888642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987900" y="5177307"/>
            <a:ext cx="2485622" cy="888642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473522" y="5177307"/>
            <a:ext cx="2485622" cy="888642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972023" y="5177307"/>
            <a:ext cx="1700011" cy="772732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9684913" y="5177307"/>
            <a:ext cx="1700011" cy="772732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834907" y="5857741"/>
            <a:ext cx="1700011" cy="772732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984901" y="5857741"/>
            <a:ext cx="875763" cy="772732"/>
          </a:xfrm>
          <a:prstGeom prst="ellipse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824248" y="4752304"/>
            <a:ext cx="184167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1. CIKLUS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309871" y="4752304"/>
            <a:ext cx="184167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/>
              <a:t>2</a:t>
            </a:r>
            <a:r>
              <a:rPr lang="hr-HR" b="1" dirty="0" smtClean="0"/>
              <a:t>. CIKLUS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909257" y="4752304"/>
            <a:ext cx="184167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/>
              <a:t>3</a:t>
            </a:r>
            <a:r>
              <a:rPr lang="hr-HR" b="1" dirty="0" smtClean="0"/>
              <a:t>. CIKLUS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062174" y="4752304"/>
            <a:ext cx="151970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/>
              <a:t>4</a:t>
            </a:r>
            <a:r>
              <a:rPr lang="hr-HR" b="1" dirty="0" smtClean="0"/>
              <a:t>. CIKLUS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9893120" y="4752304"/>
            <a:ext cx="133725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b="1" dirty="0"/>
              <a:t>5</a:t>
            </a:r>
            <a:r>
              <a:rPr lang="hr-HR" b="1" dirty="0" smtClean="0"/>
              <a:t>. CIKLUS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0537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167646" y="761038"/>
            <a:ext cx="11493063" cy="491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89012" lvl="0" indent="-4572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989012" lvl="0" indent="-4572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hr-HR" sz="3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989012" lvl="0" indent="-4572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989012" lvl="0" indent="-4572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Igra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kao temelj razvoja djece i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zbjegavanje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„</a:t>
            </a:r>
            <a:r>
              <a:rPr lang="hr-HR" sz="3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školifikacije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” u </a:t>
            </a:r>
            <a:r>
              <a:rPr lang="hr-HR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ranom i predškolskom odgoju i obrazovanju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. </a:t>
            </a: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531812" lvl="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</a:pP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531812" lvl="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</a:pP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874712" indent="-3429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endParaRPr lang="hr-HR" sz="3200" b="1" i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85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167646" y="761038"/>
            <a:ext cx="11493063" cy="491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1812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</a:pPr>
            <a:endParaRPr lang="hr-HR" sz="32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989012" indent="-4572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Konceptualna </a:t>
            </a:r>
            <a:r>
              <a:rPr lang="hr-HR" sz="3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programska promjena svih </a:t>
            </a:r>
            <a:r>
              <a:rPr lang="hr-HR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općebrazovnih</a:t>
            </a:r>
            <a:r>
              <a:rPr lang="hr-H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predmeta </a:t>
            </a:r>
            <a:r>
              <a:rPr lang="hr-HR" sz="3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u </a:t>
            </a:r>
            <a:r>
              <a:rPr lang="hr-HR" sz="3200" b="1" i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osnovnoškolskom </a:t>
            </a:r>
            <a:r>
              <a:rPr lang="hr-HR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 srednjoškolskom odgoju </a:t>
            </a:r>
            <a:r>
              <a:rPr lang="hr-HR" sz="3200" b="1" i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 obrazovanju</a:t>
            </a:r>
            <a:r>
              <a:rPr lang="hr-HR" sz="3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.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Relevantnost sadržaja i metoda učenja i poučavanja za sadašnji i budući život učenika te primjerenost njihovoj razvojnoj dobi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531812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hr-HR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989012" lvl="0" indent="-4572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DOPING</a:t>
            </a:r>
          </a:p>
          <a:p>
            <a:pPr marL="989012" lvl="0" indent="-4572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KUGA</a:t>
            </a:r>
          </a:p>
          <a:p>
            <a:pPr marL="989012" lvl="0" indent="-4572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PLES</a:t>
            </a: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531812" lvl="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</a:pP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874712" indent="-3429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endParaRPr lang="hr-HR" sz="3200" b="1" i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27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167646" y="761038"/>
            <a:ext cx="11493063" cy="491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1812" lvl="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GIMNAZIJSKO OBRAZOVANJE</a:t>
            </a:r>
          </a:p>
          <a:p>
            <a:pPr marL="874712" lvl="0" indent="-3429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32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Uvođenje </a:t>
            </a:r>
            <a:r>
              <a:rPr lang="hr-HR" sz="3200" dirty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izbornosti u gimnazijsko obrazovanje </a:t>
            </a:r>
            <a:r>
              <a:rPr lang="hr-HR" sz="3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koja će omogućiti usmjeravanje interesa učenika i jasnije profiliranje  </a:t>
            </a:r>
            <a:r>
              <a:rPr lang="hr-HR" sz="32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gimnazijskog obrazovanja</a:t>
            </a:r>
            <a:r>
              <a:rPr lang="hr-HR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.</a:t>
            </a:r>
          </a:p>
          <a:p>
            <a:pPr marL="874712" lvl="0" indent="-3429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Uvođenje izbornih sadržaja u 3. i 4. razred gimnazijskog obrazovanja.</a:t>
            </a:r>
          </a:p>
          <a:p>
            <a:pPr marL="874712" lvl="0" indent="-3429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32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Određivanje </a:t>
            </a:r>
            <a:r>
              <a:rPr lang="hr-HR" sz="3200" dirty="0" err="1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kurikularne</a:t>
            </a:r>
            <a:r>
              <a:rPr lang="hr-HR" sz="32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 jezgre za sve vrste gimnazija + diferencijacija s obzirom na profil gimnazije.</a:t>
            </a: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531812" lvl="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</a:pP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874712" indent="-3429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endParaRPr lang="hr-HR" sz="3200" b="1" i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40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167646" y="761038"/>
            <a:ext cx="11493063" cy="491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1812" lvl="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STRUKOVNO OBRAZOVANJE</a:t>
            </a:r>
            <a:endParaRPr lang="hr-HR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874712" lvl="0" indent="-3429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3200" dirty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Uvođenje učenja na radnom mjestu u svim programima </a:t>
            </a:r>
            <a:r>
              <a:rPr lang="hr-HR" sz="3200" i="1" dirty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strukovnog obrazovanja</a:t>
            </a:r>
            <a:r>
              <a:rPr lang="hr-HR" sz="3200" dirty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, povećanje relevantnosti strukovnog obrazovanja i olakšanje prelaska iz obrazovanja na tržište rada</a:t>
            </a:r>
            <a:r>
              <a:rPr lang="hr-HR" sz="32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.</a:t>
            </a:r>
          </a:p>
          <a:p>
            <a:pPr marL="874712" lvl="0" indent="-3429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32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Upis u sektor npr. Elektrotehnika i računarstvo</a:t>
            </a:r>
          </a:p>
          <a:p>
            <a:pPr marL="874712" lvl="0" indent="-3429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32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U četverogodišnjim strukovnim programima 2 + 2, u trogodišnjim 1 + 2</a:t>
            </a:r>
          </a:p>
          <a:p>
            <a:pPr marL="874712" lvl="0" indent="-3429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32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Zreliji odabiri, fleksibilnija struktura, relevantnije obrazovanje</a:t>
            </a:r>
          </a:p>
          <a:p>
            <a:pPr marL="874712" lvl="0" indent="-3429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hr-HR" sz="32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Rad na projektu u drugom ciklusu</a:t>
            </a:r>
            <a:endParaRPr lang="hr-HR" sz="3200" dirty="0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  <a:p>
            <a:pPr marL="989012" lvl="0" indent="-4572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531812" lvl="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</a:pPr>
            <a:endParaRPr lang="hr-HR" sz="32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874712" indent="-342900" fontAlgn="base">
              <a:spcBef>
                <a:spcPct val="0"/>
              </a:spcBef>
              <a:spcAft>
                <a:spcPts val="500"/>
              </a:spcAft>
              <a:buClr>
                <a:srgbClr val="C00000"/>
              </a:buClr>
              <a:buFont typeface="Wingdings" pitchFamily="2" charset="2"/>
              <a:buChar char="§"/>
            </a:pPr>
            <a:endParaRPr lang="hr-HR" sz="3200" b="1" i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23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393753" y="1826876"/>
            <a:ext cx="11374244" cy="2177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Veća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autonomija nastavnika u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ea typeface="Times New Roman" panose="02020603050405020304" pitchFamily="18" charset="0"/>
                <a:cs typeface="ChaparralPro-Regular"/>
              </a:rPr>
              <a:t>izboru sadržaja, metoda i oblika rada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,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ali i poticanje primjena metoda poučavanja i učenja koje omogućuju aktivnu ulogu učenika u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razvoju znanja, vještina i stavova uz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podršku učitelja i u interakciji s drugim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učenicima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.</a:t>
            </a:r>
            <a:endParaRPr lang="hr-HR" sz="32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66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425284" y="1267202"/>
            <a:ext cx="11374244" cy="3935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  <a:cs typeface="ChaparralPro-Regular"/>
              </a:rPr>
              <a:t>Jasno određenje kriterija razvijenosti i usvojenosti odgojno-obrazovnih ishoda, čime će se osigurati osnova za objektivnije i valjanije ocjenjivanje i vrednovanje učeničkih postignuća. 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endParaRPr lang="hr-HR" sz="3200" dirty="0">
              <a:solidFill>
                <a:schemeClr val="tx1">
                  <a:lumMod val="65000"/>
                  <a:lumOff val="35000"/>
                </a:schemeClr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Korjenita promjena </a:t>
            </a:r>
            <a:r>
              <a:rPr lang="hr-HR" sz="3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ocjenjivanja, vrednovanja i izvještavanja o postignućima </a:t>
            </a:r>
            <a:r>
              <a:rPr lang="hr-H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učenika. Vrednovanje kao dio učenja.</a:t>
            </a:r>
            <a:endParaRPr lang="hr-HR" sz="3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hr-H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97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churchmag.wpengine.netdna-cdn.com/wp-content/uploads/2011/09/push-button-education-620x3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836" y="1150392"/>
            <a:ext cx="7910804" cy="4921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10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394139" y="819808"/>
            <a:ext cx="11374244" cy="43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ChaparralPro-Regular"/>
              </a:rPr>
              <a:t>Radi se o krupnoj promjeni, utemeljenoj na znanstvenim spoznajama i najboljoj svjetskoj i hrvatskoj praksi koja za cilj ima:</a:t>
            </a:r>
          </a:p>
          <a:p>
            <a:endParaRPr lang="hr-HR" sz="3200" dirty="0" smtClean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  <a:cs typeface="ChaparralPro-Regular"/>
            </a:endParaRPr>
          </a:p>
          <a:p>
            <a:r>
              <a:rPr lang="hr-HR" sz="3200" i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ChaparralPro-Regular"/>
              </a:rPr>
              <a:t>Učenicima</a:t>
            </a: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ChaparralPro-Regular"/>
              </a:rPr>
              <a:t>: osigurati korisnije obrazovanje, usklađeno njihovoj razvojnoj dobi i interesima i bliže svakodnevnom životu, obrazovanje koje će ih osposobiti za svijet rada, nastavak obrazovanja i suvremeni život.</a:t>
            </a:r>
          </a:p>
          <a:p>
            <a:endParaRPr lang="hr-HR" sz="3200" dirty="0">
              <a:solidFill>
                <a:srgbClr val="000000"/>
              </a:solidFill>
              <a:latin typeface="Tw Cen MT" panose="020B0602020104020603" pitchFamily="34" charset="-18"/>
              <a:ea typeface="Times New Roman" panose="02020603050405020304" pitchFamily="18" charset="0"/>
              <a:cs typeface="Chaparral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5513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0" y="835572"/>
            <a:ext cx="11374244" cy="5770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 sz="3200" dirty="0">
              <a:solidFill>
                <a:srgbClr val="000000"/>
              </a:solidFill>
              <a:latin typeface="Tw Cen MT" panose="020B0602020104020603" pitchFamily="34" charset="-18"/>
              <a:ea typeface="Times New Roman" panose="02020603050405020304" pitchFamily="18" charset="0"/>
              <a:cs typeface="ChaparralPro-Regular"/>
            </a:endParaRPr>
          </a:p>
          <a:p>
            <a:r>
              <a:rPr lang="hr-HR" sz="3200" i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ChaparralPro-Regular"/>
              </a:rPr>
              <a:t>Roditeljima</a:t>
            </a: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ChaparralPro-Regular"/>
              </a:rPr>
              <a:t>: veću uključenost u obrazovanje djece i život škole, jasno iskazana očekivanja, objektivnije ocjenjivanje i vrednovanje, smislenije i češće povratne informacije o postignućima učenika…</a:t>
            </a:r>
          </a:p>
          <a:p>
            <a:endParaRPr lang="hr-HR" sz="3200" dirty="0" smtClean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  <a:cs typeface="ChaparralPro-Regular"/>
            </a:endParaRPr>
          </a:p>
          <a:p>
            <a:r>
              <a:rPr lang="hr-HR" sz="32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ChaparralPro-Regular"/>
              </a:rPr>
              <a:t>Ravnateljima, </a:t>
            </a:r>
            <a:r>
              <a:rPr lang="hr-HR" sz="3200" i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ChaparralPro-Regular"/>
              </a:rPr>
              <a:t>stručnim </a:t>
            </a:r>
            <a:r>
              <a:rPr lang="hr-HR" sz="3200" i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ChaparralPro-Regular"/>
              </a:rPr>
              <a:t>suradnicima, učiteljima, nastavnicima i ostalim djelatnicima odgojno-obrazovnih ustanova</a:t>
            </a: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ChaparralPro-Regular"/>
              </a:rPr>
              <a:t>: osnaživanje uloge i jačanje profesionalnosti, veću autonomiju u radu, kreativniji rad, smanjenje administrativnih obaveza, motiviranije učenike, smanjenje pritisaka… </a:t>
            </a:r>
          </a:p>
        </p:txBody>
      </p:sp>
    </p:spTree>
    <p:extLst>
      <p:ext uri="{BB962C8B-B14F-4D97-AF65-F5344CB8AC3E}">
        <p14:creationId xmlns:p14="http://schemas.microsoft.com/office/powerpoint/2010/main" val="286452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23747" y="2531098"/>
            <a:ext cx="1148575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400" dirty="0" smtClean="0">
                <a:solidFill>
                  <a:prstClr val="black"/>
                </a:solidFill>
              </a:rPr>
              <a:t>NUŽNOST, PRILIKA ILI JOŠ JEDAN POKUŠAJ OSUĐEN NA NEUSPJEH </a:t>
            </a:r>
            <a:endParaRPr lang="hr-HR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50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173036" y="1385442"/>
            <a:ext cx="11374244" cy="367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hr-HR" sz="3200" dirty="0">
              <a:solidFill>
                <a:srgbClr val="000000"/>
              </a:solidFill>
              <a:latin typeface="Tw Cen MT" panose="020B0602020104020603" pitchFamily="34" charset="-18"/>
              <a:ea typeface="Times New Roman" panose="02020603050405020304" pitchFamily="18" charset="0"/>
              <a:cs typeface="ChaparralPro-Regular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3036" y="552949"/>
            <a:ext cx="11502040" cy="4844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hr-HR" sz="3200" dirty="0" smtClean="0">
              <a:solidFill>
                <a:schemeClr val="tx1">
                  <a:lumMod val="50000"/>
                  <a:lumOff val="50000"/>
                </a:schemeClr>
              </a:solidFill>
              <a:cs typeface="Arial" charset="0"/>
            </a:endParaRP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NEKI OD VAS SU SVE VEĆ VIDJELI!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PREISKUSNI STE!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RAZGOVARATE S LJUDIMA I ZNATE DA NEMA ŠANSE.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TAKAV VAM JE POSAO, RADILI STE I ONO U ŠTO NISTE VJEROVALI...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SVE JE TO </a:t>
            </a: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SIMPATIČNO, </a:t>
            </a: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ALI…</a:t>
            </a:r>
          </a:p>
        </p:txBody>
      </p:sp>
    </p:spTree>
    <p:extLst>
      <p:ext uri="{BB962C8B-B14F-4D97-AF65-F5344CB8AC3E}">
        <p14:creationId xmlns:p14="http://schemas.microsoft.com/office/powerpoint/2010/main" val="143036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69200" y="805328"/>
            <a:ext cx="11485755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TREBA LI?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MOŽEMO LI?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ŽELIMO LI?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4000" dirty="0" smtClean="0">
                <a:solidFill>
                  <a:srgbClr val="4B4747"/>
                </a:solidFill>
              </a:rPr>
              <a:t>ZNAMO LI?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hr-HR" sz="3600" dirty="0" smtClean="0">
                <a:solidFill>
                  <a:srgbClr val="4B4747"/>
                </a:solidFill>
              </a:rPr>
              <a:t>Na ova pitanja odgovorite kao građani ove zemlje, roditelji, bake i djedovi, a ne kao </a:t>
            </a:r>
            <a:r>
              <a:rPr lang="hr-HR" sz="3600" dirty="0" smtClean="0">
                <a:solidFill>
                  <a:srgbClr val="4B4747"/>
                </a:solidFill>
              </a:rPr>
              <a:t>ravnateljice i ravnatelji</a:t>
            </a:r>
            <a:r>
              <a:rPr lang="hr-HR" sz="3600" dirty="0" smtClean="0">
                <a:solidFill>
                  <a:srgbClr val="4B4747"/>
                </a:solidFill>
              </a:rPr>
              <a:t>...</a:t>
            </a:r>
            <a:endParaRPr lang="hr-HR" sz="3600" dirty="0">
              <a:solidFill>
                <a:srgbClr val="4B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33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173036" y="1385442"/>
            <a:ext cx="11374244" cy="367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hr-HR" sz="3200" dirty="0">
              <a:solidFill>
                <a:srgbClr val="000000"/>
              </a:solidFill>
              <a:latin typeface="Tw Cen MT" panose="020B0602020104020603" pitchFamily="34" charset="-18"/>
              <a:ea typeface="Times New Roman" panose="02020603050405020304" pitchFamily="18" charset="0"/>
              <a:cs typeface="ChaparralPro-Regular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88383" y="169724"/>
            <a:ext cx="11502040" cy="6450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hr-HR" sz="3200" dirty="0" smtClean="0">
              <a:solidFill>
                <a:schemeClr val="tx1">
                  <a:lumMod val="50000"/>
                  <a:lumOff val="50000"/>
                </a:schemeClr>
              </a:solidFill>
              <a:cs typeface="Arial" charset="0"/>
            </a:endParaRP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JEDINO ŠTO MOŽEMO OBEĆATI JE: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RAD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POSVEĆENOST PROMJENI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STRUČNOST KAO TEMELJNI KRITERIJ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NEOVISNOST OD INTERESNIH SKUPINA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POŠTIVANJE I SUDJELOVANJE BAZE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NIJE GARANCIJA USPJEHA, ALI ...</a:t>
            </a:r>
          </a:p>
        </p:txBody>
      </p:sp>
    </p:spTree>
    <p:extLst>
      <p:ext uri="{BB962C8B-B14F-4D97-AF65-F5344CB8AC3E}">
        <p14:creationId xmlns:p14="http://schemas.microsoft.com/office/powerpoint/2010/main" val="2176248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173036" y="1385442"/>
            <a:ext cx="11374244" cy="367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hr-HR" sz="3200" dirty="0">
              <a:solidFill>
                <a:srgbClr val="000000"/>
              </a:solidFill>
              <a:latin typeface="Tw Cen MT" panose="020B0602020104020603" pitchFamily="34" charset="-18"/>
              <a:ea typeface="Times New Roman" panose="02020603050405020304" pitchFamily="18" charset="0"/>
              <a:cs typeface="ChaparralPro-Regular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58567" y="0"/>
            <a:ext cx="11502040" cy="6322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OSOBNO </a:t>
            </a:r>
            <a:r>
              <a:rPr lang="hr-HR" sz="3200" dirty="0">
                <a:solidFill>
                  <a:prstClr val="black">
                    <a:lumMod val="50000"/>
                    <a:lumOff val="50000"/>
                  </a:prstClr>
                </a:solidFill>
                <a:cs typeface="Arial" charset="0"/>
              </a:rPr>
              <a:t>VAS MOLIM DA </a:t>
            </a: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U IME PRIJAŠNJIH I BUDUĆIH SUSRETA, MINISTARA IZ BUDUĆIH VLADA NACIONALNOG (NE)JEDINSTVA, PREVAŽNOG PITANJA VISOKA ILI PANTOVČAK BUDETE: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SVJEDOCI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MOTORI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POBUNA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KONAČNI SUD 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ZADOVOLJNIJI LJUDI</a:t>
            </a:r>
          </a:p>
        </p:txBody>
      </p:sp>
    </p:spTree>
    <p:extLst>
      <p:ext uri="{BB962C8B-B14F-4D97-AF65-F5344CB8AC3E}">
        <p14:creationId xmlns:p14="http://schemas.microsoft.com/office/powerpoint/2010/main" val="192326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173036" y="1385442"/>
            <a:ext cx="11374244" cy="367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hr-HR" sz="3200" dirty="0">
              <a:solidFill>
                <a:srgbClr val="000000"/>
              </a:solidFill>
              <a:latin typeface="Tw Cen MT" panose="020B0602020104020603" pitchFamily="34" charset="-18"/>
              <a:ea typeface="Times New Roman" panose="02020603050405020304" pitchFamily="18" charset="0"/>
              <a:cs typeface="ChaparralPro-Regular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88383" y="534572"/>
            <a:ext cx="11502040" cy="4844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hr-HR" sz="3200" dirty="0" smtClean="0">
              <a:solidFill>
                <a:schemeClr val="tx1">
                  <a:lumMod val="50000"/>
                  <a:lumOff val="50000"/>
                </a:schemeClr>
              </a:solidFill>
              <a:cs typeface="Arial" charset="0"/>
            </a:endParaRP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SADA JE TRENUTAK.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hr-HR" sz="3200" dirty="0" smtClean="0">
              <a:solidFill>
                <a:schemeClr val="tx1">
                  <a:lumMod val="50000"/>
                  <a:lumOff val="50000"/>
                </a:schemeClr>
              </a:solidFill>
              <a:cs typeface="Arial" charset="0"/>
            </a:endParaRP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MI VJERUJEMO DA KAO DRUŠTVO TO MORAMO I MOŽEMO.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hr-HR" sz="3200" dirty="0" smtClean="0">
              <a:solidFill>
                <a:schemeClr val="tx1">
                  <a:lumMod val="50000"/>
                  <a:lumOff val="50000"/>
                </a:schemeClr>
              </a:solidFill>
              <a:cs typeface="Arial" charset="0"/>
            </a:endParaRP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MOLIMO VAS DA PODRŽITE PROMJENE! </a:t>
            </a:r>
          </a:p>
        </p:txBody>
      </p:sp>
    </p:spTree>
    <p:extLst>
      <p:ext uri="{BB962C8B-B14F-4D97-AF65-F5344CB8AC3E}">
        <p14:creationId xmlns:p14="http://schemas.microsoft.com/office/powerpoint/2010/main" val="392971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431415" y="1392274"/>
            <a:ext cx="10941654" cy="468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hr-HR" sz="3200" dirty="0">
              <a:solidFill>
                <a:srgbClr val="000000"/>
              </a:solidFill>
              <a:latin typeface="Tw Cen MT" panose="020B0602020104020603" pitchFamily="34" charset="-18"/>
              <a:ea typeface="Times New Roman" panose="02020603050405020304" pitchFamily="18" charset="0"/>
              <a:cs typeface="ChaparralPro-Regular"/>
            </a:endParaRPr>
          </a:p>
          <a:p>
            <a:pPr algn="ctr">
              <a:lnSpc>
                <a:spcPct val="150000"/>
              </a:lnSpc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ChaparralPro-Regular"/>
              </a:rPr>
              <a:t>POZIVAMO VAS DA SE AKTIVNO UKLJUČE U OVAJ PROCES.</a:t>
            </a:r>
          </a:p>
          <a:p>
            <a:pPr algn="ctr">
              <a:lnSpc>
                <a:spcPct val="150000"/>
              </a:lnSpc>
            </a:pPr>
            <a:endParaRPr lang="hr-HR" sz="3200" dirty="0" smtClean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  <a:cs typeface="ChaparralPro-Regular"/>
            </a:endParaRPr>
          </a:p>
          <a:p>
            <a:pPr algn="ctr">
              <a:lnSpc>
                <a:spcPct val="150000"/>
              </a:lnSpc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ChaparralPro-Regular"/>
              </a:rPr>
              <a:t>KAO ČLANOVI SKUPINA, KAO PROCJENITELJI KVALITETE RADA...</a:t>
            </a:r>
          </a:p>
          <a:p>
            <a:pPr algn="ctr">
              <a:lnSpc>
                <a:spcPct val="150000"/>
              </a:lnSpc>
            </a:pPr>
            <a:endParaRPr lang="hr-HR" sz="3200" dirty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  <a:cs typeface="ChaparralPro-Regular"/>
            </a:endParaRPr>
          </a:p>
          <a:p>
            <a:pPr algn="ctr">
              <a:lnSpc>
                <a:spcPct val="150000"/>
              </a:lnSpc>
            </a:pPr>
            <a:endParaRPr lang="hr-HR" sz="3200" dirty="0" smtClean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  <a:cs typeface="Chaparral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36479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bcdn-sphotos-h-a.akamaihd.net/hphotos-ak-ash4/t1/1780895_588779791213379_1258595114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691" y="1628801"/>
            <a:ext cx="5280587" cy="488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Grp="1"/>
          </p:cNvSpPr>
          <p:nvPr>
            <p:ph type="title" idx="4294967295"/>
          </p:nvPr>
        </p:nvSpPr>
        <p:spPr>
          <a:xfrm>
            <a:off x="812800" y="228600"/>
            <a:ext cx="10871200" cy="990600"/>
          </a:xfrm>
        </p:spPr>
        <p:txBody>
          <a:bodyPr/>
          <a:lstStyle/>
          <a:p>
            <a:r>
              <a:rPr lang="hr-HR" altLang="en-US" sz="3600" dirty="0" smtClean="0"/>
              <a:t>BAREM JEDNOM...</a:t>
            </a:r>
            <a:endParaRPr lang="en-GB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59529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996" y="1148478"/>
            <a:ext cx="10674552" cy="3062914"/>
          </a:xfrm>
        </p:spPr>
        <p:txBody>
          <a:bodyPr>
            <a:normAutofit fontScale="90000"/>
          </a:bodyPr>
          <a:lstStyle/>
          <a:p>
            <a:r>
              <a:rPr lang="hr-HR" dirty="0" smtClean="0">
                <a:latin typeface="+mn-lt"/>
              </a:rPr>
              <a:t>PREDVIĐENE PROMJENE U OBRAZOVANJU</a:t>
            </a:r>
            <a:br>
              <a:rPr lang="hr-HR" dirty="0" smtClean="0">
                <a:latin typeface="+mn-lt"/>
              </a:rPr>
            </a:br>
            <a:r>
              <a:rPr lang="hr-HR" dirty="0" smtClean="0">
                <a:latin typeface="+mn-lt"/>
              </a:rPr>
              <a:t/>
            </a:r>
            <a:br>
              <a:rPr lang="hr-HR" dirty="0" smtClean="0">
                <a:latin typeface="+mn-lt"/>
              </a:rPr>
            </a:br>
            <a:r>
              <a:rPr lang="hr-HR" sz="3600" dirty="0" smtClean="0">
                <a:latin typeface="+mn-lt"/>
              </a:rPr>
              <a:t>NUŽNOST, PRILIKA ILI JOŠ JEDAN POKUŠAJ OSUĐEN NA NEUSPJEH</a:t>
            </a:r>
            <a:endParaRPr lang="en-US" sz="36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2828" y="4685244"/>
            <a:ext cx="9144000" cy="947659"/>
          </a:xfrm>
        </p:spPr>
        <p:txBody>
          <a:bodyPr/>
          <a:lstStyle/>
          <a:p>
            <a:r>
              <a:rPr lang="hr-HR" dirty="0" smtClean="0"/>
              <a:t>Ekspertna radna skupina za provođenje cjelovite </a:t>
            </a:r>
            <a:r>
              <a:rPr lang="hr-HR" dirty="0" err="1" smtClean="0"/>
              <a:t>kurikularne</a:t>
            </a:r>
            <a:r>
              <a:rPr lang="hr-HR" dirty="0" smtClean="0"/>
              <a:t> reforme</a:t>
            </a:r>
          </a:p>
          <a:p>
            <a:r>
              <a:rPr lang="hr-HR" dirty="0" smtClean="0"/>
              <a:t>21. travnja 2015.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58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title" idx="4294967295"/>
          </p:nvPr>
        </p:nvSpPr>
        <p:spPr>
          <a:xfrm>
            <a:off x="812800" y="228600"/>
            <a:ext cx="10871200" cy="990600"/>
          </a:xfrm>
        </p:spPr>
        <p:txBody>
          <a:bodyPr/>
          <a:lstStyle/>
          <a:p>
            <a:r>
              <a:rPr lang="hr-HR" altLang="en-US" sz="3600" dirty="0" smtClean="0"/>
              <a:t>BAREM JEDNOM...</a:t>
            </a:r>
            <a:endParaRPr lang="en-GB" altLang="en-US" sz="3600" dirty="0" smtClean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7317" y="1219200"/>
            <a:ext cx="7054065" cy="5290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416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title" idx="4294967295"/>
          </p:nvPr>
        </p:nvSpPr>
        <p:spPr>
          <a:xfrm>
            <a:off x="812800" y="228600"/>
            <a:ext cx="10871200" cy="990600"/>
          </a:xfrm>
        </p:spPr>
        <p:txBody>
          <a:bodyPr/>
          <a:lstStyle/>
          <a:p>
            <a:r>
              <a:rPr lang="hr-HR" altLang="en-US" sz="3600" dirty="0" smtClean="0"/>
              <a:t>BAREM JEDNOM...</a:t>
            </a:r>
            <a:endParaRPr lang="en-GB" altLang="en-US" sz="3600" dirty="0" smtClean="0"/>
          </a:p>
        </p:txBody>
      </p:sp>
      <p:pic>
        <p:nvPicPr>
          <p:cNvPr id="5" name="Picture 2" descr="http://www.advance.hr/bizadvance/videodump/bns_starogradske-pjesme-i-evergreeni-veseli-bedekovcani-veselo-veselo-zagorci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180" y="1429580"/>
            <a:ext cx="6912768" cy="519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62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title" idx="4294967295"/>
          </p:nvPr>
        </p:nvSpPr>
        <p:spPr>
          <a:xfrm>
            <a:off x="812800" y="228600"/>
            <a:ext cx="10871200" cy="990600"/>
          </a:xfrm>
        </p:spPr>
        <p:txBody>
          <a:bodyPr/>
          <a:lstStyle/>
          <a:p>
            <a:r>
              <a:rPr lang="hr-HR" altLang="en-US" sz="3600" dirty="0" smtClean="0"/>
              <a:t>BAREM JEDNOM...</a:t>
            </a:r>
            <a:endParaRPr lang="en-GB" altLang="en-US" sz="3600" dirty="0" smtClean="0"/>
          </a:p>
        </p:txBody>
      </p:sp>
      <p:pic>
        <p:nvPicPr>
          <p:cNvPr id="5122" name="Picture 2" descr="https://encrypted-tbn2.gstatic.com/images?q=tbn:ANd9GcT27sX86J8RdrSyq9xycXBxz7_c53oz_joiS4i6Fr4swNp_Spnwc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260" y="1556793"/>
            <a:ext cx="8730102" cy="436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70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 bwMode="auto">
          <a:xfrm>
            <a:off x="173036" y="1385442"/>
            <a:ext cx="11374244" cy="367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hr-HR" sz="3200" dirty="0">
              <a:solidFill>
                <a:srgbClr val="000000"/>
              </a:solidFill>
              <a:latin typeface="Tw Cen MT" panose="020B0602020104020603" pitchFamily="34" charset="-18"/>
              <a:ea typeface="Times New Roman" panose="02020603050405020304" pitchFamily="18" charset="0"/>
              <a:cs typeface="ChaparralPro-Regular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88383" y="1752854"/>
            <a:ext cx="11502040" cy="323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hr-HR" sz="3200" dirty="0">
              <a:solidFill>
                <a:srgbClr val="000000">
                  <a:lumMod val="65000"/>
                  <a:lumOff val="35000"/>
                </a:srgbClr>
              </a:solidFill>
              <a:latin typeface="Tw Cen MT"/>
              <a:cs typeface="Arial" charset="0"/>
            </a:endParaRP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Hvala!</a:t>
            </a: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  <a:hlinkClick r:id="rId2"/>
              </a:rPr>
              <a:t>www.kurikulum.hr</a:t>
            </a:r>
            <a:endParaRPr lang="hr-HR" sz="3200" dirty="0" smtClean="0">
              <a:solidFill>
                <a:schemeClr val="tx1">
                  <a:lumMod val="50000"/>
                  <a:lumOff val="50000"/>
                </a:schemeClr>
              </a:solidFill>
              <a:cs typeface="Arial" charset="0"/>
            </a:endParaRPr>
          </a:p>
          <a:p>
            <a:pPr algn="ctr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hr-H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  <a:hlinkClick r:id="rId3"/>
              </a:rPr>
              <a:t>ured@kurikulum.hr</a:t>
            </a:r>
            <a:endParaRPr lang="hr-HR" sz="3200" dirty="0">
              <a:solidFill>
                <a:schemeClr val="tx1">
                  <a:lumMod val="50000"/>
                  <a:lumOff val="50000"/>
                </a:scheme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57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417453" y="3284112"/>
            <a:ext cx="3593206" cy="2871989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>
            <a:endCxn id="2" idx="0"/>
          </p:cNvCxnSpPr>
          <p:nvPr/>
        </p:nvCxnSpPr>
        <p:spPr>
          <a:xfrm flipH="1">
            <a:off x="6214056" y="2240924"/>
            <a:ext cx="32197" cy="10431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661375" y="386366"/>
            <a:ext cx="91182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400" dirty="0" smtClean="0">
                <a:solidFill>
                  <a:prstClr val="black"/>
                </a:solidFill>
              </a:rPr>
              <a:t>BRANKO – Reforma</a:t>
            </a:r>
            <a:endParaRPr lang="en-US" sz="4400" dirty="0">
              <a:solidFill>
                <a:prstClr val="black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6246254" y="2240924"/>
            <a:ext cx="321971" cy="10431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872766" y="2240924"/>
            <a:ext cx="357389" cy="10431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6188299" y="2240924"/>
            <a:ext cx="225380" cy="10431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220498" y="2331076"/>
            <a:ext cx="656820" cy="9530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18220" y="2369713"/>
            <a:ext cx="486177" cy="91439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72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19444" y="739364"/>
            <a:ext cx="1084635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hr-HR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NUŽNOST</a:t>
            </a:r>
            <a:r>
              <a:rPr lang="hr-HR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TREBA LI NAM PROMJENA?</a:t>
            </a:r>
          </a:p>
          <a:p>
            <a:pPr marL="571500" indent="-571500">
              <a:lnSpc>
                <a:spcPct val="150000"/>
              </a:lnSpc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hr-HR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PRILIKA</a:t>
            </a:r>
            <a:r>
              <a:rPr lang="hr-HR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MOŽEMO LI SE PROMIJENITI?</a:t>
            </a:r>
          </a:p>
          <a:p>
            <a:pPr marL="571500" indent="-571500">
              <a:lnSpc>
                <a:spcPct val="150000"/>
              </a:lnSpc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hr-HR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POKUŠAJ</a:t>
            </a:r>
            <a:r>
              <a:rPr lang="hr-HR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CJELOVITOST REFORME, ORGANIZACIJA RADA, OSNOVNE ODREDNICE</a:t>
            </a:r>
            <a:endParaRPr lang="hr-HR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71500" indent="-571500">
              <a:lnSpc>
                <a:spcPct val="150000"/>
              </a:lnSpc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hr-HR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(NE)USPJEH </a:t>
            </a:r>
            <a:r>
              <a:rPr lang="hr-HR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POZIV SVIMA</a:t>
            </a:r>
            <a:endParaRPr lang="hr-HR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17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edian">
  <a:themeElements>
    <a:clrScheme name="Median 1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dian 1">
        <a:dk1>
          <a:srgbClr val="000000"/>
        </a:dk1>
        <a:lt1>
          <a:srgbClr val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FFFFFF"/>
        </a:accent3>
        <a:accent4>
          <a:srgbClr val="000000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2500</Words>
  <Application>Microsoft Office PowerPoint</Application>
  <PresentationFormat>Widescreen</PresentationFormat>
  <Paragraphs>485</Paragraphs>
  <Slides>84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84</vt:i4>
      </vt:variant>
    </vt:vector>
  </HeadingPairs>
  <TitlesOfParts>
    <vt:vector size="98" baseType="lpstr">
      <vt:lpstr>Arial</vt:lpstr>
      <vt:lpstr>Calibri</vt:lpstr>
      <vt:lpstr>Calibri Light</vt:lpstr>
      <vt:lpstr>Cambria</vt:lpstr>
      <vt:lpstr>ChaparralPro-Regular</vt:lpstr>
      <vt:lpstr>Times New Roman</vt:lpstr>
      <vt:lpstr>Tw Cen MT</vt:lpstr>
      <vt:lpstr>Wingdings</vt:lpstr>
      <vt:lpstr>Wingdings 2</vt:lpstr>
      <vt:lpstr>Office Theme</vt:lpstr>
      <vt:lpstr>Median</vt:lpstr>
      <vt:lpstr>2_Office Theme</vt:lpstr>
      <vt:lpstr>3_Office Theme</vt:lpstr>
      <vt:lpstr>4_Office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PREDVIĐENE PROMJENE U OBRAZOVANJU  NUŽNOST, PRILIKA ILI JOŠ JEDAN POKUŠAJ OSUĐEN NA NEUSPJEH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PRIMJER ZADATAKA DM – BIOLOGIJA LJETNI ROK 2010.</vt:lpstr>
      <vt:lpstr>PowerPoint Presentation</vt:lpstr>
      <vt:lpstr>PowerPoint Presentation</vt:lpstr>
      <vt:lpstr>PowerPoint Presentation</vt:lpstr>
      <vt:lpstr>PowerPoint Presentation</vt:lpstr>
      <vt:lpstr>HRVATSKA KAO OBRAZOVNI KONTEKST?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BAREM JEDNOM...</vt:lpstr>
      <vt:lpstr>BAREM JEDNOM...</vt:lpstr>
      <vt:lpstr>BAREM JEDNOM...</vt:lpstr>
      <vt:lpstr>BAREM JEDNOM...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POČETAK RADA NA CJELOVITOJ KURIKULARNOJ REFORMI osnovne odrednice i organizacija rada</dc:title>
  <dc:creator>BORIS</dc:creator>
  <cp:lastModifiedBy>BORIS</cp:lastModifiedBy>
  <cp:revision>66</cp:revision>
  <dcterms:created xsi:type="dcterms:W3CDTF">2015-01-29T05:19:10Z</dcterms:created>
  <dcterms:modified xsi:type="dcterms:W3CDTF">2015-04-21T07:28:18Z</dcterms:modified>
</cp:coreProperties>
</file>