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46"/>
  </p:notesMasterIdLst>
  <p:sldIdLst>
    <p:sldId id="256" r:id="rId2"/>
    <p:sldId id="257" r:id="rId3"/>
    <p:sldId id="279" r:id="rId4"/>
    <p:sldId id="266" r:id="rId5"/>
    <p:sldId id="284" r:id="rId6"/>
    <p:sldId id="285" r:id="rId7"/>
    <p:sldId id="274" r:id="rId8"/>
    <p:sldId id="265" r:id="rId9"/>
    <p:sldId id="286" r:id="rId10"/>
    <p:sldId id="281" r:id="rId11"/>
    <p:sldId id="280" r:id="rId12"/>
    <p:sldId id="264" r:id="rId13"/>
    <p:sldId id="263" r:id="rId14"/>
    <p:sldId id="262" r:id="rId15"/>
    <p:sldId id="261" r:id="rId16"/>
    <p:sldId id="287" r:id="rId17"/>
    <p:sldId id="293" r:id="rId18"/>
    <p:sldId id="260" r:id="rId19"/>
    <p:sldId id="277" r:id="rId20"/>
    <p:sldId id="275" r:id="rId21"/>
    <p:sldId id="269" r:id="rId22"/>
    <p:sldId id="295" r:id="rId23"/>
    <p:sldId id="296" r:id="rId24"/>
    <p:sldId id="268" r:id="rId25"/>
    <p:sldId id="294" r:id="rId26"/>
    <p:sldId id="297" r:id="rId27"/>
    <p:sldId id="298" r:id="rId28"/>
    <p:sldId id="290" r:id="rId29"/>
    <p:sldId id="299" r:id="rId30"/>
    <p:sldId id="300" r:id="rId31"/>
    <p:sldId id="273" r:id="rId32"/>
    <p:sldId id="267" r:id="rId33"/>
    <p:sldId id="288" r:id="rId34"/>
    <p:sldId id="301" r:id="rId35"/>
    <p:sldId id="302" r:id="rId36"/>
    <p:sldId id="259" r:id="rId37"/>
    <p:sldId id="303" r:id="rId38"/>
    <p:sldId id="291" r:id="rId39"/>
    <p:sldId id="292" r:id="rId40"/>
    <p:sldId id="272" r:id="rId41"/>
    <p:sldId id="276" r:id="rId42"/>
    <p:sldId id="282" r:id="rId43"/>
    <p:sldId id="289" r:id="rId44"/>
    <p:sldId id="283" r:id="rId45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>
        <p:scale>
          <a:sx n="100" d="100"/>
          <a:sy n="100" d="100"/>
        </p:scale>
        <p:origin x="-5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79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AD50723-0BEB-4E4D-A5C1-810EAC381080}" type="datetimeFigureOut">
              <a:rPr lang="sr-Latn-CS"/>
              <a:pPr>
                <a:defRPr/>
              </a:pPr>
              <a:t>28.6.2013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r-HR" noProof="0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noProof="0" smtClean="0"/>
              <a:t>Kliknite da biste uredili stilove teksta matrice</a:t>
            </a:r>
          </a:p>
          <a:p>
            <a:pPr lvl="1"/>
            <a:r>
              <a:rPr lang="hr-HR" noProof="0" smtClean="0"/>
              <a:t>Druga razina</a:t>
            </a:r>
          </a:p>
          <a:p>
            <a:pPr lvl="2"/>
            <a:r>
              <a:rPr lang="hr-HR" noProof="0" smtClean="0"/>
              <a:t>Treća razina</a:t>
            </a:r>
          </a:p>
          <a:p>
            <a:pPr lvl="3"/>
            <a:r>
              <a:rPr lang="hr-HR" noProof="0" smtClean="0"/>
              <a:t>Četvrta razina</a:t>
            </a:r>
          </a:p>
          <a:p>
            <a:pPr lvl="4"/>
            <a:r>
              <a:rPr lang="hr-HR" noProof="0" smtClean="0"/>
              <a:t>Peta razina</a:t>
            </a:r>
            <a:endParaRPr lang="hr-HR" noProof="0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D26938B-4E33-495D-9BAD-6E863D028F4D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778390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55300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86AC00-95B6-4D0D-993C-49A47CA5DB5C}" type="slidenum">
              <a:rPr lang="hr-H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hr-H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Jednakokračni trokut 6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Naslov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9" name="Podnaslov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hr-HR" smtClean="0"/>
              <a:t>Kliknite da biste uredili stil podnaslova matrice</a:t>
            </a:r>
            <a:endParaRPr lang="en-US"/>
          </a:p>
        </p:txBody>
      </p:sp>
      <p:sp>
        <p:nvSpPr>
          <p:cNvPr id="5" name="Rezervirano mjesto datuma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6CAE7CF7-C99E-4F11-9E74-E4D450030AD9}" type="datetimeFigureOut">
              <a:rPr lang="sr-Latn-CS"/>
              <a:pPr>
                <a:defRPr/>
              </a:pPr>
              <a:t>28.6.2013</a:t>
            </a:fld>
            <a:endParaRPr lang="hr-HR"/>
          </a:p>
        </p:txBody>
      </p:sp>
      <p:sp>
        <p:nvSpPr>
          <p:cNvPr id="6" name="Rezervirano mjesto podnožja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zervirano mjesto broja slajda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C73CE68-4341-48CB-B0B7-B6F827EFB344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Rezervirano mjesto datum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43E3E-8554-413C-94EF-9F850FE43425}" type="datetimeFigureOut">
              <a:rPr lang="sr-Latn-CS"/>
              <a:pPr>
                <a:defRPr/>
              </a:pPr>
              <a:t>28.6.2013</a:t>
            </a:fld>
            <a:endParaRPr lang="hr-HR"/>
          </a:p>
        </p:txBody>
      </p:sp>
      <p:sp>
        <p:nvSpPr>
          <p:cNvPr id="5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zervirano mjesto broja slajda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1FB14-4034-4833-90B5-C0492E8B9B01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Rezervirano mjesto datum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85862-0269-4EC5-B341-2D5E9F99BAF7}" type="datetimeFigureOut">
              <a:rPr lang="sr-Latn-CS"/>
              <a:pPr>
                <a:defRPr/>
              </a:pPr>
              <a:t>28.6.2013</a:t>
            </a:fld>
            <a:endParaRPr lang="hr-HR"/>
          </a:p>
        </p:txBody>
      </p:sp>
      <p:sp>
        <p:nvSpPr>
          <p:cNvPr id="5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zervirano mjesto broja slajda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06555-3AAE-4C96-ACBA-D3BB94DA6615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95512-2681-4DE8-9209-5359AC372A73}" type="datetimeFigureOut">
              <a:rPr lang="sr-Latn-CS"/>
              <a:pPr>
                <a:defRPr/>
              </a:pPr>
              <a:t>28.6.2013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96865-6422-4A20-9544-600B49F7C009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aglavlje odjeljk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 trokut 8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Jednakokračni trokut 7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Ravni poveznik 10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Ravni poveznik 9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8" name="Rezervirano mjesto datuma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99D41-E837-45AC-820F-A2834BADB1F4}" type="datetimeFigureOut">
              <a:rPr lang="sr-Latn-CS"/>
              <a:pPr>
                <a:defRPr/>
              </a:pPr>
              <a:t>28.6.2013</a:t>
            </a:fld>
            <a:endParaRPr lang="hr-HR"/>
          </a:p>
        </p:txBody>
      </p:sp>
      <p:sp>
        <p:nvSpPr>
          <p:cNvPr id="9" name="Rezervirano mjesto podnožja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0" name="Rezervirano mjesto broja slajda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5A311-1DC0-4BCD-9F16-0810E00C54FD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5" name="Rezervirano mjesto datum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350FF-F96A-49A0-8128-46C274C3E561}" type="datetimeFigureOut">
              <a:rPr lang="sr-Latn-CS"/>
              <a:pPr>
                <a:defRPr/>
              </a:pPr>
              <a:t>28.6.2013</a:t>
            </a:fld>
            <a:endParaRPr lang="hr-HR"/>
          </a:p>
        </p:txBody>
      </p:sp>
      <p:sp>
        <p:nvSpPr>
          <p:cNvPr id="6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zervirano mjesto broja slajda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029B4-4A57-4380-82CB-4E8BE6EDF84A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sadržaja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7DF433-C0A9-476B-9610-A949078EF347}" type="datetimeFigureOut">
              <a:rPr lang="sr-Latn-CS"/>
              <a:pPr>
                <a:defRPr/>
              </a:pPr>
              <a:t>28.6.2013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6AAC899C-930A-413B-9C19-9D9294ECA1A8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3" name="Rezervirano mjesto datum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885F2-E33C-4D17-89AD-D57050DED619}" type="datetimeFigureOut">
              <a:rPr lang="sr-Latn-CS"/>
              <a:pPr>
                <a:defRPr/>
              </a:pPr>
              <a:t>28.6.2013</a:t>
            </a:fld>
            <a:endParaRPr lang="hr-HR"/>
          </a:p>
        </p:txBody>
      </p:sp>
      <p:sp>
        <p:nvSpPr>
          <p:cNvPr id="4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zervirano mjesto broja slajda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2108E-D3CB-4D0C-99C9-BDAA225FC5BF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A2340-A037-4D58-B411-1CD11C129EE1}" type="datetimeFigureOut">
              <a:rPr lang="sr-Latn-CS"/>
              <a:pPr>
                <a:defRPr/>
              </a:pPr>
              <a:t>28.6.2013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Rezervirano mjesto broja slajda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7B90D-7CC9-43C0-B3FC-C8EA88EBC980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8C35C57C-715C-462D-9DC4-B3396DA16A22}" type="datetimeFigureOut">
              <a:rPr lang="sr-Latn-CS"/>
              <a:pPr>
                <a:defRPr/>
              </a:pPr>
              <a:t>28.6.2013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F3A87AAB-9281-4A07-8E1C-B0D7BB52BE18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 opiso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hr-HR" noProof="0" smtClean="0"/>
              <a:t>Pritisnite ikonu za dodavanje slike</a:t>
            </a:r>
            <a:endParaRPr lang="en-US" noProof="0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4EEE081B-C974-4F43-B14A-E5F379788C16}" type="datetimeFigureOut">
              <a:rPr lang="sr-Latn-CS"/>
              <a:pPr>
                <a:defRPr/>
              </a:pPr>
              <a:t>28.6.2013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6D4FC01B-8A68-45D7-BDF8-5D1CFD105013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avokutni trokut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Ravni poveznik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Ravni poveznik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zervirano mjesto naslova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1030" name="Rezervirano mjesto teksta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smtClean="0"/>
          </a:p>
        </p:txBody>
      </p:sp>
      <p:sp>
        <p:nvSpPr>
          <p:cNvPr id="14" name="Rezervirano mjesto datuma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B548B7-C3B5-4B25-8B87-B3DF813CA70D}" type="datetimeFigureOut">
              <a:rPr lang="sr-Latn-CS"/>
              <a:pPr>
                <a:defRPr/>
              </a:pPr>
              <a:t>28.6.2013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23" name="Rezervirano mjesto broja slajda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E58F9D4-4B6B-4C46-BF31-AFF8A397A902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19" r:id="rId4"/>
    <p:sldLayoutId id="2147483827" r:id="rId5"/>
    <p:sldLayoutId id="2147483820" r:id="rId6"/>
    <p:sldLayoutId id="2147483821" r:id="rId7"/>
    <p:sldLayoutId id="2147483828" r:id="rId8"/>
    <p:sldLayoutId id="2147483829" r:id="rId9"/>
    <p:sldLayoutId id="2147483822" r:id="rId10"/>
    <p:sldLayoutId id="2147483823" r:id="rId11"/>
  </p:sldLayoutIdLst>
  <p:txStyles>
    <p:titleStyle>
      <a:lvl1pPr marL="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749CD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2pPr>
      <a:lvl3pPr marL="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3pPr>
      <a:lvl4pPr marL="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4pPr>
      <a:lvl5pPr marL="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5pPr>
      <a:lvl6pPr marL="9413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6pPr>
      <a:lvl7pPr marL="13985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7pPr>
      <a:lvl8pPr marL="18557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8pPr>
      <a:lvl9pPr marL="23129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97ACD0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avokutnik 5"/>
          <p:cNvSpPr/>
          <p:nvPr/>
        </p:nvSpPr>
        <p:spPr>
          <a:xfrm>
            <a:off x="2143125" y="2714625"/>
            <a:ext cx="5357813" cy="3929063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 dirty="0"/>
          </a:p>
        </p:txBody>
      </p:sp>
      <p:pic>
        <p:nvPicPr>
          <p:cNvPr id="4" name="Picture 6" descr="P40925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875" y="2500313"/>
            <a:ext cx="5286375" cy="3965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Pravokutnik 4"/>
          <p:cNvSpPr/>
          <p:nvPr/>
        </p:nvSpPr>
        <p:spPr>
          <a:xfrm>
            <a:off x="571472" y="142852"/>
            <a:ext cx="8143932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ACTIVE CITIZENSHIP </a:t>
            </a:r>
            <a:r>
              <a:rPr lang="hr-HR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EDUCATION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AT THE</a:t>
            </a:r>
            <a:br>
              <a:rPr lang="hr-HR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</a:br>
            <a:r>
              <a:rPr lang="hr-HR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THIRD </a:t>
            </a:r>
            <a:r>
              <a:rPr lang="hr-HR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PRIMARY </a:t>
            </a:r>
            <a:r>
              <a:rPr lang="hr-HR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SCHOOL ČAKOVEC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5-kraka zvijezda 4"/>
          <p:cNvSpPr/>
          <p:nvPr/>
        </p:nvSpPr>
        <p:spPr>
          <a:xfrm>
            <a:off x="-500063" y="-571500"/>
            <a:ext cx="9929813" cy="8501063"/>
          </a:xfrm>
          <a:prstGeom prst="star5">
            <a:avLst/>
          </a:prstGeom>
          <a:solidFill>
            <a:schemeClr val="accent1">
              <a:lumMod val="60000"/>
              <a:lumOff val="4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pic>
        <p:nvPicPr>
          <p:cNvPr id="37890" name="Picture 2" descr="I:\ulje\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43350" cy="3143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412" name="TekstniOkvir 5"/>
          <p:cNvSpPr txBox="1">
            <a:spLocks noChangeArrowheads="1"/>
          </p:cNvSpPr>
          <p:nvPr/>
        </p:nvSpPr>
        <p:spPr bwMode="auto">
          <a:xfrm>
            <a:off x="0" y="0"/>
            <a:ext cx="2857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>
                <a:latin typeface="Century Gothic" pitchFamily="34" charset="0"/>
              </a:rPr>
              <a:t>Colleting used edible oil</a:t>
            </a:r>
          </a:p>
        </p:txBody>
      </p:sp>
      <p:sp>
        <p:nvSpPr>
          <p:cNvPr id="17413" name="TekstniOkvir 6"/>
          <p:cNvSpPr txBox="1">
            <a:spLocks noChangeArrowheads="1"/>
          </p:cNvSpPr>
          <p:nvPr/>
        </p:nvSpPr>
        <p:spPr bwMode="auto">
          <a:xfrm>
            <a:off x="9929813" y="3786188"/>
            <a:ext cx="2071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>
                <a:latin typeface="Century Gothic" pitchFamily="34" charset="0"/>
              </a:rPr>
              <a:t>Pomoć u učenju</a:t>
            </a:r>
          </a:p>
        </p:txBody>
      </p:sp>
      <p:pic>
        <p:nvPicPr>
          <p:cNvPr id="17414" name="Picture 3" descr="H:\Skolska godina 2011 2012\Djelatnici skole\Tihana Preksavec\Grlica Printex 2012\+TEMA BROJA - ŽIVJETI S PRIRODOM\+cepovi\slike, cepovi\t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0" y="3071813"/>
            <a:ext cx="45688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TekstniOkvir 8"/>
          <p:cNvSpPr txBox="1">
            <a:spLocks noChangeArrowheads="1"/>
          </p:cNvSpPr>
          <p:nvPr/>
        </p:nvSpPr>
        <p:spPr bwMode="auto">
          <a:xfrm>
            <a:off x="1785938" y="5857875"/>
            <a:ext cx="2428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>
                <a:latin typeface="Century Gothic" pitchFamily="34" charset="0"/>
              </a:rPr>
              <a:t>Collecting plastic bottle caps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avokutnik 6"/>
          <p:cNvSpPr/>
          <p:nvPr/>
        </p:nvSpPr>
        <p:spPr>
          <a:xfrm>
            <a:off x="785813" y="357188"/>
            <a:ext cx="2928937" cy="3000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sp>
        <p:nvSpPr>
          <p:cNvPr id="6" name="Pravokutnik 5"/>
          <p:cNvSpPr/>
          <p:nvPr/>
        </p:nvSpPr>
        <p:spPr>
          <a:xfrm>
            <a:off x="214313" y="214313"/>
            <a:ext cx="8715375" cy="64293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pic>
        <p:nvPicPr>
          <p:cNvPr id="18436" name="Picture 4" descr="H:\Skolska godina 2011 2012\Djelatnici skole\Tihana Preksavec\Grlica Printex 2012\+MALI GRAĐANI\+Mali gradani\Slike\Župan Ivan Perhoć dodjeljuje volonterske knjižice na svečanosti u povodu Dana Europe i 15. obljetnice Caritasovog dječjeg borav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357188"/>
            <a:ext cx="37147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2" descr="H:\Skolska godina 2011 2012\Djelatnici skole\Tihana Preksavec\Grlica Printex 2012\+MALI VELIKI LJUDI\Slike\DSCF12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8250" y="3571875"/>
            <a:ext cx="3857625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 descr="H:\Skolska godina 2011 2012\Djelatnici skole\Katarina Cajic\Katarina 19 12 2011\Untitled-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428604"/>
            <a:ext cx="2071702" cy="280766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190500" cap="rnd">
            <a:solidFill>
              <a:schemeClr val="bg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8439" name="TekstniOkvir 7"/>
          <p:cNvSpPr txBox="1">
            <a:spLocks noChangeArrowheads="1"/>
          </p:cNvSpPr>
          <p:nvPr/>
        </p:nvSpPr>
        <p:spPr bwMode="auto">
          <a:xfrm rot="1212534">
            <a:off x="4368800" y="1784350"/>
            <a:ext cx="1714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solidFill>
                  <a:schemeClr val="bg2"/>
                </a:solidFill>
                <a:latin typeface="Century Gothic" pitchFamily="34" charset="0"/>
              </a:rPr>
              <a:t>Volunteering</a:t>
            </a:r>
          </a:p>
        </p:txBody>
      </p:sp>
      <p:pic>
        <p:nvPicPr>
          <p:cNvPr id="10" name="Picture 4" descr="D:\backup\Pictures\Slike 2013\Elizabeta 5 11 2012\DCIM\100OLYMP\PA2700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8" y="3286125"/>
            <a:ext cx="4286250" cy="32146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kstniOkvir 1"/>
          <p:cNvSpPr txBox="1">
            <a:spLocks noChangeArrowheads="1"/>
          </p:cNvSpPr>
          <p:nvPr/>
        </p:nvSpPr>
        <p:spPr bwMode="auto">
          <a:xfrm>
            <a:off x="214313" y="285750"/>
            <a:ext cx="850106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3200" b="1">
                <a:latin typeface="Century Gothic" pitchFamily="34" charset="0"/>
              </a:rPr>
              <a:t>Support of the Parents’ Council and the local community</a:t>
            </a:r>
          </a:p>
        </p:txBody>
      </p:sp>
      <p:pic>
        <p:nvPicPr>
          <p:cNvPr id="3" name="Picture 1" descr="C:\Users\Drazen\Desktop\Untitled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928813"/>
            <a:ext cx="6075363" cy="4357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kstniOkvir 1"/>
          <p:cNvSpPr txBox="1">
            <a:spLocks noChangeArrowheads="1"/>
          </p:cNvSpPr>
          <p:nvPr/>
        </p:nvSpPr>
        <p:spPr bwMode="auto">
          <a:xfrm>
            <a:off x="214313" y="2786063"/>
            <a:ext cx="871537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3200" b="1" dirty="0">
                <a:latin typeface="Century Gothic" pitchFamily="34" charset="0"/>
              </a:rPr>
              <a:t>Unanimous</a:t>
            </a:r>
            <a:r>
              <a:rPr lang="hr-HR" sz="3200" b="1" dirty="0">
                <a:latin typeface="Century Gothic" pitchFamily="34" charset="0"/>
              </a:rPr>
              <a:t> </a:t>
            </a:r>
            <a:r>
              <a:rPr lang="hr-HR" sz="3200" b="1" dirty="0">
                <a:latin typeface="Century Gothic" pitchFamily="34" charset="0"/>
              </a:rPr>
              <a:t>decision</a:t>
            </a:r>
            <a:r>
              <a:rPr lang="hr-HR" sz="3200" b="1" dirty="0">
                <a:latin typeface="Century Gothic" pitchFamily="34" charset="0"/>
              </a:rPr>
              <a:t> </a:t>
            </a:r>
            <a:r>
              <a:rPr lang="hr-HR" sz="3200" b="1" dirty="0">
                <a:latin typeface="Century Gothic" pitchFamily="34" charset="0"/>
              </a:rPr>
              <a:t>by</a:t>
            </a:r>
            <a:r>
              <a:rPr lang="hr-HR" sz="3200" b="1" dirty="0">
                <a:latin typeface="Century Gothic" pitchFamily="34" charset="0"/>
              </a:rPr>
              <a:t> </a:t>
            </a:r>
            <a:r>
              <a:rPr lang="hr-HR" sz="3200" b="1" dirty="0">
                <a:latin typeface="Century Gothic" pitchFamily="34" charset="0"/>
              </a:rPr>
              <a:t>the</a:t>
            </a:r>
            <a:r>
              <a:rPr lang="hr-HR" sz="3200" b="1" dirty="0">
                <a:latin typeface="Century Gothic" pitchFamily="34" charset="0"/>
              </a:rPr>
              <a:t> </a:t>
            </a:r>
            <a:r>
              <a:rPr lang="hr-HR" sz="3200" b="1" dirty="0">
                <a:latin typeface="Century Gothic" pitchFamily="34" charset="0"/>
              </a:rPr>
              <a:t>Teachers</a:t>
            </a:r>
            <a:r>
              <a:rPr lang="hr-HR" sz="3200" b="1" dirty="0">
                <a:latin typeface="Century Gothic" pitchFamily="34" charset="0"/>
              </a:rPr>
              <a:t>’ </a:t>
            </a:r>
            <a:r>
              <a:rPr lang="hr-HR" sz="3200" b="1" dirty="0">
                <a:latin typeface="Century Gothic" pitchFamily="34" charset="0"/>
              </a:rPr>
              <a:t>Council</a:t>
            </a:r>
            <a:r>
              <a:rPr lang="hr-HR" sz="3200" b="1" dirty="0">
                <a:latin typeface="Century Gothic" pitchFamily="34" charset="0"/>
              </a:rPr>
              <a:t> </a:t>
            </a:r>
            <a:r>
              <a:rPr lang="hr-HR" sz="3200" b="1" dirty="0" smtClean="0">
                <a:latin typeface="Century Gothic" pitchFamily="34" charset="0"/>
              </a:rPr>
              <a:t>of</a:t>
            </a:r>
            <a:r>
              <a:rPr lang="hr-HR" sz="3200" b="1" dirty="0" smtClean="0">
                <a:latin typeface="Century Gothic" pitchFamily="34" charset="0"/>
              </a:rPr>
              <a:t> </a:t>
            </a:r>
            <a:r>
              <a:rPr lang="hr-HR" sz="3200" b="1" dirty="0" smtClean="0">
                <a:latin typeface="Century Gothic" pitchFamily="34" charset="0"/>
              </a:rPr>
              <a:t>the</a:t>
            </a:r>
            <a:r>
              <a:rPr lang="hr-HR" sz="3200" b="1" dirty="0" smtClean="0">
                <a:latin typeface="Century Gothic" pitchFamily="34" charset="0"/>
              </a:rPr>
              <a:t> Third </a:t>
            </a:r>
            <a:r>
              <a:rPr lang="hr-HR" sz="3200" b="1" dirty="0" smtClean="0">
                <a:latin typeface="Century Gothic" pitchFamily="34" charset="0"/>
              </a:rPr>
              <a:t>Primary</a:t>
            </a:r>
            <a:r>
              <a:rPr lang="hr-HR" sz="3200" b="1" dirty="0" smtClean="0">
                <a:latin typeface="Century Gothic" pitchFamily="34" charset="0"/>
              </a:rPr>
              <a:t> </a:t>
            </a:r>
            <a:r>
              <a:rPr lang="hr-HR" sz="3200" b="1" dirty="0" smtClean="0">
                <a:latin typeface="Century Gothic" pitchFamily="34" charset="0"/>
              </a:rPr>
              <a:t>School</a:t>
            </a:r>
            <a:r>
              <a:rPr lang="hr-HR" sz="3200" b="1" dirty="0" smtClean="0">
                <a:latin typeface="Century Gothic" pitchFamily="34" charset="0"/>
              </a:rPr>
              <a:t> Čakovec </a:t>
            </a:r>
            <a:r>
              <a:rPr lang="hr-HR" sz="3200" b="1" dirty="0" smtClean="0">
                <a:latin typeface="Century Gothic" pitchFamily="34" charset="0"/>
              </a:rPr>
              <a:t>that</a:t>
            </a:r>
            <a:r>
              <a:rPr lang="hr-HR" sz="3200" b="1" dirty="0" smtClean="0">
                <a:latin typeface="Century Gothic" pitchFamily="34" charset="0"/>
              </a:rPr>
              <a:t> </a:t>
            </a:r>
            <a:r>
              <a:rPr lang="hr-HR" sz="3200" b="1" dirty="0" smtClean="0">
                <a:latin typeface="Century Gothic" pitchFamily="34" charset="0"/>
              </a:rPr>
              <a:t>the</a:t>
            </a:r>
            <a:r>
              <a:rPr lang="hr-HR" sz="3200" b="1" dirty="0" smtClean="0">
                <a:latin typeface="Century Gothic" pitchFamily="34" charset="0"/>
              </a:rPr>
              <a:t> </a:t>
            </a:r>
            <a:r>
              <a:rPr lang="hr-HR" sz="3200" b="1" dirty="0" smtClean="0">
                <a:latin typeface="Century Gothic" pitchFamily="34" charset="0"/>
              </a:rPr>
              <a:t>School</a:t>
            </a:r>
            <a:r>
              <a:rPr lang="hr-HR" sz="3200" b="1" dirty="0" smtClean="0">
                <a:latin typeface="Century Gothic" pitchFamily="34" charset="0"/>
              </a:rPr>
              <a:t> </a:t>
            </a:r>
            <a:r>
              <a:rPr lang="hr-HR" sz="3200" b="1" dirty="0" smtClean="0">
                <a:latin typeface="Century Gothic" pitchFamily="34" charset="0"/>
              </a:rPr>
              <a:t>will</a:t>
            </a:r>
            <a:r>
              <a:rPr lang="hr-HR" sz="3200" b="1" dirty="0" smtClean="0">
                <a:latin typeface="Century Gothic" pitchFamily="34" charset="0"/>
              </a:rPr>
              <a:t> </a:t>
            </a:r>
            <a:r>
              <a:rPr lang="hr-HR" sz="3200" b="1" dirty="0" err="1" smtClean="0">
                <a:latin typeface="Century Gothic" pitchFamily="34" charset="0"/>
              </a:rPr>
              <a:t>participate</a:t>
            </a:r>
            <a:r>
              <a:rPr lang="hr-HR" sz="3200" b="1" dirty="0" smtClean="0">
                <a:latin typeface="Century Gothic" pitchFamily="34" charset="0"/>
              </a:rPr>
              <a:t> </a:t>
            </a:r>
            <a:r>
              <a:rPr lang="hr-HR" sz="3200" b="1" dirty="0" err="1" smtClean="0">
                <a:latin typeface="Century Gothic" pitchFamily="34" charset="0"/>
              </a:rPr>
              <a:t>in</a:t>
            </a:r>
            <a:r>
              <a:rPr lang="hr-HR" sz="3200" b="1" dirty="0" smtClean="0">
                <a:latin typeface="Century Gothic" pitchFamily="34" charset="0"/>
              </a:rPr>
              <a:t> </a:t>
            </a:r>
            <a:r>
              <a:rPr lang="hr-HR" sz="3200" b="1" dirty="0" err="1">
                <a:latin typeface="Century Gothic" pitchFamily="34" charset="0"/>
              </a:rPr>
              <a:t>the</a:t>
            </a:r>
            <a:r>
              <a:rPr lang="hr-HR" sz="3200" b="1" dirty="0">
                <a:latin typeface="Century Gothic" pitchFamily="34" charset="0"/>
              </a:rPr>
              <a:t> </a:t>
            </a:r>
            <a:r>
              <a:rPr lang="hr-HR" sz="3200" b="1" dirty="0" err="1">
                <a:latin typeface="Century Gothic" pitchFamily="34" charset="0"/>
              </a:rPr>
              <a:t>experimental</a:t>
            </a:r>
            <a:r>
              <a:rPr lang="hr-HR" sz="3200" b="1" dirty="0">
                <a:latin typeface="Century Gothic" pitchFamily="34" charset="0"/>
              </a:rPr>
              <a:t> </a:t>
            </a:r>
            <a:r>
              <a:rPr lang="hr-HR" sz="3200" b="1" dirty="0" err="1">
                <a:latin typeface="Century Gothic" pitchFamily="34" charset="0"/>
              </a:rPr>
              <a:t>implementation</a:t>
            </a:r>
            <a:r>
              <a:rPr lang="hr-HR" sz="3200" b="1" dirty="0">
                <a:latin typeface="Century Gothic" pitchFamily="34" charset="0"/>
              </a:rPr>
              <a:t> </a:t>
            </a:r>
            <a:r>
              <a:rPr lang="hr-HR" sz="3200" b="1" dirty="0" err="1">
                <a:latin typeface="Century Gothic" pitchFamily="34" charset="0"/>
              </a:rPr>
              <a:t>of</a:t>
            </a:r>
            <a:r>
              <a:rPr lang="hr-HR" sz="3200" b="1" dirty="0">
                <a:latin typeface="Century Gothic" pitchFamily="34" charset="0"/>
              </a:rPr>
              <a:t> </a:t>
            </a:r>
            <a:r>
              <a:rPr lang="hr-HR" sz="3200" b="1" dirty="0" err="1">
                <a:latin typeface="Century Gothic" pitchFamily="34" charset="0"/>
              </a:rPr>
              <a:t>the</a:t>
            </a:r>
            <a:r>
              <a:rPr lang="hr-HR" sz="3200" b="1" dirty="0">
                <a:latin typeface="Century Gothic" pitchFamily="34" charset="0"/>
              </a:rPr>
              <a:t> </a:t>
            </a:r>
            <a:r>
              <a:rPr lang="hr-HR" sz="3200" b="1" dirty="0" smtClean="0">
                <a:latin typeface="Century Gothic" pitchFamily="34" charset="0"/>
              </a:rPr>
              <a:t>New </a:t>
            </a:r>
            <a:r>
              <a:rPr lang="hr-HR" sz="3200" b="1" dirty="0" smtClean="0">
                <a:latin typeface="Century Gothic" pitchFamily="34" charset="0"/>
              </a:rPr>
              <a:t>National </a:t>
            </a:r>
            <a:r>
              <a:rPr lang="hr-HR" sz="3200" b="1" dirty="0" err="1" smtClean="0">
                <a:latin typeface="Century Gothic" pitchFamily="34" charset="0"/>
              </a:rPr>
              <a:t>Currriculum</a:t>
            </a:r>
            <a:r>
              <a:rPr lang="hr-HR" sz="3200" b="1" dirty="0" smtClean="0">
                <a:latin typeface="Century Gothic" pitchFamily="34" charset="0"/>
              </a:rPr>
              <a:t> </a:t>
            </a:r>
            <a:r>
              <a:rPr lang="hr-HR" sz="3200" b="1" dirty="0" smtClean="0">
                <a:latin typeface="Century Gothic" pitchFamily="34" charset="0"/>
              </a:rPr>
              <a:t>for </a:t>
            </a:r>
            <a:r>
              <a:rPr lang="hr-HR" sz="3200" b="1" dirty="0" err="1" smtClean="0">
                <a:latin typeface="Century Gothic" pitchFamily="34" charset="0"/>
              </a:rPr>
              <a:t>Active</a:t>
            </a:r>
            <a:r>
              <a:rPr lang="hr-HR" sz="3200" b="1" dirty="0" smtClean="0">
                <a:latin typeface="Century Gothic" pitchFamily="34" charset="0"/>
              </a:rPr>
              <a:t> </a:t>
            </a:r>
            <a:r>
              <a:rPr lang="hr-HR" sz="3200" b="1" dirty="0" err="1" smtClean="0">
                <a:latin typeface="Century Gothic" pitchFamily="34" charset="0"/>
              </a:rPr>
              <a:t>Citizenship</a:t>
            </a:r>
            <a:r>
              <a:rPr lang="hr-HR" sz="3200" b="1" dirty="0" smtClean="0">
                <a:latin typeface="Century Gothic" pitchFamily="34" charset="0"/>
              </a:rPr>
              <a:t> </a:t>
            </a:r>
            <a:r>
              <a:rPr lang="hr-HR" sz="3200" b="1" dirty="0" err="1" smtClean="0">
                <a:latin typeface="Century Gothic" pitchFamily="34" charset="0"/>
              </a:rPr>
              <a:t>Education</a:t>
            </a:r>
            <a:endParaRPr lang="hr-HR" sz="3200" b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kstniOkvir 1"/>
          <p:cNvSpPr txBox="1">
            <a:spLocks noChangeArrowheads="1"/>
          </p:cNvSpPr>
          <p:nvPr/>
        </p:nvSpPr>
        <p:spPr bwMode="auto">
          <a:xfrm>
            <a:off x="357188" y="1214438"/>
            <a:ext cx="85725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dirty="0" err="1" smtClean="0">
                <a:solidFill>
                  <a:srgbClr val="FF0000"/>
                </a:solidFill>
                <a:latin typeface="Century Gothic" pitchFamily="34" charset="0"/>
              </a:rPr>
              <a:t>Grades</a:t>
            </a:r>
            <a:r>
              <a:rPr lang="hr-HR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hr-HR" dirty="0">
                <a:solidFill>
                  <a:srgbClr val="FF0000"/>
                </a:solidFill>
                <a:latin typeface="Century Gothic" pitchFamily="34" charset="0"/>
              </a:rPr>
              <a:t>1 to </a:t>
            </a:r>
            <a:r>
              <a:rPr lang="hr-HR" dirty="0" smtClean="0">
                <a:solidFill>
                  <a:srgbClr val="FF0000"/>
                </a:solidFill>
                <a:latin typeface="Century Gothic" pitchFamily="34" charset="0"/>
              </a:rPr>
              <a:t>4 </a:t>
            </a:r>
            <a:r>
              <a:rPr lang="hr-HR" dirty="0" smtClean="0">
                <a:latin typeface="Century Gothic" pitchFamily="34" charset="0"/>
              </a:rPr>
              <a:t>- </a:t>
            </a:r>
            <a:r>
              <a:rPr lang="hr-HR" dirty="0" smtClean="0">
                <a:latin typeface="Century Gothic" pitchFamily="34" charset="0"/>
              </a:rPr>
              <a:t>Cross-</a:t>
            </a:r>
            <a:r>
              <a:rPr lang="hr-HR" dirty="0" err="1" smtClean="0">
                <a:latin typeface="Century Gothic" pitchFamily="34" charset="0"/>
              </a:rPr>
              <a:t>curricular</a:t>
            </a:r>
            <a:r>
              <a:rPr lang="hr-HR" dirty="0" smtClean="0">
                <a:latin typeface="Century Gothic" pitchFamily="34" charset="0"/>
              </a:rPr>
              <a:t> + </a:t>
            </a:r>
            <a:r>
              <a:rPr lang="hr-HR" dirty="0" err="1" smtClean="0">
                <a:latin typeface="Century Gothic" pitchFamily="34" charset="0"/>
              </a:rPr>
              <a:t>extracurricular</a:t>
            </a:r>
            <a:r>
              <a:rPr lang="hr-HR" dirty="0" smtClean="0">
                <a:latin typeface="Century Gothic" pitchFamily="34" charset="0"/>
              </a:rPr>
              <a:t> + </a:t>
            </a:r>
            <a:r>
              <a:rPr lang="hr-HR" dirty="0" err="1" smtClean="0">
                <a:latin typeface="Century Gothic" pitchFamily="34" charset="0"/>
              </a:rPr>
              <a:t>projects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between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school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and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local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community</a:t>
            </a:r>
            <a:r>
              <a:rPr lang="hr-HR" dirty="0" smtClean="0">
                <a:latin typeface="Century Gothic" pitchFamily="34" charset="0"/>
              </a:rPr>
              <a:t> </a:t>
            </a:r>
          </a:p>
          <a:p>
            <a:r>
              <a:rPr lang="hr-HR" dirty="0" err="1" smtClean="0">
                <a:latin typeface="Century Gothic" pitchFamily="34" charset="0"/>
              </a:rPr>
              <a:t>Duration</a:t>
            </a:r>
            <a:r>
              <a:rPr lang="hr-HR" dirty="0" smtClean="0">
                <a:latin typeface="Century Gothic" pitchFamily="34" charset="0"/>
              </a:rPr>
              <a:t>: 34 </a:t>
            </a:r>
            <a:r>
              <a:rPr lang="hr-HR" dirty="0" err="1" smtClean="0">
                <a:latin typeface="Century Gothic" pitchFamily="34" charset="0"/>
              </a:rPr>
              <a:t>hour</a:t>
            </a:r>
            <a:r>
              <a:rPr lang="hr-HR" dirty="0" smtClean="0">
                <a:latin typeface="Century Gothic" pitchFamily="34" charset="0"/>
              </a:rPr>
              <a:t>/</a:t>
            </a:r>
            <a:r>
              <a:rPr lang="hr-HR" dirty="0" err="1" smtClean="0">
                <a:latin typeface="Century Gothic" pitchFamily="34" charset="0"/>
              </a:rPr>
              <a:t>lessons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per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year</a:t>
            </a:r>
            <a:r>
              <a:rPr lang="hr-HR" dirty="0">
                <a:latin typeface="Century Gothic" pitchFamily="34" charset="0"/>
              </a:rPr>
              <a:t>, </a:t>
            </a:r>
            <a:r>
              <a:rPr lang="hr-HR" dirty="0" smtClean="0">
                <a:latin typeface="Century Gothic" pitchFamily="34" charset="0"/>
              </a:rPr>
              <a:t>(</a:t>
            </a:r>
            <a:r>
              <a:rPr lang="hr-HR" dirty="0" err="1" smtClean="0">
                <a:latin typeface="Century Gothic" pitchFamily="34" charset="0"/>
              </a:rPr>
              <a:t>grades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>
                <a:latin typeface="Century Gothic" pitchFamily="34" charset="0"/>
              </a:rPr>
              <a:t>1 to 4 – </a:t>
            </a:r>
            <a:r>
              <a:rPr lang="hr-HR" dirty="0" err="1">
                <a:latin typeface="Century Gothic" pitchFamily="34" charset="0"/>
              </a:rPr>
              <a:t>extra</a:t>
            </a:r>
            <a:r>
              <a:rPr lang="hr-HR" dirty="0">
                <a:latin typeface="Century Gothic" pitchFamily="34" charset="0"/>
              </a:rPr>
              <a:t>-</a:t>
            </a:r>
            <a:r>
              <a:rPr lang="hr-HR" dirty="0" err="1">
                <a:latin typeface="Century Gothic" pitchFamily="34" charset="0"/>
              </a:rPr>
              <a:t>curricular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group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Little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Citizens</a:t>
            </a:r>
            <a:r>
              <a:rPr lang="hr-HR" dirty="0" smtClean="0">
                <a:latin typeface="Century Gothic" pitchFamily="34" charset="0"/>
              </a:rPr>
              <a:t> is </a:t>
            </a:r>
            <a:r>
              <a:rPr lang="hr-HR" dirty="0" err="1" smtClean="0">
                <a:latin typeface="Century Gothic" pitchFamily="34" charset="0"/>
              </a:rPr>
              <a:t>organized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in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our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school</a:t>
            </a:r>
            <a:r>
              <a:rPr lang="hr-HR" dirty="0" smtClean="0">
                <a:latin typeface="Century Gothic" pitchFamily="34" charset="0"/>
              </a:rPr>
              <a:t>)</a:t>
            </a:r>
            <a:endParaRPr lang="hr-HR" dirty="0">
              <a:latin typeface="Century Gothic" pitchFamily="34" charset="0"/>
            </a:endParaRPr>
          </a:p>
          <a:p>
            <a:r>
              <a:rPr lang="hr-HR" dirty="0" smtClean="0">
                <a:latin typeface="Century Gothic" pitchFamily="34" charset="0"/>
              </a:rPr>
              <a:t>Status: </a:t>
            </a:r>
            <a:r>
              <a:rPr lang="hr-HR" dirty="0" err="1" smtClean="0">
                <a:latin typeface="Century Gothic" pitchFamily="34" charset="0"/>
              </a:rPr>
              <a:t>obligated</a:t>
            </a:r>
            <a:r>
              <a:rPr lang="hr-HR" dirty="0" smtClean="0">
                <a:latin typeface="Century Gothic" pitchFamily="34" charset="0"/>
              </a:rPr>
              <a:t>. </a:t>
            </a:r>
          </a:p>
          <a:p>
            <a:r>
              <a:rPr lang="hr-HR" dirty="0" err="1" smtClean="0">
                <a:solidFill>
                  <a:srgbClr val="FF0000"/>
                </a:solidFill>
                <a:latin typeface="Century Gothic" pitchFamily="34" charset="0"/>
              </a:rPr>
              <a:t>Grades</a:t>
            </a:r>
            <a:r>
              <a:rPr lang="hr-HR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hr-HR" dirty="0">
                <a:solidFill>
                  <a:srgbClr val="FF0000"/>
                </a:solidFill>
                <a:latin typeface="Century Gothic" pitchFamily="34" charset="0"/>
              </a:rPr>
              <a:t>5 to </a:t>
            </a:r>
            <a:r>
              <a:rPr lang="hr-HR" dirty="0" smtClean="0">
                <a:solidFill>
                  <a:srgbClr val="FF0000"/>
                </a:solidFill>
                <a:latin typeface="Century Gothic" pitchFamily="34" charset="0"/>
              </a:rPr>
              <a:t>6 </a:t>
            </a:r>
            <a:r>
              <a:rPr lang="hr-HR" dirty="0" smtClean="0">
                <a:latin typeface="Century Gothic" pitchFamily="34" charset="0"/>
              </a:rPr>
              <a:t>–</a:t>
            </a:r>
            <a:r>
              <a:rPr lang="hr-HR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hr-HR" dirty="0">
                <a:latin typeface="Century Gothic" pitchFamily="34" charset="0"/>
              </a:rPr>
              <a:t>Cross-</a:t>
            </a:r>
            <a:r>
              <a:rPr lang="hr-HR" dirty="0" err="1">
                <a:latin typeface="Century Gothic" pitchFamily="34" charset="0"/>
              </a:rPr>
              <a:t>curricular</a:t>
            </a:r>
            <a:r>
              <a:rPr lang="hr-HR" dirty="0">
                <a:latin typeface="Century Gothic" pitchFamily="34" charset="0"/>
              </a:rPr>
              <a:t> + </a:t>
            </a:r>
            <a:r>
              <a:rPr lang="hr-HR" dirty="0" err="1">
                <a:latin typeface="Century Gothic" pitchFamily="34" charset="0"/>
              </a:rPr>
              <a:t>extracurricular</a:t>
            </a:r>
            <a:r>
              <a:rPr lang="hr-HR" dirty="0">
                <a:latin typeface="Century Gothic" pitchFamily="34" charset="0"/>
              </a:rPr>
              <a:t> + </a:t>
            </a:r>
            <a:r>
              <a:rPr lang="hr-HR" dirty="0" err="1">
                <a:latin typeface="Century Gothic" pitchFamily="34" charset="0"/>
              </a:rPr>
              <a:t>projects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between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school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and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local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community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smtClean="0">
                <a:latin typeface="Century Gothic" pitchFamily="34" charset="0"/>
              </a:rPr>
              <a:t>, </a:t>
            </a:r>
            <a:r>
              <a:rPr lang="hr-HR" dirty="0" err="1" smtClean="0">
                <a:latin typeface="Century Gothic" pitchFamily="34" charset="0"/>
              </a:rPr>
              <a:t>duration</a:t>
            </a:r>
            <a:r>
              <a:rPr lang="hr-HR" dirty="0" smtClean="0">
                <a:latin typeface="Century Gothic" pitchFamily="34" charset="0"/>
              </a:rPr>
              <a:t>: 35 </a:t>
            </a:r>
            <a:r>
              <a:rPr lang="hr-HR" dirty="0" err="1">
                <a:latin typeface="Century Gothic" pitchFamily="34" charset="0"/>
              </a:rPr>
              <a:t>hour</a:t>
            </a:r>
            <a:r>
              <a:rPr lang="hr-HR" dirty="0">
                <a:latin typeface="Century Gothic" pitchFamily="34" charset="0"/>
              </a:rPr>
              <a:t>/</a:t>
            </a:r>
            <a:r>
              <a:rPr lang="hr-HR" dirty="0" err="1">
                <a:latin typeface="Century Gothic" pitchFamily="34" charset="0"/>
              </a:rPr>
              <a:t>lessons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per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year</a:t>
            </a:r>
            <a:r>
              <a:rPr lang="hr-HR" dirty="0" smtClean="0">
                <a:latin typeface="Century Gothic" pitchFamily="34" charset="0"/>
              </a:rPr>
              <a:t>, status: </a:t>
            </a:r>
            <a:r>
              <a:rPr lang="hr-HR" dirty="0" err="1" smtClean="0">
                <a:latin typeface="Century Gothic" pitchFamily="34" charset="0"/>
              </a:rPr>
              <a:t>obligated</a:t>
            </a:r>
            <a:r>
              <a:rPr lang="hr-HR" dirty="0" smtClean="0">
                <a:latin typeface="Century Gothic" pitchFamily="34" charset="0"/>
              </a:rPr>
              <a:t>, + </a:t>
            </a:r>
            <a:r>
              <a:rPr lang="hr-HR" dirty="0" err="1" smtClean="0">
                <a:latin typeface="Century Gothic" pitchFamily="34" charset="0"/>
              </a:rPr>
              <a:t>modules</a:t>
            </a:r>
            <a:r>
              <a:rPr lang="hr-HR" dirty="0" smtClean="0">
                <a:latin typeface="Century Gothic" pitchFamily="34" charset="0"/>
              </a:rPr>
              <a:t>  </a:t>
            </a:r>
            <a:r>
              <a:rPr lang="hr-HR" dirty="0" err="1" smtClean="0">
                <a:latin typeface="Century Gothic" pitchFamily="34" charset="0"/>
              </a:rPr>
              <a:t>related</a:t>
            </a:r>
            <a:r>
              <a:rPr lang="hr-HR" dirty="0" smtClean="0">
                <a:latin typeface="Century Gothic" pitchFamily="34" charset="0"/>
              </a:rPr>
              <a:t> to </a:t>
            </a:r>
            <a:r>
              <a:rPr lang="hr-HR" dirty="0" err="1" smtClean="0">
                <a:latin typeface="Century Gothic" pitchFamily="34" charset="0"/>
              </a:rPr>
              <a:t>key</a:t>
            </a:r>
            <a:r>
              <a:rPr lang="hr-HR" dirty="0" smtClean="0">
                <a:latin typeface="Century Gothic" pitchFamily="34" charset="0"/>
              </a:rPr>
              <a:t> EDC/HRE </a:t>
            </a:r>
            <a:r>
              <a:rPr lang="hr-HR" dirty="0" err="1" smtClean="0">
                <a:latin typeface="Century Gothic" pitchFamily="34" charset="0"/>
              </a:rPr>
              <a:t>topics</a:t>
            </a:r>
            <a:r>
              <a:rPr lang="hr-HR" dirty="0" smtClean="0">
                <a:latin typeface="Century Gothic" pitchFamily="34" charset="0"/>
              </a:rPr>
              <a:t>, </a:t>
            </a:r>
            <a:r>
              <a:rPr lang="hr-HR" dirty="0" err="1" smtClean="0">
                <a:latin typeface="Century Gothic" pitchFamily="34" charset="0"/>
              </a:rPr>
              <a:t>duration</a:t>
            </a:r>
            <a:r>
              <a:rPr lang="hr-HR" dirty="0" smtClean="0">
                <a:latin typeface="Century Gothic" pitchFamily="34" charset="0"/>
              </a:rPr>
              <a:t>: 15 to 25 </a:t>
            </a:r>
            <a:r>
              <a:rPr lang="hr-HR" dirty="0" err="1" smtClean="0">
                <a:latin typeface="Century Gothic" pitchFamily="34" charset="0"/>
              </a:rPr>
              <a:t>hours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per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year</a:t>
            </a:r>
            <a:r>
              <a:rPr lang="hr-HR" dirty="0" smtClean="0">
                <a:latin typeface="Century Gothic" pitchFamily="34" charset="0"/>
              </a:rPr>
              <a:t>, status: </a:t>
            </a:r>
            <a:r>
              <a:rPr lang="hr-HR" dirty="0" err="1" smtClean="0">
                <a:latin typeface="Century Gothic" pitchFamily="34" charset="0"/>
              </a:rPr>
              <a:t>optional</a:t>
            </a:r>
            <a:r>
              <a:rPr lang="hr-HR" dirty="0" smtClean="0">
                <a:latin typeface="Century Gothic" pitchFamily="34" charset="0"/>
              </a:rPr>
              <a:t>, </a:t>
            </a:r>
            <a:r>
              <a:rPr lang="hr-HR" dirty="0" err="1" smtClean="0">
                <a:latin typeface="Century Gothic" pitchFamily="34" charset="0"/>
              </a:rPr>
              <a:t>depend</a:t>
            </a:r>
            <a:r>
              <a:rPr lang="hr-HR" dirty="0" smtClean="0">
                <a:latin typeface="Century Gothic" pitchFamily="34" charset="0"/>
              </a:rPr>
              <a:t> on </a:t>
            </a:r>
            <a:r>
              <a:rPr lang="hr-HR" dirty="0" err="1" smtClean="0">
                <a:latin typeface="Century Gothic" pitchFamily="34" charset="0"/>
              </a:rPr>
              <a:t>interest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of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students</a:t>
            </a:r>
            <a:r>
              <a:rPr lang="hr-HR" dirty="0" smtClean="0">
                <a:latin typeface="Century Gothic" pitchFamily="34" charset="0"/>
              </a:rPr>
              <a:t>. </a:t>
            </a:r>
          </a:p>
          <a:p>
            <a:r>
              <a:rPr lang="hr-HR" dirty="0" err="1" smtClean="0">
                <a:solidFill>
                  <a:srgbClr val="FF0000"/>
                </a:solidFill>
                <a:latin typeface="Century Gothic" pitchFamily="34" charset="0"/>
              </a:rPr>
              <a:t>G</a:t>
            </a:r>
            <a:r>
              <a:rPr lang="hr-HR" dirty="0" err="1" smtClean="0">
                <a:solidFill>
                  <a:srgbClr val="FF0000"/>
                </a:solidFill>
                <a:latin typeface="Century Gothic" pitchFamily="34" charset="0"/>
              </a:rPr>
              <a:t>rades</a:t>
            </a:r>
            <a:r>
              <a:rPr lang="hr-HR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hr-HR" dirty="0">
                <a:solidFill>
                  <a:srgbClr val="FF0000"/>
                </a:solidFill>
                <a:latin typeface="Century Gothic" pitchFamily="34" charset="0"/>
              </a:rPr>
              <a:t>7 </a:t>
            </a:r>
            <a:r>
              <a:rPr lang="hr-HR" dirty="0" smtClean="0">
                <a:solidFill>
                  <a:srgbClr val="FF0000"/>
                </a:solidFill>
                <a:latin typeface="Century Gothic" pitchFamily="34" charset="0"/>
              </a:rPr>
              <a:t>to </a:t>
            </a:r>
            <a:r>
              <a:rPr lang="hr-HR" dirty="0">
                <a:solidFill>
                  <a:srgbClr val="FF0000"/>
                </a:solidFill>
                <a:latin typeface="Century Gothic" pitchFamily="34" charset="0"/>
              </a:rPr>
              <a:t>8 </a:t>
            </a:r>
            <a:r>
              <a:rPr lang="hr-HR" dirty="0" smtClean="0">
                <a:latin typeface="Century Gothic" pitchFamily="34" charset="0"/>
              </a:rPr>
              <a:t>- Cross-</a:t>
            </a:r>
            <a:r>
              <a:rPr lang="hr-HR" dirty="0" err="1" smtClean="0">
                <a:latin typeface="Century Gothic" pitchFamily="34" charset="0"/>
              </a:rPr>
              <a:t>curricular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>
                <a:latin typeface="Century Gothic" pitchFamily="34" charset="0"/>
              </a:rPr>
              <a:t>+ </a:t>
            </a:r>
            <a:r>
              <a:rPr lang="hr-HR" dirty="0" err="1">
                <a:latin typeface="Century Gothic" pitchFamily="34" charset="0"/>
              </a:rPr>
              <a:t>extracurricular</a:t>
            </a:r>
            <a:r>
              <a:rPr lang="hr-HR" dirty="0">
                <a:latin typeface="Century Gothic" pitchFamily="34" charset="0"/>
              </a:rPr>
              <a:t> + </a:t>
            </a:r>
            <a:r>
              <a:rPr lang="hr-HR" dirty="0" err="1">
                <a:latin typeface="Century Gothic" pitchFamily="34" charset="0"/>
              </a:rPr>
              <a:t>projects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between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school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and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local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community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smtClean="0">
                <a:latin typeface="Century Gothic" pitchFamily="34" charset="0"/>
              </a:rPr>
              <a:t>, </a:t>
            </a:r>
            <a:r>
              <a:rPr lang="hr-HR" dirty="0" err="1" smtClean="0">
                <a:latin typeface="Century Gothic" pitchFamily="34" charset="0"/>
              </a:rPr>
              <a:t>duration</a:t>
            </a:r>
            <a:r>
              <a:rPr lang="hr-HR" dirty="0">
                <a:latin typeface="Century Gothic" pitchFamily="34" charset="0"/>
              </a:rPr>
              <a:t>: 34 </a:t>
            </a:r>
            <a:r>
              <a:rPr lang="hr-HR" dirty="0" err="1">
                <a:latin typeface="Century Gothic" pitchFamily="34" charset="0"/>
              </a:rPr>
              <a:t>hour</a:t>
            </a:r>
            <a:r>
              <a:rPr lang="hr-HR" dirty="0">
                <a:latin typeface="Century Gothic" pitchFamily="34" charset="0"/>
              </a:rPr>
              <a:t>/</a:t>
            </a:r>
            <a:r>
              <a:rPr lang="hr-HR" dirty="0" err="1">
                <a:latin typeface="Century Gothic" pitchFamily="34" charset="0"/>
              </a:rPr>
              <a:t>lessons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per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year</a:t>
            </a:r>
            <a:r>
              <a:rPr lang="hr-HR" dirty="0">
                <a:latin typeface="Century Gothic" pitchFamily="34" charset="0"/>
              </a:rPr>
              <a:t>, </a:t>
            </a:r>
            <a:r>
              <a:rPr lang="hr-HR" dirty="0" smtClean="0">
                <a:latin typeface="Century Gothic" pitchFamily="34" charset="0"/>
              </a:rPr>
              <a:t>status</a:t>
            </a:r>
            <a:r>
              <a:rPr lang="hr-HR" dirty="0">
                <a:latin typeface="Century Gothic" pitchFamily="34" charset="0"/>
              </a:rPr>
              <a:t>: </a:t>
            </a:r>
            <a:r>
              <a:rPr lang="hr-HR" dirty="0" err="1" smtClean="0">
                <a:latin typeface="Century Gothic" pitchFamily="34" charset="0"/>
              </a:rPr>
              <a:t>obligated</a:t>
            </a:r>
            <a:r>
              <a:rPr lang="hr-HR" dirty="0" smtClean="0">
                <a:latin typeface="Century Gothic" pitchFamily="34" charset="0"/>
              </a:rPr>
              <a:t>, + </a:t>
            </a:r>
            <a:r>
              <a:rPr lang="hr-HR" dirty="0" err="1" smtClean="0">
                <a:latin typeface="Century Gothic" pitchFamily="34" charset="0"/>
              </a:rPr>
              <a:t>modules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related</a:t>
            </a:r>
            <a:r>
              <a:rPr lang="hr-HR" dirty="0">
                <a:latin typeface="Century Gothic" pitchFamily="34" charset="0"/>
              </a:rPr>
              <a:t> to </a:t>
            </a:r>
            <a:r>
              <a:rPr lang="hr-HR" dirty="0" err="1">
                <a:latin typeface="Century Gothic" pitchFamily="34" charset="0"/>
              </a:rPr>
              <a:t>key</a:t>
            </a:r>
            <a:r>
              <a:rPr lang="hr-HR" dirty="0">
                <a:latin typeface="Century Gothic" pitchFamily="34" charset="0"/>
              </a:rPr>
              <a:t> EDC/HRE </a:t>
            </a:r>
            <a:r>
              <a:rPr lang="hr-HR" dirty="0" err="1">
                <a:latin typeface="Century Gothic" pitchFamily="34" charset="0"/>
              </a:rPr>
              <a:t>topics</a:t>
            </a:r>
            <a:r>
              <a:rPr lang="hr-HR" dirty="0">
                <a:latin typeface="Century Gothic" pitchFamily="34" charset="0"/>
              </a:rPr>
              <a:t>, </a:t>
            </a:r>
            <a:r>
              <a:rPr lang="hr-HR" dirty="0" err="1">
                <a:latin typeface="Century Gothic" pitchFamily="34" charset="0"/>
              </a:rPr>
              <a:t>duration</a:t>
            </a:r>
            <a:r>
              <a:rPr lang="hr-HR" dirty="0">
                <a:latin typeface="Century Gothic" pitchFamily="34" charset="0"/>
              </a:rPr>
              <a:t>: 15 to 25 </a:t>
            </a:r>
            <a:r>
              <a:rPr lang="hr-HR" dirty="0" err="1">
                <a:latin typeface="Century Gothic" pitchFamily="34" charset="0"/>
              </a:rPr>
              <a:t>hours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per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year</a:t>
            </a:r>
            <a:r>
              <a:rPr lang="hr-HR" dirty="0">
                <a:latin typeface="Century Gothic" pitchFamily="34" charset="0"/>
              </a:rPr>
              <a:t>, status: </a:t>
            </a:r>
            <a:r>
              <a:rPr lang="hr-HR" dirty="0" err="1">
                <a:latin typeface="Century Gothic" pitchFamily="34" charset="0"/>
              </a:rPr>
              <a:t>optional</a:t>
            </a:r>
            <a:r>
              <a:rPr lang="hr-HR" dirty="0">
                <a:latin typeface="Century Gothic" pitchFamily="34" charset="0"/>
              </a:rPr>
              <a:t>, </a:t>
            </a:r>
            <a:r>
              <a:rPr lang="hr-HR" dirty="0" err="1">
                <a:latin typeface="Century Gothic" pitchFamily="34" charset="0"/>
              </a:rPr>
              <a:t>depend</a:t>
            </a:r>
            <a:r>
              <a:rPr lang="hr-HR" dirty="0">
                <a:latin typeface="Century Gothic" pitchFamily="34" charset="0"/>
              </a:rPr>
              <a:t> on </a:t>
            </a:r>
            <a:r>
              <a:rPr lang="hr-HR" dirty="0" err="1">
                <a:latin typeface="Century Gothic" pitchFamily="34" charset="0"/>
              </a:rPr>
              <a:t>interest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of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students</a:t>
            </a:r>
            <a:r>
              <a:rPr lang="hr-HR" dirty="0" smtClean="0">
                <a:latin typeface="Century Gothic" pitchFamily="34" charset="0"/>
              </a:rPr>
              <a:t>, + separate </a:t>
            </a:r>
            <a:r>
              <a:rPr lang="hr-HR" dirty="0" err="1" smtClean="0">
                <a:latin typeface="Century Gothic" pitchFamily="34" charset="0"/>
              </a:rPr>
              <a:t>Active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Citizens</a:t>
            </a:r>
            <a:r>
              <a:rPr lang="hr-HR" dirty="0" smtClean="0">
                <a:latin typeface="Century Gothic" pitchFamily="34" charset="0"/>
              </a:rPr>
              <a:t>  </a:t>
            </a:r>
            <a:r>
              <a:rPr lang="hr-HR" dirty="0" err="1" smtClean="0">
                <a:latin typeface="Century Gothic" pitchFamily="34" charset="0"/>
              </a:rPr>
              <a:t>subject</a:t>
            </a:r>
            <a:r>
              <a:rPr lang="hr-HR" dirty="0" smtClean="0">
                <a:latin typeface="Century Gothic" pitchFamily="34" charset="0"/>
              </a:rPr>
              <a:t>, </a:t>
            </a:r>
            <a:r>
              <a:rPr lang="hr-HR" dirty="0" err="1" smtClean="0">
                <a:latin typeface="Century Gothic" pitchFamily="34" charset="0"/>
              </a:rPr>
              <a:t>duration</a:t>
            </a:r>
            <a:r>
              <a:rPr lang="hr-HR" dirty="0" smtClean="0">
                <a:latin typeface="Century Gothic" pitchFamily="34" charset="0"/>
              </a:rPr>
              <a:t> 35 </a:t>
            </a:r>
            <a:r>
              <a:rPr lang="hr-HR" dirty="0" err="1" smtClean="0">
                <a:latin typeface="Century Gothic" pitchFamily="34" charset="0"/>
              </a:rPr>
              <a:t>hour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per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year</a:t>
            </a:r>
            <a:r>
              <a:rPr lang="hr-HR" dirty="0" smtClean="0">
                <a:latin typeface="Century Gothic" pitchFamily="34" charset="0"/>
              </a:rPr>
              <a:t>, status: </a:t>
            </a:r>
            <a:r>
              <a:rPr lang="hr-HR" dirty="0" err="1" smtClean="0">
                <a:latin typeface="Century Gothic" pitchFamily="34" charset="0"/>
              </a:rPr>
              <a:t>optional</a:t>
            </a:r>
            <a:endParaRPr lang="hr-HR" dirty="0" smtClean="0">
              <a:latin typeface="Century Gothic" pitchFamily="34" charset="0"/>
            </a:endParaRPr>
          </a:p>
          <a:p>
            <a:r>
              <a:rPr lang="hr-HR" dirty="0" err="1">
                <a:solidFill>
                  <a:srgbClr val="FF0000"/>
                </a:solidFill>
                <a:latin typeface="Century Gothic" pitchFamily="34" charset="0"/>
              </a:rPr>
              <a:t>Grades</a:t>
            </a:r>
            <a:r>
              <a:rPr lang="hr-HR" dirty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hr-HR" dirty="0" smtClean="0">
                <a:solidFill>
                  <a:srgbClr val="FF0000"/>
                </a:solidFill>
                <a:latin typeface="Century Gothic" pitchFamily="34" charset="0"/>
              </a:rPr>
              <a:t>1 to 2 </a:t>
            </a:r>
            <a:r>
              <a:rPr lang="hr-HR" dirty="0" err="1" smtClean="0">
                <a:solidFill>
                  <a:srgbClr val="FF0000"/>
                </a:solidFill>
                <a:latin typeface="Century Gothic" pitchFamily="34" charset="0"/>
              </a:rPr>
              <a:t>of</a:t>
            </a:r>
            <a:r>
              <a:rPr lang="hr-HR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hr-HR" dirty="0" err="1" smtClean="0">
                <a:solidFill>
                  <a:srgbClr val="FF0000"/>
                </a:solidFill>
                <a:latin typeface="Century Gothic" pitchFamily="34" charset="0"/>
              </a:rPr>
              <a:t>the</a:t>
            </a:r>
            <a:r>
              <a:rPr lang="hr-HR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hr-HR" dirty="0" err="1" smtClean="0">
                <a:solidFill>
                  <a:srgbClr val="FF0000"/>
                </a:solidFill>
                <a:latin typeface="Century Gothic" pitchFamily="34" charset="0"/>
              </a:rPr>
              <a:t>secondary</a:t>
            </a:r>
            <a:r>
              <a:rPr lang="hr-HR" dirty="0" smtClean="0">
                <a:solidFill>
                  <a:srgbClr val="FF0000"/>
                </a:solidFill>
                <a:latin typeface="Century Gothic" pitchFamily="34" charset="0"/>
              </a:rPr>
              <a:t>  </a:t>
            </a:r>
            <a:r>
              <a:rPr lang="hr-HR" dirty="0" err="1" smtClean="0">
                <a:solidFill>
                  <a:srgbClr val="FF0000"/>
                </a:solidFill>
                <a:latin typeface="Century Gothic" pitchFamily="34" charset="0"/>
              </a:rPr>
              <a:t>schools</a:t>
            </a:r>
            <a:r>
              <a:rPr lang="hr-HR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hr-HR" dirty="0" smtClean="0">
                <a:latin typeface="Century Gothic" pitchFamily="34" charset="0"/>
              </a:rPr>
              <a:t>– separate </a:t>
            </a:r>
            <a:r>
              <a:rPr lang="hr-HR" dirty="0" err="1" smtClean="0">
                <a:latin typeface="Century Gothic" pitchFamily="34" charset="0"/>
              </a:rPr>
              <a:t>subject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Active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Citizenship</a:t>
            </a:r>
            <a:r>
              <a:rPr lang="hr-HR" dirty="0" smtClean="0">
                <a:latin typeface="Century Gothic" pitchFamily="34" charset="0"/>
              </a:rPr>
              <a:t>  </a:t>
            </a:r>
            <a:r>
              <a:rPr lang="hr-HR" dirty="0" err="1" smtClean="0">
                <a:latin typeface="Century Gothic" pitchFamily="34" charset="0"/>
              </a:rPr>
              <a:t>Education</a:t>
            </a:r>
            <a:r>
              <a:rPr lang="hr-HR" dirty="0" smtClean="0">
                <a:latin typeface="Century Gothic" pitchFamily="34" charset="0"/>
              </a:rPr>
              <a:t>, </a:t>
            </a:r>
            <a:r>
              <a:rPr lang="hr-HR" dirty="0" err="1" smtClean="0">
                <a:latin typeface="Century Gothic" pitchFamily="34" charset="0"/>
              </a:rPr>
              <a:t>duration</a:t>
            </a:r>
            <a:r>
              <a:rPr lang="hr-HR" dirty="0" smtClean="0">
                <a:latin typeface="Century Gothic" pitchFamily="34" charset="0"/>
              </a:rPr>
              <a:t> 35 </a:t>
            </a:r>
            <a:r>
              <a:rPr lang="hr-HR" dirty="0" err="1" smtClean="0">
                <a:latin typeface="Century Gothic" pitchFamily="34" charset="0"/>
              </a:rPr>
              <a:t>hours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per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year</a:t>
            </a:r>
            <a:r>
              <a:rPr lang="hr-HR" dirty="0" smtClean="0">
                <a:latin typeface="Century Gothic" pitchFamily="34" charset="0"/>
              </a:rPr>
              <a:t>, status: </a:t>
            </a:r>
            <a:r>
              <a:rPr lang="hr-HR" dirty="0" err="1" smtClean="0">
                <a:latin typeface="Century Gothic" pitchFamily="34" charset="0"/>
              </a:rPr>
              <a:t>obligated</a:t>
            </a:r>
            <a:r>
              <a:rPr lang="hr-HR" dirty="0" smtClean="0">
                <a:latin typeface="Century Gothic" pitchFamily="34" charset="0"/>
              </a:rPr>
              <a:t>, + </a:t>
            </a:r>
            <a:r>
              <a:rPr lang="hr-HR" dirty="0" err="1" smtClean="0">
                <a:latin typeface="Century Gothic" pitchFamily="34" charset="0"/>
              </a:rPr>
              <a:t>cross</a:t>
            </a:r>
            <a:r>
              <a:rPr lang="hr-HR" dirty="0" smtClean="0">
                <a:latin typeface="Century Gothic" pitchFamily="34" charset="0"/>
              </a:rPr>
              <a:t>-</a:t>
            </a:r>
            <a:r>
              <a:rPr lang="hr-HR" dirty="0" err="1" smtClean="0">
                <a:latin typeface="Century Gothic" pitchFamily="34" charset="0"/>
              </a:rPr>
              <a:t>curricular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>
                <a:latin typeface="Century Gothic" pitchFamily="34" charset="0"/>
              </a:rPr>
              <a:t>+ </a:t>
            </a:r>
            <a:r>
              <a:rPr lang="hr-HR" dirty="0" err="1">
                <a:latin typeface="Century Gothic" pitchFamily="34" charset="0"/>
              </a:rPr>
              <a:t>extracurricular</a:t>
            </a:r>
            <a:r>
              <a:rPr lang="hr-HR" dirty="0">
                <a:latin typeface="Century Gothic" pitchFamily="34" charset="0"/>
              </a:rPr>
              <a:t> + </a:t>
            </a:r>
            <a:r>
              <a:rPr lang="hr-HR" dirty="0" err="1">
                <a:latin typeface="Century Gothic" pitchFamily="34" charset="0"/>
              </a:rPr>
              <a:t>projects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between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school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and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>
                <a:latin typeface="Century Gothic" pitchFamily="34" charset="0"/>
              </a:rPr>
              <a:t>local</a:t>
            </a:r>
            <a:r>
              <a:rPr lang="hr-HR" dirty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community</a:t>
            </a:r>
            <a:r>
              <a:rPr lang="hr-HR" dirty="0" smtClean="0">
                <a:latin typeface="Century Gothic" pitchFamily="34" charset="0"/>
              </a:rPr>
              <a:t>, </a:t>
            </a:r>
            <a:r>
              <a:rPr lang="hr-HR" dirty="0" err="1" smtClean="0">
                <a:latin typeface="Century Gothic" pitchFamily="34" charset="0"/>
              </a:rPr>
              <a:t>duration</a:t>
            </a:r>
            <a:r>
              <a:rPr lang="hr-HR" dirty="0" smtClean="0">
                <a:latin typeface="Century Gothic" pitchFamily="34" charset="0"/>
              </a:rPr>
              <a:t>: 15 </a:t>
            </a:r>
            <a:r>
              <a:rPr lang="hr-HR" dirty="0" err="1" smtClean="0">
                <a:latin typeface="Century Gothic" pitchFamily="34" charset="0"/>
              </a:rPr>
              <a:t>hours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per</a:t>
            </a:r>
            <a:r>
              <a:rPr lang="hr-HR" dirty="0" smtClean="0">
                <a:latin typeface="Century Gothic" pitchFamily="34" charset="0"/>
              </a:rPr>
              <a:t> </a:t>
            </a:r>
            <a:r>
              <a:rPr lang="hr-HR" dirty="0" err="1" smtClean="0">
                <a:latin typeface="Century Gothic" pitchFamily="34" charset="0"/>
              </a:rPr>
              <a:t>year</a:t>
            </a:r>
            <a:r>
              <a:rPr lang="hr-HR" dirty="0" smtClean="0">
                <a:latin typeface="Century Gothic" pitchFamily="34" charset="0"/>
              </a:rPr>
              <a:t>, status: </a:t>
            </a:r>
            <a:r>
              <a:rPr lang="hr-HR" dirty="0" err="1" smtClean="0">
                <a:latin typeface="Century Gothic" pitchFamily="34" charset="0"/>
              </a:rPr>
              <a:t>obligated</a:t>
            </a:r>
            <a:endParaRPr lang="hr-HR" dirty="0" smtClean="0">
              <a:latin typeface="Century Gothic" pitchFamily="34" charset="0"/>
            </a:endParaRPr>
          </a:p>
        </p:txBody>
      </p:sp>
      <p:sp>
        <p:nvSpPr>
          <p:cNvPr id="3" name="Pravokutnik 2"/>
          <p:cNvSpPr/>
          <p:nvPr/>
        </p:nvSpPr>
        <p:spPr>
          <a:xfrm>
            <a:off x="149360" y="214290"/>
            <a:ext cx="224933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cs typeface="+mn-cs"/>
              </a:rPr>
              <a:t>HOW?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kutnik 1"/>
          <p:cNvSpPr/>
          <p:nvPr/>
        </p:nvSpPr>
        <p:spPr>
          <a:xfrm>
            <a:off x="-141267" y="214290"/>
            <a:ext cx="690766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cs typeface="+mn-cs"/>
              </a:rPr>
              <a:t>CROSS-CURRICULAR</a:t>
            </a:r>
          </a:p>
        </p:txBody>
      </p:sp>
      <p:sp>
        <p:nvSpPr>
          <p:cNvPr id="22531" name="TekstniOkvir 2"/>
          <p:cNvSpPr txBox="1">
            <a:spLocks noChangeArrowheads="1"/>
          </p:cNvSpPr>
          <p:nvPr/>
        </p:nvSpPr>
        <p:spPr bwMode="auto">
          <a:xfrm>
            <a:off x="285750" y="1428750"/>
            <a:ext cx="85725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hr-HR" sz="3200" b="1" dirty="0">
                <a:latin typeface="Century Gothic" pitchFamily="34" charset="0"/>
              </a:rPr>
              <a:t>CHOOSING COMMON OUTCOMES IN PROFESSIONAL </a:t>
            </a:r>
            <a:r>
              <a:rPr lang="hr-HR" sz="3200" b="1" dirty="0" smtClean="0">
                <a:latin typeface="Century Gothic" pitchFamily="34" charset="0"/>
              </a:rPr>
              <a:t>COUNCILS AT OUR SCHOOL</a:t>
            </a:r>
            <a:endParaRPr lang="hr-HR" sz="3200" b="1" dirty="0">
              <a:latin typeface="Century Gothic" pitchFamily="34" charset="0"/>
            </a:endParaRPr>
          </a:p>
        </p:txBody>
      </p:sp>
      <p:sp>
        <p:nvSpPr>
          <p:cNvPr id="22532" name="TekstniOkvir 3"/>
          <p:cNvSpPr txBox="1">
            <a:spLocks noChangeArrowheads="1"/>
          </p:cNvSpPr>
          <p:nvPr/>
        </p:nvSpPr>
        <p:spPr bwMode="auto">
          <a:xfrm>
            <a:off x="428625" y="3071813"/>
            <a:ext cx="8715375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hr-HR" sz="2000" dirty="0">
                <a:latin typeface="Century Gothic" pitchFamily="34" charset="0"/>
              </a:rPr>
              <a:t> </a:t>
            </a:r>
            <a:r>
              <a:rPr lang="hr-HR" sz="2000" dirty="0" err="1">
                <a:latin typeface="Century Gothic" pitchFamily="34" charset="0"/>
              </a:rPr>
              <a:t>O</a:t>
            </a:r>
            <a:r>
              <a:rPr lang="hr-HR" sz="2000" dirty="0" err="1" smtClean="0">
                <a:latin typeface="Century Gothic" pitchFamily="34" charset="0"/>
              </a:rPr>
              <a:t>nce</a:t>
            </a:r>
            <a:r>
              <a:rPr lang="hr-HR" sz="2000" dirty="0" smtClean="0">
                <a:latin typeface="Century Gothic" pitchFamily="34" charset="0"/>
              </a:rPr>
              <a:t> </a:t>
            </a:r>
            <a:r>
              <a:rPr lang="hr-HR" sz="2000" dirty="0">
                <a:latin typeface="Century Gothic" pitchFamily="34" charset="0"/>
              </a:rPr>
              <a:t>a </a:t>
            </a:r>
            <a:r>
              <a:rPr lang="hr-HR" sz="2000" dirty="0" err="1">
                <a:latin typeface="Century Gothic" pitchFamily="34" charset="0"/>
              </a:rPr>
              <a:t>month</a:t>
            </a:r>
            <a:endParaRPr lang="hr-HR" sz="2000" dirty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endParaRPr lang="hr-HR" sz="2000" dirty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hr-HR" sz="2000" dirty="0" err="1">
                <a:latin typeface="Century Gothic" pitchFamily="34" charset="0"/>
              </a:rPr>
              <a:t>Choosing</a:t>
            </a:r>
            <a:r>
              <a:rPr lang="hr-HR" sz="2000" dirty="0">
                <a:latin typeface="Century Gothic" pitchFamily="34" charset="0"/>
              </a:rPr>
              <a:t> </a:t>
            </a:r>
            <a:r>
              <a:rPr lang="hr-HR" sz="2000" dirty="0" err="1">
                <a:latin typeface="Century Gothic" pitchFamily="34" charset="0"/>
              </a:rPr>
              <a:t>two</a:t>
            </a:r>
            <a:r>
              <a:rPr lang="hr-HR" sz="2000" dirty="0">
                <a:latin typeface="Century Gothic" pitchFamily="34" charset="0"/>
              </a:rPr>
              <a:t> </a:t>
            </a:r>
            <a:r>
              <a:rPr lang="hr-HR" sz="2000" dirty="0" err="1">
                <a:latin typeface="Century Gothic" pitchFamily="34" charset="0"/>
              </a:rPr>
              <a:t>outcomes</a:t>
            </a:r>
            <a:r>
              <a:rPr lang="hr-HR" sz="2000" dirty="0">
                <a:latin typeface="Century Gothic" pitchFamily="34" charset="0"/>
              </a:rPr>
              <a:t>, </a:t>
            </a:r>
            <a:r>
              <a:rPr lang="hr-HR" sz="2000" dirty="0" err="1">
                <a:latin typeface="Century Gothic" pitchFamily="34" charset="0"/>
              </a:rPr>
              <a:t>agreement</a:t>
            </a:r>
            <a:r>
              <a:rPr lang="hr-HR" sz="2000" dirty="0">
                <a:latin typeface="Century Gothic" pitchFamily="34" charset="0"/>
              </a:rPr>
              <a:t> </a:t>
            </a:r>
            <a:r>
              <a:rPr lang="hr-HR" sz="2000" dirty="0" err="1">
                <a:latin typeface="Century Gothic" pitchFamily="34" charset="0"/>
              </a:rPr>
              <a:t>about</a:t>
            </a:r>
            <a:r>
              <a:rPr lang="hr-HR" sz="2000" dirty="0">
                <a:latin typeface="Century Gothic" pitchFamily="34" charset="0"/>
              </a:rPr>
              <a:t> </a:t>
            </a:r>
            <a:r>
              <a:rPr lang="hr-HR" sz="2000" dirty="0" err="1">
                <a:latin typeface="Century Gothic" pitchFamily="34" charset="0"/>
              </a:rPr>
              <a:t>the</a:t>
            </a:r>
            <a:r>
              <a:rPr lang="hr-HR" sz="2000" dirty="0">
                <a:latin typeface="Century Gothic" pitchFamily="34" charset="0"/>
              </a:rPr>
              <a:t> </a:t>
            </a:r>
            <a:r>
              <a:rPr lang="hr-HR" sz="2000" dirty="0" err="1">
                <a:latin typeface="Century Gothic" pitchFamily="34" charset="0"/>
              </a:rPr>
              <a:t>topics</a:t>
            </a:r>
            <a:endParaRPr lang="hr-HR" sz="2000" dirty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endParaRPr lang="hr-HR" sz="2000" dirty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hr-HR" sz="2000" dirty="0" err="1">
                <a:latin typeface="Century Gothic" pitchFamily="34" charset="0"/>
              </a:rPr>
              <a:t>Individual</a:t>
            </a:r>
            <a:r>
              <a:rPr lang="hr-HR" sz="2000" dirty="0">
                <a:latin typeface="Century Gothic" pitchFamily="34" charset="0"/>
              </a:rPr>
              <a:t> </a:t>
            </a:r>
            <a:r>
              <a:rPr lang="hr-HR" sz="2000" dirty="0" err="1">
                <a:latin typeface="Century Gothic" pitchFamily="34" charset="0"/>
              </a:rPr>
              <a:t>discussions</a:t>
            </a:r>
            <a:r>
              <a:rPr lang="hr-HR" sz="2000" dirty="0">
                <a:latin typeface="Century Gothic" pitchFamily="34" charset="0"/>
              </a:rPr>
              <a:t> </a:t>
            </a:r>
            <a:r>
              <a:rPr lang="hr-HR" sz="2000" dirty="0" err="1">
                <a:latin typeface="Century Gothic" pitchFamily="34" charset="0"/>
              </a:rPr>
              <a:t>among</a:t>
            </a:r>
            <a:r>
              <a:rPr lang="hr-HR" sz="2000" dirty="0">
                <a:latin typeface="Century Gothic" pitchFamily="34" charset="0"/>
              </a:rPr>
              <a:t> </a:t>
            </a:r>
            <a:r>
              <a:rPr lang="hr-HR" sz="2000" dirty="0" err="1">
                <a:latin typeface="Century Gothic" pitchFamily="34" charset="0"/>
              </a:rPr>
              <a:t>teachers</a:t>
            </a:r>
            <a:r>
              <a:rPr lang="hr-HR" sz="2000" dirty="0">
                <a:latin typeface="Century Gothic" pitchFamily="34" charset="0"/>
              </a:rPr>
              <a:t> </a:t>
            </a:r>
            <a:r>
              <a:rPr lang="hr-HR" sz="2000" dirty="0" err="1">
                <a:latin typeface="Century Gothic" pitchFamily="34" charset="0"/>
              </a:rPr>
              <a:t>teaching</a:t>
            </a:r>
            <a:r>
              <a:rPr lang="hr-HR" sz="2000" dirty="0">
                <a:latin typeface="Century Gothic" pitchFamily="34" charset="0"/>
              </a:rPr>
              <a:t> </a:t>
            </a:r>
            <a:r>
              <a:rPr lang="hr-HR" sz="2000" dirty="0" err="1">
                <a:latin typeface="Century Gothic" pitchFamily="34" charset="0"/>
              </a:rPr>
              <a:t>in</a:t>
            </a:r>
            <a:r>
              <a:rPr lang="hr-HR" sz="2000" dirty="0">
                <a:latin typeface="Century Gothic" pitchFamily="34" charset="0"/>
              </a:rPr>
              <a:t> </a:t>
            </a:r>
            <a:r>
              <a:rPr lang="hr-HR" sz="2000" dirty="0" err="1">
                <a:latin typeface="Century Gothic" pitchFamily="34" charset="0"/>
              </a:rPr>
              <a:t>the</a:t>
            </a:r>
            <a:r>
              <a:rPr lang="hr-HR" sz="2000" dirty="0">
                <a:latin typeface="Century Gothic" pitchFamily="34" charset="0"/>
              </a:rPr>
              <a:t> same </a:t>
            </a:r>
            <a:r>
              <a:rPr lang="hr-HR" sz="2000" dirty="0" err="1">
                <a:latin typeface="Century Gothic" pitchFamily="34" charset="0"/>
              </a:rPr>
              <a:t>classes</a:t>
            </a:r>
            <a:endParaRPr lang="hr-HR" sz="2000" dirty="0">
              <a:latin typeface="Century Gothic" pitchFamily="34" charset="0"/>
            </a:endParaRPr>
          </a:p>
          <a:p>
            <a:endParaRPr lang="hr-HR" sz="2000" dirty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hr-HR" sz="2000" dirty="0" err="1">
                <a:latin typeface="Century Gothic" pitchFamily="34" charset="0"/>
              </a:rPr>
              <a:t>Grades</a:t>
            </a:r>
            <a:r>
              <a:rPr lang="hr-HR" sz="2000" dirty="0">
                <a:latin typeface="Century Gothic" pitchFamily="34" charset="0"/>
              </a:rPr>
              <a:t> 1 to 4 – one table </a:t>
            </a:r>
            <a:r>
              <a:rPr lang="hr-HR" sz="2000" dirty="0" err="1">
                <a:latin typeface="Century Gothic" pitchFamily="34" charset="0"/>
              </a:rPr>
              <a:t>per</a:t>
            </a:r>
            <a:r>
              <a:rPr lang="hr-HR" sz="2000" dirty="0">
                <a:latin typeface="Century Gothic" pitchFamily="34" charset="0"/>
              </a:rPr>
              <a:t> one </a:t>
            </a:r>
            <a:r>
              <a:rPr lang="hr-HR" sz="2000" dirty="0" err="1">
                <a:latin typeface="Century Gothic" pitchFamily="34" charset="0"/>
              </a:rPr>
              <a:t>class</a:t>
            </a:r>
            <a:endParaRPr lang="hr-HR" sz="2000" dirty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endParaRPr lang="hr-HR" sz="2000" dirty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hr-HR" sz="2000" dirty="0" err="1">
                <a:latin typeface="Century Gothic" pitchFamily="34" charset="0"/>
              </a:rPr>
              <a:t>Grades</a:t>
            </a:r>
            <a:r>
              <a:rPr lang="hr-HR" sz="2000" dirty="0">
                <a:latin typeface="Century Gothic" pitchFamily="34" charset="0"/>
              </a:rPr>
              <a:t> 5 to 8 – </a:t>
            </a:r>
            <a:r>
              <a:rPr lang="hr-HR" sz="2000" dirty="0" err="1">
                <a:latin typeface="Century Gothic" pitchFamily="34" charset="0"/>
              </a:rPr>
              <a:t>every</a:t>
            </a:r>
            <a:r>
              <a:rPr lang="hr-HR" sz="2000" dirty="0">
                <a:latin typeface="Century Gothic" pitchFamily="34" charset="0"/>
              </a:rPr>
              <a:t> </a:t>
            </a:r>
            <a:r>
              <a:rPr lang="hr-HR" sz="2000" dirty="0" err="1">
                <a:latin typeface="Century Gothic" pitchFamily="34" charset="0"/>
              </a:rPr>
              <a:t>teacher</a:t>
            </a:r>
            <a:r>
              <a:rPr lang="hr-HR" sz="2000" dirty="0">
                <a:latin typeface="Century Gothic" pitchFamily="34" charset="0"/>
              </a:rPr>
              <a:t> </a:t>
            </a:r>
            <a:r>
              <a:rPr lang="hr-HR" sz="2000" dirty="0" err="1">
                <a:latin typeface="Century Gothic" pitchFamily="34" charset="0"/>
              </a:rPr>
              <a:t>makes</a:t>
            </a:r>
            <a:r>
              <a:rPr lang="hr-HR" sz="2000" dirty="0">
                <a:latin typeface="Century Gothic" pitchFamily="34" charset="0"/>
              </a:rPr>
              <a:t> </a:t>
            </a:r>
            <a:r>
              <a:rPr lang="hr-HR" sz="2000" dirty="0" err="1">
                <a:latin typeface="Century Gothic" pitchFamily="34" charset="0"/>
              </a:rPr>
              <a:t>their</a:t>
            </a:r>
            <a:r>
              <a:rPr lang="hr-HR" sz="2000" dirty="0">
                <a:latin typeface="Century Gothic" pitchFamily="34" charset="0"/>
              </a:rPr>
              <a:t> own </a:t>
            </a:r>
            <a:r>
              <a:rPr lang="hr-HR" sz="2000" dirty="0" smtClean="0">
                <a:latin typeface="Century Gothic" pitchFamily="34" charset="0"/>
              </a:rPr>
              <a:t>table </a:t>
            </a:r>
            <a:r>
              <a:rPr lang="hr-HR" sz="2000" dirty="0" err="1" smtClean="0">
                <a:latin typeface="Century Gothic" pitchFamily="34" charset="0"/>
              </a:rPr>
              <a:t>in</a:t>
            </a:r>
            <a:r>
              <a:rPr lang="hr-HR" sz="2000" dirty="0" smtClean="0">
                <a:latin typeface="Century Gothic" pitchFamily="34" charset="0"/>
              </a:rPr>
              <a:t> </a:t>
            </a:r>
            <a:r>
              <a:rPr lang="hr-HR" sz="2000" dirty="0" err="1" smtClean="0">
                <a:latin typeface="Century Gothic" pitchFamily="34" charset="0"/>
              </a:rPr>
              <a:t>corelation</a:t>
            </a:r>
            <a:r>
              <a:rPr lang="hr-HR" sz="2000" dirty="0" smtClean="0">
                <a:latin typeface="Century Gothic" pitchFamily="34" charset="0"/>
              </a:rPr>
              <a:t>  </a:t>
            </a:r>
            <a:r>
              <a:rPr lang="hr-HR" sz="2000" dirty="0" err="1" smtClean="0">
                <a:latin typeface="Century Gothic" pitchFamily="34" charset="0"/>
              </a:rPr>
              <a:t>with</a:t>
            </a:r>
            <a:r>
              <a:rPr lang="hr-HR" sz="2000" dirty="0" smtClean="0">
                <a:latin typeface="Century Gothic" pitchFamily="34" charset="0"/>
              </a:rPr>
              <a:t> </a:t>
            </a:r>
            <a:r>
              <a:rPr lang="hr-HR" sz="2000" dirty="0" err="1" smtClean="0">
                <a:latin typeface="Century Gothic" pitchFamily="34" charset="0"/>
              </a:rPr>
              <a:t>other</a:t>
            </a:r>
            <a:r>
              <a:rPr lang="hr-HR" sz="2000" dirty="0" smtClean="0">
                <a:latin typeface="Century Gothic" pitchFamily="34" charset="0"/>
              </a:rPr>
              <a:t> </a:t>
            </a:r>
            <a:r>
              <a:rPr lang="hr-HR" sz="2000" dirty="0" err="1" smtClean="0">
                <a:latin typeface="Century Gothic" pitchFamily="34" charset="0"/>
              </a:rPr>
              <a:t>teachers</a:t>
            </a:r>
            <a:endParaRPr lang="hr-HR" sz="2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backup\Desktop\Skolska godina 2012\Djelatnici skole\Zdenka Novak\Zdenka pano 12 11 2012\DCIM\104OLYMP\PB1258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3571875"/>
            <a:ext cx="4095750" cy="30718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555" name="Pravokutnik 3"/>
          <p:cNvSpPr>
            <a:spLocks noChangeArrowheads="1"/>
          </p:cNvSpPr>
          <p:nvPr/>
        </p:nvSpPr>
        <p:spPr bwMode="auto">
          <a:xfrm>
            <a:off x="285750" y="214313"/>
            <a:ext cx="850106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hr-HR" sz="2400" dirty="0" err="1">
                <a:solidFill>
                  <a:srgbClr val="FFFFFF"/>
                </a:solidFill>
                <a:latin typeface="Century Gothic" pitchFamily="34" charset="0"/>
              </a:rPr>
              <a:t>All</a:t>
            </a:r>
            <a:r>
              <a:rPr lang="hr-HR" sz="2400" dirty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>
                <a:solidFill>
                  <a:srgbClr val="FFFFFF"/>
                </a:solidFill>
                <a:latin typeface="Century Gothic" pitchFamily="34" charset="0"/>
              </a:rPr>
              <a:t>materials</a:t>
            </a:r>
            <a:r>
              <a:rPr lang="hr-HR" sz="2400" dirty="0">
                <a:solidFill>
                  <a:srgbClr val="FFFFFF"/>
                </a:solidFill>
                <a:latin typeface="Century Gothic" pitchFamily="34" charset="0"/>
              </a:rPr>
              <a:t> are </a:t>
            </a:r>
            <a:r>
              <a:rPr lang="hr-HR" sz="2400" dirty="0" err="1">
                <a:solidFill>
                  <a:srgbClr val="FFFFFF"/>
                </a:solidFill>
                <a:latin typeface="Century Gothic" pitchFamily="34" charset="0"/>
              </a:rPr>
              <a:t>stored</a:t>
            </a:r>
            <a:r>
              <a:rPr lang="hr-HR" sz="2400" dirty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>
                <a:solidFill>
                  <a:srgbClr val="FFFFFF"/>
                </a:solidFill>
                <a:latin typeface="Century Gothic" pitchFamily="34" charset="0"/>
              </a:rPr>
              <a:t>in</a:t>
            </a:r>
            <a:r>
              <a:rPr lang="hr-HR" sz="2400" dirty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folders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– 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Class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map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for 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Active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Citizenship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; </a:t>
            </a:r>
            <a:r>
              <a:rPr lang="hr-HR" sz="2400" dirty="0" err="1">
                <a:solidFill>
                  <a:srgbClr val="FFFFFF"/>
                </a:solidFill>
                <a:latin typeface="Century Gothic" pitchFamily="34" charset="0"/>
              </a:rPr>
              <a:t>both</a:t>
            </a:r>
            <a:r>
              <a:rPr lang="hr-HR" sz="2400" dirty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>
                <a:solidFill>
                  <a:srgbClr val="FFFFFF"/>
                </a:solidFill>
                <a:latin typeface="Century Gothic" pitchFamily="34" charset="0"/>
              </a:rPr>
              <a:t>in</a:t>
            </a:r>
            <a:r>
              <a:rPr lang="hr-HR" sz="2400" dirty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>
                <a:solidFill>
                  <a:srgbClr val="FFFFFF"/>
                </a:solidFill>
                <a:latin typeface="Century Gothic" pitchFamily="34" charset="0"/>
              </a:rPr>
              <a:t>print</a:t>
            </a:r>
            <a:r>
              <a:rPr lang="hr-HR" sz="2400" dirty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>
                <a:solidFill>
                  <a:srgbClr val="FFFFFF"/>
                </a:solidFill>
                <a:latin typeface="Century Gothic" pitchFamily="34" charset="0"/>
              </a:rPr>
              <a:t>and</a:t>
            </a:r>
            <a:r>
              <a:rPr lang="hr-HR" sz="2400" dirty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digitally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form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(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see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the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photo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of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the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two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class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maps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for AC – for 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the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1 to 4 grade 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and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for </a:t>
            </a: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the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5 to 8 grade)</a:t>
            </a:r>
            <a:endParaRPr lang="hr-HR" sz="2400" dirty="0">
              <a:solidFill>
                <a:srgbClr val="FFFFFF"/>
              </a:solidFill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hr-HR" sz="2400" dirty="0" err="1" smtClean="0">
                <a:solidFill>
                  <a:srgbClr val="FFFFFF"/>
                </a:solidFill>
                <a:latin typeface="Century Gothic" pitchFamily="34" charset="0"/>
              </a:rPr>
              <a:t>Decorating</a:t>
            </a:r>
            <a:r>
              <a:rPr lang="hr-HR" sz="2400" dirty="0" smtClean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>
                <a:solidFill>
                  <a:srgbClr val="FFFFFF"/>
                </a:solidFill>
                <a:latin typeface="Century Gothic" pitchFamily="34" charset="0"/>
              </a:rPr>
              <a:t>the</a:t>
            </a:r>
            <a:r>
              <a:rPr lang="hr-HR" sz="2400" dirty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>
                <a:solidFill>
                  <a:srgbClr val="FFFFFF"/>
                </a:solidFill>
                <a:latin typeface="Century Gothic" pitchFamily="34" charset="0"/>
              </a:rPr>
              <a:t>pinboard</a:t>
            </a:r>
            <a:r>
              <a:rPr lang="hr-HR" sz="2400" dirty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>
                <a:solidFill>
                  <a:srgbClr val="FFFFFF"/>
                </a:solidFill>
                <a:latin typeface="Century Gothic" pitchFamily="34" charset="0"/>
              </a:rPr>
              <a:t>in</a:t>
            </a:r>
            <a:r>
              <a:rPr lang="hr-HR" sz="2400" dirty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>
                <a:solidFill>
                  <a:srgbClr val="FFFFFF"/>
                </a:solidFill>
                <a:latin typeface="Century Gothic" pitchFamily="34" charset="0"/>
              </a:rPr>
              <a:t>the</a:t>
            </a:r>
            <a:r>
              <a:rPr lang="hr-HR" sz="2400" dirty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>
                <a:solidFill>
                  <a:srgbClr val="FFFFFF"/>
                </a:solidFill>
                <a:latin typeface="Century Gothic" pitchFamily="34" charset="0"/>
              </a:rPr>
              <a:t>school</a:t>
            </a:r>
            <a:r>
              <a:rPr lang="hr-HR" sz="2400" dirty="0">
                <a:solidFill>
                  <a:srgbClr val="FFFFFF"/>
                </a:solidFill>
                <a:latin typeface="Century Gothic" pitchFamily="34" charset="0"/>
              </a:rPr>
              <a:t>’s </a:t>
            </a:r>
            <a:r>
              <a:rPr lang="hr-HR" sz="2400" dirty="0" err="1">
                <a:solidFill>
                  <a:srgbClr val="FFFFFF"/>
                </a:solidFill>
                <a:latin typeface="Century Gothic" pitchFamily="34" charset="0"/>
              </a:rPr>
              <a:t>hall</a:t>
            </a:r>
            <a:r>
              <a:rPr lang="hr-HR" sz="2400" dirty="0">
                <a:solidFill>
                  <a:srgbClr val="FFFFFF"/>
                </a:solidFill>
                <a:latin typeface="Century Gothic" pitchFamily="34" charset="0"/>
              </a:rPr>
              <a:t> – </a:t>
            </a:r>
            <a:r>
              <a:rPr lang="hr-HR" sz="2400" dirty="0" err="1">
                <a:solidFill>
                  <a:srgbClr val="FFFFFF"/>
                </a:solidFill>
                <a:latin typeface="Century Gothic" pitchFamily="34" charset="0"/>
              </a:rPr>
              <a:t>gradual</a:t>
            </a:r>
            <a:r>
              <a:rPr lang="hr-HR" sz="2400" dirty="0">
                <a:solidFill>
                  <a:srgbClr val="FFFFFF"/>
                </a:solidFill>
                <a:latin typeface="Century Gothic" pitchFamily="34" charset="0"/>
              </a:rPr>
              <a:t> </a:t>
            </a:r>
            <a:r>
              <a:rPr lang="hr-HR" sz="2400" dirty="0" err="1">
                <a:solidFill>
                  <a:srgbClr val="FFFFFF"/>
                </a:solidFill>
                <a:latin typeface="Century Gothic" pitchFamily="34" charset="0"/>
              </a:rPr>
              <a:t>supplementation</a:t>
            </a:r>
            <a:endParaRPr lang="hr-HR" sz="2400" dirty="0">
              <a:solidFill>
                <a:srgbClr val="FFFFFF"/>
              </a:solidFill>
              <a:latin typeface="Century Gothic" pitchFamily="34" charset="0"/>
            </a:endParaRPr>
          </a:p>
        </p:txBody>
      </p:sp>
      <p:pic>
        <p:nvPicPr>
          <p:cNvPr id="25601" name="Picture 1" descr="C:\Users\Drazen\Desktop\IMAG06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212976"/>
            <a:ext cx="4387850" cy="247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/>
          <p:cNvSpPr/>
          <p:nvPr/>
        </p:nvSpPr>
        <p:spPr>
          <a:xfrm>
            <a:off x="2214563" y="1428750"/>
            <a:ext cx="6000750" cy="4714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sp>
        <p:nvSpPr>
          <p:cNvPr id="2" name="Pravokutnik 1"/>
          <p:cNvSpPr/>
          <p:nvPr/>
        </p:nvSpPr>
        <p:spPr>
          <a:xfrm>
            <a:off x="357158" y="214290"/>
            <a:ext cx="8429684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2800" b="1" dirty="0">
                <a:ln/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OUTCOMES – LEARNING ABOUT DEMOCRACY</a:t>
            </a:r>
          </a:p>
        </p:txBody>
      </p:sp>
      <p:pic>
        <p:nvPicPr>
          <p:cNvPr id="5122" name="Picture 2" descr="C:\Users\Drazen\Desktop\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1571625"/>
            <a:ext cx="6529387" cy="5006975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Pravokutnik 4"/>
          <p:cNvSpPr/>
          <p:nvPr/>
        </p:nvSpPr>
        <p:spPr>
          <a:xfrm>
            <a:off x="5730310" y="857232"/>
            <a:ext cx="273985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GRADES 1 TO 4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avokutnik 5"/>
          <p:cNvSpPr/>
          <p:nvPr/>
        </p:nvSpPr>
        <p:spPr>
          <a:xfrm rot="1283322">
            <a:off x="2314575" y="1736725"/>
            <a:ext cx="4800600" cy="40274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sp>
        <p:nvSpPr>
          <p:cNvPr id="25603" name="TekstniOkvir 1"/>
          <p:cNvSpPr txBox="1">
            <a:spLocks noChangeArrowheads="1"/>
          </p:cNvSpPr>
          <p:nvPr/>
        </p:nvSpPr>
        <p:spPr bwMode="auto">
          <a:xfrm>
            <a:off x="4572000" y="214313"/>
            <a:ext cx="4357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3200" b="1">
                <a:latin typeface="Century Gothic" pitchFamily="34" charset="0"/>
              </a:rPr>
              <a:t>GRADES 1 TO 4</a:t>
            </a:r>
          </a:p>
        </p:txBody>
      </p:sp>
      <p:pic>
        <p:nvPicPr>
          <p:cNvPr id="4098" name="Picture 2" descr="I:\PA1555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3500438"/>
            <a:ext cx="3905280" cy="29289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9" name="Picture 3" descr="I:\PA1555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1000125"/>
            <a:ext cx="4379913" cy="3143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606" name="TekstniOkvir 6"/>
          <p:cNvSpPr txBox="1">
            <a:spLocks noChangeArrowheads="1"/>
          </p:cNvSpPr>
          <p:nvPr/>
        </p:nvSpPr>
        <p:spPr bwMode="auto">
          <a:xfrm rot="1416874">
            <a:off x="5324475" y="1692275"/>
            <a:ext cx="3500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latin typeface="Century Gothic" pitchFamily="34" charset="0"/>
              </a:rPr>
              <a:t>Class elections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avokutnik 4"/>
          <p:cNvSpPr/>
          <p:nvPr/>
        </p:nvSpPr>
        <p:spPr>
          <a:xfrm rot="1931342">
            <a:off x="-161925" y="1519238"/>
            <a:ext cx="7210425" cy="52276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pic>
        <p:nvPicPr>
          <p:cNvPr id="9218" name="Picture 2" descr="D:\backup\Desktop\Skolska godina 2012\Djelatnici skole\Zdenka Novak\Zdenka 30 10 2012\DCIM\104OLYMP\PA2958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429000"/>
            <a:ext cx="4000528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9" name="Picture 3" descr="D:\backup\Desktop\Skolska godina 2012\Djelatnici skole\Zdenka Novak\Zdenka 30 10 2012\DCIM\104OLYMP\PA2958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6750" y="0"/>
            <a:ext cx="4667250" cy="3500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0" name="Picture 4" descr="D:\backup\Desktop\Skolska godina 2012\Djelatnici skole\Zdenka Novak\Zdenka 30 10 2012\DCIM\104OLYMP\PA2958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9" y="3750471"/>
            <a:ext cx="4143372" cy="31075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avokutnik 2"/>
          <p:cNvSpPr/>
          <p:nvPr/>
        </p:nvSpPr>
        <p:spPr>
          <a:xfrm>
            <a:off x="348326" y="214290"/>
            <a:ext cx="209704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WHY?</a:t>
            </a:r>
          </a:p>
        </p:txBody>
      </p:sp>
      <p:sp>
        <p:nvSpPr>
          <p:cNvPr id="9219" name="TekstniOkvir 3"/>
          <p:cNvSpPr txBox="1">
            <a:spLocks noChangeArrowheads="1"/>
          </p:cNvSpPr>
          <p:nvPr/>
        </p:nvSpPr>
        <p:spPr bwMode="auto">
          <a:xfrm>
            <a:off x="571500" y="1428750"/>
            <a:ext cx="828675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hr-HR" sz="2800" dirty="0" err="1" smtClean="0">
                <a:latin typeface="Century Gothic" pitchFamily="34" charset="0"/>
              </a:rPr>
              <a:t>Foundation</a:t>
            </a:r>
            <a:r>
              <a:rPr lang="hr-HR" sz="2800" dirty="0" smtClean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of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 smtClean="0">
                <a:latin typeface="Century Gothic" pitchFamily="34" charset="0"/>
              </a:rPr>
              <a:t>Active</a:t>
            </a:r>
            <a:r>
              <a:rPr lang="hr-HR" sz="2800" dirty="0" smtClean="0">
                <a:latin typeface="Century Gothic" pitchFamily="34" charset="0"/>
              </a:rPr>
              <a:t> </a:t>
            </a:r>
            <a:r>
              <a:rPr lang="hr-HR" sz="2800" dirty="0" err="1" smtClean="0">
                <a:latin typeface="Century Gothic" pitchFamily="34" charset="0"/>
              </a:rPr>
              <a:t>Citizenship</a:t>
            </a:r>
            <a:r>
              <a:rPr lang="hr-HR" sz="2800" dirty="0" smtClean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Education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 smtClean="0">
                <a:latin typeface="Century Gothic" pitchFamily="34" charset="0"/>
              </a:rPr>
              <a:t>teachers</a:t>
            </a:r>
            <a:r>
              <a:rPr lang="hr-HR" sz="2800" dirty="0" smtClean="0">
                <a:latin typeface="Century Gothic" pitchFamily="34" charset="0"/>
              </a:rPr>
              <a:t> </a:t>
            </a:r>
            <a:r>
              <a:rPr lang="hr-HR" sz="2800" dirty="0" err="1" smtClean="0">
                <a:latin typeface="Century Gothic" pitchFamily="34" charset="0"/>
              </a:rPr>
              <a:t>Council</a:t>
            </a:r>
            <a:r>
              <a:rPr lang="hr-HR" sz="2800" dirty="0" smtClean="0">
                <a:latin typeface="Century Gothic" pitchFamily="34" charset="0"/>
              </a:rPr>
              <a:t> </a:t>
            </a:r>
            <a:r>
              <a:rPr lang="hr-HR" sz="2800" dirty="0" err="1" smtClean="0">
                <a:latin typeface="Century Gothic" pitchFamily="34" charset="0"/>
              </a:rPr>
              <a:t>in</a:t>
            </a:r>
            <a:r>
              <a:rPr lang="hr-HR" sz="2800" dirty="0" smtClean="0">
                <a:latin typeface="Century Gothic" pitchFamily="34" charset="0"/>
              </a:rPr>
              <a:t> Third </a:t>
            </a:r>
            <a:r>
              <a:rPr lang="hr-HR" sz="2800" dirty="0" err="1" smtClean="0">
                <a:latin typeface="Century Gothic" pitchFamily="34" charset="0"/>
              </a:rPr>
              <a:t>Primary</a:t>
            </a:r>
            <a:r>
              <a:rPr lang="hr-HR" sz="2800" dirty="0" smtClean="0">
                <a:latin typeface="Century Gothic" pitchFamily="34" charset="0"/>
              </a:rPr>
              <a:t> </a:t>
            </a:r>
            <a:r>
              <a:rPr lang="hr-HR" sz="2800" dirty="0" err="1" smtClean="0">
                <a:latin typeface="Century Gothic" pitchFamily="34" charset="0"/>
              </a:rPr>
              <a:t>School</a:t>
            </a:r>
            <a:r>
              <a:rPr lang="hr-HR" sz="2800" dirty="0" smtClean="0">
                <a:latin typeface="Century Gothic" pitchFamily="34" charset="0"/>
              </a:rPr>
              <a:t> Čakovec for </a:t>
            </a:r>
            <a:r>
              <a:rPr lang="hr-HR" sz="2800" dirty="0" err="1">
                <a:latin typeface="Century Gothic" pitchFamily="34" charset="0"/>
              </a:rPr>
              <a:t>the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county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of</a:t>
            </a:r>
            <a:r>
              <a:rPr lang="hr-HR" sz="2800" dirty="0">
                <a:latin typeface="Century Gothic" pitchFamily="34" charset="0"/>
              </a:rPr>
              <a:t> Međimurje for </a:t>
            </a:r>
            <a:r>
              <a:rPr lang="hr-HR" sz="2800" dirty="0" err="1">
                <a:latin typeface="Century Gothic" pitchFamily="34" charset="0"/>
              </a:rPr>
              <a:t>both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 smtClean="0">
                <a:latin typeface="Century Gothic" pitchFamily="34" charset="0"/>
              </a:rPr>
              <a:t>primary</a:t>
            </a:r>
            <a:r>
              <a:rPr lang="hr-HR" sz="2800" dirty="0" smtClean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and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 smtClean="0">
                <a:latin typeface="Century Gothic" pitchFamily="34" charset="0"/>
              </a:rPr>
              <a:t>secondary</a:t>
            </a:r>
            <a:r>
              <a:rPr lang="hr-HR" sz="2800" dirty="0" smtClean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schools</a:t>
            </a:r>
            <a:r>
              <a:rPr lang="hr-HR" sz="2800" dirty="0">
                <a:latin typeface="Century Gothic" pitchFamily="34" charset="0"/>
              </a:rPr>
              <a:t>. </a:t>
            </a:r>
          </a:p>
        </p:txBody>
      </p:sp>
      <p:sp>
        <p:nvSpPr>
          <p:cNvPr id="9220" name="TekstniOkvir 5"/>
          <p:cNvSpPr txBox="1">
            <a:spLocks noChangeArrowheads="1"/>
          </p:cNvSpPr>
          <p:nvPr/>
        </p:nvSpPr>
        <p:spPr bwMode="auto">
          <a:xfrm>
            <a:off x="571500" y="3429000"/>
            <a:ext cx="82867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hr-HR" sz="2800">
                <a:latin typeface="Century Gothic" pitchFamily="34" charset="0"/>
              </a:rPr>
              <a:t>In previous years we have already dealt with topics from the Civic Education.</a:t>
            </a:r>
          </a:p>
        </p:txBody>
      </p:sp>
      <p:sp>
        <p:nvSpPr>
          <p:cNvPr id="9221" name="Pravokutnik 8"/>
          <p:cNvSpPr>
            <a:spLocks noChangeArrowheads="1"/>
          </p:cNvSpPr>
          <p:nvPr/>
        </p:nvSpPr>
        <p:spPr bwMode="auto">
          <a:xfrm>
            <a:off x="571500" y="4429125"/>
            <a:ext cx="83581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hr-HR" sz="2800">
                <a:latin typeface="Century Gothic" pitchFamily="34" charset="0"/>
              </a:rPr>
              <a:t>Our school initiated the foundation of the Children’s Council of the town of Čakovec.</a:t>
            </a:r>
          </a:p>
        </p:txBody>
      </p:sp>
      <p:sp>
        <p:nvSpPr>
          <p:cNvPr id="9222" name="TekstniOkvir 9"/>
          <p:cNvSpPr txBox="1">
            <a:spLocks noChangeArrowheads="1"/>
          </p:cNvSpPr>
          <p:nvPr/>
        </p:nvSpPr>
        <p:spPr bwMode="auto">
          <a:xfrm>
            <a:off x="571500" y="5715000"/>
            <a:ext cx="8215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2800">
                <a:latin typeface="Century Gothic" pitchFamily="34" charset="0"/>
              </a:rPr>
              <a:t>First children mayor was a pupil of our school.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avokutnik 5"/>
          <p:cNvSpPr/>
          <p:nvPr/>
        </p:nvSpPr>
        <p:spPr>
          <a:xfrm rot="20113744">
            <a:off x="795338" y="666750"/>
            <a:ext cx="7553325" cy="545306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pic>
        <p:nvPicPr>
          <p:cNvPr id="27651" name="Picture 5" descr="D:\backup\Desktop\Skolska godina 2012\Djelatnici skole\Zdenka Novak\Mlai volonteri izbori 13 11 2012\DCIM\104OLYMP\PB136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3" descr="D:\backup\Desktop\Skolska godina 2012\Djelatnici skole\Zdenka Novak\Mlai volonteri izbori 13 11 2012\DCIM\104OLYMP\PB1359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3"/>
            <a:ext cx="428625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4" descr="D:\backup\Desktop\Skolska godina 2012\Djelatnici skole\Zdenka Novak\Mlai volonteri izbori 13 11 2012\DCIM\104OLYMP\PB1359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286125"/>
            <a:ext cx="4214812" cy="31607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Picture 4" descr="D:\backup\Pictures\Slike 2013\Vijece ucenika 6 11 2012\104OLYMP\PB0658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0" y="142875"/>
            <a:ext cx="4000500" cy="3000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kstniOkvir 7"/>
          <p:cNvSpPr txBox="1"/>
          <p:nvPr/>
        </p:nvSpPr>
        <p:spPr>
          <a:xfrm>
            <a:off x="642938" y="2928938"/>
            <a:ext cx="300037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b="1" dirty="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Elections for the Students’ </a:t>
            </a:r>
            <a:r>
              <a:rPr lang="hr-HR" b="1" dirty="0" err="1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Council</a:t>
            </a:r>
            <a:r>
              <a:rPr lang="hr-HR" b="1" dirty="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 </a:t>
            </a:r>
            <a:r>
              <a:rPr lang="hr-HR" b="1" dirty="0" err="1" smtClean="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President</a:t>
            </a:r>
            <a:r>
              <a:rPr lang="hr-HR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 </a:t>
            </a:r>
            <a:endParaRPr lang="hr-HR" b="1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kutnik 9"/>
          <p:cNvSpPr/>
          <p:nvPr/>
        </p:nvSpPr>
        <p:spPr>
          <a:xfrm>
            <a:off x="1143000" y="3214688"/>
            <a:ext cx="7643813" cy="307181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sp>
        <p:nvSpPr>
          <p:cNvPr id="28675" name="TekstniOkvir 2"/>
          <p:cNvSpPr txBox="1">
            <a:spLocks noChangeArrowheads="1"/>
          </p:cNvSpPr>
          <p:nvPr/>
        </p:nvSpPr>
        <p:spPr bwMode="auto">
          <a:xfrm>
            <a:off x="214313" y="1500188"/>
            <a:ext cx="864393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3200" b="1" i="1">
                <a:solidFill>
                  <a:srgbClr val="FF0000"/>
                </a:solidFill>
                <a:latin typeface="Century Gothic" pitchFamily="34" charset="0"/>
              </a:rPr>
              <a:t>Correlating different school subjects </a:t>
            </a:r>
            <a:r>
              <a:rPr lang="hr-HR" sz="3200" b="1" i="1">
                <a:latin typeface="Century Gothic" pitchFamily="34" charset="0"/>
              </a:rPr>
              <a:t>– History and Croatian</a:t>
            </a:r>
          </a:p>
        </p:txBody>
      </p:sp>
      <p:sp>
        <p:nvSpPr>
          <p:cNvPr id="28676" name="AutoShape 2" descr="https://mail-attachment.googleusercontent.com/attachment/?ui=2&amp;ik=526cc473d8&amp;view=att&amp;th=13c051b7040e6e2c&amp;attid=0.1&amp;disp=inline&amp;realattid=1423226653410066432-1&amp;safe=1&amp;zw&amp;saduie=AG9B_P_NvM77YPXfMm-VW896hU42&amp;sadet=1357295521156&amp;sads=i4u7q-xD9Zx9Yk6IIBIV6khHsoc"/>
          <p:cNvSpPr>
            <a:spLocks noChangeAspect="1" noChangeArrowheads="1"/>
          </p:cNvSpPr>
          <p:nvPr/>
        </p:nvSpPr>
        <p:spPr bwMode="auto">
          <a:xfrm>
            <a:off x="155575" y="-4891088"/>
            <a:ext cx="13582650" cy="10191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hr-HR">
              <a:latin typeface="Century Gothic" pitchFamily="34" charset="0"/>
            </a:endParaRPr>
          </a:p>
        </p:txBody>
      </p:sp>
      <p:sp>
        <p:nvSpPr>
          <p:cNvPr id="28677" name="TekstniOkvir 6"/>
          <p:cNvSpPr txBox="1">
            <a:spLocks noChangeArrowheads="1"/>
          </p:cNvSpPr>
          <p:nvPr/>
        </p:nvSpPr>
        <p:spPr bwMode="auto">
          <a:xfrm>
            <a:off x="214313" y="214313"/>
            <a:ext cx="5786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3200" b="1">
                <a:latin typeface="Century Gothic" pitchFamily="34" charset="0"/>
              </a:rPr>
              <a:t>GRADES 5 TO 8</a:t>
            </a:r>
          </a:p>
        </p:txBody>
      </p:sp>
      <p:sp>
        <p:nvSpPr>
          <p:cNvPr id="8" name="Pravokutnik 7"/>
          <p:cNvSpPr/>
          <p:nvPr/>
        </p:nvSpPr>
        <p:spPr>
          <a:xfrm>
            <a:off x="179512" y="836712"/>
            <a:ext cx="432842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cs typeface="+mn-cs"/>
              </a:rPr>
              <a:t>OUTCOME EXAMPLES</a:t>
            </a:r>
          </a:p>
        </p:txBody>
      </p:sp>
      <p:pic>
        <p:nvPicPr>
          <p:cNvPr id="7170" name="Picture 2" descr="C:\Users\Drazen\Desktop\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3286125"/>
            <a:ext cx="8072438" cy="3313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razen\Downloads\2012-11-06 14.16.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3714750"/>
            <a:ext cx="3714750" cy="2786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4" descr="C:\Users\Drazen\Downloads\2012-11-06 14.13.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5" y="642938"/>
            <a:ext cx="4691063" cy="351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700" name="TekstniOkvir 3"/>
          <p:cNvSpPr txBox="1">
            <a:spLocks noChangeArrowheads="1"/>
          </p:cNvSpPr>
          <p:nvPr/>
        </p:nvSpPr>
        <p:spPr bwMode="auto">
          <a:xfrm>
            <a:off x="71438" y="785813"/>
            <a:ext cx="4214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latin typeface="Century Gothic" pitchFamily="34" charset="0"/>
              </a:rPr>
              <a:t>Debate</a:t>
            </a:r>
          </a:p>
          <a:p>
            <a:r>
              <a:rPr lang="hr-HR">
                <a:latin typeface="Century Gothic" pitchFamily="34" charset="0"/>
              </a:rPr>
              <a:t>Book lesson</a:t>
            </a:r>
          </a:p>
          <a:p>
            <a:r>
              <a:rPr lang="hr-HR">
                <a:latin typeface="Century Gothic" pitchFamily="34" charset="0"/>
              </a:rPr>
              <a:t>R. Bach, Jonathan Livingston Seagull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/>
          <p:cNvSpPr/>
          <p:nvPr/>
        </p:nvSpPr>
        <p:spPr>
          <a:xfrm>
            <a:off x="500063" y="4572000"/>
            <a:ext cx="8429625" cy="9286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pic>
        <p:nvPicPr>
          <p:cNvPr id="6146" name="Picture 2" descr="C:\Users\Drazen\Desktop\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214563"/>
            <a:ext cx="8743950" cy="3171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Pravokutnik 2"/>
          <p:cNvSpPr/>
          <p:nvPr/>
        </p:nvSpPr>
        <p:spPr>
          <a:xfrm>
            <a:off x="214282" y="428604"/>
            <a:ext cx="864399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FORM TEACHER LESSON – 6th GRADE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kstniOkvir 1"/>
          <p:cNvSpPr txBox="1">
            <a:spLocks noChangeArrowheads="1"/>
          </p:cNvSpPr>
          <p:nvPr/>
        </p:nvSpPr>
        <p:spPr bwMode="auto">
          <a:xfrm>
            <a:off x="0" y="214313"/>
            <a:ext cx="7072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3200" b="1">
                <a:latin typeface="Century Gothic" pitchFamily="34" charset="0"/>
              </a:rPr>
              <a:t>INTEGRATED DAYS</a:t>
            </a:r>
          </a:p>
        </p:txBody>
      </p:sp>
      <p:sp>
        <p:nvSpPr>
          <p:cNvPr id="31747" name="TekstniOkvir 2"/>
          <p:cNvSpPr txBox="1">
            <a:spLocks noChangeArrowheads="1"/>
          </p:cNvSpPr>
          <p:nvPr/>
        </p:nvSpPr>
        <p:spPr bwMode="auto">
          <a:xfrm>
            <a:off x="0" y="1557338"/>
            <a:ext cx="77152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3200" b="1" i="1">
                <a:latin typeface="Century Gothic" pitchFamily="34" charset="0"/>
              </a:rPr>
              <a:t>International Day for Tolerance</a:t>
            </a:r>
          </a:p>
          <a:p>
            <a:r>
              <a:rPr lang="hr-HR" sz="3200" b="1" i="1">
                <a:solidFill>
                  <a:srgbClr val="FF0000"/>
                </a:solidFill>
                <a:latin typeface="Century Gothic" pitchFamily="34" charset="0"/>
              </a:rPr>
              <a:t>International Children’s Day</a:t>
            </a:r>
          </a:p>
        </p:txBody>
      </p:sp>
      <p:sp>
        <p:nvSpPr>
          <p:cNvPr id="31748" name="TekstniOkvir 3"/>
          <p:cNvSpPr txBox="1">
            <a:spLocks noChangeArrowheads="1"/>
          </p:cNvSpPr>
          <p:nvPr/>
        </p:nvSpPr>
        <p:spPr bwMode="auto">
          <a:xfrm>
            <a:off x="5715000" y="714375"/>
            <a:ext cx="3214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2400" i="1">
                <a:latin typeface="Century Gothic" pitchFamily="34" charset="0"/>
              </a:rPr>
              <a:t>20 October 2012</a:t>
            </a:r>
          </a:p>
        </p:txBody>
      </p:sp>
      <p:pic>
        <p:nvPicPr>
          <p:cNvPr id="15361" name="Picture 1" descr="D:\backup\Pictures\Slike 2013\Integrirani dan studeni 2012\PB2062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571611"/>
            <a:ext cx="2500331" cy="18752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4" name="Picture 2" descr="C:\Users\Drazen\Desktop\Slike za prez\tolerancija - međupredmetno\DSC_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36303">
            <a:off x="1205703" y="2236139"/>
            <a:ext cx="2981543" cy="448939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8195" name="Picture 3" descr="C:\Users\Drazen\Desktop\za Dražena\DSC054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000504"/>
            <a:ext cx="3595713" cy="26967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avokutnik 2"/>
          <p:cNvSpPr/>
          <p:nvPr/>
        </p:nvSpPr>
        <p:spPr>
          <a:xfrm>
            <a:off x="-61715" y="0"/>
            <a:ext cx="821250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32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+mn-lt"/>
                <a:cs typeface="+mn-cs"/>
              </a:rPr>
              <a:t>OUTCOMES FOR DAY FORTOLERANCE</a:t>
            </a:r>
          </a:p>
        </p:txBody>
      </p:sp>
      <p:sp>
        <p:nvSpPr>
          <p:cNvPr id="4" name="Pravokutnik 3"/>
          <p:cNvSpPr/>
          <p:nvPr/>
        </p:nvSpPr>
        <p:spPr>
          <a:xfrm>
            <a:off x="6508320" y="500042"/>
            <a:ext cx="201048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2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cs typeface="+mn-cs"/>
              </a:rPr>
              <a:t>GRADES 1 TO 4</a:t>
            </a:r>
          </a:p>
        </p:txBody>
      </p:sp>
      <p:pic>
        <p:nvPicPr>
          <p:cNvPr id="4099" name="Picture 3" descr="C:\Users\Drazen\Desktop\sLIKE ZA TOLER\Untitled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357313"/>
            <a:ext cx="7858125" cy="5349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avokutnik 2"/>
          <p:cNvSpPr/>
          <p:nvPr/>
        </p:nvSpPr>
        <p:spPr>
          <a:xfrm>
            <a:off x="2214563" y="642938"/>
            <a:ext cx="4643437" cy="60007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pic>
        <p:nvPicPr>
          <p:cNvPr id="9218" name="Picture 2" descr="C:\Users\Drazen\Desktop\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428625"/>
            <a:ext cx="4719638" cy="59705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avokutnik 2"/>
          <p:cNvSpPr/>
          <p:nvPr/>
        </p:nvSpPr>
        <p:spPr>
          <a:xfrm>
            <a:off x="142875" y="2286000"/>
            <a:ext cx="8643938" cy="33575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pic>
        <p:nvPicPr>
          <p:cNvPr id="10242" name="Picture 2" descr="C:\Users\Drazen\Desktop\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928813"/>
            <a:ext cx="8643937" cy="344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avokutnik 6"/>
          <p:cNvSpPr/>
          <p:nvPr/>
        </p:nvSpPr>
        <p:spPr>
          <a:xfrm>
            <a:off x="500063" y="1714500"/>
            <a:ext cx="8286750" cy="3143250"/>
          </a:xfrm>
          <a:prstGeom prst="rect">
            <a:avLst/>
          </a:prstGeom>
          <a:solidFill>
            <a:schemeClr val="accent3">
              <a:lumMod val="20000"/>
              <a:lumOff val="8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sp>
        <p:nvSpPr>
          <p:cNvPr id="2" name="Pravokutnik 1"/>
          <p:cNvSpPr/>
          <p:nvPr/>
        </p:nvSpPr>
        <p:spPr>
          <a:xfrm>
            <a:off x="179512" y="188640"/>
            <a:ext cx="566373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OUTCOMES - CHRISTMAS</a:t>
            </a:r>
          </a:p>
        </p:txBody>
      </p:sp>
      <p:pic>
        <p:nvPicPr>
          <p:cNvPr id="35844" name="Picture 2" descr="C:\Users\Drazen\Desktop\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857375"/>
            <a:ext cx="8362950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TekstniOkvir 8"/>
          <p:cNvSpPr txBox="1">
            <a:spLocks noChangeArrowheads="1"/>
          </p:cNvSpPr>
          <p:nvPr/>
        </p:nvSpPr>
        <p:spPr bwMode="auto">
          <a:xfrm>
            <a:off x="428625" y="928688"/>
            <a:ext cx="5715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b="1">
                <a:latin typeface="Century Gothic" pitchFamily="34" charset="0"/>
              </a:rPr>
              <a:t>GRADES 1 TO 4 AND MUSIC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Drazen\Desktop\sLIKE ZA TOLER\1S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3287729" cy="4654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299" name="Picture 3" descr="C:\Users\Drazen\Desktop\sLIKE ZA TOLER\Scan10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2786058"/>
            <a:ext cx="2738371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300" name="Picture 4" descr="C:\Users\Drazen\Desktop\sLIKE ZA TOLER\Scan100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1357298"/>
            <a:ext cx="2571927" cy="3668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avokutnik 5"/>
          <p:cNvSpPr/>
          <p:nvPr/>
        </p:nvSpPr>
        <p:spPr>
          <a:xfrm>
            <a:off x="214313" y="214313"/>
            <a:ext cx="8715375" cy="6429375"/>
          </a:xfrm>
          <a:prstGeom prst="rect">
            <a:avLst/>
          </a:prstGeom>
          <a:solidFill>
            <a:schemeClr val="tx1"/>
          </a:solidFill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pic>
        <p:nvPicPr>
          <p:cNvPr id="35843" name="Picture 3" descr="H:\Skolska godina 2011 2012\Djelatnici skole\Tihana Preksavec\Grlica Printex 2012\+MALI GRAĐANI\+Gradansko\Slike\PA0368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857364"/>
            <a:ext cx="3740139" cy="28051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P220177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4500594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I:\IMG_26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71876"/>
            <a:ext cx="4500594" cy="30046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246" name="TekstniOkvir 6"/>
          <p:cNvSpPr txBox="1">
            <a:spLocks noChangeArrowheads="1"/>
          </p:cNvSpPr>
          <p:nvPr/>
        </p:nvSpPr>
        <p:spPr bwMode="auto">
          <a:xfrm>
            <a:off x="357188" y="2643188"/>
            <a:ext cx="4429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>
                <a:latin typeface="Century Gothic" pitchFamily="34" charset="0"/>
              </a:rPr>
              <a:t>Lea Pongrac, first children mayor of the town of Čakovec</a:t>
            </a:r>
          </a:p>
        </p:txBody>
      </p:sp>
      <p:sp>
        <p:nvSpPr>
          <p:cNvPr id="10247" name="TekstniOkvir 7"/>
          <p:cNvSpPr txBox="1">
            <a:spLocks noChangeArrowheads="1"/>
          </p:cNvSpPr>
          <p:nvPr/>
        </p:nvSpPr>
        <p:spPr bwMode="auto">
          <a:xfrm>
            <a:off x="5000625" y="4786313"/>
            <a:ext cx="3786188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1400" b="1" dirty="0" err="1">
                <a:solidFill>
                  <a:srgbClr val="003399"/>
                </a:solidFill>
                <a:latin typeface="Century Gothic" pitchFamily="34" charset="0"/>
              </a:rPr>
              <a:t>County</a:t>
            </a:r>
            <a:r>
              <a:rPr lang="hr-HR" sz="1400" b="1" dirty="0">
                <a:solidFill>
                  <a:srgbClr val="003399"/>
                </a:solidFill>
                <a:latin typeface="Century Gothic" pitchFamily="34" charset="0"/>
              </a:rPr>
              <a:t>’s Professional </a:t>
            </a:r>
            <a:r>
              <a:rPr lang="hr-HR" sz="1400" b="1" dirty="0" err="1">
                <a:solidFill>
                  <a:srgbClr val="003399"/>
                </a:solidFill>
                <a:latin typeface="Century Gothic" pitchFamily="34" charset="0"/>
              </a:rPr>
              <a:t>Council</a:t>
            </a:r>
            <a:r>
              <a:rPr lang="hr-HR" sz="1400" b="1" dirty="0">
                <a:solidFill>
                  <a:srgbClr val="003399"/>
                </a:solidFill>
                <a:latin typeface="Century Gothic" pitchFamily="34" charset="0"/>
              </a:rPr>
              <a:t> for </a:t>
            </a:r>
            <a:r>
              <a:rPr lang="hr-HR" sz="1400" b="1" dirty="0" err="1" smtClean="0">
                <a:solidFill>
                  <a:srgbClr val="003399"/>
                </a:solidFill>
                <a:latin typeface="Century Gothic" pitchFamily="34" charset="0"/>
              </a:rPr>
              <a:t>Active</a:t>
            </a:r>
            <a:r>
              <a:rPr lang="hr-HR" sz="1400" b="1" dirty="0" smtClean="0">
                <a:solidFill>
                  <a:srgbClr val="003399"/>
                </a:solidFill>
                <a:latin typeface="Century Gothic" pitchFamily="34" charset="0"/>
              </a:rPr>
              <a:t> </a:t>
            </a:r>
            <a:r>
              <a:rPr lang="hr-HR" sz="1400" b="1" dirty="0" err="1" smtClean="0">
                <a:solidFill>
                  <a:srgbClr val="003399"/>
                </a:solidFill>
                <a:latin typeface="Century Gothic" pitchFamily="34" charset="0"/>
              </a:rPr>
              <a:t>Citizenship</a:t>
            </a:r>
            <a:r>
              <a:rPr lang="hr-HR" sz="1400" b="1" dirty="0" smtClean="0">
                <a:solidFill>
                  <a:srgbClr val="003399"/>
                </a:solidFill>
                <a:latin typeface="Century Gothic" pitchFamily="34" charset="0"/>
              </a:rPr>
              <a:t> </a:t>
            </a:r>
            <a:r>
              <a:rPr lang="hr-HR" sz="1400" b="1" dirty="0" err="1">
                <a:solidFill>
                  <a:srgbClr val="003399"/>
                </a:solidFill>
                <a:latin typeface="Century Gothic" pitchFamily="34" charset="0"/>
              </a:rPr>
              <a:t>Education</a:t>
            </a:r>
            <a:r>
              <a:rPr lang="hr-HR" sz="1400" b="1" dirty="0">
                <a:solidFill>
                  <a:srgbClr val="003399"/>
                </a:solidFill>
                <a:latin typeface="Century Gothic" pitchFamily="34" charset="0"/>
              </a:rPr>
              <a:t> </a:t>
            </a:r>
            <a:r>
              <a:rPr lang="hr-HR" sz="1400" b="1" dirty="0" err="1">
                <a:solidFill>
                  <a:srgbClr val="003399"/>
                </a:solidFill>
                <a:latin typeface="Century Gothic" pitchFamily="34" charset="0"/>
              </a:rPr>
              <a:t>for</a:t>
            </a:r>
            <a:r>
              <a:rPr lang="hr-HR" sz="1400" b="1" dirty="0">
                <a:solidFill>
                  <a:srgbClr val="003399"/>
                </a:solidFill>
                <a:latin typeface="Century Gothic" pitchFamily="34" charset="0"/>
              </a:rPr>
              <a:t> </a:t>
            </a:r>
            <a:r>
              <a:rPr lang="hr-HR" sz="1400" b="1" dirty="0" err="1" smtClean="0">
                <a:solidFill>
                  <a:srgbClr val="003399"/>
                </a:solidFill>
                <a:latin typeface="Century Gothic" pitchFamily="34" charset="0"/>
              </a:rPr>
              <a:t>primary</a:t>
            </a:r>
            <a:r>
              <a:rPr lang="hr-HR" sz="1400" b="1" dirty="0" smtClean="0">
                <a:solidFill>
                  <a:srgbClr val="003399"/>
                </a:solidFill>
                <a:latin typeface="Century Gothic" pitchFamily="34" charset="0"/>
              </a:rPr>
              <a:t> </a:t>
            </a:r>
            <a:r>
              <a:rPr lang="hr-HR" sz="1400" b="1" dirty="0" err="1">
                <a:solidFill>
                  <a:srgbClr val="003399"/>
                </a:solidFill>
                <a:latin typeface="Century Gothic" pitchFamily="34" charset="0"/>
              </a:rPr>
              <a:t>and</a:t>
            </a:r>
            <a:r>
              <a:rPr lang="hr-HR" sz="1400" b="1" dirty="0">
                <a:solidFill>
                  <a:srgbClr val="003399"/>
                </a:solidFill>
                <a:latin typeface="Century Gothic" pitchFamily="34" charset="0"/>
              </a:rPr>
              <a:t> </a:t>
            </a:r>
            <a:r>
              <a:rPr lang="hr-HR" sz="1400" b="1" dirty="0" err="1" smtClean="0">
                <a:solidFill>
                  <a:srgbClr val="003399"/>
                </a:solidFill>
                <a:latin typeface="Century Gothic" pitchFamily="34" charset="0"/>
              </a:rPr>
              <a:t>secondary</a:t>
            </a:r>
            <a:r>
              <a:rPr lang="hr-HR" sz="1400" b="1" dirty="0" smtClean="0">
                <a:solidFill>
                  <a:srgbClr val="003399"/>
                </a:solidFill>
                <a:latin typeface="Century Gothic" pitchFamily="34" charset="0"/>
              </a:rPr>
              <a:t> </a:t>
            </a:r>
            <a:r>
              <a:rPr lang="hr-HR" sz="1400" b="1" dirty="0" err="1" smtClean="0">
                <a:solidFill>
                  <a:srgbClr val="003399"/>
                </a:solidFill>
                <a:latin typeface="Century Gothic" pitchFamily="34" charset="0"/>
              </a:rPr>
              <a:t>schools</a:t>
            </a:r>
            <a:r>
              <a:rPr lang="hr-HR" sz="1400" b="1" dirty="0" smtClean="0">
                <a:solidFill>
                  <a:srgbClr val="003399"/>
                </a:solidFill>
                <a:latin typeface="Century Gothic" pitchFamily="34" charset="0"/>
              </a:rPr>
              <a:t> </a:t>
            </a:r>
            <a:r>
              <a:rPr lang="hr-HR" sz="1400" b="1" dirty="0" err="1" smtClean="0">
                <a:solidFill>
                  <a:srgbClr val="003399"/>
                </a:solidFill>
                <a:latin typeface="Century Gothic" pitchFamily="34" charset="0"/>
              </a:rPr>
              <a:t>in</a:t>
            </a:r>
            <a:r>
              <a:rPr lang="hr-HR" sz="1400" b="1" dirty="0" smtClean="0">
                <a:solidFill>
                  <a:srgbClr val="003399"/>
                </a:solidFill>
                <a:latin typeface="Century Gothic" pitchFamily="34" charset="0"/>
              </a:rPr>
              <a:t> </a:t>
            </a:r>
            <a:r>
              <a:rPr lang="hr-HR" sz="1400" b="1" dirty="0" err="1" smtClean="0">
                <a:solidFill>
                  <a:srgbClr val="003399"/>
                </a:solidFill>
                <a:latin typeface="Century Gothic" pitchFamily="34" charset="0"/>
              </a:rPr>
              <a:t>session</a:t>
            </a:r>
            <a:r>
              <a:rPr lang="hr-HR" sz="1400" b="1" dirty="0" smtClean="0">
                <a:solidFill>
                  <a:srgbClr val="003399"/>
                </a:solidFill>
                <a:latin typeface="Century Gothic" pitchFamily="34" charset="0"/>
              </a:rPr>
              <a:t>/</a:t>
            </a:r>
            <a:r>
              <a:rPr lang="hr-HR" sz="1400" b="1" dirty="0" err="1" smtClean="0">
                <a:solidFill>
                  <a:srgbClr val="003399"/>
                </a:solidFill>
                <a:latin typeface="Century Gothic" pitchFamily="34" charset="0"/>
              </a:rPr>
              <a:t>workshop</a:t>
            </a:r>
            <a:endParaRPr lang="hr-HR" sz="1400" b="1" dirty="0">
              <a:solidFill>
                <a:srgbClr val="003399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C:\Users\Drazen\Desktop\sLIKE ZA TOLER\IMAG06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491037" y="2080939"/>
            <a:ext cx="3929091" cy="2910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3" name="Picture 3" descr="C:\Users\Drazen\Desktop\sLIKE ZA TOLER\IMAG06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398985" y="3030643"/>
            <a:ext cx="4286282" cy="2796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4" name="Picture 4" descr="C:\Users\Drazen\Desktop\sLIKE ZA TOLER\IMAG0aaa6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-188255" y="616829"/>
            <a:ext cx="3429024" cy="2623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kstniOkvir 1"/>
          <p:cNvSpPr txBox="1">
            <a:spLocks noChangeArrowheads="1"/>
          </p:cNvSpPr>
          <p:nvPr/>
        </p:nvSpPr>
        <p:spPr bwMode="auto">
          <a:xfrm>
            <a:off x="428625" y="285750"/>
            <a:ext cx="7429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3200" b="1">
                <a:latin typeface="Century Gothic" pitchFamily="34" charset="0"/>
              </a:rPr>
              <a:t>TEACHERS’ COUNCILS</a:t>
            </a:r>
          </a:p>
        </p:txBody>
      </p:sp>
      <p:sp>
        <p:nvSpPr>
          <p:cNvPr id="38915" name="TekstniOkvir 2"/>
          <p:cNvSpPr txBox="1">
            <a:spLocks noChangeArrowheads="1"/>
          </p:cNvSpPr>
          <p:nvPr/>
        </p:nvSpPr>
        <p:spPr bwMode="auto">
          <a:xfrm>
            <a:off x="428625" y="1357313"/>
            <a:ext cx="8358188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3200" b="1" i="1">
                <a:latin typeface="Century Gothic" pitchFamily="34" charset="0"/>
              </a:rPr>
              <a:t>Caring for and developing communication skills</a:t>
            </a:r>
          </a:p>
        </p:txBody>
      </p:sp>
      <p:pic>
        <p:nvPicPr>
          <p:cNvPr id="21505" name="Picture 1" descr="C:\Users\Drazen\Desktop\Scan10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786063"/>
            <a:ext cx="4370388" cy="3297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6" name="Picture 2" descr="C:\Users\Drazen\Desktop\Scan100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8" y="3643313"/>
            <a:ext cx="3959225" cy="2951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niOkvir 2"/>
          <p:cNvSpPr txBox="1"/>
          <p:nvPr/>
        </p:nvSpPr>
        <p:spPr>
          <a:xfrm>
            <a:off x="285750" y="1643063"/>
            <a:ext cx="8572500" cy="3046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3200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Grades 1 to 4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hr-HR" sz="3200" b="1" i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3200" b="1" i="1" dirty="0">
                <a:latin typeface="+mn-lt"/>
                <a:cs typeface="+mn-cs"/>
              </a:rPr>
              <a:t>Little citizens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hr-HR" sz="3200" b="1" i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3200" b="1" i="1" dirty="0">
                <a:latin typeface="+mn-lt"/>
                <a:cs typeface="+mn-cs"/>
              </a:rPr>
              <a:t>Little choir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hr-HR" sz="3200" b="1" i="1" dirty="0">
              <a:latin typeface="+mn-lt"/>
              <a:cs typeface="+mn-cs"/>
            </a:endParaRPr>
          </a:p>
        </p:txBody>
      </p:sp>
      <p:sp>
        <p:nvSpPr>
          <p:cNvPr id="4" name="Pravokutnik 3"/>
          <p:cNvSpPr/>
          <p:nvPr/>
        </p:nvSpPr>
        <p:spPr>
          <a:xfrm>
            <a:off x="107504" y="188640"/>
            <a:ext cx="669927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EXTRA-CURRICULAR</a:t>
            </a:r>
          </a:p>
        </p:txBody>
      </p:sp>
      <p:pic>
        <p:nvPicPr>
          <p:cNvPr id="20481" name="Picture 1" descr="C:\Users\Drazen\Desktop\sLIKE ZA TOLER\Scan10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4538216" y="2248338"/>
            <a:ext cx="2888542" cy="56784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9941" name="TekstniOkvir 4"/>
          <p:cNvSpPr txBox="1">
            <a:spLocks noChangeArrowheads="1"/>
          </p:cNvSpPr>
          <p:nvPr/>
        </p:nvSpPr>
        <p:spPr bwMode="auto">
          <a:xfrm>
            <a:off x="285750" y="4357688"/>
            <a:ext cx="27860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latin typeface="Century Gothic" pitchFamily="34" charset="0"/>
              </a:rPr>
              <a:t>Social dimension – performing at a humanitarian event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aobljeni pravokutnik 5"/>
          <p:cNvSpPr/>
          <p:nvPr/>
        </p:nvSpPr>
        <p:spPr>
          <a:xfrm>
            <a:off x="571500" y="428625"/>
            <a:ext cx="7929563" cy="578643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pic>
        <p:nvPicPr>
          <p:cNvPr id="2" name="Picture 5" descr="http://www.tzm.hr/images/articles/pic_1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3714776" cy="27860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2" descr="D:\backup\Pictures\Slike 2013\Muzej Medjimurja 15 10 2012\DCIM\104OLYMP\PA2556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90899"/>
            <a:ext cx="4071966" cy="30539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3" descr="D:\backup\Pictures\Slike 2013\Muzej Medjimurja 15 10 2012\DCIM\104OLYMP\PA2556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85728"/>
            <a:ext cx="4311643" cy="32337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0966" name="TekstniOkvir 6"/>
          <p:cNvSpPr txBox="1">
            <a:spLocks noChangeArrowheads="1"/>
          </p:cNvSpPr>
          <p:nvPr/>
        </p:nvSpPr>
        <p:spPr bwMode="auto">
          <a:xfrm>
            <a:off x="5000625" y="4857750"/>
            <a:ext cx="27860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>
                <a:solidFill>
                  <a:schemeClr val="bg2"/>
                </a:solidFill>
                <a:latin typeface="Century Gothic" pitchFamily="34" charset="0"/>
              </a:rPr>
              <a:t>For better and prettier town of Čakovec</a:t>
            </a:r>
          </a:p>
        </p:txBody>
      </p:sp>
      <p:sp>
        <p:nvSpPr>
          <p:cNvPr id="40967" name="TekstniOkvir 7"/>
          <p:cNvSpPr txBox="1">
            <a:spLocks noChangeArrowheads="1"/>
          </p:cNvSpPr>
          <p:nvPr/>
        </p:nvSpPr>
        <p:spPr bwMode="auto">
          <a:xfrm>
            <a:off x="4643438" y="3714750"/>
            <a:ext cx="33575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2400" b="1">
                <a:solidFill>
                  <a:schemeClr val="bg2"/>
                </a:solidFill>
                <a:latin typeface="Century Gothic" pitchFamily="34" charset="0"/>
              </a:rPr>
              <a:t>Citizen Project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Pravokutnik 1"/>
          <p:cNvSpPr>
            <a:spLocks noChangeArrowheads="1"/>
          </p:cNvSpPr>
          <p:nvPr/>
        </p:nvSpPr>
        <p:spPr bwMode="auto">
          <a:xfrm>
            <a:off x="428625" y="714375"/>
            <a:ext cx="82153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2800" b="1" i="1">
                <a:solidFill>
                  <a:srgbClr val="FFFFFF"/>
                </a:solidFill>
                <a:latin typeface="Century Gothic" pitchFamily="34" charset="0"/>
              </a:rPr>
              <a:t>Journalistic-radio group,</a:t>
            </a:r>
          </a:p>
          <a:p>
            <a:r>
              <a:rPr lang="hr-HR" sz="2800" b="1" i="1">
                <a:solidFill>
                  <a:srgbClr val="FFFFFF"/>
                </a:solidFill>
                <a:latin typeface="Century Gothic" pitchFamily="34" charset="0"/>
              </a:rPr>
              <a:t> </a:t>
            </a:r>
          </a:p>
          <a:p>
            <a:r>
              <a:rPr lang="hr-HR" sz="2800" b="1" i="1">
                <a:solidFill>
                  <a:srgbClr val="FFFFFF"/>
                </a:solidFill>
                <a:latin typeface="Century Gothic" pitchFamily="34" charset="0"/>
              </a:rPr>
              <a:t>History and Library group </a:t>
            </a:r>
          </a:p>
        </p:txBody>
      </p:sp>
      <p:pic>
        <p:nvPicPr>
          <p:cNvPr id="3" name="Picture 6" descr="H:\Skolska godina 2011 2012\Djelatnici skole\Tihana Preksavec\Tihana slike gradanski katarine zmag\P32695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857496"/>
            <a:ext cx="4572032" cy="34290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Pravokutnik 3"/>
          <p:cNvSpPr/>
          <p:nvPr/>
        </p:nvSpPr>
        <p:spPr>
          <a:xfrm>
            <a:off x="500063" y="142875"/>
            <a:ext cx="21748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2400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Grades 5 to 8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avokutnik 5"/>
          <p:cNvSpPr/>
          <p:nvPr/>
        </p:nvSpPr>
        <p:spPr>
          <a:xfrm>
            <a:off x="1071563" y="2428875"/>
            <a:ext cx="7643812" cy="3786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pic>
        <p:nvPicPr>
          <p:cNvPr id="43011" name="Picture 2" descr="C:\Users\Drazen\Desktop\sLIKE ZA TOLER\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2643188"/>
            <a:ext cx="8215312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ravokutnik 4"/>
          <p:cNvSpPr/>
          <p:nvPr/>
        </p:nvSpPr>
        <p:spPr>
          <a:xfrm>
            <a:off x="107504" y="332656"/>
            <a:ext cx="39677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OUTCOMES</a:t>
            </a:r>
          </a:p>
        </p:txBody>
      </p:sp>
      <p:sp>
        <p:nvSpPr>
          <p:cNvPr id="43013" name="TekstniOkvir 6"/>
          <p:cNvSpPr txBox="1">
            <a:spLocks noChangeArrowheads="1"/>
          </p:cNvSpPr>
          <p:nvPr/>
        </p:nvSpPr>
        <p:spPr bwMode="auto">
          <a:xfrm>
            <a:off x="642938" y="1500188"/>
            <a:ext cx="8286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latin typeface="Century Gothic" pitchFamily="34" charset="0"/>
              </a:rPr>
              <a:t>Citizen Project – the forgotten poets from Međimurje County (Florijan Andrašec)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kstniOkvir 2"/>
          <p:cNvSpPr txBox="1">
            <a:spLocks noChangeArrowheads="1"/>
          </p:cNvSpPr>
          <p:nvPr/>
        </p:nvSpPr>
        <p:spPr bwMode="auto">
          <a:xfrm>
            <a:off x="428625" y="1285875"/>
            <a:ext cx="4000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3200" b="1">
                <a:latin typeface="Century Gothic" pitchFamily="34" charset="0"/>
              </a:rPr>
              <a:t>Grades 7 and 8</a:t>
            </a:r>
          </a:p>
        </p:txBody>
      </p:sp>
      <p:sp>
        <p:nvSpPr>
          <p:cNvPr id="4" name="Pravokutnik 3"/>
          <p:cNvSpPr/>
          <p:nvPr/>
        </p:nvSpPr>
        <p:spPr>
          <a:xfrm>
            <a:off x="178321" y="214290"/>
            <a:ext cx="313098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ELECTIVE</a:t>
            </a:r>
          </a:p>
        </p:txBody>
      </p:sp>
      <p:pic>
        <p:nvPicPr>
          <p:cNvPr id="5" name="Picture 3" descr="D:\backup\Pictures\Slike 2013\Sjecanje na Vukovar\PB1660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214686"/>
            <a:ext cx="4441806" cy="3331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D:\backup\Pictures\Slike 2013\Sjecanje na Vukovar\PB1660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85728"/>
            <a:ext cx="3830629" cy="2872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/>
          <p:cNvSpPr/>
          <p:nvPr/>
        </p:nvSpPr>
        <p:spPr>
          <a:xfrm>
            <a:off x="2071688" y="1071563"/>
            <a:ext cx="6286500" cy="521493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pic>
        <p:nvPicPr>
          <p:cNvPr id="59394" name="Picture 2" descr="C:\Users\Drazen\Desktop\sLIKE ZA TOLER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38" y="1214438"/>
            <a:ext cx="6410325" cy="51482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Pravokutnik 2"/>
          <p:cNvSpPr/>
          <p:nvPr/>
        </p:nvSpPr>
        <p:spPr>
          <a:xfrm>
            <a:off x="107504" y="188640"/>
            <a:ext cx="39677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OUTCOMES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/>
          <p:cNvSpPr/>
          <p:nvPr/>
        </p:nvSpPr>
        <p:spPr>
          <a:xfrm>
            <a:off x="1428750" y="1143000"/>
            <a:ext cx="6429375" cy="457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pic>
        <p:nvPicPr>
          <p:cNvPr id="1026" name="Picture 2" descr="C:\Users\Drazen\Desktop\Slike za prez\vukovar\DSC_09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3554428" cy="23606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Drazen\Desktop\Slike za prez\vukovar\DSC_1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3212511"/>
            <a:ext cx="4946528" cy="3285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Drazen\Desktop\Slike za prez\izborna GOO\IMAG01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4429156" cy="2496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Drazen\Desktop\Slike za prez\izborna GOO\IMAG01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3260" y="285728"/>
            <a:ext cx="3675020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Drazen\Desktop\Slike za prez\izborna GOO\IMAG04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71876"/>
            <a:ext cx="5023676" cy="2831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kstniOkvir 1"/>
          <p:cNvSpPr txBox="1">
            <a:spLocks noChangeArrowheads="1"/>
          </p:cNvSpPr>
          <p:nvPr/>
        </p:nvSpPr>
        <p:spPr bwMode="auto">
          <a:xfrm>
            <a:off x="357188" y="1214438"/>
            <a:ext cx="7429500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hr-HR" sz="2800">
                <a:latin typeface="Century Gothic" pitchFamily="34" charset="0"/>
              </a:rPr>
              <a:t> Informative screen</a:t>
            </a:r>
          </a:p>
          <a:p>
            <a:r>
              <a:rPr lang="hr-HR" sz="2800">
                <a:latin typeface="Century Gothic" pitchFamily="34" charset="0"/>
              </a:rPr>
              <a:t> </a:t>
            </a:r>
          </a:p>
          <a:p>
            <a:pPr>
              <a:buFont typeface="Arial" charset="0"/>
              <a:buChar char="•"/>
            </a:pPr>
            <a:r>
              <a:rPr lang="hr-HR" sz="2800">
                <a:latin typeface="Century Gothic" pitchFamily="34" charset="0"/>
              </a:rPr>
              <a:t> Little volunteers</a:t>
            </a:r>
          </a:p>
          <a:p>
            <a:endParaRPr lang="hr-HR" sz="2800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r>
              <a:rPr lang="hr-HR" sz="2800">
                <a:latin typeface="Century Gothic" pitchFamily="34" charset="0"/>
              </a:rPr>
              <a:t> Three Katarinas</a:t>
            </a:r>
          </a:p>
          <a:p>
            <a:endParaRPr lang="hr-HR" sz="2800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r>
              <a:rPr lang="hr-HR" sz="2800">
                <a:latin typeface="Century Gothic" pitchFamily="34" charset="0"/>
              </a:rPr>
              <a:t> Waste shouldn’t be wasted</a:t>
            </a:r>
          </a:p>
          <a:p>
            <a:pPr>
              <a:buFont typeface="Arial" charset="0"/>
              <a:buChar char="•"/>
            </a:pPr>
            <a:endParaRPr lang="hr-HR" sz="2800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r>
              <a:rPr lang="hr-HR" sz="2800">
                <a:latin typeface="Century Gothic" pitchFamily="34" charset="0"/>
              </a:rPr>
              <a:t> Little Europeans</a:t>
            </a:r>
          </a:p>
          <a:p>
            <a:pPr>
              <a:buFont typeface="Arial" charset="0"/>
              <a:buChar char="•"/>
            </a:pPr>
            <a:endParaRPr lang="hr-HR" sz="2800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r>
              <a:rPr lang="hr-HR" sz="2800">
                <a:latin typeface="Century Gothic" pitchFamily="34" charset="0"/>
              </a:rPr>
              <a:t> Preservation of old games from the County</a:t>
            </a:r>
            <a:endParaRPr lang="hr-HR">
              <a:latin typeface="Century Gothic" pitchFamily="34" charset="0"/>
            </a:endParaRPr>
          </a:p>
        </p:txBody>
      </p:sp>
      <p:sp>
        <p:nvSpPr>
          <p:cNvPr id="11267" name="TekstniOkvir 2"/>
          <p:cNvSpPr txBox="1">
            <a:spLocks noChangeArrowheads="1"/>
          </p:cNvSpPr>
          <p:nvPr/>
        </p:nvSpPr>
        <p:spPr bwMode="auto">
          <a:xfrm>
            <a:off x="214313" y="214313"/>
            <a:ext cx="7858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hr-HR" sz="3200" b="1">
                <a:latin typeface="Century Gothic" pitchFamily="34" charset="0"/>
              </a:rPr>
              <a:t>Involvement with the Project Citizen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kstniOkvir 1"/>
          <p:cNvSpPr txBox="1">
            <a:spLocks noChangeArrowheads="1"/>
          </p:cNvSpPr>
          <p:nvPr/>
        </p:nvSpPr>
        <p:spPr bwMode="auto">
          <a:xfrm>
            <a:off x="428625" y="785813"/>
            <a:ext cx="6429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latin typeface="Century Gothic" pitchFamily="34" charset="0"/>
              </a:rPr>
              <a:t> </a:t>
            </a:r>
          </a:p>
        </p:txBody>
      </p:sp>
      <p:sp>
        <p:nvSpPr>
          <p:cNvPr id="3" name="Pravokutnik 2"/>
          <p:cNvSpPr/>
          <p:nvPr/>
        </p:nvSpPr>
        <p:spPr>
          <a:xfrm>
            <a:off x="179512" y="188640"/>
            <a:ext cx="646042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+mn-cs"/>
              </a:rPr>
              <a:t>VIEW FROM WITHIN</a:t>
            </a:r>
          </a:p>
        </p:txBody>
      </p:sp>
      <p:sp>
        <p:nvSpPr>
          <p:cNvPr id="48132" name="TekstniOkvir 3"/>
          <p:cNvSpPr txBox="1">
            <a:spLocks noChangeArrowheads="1"/>
          </p:cNvSpPr>
          <p:nvPr/>
        </p:nvSpPr>
        <p:spPr bwMode="auto">
          <a:xfrm>
            <a:off x="357188" y="1357313"/>
            <a:ext cx="5143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3200" b="1" i="1">
                <a:latin typeface="Century Gothic" pitchFamily="34" charset="0"/>
              </a:rPr>
              <a:t>How we act</a:t>
            </a:r>
          </a:p>
        </p:txBody>
      </p:sp>
      <p:sp>
        <p:nvSpPr>
          <p:cNvPr id="48133" name="TekstniOkvir 4"/>
          <p:cNvSpPr txBox="1">
            <a:spLocks noChangeArrowheads="1"/>
          </p:cNvSpPr>
          <p:nvPr/>
        </p:nvSpPr>
        <p:spPr bwMode="auto">
          <a:xfrm>
            <a:off x="214313" y="2071688"/>
            <a:ext cx="8715375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hr-HR" sz="2900" dirty="0">
                <a:latin typeface="+mj-lt"/>
              </a:rPr>
              <a:t>We share our knowledge and experience with teachers and professional associated in other schools: Professional County Councils for librarians, ICT teachers, History teachers, pedagogues and psychologists, Religion teachers, primary teachers. </a:t>
            </a:r>
            <a:r>
              <a:rPr lang="hr-HR" sz="2900" dirty="0" err="1">
                <a:latin typeface="+mj-lt"/>
              </a:rPr>
              <a:t>Besides</a:t>
            </a:r>
            <a:r>
              <a:rPr lang="hr-HR" sz="2900" dirty="0">
                <a:latin typeface="+mj-lt"/>
              </a:rPr>
              <a:t> </a:t>
            </a:r>
            <a:r>
              <a:rPr lang="hr-HR" sz="2900" dirty="0" smtClean="0">
                <a:latin typeface="+mj-lt"/>
              </a:rPr>
              <a:t> </a:t>
            </a:r>
            <a:r>
              <a:rPr lang="hr-HR" sz="2900" dirty="0" err="1" smtClean="0">
                <a:latin typeface="+mj-lt"/>
              </a:rPr>
              <a:t>primary</a:t>
            </a:r>
            <a:r>
              <a:rPr lang="hr-HR" sz="2900" dirty="0" smtClean="0">
                <a:latin typeface="+mj-lt"/>
              </a:rPr>
              <a:t>, </a:t>
            </a:r>
            <a:r>
              <a:rPr lang="hr-HR" sz="2900" dirty="0">
                <a:latin typeface="+mj-lt"/>
              </a:rPr>
              <a:t>we also work </a:t>
            </a:r>
            <a:r>
              <a:rPr lang="hr-HR" sz="2900" dirty="0" err="1">
                <a:latin typeface="+mj-lt"/>
              </a:rPr>
              <a:t>with</a:t>
            </a:r>
            <a:r>
              <a:rPr lang="hr-HR" sz="2900" dirty="0">
                <a:latin typeface="+mj-lt"/>
              </a:rPr>
              <a:t> </a:t>
            </a:r>
            <a:r>
              <a:rPr lang="hr-HR" sz="2900" dirty="0" err="1" smtClean="0">
                <a:latin typeface="+mj-lt"/>
              </a:rPr>
              <a:t>secondary</a:t>
            </a:r>
            <a:r>
              <a:rPr lang="hr-HR" sz="2900" dirty="0" smtClean="0">
                <a:latin typeface="+mj-lt"/>
              </a:rPr>
              <a:t> </a:t>
            </a:r>
            <a:r>
              <a:rPr lang="hr-HR" sz="2900" dirty="0">
                <a:latin typeface="+mj-lt"/>
              </a:rPr>
              <a:t>in the county, as well as with the schools from the neigbouring county of Varaždin.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armonija 4"/>
          <p:cNvSpPr/>
          <p:nvPr/>
        </p:nvSpPr>
        <p:spPr>
          <a:xfrm>
            <a:off x="2143125" y="-1071563"/>
            <a:ext cx="8572500" cy="6858001"/>
          </a:xfrm>
          <a:prstGeom prst="chor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pic>
        <p:nvPicPr>
          <p:cNvPr id="49155" name="Picture 2" descr="D:\backup\Desktop\Skolska godina 2012\Djelatnici skole\Zdenka Novak\Gradanski odgoj 28 11 2012\104OLYMP\PB2862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571875"/>
            <a:ext cx="4500562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3" descr="D:\backup\Desktop\Skolska godina 2012\Djelatnici skole\Zdenka Novak\Gradanski odgoj 28 11 2012\104OLYMP\PB2863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4240212" cy="317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2" descr="D:\backup\Pictures\Slike 2012\Aktiv zsv povijest 19 04 2012\P41997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3571875"/>
            <a:ext cx="4214812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Pravokutnik 1"/>
          <p:cNvSpPr>
            <a:spLocks noChangeArrowheads="1"/>
          </p:cNvSpPr>
          <p:nvPr/>
        </p:nvSpPr>
        <p:spPr bwMode="auto">
          <a:xfrm>
            <a:off x="214313" y="1749425"/>
            <a:ext cx="8715375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hr-HR" sz="2800" dirty="0" err="1">
                <a:latin typeface="Century Gothic" pitchFamily="34" charset="0"/>
              </a:rPr>
              <a:t>Competences</a:t>
            </a:r>
            <a:r>
              <a:rPr lang="hr-HR" sz="2800" dirty="0">
                <a:latin typeface="Century Gothic" pitchFamily="34" charset="0"/>
              </a:rPr>
              <a:t> for </a:t>
            </a:r>
            <a:r>
              <a:rPr lang="hr-HR" sz="2800" dirty="0" err="1">
                <a:latin typeface="Century Gothic" pitchFamily="34" charset="0"/>
              </a:rPr>
              <a:t>teaching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and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learning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 smtClean="0">
                <a:latin typeface="Century Gothic" pitchFamily="34" charset="0"/>
              </a:rPr>
              <a:t>Active</a:t>
            </a:r>
            <a:r>
              <a:rPr lang="hr-HR" sz="2800" dirty="0" smtClean="0">
                <a:latin typeface="Century Gothic" pitchFamily="34" charset="0"/>
              </a:rPr>
              <a:t> </a:t>
            </a:r>
            <a:r>
              <a:rPr lang="hr-HR" sz="2800" dirty="0" err="1" smtClean="0">
                <a:latin typeface="Century Gothic" pitchFamily="34" charset="0"/>
              </a:rPr>
              <a:t>Citizenship</a:t>
            </a:r>
            <a:r>
              <a:rPr lang="hr-HR" sz="2800" dirty="0" smtClean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Education</a:t>
            </a:r>
            <a:r>
              <a:rPr lang="hr-HR" sz="2800" dirty="0">
                <a:latin typeface="Century Gothic" pitchFamily="34" charset="0"/>
              </a:rPr>
              <a:t> (</a:t>
            </a:r>
            <a:r>
              <a:rPr lang="hr-HR" sz="2800" dirty="0" err="1">
                <a:latin typeface="Century Gothic" pitchFamily="34" charset="0"/>
              </a:rPr>
              <a:t>level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of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knowledge</a:t>
            </a:r>
            <a:r>
              <a:rPr lang="hr-HR" sz="2800" dirty="0">
                <a:latin typeface="Century Gothic" pitchFamily="34" charset="0"/>
              </a:rPr>
              <a:t>, </a:t>
            </a:r>
            <a:r>
              <a:rPr lang="hr-HR" sz="2800" dirty="0" err="1">
                <a:latin typeface="Century Gothic" pitchFamily="34" charset="0"/>
              </a:rPr>
              <a:t>skills</a:t>
            </a:r>
            <a:r>
              <a:rPr lang="hr-HR" sz="2800" dirty="0">
                <a:latin typeface="Century Gothic" pitchFamily="34" charset="0"/>
              </a:rPr>
              <a:t>, </a:t>
            </a:r>
            <a:r>
              <a:rPr lang="hr-HR" sz="2800" dirty="0" err="1">
                <a:latin typeface="Century Gothic" pitchFamily="34" charset="0"/>
              </a:rPr>
              <a:t>attitudes</a:t>
            </a:r>
            <a:r>
              <a:rPr lang="hr-HR" sz="2800" dirty="0">
                <a:latin typeface="Century Gothic" pitchFamily="34" charset="0"/>
              </a:rPr>
              <a:t>) – </a:t>
            </a:r>
            <a:r>
              <a:rPr lang="hr-HR" sz="2800" dirty="0" err="1">
                <a:latin typeface="Century Gothic" pitchFamily="34" charset="0"/>
              </a:rPr>
              <a:t>terminology</a:t>
            </a:r>
            <a:r>
              <a:rPr lang="hr-HR" sz="2800" dirty="0">
                <a:latin typeface="Century Gothic" pitchFamily="34" charset="0"/>
              </a:rPr>
              <a:t>, </a:t>
            </a:r>
            <a:r>
              <a:rPr lang="hr-HR" sz="2800" dirty="0" err="1">
                <a:latin typeface="Century Gothic" pitchFamily="34" charset="0"/>
              </a:rPr>
              <a:t>professional</a:t>
            </a:r>
            <a:r>
              <a:rPr lang="hr-HR" sz="2800" dirty="0">
                <a:latin typeface="Century Gothic" pitchFamily="34" charset="0"/>
              </a:rPr>
              <a:t> literature</a:t>
            </a:r>
          </a:p>
          <a:p>
            <a:pPr algn="just"/>
            <a:endParaRPr lang="hr-HR" sz="2800" dirty="0">
              <a:latin typeface="Century Gothic" pitchFamily="34" charset="0"/>
            </a:endParaRPr>
          </a:p>
          <a:p>
            <a:pPr algn="just"/>
            <a:r>
              <a:rPr lang="hr-HR" sz="2800" dirty="0">
                <a:latin typeface="Century Gothic" pitchFamily="34" charset="0"/>
              </a:rPr>
              <a:t>- </a:t>
            </a:r>
            <a:r>
              <a:rPr lang="hr-HR" sz="2800" dirty="0">
                <a:solidFill>
                  <a:srgbClr val="FF0000"/>
                </a:solidFill>
                <a:latin typeface="Century Gothic" pitchFamily="34" charset="0"/>
              </a:rPr>
              <a:t>New </a:t>
            </a:r>
            <a:r>
              <a:rPr lang="hr-HR" sz="2800" dirty="0" err="1">
                <a:solidFill>
                  <a:srgbClr val="FF0000"/>
                </a:solidFill>
                <a:latin typeface="Century Gothic" pitchFamily="34" charset="0"/>
              </a:rPr>
              <a:t>methods</a:t>
            </a:r>
            <a:r>
              <a:rPr lang="hr-HR" sz="2800" dirty="0">
                <a:solidFill>
                  <a:srgbClr val="FF0000"/>
                </a:solidFill>
                <a:latin typeface="Century Gothic" pitchFamily="34" charset="0"/>
              </a:rPr>
              <a:t>: </a:t>
            </a:r>
            <a:r>
              <a:rPr lang="hr-HR" sz="2800" dirty="0" err="1">
                <a:latin typeface="Century Gothic" pitchFamily="34" charset="0"/>
              </a:rPr>
              <a:t>collaborative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learning</a:t>
            </a:r>
            <a:r>
              <a:rPr lang="hr-HR" sz="2800" dirty="0">
                <a:latin typeface="Century Gothic" pitchFamily="34" charset="0"/>
              </a:rPr>
              <a:t>, </a:t>
            </a:r>
            <a:r>
              <a:rPr lang="hr-HR" sz="2800" dirty="0" err="1">
                <a:latin typeface="Century Gothic" pitchFamily="34" charset="0"/>
              </a:rPr>
              <a:t>social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projects</a:t>
            </a:r>
            <a:r>
              <a:rPr lang="hr-HR" sz="2800" dirty="0">
                <a:latin typeface="Century Gothic" pitchFamily="34" charset="0"/>
              </a:rPr>
              <a:t>, </a:t>
            </a:r>
            <a:r>
              <a:rPr lang="hr-HR" sz="2800" dirty="0" err="1">
                <a:latin typeface="Century Gothic" pitchFamily="34" charset="0"/>
              </a:rPr>
              <a:t>method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of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project</a:t>
            </a:r>
            <a:r>
              <a:rPr lang="hr-HR" sz="2800" dirty="0">
                <a:latin typeface="Century Gothic" pitchFamily="34" charset="0"/>
              </a:rPr>
              <a:t> problem </a:t>
            </a:r>
            <a:r>
              <a:rPr lang="hr-HR" sz="2800" dirty="0" err="1" smtClean="0">
                <a:latin typeface="Century Gothic" pitchFamily="34" charset="0"/>
              </a:rPr>
              <a:t>solving</a:t>
            </a:r>
            <a:r>
              <a:rPr lang="hr-HR" sz="2800" dirty="0" smtClean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and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innovation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 smtClean="0">
                <a:latin typeface="Century Gothic" pitchFamily="34" charset="0"/>
              </a:rPr>
              <a:t>in</a:t>
            </a:r>
            <a:r>
              <a:rPr lang="hr-HR" sz="2800" dirty="0" smtClean="0">
                <a:latin typeface="Century Gothic" pitchFamily="34" charset="0"/>
              </a:rPr>
              <a:t> </a:t>
            </a:r>
            <a:r>
              <a:rPr lang="hr-HR" sz="2800" dirty="0" err="1" smtClean="0">
                <a:latin typeface="Century Gothic" pitchFamily="34" charset="0"/>
              </a:rPr>
              <a:t>social</a:t>
            </a:r>
            <a:r>
              <a:rPr lang="hr-HR" sz="2800" dirty="0" smtClean="0">
                <a:latin typeface="Century Gothic" pitchFamily="34" charset="0"/>
              </a:rPr>
              <a:t>, </a:t>
            </a:r>
            <a:r>
              <a:rPr lang="hr-HR" sz="2800" dirty="0" err="1">
                <a:latin typeface="Century Gothic" pitchFamily="34" charset="0"/>
              </a:rPr>
              <a:t>scientific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and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technical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sphere</a:t>
            </a:r>
            <a:r>
              <a:rPr lang="hr-HR" sz="2800" dirty="0">
                <a:latin typeface="Century Gothic" pitchFamily="34" charset="0"/>
              </a:rPr>
              <a:t>, </a:t>
            </a:r>
            <a:r>
              <a:rPr lang="hr-HR" sz="2800" dirty="0" err="1">
                <a:latin typeface="Century Gothic" pitchFamily="34" charset="0"/>
              </a:rPr>
              <a:t>mock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trial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method</a:t>
            </a:r>
            <a:r>
              <a:rPr lang="hr-HR" sz="2800" dirty="0">
                <a:latin typeface="Century Gothic" pitchFamily="34" charset="0"/>
              </a:rPr>
              <a:t>, </a:t>
            </a:r>
            <a:r>
              <a:rPr lang="hr-HR" sz="2800" dirty="0" err="1">
                <a:latin typeface="Century Gothic" pitchFamily="34" charset="0"/>
              </a:rPr>
              <a:t>peaceful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and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volunteer</a:t>
            </a:r>
            <a:r>
              <a:rPr lang="hr-HR" sz="2800" dirty="0">
                <a:latin typeface="Century Gothic" pitchFamily="34" charset="0"/>
              </a:rPr>
              <a:t> work</a:t>
            </a:r>
            <a:r>
              <a:rPr lang="hr-HR" sz="2800" dirty="0" smtClean="0">
                <a:latin typeface="Century Gothic" pitchFamily="34" charset="0"/>
              </a:rPr>
              <a:t>, </a:t>
            </a:r>
            <a:r>
              <a:rPr lang="hr-HR" sz="2800" dirty="0" err="1" smtClean="0">
                <a:latin typeface="Century Gothic" pitchFamily="34" charset="0"/>
              </a:rPr>
              <a:t>mediation</a:t>
            </a:r>
            <a:r>
              <a:rPr lang="hr-HR" sz="2800" dirty="0" smtClean="0">
                <a:latin typeface="Century Gothic" pitchFamily="34" charset="0"/>
              </a:rPr>
              <a:t> </a:t>
            </a:r>
            <a:r>
              <a:rPr lang="hr-HR" sz="2800" dirty="0" err="1" smtClean="0">
                <a:latin typeface="Century Gothic" pitchFamily="34" charset="0"/>
              </a:rPr>
              <a:t>work</a:t>
            </a:r>
            <a:r>
              <a:rPr lang="hr-HR" sz="2800" dirty="0" smtClean="0">
                <a:latin typeface="Century Gothic" pitchFamily="34" charset="0"/>
              </a:rPr>
              <a:t>, </a:t>
            </a:r>
            <a:r>
              <a:rPr lang="hr-HR" sz="2800" dirty="0">
                <a:latin typeface="Century Gothic" pitchFamily="34" charset="0"/>
              </a:rPr>
              <a:t>future </a:t>
            </a:r>
            <a:r>
              <a:rPr lang="hr-HR" sz="2800" dirty="0" err="1">
                <a:latin typeface="Century Gothic" pitchFamily="34" charset="0"/>
              </a:rPr>
              <a:t>workshops</a:t>
            </a:r>
            <a:r>
              <a:rPr lang="hr-HR" sz="2800" dirty="0">
                <a:latin typeface="Century Gothic" pitchFamily="34" charset="0"/>
              </a:rPr>
              <a:t>, use </a:t>
            </a:r>
            <a:r>
              <a:rPr lang="hr-HR" sz="2800" dirty="0" err="1">
                <a:latin typeface="Century Gothic" pitchFamily="34" charset="0"/>
              </a:rPr>
              <a:t>of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intelletual</a:t>
            </a:r>
            <a:r>
              <a:rPr lang="hr-HR" sz="2800" dirty="0">
                <a:latin typeface="Century Gothic" pitchFamily="34" charset="0"/>
              </a:rPr>
              <a:t> </a:t>
            </a:r>
            <a:r>
              <a:rPr lang="hr-HR" sz="2800" dirty="0" err="1">
                <a:latin typeface="Century Gothic" pitchFamily="34" charset="0"/>
              </a:rPr>
              <a:t>tools</a:t>
            </a:r>
            <a:r>
              <a:rPr lang="hr-HR" sz="2800" dirty="0">
                <a:latin typeface="Century Gothic" pitchFamily="34" charset="0"/>
              </a:rPr>
              <a:t>, legislative </a:t>
            </a:r>
            <a:r>
              <a:rPr lang="hr-HR" sz="2800" dirty="0" err="1">
                <a:latin typeface="Century Gothic" pitchFamily="34" charset="0"/>
              </a:rPr>
              <a:t>arguments</a:t>
            </a:r>
            <a:r>
              <a:rPr lang="hr-HR" sz="2800" dirty="0">
                <a:latin typeface="Century Gothic" pitchFamily="34" charset="0"/>
              </a:rPr>
              <a:t>,”pro se” </a:t>
            </a:r>
            <a:r>
              <a:rPr lang="hr-HR" sz="2800" dirty="0" err="1" smtClean="0">
                <a:latin typeface="Century Gothic" pitchFamily="34" charset="0"/>
              </a:rPr>
              <a:t>court</a:t>
            </a:r>
            <a:r>
              <a:rPr lang="hr-HR" sz="2800" dirty="0" smtClean="0">
                <a:latin typeface="Century Gothic" pitchFamily="34" charset="0"/>
              </a:rPr>
              <a:t> </a:t>
            </a:r>
            <a:r>
              <a:rPr lang="hr-HR" sz="2800" dirty="0" err="1" smtClean="0">
                <a:latin typeface="Century Gothic" pitchFamily="34" charset="0"/>
              </a:rPr>
              <a:t>and</a:t>
            </a:r>
            <a:r>
              <a:rPr lang="hr-HR" sz="2800" dirty="0" smtClean="0">
                <a:latin typeface="Century Gothic" pitchFamily="34" charset="0"/>
              </a:rPr>
              <a:t> </a:t>
            </a:r>
            <a:r>
              <a:rPr lang="hr-HR" sz="2800" dirty="0" err="1" smtClean="0">
                <a:latin typeface="Century Gothic" pitchFamily="34" charset="0"/>
              </a:rPr>
              <a:t>so</a:t>
            </a:r>
            <a:r>
              <a:rPr lang="hr-HR" sz="2800" dirty="0" smtClean="0">
                <a:latin typeface="Century Gothic" pitchFamily="34" charset="0"/>
              </a:rPr>
              <a:t> on.</a:t>
            </a:r>
            <a:endParaRPr lang="hr-HR" sz="2800" dirty="0">
              <a:latin typeface="Century Gothic" pitchFamily="34" charset="0"/>
            </a:endParaRPr>
          </a:p>
          <a:p>
            <a:r>
              <a:rPr lang="hr-HR" dirty="0">
                <a:latin typeface="Century Gothic" pitchFamily="34" charset="0"/>
              </a:rPr>
              <a:t>   </a:t>
            </a:r>
          </a:p>
        </p:txBody>
      </p:sp>
      <p:sp>
        <p:nvSpPr>
          <p:cNvPr id="50179" name="TekstniOkvir 2"/>
          <p:cNvSpPr txBox="1">
            <a:spLocks noChangeArrowheads="1"/>
          </p:cNvSpPr>
          <p:nvPr/>
        </p:nvSpPr>
        <p:spPr bwMode="auto">
          <a:xfrm>
            <a:off x="214313" y="785813"/>
            <a:ext cx="3357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3200" b="1">
                <a:latin typeface="Century Gothic" pitchFamily="34" charset="0"/>
              </a:rPr>
              <a:t>PROBLEMS</a:t>
            </a:r>
          </a:p>
        </p:txBody>
      </p:sp>
      <p:sp>
        <p:nvSpPr>
          <p:cNvPr id="4" name="Pravokutnik 3"/>
          <p:cNvSpPr/>
          <p:nvPr/>
        </p:nvSpPr>
        <p:spPr>
          <a:xfrm>
            <a:off x="3203848" y="188640"/>
            <a:ext cx="57262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FINAL THOUGHTS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Pravokutnik 1"/>
          <p:cNvSpPr>
            <a:spLocks noChangeArrowheads="1"/>
          </p:cNvSpPr>
          <p:nvPr/>
        </p:nvSpPr>
        <p:spPr bwMode="auto">
          <a:xfrm>
            <a:off x="285750" y="928688"/>
            <a:ext cx="8572500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hr-HR" sz="2800">
                <a:latin typeface="Century Gothic" pitchFamily="34" charset="0"/>
              </a:rPr>
              <a:t>Initial draft of the curriculum was “more legible” (connection between dimension, outcome and literature) students are unable to join the elective Civic Education because they already have 3 electives</a:t>
            </a:r>
          </a:p>
          <a:p>
            <a:pPr algn="just"/>
            <a:endParaRPr lang="hr-HR" sz="2800">
              <a:latin typeface="Century Gothic" pitchFamily="34" charset="0"/>
            </a:endParaRPr>
          </a:p>
          <a:p>
            <a:pPr algn="just"/>
            <a:r>
              <a:rPr lang="hr-HR" sz="2800">
                <a:latin typeface="Century Gothic" pitchFamily="34" charset="0"/>
              </a:rPr>
              <a:t>Connections with the school subjects.</a:t>
            </a:r>
          </a:p>
          <a:p>
            <a:pPr algn="just"/>
            <a:endParaRPr lang="hr-HR" sz="2800">
              <a:latin typeface="Century Gothic" pitchFamily="34" charset="0"/>
            </a:endParaRPr>
          </a:p>
          <a:p>
            <a:pPr algn="just"/>
            <a:r>
              <a:rPr lang="hr-HR" sz="2800">
                <a:latin typeface="Century Gothic" pitchFamily="34" charset="0"/>
              </a:rPr>
              <a:t>Students “skipped”cycles.</a:t>
            </a:r>
          </a:p>
          <a:p>
            <a:pPr algn="just"/>
            <a:endParaRPr lang="hr-HR" sz="2800">
              <a:latin typeface="Century Gothic" pitchFamily="34" charset="0"/>
            </a:endParaRPr>
          </a:p>
          <a:p>
            <a:pPr algn="just"/>
            <a:r>
              <a:rPr lang="hr-HR" sz="2800">
                <a:latin typeface="Century Gothic" pitchFamily="34" charset="0"/>
              </a:rPr>
              <a:t>Planning and programming of Civic Education is focused on the outcomes.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Pravokutnik 1"/>
          <p:cNvSpPr>
            <a:spLocks noChangeArrowheads="1"/>
          </p:cNvSpPr>
          <p:nvPr/>
        </p:nvSpPr>
        <p:spPr bwMode="auto">
          <a:xfrm>
            <a:off x="285750" y="357188"/>
            <a:ext cx="85725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hr-HR" sz="2800">
                <a:latin typeface="Century Gothic" pitchFamily="34" charset="0"/>
              </a:rPr>
              <a:t>Citizen competences in teachers need to be developed in order for their development in students to take place – the responsibility is individual. </a:t>
            </a:r>
          </a:p>
          <a:p>
            <a:pPr algn="just"/>
            <a:endParaRPr lang="hr-HR" sz="2800">
              <a:latin typeface="Century Gothic" pitchFamily="34" charset="0"/>
            </a:endParaRPr>
          </a:p>
          <a:p>
            <a:pPr algn="just"/>
            <a:r>
              <a:rPr lang="hr-HR" sz="2800">
                <a:latin typeface="Century Gothic" pitchFamily="34" charset="0"/>
              </a:rPr>
              <a:t>Coordination and collaboration among teachers is needed for students to acquire the citizen competences – this is the responsibility of the entire school, not just particular teachers. </a:t>
            </a:r>
          </a:p>
        </p:txBody>
      </p:sp>
      <p:sp>
        <p:nvSpPr>
          <p:cNvPr id="52227" name="TekstniOkvir 2"/>
          <p:cNvSpPr txBox="1">
            <a:spLocks noChangeArrowheads="1"/>
          </p:cNvSpPr>
          <p:nvPr/>
        </p:nvSpPr>
        <p:spPr bwMode="auto">
          <a:xfrm>
            <a:off x="3492500" y="6021388"/>
            <a:ext cx="5437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2400" b="1">
                <a:solidFill>
                  <a:srgbClr val="92D050"/>
                </a:solidFill>
                <a:latin typeface="Century Gothic" pitchFamily="34" charset="0"/>
              </a:rPr>
              <a:t>THANK YOU FOR YOUR ATTENTION!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/>
          <p:cNvSpPr/>
          <p:nvPr/>
        </p:nvSpPr>
        <p:spPr>
          <a:xfrm>
            <a:off x="214313" y="214313"/>
            <a:ext cx="8715375" cy="642937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sp>
        <p:nvSpPr>
          <p:cNvPr id="5" name="Pravokutnik 4"/>
          <p:cNvSpPr/>
          <p:nvPr/>
        </p:nvSpPr>
        <p:spPr>
          <a:xfrm rot="20725422">
            <a:off x="2058988" y="809625"/>
            <a:ext cx="5108575" cy="5130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pic>
        <p:nvPicPr>
          <p:cNvPr id="3" name="Picture 5" descr="I:\P21584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3482975"/>
            <a:ext cx="4143375" cy="3106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 descr="I:\Europejić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66"/>
            <a:ext cx="4095779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Picture 4" descr="I:\IMG_78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3786188"/>
            <a:ext cx="4178300" cy="2786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I:\IMG_78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57166"/>
            <a:ext cx="4071966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296" name="TekstniOkvir 10"/>
          <p:cNvSpPr txBox="1">
            <a:spLocks noChangeArrowheads="1"/>
          </p:cNvSpPr>
          <p:nvPr/>
        </p:nvSpPr>
        <p:spPr bwMode="auto">
          <a:xfrm>
            <a:off x="500063" y="2928938"/>
            <a:ext cx="2571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latin typeface="Century Gothic" pitchFamily="34" charset="0"/>
              </a:rPr>
              <a:t>Little Europeans</a:t>
            </a:r>
          </a:p>
        </p:txBody>
      </p:sp>
      <p:sp>
        <p:nvSpPr>
          <p:cNvPr id="12297" name="TekstniOkvir 11"/>
          <p:cNvSpPr txBox="1">
            <a:spLocks noChangeArrowheads="1"/>
          </p:cNvSpPr>
          <p:nvPr/>
        </p:nvSpPr>
        <p:spPr bwMode="auto">
          <a:xfrm>
            <a:off x="5929313" y="3500438"/>
            <a:ext cx="3000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>
                <a:latin typeface="Century Gothic" pitchFamily="34" charset="0"/>
              </a:rPr>
              <a:t>Preservation of old games from the County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/>
          <p:cNvSpPr/>
          <p:nvPr/>
        </p:nvSpPr>
        <p:spPr>
          <a:xfrm>
            <a:off x="214313" y="214313"/>
            <a:ext cx="8715375" cy="6429375"/>
          </a:xfrm>
          <a:prstGeom prst="rect">
            <a:avLst/>
          </a:prstGeom>
          <a:solidFill>
            <a:schemeClr val="bg2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pic>
        <p:nvPicPr>
          <p:cNvPr id="3" name="Picture 8" descr="H:\Skolska godina 2011 2012\Djelatnici skole\Tihana Preksavec\Grlica Printex 2012\+TRI KATARINE\Slike\Untitled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3429024" cy="3117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2" descr="D:\backup\Pictures\Slike 2012\Gradanski slike\IMG_78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5" y="214313"/>
            <a:ext cx="5078413" cy="338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:\backup\Pictures\Slike 2012\Gradanski slike\IMG_78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3786188"/>
            <a:ext cx="4286250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C:\Users\Drazen\Desktop\otpad\razvrstavanje elektroničkog otpada ponekad je izgledalo poput raspetljavanja Gordijskoga čvor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62567" y="3857628"/>
            <a:ext cx="3582979" cy="2687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9" name="TekstniOkvir 9"/>
          <p:cNvSpPr txBox="1">
            <a:spLocks noChangeArrowheads="1"/>
          </p:cNvSpPr>
          <p:nvPr/>
        </p:nvSpPr>
        <p:spPr bwMode="auto">
          <a:xfrm>
            <a:off x="428625" y="2928938"/>
            <a:ext cx="2000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solidFill>
                  <a:srgbClr val="002060"/>
                </a:solidFill>
                <a:latin typeface="Century Gothic" pitchFamily="34" charset="0"/>
              </a:rPr>
              <a:t>Three Katarinas</a:t>
            </a:r>
          </a:p>
        </p:txBody>
      </p:sp>
      <p:sp>
        <p:nvSpPr>
          <p:cNvPr id="13320" name="TekstniOkvir 10"/>
          <p:cNvSpPr txBox="1">
            <a:spLocks noChangeArrowheads="1"/>
          </p:cNvSpPr>
          <p:nvPr/>
        </p:nvSpPr>
        <p:spPr bwMode="auto">
          <a:xfrm>
            <a:off x="2643188" y="3929063"/>
            <a:ext cx="2000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>
                <a:solidFill>
                  <a:srgbClr val="002060"/>
                </a:solidFill>
                <a:latin typeface="Century Gothic" pitchFamily="34" charset="0"/>
              </a:rPr>
              <a:t>Waste shouldn’t be wasted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ipsa 4"/>
          <p:cNvSpPr/>
          <p:nvPr/>
        </p:nvSpPr>
        <p:spPr>
          <a:xfrm>
            <a:off x="714375" y="642938"/>
            <a:ext cx="6786563" cy="621506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/>
          </a:p>
        </p:txBody>
      </p:sp>
      <p:pic>
        <p:nvPicPr>
          <p:cNvPr id="2" name="Picture 7" descr="I:\P32212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90997" cy="3143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I:\P51922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9" y="0"/>
            <a:ext cx="3786182" cy="28396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I:\Volontiranje u EU je veoma često, pa ni nama nije bilo tešk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7" y="3268265"/>
            <a:ext cx="4786314" cy="35897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42" name="TekstniOkvir 5"/>
          <p:cNvSpPr txBox="1">
            <a:spLocks noChangeArrowheads="1"/>
          </p:cNvSpPr>
          <p:nvPr/>
        </p:nvSpPr>
        <p:spPr bwMode="auto">
          <a:xfrm>
            <a:off x="1143000" y="4572000"/>
            <a:ext cx="2500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2400" b="1">
                <a:solidFill>
                  <a:srgbClr val="002060"/>
                </a:solidFill>
                <a:latin typeface="Century Gothic" pitchFamily="34" charset="0"/>
              </a:rPr>
              <a:t>Little volunteers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kstniOkvir 1"/>
          <p:cNvSpPr txBox="1">
            <a:spLocks noChangeArrowheads="1"/>
          </p:cNvSpPr>
          <p:nvPr/>
        </p:nvSpPr>
        <p:spPr bwMode="auto">
          <a:xfrm>
            <a:off x="2928938" y="142875"/>
            <a:ext cx="6072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3200" b="1">
                <a:latin typeface="Century Gothic" pitchFamily="34" charset="0"/>
              </a:rPr>
              <a:t>Humanitarian activities</a:t>
            </a:r>
          </a:p>
        </p:txBody>
      </p:sp>
      <p:sp>
        <p:nvSpPr>
          <p:cNvPr id="15363" name="TekstniOkvir 2"/>
          <p:cNvSpPr txBox="1">
            <a:spLocks noChangeArrowheads="1"/>
          </p:cNvSpPr>
          <p:nvPr/>
        </p:nvSpPr>
        <p:spPr bwMode="auto">
          <a:xfrm>
            <a:off x="357188" y="714375"/>
            <a:ext cx="7643812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endParaRPr lang="hr-HR" sz="2400" dirty="0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Collecting</a:t>
            </a: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plastic</a:t>
            </a: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bottle</a:t>
            </a: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caps</a:t>
            </a:r>
            <a:endParaRPr lang="hr-HR" sz="2400" dirty="0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endParaRPr lang="hr-HR" sz="2400" dirty="0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Raising</a:t>
            </a: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candies</a:t>
            </a:r>
            <a:endParaRPr lang="hr-HR" sz="2400" dirty="0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endParaRPr lang="hr-HR" sz="2400" dirty="0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Reuse</a:t>
            </a: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of</a:t>
            </a: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edible</a:t>
            </a: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oil</a:t>
            </a:r>
            <a:r>
              <a:rPr lang="hr-HR" sz="2400" dirty="0">
                <a:latin typeface="Century Gothic" pitchFamily="34" charset="0"/>
              </a:rPr>
              <a:t> </a:t>
            </a:r>
          </a:p>
          <a:p>
            <a:pPr>
              <a:buFont typeface="Arial" charset="0"/>
              <a:buChar char="•"/>
            </a:pPr>
            <a:endParaRPr lang="hr-HR" sz="2400" dirty="0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Collecting</a:t>
            </a: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old</a:t>
            </a: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paper</a:t>
            </a:r>
            <a:r>
              <a:rPr lang="hr-HR" sz="2400" dirty="0">
                <a:latin typeface="Century Gothic" pitchFamily="34" charset="0"/>
              </a:rPr>
              <a:t> </a:t>
            </a:r>
          </a:p>
          <a:p>
            <a:pPr>
              <a:buFont typeface="Arial" charset="0"/>
              <a:buChar char="•"/>
            </a:pPr>
            <a:endParaRPr lang="hr-HR" sz="2400" dirty="0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Presents</a:t>
            </a:r>
            <a:r>
              <a:rPr lang="hr-HR" sz="2400" dirty="0">
                <a:latin typeface="Century Gothic" pitchFamily="34" charset="0"/>
              </a:rPr>
              <a:t> for </a:t>
            </a:r>
            <a:r>
              <a:rPr lang="hr-HR" sz="2400" dirty="0" err="1">
                <a:latin typeface="Century Gothic" pitchFamily="34" charset="0"/>
              </a:rPr>
              <a:t>children</a:t>
            </a: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without</a:t>
            </a: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parental</a:t>
            </a:r>
            <a:r>
              <a:rPr lang="hr-HR" sz="2400" dirty="0">
                <a:latin typeface="Century Gothic" pitchFamily="34" charset="0"/>
              </a:rPr>
              <a:t> care</a:t>
            </a:r>
          </a:p>
          <a:p>
            <a:pPr>
              <a:buFont typeface="Arial" charset="0"/>
              <a:buChar char="•"/>
            </a:pPr>
            <a:endParaRPr lang="hr-HR" sz="2400" dirty="0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 smtClean="0">
                <a:latin typeface="Century Gothic" pitchFamily="34" charset="0"/>
              </a:rPr>
              <a:t>Volunteering</a:t>
            </a:r>
            <a:endParaRPr lang="hr-HR" sz="2400" dirty="0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endParaRPr lang="hr-HR" sz="2400" dirty="0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Help</a:t>
            </a: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with</a:t>
            </a:r>
            <a:r>
              <a:rPr lang="hr-HR" sz="2400" dirty="0">
                <a:latin typeface="Century Gothic" pitchFamily="34" charset="0"/>
              </a:rPr>
              <a:t> </a:t>
            </a:r>
            <a:r>
              <a:rPr lang="hr-HR" sz="2400" dirty="0" err="1">
                <a:latin typeface="Century Gothic" pitchFamily="34" charset="0"/>
              </a:rPr>
              <a:t>studying</a:t>
            </a:r>
            <a:endParaRPr lang="hr-HR" sz="24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Jednakokračni trokut 5"/>
          <p:cNvSpPr/>
          <p:nvPr/>
        </p:nvSpPr>
        <p:spPr>
          <a:xfrm>
            <a:off x="500063" y="-714375"/>
            <a:ext cx="8643937" cy="7358063"/>
          </a:xfrm>
          <a:prstGeom prst="triangle">
            <a:avLst/>
          </a:prstGeom>
          <a:solidFill>
            <a:schemeClr val="bg2">
              <a:lumMod val="20000"/>
              <a:lumOff val="8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r-HR" dirty="0"/>
          </a:p>
        </p:txBody>
      </p:sp>
      <p:pic>
        <p:nvPicPr>
          <p:cNvPr id="3" name="Picture 1" descr="D:\backup\Pictures\Slike 2012\Stari papir 11 2011\PA1869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472" y="571456"/>
            <a:ext cx="3714808" cy="2786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4" descr="H:\Skolska godina 2011 2012\Djelatnici skole\Tihana Preksavec\Grlica Printex 2012\+OJ KUCO VESELA\Humanitarna akcija+\Slike\DSCF11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1129" y="3786190"/>
            <a:ext cx="3732117" cy="27990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 descr="H:\Skolska godina 2011 2012\Djelatnici skole\Tihana Preksavec\Grlica Printex 2012\+OJ KUCO VESELA\Humanitarna akcija+\Slike\DSCF11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357298"/>
            <a:ext cx="4572032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390" name="TekstniOkvir 6"/>
          <p:cNvSpPr txBox="1">
            <a:spLocks noChangeArrowheads="1"/>
          </p:cNvSpPr>
          <p:nvPr/>
        </p:nvSpPr>
        <p:spPr bwMode="auto">
          <a:xfrm>
            <a:off x="285750" y="4357688"/>
            <a:ext cx="27733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dirty="0" err="1">
                <a:solidFill>
                  <a:srgbClr val="002060"/>
                </a:solidFill>
                <a:latin typeface="Century Gothic" pitchFamily="34" charset="0"/>
              </a:rPr>
              <a:t>Give</a:t>
            </a:r>
            <a:r>
              <a:rPr lang="hr-HR" dirty="0">
                <a:solidFill>
                  <a:srgbClr val="002060"/>
                </a:solidFill>
                <a:latin typeface="Century Gothic" pitchFamily="34" charset="0"/>
              </a:rPr>
              <a:t> a </a:t>
            </a:r>
            <a:r>
              <a:rPr lang="hr-HR" dirty="0" err="1">
                <a:solidFill>
                  <a:srgbClr val="002060"/>
                </a:solidFill>
                <a:latin typeface="Century Gothic" pitchFamily="34" charset="0"/>
              </a:rPr>
              <a:t>gift</a:t>
            </a:r>
            <a:r>
              <a:rPr lang="hr-HR" dirty="0">
                <a:solidFill>
                  <a:srgbClr val="002060"/>
                </a:solidFill>
                <a:latin typeface="Century Gothic" pitchFamily="34" charset="0"/>
              </a:rPr>
              <a:t> to a </a:t>
            </a:r>
            <a:r>
              <a:rPr lang="hr-HR" dirty="0" err="1">
                <a:solidFill>
                  <a:srgbClr val="002060"/>
                </a:solidFill>
                <a:latin typeface="Century Gothic" pitchFamily="34" charset="0"/>
              </a:rPr>
              <a:t>friend</a:t>
            </a:r>
            <a:endParaRPr lang="hr-HR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16391" name="TekstniOkvir 7"/>
          <p:cNvSpPr txBox="1">
            <a:spLocks noChangeArrowheads="1"/>
          </p:cNvSpPr>
          <p:nvPr/>
        </p:nvSpPr>
        <p:spPr bwMode="auto">
          <a:xfrm>
            <a:off x="2857500" y="500063"/>
            <a:ext cx="2143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>
                <a:latin typeface="Century Gothic" pitchFamily="34" charset="0"/>
              </a:rPr>
              <a:t>Collecting old paper</a:t>
            </a:r>
          </a:p>
        </p:txBody>
      </p:sp>
      <p:sp>
        <p:nvSpPr>
          <p:cNvPr id="16392" name="TekstniOkvir 8"/>
          <p:cNvSpPr txBox="1">
            <a:spLocks noChangeArrowheads="1"/>
          </p:cNvSpPr>
          <p:nvPr/>
        </p:nvSpPr>
        <p:spPr bwMode="auto">
          <a:xfrm>
            <a:off x="3429000" y="5857875"/>
            <a:ext cx="16430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>
                <a:solidFill>
                  <a:srgbClr val="002060"/>
                </a:solidFill>
                <a:latin typeface="Century Gothic" pitchFamily="34" charset="0"/>
              </a:rPr>
              <a:t>Raising candies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duševljenj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duševljenj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duševljenj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907</TotalTime>
  <Words>980</Words>
  <Application>Microsoft Office PowerPoint</Application>
  <PresentationFormat>Prikaz na zaslonu (4:3)</PresentationFormat>
  <Paragraphs>132</Paragraphs>
  <Slides>44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44</vt:i4>
      </vt:variant>
    </vt:vector>
  </HeadingPairs>
  <TitlesOfParts>
    <vt:vector size="45" baseType="lpstr">
      <vt:lpstr>Oduševljenje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Drazen</dc:creator>
  <cp:lastModifiedBy>Agencija</cp:lastModifiedBy>
  <cp:revision>159</cp:revision>
  <dcterms:created xsi:type="dcterms:W3CDTF">2013-01-03T08:28:16Z</dcterms:created>
  <dcterms:modified xsi:type="dcterms:W3CDTF">2013-06-28T08:13:07Z</dcterms:modified>
</cp:coreProperties>
</file>