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9" r:id="rId3"/>
    <p:sldId id="278" r:id="rId4"/>
    <p:sldId id="279" r:id="rId5"/>
    <p:sldId id="268" r:id="rId6"/>
    <p:sldId id="266" r:id="rId7"/>
    <p:sldId id="267" r:id="rId8"/>
    <p:sldId id="275" r:id="rId9"/>
    <p:sldId id="270" r:id="rId10"/>
    <p:sldId id="271" r:id="rId11"/>
    <p:sldId id="273" r:id="rId12"/>
    <p:sldId id="272" r:id="rId13"/>
    <p:sldId id="274" r:id="rId14"/>
    <p:sldId id="276" r:id="rId15"/>
    <p:sldId id="277" r:id="rId16"/>
    <p:sldId id="281" r:id="rId17"/>
    <p:sldId id="280" r:id="rId18"/>
    <p:sldId id="282" r:id="rId19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99FF"/>
    <a:srgbClr val="00FFCC"/>
    <a:srgbClr val="00CC99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94836" autoAdjust="0"/>
  </p:normalViewPr>
  <p:slideViewPr>
    <p:cSldViewPr snapToGrid="0">
      <p:cViewPr varScale="1">
        <p:scale>
          <a:sx n="66" d="100"/>
          <a:sy n="66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8C1484-8E74-407F-A25D-6135FDCAD647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966AE6AA-BB52-49EF-8086-4FFED1AA3992}">
      <dgm:prSet phldrT="[Text]" custT="1"/>
      <dgm:spPr/>
      <dgm:t>
        <a:bodyPr/>
        <a:lstStyle/>
        <a:p>
          <a:r>
            <a:rPr lang="hr-HR" sz="2400" b="1" dirty="0" smtClean="0"/>
            <a:t>KONKRETNA</a:t>
          </a:r>
        </a:p>
        <a:p>
          <a:r>
            <a:rPr lang="hr-HR" sz="2400" b="1" dirty="0" smtClean="0"/>
            <a:t>ISKUSTVA</a:t>
          </a:r>
          <a:endParaRPr lang="hr-HR" sz="2400" b="1" dirty="0"/>
        </a:p>
      </dgm:t>
    </dgm:pt>
    <dgm:pt modelId="{8836F5AE-0DE3-41DF-B441-70B6305131A8}" type="parTrans" cxnId="{44CE7F44-ED05-4772-9FCB-8FDA90F7F542}">
      <dgm:prSet/>
      <dgm:spPr/>
      <dgm:t>
        <a:bodyPr/>
        <a:lstStyle/>
        <a:p>
          <a:endParaRPr lang="hr-HR"/>
        </a:p>
      </dgm:t>
    </dgm:pt>
    <dgm:pt modelId="{668FFCCE-3390-4D75-84C0-72D98565D081}" type="sibTrans" cxnId="{44CE7F44-ED05-4772-9FCB-8FDA90F7F542}">
      <dgm:prSet/>
      <dgm:spPr/>
      <dgm:t>
        <a:bodyPr/>
        <a:lstStyle/>
        <a:p>
          <a:endParaRPr lang="hr-HR"/>
        </a:p>
      </dgm:t>
    </dgm:pt>
    <dgm:pt modelId="{4AA6A610-CFA9-47B2-BB30-1A598BC7CF84}">
      <dgm:prSet phldrT="[Text]" custT="1"/>
      <dgm:spPr/>
      <dgm:t>
        <a:bodyPr/>
        <a:lstStyle/>
        <a:p>
          <a:r>
            <a:rPr lang="hr-HR" sz="2400" dirty="0" smtClean="0">
              <a:solidFill>
                <a:srgbClr val="002060"/>
              </a:solidFill>
            </a:rPr>
            <a:t>POVRATNA INFORMACIJA</a:t>
          </a:r>
        </a:p>
        <a:p>
          <a:r>
            <a:rPr lang="hr-HR" sz="2400" dirty="0" smtClean="0">
              <a:solidFill>
                <a:srgbClr val="002060"/>
              </a:solidFill>
            </a:rPr>
            <a:t>(samovrednovanje)</a:t>
          </a:r>
          <a:endParaRPr lang="hr-HR" sz="2400" dirty="0">
            <a:solidFill>
              <a:srgbClr val="002060"/>
            </a:solidFill>
          </a:endParaRPr>
        </a:p>
      </dgm:t>
    </dgm:pt>
    <dgm:pt modelId="{58C6C8D5-DB71-434D-98D4-90423DBEF48A}" type="parTrans" cxnId="{4DCE9D0B-CCE0-4208-8563-51C191F89299}">
      <dgm:prSet/>
      <dgm:spPr/>
      <dgm:t>
        <a:bodyPr/>
        <a:lstStyle/>
        <a:p>
          <a:endParaRPr lang="hr-HR"/>
        </a:p>
      </dgm:t>
    </dgm:pt>
    <dgm:pt modelId="{E99D7062-12AE-4403-8B01-06FBD593330D}" type="sibTrans" cxnId="{4DCE9D0B-CCE0-4208-8563-51C191F89299}">
      <dgm:prSet/>
      <dgm:spPr/>
      <dgm:t>
        <a:bodyPr/>
        <a:lstStyle/>
        <a:p>
          <a:endParaRPr lang="hr-HR"/>
        </a:p>
      </dgm:t>
    </dgm:pt>
    <dgm:pt modelId="{D0DEFF6A-ACF6-4328-B331-B7C4A3CACA87}">
      <dgm:prSet phldrT="[Text]" custT="1"/>
      <dgm:spPr/>
      <dgm:t>
        <a:bodyPr/>
        <a:lstStyle/>
        <a:p>
          <a:r>
            <a:rPr lang="hr-HR" sz="2400" dirty="0" smtClean="0">
              <a:solidFill>
                <a:srgbClr val="C00000"/>
              </a:solidFill>
            </a:rPr>
            <a:t>STRUČNI SKUPOVI</a:t>
          </a:r>
        </a:p>
        <a:p>
          <a:r>
            <a:rPr lang="hr-HR" sz="2400" dirty="0" smtClean="0">
              <a:solidFill>
                <a:srgbClr val="C00000"/>
              </a:solidFill>
            </a:rPr>
            <a:t>(izvan ustanove i u ustanovi)</a:t>
          </a:r>
          <a:endParaRPr lang="hr-HR" sz="2400" dirty="0">
            <a:solidFill>
              <a:srgbClr val="C00000"/>
            </a:solidFill>
          </a:endParaRPr>
        </a:p>
      </dgm:t>
    </dgm:pt>
    <dgm:pt modelId="{2798623A-55F4-4BE0-B087-03CF750A0FE7}" type="parTrans" cxnId="{49E6052F-D8AC-4B69-9119-EB3FB324CA6B}">
      <dgm:prSet/>
      <dgm:spPr/>
      <dgm:t>
        <a:bodyPr/>
        <a:lstStyle/>
        <a:p>
          <a:endParaRPr lang="hr-HR"/>
        </a:p>
      </dgm:t>
    </dgm:pt>
    <dgm:pt modelId="{161128E8-E2A4-4A94-99B0-A674BFA0D8BB}" type="sibTrans" cxnId="{49E6052F-D8AC-4B69-9119-EB3FB324CA6B}">
      <dgm:prSet/>
      <dgm:spPr/>
      <dgm:t>
        <a:bodyPr/>
        <a:lstStyle/>
        <a:p>
          <a:endParaRPr lang="hr-HR"/>
        </a:p>
      </dgm:t>
    </dgm:pt>
    <dgm:pt modelId="{572EB5D4-E3D2-4280-A9A6-A9DA5B59C618}">
      <dgm:prSet phldrT="[Text]" custT="1"/>
      <dgm:spPr/>
      <dgm:t>
        <a:bodyPr/>
        <a:lstStyle/>
        <a:p>
          <a:r>
            <a:rPr lang="hr-HR" sz="2400" dirty="0" smtClean="0">
              <a:solidFill>
                <a:srgbClr val="006600"/>
              </a:solidFill>
            </a:rPr>
            <a:t>RAZMJENA ISKUSTVA S KOLEGAMA (učeče zajednice, kolegijalne mreže)</a:t>
          </a:r>
          <a:endParaRPr lang="hr-HR" sz="2400" dirty="0">
            <a:solidFill>
              <a:srgbClr val="006600"/>
            </a:solidFill>
          </a:endParaRPr>
        </a:p>
      </dgm:t>
    </dgm:pt>
    <dgm:pt modelId="{486CEE0B-C6E0-4234-A304-E035F075A46F}" type="parTrans" cxnId="{5975E40E-3E95-42D0-BA80-4810E54E6F58}">
      <dgm:prSet/>
      <dgm:spPr/>
      <dgm:t>
        <a:bodyPr/>
        <a:lstStyle/>
        <a:p>
          <a:endParaRPr lang="hr-HR"/>
        </a:p>
      </dgm:t>
    </dgm:pt>
    <dgm:pt modelId="{87566920-D614-4F46-94D1-BCEBD1EC9B24}" type="sibTrans" cxnId="{5975E40E-3E95-42D0-BA80-4810E54E6F58}">
      <dgm:prSet/>
      <dgm:spPr/>
      <dgm:t>
        <a:bodyPr/>
        <a:lstStyle/>
        <a:p>
          <a:endParaRPr lang="hr-HR"/>
        </a:p>
      </dgm:t>
    </dgm:pt>
    <dgm:pt modelId="{03A09E0F-5788-40FA-B311-047B45573BA7}">
      <dgm:prSet phldrT="[Text]" custT="1"/>
      <dgm:spPr/>
      <dgm:t>
        <a:bodyPr/>
        <a:lstStyle/>
        <a:p>
          <a:r>
            <a:rPr lang="hr-HR" sz="2400" dirty="0" smtClean="0">
              <a:solidFill>
                <a:srgbClr val="7030A0"/>
              </a:solidFill>
            </a:rPr>
            <a:t>SAMOUČENJE</a:t>
          </a:r>
        </a:p>
        <a:p>
          <a:r>
            <a:rPr lang="hr-HR" sz="2400" dirty="0" smtClean="0">
              <a:solidFill>
                <a:srgbClr val="7030A0"/>
              </a:solidFill>
            </a:rPr>
            <a:t>(stručna literatura, Internet)</a:t>
          </a:r>
          <a:endParaRPr lang="hr-HR" sz="2400" dirty="0">
            <a:solidFill>
              <a:srgbClr val="7030A0"/>
            </a:solidFill>
          </a:endParaRPr>
        </a:p>
      </dgm:t>
    </dgm:pt>
    <dgm:pt modelId="{12CCDDFD-DBC5-43C4-8B71-60EA4C3AD040}" type="parTrans" cxnId="{8ED2DCE5-F3D2-4BA9-B736-4F6D9484D900}">
      <dgm:prSet/>
      <dgm:spPr/>
      <dgm:t>
        <a:bodyPr/>
        <a:lstStyle/>
        <a:p>
          <a:endParaRPr lang="hr-HR"/>
        </a:p>
      </dgm:t>
    </dgm:pt>
    <dgm:pt modelId="{4CDAE3FC-4B01-4C87-9BB6-774A9BD1DAE6}" type="sibTrans" cxnId="{8ED2DCE5-F3D2-4BA9-B736-4F6D9484D900}">
      <dgm:prSet/>
      <dgm:spPr/>
      <dgm:t>
        <a:bodyPr/>
        <a:lstStyle/>
        <a:p>
          <a:endParaRPr lang="hr-HR"/>
        </a:p>
      </dgm:t>
    </dgm:pt>
    <dgm:pt modelId="{86A89BE1-7134-4B1C-93A4-5829E1483730}" type="pres">
      <dgm:prSet presAssocID="{7E8C1484-8E74-407F-A25D-6135FDCAD64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51C1E5B-5E6C-44DD-B220-8EE04B2BC7CC}" type="pres">
      <dgm:prSet presAssocID="{7E8C1484-8E74-407F-A25D-6135FDCAD647}" presName="matrix" presStyleCnt="0"/>
      <dgm:spPr/>
    </dgm:pt>
    <dgm:pt modelId="{5EE5D4D3-F9C1-4B77-8D70-E6458F662FD0}" type="pres">
      <dgm:prSet presAssocID="{7E8C1484-8E74-407F-A25D-6135FDCAD647}" presName="tile1" presStyleLbl="node1" presStyleIdx="0" presStyleCnt="4"/>
      <dgm:spPr/>
      <dgm:t>
        <a:bodyPr/>
        <a:lstStyle/>
        <a:p>
          <a:endParaRPr lang="hr-HR"/>
        </a:p>
      </dgm:t>
    </dgm:pt>
    <dgm:pt modelId="{3193C4A4-1685-4B5B-A2C0-317FB381B1D6}" type="pres">
      <dgm:prSet presAssocID="{7E8C1484-8E74-407F-A25D-6135FDCAD64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2F4A10E-EEF4-4783-9DFC-02D117B12096}" type="pres">
      <dgm:prSet presAssocID="{7E8C1484-8E74-407F-A25D-6135FDCAD647}" presName="tile2" presStyleLbl="node1" presStyleIdx="1" presStyleCnt="4"/>
      <dgm:spPr/>
      <dgm:t>
        <a:bodyPr/>
        <a:lstStyle/>
        <a:p>
          <a:endParaRPr lang="hr-HR"/>
        </a:p>
      </dgm:t>
    </dgm:pt>
    <dgm:pt modelId="{C736185C-DC59-4527-B30B-FFE215464C67}" type="pres">
      <dgm:prSet presAssocID="{7E8C1484-8E74-407F-A25D-6135FDCAD64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3E91073-7426-4D73-A884-8ACD16D5F56F}" type="pres">
      <dgm:prSet presAssocID="{7E8C1484-8E74-407F-A25D-6135FDCAD647}" presName="tile3" presStyleLbl="node1" presStyleIdx="2" presStyleCnt="4"/>
      <dgm:spPr/>
      <dgm:t>
        <a:bodyPr/>
        <a:lstStyle/>
        <a:p>
          <a:endParaRPr lang="hr-HR"/>
        </a:p>
      </dgm:t>
    </dgm:pt>
    <dgm:pt modelId="{B6C1F5CF-66E2-410F-B49D-0BD5B0970D2B}" type="pres">
      <dgm:prSet presAssocID="{7E8C1484-8E74-407F-A25D-6135FDCAD64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5FB4639-3A41-49BD-912F-2D218721173D}" type="pres">
      <dgm:prSet presAssocID="{7E8C1484-8E74-407F-A25D-6135FDCAD647}" presName="tile4" presStyleLbl="node1" presStyleIdx="3" presStyleCnt="4"/>
      <dgm:spPr/>
      <dgm:t>
        <a:bodyPr/>
        <a:lstStyle/>
        <a:p>
          <a:endParaRPr lang="hr-HR"/>
        </a:p>
      </dgm:t>
    </dgm:pt>
    <dgm:pt modelId="{91CE9B37-E2D5-4C88-BCB2-9CF6A9BF427A}" type="pres">
      <dgm:prSet presAssocID="{7E8C1484-8E74-407F-A25D-6135FDCAD64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D9F821D-23C4-4A9B-8A47-A9F874CBEFEC}" type="pres">
      <dgm:prSet presAssocID="{7E8C1484-8E74-407F-A25D-6135FDCAD647}" presName="centerTile" presStyleLbl="fgShp" presStyleIdx="0" presStyleCnt="1" custScaleX="112836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0EC514D5-1389-4BD5-AAB9-9FCA05490374}" type="presOf" srcId="{572EB5D4-E3D2-4280-A9A6-A9DA5B59C618}" destId="{A3E91073-7426-4D73-A884-8ACD16D5F56F}" srcOrd="0" destOrd="0" presId="urn:microsoft.com/office/officeart/2005/8/layout/matrix1"/>
    <dgm:cxn modelId="{21225284-0462-4BC6-BC6C-FA08E211150D}" type="presOf" srcId="{966AE6AA-BB52-49EF-8086-4FFED1AA3992}" destId="{AD9F821D-23C4-4A9B-8A47-A9F874CBEFEC}" srcOrd="0" destOrd="0" presId="urn:microsoft.com/office/officeart/2005/8/layout/matrix1"/>
    <dgm:cxn modelId="{5975E40E-3E95-42D0-BA80-4810E54E6F58}" srcId="{966AE6AA-BB52-49EF-8086-4FFED1AA3992}" destId="{572EB5D4-E3D2-4280-A9A6-A9DA5B59C618}" srcOrd="2" destOrd="0" parTransId="{486CEE0B-C6E0-4234-A304-E035F075A46F}" sibTransId="{87566920-D614-4F46-94D1-BCEBD1EC9B24}"/>
    <dgm:cxn modelId="{4DCE9D0B-CCE0-4208-8563-51C191F89299}" srcId="{966AE6AA-BB52-49EF-8086-4FFED1AA3992}" destId="{4AA6A610-CFA9-47B2-BB30-1A598BC7CF84}" srcOrd="0" destOrd="0" parTransId="{58C6C8D5-DB71-434D-98D4-90423DBEF48A}" sibTransId="{E99D7062-12AE-4403-8B01-06FBD593330D}"/>
    <dgm:cxn modelId="{A20BB2C0-3B14-456F-8877-2F5DB0260E04}" type="presOf" srcId="{4AA6A610-CFA9-47B2-BB30-1A598BC7CF84}" destId="{5EE5D4D3-F9C1-4B77-8D70-E6458F662FD0}" srcOrd="0" destOrd="0" presId="urn:microsoft.com/office/officeart/2005/8/layout/matrix1"/>
    <dgm:cxn modelId="{C660A2B3-442E-49BF-8D3E-4B6F5907887A}" type="presOf" srcId="{D0DEFF6A-ACF6-4328-B331-B7C4A3CACA87}" destId="{C736185C-DC59-4527-B30B-FFE215464C67}" srcOrd="1" destOrd="0" presId="urn:microsoft.com/office/officeart/2005/8/layout/matrix1"/>
    <dgm:cxn modelId="{A47FFD27-7257-47C0-9A91-706FAF86792A}" type="presOf" srcId="{572EB5D4-E3D2-4280-A9A6-A9DA5B59C618}" destId="{B6C1F5CF-66E2-410F-B49D-0BD5B0970D2B}" srcOrd="1" destOrd="0" presId="urn:microsoft.com/office/officeart/2005/8/layout/matrix1"/>
    <dgm:cxn modelId="{F6675B2D-F324-49A3-AF90-F4BAFDC93117}" type="presOf" srcId="{03A09E0F-5788-40FA-B311-047B45573BA7}" destId="{95FB4639-3A41-49BD-912F-2D218721173D}" srcOrd="0" destOrd="0" presId="urn:microsoft.com/office/officeart/2005/8/layout/matrix1"/>
    <dgm:cxn modelId="{CBC51266-D85A-47BC-817E-D54AB7645C77}" type="presOf" srcId="{D0DEFF6A-ACF6-4328-B331-B7C4A3CACA87}" destId="{62F4A10E-EEF4-4783-9DFC-02D117B12096}" srcOrd="0" destOrd="0" presId="urn:microsoft.com/office/officeart/2005/8/layout/matrix1"/>
    <dgm:cxn modelId="{44CE7F44-ED05-4772-9FCB-8FDA90F7F542}" srcId="{7E8C1484-8E74-407F-A25D-6135FDCAD647}" destId="{966AE6AA-BB52-49EF-8086-4FFED1AA3992}" srcOrd="0" destOrd="0" parTransId="{8836F5AE-0DE3-41DF-B441-70B6305131A8}" sibTransId="{668FFCCE-3390-4D75-84C0-72D98565D081}"/>
    <dgm:cxn modelId="{32151B14-859A-4609-9596-62F73C7CAA03}" type="presOf" srcId="{03A09E0F-5788-40FA-B311-047B45573BA7}" destId="{91CE9B37-E2D5-4C88-BCB2-9CF6A9BF427A}" srcOrd="1" destOrd="0" presId="urn:microsoft.com/office/officeart/2005/8/layout/matrix1"/>
    <dgm:cxn modelId="{4F299D46-AFAF-4628-A2F0-1B79A33547E5}" type="presOf" srcId="{7E8C1484-8E74-407F-A25D-6135FDCAD647}" destId="{86A89BE1-7134-4B1C-93A4-5829E1483730}" srcOrd="0" destOrd="0" presId="urn:microsoft.com/office/officeart/2005/8/layout/matrix1"/>
    <dgm:cxn modelId="{49E6052F-D8AC-4B69-9119-EB3FB324CA6B}" srcId="{966AE6AA-BB52-49EF-8086-4FFED1AA3992}" destId="{D0DEFF6A-ACF6-4328-B331-B7C4A3CACA87}" srcOrd="1" destOrd="0" parTransId="{2798623A-55F4-4BE0-B087-03CF750A0FE7}" sibTransId="{161128E8-E2A4-4A94-99B0-A674BFA0D8BB}"/>
    <dgm:cxn modelId="{8ED2DCE5-F3D2-4BA9-B736-4F6D9484D900}" srcId="{966AE6AA-BB52-49EF-8086-4FFED1AA3992}" destId="{03A09E0F-5788-40FA-B311-047B45573BA7}" srcOrd="3" destOrd="0" parTransId="{12CCDDFD-DBC5-43C4-8B71-60EA4C3AD040}" sibTransId="{4CDAE3FC-4B01-4C87-9BB6-774A9BD1DAE6}"/>
    <dgm:cxn modelId="{BC88219E-C4CE-426D-9AF3-3F34CE52F33E}" type="presOf" srcId="{4AA6A610-CFA9-47B2-BB30-1A598BC7CF84}" destId="{3193C4A4-1685-4B5B-A2C0-317FB381B1D6}" srcOrd="1" destOrd="0" presId="urn:microsoft.com/office/officeart/2005/8/layout/matrix1"/>
    <dgm:cxn modelId="{85B315E8-4421-4D87-A573-0804FA861FF5}" type="presParOf" srcId="{86A89BE1-7134-4B1C-93A4-5829E1483730}" destId="{B51C1E5B-5E6C-44DD-B220-8EE04B2BC7CC}" srcOrd="0" destOrd="0" presId="urn:microsoft.com/office/officeart/2005/8/layout/matrix1"/>
    <dgm:cxn modelId="{3975651D-46DA-4F49-87BB-EFE2ABB96679}" type="presParOf" srcId="{B51C1E5B-5E6C-44DD-B220-8EE04B2BC7CC}" destId="{5EE5D4D3-F9C1-4B77-8D70-E6458F662FD0}" srcOrd="0" destOrd="0" presId="urn:microsoft.com/office/officeart/2005/8/layout/matrix1"/>
    <dgm:cxn modelId="{A3EF4400-C877-4438-8A15-E3639EC4A885}" type="presParOf" srcId="{B51C1E5B-5E6C-44DD-B220-8EE04B2BC7CC}" destId="{3193C4A4-1685-4B5B-A2C0-317FB381B1D6}" srcOrd="1" destOrd="0" presId="urn:microsoft.com/office/officeart/2005/8/layout/matrix1"/>
    <dgm:cxn modelId="{B939963B-346E-49AC-B229-7213B46A6247}" type="presParOf" srcId="{B51C1E5B-5E6C-44DD-B220-8EE04B2BC7CC}" destId="{62F4A10E-EEF4-4783-9DFC-02D117B12096}" srcOrd="2" destOrd="0" presId="urn:microsoft.com/office/officeart/2005/8/layout/matrix1"/>
    <dgm:cxn modelId="{FF267B8B-804B-4B4F-A60A-B6B9884B7D65}" type="presParOf" srcId="{B51C1E5B-5E6C-44DD-B220-8EE04B2BC7CC}" destId="{C736185C-DC59-4527-B30B-FFE215464C67}" srcOrd="3" destOrd="0" presId="urn:microsoft.com/office/officeart/2005/8/layout/matrix1"/>
    <dgm:cxn modelId="{0F43D192-AF42-456A-B5F8-D63A4C90544E}" type="presParOf" srcId="{B51C1E5B-5E6C-44DD-B220-8EE04B2BC7CC}" destId="{A3E91073-7426-4D73-A884-8ACD16D5F56F}" srcOrd="4" destOrd="0" presId="urn:microsoft.com/office/officeart/2005/8/layout/matrix1"/>
    <dgm:cxn modelId="{057E3769-64FB-4036-9FE1-E74A801CCEE9}" type="presParOf" srcId="{B51C1E5B-5E6C-44DD-B220-8EE04B2BC7CC}" destId="{B6C1F5CF-66E2-410F-B49D-0BD5B0970D2B}" srcOrd="5" destOrd="0" presId="urn:microsoft.com/office/officeart/2005/8/layout/matrix1"/>
    <dgm:cxn modelId="{13519037-5ECB-4B2F-9AEA-7820D1F6B723}" type="presParOf" srcId="{B51C1E5B-5E6C-44DD-B220-8EE04B2BC7CC}" destId="{95FB4639-3A41-49BD-912F-2D218721173D}" srcOrd="6" destOrd="0" presId="urn:microsoft.com/office/officeart/2005/8/layout/matrix1"/>
    <dgm:cxn modelId="{597932E1-E647-48A2-B536-A4617946CE4F}" type="presParOf" srcId="{B51C1E5B-5E6C-44DD-B220-8EE04B2BC7CC}" destId="{91CE9B37-E2D5-4C88-BCB2-9CF6A9BF427A}" srcOrd="7" destOrd="0" presId="urn:microsoft.com/office/officeart/2005/8/layout/matrix1"/>
    <dgm:cxn modelId="{68061F00-1E07-4C77-A2C0-71B4868054E5}" type="presParOf" srcId="{86A89BE1-7134-4B1C-93A4-5829E1483730}" destId="{AD9F821D-23C4-4A9B-8A47-A9F874CBEFEC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B78A0-2471-45BF-AC65-CD4F4A4956E2}" type="datetimeFigureOut">
              <a:rPr lang="sr-Latn-CS" smtClean="0"/>
              <a:t>7.5.2012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3EA81-41C3-4ED7-81FB-A2F2BF321DD7}" type="slidenum">
              <a:rPr lang="hr-HR" smtClean="0"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/>
            </a:lvl1pPr>
          </a:lstStyle>
          <a:p>
            <a:fld id="{3C995275-6646-4A7E-874B-5CFBDF4769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77FBC2-9262-4E28-A7BC-3FDA5B9414D8}" type="slidenum">
              <a:rPr lang="en-US"/>
              <a:pPr/>
              <a:t>1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8229600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1575" y="2819400"/>
            <a:ext cx="5051425" cy="12954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A6C8947-6D78-4B77-AFE0-AD6FFA2AF2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78D3CA-7F51-4F8C-ABBB-C7DAFC3364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304800"/>
            <a:ext cx="1752600" cy="56626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304800"/>
            <a:ext cx="5105400" cy="56626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B59B-609F-4FD7-B762-F3601392D6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01BA3-CB6A-4FEF-943E-1E7F4301A2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0089D-5CFC-4F0D-AF2F-6F8CFA2EA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395413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C05D5-5B4C-4813-A774-5DAACF9F4D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D0542-3DE8-4C63-910C-2C0965F662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8F88F-FFAF-4F2E-9644-A99B45270C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CB1D3-1A4F-4F73-BC08-0B19408E90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A0AA-AEC8-438A-B28A-146EB55AD5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B5FFA-EAC5-48FF-B877-A9048E82CB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395413"/>
            <a:ext cx="7010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 Second level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050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16413" y="6400800"/>
            <a:ext cx="2084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r>
              <a:rPr lang="en-US" smtClean="0"/>
              <a:t>Suzana Hitrec, Osijek, 2012.</a:t>
            </a:r>
            <a:endParaRPr 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0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/>
            </a:lvl1pPr>
          </a:lstStyle>
          <a:p>
            <a:fld id="{95BFDE2F-181D-4141-8E75-97C9142AAD9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>
    <p:fade thruBlk="1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6666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200" i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3333" y="350500"/>
            <a:ext cx="8465874" cy="1143000"/>
          </a:xfrm>
        </p:spPr>
        <p:txBody>
          <a:bodyPr/>
          <a:lstStyle/>
          <a:p>
            <a:pPr algn="l"/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>PROFESIONALNIM RAZVOJEM DO     </a:t>
            </a:r>
            <a:br>
              <a:rPr lang="hr-HR" dirty="0" smtClean="0"/>
            </a:br>
            <a:r>
              <a:rPr lang="hr-HR" dirty="0" smtClean="0"/>
              <a:t>                     KVALITETE</a:t>
            </a:r>
            <a:br>
              <a:rPr lang="hr-HR" dirty="0" smtClean="0"/>
            </a:br>
            <a:r>
              <a:rPr lang="hr-HR" dirty="0" smtClean="0"/>
              <a:t>ODGOJNO-OBRAZOVNE USTANOVE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7560" y="3556000"/>
            <a:ext cx="5594353" cy="2656115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en-US" b="1" dirty="0"/>
          </a:p>
          <a:p>
            <a:pPr>
              <a:spcBef>
                <a:spcPct val="0"/>
              </a:spcBef>
            </a:pPr>
            <a:r>
              <a:rPr lang="hr-HR" b="1" i="1" dirty="0" smtClean="0"/>
              <a:t>Državni stručni skup za stručne suradnike pedagoge, AZOO</a:t>
            </a:r>
          </a:p>
          <a:p>
            <a:pPr>
              <a:spcBef>
                <a:spcPct val="0"/>
              </a:spcBef>
            </a:pPr>
            <a:r>
              <a:rPr lang="hr-HR" b="1" i="1" dirty="0" smtClean="0"/>
              <a:t>7. - 9. svibnja 2012.</a:t>
            </a:r>
          </a:p>
          <a:p>
            <a:pPr>
              <a:spcBef>
                <a:spcPct val="0"/>
              </a:spcBef>
            </a:pPr>
            <a:endParaRPr lang="hr-HR" b="1" i="1" dirty="0" smtClean="0"/>
          </a:p>
          <a:p>
            <a:pPr>
              <a:spcBef>
                <a:spcPct val="0"/>
              </a:spcBef>
            </a:pPr>
            <a:endParaRPr lang="hr-HR" b="1" i="1" dirty="0" smtClean="0"/>
          </a:p>
          <a:p>
            <a:pPr>
              <a:spcBef>
                <a:spcPct val="0"/>
              </a:spcBef>
            </a:pPr>
            <a:r>
              <a:rPr lang="hr-HR" b="1" i="1" dirty="0" smtClean="0"/>
              <a:t>Suzana Hitrec, prof.</a:t>
            </a:r>
            <a:endParaRPr lang="en-US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upitnik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Imam potrebu za dodatnim stručnim usavršavanjem (osim seminara u organizaciji AZOO, ASOO, MZOŠ, NCVVO, županijskih vijeća i škole)…navesti kojim te razlog motivacije /očekivanu korist od tog seminara/</a:t>
            </a:r>
          </a:p>
          <a:p>
            <a:r>
              <a:rPr lang="hr-HR" dirty="0" smtClean="0"/>
              <a:t>Moje dodatne potrebe 8koje se mogu ostvariti u školi) vezane za ostvarenje mog profesionalnog cilja…</a:t>
            </a:r>
          </a:p>
          <a:p>
            <a:endParaRPr lang="hr-HR" dirty="0" smtClean="0"/>
          </a:p>
          <a:p>
            <a:pPr>
              <a:buNone/>
            </a:pPr>
            <a:r>
              <a:rPr lang="hr-HR" dirty="0" smtClean="0"/>
              <a:t>                                        potpis</a:t>
            </a: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UČENJE U PROFESIONALNOM RAZVOJU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752600" y="1395413"/>
          <a:ext cx="7010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IZVJEŠĆA O INDIVIDUALNOM STRUČNOM USAVRŠAVANJU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SUDJELOVANJE</a:t>
            </a:r>
          </a:p>
          <a:p>
            <a:r>
              <a:rPr lang="hr-HR" dirty="0" smtClean="0"/>
              <a:t>DISEMINACIJA (stručni aktiv, nastavničko vijeće, radionica za nastavnike)</a:t>
            </a:r>
          </a:p>
          <a:p>
            <a:r>
              <a:rPr lang="hr-HR" dirty="0" smtClean="0"/>
              <a:t>PRIMJENA U NASTAVI /RADU S UČENICIMA</a:t>
            </a:r>
          </a:p>
          <a:p>
            <a:endParaRPr lang="hr-HR" dirty="0" smtClean="0"/>
          </a:p>
          <a:p>
            <a:r>
              <a:rPr lang="hr-HR" dirty="0" smtClean="0"/>
              <a:t>VOĐENJE radionica /predavanja</a:t>
            </a:r>
          </a:p>
          <a:p>
            <a:endParaRPr lang="hr-HR" dirty="0" smtClean="0"/>
          </a:p>
          <a:p>
            <a:r>
              <a:rPr lang="hr-HR" dirty="0" smtClean="0"/>
              <a:t>REFLEKSIJA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                  PEDAGOZI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                               </a:t>
            </a:r>
          </a:p>
          <a:p>
            <a:pPr>
              <a:buNone/>
            </a:pPr>
            <a:r>
              <a:rPr lang="hr-HR" dirty="0" smtClean="0"/>
              <a:t>                                kao</a:t>
            </a:r>
          </a:p>
          <a:p>
            <a:pPr>
              <a:buNone/>
            </a:pPr>
            <a:r>
              <a:rPr lang="hr-HR" sz="5400" dirty="0" smtClean="0"/>
              <a:t>VODEĆI UČENICI</a:t>
            </a:r>
            <a:endParaRPr lang="hr-HR" sz="5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STRATEGIJE PROFESIONALNOG RAZVOJA 1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Polazište od individualnih  kao i potreba sistema za profesionalno učenje</a:t>
            </a:r>
          </a:p>
          <a:p>
            <a:r>
              <a:rPr lang="hr-HR" dirty="0" smtClean="0"/>
              <a:t>Orijentacija na ciljeve s naglaskom na razvoj škole i unapređivanje učenja i postignuća učenika</a:t>
            </a:r>
          </a:p>
          <a:p>
            <a:r>
              <a:rPr lang="hr-HR" dirty="0" smtClean="0"/>
              <a:t>Potkrijepljeno raznim rezultatima istraživanja</a:t>
            </a:r>
          </a:p>
          <a:p>
            <a:r>
              <a:rPr lang="hr-HR" dirty="0" smtClean="0"/>
              <a:t>Planirano dovoljno vremena za razmjenu iskustva, primjenu u školi i refleksiju</a:t>
            </a:r>
          </a:p>
          <a:p>
            <a:r>
              <a:rPr lang="hr-HR" dirty="0" smtClean="0"/>
              <a:t>Orijentacija na praktičnu primjenjivost, znanje koje se vraća natrag u školu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STRATEGIJE PROFESIONALNOG RAZVOJA 2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Osmišljeno prema svrsi za specifična razdoblja karijere s jasnim transferom teorije i znanja u praksu</a:t>
            </a:r>
          </a:p>
          <a:p>
            <a:r>
              <a:rPr lang="hr-HR" dirty="0" smtClean="0"/>
              <a:t>Podržano od kolega u i izvan škole radi učinkovitije povratne informacije</a:t>
            </a:r>
          </a:p>
          <a:p>
            <a:r>
              <a:rPr lang="hr-HR" dirty="0" smtClean="0"/>
              <a:t>Osjetljivost na kontekst, relevantnost za specifično vrijeme, mjesto, ljude</a:t>
            </a:r>
          </a:p>
          <a:p>
            <a:r>
              <a:rPr lang="hr-HR" dirty="0" smtClean="0"/>
              <a:t>Osnaženo partnerstvom, vanjskom podrškom udruga, fakulteta i šire profesionalne zajednice</a:t>
            </a:r>
          </a:p>
          <a:p>
            <a:r>
              <a:rPr lang="hr-HR" dirty="0" smtClean="0"/>
              <a:t>Predanost evaluaciji učinaka na osobnoj razini ali i razini školske prakse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PROBLEM???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KOLEGIJALNO SAVJETOVANJE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z="2000" dirty="0" smtClean="0"/>
              <a:t>Organizacija unutar manjih grupa - 4 (izbor osobe koja iznosi primjer, moderatora, zapisničara, čuvara vremena)</a:t>
            </a:r>
          </a:p>
          <a:p>
            <a:pPr lvl="0"/>
            <a:r>
              <a:rPr lang="hr-HR" sz="2000" dirty="0" smtClean="0"/>
              <a:t>Iznošenje problema (slušanje bez uplitanja, bilježenje) – 3 min.</a:t>
            </a:r>
          </a:p>
          <a:p>
            <a:pPr lvl="0"/>
            <a:r>
              <a:rPr lang="hr-HR" sz="2000" dirty="0" smtClean="0"/>
              <a:t>Članovi grupe postavljaju pitanja, osoba koja je iznijela problem kratko odgovara – 5 min.</a:t>
            </a:r>
          </a:p>
          <a:p>
            <a:pPr lvl="0"/>
            <a:r>
              <a:rPr lang="hr-HR" sz="2000" dirty="0" smtClean="0"/>
              <a:t>Kratko razmišljanje (u tišini) – 2 min.</a:t>
            </a:r>
          </a:p>
          <a:p>
            <a:pPr lvl="0"/>
            <a:r>
              <a:rPr lang="hr-HR" sz="2000" dirty="0" smtClean="0"/>
              <a:t>Članovi grupe (po redu) predlažu rješenja. Osoba koja je iznijela primjer samo sluša i bilježi. – 5 min.</a:t>
            </a:r>
          </a:p>
          <a:p>
            <a:pPr lvl="0"/>
            <a:r>
              <a:rPr lang="hr-HR" sz="2000" dirty="0" smtClean="0"/>
              <a:t>Osoba koja je iznijela primjer izabire jedno od rješenja (pobjednik – pobjednik) i grupa razvija moguće korake djelovanja - 5 min.</a:t>
            </a:r>
          </a:p>
          <a:p>
            <a:pPr>
              <a:buNone/>
            </a:pPr>
            <a:r>
              <a:rPr lang="hr-HR" sz="2000" dirty="0" smtClean="0"/>
              <a:t> </a:t>
            </a:r>
          </a:p>
          <a:p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Put do KVALITETE ODGOJNO – OBRAZOVNE USTANOVE</a:t>
            </a:r>
          </a:p>
          <a:p>
            <a:pPr>
              <a:buNone/>
            </a:pPr>
            <a:r>
              <a:rPr lang="hr-HR" dirty="0" smtClean="0"/>
              <a:t>popločan je PROFESIONALNIM RAZVOJEM</a:t>
            </a:r>
          </a:p>
          <a:p>
            <a:pPr>
              <a:buNone/>
            </a:pPr>
            <a:r>
              <a:rPr lang="hr-HR" dirty="0" smtClean="0"/>
              <a:t>pojedinaca i zajednice.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  <p:pic>
        <p:nvPicPr>
          <p:cNvPr id="1026" name="Picture 2" descr="C:\Users\Ravnateljica\Desktop\ACGW2B3CAXOKLV5CA2HAVCTCAXYNN1XCA1EHT2HCA0CCMXJCABIT51WCABDNCDWCANUB57PCAQV7CR5CA3CORL7CAIBSC23CAQ4LY1HCAFMUFNVCA68CCHQCAPNPBUACAA52KTSCAA2K4XACA0NX17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1944" y="2975428"/>
            <a:ext cx="3497942" cy="333828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 ŠTO JE KVALITETA?????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KVALITETNA ODGOJNO-OBRAZOVNA USTANOVA??</a:t>
            </a:r>
          </a:p>
          <a:p>
            <a:pPr>
              <a:buNone/>
            </a:pP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IMPERATIVI ZA KVALITETU</a:t>
            </a:r>
            <a:br>
              <a:rPr lang="hr-HR" dirty="0" smtClean="0"/>
            </a:br>
            <a:r>
              <a:rPr lang="hr-HR" dirty="0" smtClean="0"/>
              <a:t>(West- Burnham, 1997.)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MORALNI – škole moraju učenicima nuditi </a:t>
            </a:r>
          </a:p>
          <a:p>
            <a:pPr>
              <a:buNone/>
            </a:pPr>
            <a:r>
              <a:rPr lang="hr-HR" dirty="0" smtClean="0"/>
              <a:t>                         NAJBOLJE</a:t>
            </a:r>
          </a:p>
          <a:p>
            <a:pPr>
              <a:buFont typeface="Arial" charset="0"/>
              <a:buChar char="•"/>
            </a:pPr>
            <a:r>
              <a:rPr lang="hr-HR" dirty="0" smtClean="0"/>
              <a:t>EKOLOŠKI – okoliš postaje sve važniji, društvo postavlja školama zahtjeve</a:t>
            </a:r>
          </a:p>
          <a:p>
            <a:pPr>
              <a:buFont typeface="Arial" charset="0"/>
              <a:buChar char="•"/>
            </a:pPr>
            <a:r>
              <a:rPr lang="hr-HR" dirty="0" smtClean="0"/>
              <a:t>OPSTANAK – škole će se zatvoriti ako nemaju dovoljno učenika</a:t>
            </a:r>
          </a:p>
          <a:p>
            <a:pPr>
              <a:buFont typeface="Arial" charset="0"/>
              <a:buChar char="•"/>
            </a:pPr>
            <a:r>
              <a:rPr lang="hr-HR" dirty="0" smtClean="0"/>
              <a:t>ODGOVORNOST – prema tijelima koje finaciraju i zajednici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KONTROLA I RAZVOJ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KONTROLA – prikupljanje informacija o neslaganju između postojeće i željene situacije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/>
              <a:t>RAZVOJ – akcija kojom se postojeća situacija približava željenoj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DIMENZIJE KVALITETE U PRAKSI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STANDARDI (vanjsko vrednovanje; nacionalni i regionalni propisi, kontrola kvalitete s ciljem uklanjanja teškoća)</a:t>
            </a:r>
          </a:p>
          <a:p>
            <a:r>
              <a:rPr lang="hr-HR" dirty="0" smtClean="0"/>
              <a:t>ORGANIZACIJSKA IZVRSNOST (unutrašnje vredenovanje; razvoj strategija za poboljšanje rada, unutrašnja motivacija, prema TQ)</a:t>
            </a:r>
          </a:p>
          <a:p>
            <a:r>
              <a:rPr lang="hr-HR" dirty="0" smtClean="0"/>
              <a:t>KORIST direktinih KORISNIKA (učenici)</a:t>
            </a:r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Suzana Hitrec, Osijek, 2012.</a:t>
            </a: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Suzana Hitrec, Osijek, 2012.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z="3200" dirty="0" smtClean="0"/>
              <a:t>INDIKATORI KVALITETE škole prema područjima</a:t>
            </a:r>
            <a:endParaRPr lang="en-US" sz="3200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mtClean="0">
                <a:solidFill>
                  <a:schemeClr val="tx2"/>
                </a:solidFill>
              </a:rPr>
              <a:t>KURIKULUM</a:t>
            </a:r>
          </a:p>
          <a:p>
            <a:pPr eaLnBrk="1" hangingPunct="1">
              <a:lnSpc>
                <a:spcPct val="90000"/>
              </a:lnSpc>
            </a:pPr>
            <a:r>
              <a:rPr lang="hr-HR" smtClean="0">
                <a:solidFill>
                  <a:schemeClr val="tx2"/>
                </a:solidFill>
              </a:rPr>
              <a:t>POSTIGNUĆA</a:t>
            </a:r>
          </a:p>
          <a:p>
            <a:pPr eaLnBrk="1" hangingPunct="1">
              <a:lnSpc>
                <a:spcPct val="90000"/>
              </a:lnSpc>
            </a:pPr>
            <a:r>
              <a:rPr lang="hr-HR" smtClean="0">
                <a:solidFill>
                  <a:schemeClr val="tx2"/>
                </a:solidFill>
              </a:rPr>
              <a:t>UČENJE I POUČAVANJE</a:t>
            </a:r>
          </a:p>
          <a:p>
            <a:pPr eaLnBrk="1" hangingPunct="1">
              <a:lnSpc>
                <a:spcPct val="90000"/>
              </a:lnSpc>
            </a:pPr>
            <a:r>
              <a:rPr lang="hr-HR" smtClean="0">
                <a:solidFill>
                  <a:schemeClr val="tx2"/>
                </a:solidFill>
              </a:rPr>
              <a:t>PODRŠKA UČENICIMA</a:t>
            </a:r>
          </a:p>
          <a:p>
            <a:pPr eaLnBrk="1" hangingPunct="1">
              <a:lnSpc>
                <a:spcPct val="90000"/>
              </a:lnSpc>
            </a:pPr>
            <a:r>
              <a:rPr lang="hr-HR" smtClean="0">
                <a:solidFill>
                  <a:schemeClr val="tx2"/>
                </a:solidFill>
              </a:rPr>
              <a:t>ŠKOLSKA ETIKA</a:t>
            </a:r>
          </a:p>
          <a:p>
            <a:pPr eaLnBrk="1" hangingPunct="1">
              <a:lnSpc>
                <a:spcPct val="90000"/>
              </a:lnSpc>
            </a:pPr>
            <a:r>
              <a:rPr lang="hr-HR" smtClean="0">
                <a:solidFill>
                  <a:schemeClr val="tx2"/>
                </a:solidFill>
              </a:rPr>
              <a:t>RESURSI</a:t>
            </a:r>
          </a:p>
          <a:p>
            <a:pPr eaLnBrk="1" hangingPunct="1">
              <a:lnSpc>
                <a:spcPct val="90000"/>
              </a:lnSpc>
            </a:pPr>
            <a:r>
              <a:rPr lang="hr-HR" smtClean="0">
                <a:solidFill>
                  <a:schemeClr val="tx2"/>
                </a:solidFill>
              </a:rPr>
              <a:t>MENADŽMENT, RUKOVOĐENJE, OSIGURAVANJE KVALITETE</a:t>
            </a:r>
            <a:endParaRPr lang="en-U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Suzana Hitrec, Osijek, 2012.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smtClean="0"/>
              <a:t>POTREBE DJELATNIKA</a:t>
            </a:r>
            <a:endParaRPr lang="en-US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800" smtClean="0">
                <a:solidFill>
                  <a:schemeClr val="tx2"/>
                </a:solidFill>
              </a:rPr>
              <a:t>ORGANIZACIJA I UVJETI RADA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Prostorni uvjeti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Raspored, izmjene, zamjene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Opremljenost učionica i kabineta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Prehrana djelatnika, odmori, dežurstva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Materijalne mogućnosti</a:t>
            </a:r>
          </a:p>
          <a:p>
            <a:pPr eaLnBrk="1" hangingPunct="1">
              <a:lnSpc>
                <a:spcPct val="90000"/>
              </a:lnSpc>
            </a:pPr>
            <a:r>
              <a:rPr lang="hr-HR" sz="2800" smtClean="0">
                <a:solidFill>
                  <a:schemeClr val="tx2"/>
                </a:solidFill>
              </a:rPr>
              <a:t>PROGRAM USAVRŠAVANJA I NAPREDOVANJA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Redovno obrazovanje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Dodatno osposobljavanje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Stručno usavršavanje</a:t>
            </a:r>
          </a:p>
          <a:p>
            <a:pPr eaLnBrk="1" hangingPunct="1">
              <a:lnSpc>
                <a:spcPct val="90000"/>
              </a:lnSpc>
            </a:pPr>
            <a:r>
              <a:rPr lang="hr-HR" sz="1800" smtClean="0">
                <a:solidFill>
                  <a:schemeClr val="tx2"/>
                </a:solidFill>
              </a:rPr>
              <a:t>Inovacijski, razvojni projekti</a:t>
            </a:r>
            <a:endParaRPr lang="en-US" sz="1800" smtClean="0">
              <a:solidFill>
                <a:schemeClr val="tx2"/>
              </a:solidFill>
            </a:endParaRPr>
          </a:p>
        </p:txBody>
      </p:sp>
      <p:pic>
        <p:nvPicPr>
          <p:cNvPr id="31749" name="Picture 4" descr="j033689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221163"/>
            <a:ext cx="1368425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Koje su moje profesionalne uloge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Koje aktivnosti koji radim ili namjeravam raditi</a:t>
            </a:r>
          </a:p>
          <a:p>
            <a:pPr>
              <a:buNone/>
            </a:pPr>
            <a:r>
              <a:rPr lang="hr-HR" dirty="0" smtClean="0"/>
              <a:t>za razvoj kvalitete svoje ustanove?</a:t>
            </a:r>
            <a:endParaRPr lang="hr-H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PROFESIONALNI INTERESI I POTREBE - upitnik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hr-HR" dirty="0" smtClean="0"/>
              <a:t>Moj profesionalni cilj za ovu šk. god. je…..</a:t>
            </a:r>
          </a:p>
          <a:p>
            <a:pPr>
              <a:buFont typeface="Arial" charset="0"/>
              <a:buChar char="•"/>
            </a:pPr>
            <a:r>
              <a:rPr lang="hr-HR" dirty="0" smtClean="0"/>
              <a:t>Imam potrebu za nabavom nove stručne literature…</a:t>
            </a:r>
          </a:p>
          <a:p>
            <a:pPr>
              <a:buFont typeface="Arial" charset="0"/>
              <a:buChar char="•"/>
            </a:pPr>
            <a:r>
              <a:rPr lang="hr-HR" dirty="0" smtClean="0"/>
              <a:t>Imam potrebu za nabavom novih nastavnih sredstva i pomagala….</a:t>
            </a:r>
          </a:p>
          <a:p>
            <a:pPr>
              <a:buFont typeface="Arial" charset="0"/>
              <a:buChar char="•"/>
            </a:pPr>
            <a:r>
              <a:rPr lang="hr-HR" dirty="0" smtClean="0"/>
              <a:t>Imam potrebu za dodatnim stručnim usavršavanjem (osime seminara u organizaciji AZOO, ASOO, MZOŠ, NCVVO, županijskih vijeća i škole)…navesti kojim te razlog motivacije /očekivanu korist od tog seminara/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Suzana Hitrec, Osijek, 2012.</a:t>
            </a:r>
            <a:endParaRPr lang="en-US"/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Classroom expectations">
  <a:themeElements>
    <a:clrScheme name="1844_Classroom Expectations_Copyedite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844_Classroom Expectations_Copyedited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844_Classroom Expectations_Copyedite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44_Classroom Expectations_Copyedite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44_Classroom Expectations_Copyedited 1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Classroom expectations</Template>
  <TotalTime>223</TotalTime>
  <Words>785</Words>
  <Application>Microsoft Office PowerPoint</Application>
  <PresentationFormat>On-screen Show (4:3)</PresentationFormat>
  <Paragraphs>123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Classroom expectations</vt:lpstr>
      <vt:lpstr>  PROFESIONALNIM RAZVOJEM DO                           KVALITETE ODGOJNO-OBRAZOVNE USTANOVE</vt:lpstr>
      <vt:lpstr> ŠTO JE KVALITETA?????</vt:lpstr>
      <vt:lpstr>IMPERATIVI ZA KVALITETU (West- Burnham, 1997.)</vt:lpstr>
      <vt:lpstr>KONTROLA I RAZVOJ</vt:lpstr>
      <vt:lpstr>DIMENZIJE KVALITETE U PRAKSI</vt:lpstr>
      <vt:lpstr>INDIKATORI KVALITETE škole prema područjima</vt:lpstr>
      <vt:lpstr>POTREBE DJELATNIKA</vt:lpstr>
      <vt:lpstr>Koje su moje profesionalne uloge</vt:lpstr>
      <vt:lpstr>PROFESIONALNI INTERESI I POTREBE - upitnik</vt:lpstr>
      <vt:lpstr>upitnik</vt:lpstr>
      <vt:lpstr>UČENJE U PROFESIONALNOM RAZVOJU</vt:lpstr>
      <vt:lpstr>IZVJEŠĆA O INDIVIDUALNOM STRUČNOM USAVRŠAVANJU</vt:lpstr>
      <vt:lpstr>                   PEDAGOZI</vt:lpstr>
      <vt:lpstr>STRATEGIJE PROFESIONALNOG RAZVOJA 1</vt:lpstr>
      <vt:lpstr>STRATEGIJE PROFESIONALNOG RAZVOJA 2</vt:lpstr>
      <vt:lpstr>PROBLEM???</vt:lpstr>
      <vt:lpstr>KOLEGIJALNO SAVJETOVANJE</vt:lpstr>
      <vt:lpstr>Slide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Expectations</dc:title>
  <dc:creator>Ravnateljica</dc:creator>
  <cp:lastModifiedBy>Ravnateljica</cp:lastModifiedBy>
  <cp:revision>3</cp:revision>
  <dcterms:created xsi:type="dcterms:W3CDTF">2011-11-30T06:59:59Z</dcterms:created>
  <dcterms:modified xsi:type="dcterms:W3CDTF">2012-05-07T07:55:35Z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TC011589511033</vt:lpwstr>
  </property>
</Properties>
</file>