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8" r:id="rId1"/>
  </p:sldMasterIdLst>
  <p:notesMasterIdLst>
    <p:notesMasterId r:id="rId38"/>
  </p:notesMasterIdLst>
  <p:sldIdLst>
    <p:sldId id="256" r:id="rId2"/>
    <p:sldId id="320" r:id="rId3"/>
    <p:sldId id="321" r:id="rId4"/>
    <p:sldId id="261" r:id="rId5"/>
    <p:sldId id="325" r:id="rId6"/>
    <p:sldId id="262" r:id="rId7"/>
    <p:sldId id="263" r:id="rId8"/>
    <p:sldId id="264" r:id="rId9"/>
    <p:sldId id="265" r:id="rId10"/>
    <p:sldId id="266" r:id="rId11"/>
    <p:sldId id="273" r:id="rId12"/>
    <p:sldId id="274" r:id="rId13"/>
    <p:sldId id="299" r:id="rId14"/>
    <p:sldId id="294" r:id="rId15"/>
    <p:sldId id="295" r:id="rId16"/>
    <p:sldId id="296" r:id="rId17"/>
    <p:sldId id="302" r:id="rId18"/>
    <p:sldId id="305" r:id="rId19"/>
    <p:sldId id="275" r:id="rId20"/>
    <p:sldId id="291" r:id="rId21"/>
    <p:sldId id="276" r:id="rId22"/>
    <p:sldId id="270" r:id="rId23"/>
    <p:sldId id="308" r:id="rId24"/>
    <p:sldId id="309" r:id="rId25"/>
    <p:sldId id="292" r:id="rId26"/>
    <p:sldId id="311" r:id="rId27"/>
    <p:sldId id="323" r:id="rId28"/>
    <p:sldId id="324" r:id="rId29"/>
    <p:sldId id="312" r:id="rId30"/>
    <p:sldId id="313" r:id="rId31"/>
    <p:sldId id="314" r:id="rId32"/>
    <p:sldId id="315" r:id="rId33"/>
    <p:sldId id="316" r:id="rId34"/>
    <p:sldId id="317" r:id="rId35"/>
    <p:sldId id="318" r:id="rId36"/>
    <p:sldId id="319" r:id="rId37"/>
  </p:sldIdLst>
  <p:sldSz cx="9144000" cy="6858000" type="screen4x3"/>
  <p:notesSz cx="6858000" cy="9144000"/>
  <p:defaultTextStyle>
    <a:defPPr>
      <a:defRPr lang="hr-H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BD306BB3-49CE-4564-8776-518B73305259}" type="datetimeFigureOut">
              <a:rPr lang="hr-HR"/>
              <a:pPr>
                <a:defRPr/>
              </a:pPr>
              <a:t>11.5.2012.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hr-HR" noProof="0" smtClean="0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noProof="0" smtClean="0"/>
              <a:t>Kliknite da biste uredili stilove teksta matrice</a:t>
            </a:r>
          </a:p>
          <a:p>
            <a:pPr lvl="1"/>
            <a:r>
              <a:rPr lang="hr-HR" noProof="0" smtClean="0"/>
              <a:t>Druga razina</a:t>
            </a:r>
          </a:p>
          <a:p>
            <a:pPr lvl="2"/>
            <a:r>
              <a:rPr lang="hr-HR" noProof="0" smtClean="0"/>
              <a:t>Treća razina</a:t>
            </a:r>
          </a:p>
          <a:p>
            <a:pPr lvl="3"/>
            <a:r>
              <a:rPr lang="hr-HR" noProof="0" smtClean="0"/>
              <a:t>Četvrta razina</a:t>
            </a:r>
          </a:p>
          <a:p>
            <a:pPr lvl="4"/>
            <a:r>
              <a:rPr lang="hr-HR" noProof="0" smtClean="0"/>
              <a:t>Peta razina</a:t>
            </a:r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7AD4DB57-F1A3-4067-A5DF-4015A93B0B4F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2910836-3CA7-4456-85CD-002CE6211812}" type="slidenum">
              <a:rPr lang="hr-HR" smtClean="0"/>
              <a:pPr/>
              <a:t>4</a:t>
            </a:fld>
            <a:endParaRPr lang="hr-HR" smtClean="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hr-HR" smtClean="0">
                <a:latin typeface="Arial" charset="0"/>
              </a:rPr>
              <a:t>MARINA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29AA95E-102B-43D9-B74F-B0AEEFE030A2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Insert a map of your country.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05A8624-A902-498A-998B-BB774B96AD3E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Insert a map of your country.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C5C37C2-7C7E-4249-A233-1C289DD30C5B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Insert a map of your country.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sr-Latn-C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F3876B3-B215-42DA-BA36-F02716F8F6E9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Insert a picture of one of the geographic features of your country.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AD1AD1E-42DF-4BCD-BAC9-2E5C867674D1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Insert a picture of one of the geographic features of your country.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42ACC5E-5BCD-467B-9F41-01CB6AF01802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Insert a picture of one of the geographic features of your country.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ja-JP" altLang="en-US" smtClean="0">
                <a:cs typeface="Arial" charset="0"/>
              </a:rPr>
              <a:t>© 2004 Microsoft Corporation. All rights reserved.This presentation is for informational purposes only. Microsoft makes no warranties, express or implied, in this summary.</a:t>
            </a:r>
            <a:endParaRPr lang="en-US" altLang="ja-JP" smtClean="0">
              <a:cs typeface="Arial" charset="0"/>
            </a:endParaRPr>
          </a:p>
        </p:txBody>
      </p:sp>
      <p:sp>
        <p:nvSpPr>
          <p:cNvPr id="552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A3D82B1-3B1E-4D75-8296-CB5522582869}" type="slidenum">
              <a:rPr lang="ja-JP" altLang="en-US" smtClean="0">
                <a:cs typeface="Arial" charset="0"/>
              </a:rPr>
              <a:pPr/>
              <a:t>26</a:t>
            </a:fld>
            <a:endParaRPr lang="en-US" altLang="ja-JP" smtClean="0">
              <a:cs typeface="Arial" charset="0"/>
            </a:endParaRPr>
          </a:p>
        </p:txBody>
      </p:sp>
      <p:sp>
        <p:nvSpPr>
          <p:cNvPr id="5530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30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sr-Latn-CS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avokutnik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Pravokutnik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Pravokutnik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Pravokutnik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Ravni poveznik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Ravni poveznik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Ravni poveznik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" name="Ravni poveznik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" name="Ravni poveznik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" name="Ravni poveznik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" name="Pravokutnik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Elipsa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Elipsa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Elipsa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0" name="Elipsa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1" name="Elipsa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Naslov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hr-HR" smtClean="0"/>
              <a:t>Kliknite da biste uredili stil naslova matrice</a:t>
            </a:r>
            <a:endParaRPr lang="en-US"/>
          </a:p>
        </p:txBody>
      </p:sp>
      <p:sp>
        <p:nvSpPr>
          <p:cNvPr id="9" name="Podnaslov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hr-HR" smtClean="0"/>
              <a:t>Kliknite da biste uredili stil podnaslova matrice</a:t>
            </a:r>
            <a:endParaRPr lang="en-US"/>
          </a:p>
        </p:txBody>
      </p:sp>
      <p:sp>
        <p:nvSpPr>
          <p:cNvPr id="22" name="Rezervirano mjesto datuma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r-HR" smtClean="0"/>
              <a:t>8.5.2012.</a:t>
            </a:r>
            <a:endParaRPr lang="hr-HR"/>
          </a:p>
        </p:txBody>
      </p:sp>
      <p:sp>
        <p:nvSpPr>
          <p:cNvPr id="23" name="Rezervirano mjesto podnožja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24" name="Rezervirano mjesto broja slajda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DE5B3B-F5C5-49BB-9224-D8EA8F6ABAEF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en-US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/>
          </a:p>
        </p:txBody>
      </p:sp>
      <p:sp>
        <p:nvSpPr>
          <p:cNvPr id="4" name="Rezervirano mjesto datuma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r-HR" smtClean="0"/>
              <a:t>8.5.2012.</a:t>
            </a:r>
            <a:endParaRPr lang="hr-HR"/>
          </a:p>
        </p:txBody>
      </p:sp>
      <p:sp>
        <p:nvSpPr>
          <p:cNvPr id="5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zervirano mjesto broja slajda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D70B43-9F04-4ACF-AB49-59F0508567A1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hr-HR" smtClean="0"/>
              <a:t>Kliknite da biste uredili stil naslova matrice</a:t>
            </a:r>
            <a:endParaRPr lang="en-US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/>
          </a:p>
        </p:txBody>
      </p:sp>
      <p:sp>
        <p:nvSpPr>
          <p:cNvPr id="4" name="Rezervirano mjesto datuma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r-HR" smtClean="0"/>
              <a:t>8.5.2012.</a:t>
            </a:r>
            <a:endParaRPr lang="hr-HR"/>
          </a:p>
        </p:txBody>
      </p:sp>
      <p:sp>
        <p:nvSpPr>
          <p:cNvPr id="5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zervirano mjesto broja slajda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46E594-B150-4CAC-A6EB-3ACF6862CD52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8175" y="225425"/>
            <a:ext cx="6840538" cy="10080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908175" y="1449388"/>
            <a:ext cx="3343275" cy="47513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5403850" y="1449388"/>
            <a:ext cx="3344863" cy="4751387"/>
          </a:xfrm>
        </p:spPr>
        <p:txBody>
          <a:bodyPr>
            <a:normAutofit/>
          </a:bodyPr>
          <a:lstStyle/>
          <a:p>
            <a:pPr lvl="0"/>
            <a:r>
              <a:rPr lang="en-US" noProof="0" smtClean="0"/>
              <a:t>Click icon to add clip art</a:t>
            </a:r>
            <a:endParaRPr lang="en-US" noProof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31800" y="6308725"/>
            <a:ext cx="1838325" cy="349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r-HR" smtClean="0"/>
              <a:t>8.5.2012.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376488" y="6308725"/>
            <a:ext cx="4314825" cy="349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43713" y="6308725"/>
            <a:ext cx="1905000" cy="349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8F4849-655A-4C77-8887-E7896DA5C0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5000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en-US"/>
          </a:p>
        </p:txBody>
      </p:sp>
      <p:sp>
        <p:nvSpPr>
          <p:cNvPr id="8" name="Rezervirano mjesto sadržaja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/>
          </a:p>
        </p:txBody>
      </p:sp>
      <p:sp>
        <p:nvSpPr>
          <p:cNvPr id="4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hr-HR" smtClean="0"/>
              <a:t>8.5.2012.</a:t>
            </a:r>
            <a:endParaRPr lang="hr-HR"/>
          </a:p>
        </p:txBody>
      </p:sp>
      <p:sp>
        <p:nvSpPr>
          <p:cNvPr id="5" name="Rezervirano mjesto broja slajda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1C66B95-890A-4EB4-AE5A-5D3B1A64D271}" type="slidenum">
              <a:rPr lang="hr-HR"/>
              <a:pPr>
                <a:defRPr/>
              </a:pPr>
              <a:t>‹#›</a:t>
            </a:fld>
            <a:endParaRPr lang="hr-HR"/>
          </a:p>
        </p:txBody>
      </p:sp>
      <p:sp>
        <p:nvSpPr>
          <p:cNvPr id="6" name="Rezervirano mjesto podnožja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aglavlje odj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avokutnik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Pravokutnik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Pravokutnik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Pravokutnik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avni poveznik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Ravni poveznik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Ravni poveznik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Ravni poveznik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Ravni poveznik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" name="Pravokutnik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4" name="Elipsa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5" name="Elipsa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6" name="Elipsa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Elipsa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Elipsa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Ravni poveznik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hr-HR" smtClean="0"/>
              <a:t>Kliknite da biste uredili stil naslova matrice</a:t>
            </a:r>
            <a:endParaRPr lang="en-US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20" name="Rezervirano mjesto datuma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r-HR" smtClean="0"/>
              <a:t>8.5.2012.</a:t>
            </a:r>
            <a:endParaRPr lang="hr-HR"/>
          </a:p>
        </p:txBody>
      </p:sp>
      <p:sp>
        <p:nvSpPr>
          <p:cNvPr id="21" name="Rezervirano mjesto podnožja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22" name="Rezervirano mjesto broja slajda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7860D5-CF0E-46C5-8BBF-60862508D3B2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en-US"/>
          </a:p>
        </p:txBody>
      </p:sp>
      <p:sp>
        <p:nvSpPr>
          <p:cNvPr id="9" name="Rezervirano mjesto sadržaja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/>
          </a:p>
        </p:txBody>
      </p:sp>
      <p:sp>
        <p:nvSpPr>
          <p:cNvPr id="11" name="Rezervirano mjesto sadržaja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/>
          </a:p>
        </p:txBody>
      </p:sp>
      <p:sp>
        <p:nvSpPr>
          <p:cNvPr id="5" name="Rezervirano mjesto datuma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r-HR" smtClean="0"/>
              <a:t>8.5.2012.</a:t>
            </a:r>
            <a:endParaRPr lang="hr-HR"/>
          </a:p>
        </p:txBody>
      </p:sp>
      <p:sp>
        <p:nvSpPr>
          <p:cNvPr id="6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ezervirano mjesto broja slajda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D84F67-3800-4B0F-AA6E-ED7F7B6A4EB4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r-HR" smtClean="0"/>
              <a:t>Kliknite da biste uredili stil naslova matrice</a:t>
            </a:r>
            <a:endParaRPr lang="en-US"/>
          </a:p>
        </p:txBody>
      </p:sp>
      <p:sp>
        <p:nvSpPr>
          <p:cNvPr id="11" name="Rezervirano mjesto sadržaja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/>
          </a:p>
        </p:txBody>
      </p:sp>
      <p:sp>
        <p:nvSpPr>
          <p:cNvPr id="13" name="Rezervirano mjesto sadržaja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/>
          </a:p>
        </p:txBody>
      </p:sp>
      <p:sp>
        <p:nvSpPr>
          <p:cNvPr id="12" name="Rezervirano mjesto teksta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14" name="Rezervirano mjesto teksta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7" name="Rezervirano mjesto datuma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r-HR" smtClean="0"/>
              <a:t>8.5.2012.</a:t>
            </a:r>
            <a:endParaRPr lang="hr-HR"/>
          </a:p>
        </p:txBody>
      </p:sp>
      <p:sp>
        <p:nvSpPr>
          <p:cNvPr id="8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Rezervirano mjesto broja slajda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97755B-81CF-424E-90B5-67317214E526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en-US"/>
          </a:p>
        </p:txBody>
      </p:sp>
      <p:sp>
        <p:nvSpPr>
          <p:cNvPr id="3" name="Rezervirano mjesto datuma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hr-HR" smtClean="0"/>
              <a:t>8.5.2012.</a:t>
            </a:r>
            <a:endParaRPr lang="hr-HR"/>
          </a:p>
        </p:txBody>
      </p:sp>
      <p:sp>
        <p:nvSpPr>
          <p:cNvPr id="4" name="Rezervirano mjesto broja slajda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DF82B7D-0D48-44F9-82EE-BF57E9B34A11}" type="slidenum">
              <a:rPr lang="hr-HR"/>
              <a:pPr>
                <a:defRPr/>
              </a:pPr>
              <a:t>‹#›</a:t>
            </a:fld>
            <a:endParaRPr lang="hr-HR"/>
          </a:p>
        </p:txBody>
      </p:sp>
      <p:sp>
        <p:nvSpPr>
          <p:cNvPr id="5" name="Rezervirano mjesto podnožja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r-HR" smtClean="0"/>
              <a:t>8.5.2012.</a:t>
            </a:r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Rezervirano mjesto broja slajda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352C87-424E-4ABB-9BB8-BF21356EE6D8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avni poveznik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Ravni poveznik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Ravni poveznik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8" name="Ravni poveznik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Pravokutnik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Ravni poveznik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Elipsa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hr-HR" smtClean="0"/>
              <a:t>Kliknite da biste uredili stil naslova matrice</a:t>
            </a:r>
            <a:endParaRPr lang="en-US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18" name="Rezervirano mjesto sadržaja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/>
          </a:p>
        </p:txBody>
      </p:sp>
      <p:sp>
        <p:nvSpPr>
          <p:cNvPr id="12" name="Rezervirano mjesto datuma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hr-HR" smtClean="0"/>
              <a:t>8.5.2012.</a:t>
            </a:r>
            <a:endParaRPr lang="hr-HR"/>
          </a:p>
        </p:txBody>
      </p:sp>
      <p:sp>
        <p:nvSpPr>
          <p:cNvPr id="13" name="Rezervirano mjesto broja slajda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54F24D8-C7E6-46CB-928A-D45E2655B23A}" type="slidenum">
              <a:rPr lang="hr-HR"/>
              <a:pPr>
                <a:defRPr/>
              </a:pPr>
              <a:t>‹#›</a:t>
            </a:fld>
            <a:endParaRPr lang="hr-HR"/>
          </a:p>
        </p:txBody>
      </p:sp>
      <p:sp>
        <p:nvSpPr>
          <p:cNvPr id="14" name="Rezervirano mjesto podnožja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avni poveznik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Elipsa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Ravni poveznik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Pravokutnik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Ravni poveznik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Ravni poveznik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1" name="Ravni poveznik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hr-HR" smtClean="0"/>
              <a:t>Kliknite da biste uredili stil naslova matrice</a:t>
            </a:r>
            <a:endParaRPr lang="en-US"/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hr-HR" noProof="0" smtClean="0"/>
              <a:t>Pritisnite ikonu za dodavanje slike</a:t>
            </a:r>
            <a:endParaRPr lang="en-US" noProof="0" dirty="0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12" name="Rezervirano mjesto datuma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hr-HR" smtClean="0"/>
              <a:t>8.5.2012.</a:t>
            </a:r>
            <a:endParaRPr lang="hr-HR"/>
          </a:p>
        </p:txBody>
      </p:sp>
      <p:sp>
        <p:nvSpPr>
          <p:cNvPr id="13" name="Rezervirano mjesto broja slajda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3301F8D-B677-491B-8940-56C4E1523E35}" type="slidenum">
              <a:rPr lang="hr-HR"/>
              <a:pPr>
                <a:defRPr/>
              </a:pPr>
              <a:t>‹#›</a:t>
            </a:fld>
            <a:endParaRPr lang="hr-HR"/>
          </a:p>
        </p:txBody>
      </p:sp>
      <p:sp>
        <p:nvSpPr>
          <p:cNvPr id="14" name="Rezervirano mjesto podnožja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avni poveznik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2" name="Rezervirano mjesto naslova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hr-HR" smtClean="0"/>
              <a:t>Kliknite da biste uredili stil naslova matrice</a:t>
            </a:r>
            <a:endParaRPr lang="en-US"/>
          </a:p>
        </p:txBody>
      </p:sp>
      <p:sp>
        <p:nvSpPr>
          <p:cNvPr id="1028" name="Rezervirano mjesto teksta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smtClean="0"/>
          </a:p>
        </p:txBody>
      </p:sp>
      <p:sp>
        <p:nvSpPr>
          <p:cNvPr id="14" name="Rezervirano mjesto datuma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hr-HR" smtClean="0"/>
              <a:t>8.5.2012.</a:t>
            </a:r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avni poveznik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Ravni poveznik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Pravokutnik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Ravni poveznik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Elipsa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3" name="Rezervirano mjesto broja slajda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79A406EA-37D3-447E-943B-A65F9ACF27FF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36" r:id="rId4"/>
    <p:sldLayoutId id="2147483837" r:id="rId5"/>
    <p:sldLayoutId id="2147483844" r:id="rId6"/>
    <p:sldLayoutId id="2147483838" r:id="rId7"/>
    <p:sldLayoutId id="2147483845" r:id="rId8"/>
    <p:sldLayoutId id="2147483846" r:id="rId9"/>
    <p:sldLayoutId id="2147483839" r:id="rId10"/>
    <p:sldLayoutId id="2147483840" r:id="rId11"/>
    <p:sldLayoutId id="2147483847" r:id="rId12"/>
  </p:sldLayoutIdLst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image" Target="../media/image38.jpeg"/><Relationship Id="rId7" Type="http://schemas.openxmlformats.org/officeDocument/2006/relationships/image" Target="../media/image42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10" Type="http://schemas.openxmlformats.org/officeDocument/2006/relationships/image" Target="../media/image45.jpeg"/><Relationship Id="rId4" Type="http://schemas.openxmlformats.org/officeDocument/2006/relationships/image" Target="../media/image39.jpeg"/><Relationship Id="rId9" Type="http://schemas.openxmlformats.org/officeDocument/2006/relationships/image" Target="../media/image44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eg"/><Relationship Id="rId3" Type="http://schemas.openxmlformats.org/officeDocument/2006/relationships/image" Target="../media/image46.png"/><Relationship Id="rId7" Type="http://schemas.openxmlformats.org/officeDocument/2006/relationships/image" Target="../media/image5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7" Type="http://schemas.openxmlformats.org/officeDocument/2006/relationships/image" Target="../media/image5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5.jpeg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2.jpeg"/><Relationship Id="rId4" Type="http://schemas.openxmlformats.org/officeDocument/2006/relationships/image" Target="../media/image61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mailto:ios.osijek@gmail.com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mailto:petefi@EUnet.yu" TargetMode="External"/><Relationship Id="rId2" Type="http://schemas.openxmlformats.org/officeDocument/2006/relationships/hyperlink" Target="mailto:muios@bih.net.ba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0" y="3124200"/>
            <a:ext cx="6172200" cy="189388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dirty="0" smtClean="0"/>
              <a:t>Otvorena škola – otvorena vrata profesionalnom razvoju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5003800"/>
            <a:ext cx="6172200" cy="1371600"/>
          </a:xfrm>
        </p:spPr>
        <p:txBody>
          <a:bodyPr/>
          <a:lstStyle/>
          <a:p>
            <a:pPr eaLnBrk="1" hangingPunct="1"/>
            <a:r>
              <a:rPr lang="hr-HR" dirty="0" smtClean="0"/>
              <a:t>Osijek, 8. svibnja 2012</a:t>
            </a:r>
            <a:r>
              <a:rPr lang="hr-HR" dirty="0" smtClean="0"/>
              <a:t>.</a:t>
            </a:r>
          </a:p>
          <a:p>
            <a:pPr eaLnBrk="1" hangingPunct="1"/>
            <a:endParaRPr lang="hr-HR" dirty="0" smtClean="0"/>
          </a:p>
          <a:p>
            <a:pPr eaLnBrk="1" hangingPunct="1"/>
            <a:r>
              <a:rPr lang="hr-HR" dirty="0" err="1" smtClean="0"/>
              <a:t>Zehra</a:t>
            </a:r>
            <a:r>
              <a:rPr lang="hr-HR" dirty="0" smtClean="0"/>
              <a:t> Delić, učiteljica razredne nastave</a:t>
            </a:r>
          </a:p>
          <a:p>
            <a:pPr eaLnBrk="1" hangingPunct="1"/>
            <a:r>
              <a:rPr lang="hr-HR" dirty="0" smtClean="0"/>
              <a:t>OŠ “Mladost” Osijek</a:t>
            </a:r>
            <a:endParaRPr lang="hr-HR" dirty="0" smtClean="0"/>
          </a:p>
        </p:txBody>
      </p:sp>
      <p:sp>
        <p:nvSpPr>
          <p:cNvPr id="9220" name="Rezervirano mjesto datuma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hr-HR" smtClean="0"/>
              <a:t>8.5.2012.</a:t>
            </a:r>
            <a:endParaRPr lang="hr-HR" smtClean="0"/>
          </a:p>
        </p:txBody>
      </p:sp>
      <p:sp>
        <p:nvSpPr>
          <p:cNvPr id="9221" name="Rezervirano mjesto broja slajda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AEE33148-8BB9-41B5-A84F-AB232A811CCA}" type="slidenum">
              <a:rPr lang="hr-HR" smtClean="0"/>
              <a:pPr/>
              <a:t>1</a:t>
            </a:fld>
            <a:endParaRPr lang="hr-H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Oval 4"/>
          <p:cNvSpPr>
            <a:spLocks noChangeArrowheads="1"/>
          </p:cNvSpPr>
          <p:nvPr/>
        </p:nvSpPr>
        <p:spPr bwMode="auto">
          <a:xfrm>
            <a:off x="3465513" y="1474788"/>
            <a:ext cx="1582737" cy="1081087"/>
          </a:xfrm>
          <a:prstGeom prst="ellipse">
            <a:avLst/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bs-Latn-BA">
              <a:latin typeface="Lucida Sans Unicode" pitchFamily="34" charset="0"/>
            </a:endParaRPr>
          </a:p>
        </p:txBody>
      </p:sp>
      <p:sp>
        <p:nvSpPr>
          <p:cNvPr id="18435" name="Oval 6"/>
          <p:cNvSpPr>
            <a:spLocks noChangeArrowheads="1"/>
          </p:cNvSpPr>
          <p:nvPr/>
        </p:nvSpPr>
        <p:spPr bwMode="auto">
          <a:xfrm>
            <a:off x="639763" y="2633663"/>
            <a:ext cx="1439862" cy="11509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bs-Latn-BA">
              <a:latin typeface="Lucida Sans Unicode" pitchFamily="34" charset="0"/>
            </a:endParaRPr>
          </a:p>
        </p:txBody>
      </p:sp>
      <p:sp>
        <p:nvSpPr>
          <p:cNvPr id="18436" name="Oval 7"/>
          <p:cNvSpPr>
            <a:spLocks noChangeArrowheads="1"/>
          </p:cNvSpPr>
          <p:nvPr/>
        </p:nvSpPr>
        <p:spPr bwMode="auto">
          <a:xfrm rot="-5400000">
            <a:off x="2771775" y="3429000"/>
            <a:ext cx="863600" cy="1295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bs-Latn-BA">
              <a:latin typeface="Lucida Sans Unicode" pitchFamily="34" charset="0"/>
            </a:endParaRPr>
          </a:p>
        </p:txBody>
      </p:sp>
      <p:sp>
        <p:nvSpPr>
          <p:cNvPr id="15365" name="Oval 10"/>
          <p:cNvSpPr>
            <a:spLocks noChangeArrowheads="1"/>
          </p:cNvSpPr>
          <p:nvPr/>
        </p:nvSpPr>
        <p:spPr bwMode="auto">
          <a:xfrm>
            <a:off x="3910013" y="5013325"/>
            <a:ext cx="4376737" cy="1150938"/>
          </a:xfrm>
          <a:prstGeom prst="ellipse">
            <a:avLst/>
          </a:prstGeom>
          <a:solidFill>
            <a:schemeClr val="bg2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bs-Latn-BA">
              <a:latin typeface="Lucida Sans Unicode" pitchFamily="34" charset="0"/>
            </a:endParaRPr>
          </a:p>
        </p:txBody>
      </p:sp>
      <p:sp>
        <p:nvSpPr>
          <p:cNvPr id="18438" name="Oval 11"/>
          <p:cNvSpPr>
            <a:spLocks noChangeArrowheads="1"/>
          </p:cNvSpPr>
          <p:nvPr/>
        </p:nvSpPr>
        <p:spPr bwMode="auto">
          <a:xfrm>
            <a:off x="515938" y="1119188"/>
            <a:ext cx="1511300" cy="11509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cs-CZ">
                <a:latin typeface="Lucida Sans Unicode" pitchFamily="34" charset="0"/>
              </a:rPr>
              <a:t>Ministarstvo </a:t>
            </a:r>
          </a:p>
          <a:p>
            <a:pPr algn="ctr"/>
            <a:r>
              <a:rPr lang="cs-CZ">
                <a:latin typeface="Lucida Sans Unicode" pitchFamily="34" charset="0"/>
              </a:rPr>
              <a:t>obrazovanja</a:t>
            </a:r>
          </a:p>
        </p:txBody>
      </p:sp>
      <p:sp>
        <p:nvSpPr>
          <p:cNvPr id="18439" name="Oval 12"/>
          <p:cNvSpPr>
            <a:spLocks noChangeArrowheads="1"/>
          </p:cNvSpPr>
          <p:nvPr/>
        </p:nvSpPr>
        <p:spPr bwMode="auto">
          <a:xfrm>
            <a:off x="5924550" y="3409950"/>
            <a:ext cx="1584325" cy="10810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bs-Latn-BA">
              <a:latin typeface="Lucida Sans Unicode" pitchFamily="34" charset="0"/>
            </a:endParaRPr>
          </a:p>
        </p:txBody>
      </p:sp>
      <p:sp>
        <p:nvSpPr>
          <p:cNvPr id="18440" name="Oval 14"/>
          <p:cNvSpPr>
            <a:spLocks noChangeArrowheads="1"/>
          </p:cNvSpPr>
          <p:nvPr/>
        </p:nvSpPr>
        <p:spPr bwMode="auto">
          <a:xfrm>
            <a:off x="6732588" y="260350"/>
            <a:ext cx="1584325" cy="10810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bs-Latn-BA">
              <a:latin typeface="Lucida Sans Unicode" pitchFamily="34" charset="0"/>
            </a:endParaRPr>
          </a:p>
        </p:txBody>
      </p:sp>
      <p:sp>
        <p:nvSpPr>
          <p:cNvPr id="18441" name="Oval 15"/>
          <p:cNvSpPr>
            <a:spLocks noChangeArrowheads="1"/>
          </p:cNvSpPr>
          <p:nvPr/>
        </p:nvSpPr>
        <p:spPr bwMode="auto">
          <a:xfrm>
            <a:off x="7164388" y="1773238"/>
            <a:ext cx="1584325" cy="108108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bs-Latn-BA">
              <a:latin typeface="Lucida Sans Unicode" pitchFamily="34" charset="0"/>
            </a:endParaRPr>
          </a:p>
        </p:txBody>
      </p:sp>
      <p:sp>
        <p:nvSpPr>
          <p:cNvPr id="18442" name="Text Box 16"/>
          <p:cNvSpPr txBox="1">
            <a:spLocks noChangeArrowheads="1"/>
          </p:cNvSpPr>
          <p:nvPr/>
        </p:nvSpPr>
        <p:spPr bwMode="auto">
          <a:xfrm>
            <a:off x="3681413" y="1820863"/>
            <a:ext cx="1152525" cy="457200"/>
          </a:xfrm>
          <a:prstGeom prst="rect">
            <a:avLst/>
          </a:prstGeom>
          <a:noFill/>
          <a:ln w="9525" cap="rnd">
            <a:noFill/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cs-CZ" sz="2400" b="1">
                <a:latin typeface="Lucida Sans Unicode" pitchFamily="34" charset="0"/>
              </a:rPr>
              <a:t>MIOS</a:t>
            </a:r>
          </a:p>
        </p:txBody>
      </p:sp>
      <p:sp>
        <p:nvSpPr>
          <p:cNvPr id="15371" name="Oval 17"/>
          <p:cNvSpPr>
            <a:spLocks noChangeArrowheads="1"/>
          </p:cNvSpPr>
          <p:nvPr/>
        </p:nvSpPr>
        <p:spPr bwMode="auto">
          <a:xfrm>
            <a:off x="1357313" y="4972050"/>
            <a:ext cx="4357687" cy="1150938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bs-Latn-BA">
              <a:latin typeface="Lucida Sans Unicode" pitchFamily="34" charset="0"/>
            </a:endParaRPr>
          </a:p>
        </p:txBody>
      </p:sp>
      <p:sp>
        <p:nvSpPr>
          <p:cNvPr id="18444" name="Text Box 18"/>
          <p:cNvSpPr txBox="1">
            <a:spLocks noChangeArrowheads="1"/>
          </p:cNvSpPr>
          <p:nvPr/>
        </p:nvSpPr>
        <p:spPr bwMode="auto">
          <a:xfrm>
            <a:off x="1846263" y="5067300"/>
            <a:ext cx="1952625" cy="1016000"/>
          </a:xfrm>
          <a:prstGeom prst="rect">
            <a:avLst/>
          </a:prstGeom>
          <a:noFill/>
          <a:ln w="9525" cap="rnd">
            <a:noFill/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cs-CZ" b="1">
                <a:latin typeface="Lucida Sans Unicode" pitchFamily="34" charset="0"/>
              </a:rPr>
              <a:t>Škole:</a:t>
            </a:r>
          </a:p>
          <a:p>
            <a:pPr algn="ctr">
              <a:spcBef>
                <a:spcPct val="50000"/>
              </a:spcBef>
            </a:pPr>
            <a:r>
              <a:rPr lang="cs-CZ" sz="1200" b="1">
                <a:latin typeface="Lucida Sans Unicode" pitchFamily="34" charset="0"/>
              </a:rPr>
              <a:t>Nastavnici, učenici, menedž. Rodit. Lok. zajed. </a:t>
            </a:r>
          </a:p>
        </p:txBody>
      </p:sp>
      <p:sp>
        <p:nvSpPr>
          <p:cNvPr id="15373" name="Text Box 19"/>
          <p:cNvSpPr txBox="1">
            <a:spLocks noChangeArrowheads="1"/>
          </p:cNvSpPr>
          <p:nvPr/>
        </p:nvSpPr>
        <p:spPr bwMode="auto">
          <a:xfrm>
            <a:off x="5884863" y="5327650"/>
            <a:ext cx="2027237" cy="5842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0">
            <a:scrgbClr r="0" g="0" b="0"/>
          </a:lnRef>
          <a:fillRef idx="1003">
            <a:schemeClr val="dk1"/>
          </a:fillRef>
          <a:effectRef idx="0">
            <a:scrgbClr r="0" g="0" b="0"/>
          </a:effectRef>
          <a:fontRef idx="major"/>
        </p:style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cs-CZ" b="1" dirty="0" smtClean="0">
                <a:latin typeface="Lucida Sans Unicode" pitchFamily="34" charset="0"/>
              </a:rPr>
              <a:t>Zajednica: </a:t>
            </a:r>
            <a:r>
              <a:rPr lang="cs-CZ" sz="1400" b="1" dirty="0" smtClean="0">
                <a:latin typeface="Lucida Sans Unicode" pitchFamily="34" charset="0"/>
              </a:rPr>
              <a:t>Mjesna zajednica, općina</a:t>
            </a:r>
          </a:p>
        </p:txBody>
      </p:sp>
      <p:sp>
        <p:nvSpPr>
          <p:cNvPr id="15374" name="Text Box 20"/>
          <p:cNvSpPr txBox="1">
            <a:spLocks noChangeArrowheads="1"/>
          </p:cNvSpPr>
          <p:nvPr/>
        </p:nvSpPr>
        <p:spPr bwMode="auto">
          <a:xfrm>
            <a:off x="4043363" y="5273675"/>
            <a:ext cx="1655762" cy="646113"/>
          </a:xfrm>
          <a:prstGeom prst="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cs-CZ" b="1" dirty="0" smtClean="0">
                <a:latin typeface="Lucida Sans Unicode" pitchFamily="34" charset="0"/>
              </a:rPr>
              <a:t>Razvojni timovi</a:t>
            </a:r>
          </a:p>
        </p:txBody>
      </p:sp>
      <p:sp>
        <p:nvSpPr>
          <p:cNvPr id="18447" name="Text Box 21"/>
          <p:cNvSpPr txBox="1">
            <a:spLocks noChangeArrowheads="1"/>
          </p:cNvSpPr>
          <p:nvPr/>
        </p:nvSpPr>
        <p:spPr bwMode="auto">
          <a:xfrm>
            <a:off x="6991350" y="477838"/>
            <a:ext cx="1081088" cy="641350"/>
          </a:xfrm>
          <a:prstGeom prst="rect">
            <a:avLst/>
          </a:prstGeom>
          <a:noFill/>
          <a:ln w="9525" cap="rnd">
            <a:noFill/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cs-CZ" b="1">
                <a:latin typeface="Lucida Sans Unicode" pitchFamily="34" charset="0"/>
              </a:rPr>
              <a:t>IOS Osijek</a:t>
            </a:r>
          </a:p>
        </p:txBody>
      </p:sp>
      <p:sp>
        <p:nvSpPr>
          <p:cNvPr id="18448" name="Text Box 22"/>
          <p:cNvSpPr txBox="1">
            <a:spLocks noChangeArrowheads="1"/>
          </p:cNvSpPr>
          <p:nvPr/>
        </p:nvSpPr>
        <p:spPr bwMode="auto">
          <a:xfrm>
            <a:off x="7366000" y="2033588"/>
            <a:ext cx="1152525" cy="641350"/>
          </a:xfrm>
          <a:prstGeom prst="rect">
            <a:avLst/>
          </a:prstGeom>
          <a:noFill/>
          <a:ln w="9525" cap="rnd">
            <a:noFill/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cs-CZ" b="1">
                <a:latin typeface="Lucida Sans Unicode" pitchFamily="34" charset="0"/>
              </a:rPr>
              <a:t>IOS Novi Sad</a:t>
            </a:r>
          </a:p>
        </p:txBody>
      </p:sp>
      <p:sp>
        <p:nvSpPr>
          <p:cNvPr id="18449" name="Text Box 31"/>
          <p:cNvSpPr txBox="1">
            <a:spLocks noChangeArrowheads="1"/>
          </p:cNvSpPr>
          <p:nvPr/>
        </p:nvSpPr>
        <p:spPr bwMode="auto">
          <a:xfrm>
            <a:off x="5940425" y="3573463"/>
            <a:ext cx="1547813" cy="830262"/>
          </a:xfrm>
          <a:prstGeom prst="rect">
            <a:avLst/>
          </a:prstGeom>
          <a:noFill/>
          <a:ln w="9525" cap="rnd">
            <a:noFill/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cs-CZ" sz="1600" b="1">
                <a:latin typeface="Lucida Sans Unicode" pitchFamily="34" charset="0"/>
              </a:rPr>
              <a:t>Fondacija Tuzlanske zajednice</a:t>
            </a:r>
            <a:endParaRPr lang="cs-CZ">
              <a:latin typeface="Lucida Sans Unicode" pitchFamily="34" charset="0"/>
            </a:endParaRPr>
          </a:p>
        </p:txBody>
      </p:sp>
      <p:sp>
        <p:nvSpPr>
          <p:cNvPr id="18450" name="Oval 33"/>
          <p:cNvSpPr>
            <a:spLocks noChangeArrowheads="1"/>
          </p:cNvSpPr>
          <p:nvPr/>
        </p:nvSpPr>
        <p:spPr bwMode="auto">
          <a:xfrm rot="-5400000">
            <a:off x="4500563" y="3414713"/>
            <a:ext cx="863600" cy="1295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bs-Latn-BA">
              <a:latin typeface="Lucida Sans Unicode" pitchFamily="34" charset="0"/>
            </a:endParaRPr>
          </a:p>
        </p:txBody>
      </p:sp>
      <p:sp>
        <p:nvSpPr>
          <p:cNvPr id="18451" name="Text Box 34"/>
          <p:cNvSpPr txBox="1">
            <a:spLocks noChangeArrowheads="1"/>
          </p:cNvSpPr>
          <p:nvPr/>
        </p:nvSpPr>
        <p:spPr bwMode="auto">
          <a:xfrm>
            <a:off x="4270375" y="3876675"/>
            <a:ext cx="1368425" cy="366713"/>
          </a:xfrm>
          <a:prstGeom prst="rect">
            <a:avLst/>
          </a:prstGeom>
          <a:noFill/>
          <a:ln w="9525" cap="rnd">
            <a:noFill/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>
                <a:latin typeface="Lucida Sans Unicode" pitchFamily="34" charset="0"/>
              </a:rPr>
              <a:t>Savjetnici</a:t>
            </a:r>
          </a:p>
        </p:txBody>
      </p:sp>
      <p:sp>
        <p:nvSpPr>
          <p:cNvPr id="18452" name="Text Box 35"/>
          <p:cNvSpPr txBox="1">
            <a:spLocks noChangeArrowheads="1"/>
          </p:cNvSpPr>
          <p:nvPr/>
        </p:nvSpPr>
        <p:spPr bwMode="auto">
          <a:xfrm>
            <a:off x="2700338" y="3860800"/>
            <a:ext cx="1079500" cy="366713"/>
          </a:xfrm>
          <a:prstGeom prst="rect">
            <a:avLst/>
          </a:prstGeom>
          <a:noFill/>
          <a:ln w="9525" cap="rnd">
            <a:noFill/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cs-CZ">
                <a:latin typeface="Lucida Sans Unicode" pitchFamily="34" charset="0"/>
              </a:rPr>
              <a:t>Treneri</a:t>
            </a:r>
          </a:p>
        </p:txBody>
      </p:sp>
      <p:sp>
        <p:nvSpPr>
          <p:cNvPr id="18453" name="Text Box 36"/>
          <p:cNvSpPr txBox="1">
            <a:spLocks noChangeArrowheads="1"/>
          </p:cNvSpPr>
          <p:nvPr/>
        </p:nvSpPr>
        <p:spPr bwMode="auto">
          <a:xfrm>
            <a:off x="539750" y="2997200"/>
            <a:ext cx="1655763" cy="784225"/>
          </a:xfrm>
          <a:prstGeom prst="rect">
            <a:avLst/>
          </a:prstGeom>
          <a:noFill/>
          <a:ln w="9525" cap="rnd">
            <a:noFill/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cs-CZ">
                <a:latin typeface="Lucida Sans Unicode" pitchFamily="34" charset="0"/>
              </a:rPr>
              <a:t>Pedagoški </a:t>
            </a:r>
          </a:p>
          <a:p>
            <a:pPr algn="ctr">
              <a:spcBef>
                <a:spcPct val="50000"/>
              </a:spcBef>
            </a:pPr>
            <a:r>
              <a:rPr lang="cs-CZ">
                <a:latin typeface="Lucida Sans Unicode" pitchFamily="34" charset="0"/>
              </a:rPr>
              <a:t>zavod</a:t>
            </a:r>
          </a:p>
        </p:txBody>
      </p:sp>
      <p:sp>
        <p:nvSpPr>
          <p:cNvPr id="18454" name="Line 43"/>
          <p:cNvSpPr>
            <a:spLocks noChangeShapeType="1"/>
          </p:cNvSpPr>
          <p:nvPr/>
        </p:nvSpPr>
        <p:spPr bwMode="auto">
          <a:xfrm>
            <a:off x="4600575" y="2492375"/>
            <a:ext cx="142875" cy="11525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hr-HR"/>
          </a:p>
        </p:txBody>
      </p:sp>
      <p:sp>
        <p:nvSpPr>
          <p:cNvPr id="18455" name="Line 44"/>
          <p:cNvSpPr>
            <a:spLocks noChangeShapeType="1"/>
          </p:cNvSpPr>
          <p:nvPr/>
        </p:nvSpPr>
        <p:spPr bwMode="auto">
          <a:xfrm>
            <a:off x="4845050" y="4508500"/>
            <a:ext cx="71438" cy="5762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hr-HR"/>
          </a:p>
        </p:txBody>
      </p:sp>
      <p:sp>
        <p:nvSpPr>
          <p:cNvPr id="18456" name="Line 46"/>
          <p:cNvSpPr>
            <a:spLocks noChangeShapeType="1"/>
          </p:cNvSpPr>
          <p:nvPr/>
        </p:nvSpPr>
        <p:spPr bwMode="auto">
          <a:xfrm flipH="1">
            <a:off x="3348038" y="2420938"/>
            <a:ext cx="431800" cy="1295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hr-HR"/>
          </a:p>
        </p:txBody>
      </p:sp>
      <p:sp>
        <p:nvSpPr>
          <p:cNvPr id="18457" name="Line 47"/>
          <p:cNvSpPr>
            <a:spLocks noChangeShapeType="1"/>
          </p:cNvSpPr>
          <p:nvPr/>
        </p:nvSpPr>
        <p:spPr bwMode="auto">
          <a:xfrm flipH="1">
            <a:off x="2843213" y="4508500"/>
            <a:ext cx="215900" cy="5762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hr-HR"/>
          </a:p>
        </p:txBody>
      </p:sp>
      <p:sp>
        <p:nvSpPr>
          <p:cNvPr id="18458" name="Line 48"/>
          <p:cNvSpPr>
            <a:spLocks noChangeShapeType="1"/>
          </p:cNvSpPr>
          <p:nvPr/>
        </p:nvSpPr>
        <p:spPr bwMode="auto">
          <a:xfrm>
            <a:off x="4859338" y="2349500"/>
            <a:ext cx="1225550" cy="12239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hr-HR"/>
          </a:p>
        </p:txBody>
      </p:sp>
      <p:sp>
        <p:nvSpPr>
          <p:cNvPr id="18459" name="Line 49"/>
          <p:cNvSpPr>
            <a:spLocks noChangeShapeType="1"/>
          </p:cNvSpPr>
          <p:nvPr/>
        </p:nvSpPr>
        <p:spPr bwMode="auto">
          <a:xfrm>
            <a:off x="6588125" y="4508500"/>
            <a:ext cx="0" cy="4333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hr-HR"/>
          </a:p>
        </p:txBody>
      </p:sp>
      <p:sp>
        <p:nvSpPr>
          <p:cNvPr id="18460" name="Line 50"/>
          <p:cNvSpPr>
            <a:spLocks noChangeShapeType="1"/>
          </p:cNvSpPr>
          <p:nvPr/>
        </p:nvSpPr>
        <p:spPr bwMode="auto">
          <a:xfrm>
            <a:off x="7667625" y="1341438"/>
            <a:ext cx="144463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hr-HR"/>
          </a:p>
        </p:txBody>
      </p:sp>
      <p:sp>
        <p:nvSpPr>
          <p:cNvPr id="18461" name="Line 51"/>
          <p:cNvSpPr>
            <a:spLocks noChangeShapeType="1"/>
          </p:cNvSpPr>
          <p:nvPr/>
        </p:nvSpPr>
        <p:spPr bwMode="auto">
          <a:xfrm flipV="1">
            <a:off x="5003800" y="1052513"/>
            <a:ext cx="1800225" cy="9366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hr-HR"/>
          </a:p>
        </p:txBody>
      </p:sp>
      <p:sp>
        <p:nvSpPr>
          <p:cNvPr id="18462" name="Line 52"/>
          <p:cNvSpPr>
            <a:spLocks noChangeShapeType="1"/>
          </p:cNvSpPr>
          <p:nvPr/>
        </p:nvSpPr>
        <p:spPr bwMode="auto">
          <a:xfrm>
            <a:off x="5076825" y="1989138"/>
            <a:ext cx="2089150" cy="2873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hr-HR"/>
          </a:p>
        </p:txBody>
      </p:sp>
      <p:sp>
        <p:nvSpPr>
          <p:cNvPr id="18463" name="Line 53"/>
          <p:cNvSpPr>
            <a:spLocks noChangeShapeType="1"/>
          </p:cNvSpPr>
          <p:nvPr/>
        </p:nvSpPr>
        <p:spPr bwMode="auto">
          <a:xfrm>
            <a:off x="1979613" y="1700213"/>
            <a:ext cx="1512887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hr-HR"/>
          </a:p>
        </p:txBody>
      </p:sp>
      <p:sp>
        <p:nvSpPr>
          <p:cNvPr id="18464" name="Line 54"/>
          <p:cNvSpPr>
            <a:spLocks noChangeShapeType="1"/>
          </p:cNvSpPr>
          <p:nvPr/>
        </p:nvSpPr>
        <p:spPr bwMode="auto">
          <a:xfrm flipH="1">
            <a:off x="1331913" y="2276475"/>
            <a:ext cx="0" cy="3603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hr-HR"/>
          </a:p>
        </p:txBody>
      </p:sp>
      <p:sp>
        <p:nvSpPr>
          <p:cNvPr id="18465" name="Line 55"/>
          <p:cNvSpPr>
            <a:spLocks noChangeShapeType="1"/>
          </p:cNvSpPr>
          <p:nvPr/>
        </p:nvSpPr>
        <p:spPr bwMode="auto">
          <a:xfrm>
            <a:off x="1547813" y="3775075"/>
            <a:ext cx="504825" cy="14398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hr-HR"/>
          </a:p>
        </p:txBody>
      </p:sp>
      <p:sp>
        <p:nvSpPr>
          <p:cNvPr id="18466" name="Line 57"/>
          <p:cNvSpPr>
            <a:spLocks noChangeShapeType="1"/>
          </p:cNvSpPr>
          <p:nvPr/>
        </p:nvSpPr>
        <p:spPr bwMode="auto">
          <a:xfrm flipH="1">
            <a:off x="1979613" y="2205038"/>
            <a:ext cx="1512887" cy="7921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hr-HR"/>
          </a:p>
        </p:txBody>
      </p:sp>
      <p:sp>
        <p:nvSpPr>
          <p:cNvPr id="18467" name="Rectangle 34"/>
          <p:cNvSpPr>
            <a:spLocks noChangeArrowheads="1"/>
          </p:cNvSpPr>
          <p:nvPr/>
        </p:nvSpPr>
        <p:spPr bwMode="auto">
          <a:xfrm>
            <a:off x="469900" y="214313"/>
            <a:ext cx="24431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just"/>
            <a:r>
              <a:rPr lang="bs-Latn-BA" b="1">
                <a:latin typeface="Lucida Sans Unicode" pitchFamily="34" charset="0"/>
              </a:rPr>
              <a:t>Metodologija rada...</a:t>
            </a:r>
          </a:p>
        </p:txBody>
      </p:sp>
      <p:sp>
        <p:nvSpPr>
          <p:cNvPr id="18468" name="Rezervirano mjesto datuma 35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hr-HR" smtClean="0"/>
              <a:t>8.5.2012.</a:t>
            </a:r>
            <a:endParaRPr lang="hr-HR" smtClean="0"/>
          </a:p>
        </p:txBody>
      </p:sp>
      <p:sp>
        <p:nvSpPr>
          <p:cNvPr id="18469" name="Rezervirano mjesto broja slajda 36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E5595341-28AF-4F64-8123-427AE769B393}" type="slidenum">
              <a:rPr lang="hr-HR" smtClean="0"/>
              <a:pPr/>
              <a:t>10</a:t>
            </a:fld>
            <a:endParaRPr lang="hr-HR" smtClean="0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Group 1"/>
          <p:cNvGrpSpPr>
            <a:grpSpLocks/>
          </p:cNvGrpSpPr>
          <p:nvPr/>
        </p:nvGrpSpPr>
        <p:grpSpPr bwMode="auto">
          <a:xfrm>
            <a:off x="1535113" y="1854200"/>
            <a:ext cx="6186487" cy="3946525"/>
            <a:chOff x="1396938" y="2176572"/>
            <a:chExt cx="6660232" cy="4049851"/>
          </a:xfrm>
        </p:grpSpPr>
        <p:pic>
          <p:nvPicPr>
            <p:cNvPr id="19464" name="Picture 2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396938" y="2176572"/>
              <a:ext cx="6660232" cy="40498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" name="TextBox 3"/>
            <p:cNvSpPr txBox="1"/>
            <p:nvPr/>
          </p:nvSpPr>
          <p:spPr>
            <a:xfrm>
              <a:off x="2988078" y="4962270"/>
              <a:ext cx="714390" cy="36816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bs-Latn-BA" dirty="0">
                  <a:solidFill>
                    <a:schemeClr val="accent6">
                      <a:lumMod val="75000"/>
                    </a:schemeClr>
                  </a:solidFill>
                </a:rPr>
                <a:t>Tuzla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772541" y="5146355"/>
              <a:ext cx="827188" cy="36979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bs-Latn-BA" dirty="0">
                  <a:solidFill>
                    <a:schemeClr val="bg2">
                      <a:lumMod val="25000"/>
                    </a:schemeClr>
                  </a:solidFill>
                </a:rPr>
                <a:t>Osijek</a:t>
              </a:r>
            </a:p>
          </p:txBody>
        </p:sp>
        <p:sp>
          <p:nvSpPr>
            <p:cNvPr id="19467" name="TextBox 5"/>
            <p:cNvSpPr txBox="1">
              <a:spLocks noChangeArrowheads="1"/>
            </p:cNvSpPr>
            <p:nvPr/>
          </p:nvSpPr>
          <p:spPr bwMode="auto">
            <a:xfrm>
              <a:off x="4444614" y="4931749"/>
              <a:ext cx="106471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bs-Latn-BA"/>
                <a:t>Novi Sad</a:t>
              </a:r>
            </a:p>
          </p:txBody>
        </p:sp>
      </p:grpSp>
      <p:pic>
        <p:nvPicPr>
          <p:cNvPr id="19459" name="Picture 8" descr="mios-logo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888" y="-58738"/>
            <a:ext cx="3076575" cy="191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95263" y="404813"/>
            <a:ext cx="6516687" cy="1830387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9pPr>
            <a:extLst/>
          </a:lstStyle>
          <a:p>
            <a:pPr>
              <a:defRPr/>
            </a:pPr>
            <a:r>
              <a:rPr lang="hr-BA" dirty="0" smtClean="0">
                <a:solidFill>
                  <a:srgbClr val="FF0000"/>
                </a:solidFill>
              </a:rPr>
              <a:t>Mreža otvorenih škola u zajednici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9461" name="Subtitle 2"/>
          <p:cNvSpPr txBox="1">
            <a:spLocks/>
          </p:cNvSpPr>
          <p:nvPr/>
        </p:nvSpPr>
        <p:spPr bwMode="auto">
          <a:xfrm>
            <a:off x="3946525" y="6016625"/>
            <a:ext cx="5197475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5125" indent="-255588"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</a:pPr>
            <a:r>
              <a:rPr lang="hr-BA" sz="3200" b="1">
                <a:solidFill>
                  <a:srgbClr val="FF0000"/>
                </a:solidFill>
                <a:latin typeface="Lucida Sans Unicode" pitchFamily="34" charset="0"/>
              </a:rPr>
              <a:t>lokalni i regionalni nivo </a:t>
            </a:r>
            <a:endParaRPr lang="en-US" sz="3200" b="1">
              <a:solidFill>
                <a:srgbClr val="FF0000"/>
              </a:solidFill>
              <a:latin typeface="Lucida Sans Unicode" pitchFamily="34" charset="0"/>
            </a:endParaRPr>
          </a:p>
        </p:txBody>
      </p:sp>
      <p:sp>
        <p:nvSpPr>
          <p:cNvPr id="19462" name="Rezervirano mjesto datuma 9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hr-HR" smtClean="0"/>
              <a:t>8.5.2012.</a:t>
            </a:r>
            <a:endParaRPr lang="hr-HR" smtClean="0"/>
          </a:p>
        </p:txBody>
      </p:sp>
      <p:sp>
        <p:nvSpPr>
          <p:cNvPr id="19463" name="Rezervirano mjesto broja slajda 10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8CDB95F2-4E95-4C82-9095-F91F33F94914}" type="slidenum">
              <a:rPr lang="hr-HR" smtClean="0"/>
              <a:pPr/>
              <a:t>11</a:t>
            </a:fld>
            <a:endParaRPr lang="hr-HR" smtClean="0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-108520" y="620688"/>
            <a:ext cx="7380312" cy="107721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bs-Latn-BA" sz="32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Koji su ciljevi regionalne mreže </a:t>
            </a:r>
            <a:br>
              <a:rPr lang="bs-Latn-BA" sz="32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bs-Latn-BA" sz="32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interaktivnih otvorenih škola ?</a:t>
            </a:r>
            <a:endParaRPr lang="en-US" sz="3200" b="1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0483" name="Picture 15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05625" y="182563"/>
            <a:ext cx="2233613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TextBox 12"/>
          <p:cNvSpPr txBox="1">
            <a:spLocks noChangeArrowheads="1"/>
          </p:cNvSpPr>
          <p:nvPr/>
        </p:nvSpPr>
        <p:spPr bwMode="auto">
          <a:xfrm>
            <a:off x="323850" y="2060575"/>
            <a:ext cx="16557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bs-Latn-BA"/>
              <a:t>Ciljevi: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77925" y="4221163"/>
            <a:ext cx="6980238" cy="36988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bs-Latn-BA" dirty="0"/>
              <a:t>Omogućiti školama kvalitetniju regionalnu komunikaciju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0163" y="2589213"/>
            <a:ext cx="9109075" cy="3683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bs-Latn-BA" dirty="0" smtClean="0">
                <a:solidFill>
                  <a:srgbClr val="000000"/>
                </a:solidFill>
                <a:latin typeface="Lucida Sans Unicode" pitchFamily="34" charset="0"/>
              </a:rPr>
              <a:t>Umrežavanje škola i međusobna razmjena iskustava u praksi u regiji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39750" y="3227388"/>
            <a:ext cx="8172450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bs-Latn-BA" dirty="0" smtClean="0">
                <a:solidFill>
                  <a:srgbClr val="000000"/>
                </a:solidFill>
                <a:latin typeface="Lucida Sans Unicode" pitchFamily="34" charset="0"/>
              </a:rPr>
              <a:t>Stvarati uvjete za međusobno razumijevanje i toleranciju različitih regija, nacija i kultura gdje različitost predstavlja priliku za progres</a:t>
            </a:r>
          </a:p>
        </p:txBody>
      </p:sp>
      <p:sp>
        <p:nvSpPr>
          <p:cNvPr id="20494" name="TextBox 1"/>
          <p:cNvSpPr txBox="1">
            <a:spLocks noChangeArrowheads="1"/>
          </p:cNvSpPr>
          <p:nvPr/>
        </p:nvSpPr>
        <p:spPr bwMode="auto">
          <a:xfrm>
            <a:off x="98425" y="6453188"/>
            <a:ext cx="91392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hr-BA" sz="2000" b="1"/>
              <a:t>www.ioskole.net</a:t>
            </a:r>
            <a:endParaRPr lang="en-US" sz="2000" b="1"/>
          </a:p>
        </p:txBody>
      </p:sp>
      <p:sp>
        <p:nvSpPr>
          <p:cNvPr id="20495" name="Rezervirano mjesto datuma 8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hr-HR" smtClean="0"/>
              <a:t>8.5.2012.</a:t>
            </a:r>
            <a:endParaRPr lang="hr-HR" smtClean="0"/>
          </a:p>
        </p:txBody>
      </p:sp>
      <p:sp>
        <p:nvSpPr>
          <p:cNvPr id="20496" name="Rezervirano mjesto broja slajda 10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3B65C0FC-D87E-4BFF-B04D-554BD2C27588}" type="slidenum">
              <a:rPr lang="hr-HR" smtClean="0"/>
              <a:pPr/>
              <a:t>12</a:t>
            </a:fld>
            <a:endParaRPr lang="hr-HR" smtClean="0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sz="2000" b="1" dirty="0" smtClean="0"/>
              <a:t>Udruga Interaktivne otvorene škole Osijek</a:t>
            </a:r>
            <a:endParaRPr lang="hr-HR" sz="2000" b="1" dirty="0"/>
          </a:p>
        </p:txBody>
      </p:sp>
      <p:pic>
        <p:nvPicPr>
          <p:cNvPr id="21507" name="Picture 2" descr="F:\janja h\IOS Osijek, 23.11.2008\znak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981200" y="2133600"/>
            <a:ext cx="4206875" cy="4206875"/>
          </a:xfrm>
          <a:noFill/>
        </p:spPr>
      </p:pic>
      <p:sp>
        <p:nvSpPr>
          <p:cNvPr id="21508" name="Rezervirano mjesto datuma 5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hr-HR" smtClean="0"/>
              <a:t>8.5.2012.</a:t>
            </a:r>
            <a:endParaRPr lang="hr-HR" smtClean="0"/>
          </a:p>
        </p:txBody>
      </p:sp>
      <p:sp>
        <p:nvSpPr>
          <p:cNvPr id="21509" name="Rezervirano mjesto broja slajda 6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17BF99B3-1816-4004-912E-C61B6C872725}" type="slidenum">
              <a:rPr lang="hr-HR" smtClean="0"/>
              <a:pPr/>
              <a:t>13</a:t>
            </a:fld>
            <a:endParaRPr lang="hr-HR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slov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dirty="0" smtClean="0"/>
              <a:t>O udruzi</a:t>
            </a:r>
            <a:endParaRPr lang="hr-HR" dirty="0"/>
          </a:p>
        </p:txBody>
      </p:sp>
      <p:sp>
        <p:nvSpPr>
          <p:cNvPr id="22531" name="Rezervirano mjesto sadržaja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r>
              <a:rPr lang="hr-HR" smtClean="0"/>
              <a:t>Udruga „Interaktivne otvorene škole“ Osijek osnovana je 19.rujna 2006.godine na inicijativu ravnatelja/ravnateljica, učitelja/učiteljica i roditelja osnovnih škola iz Osijeka te Međunarodne udruge „Interaktivne otvorene škole“ Tuzla.</a:t>
            </a:r>
          </a:p>
          <a:p>
            <a:pPr eaLnBrk="1" hangingPunct="1"/>
            <a:endParaRPr lang="hr-HR" smtClean="0"/>
          </a:p>
        </p:txBody>
      </p:sp>
      <p:sp>
        <p:nvSpPr>
          <p:cNvPr id="22532" name="Rezervirano mjesto datuma 8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hr-HR" smtClean="0"/>
              <a:t>8.5.2012.</a:t>
            </a:r>
            <a:endParaRPr lang="hr-HR" smtClean="0"/>
          </a:p>
        </p:txBody>
      </p:sp>
      <p:sp>
        <p:nvSpPr>
          <p:cNvPr id="22533" name="Rezervirano mjesto broja slajda 9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1931E350-3251-457E-BF1D-9E8C451E1169}" type="slidenum">
              <a:rPr lang="hr-HR" smtClean="0"/>
              <a:pPr/>
              <a:t>14</a:t>
            </a:fld>
            <a:endParaRPr lang="hr-HR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slov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dirty="0" smtClean="0"/>
              <a:t>CILJ</a:t>
            </a:r>
            <a:endParaRPr lang="hr-HR" dirty="0"/>
          </a:p>
        </p:txBody>
      </p:sp>
      <p:sp>
        <p:nvSpPr>
          <p:cNvPr id="23555" name="Rezervirano mjesto sadržaja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hr-HR" smtClean="0"/>
          </a:p>
          <a:p>
            <a:pPr eaLnBrk="1" hangingPunct="1">
              <a:buFont typeface="Wingdings" pitchFamily="2" charset="2"/>
              <a:buNone/>
            </a:pPr>
            <a:r>
              <a:rPr lang="hr-HR" smtClean="0"/>
              <a:t>	djelovati na području Republike Hrvatske prema specifičnim odgojno-obrazovnim potrebama učenika/učenica, učitelja/učiteljica, ravnatelja/ravnateljica i roditelja</a:t>
            </a:r>
          </a:p>
          <a:p>
            <a:pPr eaLnBrk="1" hangingPunct="1">
              <a:buFont typeface="Wingdings" pitchFamily="2" charset="2"/>
              <a:buNone/>
            </a:pPr>
            <a:endParaRPr lang="hr-HR" smtClean="0"/>
          </a:p>
          <a:p>
            <a:pPr eaLnBrk="1" hangingPunct="1"/>
            <a:endParaRPr lang="hr-HR" smtClean="0"/>
          </a:p>
          <a:p>
            <a:pPr eaLnBrk="1" hangingPunct="1"/>
            <a:endParaRPr lang="hr-HR" smtClean="0"/>
          </a:p>
        </p:txBody>
      </p:sp>
      <p:sp>
        <p:nvSpPr>
          <p:cNvPr id="23556" name="Rezervirano mjesto datuma 4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hr-HR" smtClean="0"/>
              <a:t>8.5.2012.</a:t>
            </a:r>
            <a:endParaRPr lang="hr-HR" smtClean="0"/>
          </a:p>
        </p:txBody>
      </p:sp>
      <p:sp>
        <p:nvSpPr>
          <p:cNvPr id="23557" name="Rezervirano mjesto broja slajda 5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478C9BA8-16E3-418B-A770-BC2BA52A848D}" type="slidenum">
              <a:rPr lang="hr-HR" smtClean="0"/>
              <a:pPr/>
              <a:t>15</a:t>
            </a:fld>
            <a:endParaRPr lang="hr-H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dirty="0" smtClean="0"/>
              <a:t>MISIJA</a:t>
            </a:r>
            <a:endParaRPr lang="hr-HR" dirty="0"/>
          </a:p>
        </p:txBody>
      </p:sp>
      <p:sp>
        <p:nvSpPr>
          <p:cNvPr id="24579" name="Rezervirano mjesto sadržaja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r>
              <a:rPr lang="hr-HR" sz="2000" smtClean="0"/>
              <a:t>stalno unapređivanje obrazovnog procesa kroz obrazovanje učitelja/nastavnika i školskog menadžmenta, uvodeći metode aktivnog učenja, demokratskog menadžmenta i uključivanja u zajednicu</a:t>
            </a:r>
          </a:p>
          <a:p>
            <a:pPr eaLnBrk="1" hangingPunct="1"/>
            <a:r>
              <a:rPr lang="hr-HR" sz="2000" smtClean="0"/>
              <a:t>promoviranje  razvoja otvorenih škola u kojima će se djeca učiti kreativnosti, komunikaciji,  toleranciji,  promicanju kulture života po načelima otvorenog civilnog društva, te na tim osnovama graditi interes za demokratsko življenje</a:t>
            </a:r>
          </a:p>
          <a:p>
            <a:pPr eaLnBrk="1" hangingPunct="1"/>
            <a:r>
              <a:rPr lang="hr-HR" sz="2000" smtClean="0"/>
              <a:t>aktivno uključivanje škole u zajednicu i suradnja s njenim akterima (roditelji, nevladine organizacije  itd.);</a:t>
            </a:r>
          </a:p>
        </p:txBody>
      </p:sp>
      <p:sp>
        <p:nvSpPr>
          <p:cNvPr id="24580" name="Rezervirano mjesto datuma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hr-HR" smtClean="0"/>
              <a:t>8.5.2012.</a:t>
            </a:r>
            <a:endParaRPr lang="hr-HR" smtClean="0"/>
          </a:p>
        </p:txBody>
      </p:sp>
      <p:sp>
        <p:nvSpPr>
          <p:cNvPr id="24581" name="Rezervirano mjesto broja slajda 4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51DAF79C-A4FD-4AD9-9087-27283E74AEE6}" type="slidenum">
              <a:rPr lang="hr-HR" smtClean="0"/>
              <a:pPr/>
              <a:t>16</a:t>
            </a:fld>
            <a:endParaRPr lang="hr-H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Naslov 1"/>
          <p:cNvSpPr>
            <a:spLocks noGrp="1"/>
          </p:cNvSpPr>
          <p:nvPr>
            <p:ph type="title"/>
          </p:nvPr>
        </p:nvSpPr>
        <p:spPr>
          <a:xfrm>
            <a:off x="1116013" y="274638"/>
            <a:ext cx="6840537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b="1" smtClean="0">
                <a:latin typeface="Arial" charset="0"/>
                <a:cs typeface="Arial" charset="0"/>
              </a:rPr>
              <a:t>Teme kojima se bavimo:</a:t>
            </a:r>
          </a:p>
        </p:txBody>
      </p:sp>
      <p:sp>
        <p:nvSpPr>
          <p:cNvPr id="25603" name="Rezervirano mjesto sadržaja 2"/>
          <p:cNvSpPr>
            <a:spLocks noGrp="1"/>
          </p:cNvSpPr>
          <p:nvPr>
            <p:ph sz="quarter" idx="1"/>
          </p:nvPr>
        </p:nvSpPr>
        <p:spPr>
          <a:xfrm>
            <a:off x="1627188" y="1600200"/>
            <a:ext cx="2790825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hr-HR" sz="2800" smtClean="0"/>
              <a:t>Komunikacija</a:t>
            </a:r>
          </a:p>
          <a:p>
            <a:pPr eaLnBrk="1" hangingPunct="1">
              <a:lnSpc>
                <a:spcPct val="90000"/>
              </a:lnSpc>
            </a:pPr>
            <a:r>
              <a:rPr lang="hr-HR" sz="2800" smtClean="0"/>
              <a:t>Timski rad</a:t>
            </a:r>
          </a:p>
          <a:p>
            <a:pPr eaLnBrk="1" hangingPunct="1">
              <a:lnSpc>
                <a:spcPct val="90000"/>
              </a:lnSpc>
            </a:pPr>
            <a:r>
              <a:rPr lang="hr-HR" sz="2800" smtClean="0"/>
              <a:t>Projektna nastava</a:t>
            </a:r>
          </a:p>
          <a:p>
            <a:pPr eaLnBrk="1" hangingPunct="1">
              <a:lnSpc>
                <a:spcPct val="90000"/>
              </a:lnSpc>
            </a:pPr>
            <a:r>
              <a:rPr lang="hr-HR" sz="2800" smtClean="0"/>
              <a:t>Kreativnost</a:t>
            </a:r>
          </a:p>
          <a:p>
            <a:pPr eaLnBrk="1" hangingPunct="1">
              <a:lnSpc>
                <a:spcPct val="90000"/>
              </a:lnSpc>
            </a:pPr>
            <a:r>
              <a:rPr lang="hr-HR" sz="2800" smtClean="0"/>
              <a:t>Darovita djeca</a:t>
            </a:r>
          </a:p>
          <a:p>
            <a:pPr eaLnBrk="1" hangingPunct="1">
              <a:lnSpc>
                <a:spcPct val="90000"/>
              </a:lnSpc>
            </a:pPr>
            <a:r>
              <a:rPr lang="hr-HR" sz="2800" smtClean="0"/>
              <a:t>Roditeljstvo</a:t>
            </a:r>
            <a:endParaRPr lang="hr-HR" sz="280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hr-HR" sz="2800" smtClean="0"/>
              <a:t>Interkulturalnost</a:t>
            </a:r>
          </a:p>
        </p:txBody>
      </p:sp>
      <p:sp>
        <p:nvSpPr>
          <p:cNvPr id="25604" name="Rezervirano mjesto datuma 8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hr-HR" smtClean="0"/>
              <a:t>8.5.2012.</a:t>
            </a:r>
            <a:endParaRPr lang="hr-HR" smtClean="0"/>
          </a:p>
        </p:txBody>
      </p:sp>
      <p:sp>
        <p:nvSpPr>
          <p:cNvPr id="25605" name="Rezervirano mjesto broja slajda 9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53F9F787-7E5A-431C-AC47-289DAA84957F}" type="slidenum">
              <a:rPr lang="hr-HR" smtClean="0"/>
              <a:pPr/>
              <a:t>17</a:t>
            </a:fld>
            <a:endParaRPr lang="hr-HR" smtClean="0"/>
          </a:p>
        </p:txBody>
      </p:sp>
      <p:sp>
        <p:nvSpPr>
          <p:cNvPr id="25606" name="Rezervirano mjesto sadržaja 5"/>
          <p:cNvSpPr txBox="1">
            <a:spLocks/>
          </p:cNvSpPr>
          <p:nvPr/>
        </p:nvSpPr>
        <p:spPr bwMode="auto">
          <a:xfrm>
            <a:off x="4714875" y="1571625"/>
            <a:ext cx="34290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hr-HR" sz="2800">
                <a:latin typeface="Arial Narrow" pitchFamily="34" charset="0"/>
              </a:rPr>
              <a:t>Tematsko planiranje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hr-HR" sz="2800">
                <a:latin typeface="Arial Narrow" pitchFamily="34" charset="0"/>
              </a:rPr>
              <a:t>Integrirano poučavanje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hr-HR" sz="2800">
                <a:latin typeface="Arial Narrow" pitchFamily="34" charset="0"/>
              </a:rPr>
              <a:t>Razredni menadžment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hr-HR" sz="2800">
                <a:latin typeface="Arial Narrow" pitchFamily="34" charset="0"/>
              </a:rPr>
              <a:t>Školski menadžment</a:t>
            </a:r>
            <a:endParaRPr lang="hr-HR" sz="2800"/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hr-HR" sz="2800">
                <a:latin typeface="Arial Narrow" pitchFamily="34" charset="0"/>
              </a:rPr>
              <a:t>Djeca s posebnim potrebama</a:t>
            </a:r>
          </a:p>
        </p:txBody>
      </p:sp>
    </p:spTree>
  </p:cSld>
  <p:clrMapOvr>
    <a:masterClrMapping/>
  </p:clrMapOvr>
  <p:transition spd="slow" advClick="0">
    <p:wipe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dirty="0" smtClean="0"/>
              <a:t>Obrazovni forumi</a:t>
            </a:r>
            <a:endParaRPr lang="hr-HR" dirty="0"/>
          </a:p>
        </p:txBody>
      </p:sp>
      <p:pic>
        <p:nvPicPr>
          <p:cNvPr id="28675" name="Picture 4" descr="plakat_3_za_OBRAZOVNI_FORUM_IOS_27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74700" y="1600200"/>
            <a:ext cx="6832600" cy="4873625"/>
          </a:xfrm>
          <a:noFill/>
        </p:spPr>
      </p:pic>
      <p:sp>
        <p:nvSpPr>
          <p:cNvPr id="28676" name="Rezervirano mjesto datuma 4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hr-HR" smtClean="0"/>
              <a:t>8.5.2012.</a:t>
            </a:r>
            <a:endParaRPr lang="hr-HR" smtClean="0"/>
          </a:p>
        </p:txBody>
      </p:sp>
      <p:sp>
        <p:nvSpPr>
          <p:cNvPr id="28677" name="Rezervirano mjesto broja slajda 5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C7C844A0-7818-4FDE-98C5-58C63740E2C6}" type="slidenum">
              <a:rPr lang="hr-HR" smtClean="0"/>
              <a:pPr/>
              <a:t>18</a:t>
            </a:fld>
            <a:endParaRPr lang="hr-H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5"/>
          <p:cNvSpPr txBox="1">
            <a:spLocks noChangeArrowheads="1"/>
          </p:cNvSpPr>
          <p:nvPr/>
        </p:nvSpPr>
        <p:spPr bwMode="auto">
          <a:xfrm>
            <a:off x="6705600" y="266700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>
              <a:latin typeface="Lucida Sans Unicode" pitchFamily="34" charset="0"/>
            </a:endParaRPr>
          </a:p>
        </p:txBody>
      </p:sp>
      <p:sp>
        <p:nvSpPr>
          <p:cNvPr id="22531" name="Rectangle 9"/>
          <p:cNvSpPr>
            <a:spLocks noGrp="1" noChangeArrowheads="1"/>
          </p:cNvSpPr>
          <p:nvPr>
            <p:ph type="title"/>
          </p:nvPr>
        </p:nvSpPr>
        <p:spPr>
          <a:xfrm>
            <a:off x="-1588" y="0"/>
            <a:ext cx="7597776" cy="100806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bs-Latn-BA" sz="280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Obrazovni Forumi: Osijek</a:t>
            </a:r>
            <a:r>
              <a:rPr lang="hr-BA" sz="280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, </a:t>
            </a:r>
            <a:r>
              <a:rPr lang="bs-Latn-BA" sz="280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Novi Sad, Tuzla, </a:t>
            </a:r>
            <a:endParaRPr lang="en-US" sz="2800" smtClean="0">
              <a:solidFill>
                <a:schemeClr val="tx1"/>
              </a:solidFill>
              <a:latin typeface="Arial Black" pitchFamily="34" charset="0"/>
              <a:cs typeface="Aharoni" pitchFamily="2" charset="-79"/>
            </a:endParaRPr>
          </a:p>
        </p:txBody>
      </p:sp>
      <p:sp>
        <p:nvSpPr>
          <p:cNvPr id="29700" name="Rezervirano mjesto datuma 9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hr-HR" smtClean="0"/>
              <a:t>8.5.2012.</a:t>
            </a:r>
            <a:endParaRPr lang="en-US" smtClean="0"/>
          </a:p>
        </p:txBody>
      </p:sp>
      <p:sp>
        <p:nvSpPr>
          <p:cNvPr id="29701" name="Rezervirano mjesto broja slajda 10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9BE1A6BA-0B2B-4010-A2E3-6FF168F3B51F}" type="slidenum">
              <a:rPr lang="en-US" smtClean="0"/>
              <a:pPr/>
              <a:t>19</a:t>
            </a:fld>
            <a:endParaRPr lang="en-US" smtClean="0"/>
          </a:p>
        </p:txBody>
      </p:sp>
      <p:pic>
        <p:nvPicPr>
          <p:cNvPr id="29702" name="Picture 8" descr="mios-logo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42188" y="-19050"/>
            <a:ext cx="1858962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9" descr="100_3939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225550"/>
            <a:ext cx="4094163" cy="3294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4" name="Rectangle 15"/>
          <p:cNvSpPr>
            <a:spLocks noChangeArrowheads="1"/>
          </p:cNvSpPr>
          <p:nvPr/>
        </p:nvSpPr>
        <p:spPr bwMode="auto">
          <a:xfrm>
            <a:off x="238125" y="6519863"/>
            <a:ext cx="2317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bs-Latn-BA" b="1">
                <a:latin typeface="Century Gothic" pitchFamily="34" charset="0"/>
              </a:rPr>
              <a:t>www.ioskole.net</a:t>
            </a:r>
            <a:endParaRPr lang="en-US" b="1">
              <a:latin typeface="Century Gothic" pitchFamily="34" charset="0"/>
            </a:endParaRPr>
          </a:p>
        </p:txBody>
      </p:sp>
      <p:pic>
        <p:nvPicPr>
          <p:cNvPr id="18440" name="Picture 8" descr="\\Mios1\d\Slike\VI Obrazovni forum 28.8.2010\manje slike\za medije\100_494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63938" y="1204913"/>
            <a:ext cx="4981575" cy="333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14" descr="100_3958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86288" y="3282950"/>
            <a:ext cx="4238625" cy="323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1" name="Picture 9" descr="\\Mios1\d\Slike\VI Obrazovni forum 28.8.2010\manje slike\za medije\100_497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8600" y="1143000"/>
            <a:ext cx="7505700" cy="433546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 spd="slow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25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25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75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17" presetID="21" presetClass="entr" presetSubtype="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25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hr-HR" dirty="0" smtClean="0"/>
              <a:t>Sjećate li se svoje učiteljice /svog učitelja?</a:t>
            </a:r>
            <a:endParaRPr lang="hr-HR" dirty="0"/>
          </a:p>
        </p:txBody>
      </p:sp>
      <p:sp>
        <p:nvSpPr>
          <p:cNvPr id="10243" name="Rezervirano mjesto datuma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hr-HR" smtClean="0"/>
              <a:t>8.5.2012.</a:t>
            </a:r>
            <a:endParaRPr lang="hr-HR" smtClean="0"/>
          </a:p>
        </p:txBody>
      </p:sp>
      <p:sp>
        <p:nvSpPr>
          <p:cNvPr id="10244" name="Rezervirano mjesto broja slajda 4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29F668CB-A245-488D-990C-CD81C72CA5FB}" type="slidenum">
              <a:rPr lang="hr-HR" smtClean="0"/>
              <a:pPr/>
              <a:t>2</a:t>
            </a:fld>
            <a:endParaRPr lang="hr-HR" smtClean="0"/>
          </a:p>
        </p:txBody>
      </p:sp>
      <p:pic>
        <p:nvPicPr>
          <p:cNvPr id="6" name="Picture 5" descr="http://isaacsonsisters.com/images_articles/isaacson_gertrude_1989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66800" y="3733800"/>
            <a:ext cx="2286000" cy="2759075"/>
          </a:xfrm>
          <a:noFill/>
        </p:spPr>
      </p:pic>
      <p:pic>
        <p:nvPicPr>
          <p:cNvPr id="12" name="Rezervirano mjesto sadržaja 11" descr="učit.jpg"/>
          <p:cNvPicPr>
            <a:picLocks noGrp="1" noChangeAspect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800600" y="4419600"/>
            <a:ext cx="2781300" cy="1638300"/>
          </a:xfrm>
        </p:spPr>
      </p:pic>
      <p:sp>
        <p:nvSpPr>
          <p:cNvPr id="10247" name="AutoShape 2" descr="data:image/jpeg;base64,/9j/4AAQSkZJRgABAQAAAQABAAD/2wCEAAkGBhQSERQUExQUFRUWFxUXFRQUFBQUFBUVFhcXFBgVFBQXHCYeFxkjGRUUHzIgJCcpLCwsFR4xNTAqNSYsLCkBCQoKDgwOGg8PGikcHBwsLCwsKSwpKSksKSwsLCwpKSwpLCwsKSkpKSwpLCkpKSwsLCksLCkpLCkpLCkpKSwpKf/AABEIAMIBAwMBIgACEQEDEQH/xAAcAAABBQEBAQAAAAAAAAAAAAAFAAIDBAYHAQj/xABFEAABAwIEBAMEBwQHCAMAAAABAAIRAyEEBRIxBiJBURNhcQcygZEUI0JSobHBcpLh8BUzU2Jz0fEWJEOCorLC0qPD4v/EABkBAAMBAQEAAAAAAAAAAAAAAAECAwQABf/EACURAAICAgICAgMAAwAAAAAAAAABAhEDMRIhBEEiMhRRYTNCkf/aAAwDAQACEQMRAD8AzmFO6E8S4rQ0gES7z2HVFKbwAVk8/wAW174bsLepG6V/YnDQHLZuV5VpRE9VLTdzeQXuKMvHoiULWFwwj1RXBZAHdUNola3h9hcJ8lCcmkXxxTDGU5ExtMQ256mFssqw4BAj+fRZ3DMjSdlp8ofLh6rLtmtfwPVMgbUpkG8j8ei5NxTl5oVtLhDST/FduoPhAuMOFqeMpEHleJLXjofPyVGku0S5N9M+ece9tOq9nSxae3X9UzBuOoub1Hy7qHibAuo1303+8wwVVwtYtAcO8f6rVHRklsPUcQ9rrmVpcM6QFkaWJ1n5LWYE8oQYhaCH5vgXVG8u6IBOQAZzC8On7ZRfD5WxmwCuAL1cc2NbThPSSRFEkkkmFEkkkiASz/ErLA+a0CE8QUppk9lzGjszjsI47NJ+CY/BPG7SF03huix1Bh0jZecUYJvhSABHkrrD8bsi/J+XGjm7spqgSWmFEKJAuuluAfhQQBt+iwuYthynkhxZXFk5p/wEOKZqT3suU1tEqZYbrSUng+aS6zgvxBjzSpw33nyPMBZSb+gC0vE+HljH76XgHtB/iPxWeqU4c7oJ27eSeWxMf1IaZupKlyfKyh/n+fkrDWi57myUcsUHWWo4TzQU6nNt1HkVkqJvBj4q7QxbqMOaQTOwmIU5RtFIy4s6vmA00WOBvMeo1tj/ALkZ4cMuefuvc0f8pIssBwrnJxjzQeNOpulmn7LtQOr5gLV8W5FVw1B5ZUPM4uhp03O4BF91jaadG2LTXRuznNNrg0mXfcZzP/dF1OMZrFmlo7vIB+Dd/muN8IDViB476rqWghzA+oyXdDqYRfpzGAtxlWH8BrmsreI4z4bHVA8tnZurc/FPLpE49vVHHPaO7VmVd398fg0BAqTYADrCZ/n4IzxbTitzXeXOc+fvSAR8w5DKdPUJOxPT5rVB3FGbIqky3SexsFpPxG/+S02WY4EhkGdM7dFmMPhQ25Mi1lpsnYzcC+03j0BRZMLhOhNCcEoo5JJJcASSSSID1JJJMKJJJeSiceqnmtOabvRWpUWIu0jyXHIt8DYjVQA7SPkjObUw6k4eSwfDvEAwxe0tcTJgAKfHcQYisYY3QD33WiOWo0Z5YG52W8BmBFIsJFkFzbEU596T5Jjcocb1Hm+94T/DoU+xPzWZu9mqKS0DHuLjyMPqU+nlFR3vGPRXKueNHutVGrnjz1hC0UqTLP8As83q4pIU7MHffKS6zuD/AGafHlvgv1iWEQ6NwD9r4G6yOZP5oLmkhoGtuzwBYns6N/RbYmGmRNj0kR1WAzGmC9xaIbNvTonf2J4/qRBTUWk2G+4VdospKNSHWQZQt0mk77rx1UzeD6gH814KvU3nrdeF3l+aUoHuD6tY4tjcOyn4pIDSSWtne+66jkOHrY1lY4+s8OZVdT+j0yKbG6YMucOZ0za4Flzj2dV/DxbKh3HMutcUZcwh9elVLapbT8RrCOabN1MIN7kT5LLldM2Yu4gKrw5RY6zGvE/bGqP3pRvM8nwzcBVe6jRFRzCKRaxjKnim1Pw3AAh2vTEINw/lzqriKlWqCDdo0tPzDZWro5PSpnUGS8bVHudUePRzydPwhQUy0o+jhPGOBdTxT6NSr4tSk1mp5AEvc0PeLbgOcRJug+AqxLT1+YPRXeMKurMMS6d6rv0VbDYcuiHXnaOneV6MfqjzJ9yZZNPVufkNytXlP9WAspq5ZsIEI9lFRzQAbj+eqDEYcanBMaU6UBR0pSmylK4A+UpTNSaaiICWV5KhdXUL8c0buCIKLepNL0JrZ6wbXVCvxA7oAF1jKDZoXVoVWvmTG7uCymIzUndx+Cpuxnku7G4L2aStnNMHlbJ7qnWztx2gIE7EOKZBPddTGqKCFfMSd3Eqq7F9l4zBOPQqzTydx3supB5FJ1YlNhGaeTDrdW6eXgdERWzO+CexSWn+i/zCSNgsMeDrY9vdpHzCyWb4EtDXRAmD/dcAAQfkY8itphAos2ydtdhb7pN5HcbSOq6T7Eh0jm7m7+eyiYIKvYzCOpvcxwu0/A+Y7qiWyiUCLaPT5HuE5oixUWBxMQ123Q9vI+SvVqM7WU2Oi5w25gxDS52m4ta8kC8g26rt7a7C4Uq3hteA02hrajQOQ3+NukFcHoPplthpe3cROrzB6Lp2dZe2uMuqmSQHtLfvjlcG+dyfmsuXfZ6OGPVG+OCp69bRDyBJaRDvO3VQ5xiG0aFSo4wGtJJUeV4IU2CAGgC/w6krmXtT4uNcNo0iRRa/mP8AaubcH9kdB1N+gUoR5MWcuN+znmMcXVnveIc5znFp3BJm6dh6kAgGCbT2HVa/C5FVzGlTLKZAptIdiag0thuzWgcz4Hkd/JAcVhTSgfaBIMdI39V6F0jz9jcBRLrEdJNlpsHQ0tA7D5oPkzi6ZG5JnpaLeSNOqgdYSsVloOXutDKubMb1VKtxEB7oXAqw/rUb8SBuVlK+fvPWPRD6uYk7klGg8TXYjO2N6z6KhW4iP2R8Ssw7FFTUDLTK59DKKL+Iztx3d8lQqZp6n1VctTSwI0EkOOcfJM1E9yrOAwoduiLMKB0RFbBNPCOOwV2jlBO5ROlTVynTXWLYMpZO3rdW6WAaNgrkIdiM0LenVck2K5F1uHTxQQ0Z8OrSpP6cHYo0d2wiKa90Ic3iBnWVYw+b03mAuF7LOlJLxwvE1AsKYjFBm8T26oe/PXWhov3JPyUhwDoDnQ2XBpNnFs7A+v6ofmOEcy+/a0GOvW6TiNZHmGIZVbL6ckDdp0n8Vl6tAAi0o0Hmb+kDz7/5rV5hwYxuEa6o3Q9scwMywCTMbSSfROlYbowWEwPjPbTZ9oi5tHqVewuGOnS6bSPMEGIWs4K4bY7FMbAIBaZqAPab6iNPoOqucQcPCniq7R7pqOqUyNjTqfWNI8uaPgpZHxVl8XydGJODLRcA3sR26x5rtmUNYcFhrTBgfL+C5Xi2BtWk3rOojy2E/it/kmaj6LTGwZWqA9AAWtLf1WPI7RtxqtB/M3FzNAsDuB19VybjTDBtVtMdJJ9Xf6LqmDzalUc5rHh7mgkhsn8dlyriGr4mJe7zSQ2NJdUbL2fcAUK7XB9aryifDZU02dYOgdJDh5/BbbOPZ3QrCmxrGsZTABeOas5rR7heZIJ31XKF+zR7gx9mu1U6cCYJ3kOPTddDLe3+lvxXpQ7iebPbOVZr7H3kf7viNJidNRnJf7LXAzYdwuccS8FY/CXq0nPZ/aUpqM+JbdvxC+lHXueV5lrQSJgHcdD95PG/cNFyNyYvLQINr26pnFCJtHx6axTeY919U5pwLgsQQ6rhqZeZ52t0u73I3+KwfFHsiayg+rhhLmGfDgy+mNzf7Y3tYhDiHkziX0Z3ZOGDKPPwwUf0dLYQUzAqY0dLSiIpKDGtgJXoMX2CITXJwO6mOAqR7puj7H9D8sdcomCquX5RUBkiEUOU1OyNk2Q0irjCrGW5Vzc/ZLGYIhw07dULFaIHushOPpzfzVnNn6dMdSJTMcOU/BPESSoo/wBHuPuglT4HBF1QMqWRTJq0tCq4+2LHmEtjogZgG+I5sWmEazbJWU6YLBf8UMpGKjvIhaHOiTREHpKlN00MYx+NfKS8NRJV7DSOqVML4LvEgaajQKlMuJDbwXttsJuY7KHPcsDGO0w8AnWC6eVw1DT2NxC2VPL/AKvQ7U8ONRrnck0wQTHptFj0lZrFMIo1cK9x+qaHU6pLfradxoPpb52VjOc9y/LPFxVOm02fUYNVjLSbn1AldWzvCh4bUYwkFsOJlrgGyWyw33J+aw3s8wjqmMaRpHhtc7nsAPcJnvzW6WXTsXTa9tRjiXF3OGEQAGwAA8W94A3J37IR0GWzFcJsLcbTPvva4A6eWA4gyRtYR5rY+1PBhtJmJdA0EsMWJa67BHUgj8SsthazKOJNSufDptEPbu6SJIa5u53Ajqs7xRxO7McQwODm0mQ2nSBLi1m0vP2nkblSy1xaZfDfLoAVcM9zzUdOp1wB0HQfJXsFl1V+8hvczC1xyak1ocwG3c/5qZmKbUYabyNJ3iA617HpssDnej0VCgbwhmYwleajXGm6xqQdInaT6opx9wc3T9NwsFhvVa3pP/EaO3cfHuo83wzWYF7g4hjC0NBvq1nTE/zsm+z/ADV1RtXDF2pj2OA8pBb16XQT/YzjevQV4PoltChU0amvcJLTGnR7rnd4LQIC6Vl2L8VgfDhJIh1tuWW+RiVg+B8qNGmadUTUosdo0Ev1NdDpazrPT0W9wFPRTazUXFrb6jznsSe69KH1R5kvuyQyL+9tAgAjoTJ+fwSYYETIbuS6XAi4mPJOcBM9QIFpInrPXp8kmtIgEmRBLhADjtcJgCjr1dsQCbbifh+ac0eUAWAgfh/PRNDvSbahMwL7L2nECNvs2NtwuOOI+0rhQYTEa2CKVaXNHRjp5mDyuCPVYtwC777S+Hji8vqtaPrKY8Wl31MuR/zN1D4r5cr1nTuUnEU0kjuF54DXyCdhNlknYh3c/NF+G8QdbpPTqjRzC/D2DaWvkAkHqjzaQltuiHcOUYbUPcowGWb8VJhGCnv6KcDZMA/VPA91cAYyz2qOqOdwUsczf2l5ixFUrjjL5+zlHqmYuCy3YKXiIcnxQ9x5f+VUgCSCGVGw9V5m9sSw+ibkzeUSOqdxDarTPol9hGVbVHI7W+spNaI90rPYgnxYPUI5ghZvmCs+V1TKRRmTgj3XivVWiTfqUlq5sSj6Fbh9TQaemXaHvdotUEQSCLaiAO8BYzi7DBrGVWNAYzWxzPDN7xAHaQel5BCXsm4i8Sh9GeRFIOMlzg4tPMCCOxmVtM7yltam6Y5g7wwH2dLQQY67T1jdV2R0zn3s+yzw6jqtRvJUtJA0hklxD56GAFpsXndIEF1WmzQ4ksYdYcwSGja3Q22iFNwpg21cO+k4DxWwHt1zpEEAgeo6RMLmPGeYim44amZ02qPmST92fzSN8UUjHkwdxFngrVn+HIpl5cJm7ju8z1PQdFX4exwp12noN5vKDPqdAtjwhwuHtNV+wEx37LLkfXZtxKn16NSM+Y8QXNGrpMBMoZFQrVNDCWOLSQQ8kTFuUmCJ6W3VXKvZ4/E1Q5zoYDJOzGgbgdFL/s+7LsQ51OoXgXYHAEaTdpBnaCPkszhSs0xnbr2AeK3gUKVCYcDrq3MB0Q1keQJPxCoZFmTsO/XSPMRBkCIPluo84aS8kySSSSdySlluH1Pa37xDZ7SYumS6oLk7OscB4qtVpvc4O16qXM0AANJIAg/YAgnf4ra0Q9oDXuLhBmodLeuxiL36dkF4YrNY6pQa9hLdMMi7GtDQRa5tcE/eR4wGkhpLb8gZcku3g/H816EFUaPLk+UmyXVuDEmdIJ3A6/kvQB0Fp2j7U73TQ0jckySQ7lGkWhq9Lr2jVaQSfdndMceOnYkiNJL+UA32P89U8HuI6RPSd1AxoggQWDUC3SSdQM2n4qaTPf8A17fzsuBY8jyXyj7Q8j+iZhiKIEND9TP2H87fkDHwX1aDc2P6Lk/tr4L8cDEUx9a1lwPtsbuD5gGQllJRVsKjyfRwB6vZK+HqrVCny0w9cA2XDj+aoEao30+qz+R1Qx7pMSEVoZiNQ7TupsBafY/NTsPK0oTj8x01dPRPZnI07GxQOLwqc3o4JZyfrTHb9Fnzn8uMDc2VuvjXOqtB6tXHUCs6vR+Kp4UamtB7KXN6x5m9JVrCYYeCHdQFSIJaLGAYBYdFX4obemV7lrzqMp3E4tT9Ur2FFEv+taT2RzCnlYfMobXwEBr52hEMKD4TP2is+fqJSDtgPF4Qa3c3VeqbGYR2t3qktC0LZc4XzZ2GxNKqCQ0OE9JabQ7yX0ZluJFakypDoeBpaQ0mnIibf5r5uxeXEQ60yYidon5wus+yfiHWwUXlvjNa7RY3YCCRPkSE8X6Ea9ljNswdlz6z5M+Fq1hgAc6Ya3tJcdugMrj+GyupWqOn3t3H9q8rrXtoqCnggGxzv0TJLgQdZ38gevZAfZlhPGpvqOEmQJ9Ao5pNaNOGK9mGw+QHxwwi87LrdLh808Kzl5ILqkO0kAR2uPtHyhPyDJWsxGIqFokQGmLgRNitZlml7OWA0F4e3RAcSJMTHV0yJlJhXN2/Q+aXBVEzNPPRh6jfFAdh3hraVUHUdJaeSqNiLm4uRvKv8XZd41BlZgYdLRqLHahpMe6Yu0XuvTloLalNzXFpDdFMhoLb7+REi0/Zss7leYVMBXNCoPFoc13OBcC6xDfODcdVfJG40zPjnUrMXnWE3Vjg3BTWLyARSY6pDrNJAhoJ/aI+Sk4tYKdZzGmWm7D3YbtPyt6gq7whlbqvKGvOuRYkMLQBIfHmZH7KxQT5Ub8klws2XCVN9TEuq1GtaPDaAQ7ma5zhFORuDE+cbLWF8u+z4ukwJdBaHf6KHBYVuHogMDi0BgDY5p2LnEme0zsAp8KwhsFzjMnWdIi9h+MC3ReilSPN26LEASQLTcAEkukCf57JlWfdJcLEmoNI0wZj5eXQr1z79A+DALjEA7/l800MBJDY0y7xGlpOouE26dfPsuCSaup6bXmRa8KAu+FzEzckSP1UGZZn4WgCBqvzWDW2EW6yVLTxJIgSLGNVxbqT6dyiBk9Fvlvex3J3/JA8+frfHRoj47lQZ3xjRo1PAYWmr10m1Npvf+8d4VelW1CZ3WHyslrijX48GvkzhXtF4RdhqpqsE0XuJ29xxvpPkeh+CzOVUy54AX0dnOWMrMcx7dTXgtcPI/quH18idgccaRuN2OP2mHY+vRHx83JcXtAz4+PyWienT5zA2CtYOmdGxkPH5qXAVB4r57KVtdoO/VXsykGZ4Iue5w3EJlDBv8M26q7jMW1rhf3lJSxTdJE9e6UJnxlLwbiEXxOE01GOnoFJXxbJN/xVLHZ9TOkg3bYo7OB+bYT3nSr2WgnD9xCoY/OGVGm8T0UeG4kDKegCU0QSVos4F51normev5WHzQGnncOmF7mOfio0N07LmuwpBivXBpgA3VvBOPhAdnFY9+ZuJaYiFN/T9WIkbzsp5YOapBj0anEUSXFJZV2e1id0kyTSODGT4p2wc4T0kx8jZHsixlTBYqm4k6HGNQsRPntN1lcsqQ4Lo+Cy9uKw5pncjlPZw2WaU3GRujjjKJ77bM8FV2FpNMtbS8UmQZNSwJjrDT+8r3srq6cG79pcyzlzzVLX+8yKcdAKY0QPkugcIE08OB3umyyvsTFGrR0mhSBY4zGppkix23B6FS5FVGkh8BrXNLH6/eJtePM+cyocmfqY2bzCs4Kl4dRxaD4enlpBgBkHoDHkI8lXBojm2PzChzhw0isWOAMOc3SHTfa0kW3QjirJxWp+I0FrqZl8NgP1AX1HeO47XWnr0iQW3Idqk6g0sBHSL+nZDahABY8tNJwaKb9RJLiIE/EtvN5WmrRn0zkmf0SaLZBLqRgvOm7XnTBjrq09PtFdQ4JyMYfD0y887gCJ5fel2mO/+Q7LO4XK2nF+GANIqS9jmEAkltUQe2oAkiZ2XQMRW0t1AGO2xEyS4zf4KUYVKyjyXGgfiaxc8Mbo8WKZf7xbp1Hb/qj8UQDQ1p0t5RMtDbl2q5APnKE5ZTLmmXO0wD4utsk6tp+V9jMIrVrbkwH84YC4wdrkD4dLKzJofB2lxnVzDSNI6fwTvXpGk6veMHcBR0WdBAMg1BBMy3p8h8k3F45tGi+q61NjC+I0wGAk+lhEJWMjjHtA47qUszr6HSKIZSDHXYSBqfbpzOif7qo5l7bK9RgpUGihq/rKpdrfMQRTmzB5rn2YPfXq1KrzzVHue71e4uP5wq/0NIEJ4XNSKh5iZdIJMmT1k7yug8PcdtYNNZ0R1K5YKBHVHKjQ4Nd3AWfLjUi+LI49HY8nz1uJaSy9zE9lnvaNkxfQFZo56JmRvoPvD9VQ4GxmioW9DBXQMVQD2lpu1wII8iIK8/vHPr0b3U41+z54xWaPnePRU34xxPvFGOIcidRxFSkfsuMebdx+EIJUpL1ou1Z5ckk6PX45x3cSnB7j1PzVYsU7cSAnoUfocep+ZThgyeq0VPDUhRa50aiFVdXpjaElhoFDAeaX0JEX1wqtTGNRs4gGDC9+ihTsMp+lEBWGHHZSU8PJgC6kJAU2X1W+I0SN1xwv6HqfcSW7Y2AAkk5BOd0akELd8M52KTS8mzQXfITC59qVuhizpLenX8/0UckORqxz4lum41qznO3c4uPq4yfzXR8DT0spj0WC4boanyuh02+4OylkfdFMa6s2uQ+4EZpvl4c7S2pD2sGokOG8x6AE2shGSjlCOUmOab6nanGLNGhsfiLb78y0+Poy59k1LcgQHcpfDTBtG59Pgq+MolzCWB0gHRT5W8zTYidp23iE8uhsOJ0BoJqF4Blp6kR2knZOc4SC4NmS2mQCSA4de2x8rBajNZlX1Q4sfVhukUqramsgyDpc1wHQOEecrTY+kX8rYF2+IS03bBsD+t4QbHUSxkl4DqbntA5KYqF8VAWz9q5tMXKJUsw1NplwgO0FgBJcXaZIdFrEHuLIIB5haQYzlaRTAIFMU4Mh24B/KPNXLkwZMk3GkaLfl891TGJcTBaPF0u0iX6NOqAT/wBPn2V3DkS7TAOoeJZ1zpGxPlpv+qZnJEoGwJMDTDtQ5jexj+TKzvtIbqyzENnSXhjTHm9s/CFo6ZEAizYEDTp073vtaLLH+0XGhzG0GkEyHvHUNuGT6mfkozdI1YYc5qJxM8P/AN78P4ppyIfePyC1D8IojhPJZubPZ/ExfozYyEfePyCt0cpAbp1HexhFnYdLwUHNhXi4l6KuXg0qrT07911HL6+tgK5w1ndbPIMaNEfBZsit2Tni4LrRjPall2nEsqffYQfVv8CsLhMvDwT5rqvtUoTh6T42fH7zT/kuf5O0Fjh5lbcEvgjxvJVSbRnK+FifJVA2TCN46jufMofkzQa4BWh9CR7DuYtaKVIGZ0obQiDA+a02YUBpFggOJN7BSjIdxfGxrqcwJ3VfFYPTbqFIZ1NPSQrdSp9cfgqJol2CPpLm9EYbl06S7Y3svMwoAxbqr3i2YOym5WV4gXNsE1o6qnlrQ2qw+YRzNaGrTtCqUMK0P27JvQiNwytYJKnTrWHokpFTDFThukR16puHbck7N/Pon07lMxkazg2hdbNnvtWZ4UZBWlZ/WhYZvs2RXRs8pfZG21m6naC3Vqaas6j9np0BiPJAsAeUKjT4rbPO1zg1zSNGqRbd+3y22WzAzHnXZpqdWR9WOUB/1RaGlxncathM9IOpSskuMPBuA5s+7y7NjYmxv3WXbxaC2W0wX6XgVA0WE7BpJJ6W6kJlXih5IAIbzDY72/4nYfwWwxl3Msgp4ilB1x4znscJBYNAHNquNo+KiwTcQxlKm2s5pAh2pgIdAPujodu/VT5Nmb6jHF+nUKpa8AOcCG02xoM23HfqnUqA1NIbpDATRbDgBLYOoDtO3na6CS2BsXjYhtMTXJY4ABxY4VpcY6bbjpIV+jmLi5rXkapcWRqAIAjn6ddvkh9WsZLp0u5Q+Q7SQBPJJ89/Xdc04x9oraX1GELXOcILiHfVucfM3Pl0/BF9BVs3nGntDGCbyMFSsbaRsYHvOPRskwNyuWcMcQ1qtas/EO1VKpmSbdgB2aNgFosqy9vgQ6m+qZJL3kE1HGNT5PQmfkguZ5Q/VNHDuaRN9TevSIWeTUkaMM+ErDLng7Fp9D1Uej4o1g8ZTDWD6PXaWta2wZeB3nqbq7SzKPdw1c/Bn/sstP8AR6X5j/n/AEzBwrj9k/IpNy2odmO+R/yWu/pKodsJX+JYP1T24+v0wdT41B+gR4sX82X8Mc7J6o+w790kfkrWBwtSk8O27g6oI+S1JzSuBJwpt/fd+jEIzLiZzhoLGt2khxdPWASAkmqXY0PKnN10R8fgPy8n7rmH8Y/VcuyR1n+q6pxBS1ZXXO50B3nYgrkWU1YLx3VfH+ph8rpjcTU9+Os/BCcpq6a4KJYowH9+iFZa365vqtcnfRnh6Zqc5xTtQAsIQeo8lwkonmVIkzPRCWHnA7KaGZbrGGD1Uc/WfAKzWZ9XKrNdeU2OLlbQkpJUi3jjyg+aY+vZq9xzpZ8QoqdPUROynE0f6slxOLbpAm6hB5laxuHaIgfFDarocE7/AESirVmnpYmw9ElUpOED0SSUPZn2uhg8yT+n6KxgxzBUg6wVzAG4QlopE33DjYAR+i76wSgvDl2hG6dP60FYZbNy0aim6KbiL8pt3sgdSJggEjTYyNNujvtlT57mzcPhXvcJHI2JidTgI+UrMYXOmVbk6gXN0tEcnnutvj6MOfYT0zLmmIY8lzrVLG4A07W/Abpj8O14mdBJEGWzUt1t/Gy8NVzXNeCDUaOmprdJdF9x281cxVGNVWmJE/WNJ/qnRcstt5dJWpGNg3J+J24KjTFVjiXV8RERNMQ1hjo519uoldBx1djW6XuaWhgDnXa4kkXge6DI2O6w2RYtpw4cTqPiYghpDT4g0sEmdvyvdLOOKW0GOqbuhlNrCeUcuomBaelkV0K9gf2m8duaTh6JhwJmo1x92IjzNz3AsuUU6nOHE7OBJ67yT6q3nGNNWo553cVa4f4Zfii5rPeGw79T+inKXstFUdgyziHCuo04qtEMaIhxAgQRIHcFEaeY4X+3p/HUP0QzhLADD4enSeyox4bDjo1NJvfY90bhnRzvTwf/AMKHQGiWlj8N0rUf31ap4+j/AGtP94Ia7DA3D/8A4B/6phoO70z64c/oEbQA+3MKce+z95PbmlM/8Sn+9B/FZppqNPuUSPOjUb+IXv0gyJoUfnUH/ij0d2Hsyx7TSeBUYTpsA4Eu7t+IXN81zZlRstY5pb3iCOosthmdCm6lDKYY+QSWu1WvYWQR+BdtzfIws2aa0asEa+QWyuiamFLHD36ZEeosuIN5arwd5v6iy77lTjY+GWNDRE99oC4bnoaMfiRsBVfHz2+cpvG6tDeWrVjGgFjiQg2XN+vHqrNfEkAwoco/rgTZbJGOCpBbNsReIKDYdp8QT1RbMWAkmbIXhqn1w7JEPQVqXbCjxFMCIU+NqCLQqVWrqIVcTqyU1dFvFt+rKdhX2C8q1AWGSOiip1LT2UYmh6J84puPMDHkhZaSRKuZjitTRBUFOrcSmbvsSKpBGnMBJe032C9QAAXb/Eqxg/eCSSV6Lx2dGyH3WrQ0PeHqkkvPls3rQO9pp/3Nn+M3/seud4BxDxBi/RJJbMX1MOb7G0wNQ/Qn3NmiL7c62dJx8RomxBkdDyk3HVeJLajFIzuFdpoO02+uxG1vuLO8dO/3dn+L/wDWEkkHo5bOet3+f5Ld+zEfWVv8L/yCSSjPRc6Ph3GSrIK9SUxCxRCsU2idl6kiKSaR2T6bB2C9SQCSBqTwkkmCeH3R/PVfMvEJ/wB7xH+NV/7ykkkh9maJf40VKaewpJKzEParioqe6SSC0cTyvCUklyOY0lIlJJcjnome3kVUlepIirROx5gXKSSSBx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sr-Latn-CS"/>
          </a:p>
        </p:txBody>
      </p:sp>
      <p:sp>
        <p:nvSpPr>
          <p:cNvPr id="10248" name="AutoShape 4" descr="data:image/jpeg;base64,/9j/4AAQSkZJRgABAQAAAQABAAD/2wCEAAkGBhQSERQUExQUFRUWFxUXFRQUFBQUFBUVFhcXFBgVFBQXHCYeFxkjGRUUHzIgJCcpLCwsFR4xNTAqNSYsLCkBCQoKDgwOGg8PGikcHBwsLCwsKSwpKSksKSwsLCwpKSwpLCwsKSkpKSwpLCkpKSwsLCksLCkpLCkpLCkpKSwpKf/AABEIAMIBAwMBIgACEQEDEQH/xAAcAAABBQEBAQAAAAAAAAAAAAAFAAIDBAYHAQj/xABFEAABAwIEBAMEBwQHCAMAAAABAAIRAyEEBRIxBiJBURNhcQcygZEUI0JSobHBcpLh8BUzU2Jz0fEWJEOCorLC0qPD4v/EABkBAAMBAQEAAAAAAAAAAAAAAAECAwQABf/EACURAAICAgICAgMAAwAAAAAAAAABAhEDMRIhBEEiMhRRYTNCkf/aAAwDAQACEQMRAD8AzmFO6E8S4rQ0gES7z2HVFKbwAVk8/wAW174bsLepG6V/YnDQHLZuV5VpRE9VLTdzeQXuKMvHoiULWFwwj1RXBZAHdUNola3h9hcJ8lCcmkXxxTDGU5ExtMQ256mFssqw4BAj+fRZ3DMjSdlp8ofLh6rLtmtfwPVMgbUpkG8j8ei5NxTl5oVtLhDST/FduoPhAuMOFqeMpEHleJLXjofPyVGku0S5N9M+ece9tOq9nSxae3X9UzBuOoub1Hy7qHibAuo1303+8wwVVwtYtAcO8f6rVHRklsPUcQ9rrmVpcM6QFkaWJ1n5LWYE8oQYhaCH5vgXVG8u6IBOQAZzC8On7ZRfD5WxmwCuAL1cc2NbThPSSRFEkkkmFEkkkiASz/ErLA+a0CE8QUppk9lzGjszjsI47NJ+CY/BPG7SF03huix1Bh0jZecUYJvhSABHkrrD8bsi/J+XGjm7spqgSWmFEKJAuuluAfhQQBt+iwuYthynkhxZXFk5p/wEOKZqT3suU1tEqZYbrSUng+aS6zgvxBjzSpw33nyPMBZSb+gC0vE+HljH76XgHtB/iPxWeqU4c7oJ27eSeWxMf1IaZupKlyfKyh/n+fkrDWi57myUcsUHWWo4TzQU6nNt1HkVkqJvBj4q7QxbqMOaQTOwmIU5RtFIy4s6vmA00WOBvMeo1tj/ALkZ4cMuefuvc0f8pIssBwrnJxjzQeNOpulmn7LtQOr5gLV8W5FVw1B5ZUPM4uhp03O4BF91jaadG2LTXRuznNNrg0mXfcZzP/dF1OMZrFmlo7vIB+Dd/muN8IDViB476rqWghzA+oyXdDqYRfpzGAtxlWH8BrmsreI4z4bHVA8tnZurc/FPLpE49vVHHPaO7VmVd398fg0BAqTYADrCZ/n4IzxbTitzXeXOc+fvSAR8w5DKdPUJOxPT5rVB3FGbIqky3SexsFpPxG/+S02WY4EhkGdM7dFmMPhQ25Mi1lpsnYzcC+03j0BRZMLhOhNCcEoo5JJJcASSSSID1JJJMKJJJeSiceqnmtOabvRWpUWIu0jyXHIt8DYjVQA7SPkjObUw6k4eSwfDvEAwxe0tcTJgAKfHcQYisYY3QD33WiOWo0Z5YG52W8BmBFIsJFkFzbEU596T5Jjcocb1Hm+94T/DoU+xPzWZu9mqKS0DHuLjyMPqU+nlFR3vGPRXKueNHutVGrnjz1hC0UqTLP8As83q4pIU7MHffKS6zuD/AGafHlvgv1iWEQ6NwD9r4G6yOZP5oLmkhoGtuzwBYns6N/RbYmGmRNj0kR1WAzGmC9xaIbNvTonf2J4/qRBTUWk2G+4VdospKNSHWQZQt0mk77rx1UzeD6gH814KvU3nrdeF3l+aUoHuD6tY4tjcOyn4pIDSSWtne+66jkOHrY1lY4+s8OZVdT+j0yKbG6YMucOZ0za4Flzj2dV/DxbKh3HMutcUZcwh9elVLapbT8RrCOabN1MIN7kT5LLldM2Yu4gKrw5RY6zGvE/bGqP3pRvM8nwzcBVe6jRFRzCKRaxjKnim1Pw3AAh2vTEINw/lzqriKlWqCDdo0tPzDZWro5PSpnUGS8bVHudUePRzydPwhQUy0o+jhPGOBdTxT6NSr4tSk1mp5AEvc0PeLbgOcRJug+AqxLT1+YPRXeMKurMMS6d6rv0VbDYcuiHXnaOneV6MfqjzJ9yZZNPVufkNytXlP9WAspq5ZsIEI9lFRzQAbj+eqDEYcanBMaU6UBR0pSmylK4A+UpTNSaaiICWV5KhdXUL8c0buCIKLepNL0JrZ6wbXVCvxA7oAF1jKDZoXVoVWvmTG7uCymIzUndx+Cpuxnku7G4L2aStnNMHlbJ7qnWztx2gIE7EOKZBPddTGqKCFfMSd3Eqq7F9l4zBOPQqzTydx3supB5FJ1YlNhGaeTDrdW6eXgdERWzO+CexSWn+i/zCSNgsMeDrY9vdpHzCyWb4EtDXRAmD/dcAAQfkY8itphAos2ydtdhb7pN5HcbSOq6T7Eh0jm7m7+eyiYIKvYzCOpvcxwu0/A+Y7qiWyiUCLaPT5HuE5oixUWBxMQ123Q9vI+SvVqM7WU2Oi5w25gxDS52m4ta8kC8g26rt7a7C4Uq3hteA02hrajQOQ3+NukFcHoPplthpe3cROrzB6Lp2dZe2uMuqmSQHtLfvjlcG+dyfmsuXfZ6OGPVG+OCp69bRDyBJaRDvO3VQ5xiG0aFSo4wGtJJUeV4IU2CAGgC/w6krmXtT4uNcNo0iRRa/mP8AaubcH9kdB1N+gUoR5MWcuN+znmMcXVnveIc5znFp3BJm6dh6kAgGCbT2HVa/C5FVzGlTLKZAptIdiag0thuzWgcz4Hkd/JAcVhTSgfaBIMdI39V6F0jz9jcBRLrEdJNlpsHQ0tA7D5oPkzi6ZG5JnpaLeSNOqgdYSsVloOXutDKubMb1VKtxEB7oXAqw/rUb8SBuVlK+fvPWPRD6uYk7klGg8TXYjO2N6z6KhW4iP2R8Ssw7FFTUDLTK59DKKL+Iztx3d8lQqZp6n1VctTSwI0EkOOcfJM1E9yrOAwoduiLMKB0RFbBNPCOOwV2jlBO5ROlTVynTXWLYMpZO3rdW6WAaNgrkIdiM0LenVck2K5F1uHTxQQ0Z8OrSpP6cHYo0d2wiKa90Ic3iBnWVYw+b03mAuF7LOlJLxwvE1AsKYjFBm8T26oe/PXWhov3JPyUhwDoDnQ2XBpNnFs7A+v6ofmOEcy+/a0GOvW6TiNZHmGIZVbL6ckDdp0n8Vl6tAAi0o0Hmb+kDz7/5rV5hwYxuEa6o3Q9scwMywCTMbSSfROlYbowWEwPjPbTZ9oi5tHqVewuGOnS6bSPMEGIWs4K4bY7FMbAIBaZqAPab6iNPoOqucQcPCniq7R7pqOqUyNjTqfWNI8uaPgpZHxVl8XydGJODLRcA3sR26x5rtmUNYcFhrTBgfL+C5Xi2BtWk3rOojy2E/it/kmaj6LTGwZWqA9AAWtLf1WPI7RtxqtB/M3FzNAsDuB19VybjTDBtVtMdJJ9Xf6LqmDzalUc5rHh7mgkhsn8dlyriGr4mJe7zSQ2NJdUbL2fcAUK7XB9aryifDZU02dYOgdJDh5/BbbOPZ3QrCmxrGsZTABeOas5rR7heZIJ31XKF+zR7gx9mu1U6cCYJ3kOPTddDLe3+lvxXpQ7iebPbOVZr7H3kf7viNJidNRnJf7LXAzYdwuccS8FY/CXq0nPZ/aUpqM+JbdvxC+lHXueV5lrQSJgHcdD95PG/cNFyNyYvLQINr26pnFCJtHx6axTeY919U5pwLgsQQ6rhqZeZ52t0u73I3+KwfFHsiayg+rhhLmGfDgy+mNzf7Y3tYhDiHkziX0Z3ZOGDKPPwwUf0dLYQUzAqY0dLSiIpKDGtgJXoMX2CITXJwO6mOAqR7puj7H9D8sdcomCquX5RUBkiEUOU1OyNk2Q0irjCrGW5Vzc/ZLGYIhw07dULFaIHushOPpzfzVnNn6dMdSJTMcOU/BPESSoo/wBHuPuglT4HBF1QMqWRTJq0tCq4+2LHmEtjogZgG+I5sWmEazbJWU6YLBf8UMpGKjvIhaHOiTREHpKlN00MYx+NfKS8NRJV7DSOqVML4LvEgaajQKlMuJDbwXttsJuY7KHPcsDGO0w8AnWC6eVw1DT2NxC2VPL/AKvQ7U8ONRrnck0wQTHptFj0lZrFMIo1cK9x+qaHU6pLfradxoPpb52VjOc9y/LPFxVOm02fUYNVjLSbn1AldWzvCh4bUYwkFsOJlrgGyWyw33J+aw3s8wjqmMaRpHhtc7nsAPcJnvzW6WXTsXTa9tRjiXF3OGEQAGwAA8W94A3J37IR0GWzFcJsLcbTPvva4A6eWA4gyRtYR5rY+1PBhtJmJdA0EsMWJa67BHUgj8SsthazKOJNSufDptEPbu6SJIa5u53Ajqs7xRxO7McQwODm0mQ2nSBLi1m0vP2nkblSy1xaZfDfLoAVcM9zzUdOp1wB0HQfJXsFl1V+8hvczC1xyak1ocwG3c/5qZmKbUYabyNJ3iA617HpssDnej0VCgbwhmYwleajXGm6xqQdInaT6opx9wc3T9NwsFhvVa3pP/EaO3cfHuo83wzWYF7g4hjC0NBvq1nTE/zsm+z/ADV1RtXDF2pj2OA8pBb16XQT/YzjevQV4PoltChU0amvcJLTGnR7rnd4LQIC6Vl2L8VgfDhJIh1tuWW+RiVg+B8qNGmadUTUosdo0Ev1NdDpazrPT0W9wFPRTazUXFrb6jznsSe69KH1R5kvuyQyL+9tAgAjoTJ+fwSYYETIbuS6XAi4mPJOcBM9QIFpInrPXp8kmtIgEmRBLhADjtcJgCjr1dsQCbbifh+ac0eUAWAgfh/PRNDvSbahMwL7L2nECNvs2NtwuOOI+0rhQYTEa2CKVaXNHRjp5mDyuCPVYtwC777S+Hji8vqtaPrKY8Wl31MuR/zN1D4r5cr1nTuUnEU0kjuF54DXyCdhNlknYh3c/NF+G8QdbpPTqjRzC/D2DaWvkAkHqjzaQltuiHcOUYbUPcowGWb8VJhGCnv6KcDZMA/VPA91cAYyz2qOqOdwUsczf2l5ixFUrjjL5+zlHqmYuCy3YKXiIcnxQ9x5f+VUgCSCGVGw9V5m9sSw+ibkzeUSOqdxDarTPol9hGVbVHI7W+spNaI90rPYgnxYPUI5ghZvmCs+V1TKRRmTgj3XivVWiTfqUlq5sSj6Fbh9TQaemXaHvdotUEQSCLaiAO8BYzi7DBrGVWNAYzWxzPDN7xAHaQel5BCXsm4i8Sh9GeRFIOMlzg4tPMCCOxmVtM7yltam6Y5g7wwH2dLQQY67T1jdV2R0zn3s+yzw6jqtRvJUtJA0hklxD56GAFpsXndIEF1WmzQ4ksYdYcwSGja3Q22iFNwpg21cO+k4DxWwHt1zpEEAgeo6RMLmPGeYim44amZ02qPmST92fzSN8UUjHkwdxFngrVn+HIpl5cJm7ju8z1PQdFX4exwp12noN5vKDPqdAtjwhwuHtNV+wEx37LLkfXZtxKn16NSM+Y8QXNGrpMBMoZFQrVNDCWOLSQQ8kTFuUmCJ6W3VXKvZ4/E1Q5zoYDJOzGgbgdFL/s+7LsQ51OoXgXYHAEaTdpBnaCPkszhSs0xnbr2AeK3gUKVCYcDrq3MB0Q1keQJPxCoZFmTsO/XSPMRBkCIPluo84aS8kySSSSdySlluH1Pa37xDZ7SYumS6oLk7OscB4qtVpvc4O16qXM0AANJIAg/YAgnf4ra0Q9oDXuLhBmodLeuxiL36dkF4YrNY6pQa9hLdMMi7GtDQRa5tcE/eR4wGkhpLb8gZcku3g/H816EFUaPLk+UmyXVuDEmdIJ3A6/kvQB0Fp2j7U73TQ0jckySQ7lGkWhq9Lr2jVaQSfdndMceOnYkiNJL+UA32P89U8HuI6RPSd1AxoggQWDUC3SSdQM2n4qaTPf8A17fzsuBY8jyXyj7Q8j+iZhiKIEND9TP2H87fkDHwX1aDc2P6Lk/tr4L8cDEUx9a1lwPtsbuD5gGQllJRVsKjyfRwB6vZK+HqrVCny0w9cA2XDj+aoEao30+qz+R1Qx7pMSEVoZiNQ7TupsBafY/NTsPK0oTj8x01dPRPZnI07GxQOLwqc3o4JZyfrTHb9Fnzn8uMDc2VuvjXOqtB6tXHUCs6vR+Kp4UamtB7KXN6x5m9JVrCYYeCHdQFSIJaLGAYBYdFX4obemV7lrzqMp3E4tT9Ur2FFEv+taT2RzCnlYfMobXwEBr52hEMKD4TP2is+fqJSDtgPF4Qa3c3VeqbGYR2t3qktC0LZc4XzZ2GxNKqCQ0OE9JabQ7yX0ZluJFakypDoeBpaQ0mnIibf5r5uxeXEQ60yYidon5wus+yfiHWwUXlvjNa7RY3YCCRPkSE8X6Ea9ljNswdlz6z5M+Fq1hgAc6Ya3tJcdugMrj+GyupWqOn3t3H9q8rrXtoqCnggGxzv0TJLgQdZ38gevZAfZlhPGpvqOEmQJ9Ao5pNaNOGK9mGw+QHxwwi87LrdLh808Kzl5ILqkO0kAR2uPtHyhPyDJWsxGIqFokQGmLgRNitZlml7OWA0F4e3RAcSJMTHV0yJlJhXN2/Q+aXBVEzNPPRh6jfFAdh3hraVUHUdJaeSqNiLm4uRvKv8XZd41BlZgYdLRqLHahpMe6Yu0XuvTloLalNzXFpDdFMhoLb7+REi0/Zss7leYVMBXNCoPFoc13OBcC6xDfODcdVfJG40zPjnUrMXnWE3Vjg3BTWLyARSY6pDrNJAhoJ/aI+Sk4tYKdZzGmWm7D3YbtPyt6gq7whlbqvKGvOuRYkMLQBIfHmZH7KxQT5Ub8klws2XCVN9TEuq1GtaPDaAQ7ma5zhFORuDE+cbLWF8u+z4ukwJdBaHf6KHBYVuHogMDi0BgDY5p2LnEme0zsAp8KwhsFzjMnWdIi9h+MC3ReilSPN26LEASQLTcAEkukCf57JlWfdJcLEmoNI0wZj5eXQr1z79A+DALjEA7/l800MBJDY0y7xGlpOouE26dfPsuCSaup6bXmRa8KAu+FzEzckSP1UGZZn4WgCBqvzWDW2EW6yVLTxJIgSLGNVxbqT6dyiBk9Fvlvex3J3/JA8+frfHRoj47lQZ3xjRo1PAYWmr10m1Npvf+8d4VelW1CZ3WHyslrijX48GvkzhXtF4RdhqpqsE0XuJ29xxvpPkeh+CzOVUy54AX0dnOWMrMcx7dTXgtcPI/quH18idgccaRuN2OP2mHY+vRHx83JcXtAz4+PyWienT5zA2CtYOmdGxkPH5qXAVB4r57KVtdoO/VXsykGZ4Iue5w3EJlDBv8M26q7jMW1rhf3lJSxTdJE9e6UJnxlLwbiEXxOE01GOnoFJXxbJN/xVLHZ9TOkg3bYo7OB+bYT3nSr2WgnD9xCoY/OGVGm8T0UeG4kDKegCU0QSVos4F51normev5WHzQGnncOmF7mOfio0N07LmuwpBivXBpgA3VvBOPhAdnFY9+ZuJaYiFN/T9WIkbzsp5YOapBj0anEUSXFJZV2e1id0kyTSODGT4p2wc4T0kx8jZHsixlTBYqm4k6HGNQsRPntN1lcsqQ4Lo+Cy9uKw5pncjlPZw2WaU3GRujjjKJ77bM8FV2FpNMtbS8UmQZNSwJjrDT+8r3srq6cG79pcyzlzzVLX+8yKcdAKY0QPkugcIE08OB3umyyvsTFGrR0mhSBY4zGppkix23B6FS5FVGkh8BrXNLH6/eJtePM+cyocmfqY2bzCs4Kl4dRxaD4enlpBgBkHoDHkI8lXBojm2PzChzhw0isWOAMOc3SHTfa0kW3QjirJxWp+I0FrqZl8NgP1AX1HeO47XWnr0iQW3Idqk6g0sBHSL+nZDahABY8tNJwaKb9RJLiIE/EtvN5WmrRn0zkmf0SaLZBLqRgvOm7XnTBjrq09PtFdQ4JyMYfD0y887gCJ5fel2mO/+Q7LO4XK2nF+GANIqS9jmEAkltUQe2oAkiZ2XQMRW0t1AGO2xEyS4zf4KUYVKyjyXGgfiaxc8Mbo8WKZf7xbp1Hb/qj8UQDQ1p0t5RMtDbl2q5APnKE5ZTLmmXO0wD4utsk6tp+V9jMIrVrbkwH84YC4wdrkD4dLKzJofB2lxnVzDSNI6fwTvXpGk6veMHcBR0WdBAMg1BBMy3p8h8k3F45tGi+q61NjC+I0wGAk+lhEJWMjjHtA47qUszr6HSKIZSDHXYSBqfbpzOif7qo5l7bK9RgpUGihq/rKpdrfMQRTmzB5rn2YPfXq1KrzzVHue71e4uP5wq/0NIEJ4XNSKh5iZdIJMmT1k7yug8PcdtYNNZ0R1K5YKBHVHKjQ4Nd3AWfLjUi+LI49HY8nz1uJaSy9zE9lnvaNkxfQFZo56JmRvoPvD9VQ4GxmioW9DBXQMVQD2lpu1wII8iIK8/vHPr0b3U41+z54xWaPnePRU34xxPvFGOIcidRxFSkfsuMebdx+EIJUpL1ou1Z5ckk6PX45x3cSnB7j1PzVYsU7cSAnoUfocep+ZThgyeq0VPDUhRa50aiFVdXpjaElhoFDAeaX0JEX1wqtTGNRs4gGDC9+ihTsMp+lEBWGHHZSU8PJgC6kJAU2X1W+I0SN1xwv6HqfcSW7Y2AAkk5BOd0akELd8M52KTS8mzQXfITC59qVuhizpLenX8/0UckORqxz4lum41qznO3c4uPq4yfzXR8DT0spj0WC4boanyuh02+4OylkfdFMa6s2uQ+4EZpvl4c7S2pD2sGokOG8x6AE2shGSjlCOUmOab6nanGLNGhsfiLb78y0+Poy59k1LcgQHcpfDTBtG59Pgq+MolzCWB0gHRT5W8zTYidp23iE8uhsOJ0BoJqF4Blp6kR2knZOc4SC4NmS2mQCSA4de2x8rBajNZlX1Q4sfVhukUqramsgyDpc1wHQOEecrTY+kX8rYF2+IS03bBsD+t4QbHUSxkl4DqbntA5KYqF8VAWz9q5tMXKJUsw1NplwgO0FgBJcXaZIdFrEHuLIIB5haQYzlaRTAIFMU4Mh24B/KPNXLkwZMk3GkaLfl891TGJcTBaPF0u0iX6NOqAT/wBPn2V3DkS7TAOoeJZ1zpGxPlpv+qZnJEoGwJMDTDtQ5jexj+TKzvtIbqyzENnSXhjTHm9s/CFo6ZEAizYEDTp073vtaLLH+0XGhzG0GkEyHvHUNuGT6mfkozdI1YYc5qJxM8P/AN78P4ppyIfePyC1D8IojhPJZubPZ/ExfozYyEfePyCt0cpAbp1HexhFnYdLwUHNhXi4l6KuXg0qrT07911HL6+tgK5w1ndbPIMaNEfBZsit2Tni4LrRjPall2nEsqffYQfVv8CsLhMvDwT5rqvtUoTh6T42fH7zT/kuf5O0Fjh5lbcEvgjxvJVSbRnK+FifJVA2TCN46jufMofkzQa4BWh9CR7DuYtaKVIGZ0obQiDA+a02YUBpFggOJN7BSjIdxfGxrqcwJ3VfFYPTbqFIZ1NPSQrdSp9cfgqJol2CPpLm9EYbl06S7Y3svMwoAxbqr3i2YOym5WV4gXNsE1o6qnlrQ2qw+YRzNaGrTtCqUMK0P27JvQiNwytYJKnTrWHokpFTDFThukR16puHbck7N/Pon07lMxkazg2hdbNnvtWZ4UZBWlZ/WhYZvs2RXRs8pfZG21m6naC3Vqaas6j9np0BiPJAsAeUKjT4rbPO1zg1zSNGqRbd+3y22WzAzHnXZpqdWR9WOUB/1RaGlxncathM9IOpSskuMPBuA5s+7y7NjYmxv3WXbxaC2W0wX6XgVA0WE7BpJJ6W6kJlXih5IAIbzDY72/4nYfwWwxl3Msgp4ilB1x4znscJBYNAHNquNo+KiwTcQxlKm2s5pAh2pgIdAPujodu/VT5Nmb6jHF+nUKpa8AOcCG02xoM23HfqnUqA1NIbpDATRbDgBLYOoDtO3na6CS2BsXjYhtMTXJY4ABxY4VpcY6bbjpIV+jmLi5rXkapcWRqAIAjn6ddvkh9WsZLp0u5Q+Q7SQBPJJ89/Xdc04x9oraX1GELXOcILiHfVucfM3Pl0/BF9BVs3nGntDGCbyMFSsbaRsYHvOPRskwNyuWcMcQ1qtas/EO1VKpmSbdgB2aNgFosqy9vgQ6m+qZJL3kE1HGNT5PQmfkguZ5Q/VNHDuaRN9TevSIWeTUkaMM+ErDLng7Fp9D1Uej4o1g8ZTDWD6PXaWta2wZeB3nqbq7SzKPdw1c/Bn/sstP8AR6X5j/n/AEzBwrj9k/IpNy2odmO+R/yWu/pKodsJX+JYP1T24+v0wdT41B+gR4sX82X8Mc7J6o+w790kfkrWBwtSk8O27g6oI+S1JzSuBJwpt/fd+jEIzLiZzhoLGt2khxdPWASAkmqXY0PKnN10R8fgPy8n7rmH8Y/VcuyR1n+q6pxBS1ZXXO50B3nYgrkWU1YLx3VfH+ph8rpjcTU9+Os/BCcpq6a4KJYowH9+iFZa365vqtcnfRnh6Zqc5xTtQAsIQeo8lwkonmVIkzPRCWHnA7KaGZbrGGD1Uc/WfAKzWZ9XKrNdeU2OLlbQkpJUi3jjyg+aY+vZq9xzpZ8QoqdPUROynE0f6slxOLbpAm6hB5laxuHaIgfFDarocE7/AESirVmnpYmw9ElUpOED0SSUPZn2uhg8yT+n6KxgxzBUg6wVzAG4QlopE33DjYAR+i76wSgvDl2hG6dP60FYZbNy0aim6KbiL8pt3sgdSJggEjTYyNNujvtlT57mzcPhXvcJHI2JidTgI+UrMYXOmVbk6gXN0tEcnnutvj6MOfYT0zLmmIY8lzrVLG4A07W/Abpj8O14mdBJEGWzUt1t/Gy8NVzXNeCDUaOmprdJdF9x281cxVGNVWmJE/WNJ/qnRcstt5dJWpGNg3J+J24KjTFVjiXV8RERNMQ1hjo519uoldBx1djW6XuaWhgDnXa4kkXge6DI2O6w2RYtpw4cTqPiYghpDT4g0sEmdvyvdLOOKW0GOqbuhlNrCeUcuomBaelkV0K9gf2m8duaTh6JhwJmo1x92IjzNz3AsuUU6nOHE7OBJ67yT6q3nGNNWo553cVa4f4Zfii5rPeGw79T+inKXstFUdgyziHCuo04qtEMaIhxAgQRIHcFEaeY4X+3p/HUP0QzhLADD4enSeyox4bDjo1NJvfY90bhnRzvTwf/AMKHQGiWlj8N0rUf31ap4+j/AGtP94Ia7DA3D/8A4B/6phoO70z64c/oEbQA+3MKce+z95PbmlM/8Sn+9B/FZppqNPuUSPOjUb+IXv0gyJoUfnUH/ij0d2Hsyx7TSeBUYTpsA4Eu7t+IXN81zZlRstY5pb3iCOosthmdCm6lDKYY+QSWu1WvYWQR+BdtzfIws2aa0asEa+QWyuiamFLHD36ZEeosuIN5arwd5v6iy77lTjY+GWNDRE99oC4bnoaMfiRsBVfHz2+cpvG6tDeWrVjGgFjiQg2XN+vHqrNfEkAwoco/rgTZbJGOCpBbNsReIKDYdp8QT1RbMWAkmbIXhqn1w7JEPQVqXbCjxFMCIU+NqCLQqVWrqIVcTqyU1dFvFt+rKdhX2C8q1AWGSOiip1LT2UYmh6J84puPMDHkhZaSRKuZjitTRBUFOrcSmbvsSKpBGnMBJe032C9QAAXb/Eqxg/eCSSV6Lx2dGyH3WrQ0PeHqkkvPls3rQO9pp/3Nn+M3/seud4BxDxBi/RJJbMX1MOb7G0wNQ/Qn3NmiL7c62dJx8RomxBkdDyk3HVeJLajFIzuFdpoO02+uxG1vuLO8dO/3dn+L/wDWEkkHo5bOet3+f5Ld+zEfWVv8L/yCSSjPRc6Ph3GSrIK9SUxCxRCsU2idl6kiKSaR2T6bB2C9SQCSBqTwkkmCeH3R/PVfMvEJ/wB7xH+NV/7ykkkh9maJf40VKaewpJKzEParioqe6SSC0cTyvCUklyOY0lIlJJcjnome3kVUlepIirROx5gXKSSSBx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sr-Latn-CS"/>
          </a:p>
        </p:txBody>
      </p:sp>
      <p:pic>
        <p:nvPicPr>
          <p:cNvPr id="13" name="Slika 12" descr="učit1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86400" y="1524000"/>
            <a:ext cx="24669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Slika 13" descr="učit2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" y="1524000"/>
            <a:ext cx="2124075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Zehra\Desktop\učitelj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95600" y="1524000"/>
            <a:ext cx="2143125" cy="2143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 descr="DSC032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3276600"/>
            <a:ext cx="3209925" cy="24003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6323" name="Picture 3" descr="DSC032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3276600"/>
            <a:ext cx="3209925" cy="240982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6324" name="Picture 4" descr="DSC0320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4400" y="381000"/>
            <a:ext cx="3209925" cy="241935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6325" name="Picture 5" descr="DSC0322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8200" y="457200"/>
            <a:ext cx="3105150" cy="23241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30726" name="Rezervirano mjesto datuma 8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hr-HR" smtClean="0"/>
              <a:t>8.5.2012.</a:t>
            </a:r>
            <a:endParaRPr lang="hr-HR" smtClean="0"/>
          </a:p>
        </p:txBody>
      </p:sp>
      <p:sp>
        <p:nvSpPr>
          <p:cNvPr id="30727" name="Rezervirano mjesto broja slajda 9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35B361CA-E005-40F4-9D6D-5FDDFDEE9F74}" type="slidenum">
              <a:rPr lang="hr-HR" smtClean="0"/>
              <a:pPr/>
              <a:t>20</a:t>
            </a:fld>
            <a:endParaRPr lang="hr-HR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Box 1"/>
          <p:cNvSpPr txBox="1">
            <a:spLocks noChangeArrowheads="1"/>
          </p:cNvSpPr>
          <p:nvPr/>
        </p:nvSpPr>
        <p:spPr bwMode="auto">
          <a:xfrm>
            <a:off x="457200" y="0"/>
            <a:ext cx="8382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2800" b="1">
                <a:latin typeface="Arial Black" pitchFamily="34" charset="0"/>
                <a:cs typeface="Aharoni" pitchFamily="2" charset="-79"/>
              </a:rPr>
              <a:t>Godišnje Međunarodne konferencije. ..</a:t>
            </a:r>
          </a:p>
        </p:txBody>
      </p:sp>
      <p:pic>
        <p:nvPicPr>
          <p:cNvPr id="19459" name="Picture 3" descr="C:\Users\1\Desktop\slike konferencija -smanjene\DSC021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1199527">
            <a:off x="319088" y="1023938"/>
            <a:ext cx="3473450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4" descr="C:\Users\1\Desktop\slike konferencija -smanjene\DSC0214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7831">
            <a:off x="5283200" y="663575"/>
            <a:ext cx="3459163" cy="259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5" descr="C:\Users\1\Desktop\slike konferencija -smanjene\DSC0215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5875" y="4054475"/>
            <a:ext cx="3738563" cy="280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6" descr="C:\Users\1\Desktop\slike konferencija -smanjene\DSC0212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29250" y="4071938"/>
            <a:ext cx="3714750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7" descr="C:\Users\Edina\Desktop\Konferencija 2010\smanjene slike\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0825" y="1196975"/>
            <a:ext cx="4814888" cy="320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4" name="Picture 8" descr="C:\Users\Edina\Desktop\Konferencija 2010\smanjene slike\1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305175" y="1101725"/>
            <a:ext cx="5807075" cy="435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7" name="Picture 11" descr="C:\Users\Edina\Desktop\Konferencija 2010\smanjene slike\14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4213" y="768350"/>
            <a:ext cx="7696200" cy="577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6" name="Picture 10" descr="C:\Users\Edina\Desktop\Konferencija 2010\smanjene slike\19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447800" y="1733550"/>
            <a:ext cx="7696200" cy="512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8" name="Picture 12" descr="C:\Users\Edina\Desktop\Konferencija 2010\smanjene slike\1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22250" y="552450"/>
            <a:ext cx="8569325" cy="570547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31756" name="Rezervirano mjesto datuma 1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hr-HR" smtClean="0"/>
              <a:t>8.5.2012.</a:t>
            </a:r>
            <a:endParaRPr lang="hr-HR" smtClean="0"/>
          </a:p>
        </p:txBody>
      </p:sp>
      <p:sp>
        <p:nvSpPr>
          <p:cNvPr id="31757" name="Rezervirano mjesto broja slajda 1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D3975578-1B89-4E5E-A099-CEE03E52734C}" type="slidenum">
              <a:rPr lang="hr-HR" smtClean="0"/>
              <a:pPr/>
              <a:t>21</a:t>
            </a:fld>
            <a:endParaRPr lang="hr-HR" smtClean="0"/>
          </a:p>
        </p:txBody>
      </p:sp>
    </p:spTree>
  </p:cSld>
  <p:clrMapOvr>
    <a:masterClrMapping/>
  </p:clrMapOvr>
  <p:transition spd="slow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75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575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17" presetID="21" presetClass="entr" presetSubtype="1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75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21" presetID="21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5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25" presetID="21" presetClass="entr" presetSubtype="1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8750"/>
                            </p:stCondLst>
                            <p:childTnLst>
                              <p:par>
                                <p:cTn id="29" presetID="21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75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22000"/>
                            </p:stCondLst>
                            <p:childTnLst>
                              <p:par>
                                <p:cTn id="33" presetID="21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5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25000"/>
                            </p:stCondLst>
                            <p:childTnLst>
                              <p:par>
                                <p:cTn id="37" presetID="21" presetClass="entr" presetSubtype="1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750"/>
                                        <p:tgtEl>
                                          <p:spTgt spid="19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5"/>
          <p:cNvSpPr txBox="1">
            <a:spLocks noChangeArrowheads="1"/>
          </p:cNvSpPr>
          <p:nvPr/>
        </p:nvSpPr>
        <p:spPr bwMode="auto">
          <a:xfrm>
            <a:off x="6705600" y="266700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>
              <a:latin typeface="Lucida Sans Unicode" pitchFamily="34" charset="0"/>
            </a:endParaRPr>
          </a:p>
        </p:txBody>
      </p:sp>
      <p:pic>
        <p:nvPicPr>
          <p:cNvPr id="32771" name="Picture 8" descr="mios-logo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02475" y="14288"/>
            <a:ext cx="2044700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2" name="TextBox 9"/>
          <p:cNvSpPr txBox="1">
            <a:spLocks noChangeArrowheads="1"/>
          </p:cNvSpPr>
          <p:nvPr/>
        </p:nvSpPr>
        <p:spPr bwMode="auto">
          <a:xfrm>
            <a:off x="182563" y="1549400"/>
            <a:ext cx="8756650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bs-Latn-BA" sz="2300">
              <a:latin typeface="Arial Narrow" pitchFamily="34" charset="0"/>
            </a:endParaRPr>
          </a:p>
        </p:txBody>
      </p:sp>
      <p:sp>
        <p:nvSpPr>
          <p:cNvPr id="17413" name="Title 16"/>
          <p:cNvSpPr>
            <a:spLocks noGrp="1"/>
          </p:cNvSpPr>
          <p:nvPr>
            <p:ph type="title"/>
          </p:nvPr>
        </p:nvSpPr>
        <p:spPr>
          <a:xfrm>
            <a:off x="381000" y="15875"/>
            <a:ext cx="7772400" cy="100806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bs-Latn-BA" sz="2800" dirty="0" smtClean="0">
                <a:solidFill>
                  <a:schemeClr val="tx1"/>
                </a:solidFill>
                <a:latin typeface="Arial Black" pitchFamily="34" charset="0"/>
              </a:rPr>
              <a:t>Program “Servisno učenje”, </a:t>
            </a:r>
            <a:br>
              <a:rPr lang="bs-Latn-BA" sz="2800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bs-Latn-BA" sz="1600" dirty="0" smtClean="0">
                <a:solidFill>
                  <a:schemeClr val="tx1"/>
                </a:solidFill>
                <a:latin typeface="Arial Black" pitchFamily="34" charset="0"/>
              </a:rPr>
              <a:t>Osijek 4-6. 12. 2009.</a:t>
            </a:r>
          </a:p>
        </p:txBody>
      </p:sp>
      <p:sp>
        <p:nvSpPr>
          <p:cNvPr id="32774" name="Rezervirano mjesto datuma 1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hr-HR" smtClean="0"/>
              <a:t>8.5.2012.</a:t>
            </a:r>
            <a:endParaRPr lang="en-US" smtClean="0"/>
          </a:p>
        </p:txBody>
      </p:sp>
      <p:sp>
        <p:nvSpPr>
          <p:cNvPr id="32775" name="Rezervirano mjesto broja slajda 1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02E1BC2F-B8FE-4C6F-853A-F4A440C6BF9D}" type="slidenum">
              <a:rPr lang="en-US" smtClean="0"/>
              <a:pPr/>
              <a:t>22</a:t>
            </a:fld>
            <a:endParaRPr lang="en-US" smtClean="0"/>
          </a:p>
        </p:txBody>
      </p:sp>
      <p:pic>
        <p:nvPicPr>
          <p:cNvPr id="21510" name="Picture 19" descr="PC050119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92763" y="1011238"/>
            <a:ext cx="3551237" cy="288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1" name="Picture 21" descr="P1010139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11113" y="4248150"/>
            <a:ext cx="3571876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8" name="Rectangle 22"/>
          <p:cNvSpPr>
            <a:spLocks noChangeArrowheads="1"/>
          </p:cNvSpPr>
          <p:nvPr/>
        </p:nvSpPr>
        <p:spPr bwMode="auto">
          <a:xfrm>
            <a:off x="3602038" y="6278563"/>
            <a:ext cx="16176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bs-Latn-BA" sz="1400" b="1">
                <a:latin typeface="Century Gothic" pitchFamily="34" charset="0"/>
              </a:rPr>
              <a:t>www.ioskole.net</a:t>
            </a:r>
            <a:endParaRPr lang="en-US" sz="1400" b="1">
              <a:latin typeface="Century Gothic" pitchFamily="34" charset="0"/>
            </a:endParaRPr>
          </a:p>
        </p:txBody>
      </p:sp>
      <p:pic>
        <p:nvPicPr>
          <p:cNvPr id="21513" name="Picture 23" descr="PC050116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163" y="1011238"/>
            <a:ext cx="3571875" cy="243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47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19700" y="4249738"/>
            <a:ext cx="3927475" cy="262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46" name="Picture 2" descr="C:\Users\Edina\Desktop\SU\Seminar -Servisno ucenje - III modul-Tuzla\slike -servisno učenje-III modul\Slike Mesa\DSC_0597-1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235075" y="2054225"/>
            <a:ext cx="6889750" cy="36861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57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57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7" name="Text Box 5"/>
          <p:cNvSpPr txBox="1">
            <a:spLocks noChangeArrowheads="1"/>
          </p:cNvSpPr>
          <p:nvPr/>
        </p:nvSpPr>
        <p:spPr bwMode="auto">
          <a:xfrm>
            <a:off x="6705600" y="266700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>
              <a:latin typeface="Lucida Sans Unicode" pitchFamily="34" charset="0"/>
            </a:endParaRPr>
          </a:p>
        </p:txBody>
      </p:sp>
      <p:sp>
        <p:nvSpPr>
          <p:cNvPr id="69641" name="Rectangle 9"/>
          <p:cNvSpPr>
            <a:spLocks noGrp="1" noChangeArrowheads="1"/>
          </p:cNvSpPr>
          <p:nvPr>
            <p:ph type="title"/>
          </p:nvPr>
        </p:nvSpPr>
        <p:spPr>
          <a:xfrm>
            <a:off x="-49213" y="-9525"/>
            <a:ext cx="6421438" cy="868363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bs-Latn-BA" sz="31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Prezentacije projekata škola</a:t>
            </a:r>
            <a:r>
              <a:rPr lang="bs-Latn-BA" sz="2400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/>
            </a:r>
            <a:br>
              <a:rPr lang="bs-Latn-BA" sz="2400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</a:br>
            <a:endParaRPr lang="en-US" sz="2400" dirty="0">
              <a:solidFill>
                <a:schemeClr val="tx1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3796" name="Rezervirano mjesto datuma 10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hr-HR" smtClean="0"/>
              <a:t>8.5.2012.</a:t>
            </a:r>
            <a:endParaRPr lang="en-US" smtClean="0"/>
          </a:p>
        </p:txBody>
      </p:sp>
      <p:sp>
        <p:nvSpPr>
          <p:cNvPr id="33797" name="Rezervirano mjesto broja slajda 11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A1C774A6-A2C9-4871-91D5-4A77D9969502}" type="slidenum">
              <a:rPr lang="en-US" smtClean="0"/>
              <a:pPr/>
              <a:t>23</a:t>
            </a:fld>
            <a:endParaRPr lang="en-US" smtClean="0"/>
          </a:p>
        </p:txBody>
      </p:sp>
      <p:pic>
        <p:nvPicPr>
          <p:cNvPr id="33798" name="Picture 8" descr="mios-logo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5638" y="161925"/>
            <a:ext cx="2052637" cy="1042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9" name="TextBox 9"/>
          <p:cNvSpPr txBox="1">
            <a:spLocks noChangeArrowheads="1"/>
          </p:cNvSpPr>
          <p:nvPr/>
        </p:nvSpPr>
        <p:spPr bwMode="auto">
          <a:xfrm>
            <a:off x="182563" y="1549400"/>
            <a:ext cx="8756650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bs-Latn-BA" sz="2300">
              <a:latin typeface="Arial Narrow" pitchFamily="34" charset="0"/>
            </a:endParaRPr>
          </a:p>
        </p:txBody>
      </p:sp>
      <p:pic>
        <p:nvPicPr>
          <p:cNvPr id="22534" name="Picture 12" descr="P1010002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41838" y="1265238"/>
            <a:ext cx="3186112" cy="243046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2535" name="Picture 14" descr="P1010004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7088" y="573088"/>
            <a:ext cx="3302000" cy="24003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2536" name="Picture 15" descr="P1010009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38200" y="3429000"/>
            <a:ext cx="3325813" cy="24939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2537" name="Picture 16" descr="P1010007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408613" y="4048125"/>
            <a:ext cx="3194050" cy="22923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33804" name="Rectangle 17"/>
          <p:cNvSpPr>
            <a:spLocks noChangeArrowheads="1"/>
          </p:cNvSpPr>
          <p:nvPr/>
        </p:nvSpPr>
        <p:spPr bwMode="auto">
          <a:xfrm>
            <a:off x="-9525" y="6423025"/>
            <a:ext cx="24876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bs-Latn-BA" sz="2000" b="1">
                <a:latin typeface="Century Gothic" pitchFamily="34" charset="0"/>
              </a:rPr>
              <a:t>www.ioskole.net</a:t>
            </a:r>
            <a:endParaRPr lang="en-US" sz="2000" b="1">
              <a:latin typeface="Century Gothic" pitchFamily="34" charset="0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69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75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125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15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17" presetID="21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125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7250"/>
                            </p:stCondLst>
                            <p:childTnLst>
                              <p:par>
                                <p:cTn id="21" presetID="21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175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dirty="0" smtClean="0"/>
              <a:t>Okrugli stolovi</a:t>
            </a:r>
            <a:endParaRPr lang="hr-HR" dirty="0"/>
          </a:p>
        </p:txBody>
      </p:sp>
      <p:sp>
        <p:nvSpPr>
          <p:cNvPr id="34819" name="Rezervirano mjesto teksta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sr-Latn-CS" smtClean="0"/>
          </a:p>
        </p:txBody>
      </p:sp>
      <p:sp>
        <p:nvSpPr>
          <p:cNvPr id="34820" name="Rezervirano mjesto za ClipArt 3"/>
          <p:cNvSpPr>
            <a:spLocks noGrp="1" noTextEdit="1"/>
          </p:cNvSpPr>
          <p:nvPr>
            <p:ph type="clipArt" sz="half" idx="2"/>
          </p:nvPr>
        </p:nvSpPr>
        <p:spPr/>
      </p:sp>
      <p:sp>
        <p:nvSpPr>
          <p:cNvPr id="34821" name="Rezervirano mjesto datuma 6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hr-HR" smtClean="0"/>
              <a:t>8.5.2012.</a:t>
            </a:r>
            <a:endParaRPr lang="en-US" smtClean="0"/>
          </a:p>
        </p:txBody>
      </p:sp>
      <p:sp>
        <p:nvSpPr>
          <p:cNvPr id="34822" name="Rezervirano mjesto broja slajda 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5D944C45-D810-4276-B1BA-871B3F90399C}" type="slidenum">
              <a:rPr lang="en-US" smtClean="0"/>
              <a:pPr/>
              <a:t>24</a:t>
            </a:fld>
            <a:endParaRPr lang="en-US" smtClean="0"/>
          </a:p>
        </p:txBody>
      </p:sp>
      <p:pic>
        <p:nvPicPr>
          <p:cNvPr id="81922" name="Picture 2" descr="F:\janja h\servisno učenje\fotke\DSC0329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905000"/>
            <a:ext cx="4090988" cy="306805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81926" name="Picture 6" descr="F:\janja h\servisno učenje\fotke\DSC0329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3486742"/>
            <a:ext cx="4395788" cy="329664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 spd="med" advClick="0" advTm="5000">
    <p:zo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9" name="Picture 5" descr="F:\janja h\IG\IG 08\IG Zehra 2007-2008\cd\Voda\fotografije\P10100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3200400"/>
            <a:ext cx="4419600" cy="3314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7346" name="Picture 2" descr="F:\janja h\IG\2008-2009\fotke\DSC0118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4343942"/>
            <a:ext cx="3252788" cy="24394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7347" name="Picture 3" descr="F:\janja h\IG\IG 08\IG Zehra 2007-2008\cd\fotografije\100_113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1524000"/>
            <a:ext cx="3491530" cy="2616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7348" name="Picture 4" descr="F:\janja h\IG\IG 08\IG Zehra 2007-2008\cd\intervizijska grupa\slike sa sast\P101004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62600" y="1600200"/>
            <a:ext cx="3175000" cy="2381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Naslov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dirty="0" err="1" smtClean="0"/>
              <a:t>Intervizijske</a:t>
            </a:r>
            <a:r>
              <a:rPr lang="hr-HR" dirty="0" smtClean="0"/>
              <a:t> grupe</a:t>
            </a:r>
            <a:endParaRPr lang="hr-HR" dirty="0"/>
          </a:p>
        </p:txBody>
      </p:sp>
      <p:sp>
        <p:nvSpPr>
          <p:cNvPr id="35847" name="Rezervirano mjesto datuma 7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hr-HR" smtClean="0"/>
              <a:t>8.5.2012.</a:t>
            </a:r>
            <a:endParaRPr lang="hr-HR" smtClean="0"/>
          </a:p>
        </p:txBody>
      </p:sp>
      <p:sp>
        <p:nvSpPr>
          <p:cNvPr id="35848" name="Rezervirano mjesto broja slajda 8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2ED1C23B-D3BE-49AC-AA08-9F2A571BBFD7}" type="slidenum">
              <a:rPr lang="hr-HR" smtClean="0"/>
              <a:pPr/>
              <a:t>25</a:t>
            </a:fld>
            <a:endParaRPr lang="hr-H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8"/>
          <p:cNvSpPr>
            <a:spLocks noGrp="1" noChangeArrowheads="1"/>
          </p:cNvSpPr>
          <p:nvPr>
            <p:ph type="ctrTitle"/>
          </p:nvPr>
        </p:nvSpPr>
        <p:spPr>
          <a:xfrm>
            <a:off x="646113" y="765175"/>
            <a:ext cx="7772400" cy="1470025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sz="4800" dirty="0" smtClean="0"/>
              <a:t>UMREŽAVANJE OTVORENIH ŠKOLA U ZAJEDNICI</a:t>
            </a:r>
            <a:endParaRPr lang="en-US" sz="3200" dirty="0" smtClean="0"/>
          </a:p>
        </p:txBody>
      </p:sp>
      <p:sp>
        <p:nvSpPr>
          <p:cNvPr id="36867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2268538" y="4797425"/>
            <a:ext cx="4679950" cy="719138"/>
          </a:xfrm>
        </p:spPr>
        <p:txBody>
          <a:bodyPr/>
          <a:lstStyle/>
          <a:p>
            <a:pPr eaLnBrk="1" hangingPunct="1"/>
            <a:r>
              <a:rPr lang="hr-HR" smtClean="0"/>
              <a:t>viša savjetnica Marina Ništ, prof.</a:t>
            </a:r>
          </a:p>
          <a:p>
            <a:pPr eaLnBrk="1" hangingPunct="1"/>
            <a:r>
              <a:rPr lang="hr-HR" smtClean="0"/>
              <a:t>viša savjetnica Viktorija Hržica, prof.</a:t>
            </a:r>
          </a:p>
        </p:txBody>
      </p:sp>
      <p:sp>
        <p:nvSpPr>
          <p:cNvPr id="5" name="Rectangle 9"/>
          <p:cNvSpPr txBox="1">
            <a:spLocks noChangeArrowheads="1"/>
          </p:cNvSpPr>
          <p:nvPr/>
        </p:nvSpPr>
        <p:spPr>
          <a:xfrm>
            <a:off x="3603924" y="5673452"/>
            <a:ext cx="3456384" cy="744488"/>
          </a:xfrm>
          <a:prstGeom prst="rect">
            <a:avLst/>
          </a:prstGeom>
        </p:spPr>
        <p:txBody>
          <a:bodyPr anchor="ctr"/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b="1" kern="1200" cap="none" spc="0">
                <a:ln w="1905"/>
                <a:solidFill>
                  <a:srgbClr val="00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hr-HR" sz="1600" dirty="0" smtClean="0"/>
              <a:t>Osijek, 26. i 27. ožujka 2012.</a:t>
            </a:r>
            <a:endParaRPr lang="hr-HR" sz="1600" dirty="0"/>
          </a:p>
        </p:txBody>
      </p:sp>
      <p:sp>
        <p:nvSpPr>
          <p:cNvPr id="36869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5F5FC0E1-928E-4F13-B01E-3D34C2B9864D}" type="slidenum">
              <a:rPr lang="hr-HR" smtClean="0"/>
              <a:pPr/>
              <a:t>26</a:t>
            </a:fld>
            <a:endParaRPr lang="hr-HR" smtClean="0"/>
          </a:p>
        </p:txBody>
      </p:sp>
      <p:sp>
        <p:nvSpPr>
          <p:cNvPr id="7" name="Rectangle 8"/>
          <p:cNvSpPr txBox="1">
            <a:spLocks noChangeArrowheads="1"/>
          </p:cNvSpPr>
          <p:nvPr/>
        </p:nvSpPr>
        <p:spPr>
          <a:xfrm>
            <a:off x="645840" y="2823071"/>
            <a:ext cx="7772400" cy="1470025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 cap="none" spc="0">
                <a:ln w="1905"/>
                <a:solidFill>
                  <a:srgbClr val="00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hr-HR" sz="3200" dirty="0" smtClean="0"/>
              <a:t>Projekt: Regionalna mreža interaktivnih otvorenih škola u zajednici kao generator pozitivnih društvenih promjena</a:t>
            </a:r>
            <a:endParaRPr lang="en-US" sz="1800" dirty="0" smtClean="0"/>
          </a:p>
        </p:txBody>
      </p:sp>
      <p:pic>
        <p:nvPicPr>
          <p:cNvPr id="36871" name="Picture 2" descr="http://ucitelji.hr/Portals/0/SID2011/azoo_logo_-_hrv_eng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388" y="5203825"/>
            <a:ext cx="3455987" cy="153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2" name="Picture 2" descr="F:\janja h\IOS Osijek, 23.11.2008\znak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43800" y="5105400"/>
            <a:ext cx="1387475" cy="138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zervirano mjesto datuma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hr-HR" smtClean="0"/>
              <a:t>8.5.2012.</a:t>
            </a:r>
            <a:endParaRPr lang="hr-H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dirty="0" smtClean="0"/>
              <a:t>Kontakti</a:t>
            </a:r>
            <a:endParaRPr lang="hr-HR" dirty="0"/>
          </a:p>
        </p:txBody>
      </p:sp>
      <p:sp>
        <p:nvSpPr>
          <p:cNvPr id="26627" name="Rezervirano mjesto sadržaja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hr-HR" b="1" i="1" dirty="0" smtClean="0"/>
              <a:t>IOS Osijek</a:t>
            </a:r>
            <a:endParaRPr lang="hr-HR" dirty="0" smtClean="0"/>
          </a:p>
          <a:p>
            <a:pPr algn="ctr" eaLnBrk="1" hangingPunct="1">
              <a:buFont typeface="Wingdings" pitchFamily="2" charset="2"/>
              <a:buNone/>
            </a:pPr>
            <a:r>
              <a:rPr lang="hr-HR" dirty="0" err="1" smtClean="0"/>
              <a:t>Sjenjak</a:t>
            </a:r>
            <a:r>
              <a:rPr lang="hr-HR" dirty="0" smtClean="0"/>
              <a:t> 7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hr-HR" dirty="0" smtClean="0"/>
              <a:t>31 000 Osijek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hr-HR" dirty="0" smtClean="0"/>
              <a:t>mail: </a:t>
            </a:r>
            <a:r>
              <a:rPr lang="hr-HR" u="sng" dirty="0" smtClean="0">
                <a:hlinkClick r:id="rId2"/>
              </a:rPr>
              <a:t>ios.osijek.cro@</a:t>
            </a:r>
            <a:r>
              <a:rPr lang="hr-HR" u="sng" dirty="0" err="1" smtClean="0">
                <a:hlinkClick r:id="rId2"/>
              </a:rPr>
              <a:t>gmail.com</a:t>
            </a:r>
            <a:r>
              <a:rPr lang="hr-HR" dirty="0" smtClean="0"/>
              <a:t> </a:t>
            </a:r>
          </a:p>
          <a:p>
            <a:pPr eaLnBrk="1" hangingPunct="1">
              <a:buFont typeface="Wingdings" pitchFamily="2" charset="2"/>
              <a:buNone/>
            </a:pPr>
            <a:endParaRPr lang="hr-HR" sz="1200" b="1" dirty="0" smtClean="0"/>
          </a:p>
          <a:p>
            <a:pPr algn="ctr" eaLnBrk="1" hangingPunct="1">
              <a:buFont typeface="Wingdings" pitchFamily="2" charset="2"/>
              <a:buNone/>
            </a:pPr>
            <a:r>
              <a:rPr lang="hr-HR" dirty="0" smtClean="0"/>
              <a:t>telefon: 099 23 44 991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hr-HR" dirty="0" smtClean="0"/>
              <a:t>		   099 80 49 063</a:t>
            </a:r>
          </a:p>
          <a:p>
            <a:pPr eaLnBrk="1" hangingPunct="1"/>
            <a:endParaRPr lang="hr-HR" dirty="0" smtClean="0"/>
          </a:p>
        </p:txBody>
      </p:sp>
      <p:sp>
        <p:nvSpPr>
          <p:cNvPr id="26628" name="Rezervirano mjesto datuma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hr-HR" smtClean="0"/>
              <a:t>8.5.2012.</a:t>
            </a:r>
            <a:endParaRPr lang="hr-HR" smtClean="0"/>
          </a:p>
        </p:txBody>
      </p:sp>
      <p:sp>
        <p:nvSpPr>
          <p:cNvPr id="26629" name="Rezervirano mjesto broja slajda 4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09FC5D1C-B76C-4AEF-8194-F36C4A0D2B29}" type="slidenum">
              <a:rPr lang="hr-HR" smtClean="0"/>
              <a:pPr/>
              <a:t>27</a:t>
            </a:fld>
            <a:endParaRPr lang="hr-H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dirty="0" smtClean="0"/>
              <a:t>Regionalni partneri</a:t>
            </a:r>
            <a:endParaRPr lang="hr-HR" dirty="0"/>
          </a:p>
        </p:txBody>
      </p:sp>
      <p:sp>
        <p:nvSpPr>
          <p:cNvPr id="27651" name="Rezervirano mjesto sadržaja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z="2000" b="1" i="1" smtClean="0"/>
              <a:t>Me</a:t>
            </a:r>
            <a:r>
              <a:rPr lang="hr-HR" sz="2000" b="1" i="1" smtClean="0"/>
              <a:t>đ</a:t>
            </a:r>
            <a:r>
              <a:rPr lang="en-US" sz="2000" b="1" i="1" smtClean="0"/>
              <a:t>unarodno udru</a:t>
            </a:r>
            <a:r>
              <a:rPr lang="hr-HR" sz="2000" b="1" i="1" smtClean="0"/>
              <a:t>ž</a:t>
            </a:r>
            <a:r>
              <a:rPr lang="en-US" sz="2000" b="1" i="1" smtClean="0"/>
              <a:t>enje </a:t>
            </a:r>
            <a:r>
              <a:rPr lang="hr-HR" sz="2000" b="1" i="1" smtClean="0"/>
              <a:t>"</a:t>
            </a:r>
            <a:r>
              <a:rPr lang="en-US" sz="2000" b="1" i="1" smtClean="0"/>
              <a:t>IOS</a:t>
            </a:r>
            <a:r>
              <a:rPr lang="hr-HR" sz="2000" b="1" i="1" smtClean="0"/>
              <a:t>" </a:t>
            </a:r>
            <a:r>
              <a:rPr lang="en-US" sz="2000" b="1" i="1" smtClean="0"/>
              <a:t>Tuzla</a:t>
            </a:r>
            <a:endParaRPr lang="hr-HR" sz="2000" smtClean="0"/>
          </a:p>
          <a:p>
            <a:pPr eaLnBrk="1" hangingPunct="1"/>
            <a:r>
              <a:rPr lang="it-IT" sz="2000" smtClean="0"/>
              <a:t>Ulica Mikelje Tešića 99</a:t>
            </a:r>
            <a:endParaRPr lang="hr-HR" sz="2000" smtClean="0"/>
          </a:p>
          <a:p>
            <a:pPr eaLnBrk="1" hangingPunct="1"/>
            <a:r>
              <a:rPr lang="pl-PL" sz="2000" smtClean="0"/>
              <a:t>75207 </a:t>
            </a:r>
            <a:r>
              <a:rPr lang="it-IT" sz="2000" smtClean="0"/>
              <a:t>Tuzla - Simin Han</a:t>
            </a:r>
            <a:endParaRPr lang="hr-HR" sz="2000" smtClean="0"/>
          </a:p>
          <a:p>
            <a:pPr eaLnBrk="1" hangingPunct="1"/>
            <a:r>
              <a:rPr lang="pl-PL" sz="2000" smtClean="0"/>
              <a:t>Bosna i Hercegovina</a:t>
            </a:r>
            <a:endParaRPr lang="hr-HR" sz="2000" smtClean="0"/>
          </a:p>
          <a:p>
            <a:pPr eaLnBrk="1" hangingPunct="1"/>
            <a:r>
              <a:rPr lang="it-IT" sz="2000" smtClean="0"/>
              <a:t>Tel: + 387 (0)35 312 910</a:t>
            </a:r>
            <a:endParaRPr lang="hr-HR" sz="2000" smtClean="0"/>
          </a:p>
          <a:p>
            <a:pPr eaLnBrk="1" hangingPunct="1"/>
            <a:r>
              <a:rPr lang="it-IT" sz="2000" smtClean="0"/>
              <a:t>Mail: </a:t>
            </a:r>
            <a:r>
              <a:rPr lang="it-IT" sz="2000" u="sng" smtClean="0">
                <a:hlinkClick r:id="rId2"/>
              </a:rPr>
              <a:t>muios@bih.net.ba</a:t>
            </a:r>
            <a:r>
              <a:rPr lang="it-IT" sz="2000" smtClean="0"/>
              <a:t> </a:t>
            </a:r>
            <a:endParaRPr lang="hr-HR" sz="2000" smtClean="0"/>
          </a:p>
          <a:p>
            <a:pPr eaLnBrk="1" hangingPunct="1">
              <a:buFont typeface="Wingdings" pitchFamily="2" charset="2"/>
              <a:buNone/>
            </a:pPr>
            <a:r>
              <a:rPr lang="it-IT" sz="2000" i="1" smtClean="0"/>
              <a:t> </a:t>
            </a:r>
            <a:endParaRPr lang="hr-HR" sz="2000" smtClean="0"/>
          </a:p>
          <a:p>
            <a:pPr eaLnBrk="1" hangingPunct="1">
              <a:buFont typeface="Wingdings" pitchFamily="2" charset="2"/>
              <a:buNone/>
            </a:pPr>
            <a:r>
              <a:rPr lang="it-IT" sz="2000" b="1" i="1" smtClean="0"/>
              <a:t>"IOS" Novi Sad</a:t>
            </a:r>
            <a:br>
              <a:rPr lang="it-IT" sz="2000" b="1" i="1" smtClean="0"/>
            </a:br>
            <a:r>
              <a:rPr lang="it-IT" sz="2000" smtClean="0"/>
              <a:t>Bore Prodanovića 15-a (OŠ "Šandor Petefi)</a:t>
            </a:r>
            <a:br>
              <a:rPr lang="it-IT" sz="2000" smtClean="0"/>
            </a:br>
            <a:r>
              <a:rPr lang="it-IT" sz="2000" smtClean="0"/>
              <a:t>21000 Novi Sad, Srbija</a:t>
            </a:r>
            <a:br>
              <a:rPr lang="it-IT" sz="2000" smtClean="0"/>
            </a:br>
            <a:r>
              <a:rPr lang="it-IT" sz="2000" smtClean="0"/>
              <a:t>Tel.: +381 (0)21 549 047</a:t>
            </a:r>
            <a:br>
              <a:rPr lang="it-IT" sz="2000" smtClean="0"/>
            </a:br>
            <a:r>
              <a:rPr lang="it-IT" sz="2000" smtClean="0"/>
              <a:t>mail: </a:t>
            </a:r>
            <a:r>
              <a:rPr lang="it-IT" sz="2000" u="sng" smtClean="0">
                <a:hlinkClick r:id="rId3"/>
              </a:rPr>
              <a:t>petefi@EUnet.yu</a:t>
            </a:r>
            <a:r>
              <a:rPr lang="en-US" sz="2000" u="sng" smtClean="0"/>
              <a:t> </a:t>
            </a:r>
            <a:r>
              <a:rPr lang="it-IT" u="sng" smtClean="0"/>
              <a:t> </a:t>
            </a:r>
            <a:endParaRPr lang="hr-HR" smtClean="0"/>
          </a:p>
          <a:p>
            <a:pPr eaLnBrk="1" hangingPunct="1"/>
            <a:endParaRPr lang="hr-HR" smtClean="0"/>
          </a:p>
        </p:txBody>
      </p:sp>
      <p:sp>
        <p:nvSpPr>
          <p:cNvPr id="27652" name="Rezervirano mjesto datuma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hr-HR" smtClean="0"/>
              <a:t>8.5.2012.</a:t>
            </a:r>
            <a:endParaRPr lang="hr-HR" smtClean="0"/>
          </a:p>
        </p:txBody>
      </p:sp>
      <p:sp>
        <p:nvSpPr>
          <p:cNvPr id="27653" name="Rezervirano mjesto broja slajda 4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1F953808-4A6A-4935-A277-94C3729198E0}" type="slidenum">
              <a:rPr lang="hr-HR" smtClean="0"/>
              <a:pPr/>
              <a:t>28</a:t>
            </a:fld>
            <a:endParaRPr lang="hr-H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auto">
          <a:xfrm>
            <a:off x="914400" y="2590800"/>
            <a:ext cx="7696200" cy="1905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hr-HR" sz="5400" b="1" kern="0" dirty="0">
                <a:solidFill>
                  <a:schemeClr val="accent6">
                    <a:lumMod val="60000"/>
                    <a:lumOff val="4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Priča o 185 propalih </a:t>
            </a:r>
            <a:br>
              <a:rPr lang="hr-HR" sz="5400" b="1" kern="0" dirty="0">
                <a:solidFill>
                  <a:schemeClr val="accent6">
                    <a:lumMod val="60000"/>
                    <a:lumOff val="4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</a:br>
            <a:r>
              <a:rPr lang="hr-HR" sz="5400" b="1" kern="0" dirty="0">
                <a:solidFill>
                  <a:schemeClr val="accent6">
                    <a:lumMod val="60000"/>
                    <a:lumOff val="4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i 15 uspješnih</a:t>
            </a:r>
          </a:p>
        </p:txBody>
      </p:sp>
      <p:sp>
        <p:nvSpPr>
          <p:cNvPr id="8" name="Naslov 7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42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hr-HR" dirty="0"/>
          </a:p>
        </p:txBody>
      </p:sp>
      <p:sp>
        <p:nvSpPr>
          <p:cNvPr id="37892" name="Rezervirano mjesto teksta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hr-HR" smtClean="0"/>
              <a:t>Umjesto uvoda</a:t>
            </a:r>
          </a:p>
        </p:txBody>
      </p:sp>
      <p:sp>
        <p:nvSpPr>
          <p:cNvPr id="37893" name="Rezervirano mjesto datuma 4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hr-HR" smtClean="0"/>
              <a:t>8.5.2012.</a:t>
            </a:r>
            <a:endParaRPr lang="hr-HR" smtClean="0"/>
          </a:p>
        </p:txBody>
      </p:sp>
      <p:sp>
        <p:nvSpPr>
          <p:cNvPr id="37894" name="Rezervirano mjesto broja slajda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E470D95F-09E2-464E-B723-CA49C1A3DD7F}" type="slidenum">
              <a:rPr lang="hr-HR" smtClean="0"/>
              <a:pPr/>
              <a:t>29</a:t>
            </a:fld>
            <a:endParaRPr lang="hr-H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hr-HR" dirty="0" smtClean="0"/>
              <a:t>Sjećate li se svoje pedagoginje/svog pedagoga?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r>
              <a:rPr lang="hr-HR" smtClean="0"/>
              <a:t>Ja ne!</a:t>
            </a:r>
          </a:p>
          <a:p>
            <a:endParaRPr lang="hr-HR" smtClean="0"/>
          </a:p>
          <a:p>
            <a:r>
              <a:rPr lang="hr-HR" smtClean="0"/>
              <a:t>Ali…</a:t>
            </a:r>
          </a:p>
        </p:txBody>
      </p:sp>
      <p:sp>
        <p:nvSpPr>
          <p:cNvPr id="11268" name="Rezervirano mjesto datuma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hr-HR" smtClean="0"/>
              <a:t>8.5.2012.</a:t>
            </a:r>
            <a:endParaRPr lang="hr-HR" smtClean="0"/>
          </a:p>
        </p:txBody>
      </p:sp>
      <p:sp>
        <p:nvSpPr>
          <p:cNvPr id="11269" name="Rezervirano mjesto broja slajda 4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38332657-E5DD-4AAB-96D0-D1864BB082C8}" type="slidenum">
              <a:rPr lang="hr-HR" smtClean="0"/>
              <a:pPr/>
              <a:t>3</a:t>
            </a:fld>
            <a:endParaRPr lang="hr-HR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Box 1"/>
          <p:cNvSpPr txBox="1">
            <a:spLocks noChangeArrowheads="1"/>
          </p:cNvSpPr>
          <p:nvPr/>
        </p:nvSpPr>
        <p:spPr bwMode="auto">
          <a:xfrm>
            <a:off x="285750" y="285750"/>
            <a:ext cx="8572500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hr-HR" sz="4000">
                <a:cs typeface="Arial" charset="0"/>
              </a:rPr>
              <a:t>Jedan je svjetski poznati psiholog doktorirao tezom da je izrazito nepovoljno socijalno okruženje preduvjet za neuspjeh u životu.</a:t>
            </a:r>
          </a:p>
          <a:p>
            <a:pPr algn="ctr"/>
            <a:endParaRPr lang="hr-HR" sz="4000">
              <a:cs typeface="Arial" charset="0"/>
            </a:endParaRPr>
          </a:p>
          <a:p>
            <a:pPr algn="ctr"/>
            <a:r>
              <a:rPr lang="hr-HR" sz="4000">
                <a:cs typeface="Arial" charset="0"/>
              </a:rPr>
              <a:t>Za svoju tezu proučavao je 200 učenika jedne od najgorih škola u najgorem kvartu najsiromašnijeg dijela New Yorka.</a:t>
            </a:r>
          </a:p>
        </p:txBody>
      </p:sp>
      <p:sp>
        <p:nvSpPr>
          <p:cNvPr id="38915" name="Rezervirano mjesto datuma 2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hr-HR" smtClean="0"/>
              <a:t>8.5.2012.</a:t>
            </a:r>
            <a:endParaRPr lang="hr-HR" smtClean="0"/>
          </a:p>
        </p:txBody>
      </p:sp>
      <p:sp>
        <p:nvSpPr>
          <p:cNvPr id="38916" name="Rezervirano mjesto broja slajda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8B86CF06-DCEF-41D9-B350-21E12306D128}" type="slidenum">
              <a:rPr lang="hr-HR" smtClean="0"/>
              <a:pPr/>
              <a:t>30</a:t>
            </a:fld>
            <a:endParaRPr lang="hr-HR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Box 1"/>
          <p:cNvSpPr txBox="1">
            <a:spLocks noChangeArrowheads="1"/>
          </p:cNvSpPr>
          <p:nvPr/>
        </p:nvSpPr>
        <p:spPr bwMode="auto">
          <a:xfrm>
            <a:off x="285750" y="714375"/>
            <a:ext cx="8572500" cy="501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hr-HR" sz="4000">
                <a:cs typeface="Arial" charset="0"/>
              </a:rPr>
              <a:t>Nakon dvadesetak godina taj je psiholog svojim studentima zadao seminarski zadatak da potraže onih 200 učenika i provjere ispravnost njegove teze. </a:t>
            </a:r>
          </a:p>
          <a:p>
            <a:pPr algn="ctr"/>
            <a:endParaRPr lang="hr-HR" sz="4000">
              <a:cs typeface="Arial" charset="0"/>
            </a:endParaRPr>
          </a:p>
          <a:p>
            <a:pPr algn="ctr"/>
            <a:r>
              <a:rPr lang="hr-HR" sz="4000">
                <a:cs typeface="Arial" charset="0"/>
              </a:rPr>
              <a:t>Studenti nisu pronašli podatke o svima. </a:t>
            </a:r>
          </a:p>
        </p:txBody>
      </p:sp>
      <p:sp>
        <p:nvSpPr>
          <p:cNvPr id="39939" name="Rezervirano mjesto datuma 2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hr-HR" smtClean="0"/>
              <a:t>8.5.2012.</a:t>
            </a:r>
            <a:endParaRPr lang="hr-HR" smtClean="0"/>
          </a:p>
        </p:txBody>
      </p:sp>
      <p:sp>
        <p:nvSpPr>
          <p:cNvPr id="39940" name="Rezervirano mjesto broja slajda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A17FB19C-6E2E-42A7-89CE-C387F38C81B3}" type="slidenum">
              <a:rPr lang="hr-HR" smtClean="0"/>
              <a:pPr/>
              <a:t>31</a:t>
            </a:fld>
            <a:endParaRPr lang="hr-HR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Box 1"/>
          <p:cNvSpPr txBox="1">
            <a:spLocks noChangeArrowheads="1"/>
          </p:cNvSpPr>
          <p:nvPr/>
        </p:nvSpPr>
        <p:spPr bwMode="auto">
          <a:xfrm>
            <a:off x="1285875" y="714375"/>
            <a:ext cx="7572375" cy="501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hr-HR" sz="4000">
                <a:cs typeface="Arial" charset="0"/>
              </a:rPr>
              <a:t>Za 185 bi se moglo reći da su neuspješni: </a:t>
            </a:r>
          </a:p>
          <a:p>
            <a:pPr algn="ctr"/>
            <a:endParaRPr lang="hr-HR" sz="4000">
              <a:cs typeface="Arial" charset="0"/>
            </a:endParaRPr>
          </a:p>
          <a:p>
            <a:pPr>
              <a:buFont typeface="Arial" charset="0"/>
              <a:buChar char="•"/>
            </a:pPr>
            <a:r>
              <a:rPr lang="hr-HR" sz="4000">
                <a:cs typeface="Arial" charset="0"/>
              </a:rPr>
              <a:t> 32 su umrla ili ubijena,</a:t>
            </a:r>
          </a:p>
          <a:p>
            <a:pPr>
              <a:buFont typeface="Arial" charset="0"/>
              <a:buChar char="•"/>
            </a:pPr>
            <a:r>
              <a:rPr lang="hr-HR" sz="4000">
                <a:cs typeface="Arial" charset="0"/>
              </a:rPr>
              <a:t> 19 ih sjedi po zatvorima, </a:t>
            </a:r>
          </a:p>
          <a:p>
            <a:pPr>
              <a:buFont typeface="Arial" charset="0"/>
              <a:buChar char="•"/>
            </a:pPr>
            <a:r>
              <a:rPr lang="hr-HR" sz="4000">
                <a:cs typeface="Arial" charset="0"/>
              </a:rPr>
              <a:t> 84 su beskućnici, skitnice ili 	sitni lopovi</a:t>
            </a:r>
          </a:p>
          <a:p>
            <a:pPr>
              <a:buFont typeface="Arial" charset="0"/>
              <a:buChar char="•"/>
            </a:pPr>
            <a:r>
              <a:rPr lang="hr-HR" sz="4000">
                <a:cs typeface="Arial" charset="0"/>
              </a:rPr>
              <a:t> ostalima se zameo svaki trag.</a:t>
            </a:r>
          </a:p>
        </p:txBody>
      </p:sp>
      <p:sp>
        <p:nvSpPr>
          <p:cNvPr id="40963" name="Rezervirano mjesto datuma 2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hr-HR" smtClean="0"/>
              <a:t>8.5.2012.</a:t>
            </a:r>
            <a:endParaRPr lang="hr-HR" smtClean="0"/>
          </a:p>
        </p:txBody>
      </p:sp>
      <p:sp>
        <p:nvSpPr>
          <p:cNvPr id="40964" name="Rezervirano mjesto broja slajda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361C52AA-4F6F-4017-9AC2-238B761450F1}" type="slidenum">
              <a:rPr lang="hr-HR" smtClean="0"/>
              <a:pPr/>
              <a:t>32</a:t>
            </a:fld>
            <a:endParaRPr lang="hr-HR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Box 1"/>
          <p:cNvSpPr txBox="1">
            <a:spLocks noChangeArrowheads="1"/>
          </p:cNvSpPr>
          <p:nvPr/>
        </p:nvSpPr>
        <p:spPr bwMode="auto">
          <a:xfrm>
            <a:off x="285750" y="714375"/>
            <a:ext cx="8572500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hr-HR" sz="4000">
                <a:cs typeface="Arial" charset="0"/>
              </a:rPr>
              <a:t>Međutim, 15 ih je izuzetno uspješnih. I ono što je neobično, svih 15 su išli u isti razred.</a:t>
            </a:r>
          </a:p>
          <a:p>
            <a:pPr algn="ctr"/>
            <a:endParaRPr lang="hr-HR" sz="4000">
              <a:cs typeface="Arial" charset="0"/>
            </a:endParaRPr>
          </a:p>
          <a:p>
            <a:pPr algn="ctr"/>
            <a:r>
              <a:rPr lang="hr-HR" sz="4000">
                <a:cs typeface="Arial" charset="0"/>
              </a:rPr>
              <a:t>Studenti su potražili učiteljicu koja je predavala tim učenicima. Pronašli su je u jednom staračkom domu. Pitali su je u čemu je tajna uspjeha njezinih učenika.</a:t>
            </a:r>
          </a:p>
        </p:txBody>
      </p:sp>
      <p:sp>
        <p:nvSpPr>
          <p:cNvPr id="41987" name="Rezervirano mjesto datuma 2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hr-HR" smtClean="0"/>
              <a:t>8.5.2012.</a:t>
            </a:r>
            <a:endParaRPr lang="hr-HR" smtClean="0"/>
          </a:p>
        </p:txBody>
      </p:sp>
      <p:sp>
        <p:nvSpPr>
          <p:cNvPr id="41988" name="Rezervirano mjesto broja slajda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4799A438-4EC7-4723-ACF8-EF4B904CC6EA}" type="slidenum">
              <a:rPr lang="hr-HR" smtClean="0"/>
              <a:pPr/>
              <a:t>33</a:t>
            </a:fld>
            <a:endParaRPr lang="hr-HR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Box 3"/>
          <p:cNvSpPr txBox="1">
            <a:spLocks noChangeArrowheads="1"/>
          </p:cNvSpPr>
          <p:nvPr/>
        </p:nvSpPr>
        <p:spPr bwMode="auto">
          <a:xfrm>
            <a:off x="5715000" y="285750"/>
            <a:ext cx="3128963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buClr>
                <a:srgbClr val="FF0000"/>
              </a:buClr>
            </a:pPr>
            <a:r>
              <a:rPr lang="hr-HR" sz="4800">
                <a:solidFill>
                  <a:schemeClr val="tx2"/>
                </a:solidFill>
                <a:cs typeface="Arial" charset="0"/>
              </a:rPr>
              <a:t>Tri su tajne:</a:t>
            </a:r>
          </a:p>
          <a:p>
            <a:pPr>
              <a:lnSpc>
                <a:spcPct val="90000"/>
              </a:lnSpc>
              <a:buClr>
                <a:srgbClr val="FF0000"/>
              </a:buClr>
            </a:pPr>
            <a:r>
              <a:rPr lang="hr-HR" sz="4800">
                <a:solidFill>
                  <a:schemeClr val="tx2"/>
                </a:solidFill>
                <a:cs typeface="Arial" charset="0"/>
              </a:rPr>
              <a:t> </a:t>
            </a:r>
          </a:p>
          <a:p>
            <a:pPr>
              <a:lnSpc>
                <a:spcPct val="90000"/>
              </a:lnSpc>
              <a:buClr>
                <a:srgbClr val="FF0000"/>
              </a:buClr>
            </a:pPr>
            <a:r>
              <a:rPr lang="hr-HR" sz="4800">
                <a:solidFill>
                  <a:schemeClr val="tx2"/>
                </a:solidFill>
                <a:cs typeface="Arial" charset="0"/>
              </a:rPr>
              <a:t>1. Voljela sam ih.</a:t>
            </a:r>
          </a:p>
        </p:txBody>
      </p:sp>
      <p:pic>
        <p:nvPicPr>
          <p:cNvPr id="43011" name="Picture 5" descr="http://isaacsonsisters.com/images_articles/isaacson_gertrude_198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5429250" cy="655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2" name="Rezervirano mjesto datuma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hr-HR" smtClean="0"/>
              <a:t>8.5.2012.</a:t>
            </a:r>
            <a:endParaRPr lang="hr-HR" smtClean="0"/>
          </a:p>
        </p:txBody>
      </p:sp>
      <p:sp>
        <p:nvSpPr>
          <p:cNvPr id="43013" name="Rezervirano mjesto broja slajda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93B4EEB0-3BE6-4EF6-BF42-5678F29D80F9}" type="slidenum">
              <a:rPr lang="hr-HR" smtClean="0"/>
              <a:pPr/>
              <a:t>34</a:t>
            </a:fld>
            <a:endParaRPr lang="hr-H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Box 3"/>
          <p:cNvSpPr txBox="1">
            <a:spLocks noChangeArrowheads="1"/>
          </p:cNvSpPr>
          <p:nvPr/>
        </p:nvSpPr>
        <p:spPr bwMode="auto">
          <a:xfrm>
            <a:off x="5643563" y="928688"/>
            <a:ext cx="3128962" cy="4081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buClr>
                <a:srgbClr val="FF0000"/>
              </a:buClr>
            </a:pPr>
            <a:r>
              <a:rPr lang="hr-HR" sz="4800">
                <a:solidFill>
                  <a:schemeClr val="tx2"/>
                </a:solidFill>
                <a:cs typeface="Arial" charset="0"/>
              </a:rPr>
              <a:t>2.  Nisam poučavala </a:t>
            </a:r>
            <a:r>
              <a:rPr lang="hr-HR" sz="4800" b="1">
                <a:solidFill>
                  <a:schemeClr val="accent2"/>
                </a:solidFill>
                <a:cs typeface="Arial" charset="0"/>
              </a:rPr>
              <a:t>gradivo</a:t>
            </a:r>
            <a:r>
              <a:rPr lang="hr-HR" sz="4800">
                <a:solidFill>
                  <a:schemeClr val="tx2"/>
                </a:solidFill>
                <a:cs typeface="Arial" charset="0"/>
              </a:rPr>
              <a:t>, ja sam poučavala </a:t>
            </a:r>
            <a:r>
              <a:rPr lang="hr-HR" sz="4800" b="1">
                <a:solidFill>
                  <a:schemeClr val="accent2"/>
                </a:solidFill>
                <a:cs typeface="Arial" charset="0"/>
              </a:rPr>
              <a:t>učenike</a:t>
            </a:r>
            <a:r>
              <a:rPr lang="hr-HR" sz="4800">
                <a:solidFill>
                  <a:schemeClr val="tx2"/>
                </a:solidFill>
                <a:cs typeface="Arial" charset="0"/>
              </a:rPr>
              <a:t>. </a:t>
            </a:r>
          </a:p>
        </p:txBody>
      </p:sp>
      <p:pic>
        <p:nvPicPr>
          <p:cNvPr id="44035" name="Picture 5" descr="http://isaacsonsisters.com/images_articles/isaacson_gertrude_198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5429250" cy="655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6" name="Rezervirano mjesto datuma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hr-HR" smtClean="0"/>
              <a:t>8.5.2012.</a:t>
            </a:r>
            <a:endParaRPr lang="hr-HR" smtClean="0"/>
          </a:p>
        </p:txBody>
      </p:sp>
      <p:sp>
        <p:nvSpPr>
          <p:cNvPr id="44037" name="Rezervirano mjesto broja slajda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BCC462DA-709D-447A-B52D-749C9857439B}" type="slidenum">
              <a:rPr lang="hr-HR" smtClean="0"/>
              <a:pPr/>
              <a:t>35</a:t>
            </a:fld>
            <a:endParaRPr lang="hr-H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Box 3"/>
          <p:cNvSpPr txBox="1">
            <a:spLocks noChangeArrowheads="1"/>
          </p:cNvSpPr>
          <p:nvPr/>
        </p:nvSpPr>
        <p:spPr bwMode="auto">
          <a:xfrm>
            <a:off x="5572125" y="428625"/>
            <a:ext cx="3357563" cy="607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buClr>
                <a:srgbClr val="FF0000"/>
              </a:buClr>
            </a:pPr>
            <a:r>
              <a:rPr lang="hr-HR" sz="4800">
                <a:solidFill>
                  <a:schemeClr val="tx2"/>
                </a:solidFill>
                <a:cs typeface="Arial" charset="0"/>
              </a:rPr>
              <a:t>3.Vjerovala sam da u svakome od njih živi div. Samo sam probudila toga diva u njima. </a:t>
            </a:r>
          </a:p>
        </p:txBody>
      </p:sp>
      <p:pic>
        <p:nvPicPr>
          <p:cNvPr id="45059" name="Picture 5" descr="http://isaacsonsisters.com/images_articles/isaacson_gertrude_198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5429250" cy="655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0" name="Rezervirano mjesto datuma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hr-HR" smtClean="0"/>
              <a:t>8.5.2012.</a:t>
            </a:r>
            <a:endParaRPr lang="hr-HR" smtClean="0"/>
          </a:p>
        </p:txBody>
      </p:sp>
      <p:sp>
        <p:nvSpPr>
          <p:cNvPr id="45061" name="Rezervirano mjesto broja slajda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0A3B1816-5266-4BF5-BCE6-DEDACCDBAF23}" type="slidenum">
              <a:rPr lang="hr-HR" smtClean="0"/>
              <a:pPr/>
              <a:t>36</a:t>
            </a:fld>
            <a:endParaRPr lang="hr-H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zervirano mjesto datuma 14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hr-HR" smtClean="0"/>
              <a:t>8.5.2012.</a:t>
            </a:r>
            <a:endParaRPr lang="hr-HR" smtClean="0"/>
          </a:p>
        </p:txBody>
      </p:sp>
      <p:sp>
        <p:nvSpPr>
          <p:cNvPr id="12291" name="Rezervirano mjesto broja slajda 16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BFEBEA91-1B44-4F3D-9FF6-3A03382C9B12}" type="slidenum">
              <a:rPr lang="hr-HR" smtClean="0"/>
              <a:pPr/>
              <a:t>4</a:t>
            </a:fld>
            <a:endParaRPr lang="hr-HR" smtClean="0"/>
          </a:p>
        </p:txBody>
      </p:sp>
      <p:sp>
        <p:nvSpPr>
          <p:cNvPr id="6147" name="Rectangle 5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44463"/>
            <a:ext cx="7885113" cy="105251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Razdoblja profesionalne karijere</a:t>
            </a:r>
          </a:p>
        </p:txBody>
      </p:sp>
      <p:graphicFrame>
        <p:nvGraphicFramePr>
          <p:cNvPr id="24731" name="Group 155"/>
          <p:cNvGraphicFramePr>
            <a:graphicFrameLocks noGrp="1"/>
          </p:cNvGraphicFramePr>
          <p:nvPr>
            <p:ph sz="half" idx="4294967295"/>
          </p:nvPr>
        </p:nvGraphicFramePr>
        <p:xfrm>
          <a:off x="0" y="1357313"/>
          <a:ext cx="6159500" cy="5143500"/>
        </p:xfrm>
        <a:graphic>
          <a:graphicData uri="http://schemas.openxmlformats.org/drawingml/2006/table">
            <a:tbl>
              <a:tblPr/>
              <a:tblGrid>
                <a:gridCol w="974725"/>
                <a:gridCol w="5184775"/>
              </a:tblGrid>
              <a:tr h="377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god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Razdoblja profesionalne karijere (karakteristike)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656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r-HR" sz="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1 - 4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r-H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r-H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5 - 7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r-H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r-H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8 -14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r-H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r-H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15 - 22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r-H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23…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uvođenje</a:t>
                      </a: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(</a:t>
                      </a:r>
                      <a:r>
                        <a:rPr kumimoji="0" lang="hr-HR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initiation</a:t>
                      </a: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) </a:t>
                      </a:r>
                      <a:r>
                        <a:rPr kumimoji="0" lang="hr-H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– </a:t>
                      </a:r>
                      <a:r>
                        <a:rPr kumimoji="0" lang="hr-H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PRIPRAVNICI </a:t>
                      </a:r>
                      <a:r>
                        <a:rPr kumimoji="0" lang="hr-H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 </a:t>
                      </a:r>
                      <a:r>
                        <a:rPr kumimoji="0" lang="hr-H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POČETNICI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šok realnosti, otkrivanje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r-H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stabilnost</a:t>
                      </a:r>
                      <a:r>
                        <a:rPr kumimoji="0" lang="hr-H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</a:t>
                      </a: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(</a:t>
                      </a:r>
                      <a:r>
                        <a:rPr kumimoji="0" lang="hr-HR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stability</a:t>
                      </a: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) - </a:t>
                      </a:r>
                      <a:r>
                        <a:rPr kumimoji="0" lang="hr-H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PROFESIONALCI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sigurnost, entuzijazam, zrelost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r-H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razilaženje</a:t>
                      </a: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</a:t>
                      </a:r>
                      <a:r>
                        <a:rPr kumimoji="0" lang="hr-H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(+)		</a:t>
                      </a: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</a:t>
                      </a:r>
                      <a:r>
                        <a:rPr kumimoji="0" lang="hr-HR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razilaženje</a:t>
                      </a: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</a:t>
                      </a:r>
                      <a:r>
                        <a:rPr kumimoji="0" lang="hr-H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(-)</a:t>
                      </a: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posvećenost, entuzijazam	      razočarenje, rutina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r-HR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                  </a:t>
                      </a:r>
                      <a:r>
                        <a:rPr kumimoji="0" lang="hr-H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spokojnost</a:t>
                      </a: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</a:t>
                      </a: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(</a:t>
                      </a:r>
                      <a:r>
                        <a:rPr kumimoji="0" lang="hr-HR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serenity</a:t>
                      </a: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)</a:t>
                      </a: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</a:t>
                      </a:r>
                      <a:r>
                        <a:rPr kumimoji="0" lang="hr-H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- </a:t>
                      </a:r>
                      <a:r>
                        <a:rPr kumimoji="0" lang="hr-H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EKSPERTI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refleksivnost, osobno zadovoljstvo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r-H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povrat interesa		 isključivanje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obnovljen entuzijazam  povlačenje, zasićenje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4740" name="Group 164"/>
          <p:cNvGraphicFramePr>
            <a:graphicFrameLocks noGrp="1"/>
          </p:cNvGraphicFramePr>
          <p:nvPr>
            <p:ph sz="half" idx="4294967295"/>
          </p:nvPr>
        </p:nvGraphicFramePr>
        <p:xfrm>
          <a:off x="6324600" y="1371600"/>
          <a:ext cx="2449066" cy="5017364"/>
        </p:xfrm>
        <a:graphic>
          <a:graphicData uri="http://schemas.openxmlformats.org/drawingml/2006/table">
            <a:tbl>
              <a:tblPr/>
              <a:tblGrid>
                <a:gridCol w="2449066"/>
              </a:tblGrid>
              <a:tr h="50405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</a:rPr>
                        <a:t>Razvoj komparativnog poučavanja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382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vještine preživljavanja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r-H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osnovne vještine razvijene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r-H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razvoj i proširivanje fleksibilnosti u poučavanju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r-H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dostignuta stručnost u poučavanju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r-H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doprinos razvoju kolega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r-H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r-H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doprinos razvoju sustava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312" name="Line 72"/>
          <p:cNvSpPr>
            <a:spLocks noChangeShapeType="1"/>
          </p:cNvSpPr>
          <p:nvPr/>
        </p:nvSpPr>
        <p:spPr bwMode="auto">
          <a:xfrm flipH="1">
            <a:off x="3857625" y="2354263"/>
            <a:ext cx="0" cy="3540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hr-HR"/>
          </a:p>
        </p:txBody>
      </p:sp>
      <p:sp>
        <p:nvSpPr>
          <p:cNvPr id="12313" name="Line 73"/>
          <p:cNvSpPr>
            <a:spLocks noChangeShapeType="1"/>
          </p:cNvSpPr>
          <p:nvPr/>
        </p:nvSpPr>
        <p:spPr bwMode="auto">
          <a:xfrm flipH="1">
            <a:off x="1979613" y="3322638"/>
            <a:ext cx="520700" cy="322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hr-HR"/>
          </a:p>
        </p:txBody>
      </p:sp>
      <p:sp>
        <p:nvSpPr>
          <p:cNvPr id="12314" name="Line 74"/>
          <p:cNvSpPr>
            <a:spLocks noChangeShapeType="1"/>
          </p:cNvSpPr>
          <p:nvPr/>
        </p:nvSpPr>
        <p:spPr bwMode="auto">
          <a:xfrm>
            <a:off x="5086350" y="3322638"/>
            <a:ext cx="217488" cy="322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hr-HR"/>
          </a:p>
        </p:txBody>
      </p:sp>
      <p:sp>
        <p:nvSpPr>
          <p:cNvPr id="12315" name="Line 77"/>
          <p:cNvSpPr>
            <a:spLocks noChangeShapeType="1"/>
          </p:cNvSpPr>
          <p:nvPr/>
        </p:nvSpPr>
        <p:spPr bwMode="auto">
          <a:xfrm>
            <a:off x="2714625" y="4219575"/>
            <a:ext cx="928688" cy="577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hr-HR"/>
          </a:p>
        </p:txBody>
      </p:sp>
      <p:sp>
        <p:nvSpPr>
          <p:cNvPr id="12316" name="Line 78"/>
          <p:cNvSpPr>
            <a:spLocks noChangeShapeType="1"/>
          </p:cNvSpPr>
          <p:nvPr/>
        </p:nvSpPr>
        <p:spPr bwMode="auto">
          <a:xfrm flipH="1">
            <a:off x="4146550" y="4219575"/>
            <a:ext cx="782638" cy="577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hr-HR"/>
          </a:p>
        </p:txBody>
      </p:sp>
      <p:sp>
        <p:nvSpPr>
          <p:cNvPr id="12317" name="Line 79"/>
          <p:cNvSpPr>
            <a:spLocks noChangeShapeType="1"/>
          </p:cNvSpPr>
          <p:nvPr/>
        </p:nvSpPr>
        <p:spPr bwMode="auto">
          <a:xfrm flipH="1">
            <a:off x="2714625" y="5373688"/>
            <a:ext cx="0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hr-HR"/>
          </a:p>
        </p:txBody>
      </p:sp>
      <p:sp>
        <p:nvSpPr>
          <p:cNvPr id="12318" name="Line 80"/>
          <p:cNvSpPr>
            <a:spLocks noChangeShapeType="1"/>
          </p:cNvSpPr>
          <p:nvPr/>
        </p:nvSpPr>
        <p:spPr bwMode="auto">
          <a:xfrm>
            <a:off x="4929188" y="5373688"/>
            <a:ext cx="0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hr-HR"/>
          </a:p>
        </p:txBody>
      </p:sp>
      <p:sp>
        <p:nvSpPr>
          <p:cNvPr id="12319" name="Line 81"/>
          <p:cNvSpPr>
            <a:spLocks noChangeShapeType="1"/>
          </p:cNvSpPr>
          <p:nvPr/>
        </p:nvSpPr>
        <p:spPr bwMode="auto">
          <a:xfrm>
            <a:off x="3643313" y="5554663"/>
            <a:ext cx="5032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hr-HR"/>
          </a:p>
        </p:txBody>
      </p:sp>
      <p:sp>
        <p:nvSpPr>
          <p:cNvPr id="16" name="Rezervirano mjesto podnožja 4"/>
          <p:cNvSpPr txBox="1">
            <a:spLocks noGrp="1"/>
          </p:cNvSpPr>
          <p:nvPr/>
        </p:nvSpPr>
        <p:spPr>
          <a:xfrm>
            <a:off x="0" y="6448425"/>
            <a:ext cx="91440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1100" dirty="0">
                <a:latin typeface="+mn-lt"/>
              </a:rPr>
              <a:t>Sanja Milović - viša savjetnica za međunarodnu suradnju</a:t>
            </a:r>
          </a:p>
        </p:txBody>
      </p:sp>
      <p:pic>
        <p:nvPicPr>
          <p:cNvPr id="12321" name="Picture 3" descr="C:\Users\Viktorija\AppData\Local\Microsoft\Windows\Temporary Internet Files\Content.IE5\AO4TNZ68\MC900437799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43888" y="6237288"/>
            <a:ext cx="733425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sr-Latn-CS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r>
              <a:rPr lang="hr-HR" smtClean="0"/>
              <a:t>Studentica</a:t>
            </a:r>
          </a:p>
          <a:p>
            <a:pPr eaLnBrk="1" hangingPunct="1"/>
            <a:r>
              <a:rPr lang="hr-HR" smtClean="0"/>
              <a:t>Volontiranje</a:t>
            </a:r>
          </a:p>
          <a:p>
            <a:pPr eaLnBrk="1" hangingPunct="1"/>
            <a:r>
              <a:rPr lang="hr-HR" smtClean="0"/>
              <a:t>Pripravnica</a:t>
            </a:r>
          </a:p>
          <a:p>
            <a:pPr eaLnBrk="1" hangingPunct="1"/>
            <a:r>
              <a:rPr lang="hr-HR" smtClean="0"/>
              <a:t>Nevladine udruge</a:t>
            </a:r>
          </a:p>
          <a:p>
            <a:pPr eaLnBrk="1" hangingPunct="1"/>
            <a:r>
              <a:rPr lang="hr-HR" smtClean="0"/>
              <a:t>Korak po korak</a:t>
            </a:r>
          </a:p>
          <a:p>
            <a:pPr eaLnBrk="1" hangingPunct="1"/>
            <a:r>
              <a:rPr lang="hr-HR" smtClean="0"/>
              <a:t>AZOO</a:t>
            </a:r>
          </a:p>
          <a:p>
            <a:pPr eaLnBrk="1" hangingPunct="1"/>
            <a:endParaRPr lang="hr-HR" smtClean="0"/>
          </a:p>
          <a:p>
            <a:pPr eaLnBrk="1" hangingPunct="1"/>
            <a:endParaRPr lang="hr-HR" smtClean="0"/>
          </a:p>
        </p:txBody>
      </p:sp>
      <p:sp>
        <p:nvSpPr>
          <p:cNvPr id="13316" name="Rezervirano mjesto datuma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hr-HR" smtClean="0"/>
              <a:t>8.5.2012.</a:t>
            </a:r>
            <a:endParaRPr lang="hr-HR" smtClean="0"/>
          </a:p>
        </p:txBody>
      </p:sp>
      <p:sp>
        <p:nvSpPr>
          <p:cNvPr id="13317" name="Rezervirano mjesto broja slajda 4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5A94C45F-C8CD-4648-B48D-103433E016B2}" type="slidenum">
              <a:rPr lang="hr-HR" smtClean="0"/>
              <a:pPr/>
              <a:t>5</a:t>
            </a:fld>
            <a:endParaRPr lang="hr-HR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0" fill="hold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6"/>
          <p:cNvSpPr txBox="1">
            <a:spLocks noChangeArrowheads="1"/>
          </p:cNvSpPr>
          <p:nvPr/>
        </p:nvSpPr>
        <p:spPr bwMode="auto">
          <a:xfrm>
            <a:off x="293688" y="6565900"/>
            <a:ext cx="8559800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bs-Latn-BA" sz="1300" b="1">
                <a:latin typeface="Century Gothic" pitchFamily="34" charset="0"/>
              </a:rPr>
              <a:t>Međunarodno udruženje “Interaktivne otvorene škole” – MIOS    /      www.ioskole.net</a:t>
            </a:r>
            <a:endParaRPr lang="en-US" sz="1300" b="1">
              <a:latin typeface="Century Gothic" pitchFamily="34" charset="0"/>
            </a:endParaRPr>
          </a:p>
        </p:txBody>
      </p:sp>
      <p:pic>
        <p:nvPicPr>
          <p:cNvPr id="14339" name="Picture 7" descr="mios-logo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01800" y="1500188"/>
            <a:ext cx="5414963" cy="275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9" descr="fod_sarajevo_150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9088" y="5799138"/>
            <a:ext cx="11350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11" descr="rls-logo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04963" y="5838825"/>
            <a:ext cx="790575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12" descr="freunderberg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87613" y="5819775"/>
            <a:ext cx="1697037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13" descr="Mottlogo-novi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97375" y="5865813"/>
            <a:ext cx="719138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Picture 14" descr="pakt stabilnosti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191125" y="5837238"/>
            <a:ext cx="2209800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5" name="TextBox 17"/>
          <p:cNvSpPr txBox="1">
            <a:spLocks noChangeArrowheads="1"/>
          </p:cNvSpPr>
          <p:nvPr/>
        </p:nvSpPr>
        <p:spPr bwMode="auto">
          <a:xfrm>
            <a:off x="227013" y="5553075"/>
            <a:ext cx="77628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bs-Latn-BA" sz="1200">
                <a:latin typeface="Lucida Sans Unicode" pitchFamily="34" charset="0"/>
              </a:rPr>
              <a:t>Donatori:</a:t>
            </a:r>
            <a:endParaRPr lang="en-US" sz="1200">
              <a:latin typeface="Lucida Sans Unicode" pitchFamily="34" charset="0"/>
            </a:endParaRPr>
          </a:p>
        </p:txBody>
      </p:sp>
      <p:pic>
        <p:nvPicPr>
          <p:cNvPr id="14346" name="Picture 20" descr="K-Education_Austria-logo-A5EFEA5CBF-seeklogo_com.gif"/>
          <p:cNvPicPr>
            <a:picLocks noChangeAspect="1"/>
          </p:cNvPicPr>
          <p:nvPr/>
        </p:nvPicPr>
        <p:blipFill>
          <a:blip r:embed="rId8" cstate="print"/>
          <a:srcRect t="32219" b="34546"/>
          <a:stretch>
            <a:fillRect/>
          </a:stretch>
        </p:blipFill>
        <p:spPr bwMode="auto">
          <a:xfrm>
            <a:off x="7407275" y="5938838"/>
            <a:ext cx="1617663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7" name="Rezervirano mjesto datuma 10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hr-HR" smtClean="0"/>
              <a:t>8.5.2012.</a:t>
            </a:r>
            <a:endParaRPr lang="hr-HR" smtClean="0"/>
          </a:p>
        </p:txBody>
      </p:sp>
      <p:sp>
        <p:nvSpPr>
          <p:cNvPr id="14348" name="Rezervirano mjesto broja slajda 11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67AEEAD4-7EAD-4647-9EFD-9DFB02657710}" type="slidenum">
              <a:rPr lang="hr-HR" smtClean="0"/>
              <a:pPr/>
              <a:t>6</a:t>
            </a:fld>
            <a:endParaRPr lang="hr-HR" smtClean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6" descr="mios-logo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9850" y="0"/>
            <a:ext cx="3830638" cy="194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33375" y="1857375"/>
            <a:ext cx="6078538" cy="15081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vi-VN" b="1" dirty="0">
                <a:latin typeface="+mj-lt"/>
                <a:cs typeface="Arial" pitchFamily="34" charset="0"/>
              </a:rPr>
              <a:t>Međunarodno udruženje „Interaktive otvorene</a:t>
            </a:r>
            <a:r>
              <a:rPr lang="bs-Latn-BA" b="1" dirty="0">
                <a:latin typeface="+mj-lt"/>
                <a:cs typeface="Arial" pitchFamily="34" charset="0"/>
              </a:rPr>
              <a:t> škole</a:t>
            </a:r>
            <a:r>
              <a:rPr lang="en-US" b="1" dirty="0">
                <a:latin typeface="+mj-lt"/>
                <a:cs typeface="Arial" pitchFamily="34" charset="0"/>
              </a:rPr>
              <a:t>“ (MIOS) </a:t>
            </a:r>
            <a:r>
              <a:rPr lang="bs-Latn-BA" b="1" dirty="0">
                <a:latin typeface="+mj-lt"/>
                <a:cs typeface="Arial" pitchFamily="34" charset="0"/>
              </a:rPr>
              <a:t>osnovano</a:t>
            </a:r>
            <a:r>
              <a:rPr lang="en-US" b="1" dirty="0">
                <a:latin typeface="+mj-lt"/>
                <a:cs typeface="Arial" pitchFamily="34" charset="0"/>
              </a:rPr>
              <a:t> je</a:t>
            </a:r>
            <a:r>
              <a:rPr lang="hr-HR" b="1" dirty="0">
                <a:latin typeface="+mj-lt"/>
                <a:cs typeface="Arial" pitchFamily="34" charset="0"/>
              </a:rPr>
              <a:t> (2003.) u Tuzli</a:t>
            </a:r>
            <a:r>
              <a:rPr lang="en-US" b="1" dirty="0">
                <a:latin typeface="+mj-lt"/>
                <a:cs typeface="Arial" pitchFamily="34" charset="0"/>
              </a:rPr>
              <a:t> </a:t>
            </a:r>
            <a:r>
              <a:rPr lang="en-US" b="1" dirty="0" err="1">
                <a:latin typeface="+mj-lt"/>
                <a:cs typeface="Arial" pitchFamily="34" charset="0"/>
              </a:rPr>
              <a:t>kao</a:t>
            </a:r>
            <a:r>
              <a:rPr lang="en-US" b="1" dirty="0">
                <a:latin typeface="+mj-lt"/>
                <a:cs typeface="Arial" pitchFamily="34" charset="0"/>
              </a:rPr>
              <a:t> </a:t>
            </a:r>
            <a:r>
              <a:rPr lang="en-US" b="1" dirty="0" err="1">
                <a:latin typeface="+mj-lt"/>
                <a:cs typeface="Arial" pitchFamily="34" charset="0"/>
              </a:rPr>
              <a:t>nevladina</a:t>
            </a:r>
            <a:r>
              <a:rPr lang="bs-Latn-BA" b="1" dirty="0">
                <a:latin typeface="+mj-lt"/>
                <a:cs typeface="Arial" pitchFamily="34" charset="0"/>
              </a:rPr>
              <a:t> </a:t>
            </a:r>
            <a:r>
              <a:rPr lang="en-US" dirty="0" err="1">
                <a:latin typeface="+mj-lt"/>
                <a:cs typeface="Arial" pitchFamily="34" charset="0"/>
              </a:rPr>
              <a:t>organizacija</a:t>
            </a:r>
            <a:r>
              <a:rPr lang="en-US" dirty="0">
                <a:latin typeface="+mj-lt"/>
                <a:cs typeface="Arial" pitchFamily="34" charset="0"/>
              </a:rPr>
              <a:t> </a:t>
            </a:r>
            <a:r>
              <a:rPr lang="en-US" dirty="0" err="1">
                <a:latin typeface="+mj-lt"/>
                <a:cs typeface="Arial" pitchFamily="34" charset="0"/>
              </a:rPr>
              <a:t>koja</a:t>
            </a:r>
            <a:r>
              <a:rPr lang="en-US" dirty="0">
                <a:latin typeface="+mj-lt"/>
                <a:cs typeface="Arial" pitchFamily="34" charset="0"/>
              </a:rPr>
              <a:t> </a:t>
            </a:r>
            <a:r>
              <a:rPr lang="en-US" dirty="0" err="1">
                <a:latin typeface="+mj-lt"/>
                <a:cs typeface="Arial" pitchFamily="34" charset="0"/>
              </a:rPr>
              <a:t>promov</a:t>
            </a:r>
            <a:r>
              <a:rPr lang="hr-HR" dirty="0">
                <a:latin typeface="+mj-lt"/>
                <a:cs typeface="Arial" pitchFamily="34" charset="0"/>
              </a:rPr>
              <a:t>ra</a:t>
            </a:r>
            <a:r>
              <a:rPr lang="en-US" dirty="0">
                <a:latin typeface="+mj-lt"/>
                <a:cs typeface="Arial" pitchFamily="34" charset="0"/>
              </a:rPr>
              <a:t> </a:t>
            </a:r>
            <a:r>
              <a:rPr lang="en-US" dirty="0" err="1">
                <a:latin typeface="+mj-lt"/>
                <a:cs typeface="Arial" pitchFamily="34" charset="0"/>
              </a:rPr>
              <a:t>otvoreno</a:t>
            </a:r>
            <a:r>
              <a:rPr lang="en-US" dirty="0">
                <a:latin typeface="+mj-lt"/>
                <a:cs typeface="Arial" pitchFamily="34" charset="0"/>
              </a:rPr>
              <a:t> </a:t>
            </a:r>
            <a:r>
              <a:rPr lang="en-US" dirty="0" err="1">
                <a:latin typeface="+mj-lt"/>
                <a:cs typeface="Arial" pitchFamily="34" charset="0"/>
              </a:rPr>
              <a:t>obrazovanje</a:t>
            </a:r>
            <a:r>
              <a:rPr lang="bs-Latn-BA" dirty="0">
                <a:latin typeface="+mj-lt"/>
                <a:cs typeface="Arial" pitchFamily="34" charset="0"/>
              </a:rPr>
              <a:t> </a:t>
            </a:r>
            <a:r>
              <a:rPr lang="pl-PL" dirty="0">
                <a:latin typeface="+mj-lt"/>
                <a:cs typeface="Arial" pitchFamily="34" charset="0"/>
              </a:rPr>
              <a:t>u zajednici te u radu sa školama pokušava dati </a:t>
            </a:r>
            <a:r>
              <a:rPr lang="en-US" dirty="0" err="1">
                <a:latin typeface="+mj-lt"/>
                <a:cs typeface="Arial" pitchFamily="34" charset="0"/>
              </a:rPr>
              <a:t>doprinos</a:t>
            </a:r>
            <a:r>
              <a:rPr lang="en-US" dirty="0">
                <a:latin typeface="+mj-lt"/>
                <a:cs typeface="Arial" pitchFamily="34" charset="0"/>
              </a:rPr>
              <a:t> u </a:t>
            </a:r>
            <a:r>
              <a:rPr lang="en-US" dirty="0" err="1">
                <a:latin typeface="+mj-lt"/>
                <a:cs typeface="Arial" pitchFamily="34" charset="0"/>
              </a:rPr>
              <a:t>razvoju</a:t>
            </a:r>
            <a:r>
              <a:rPr lang="en-US" dirty="0">
                <a:latin typeface="+mj-lt"/>
                <a:cs typeface="Arial" pitchFamily="34" charset="0"/>
              </a:rPr>
              <a:t> i </a:t>
            </a:r>
            <a:r>
              <a:rPr lang="en-US" dirty="0" err="1">
                <a:latin typeface="+mj-lt"/>
                <a:cs typeface="Arial" pitchFamily="34" charset="0"/>
              </a:rPr>
              <a:t>jačanju</a:t>
            </a:r>
            <a:r>
              <a:rPr lang="en-US" dirty="0">
                <a:latin typeface="+mj-lt"/>
                <a:cs typeface="Arial" pitchFamily="34" charset="0"/>
              </a:rPr>
              <a:t> </a:t>
            </a:r>
            <a:r>
              <a:rPr lang="en-US" dirty="0" err="1">
                <a:latin typeface="+mj-lt"/>
                <a:cs typeface="Arial" pitchFamily="34" charset="0"/>
              </a:rPr>
              <a:t>otvorenih</a:t>
            </a:r>
            <a:r>
              <a:rPr lang="en-US" dirty="0">
                <a:latin typeface="+mj-lt"/>
                <a:cs typeface="Arial" pitchFamily="34" charset="0"/>
              </a:rPr>
              <a:t> </a:t>
            </a:r>
            <a:r>
              <a:rPr lang="en-US" dirty="0" err="1">
                <a:latin typeface="+mj-lt"/>
                <a:cs typeface="Arial" pitchFamily="34" charset="0"/>
              </a:rPr>
              <a:t>škola</a:t>
            </a:r>
            <a:r>
              <a:rPr lang="en-US" sz="2000" dirty="0">
                <a:latin typeface="+mj-lt"/>
                <a:cs typeface="Arial" pitchFamily="34" charset="0"/>
              </a:rPr>
              <a:t>.</a:t>
            </a:r>
          </a:p>
        </p:txBody>
      </p:sp>
      <p:pic>
        <p:nvPicPr>
          <p:cNvPr id="15364" name="Picture 9" descr="100_3994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43688" y="1428750"/>
            <a:ext cx="2300287" cy="177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11" descr="P1010285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00813" y="4000500"/>
            <a:ext cx="2452687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12" descr="P1010116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00438" y="4000500"/>
            <a:ext cx="2568575" cy="214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14" descr="PC050114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8625" y="3643313"/>
            <a:ext cx="2519363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8" name="Rectangle 10"/>
          <p:cNvSpPr>
            <a:spLocks noChangeArrowheads="1"/>
          </p:cNvSpPr>
          <p:nvPr/>
        </p:nvSpPr>
        <p:spPr bwMode="auto">
          <a:xfrm>
            <a:off x="7024688" y="6253163"/>
            <a:ext cx="1506537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bs-Latn-BA" sz="1300" b="1">
                <a:latin typeface="Century Gothic" pitchFamily="34" charset="0"/>
              </a:rPr>
              <a:t>www.ioskole.net</a:t>
            </a:r>
            <a:endParaRPr lang="en-US" sz="1300" b="1">
              <a:latin typeface="Century Gothic" pitchFamily="34" charset="0"/>
            </a:endParaRPr>
          </a:p>
        </p:txBody>
      </p:sp>
      <p:sp>
        <p:nvSpPr>
          <p:cNvPr id="15369" name="Rezervirano mjesto datuma 8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hr-HR" smtClean="0"/>
              <a:t>8.5.2012.</a:t>
            </a:r>
            <a:endParaRPr lang="en-US" smtClean="0"/>
          </a:p>
        </p:txBody>
      </p:sp>
      <p:sp>
        <p:nvSpPr>
          <p:cNvPr id="15370" name="Rezervirano mjesto broja slajda 9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69466607-25D5-4487-981F-C02AD5B81640}" type="slidenum">
              <a:rPr lang="en-US" smtClean="0"/>
              <a:pPr/>
              <a:t>7</a:t>
            </a:fld>
            <a:endParaRPr lang="en-US" smtClean="0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6" descr="mios-logo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3700" y="25400"/>
            <a:ext cx="3348038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79375" y="1795463"/>
            <a:ext cx="4992688" cy="3694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2600" b="1" dirty="0">
                <a:latin typeface="+mj-lt"/>
                <a:cs typeface="Arial" pitchFamily="34" charset="0"/>
              </a:rPr>
              <a:t>MIOS Tuzla </a:t>
            </a:r>
            <a:r>
              <a:rPr lang="en-US" sz="2600" dirty="0" err="1">
                <a:latin typeface="+mj-lt"/>
                <a:cs typeface="Arial" pitchFamily="34" charset="0"/>
              </a:rPr>
              <a:t>radi</a:t>
            </a:r>
            <a:r>
              <a:rPr lang="en-US" sz="2600" dirty="0">
                <a:latin typeface="+mj-lt"/>
                <a:cs typeface="Arial" pitchFamily="34" charset="0"/>
              </a:rPr>
              <a:t> </a:t>
            </a:r>
            <a:r>
              <a:rPr lang="en-US" sz="2600" dirty="0" err="1">
                <a:latin typeface="+mj-lt"/>
                <a:cs typeface="Arial" pitchFamily="34" charset="0"/>
              </a:rPr>
              <a:t>kao</a:t>
            </a:r>
            <a:r>
              <a:rPr lang="en-US" sz="2600" dirty="0">
                <a:latin typeface="+mj-lt"/>
                <a:cs typeface="Arial" pitchFamily="34" charset="0"/>
              </a:rPr>
              <a:t> mreža i </a:t>
            </a:r>
            <a:r>
              <a:rPr lang="en-US" sz="2600" dirty="0" err="1">
                <a:latin typeface="+mj-lt"/>
                <a:cs typeface="Arial" pitchFamily="34" charset="0"/>
              </a:rPr>
              <a:t>želi</a:t>
            </a:r>
            <a:r>
              <a:rPr lang="en-US" sz="2600" dirty="0">
                <a:latin typeface="+mj-lt"/>
                <a:cs typeface="Arial" pitchFamily="34" charset="0"/>
              </a:rPr>
              <a:t> </a:t>
            </a:r>
            <a:r>
              <a:rPr lang="en-US" sz="2600" dirty="0" err="1">
                <a:latin typeface="+mj-lt"/>
                <a:cs typeface="Arial" pitchFamily="34" charset="0"/>
              </a:rPr>
              <a:t>podržati</a:t>
            </a:r>
            <a:r>
              <a:rPr lang="en-US" sz="2600" dirty="0">
                <a:latin typeface="+mj-lt"/>
                <a:cs typeface="Arial" pitchFamily="34" charset="0"/>
              </a:rPr>
              <a:t> razvoj</a:t>
            </a:r>
            <a:r>
              <a:rPr lang="bs-Latn-BA" sz="2600" dirty="0">
                <a:latin typeface="+mj-lt"/>
                <a:cs typeface="Arial" pitchFamily="34" charset="0"/>
              </a:rPr>
              <a:t> </a:t>
            </a:r>
            <a:r>
              <a:rPr lang="sv-SE" sz="2600" dirty="0">
                <a:latin typeface="+mj-lt"/>
                <a:cs typeface="Arial" pitchFamily="34" charset="0"/>
              </a:rPr>
              <a:t>otvorenih škola koristeći metode interaktivnog</a:t>
            </a:r>
            <a:r>
              <a:rPr lang="bs-Latn-BA" sz="2600" dirty="0">
                <a:latin typeface="+mj-lt"/>
                <a:cs typeface="Arial" pitchFamily="34" charset="0"/>
              </a:rPr>
              <a:t> </a:t>
            </a:r>
            <a:r>
              <a:rPr lang="it-IT" sz="2600" dirty="0">
                <a:latin typeface="+mj-lt"/>
                <a:cs typeface="Arial" pitchFamily="34" charset="0"/>
              </a:rPr>
              <a:t>učenja, pružiti</a:t>
            </a:r>
            <a:r>
              <a:rPr lang="bs-Latn-BA" sz="2600" dirty="0">
                <a:latin typeface="+mj-lt"/>
                <a:cs typeface="Arial" pitchFamily="34" charset="0"/>
              </a:rPr>
              <a:t> </a:t>
            </a:r>
            <a:r>
              <a:rPr lang="it-IT" sz="2600" dirty="0">
                <a:latin typeface="+mj-lt"/>
                <a:cs typeface="Arial" pitchFamily="34" charset="0"/>
              </a:rPr>
              <a:t>profesionalne treninge o novim</a:t>
            </a:r>
            <a:r>
              <a:rPr lang="bs-Latn-BA" sz="2600" dirty="0">
                <a:latin typeface="+mj-lt"/>
                <a:cs typeface="Arial" pitchFamily="34" charset="0"/>
              </a:rPr>
              <a:t> </a:t>
            </a:r>
            <a:r>
              <a:rPr lang="en-US" sz="2600" dirty="0" err="1">
                <a:latin typeface="+mj-lt"/>
                <a:cs typeface="Arial" pitchFamily="34" charset="0"/>
              </a:rPr>
              <a:t>metodama</a:t>
            </a:r>
            <a:r>
              <a:rPr lang="en-US" sz="2600" dirty="0">
                <a:latin typeface="+mj-lt"/>
                <a:cs typeface="Arial" pitchFamily="34" charset="0"/>
              </a:rPr>
              <a:t> </a:t>
            </a:r>
            <a:r>
              <a:rPr lang="en-US" sz="2600" dirty="0" err="1">
                <a:latin typeface="+mj-lt"/>
                <a:cs typeface="Arial" pitchFamily="34" charset="0"/>
              </a:rPr>
              <a:t>učenja</a:t>
            </a:r>
            <a:r>
              <a:rPr lang="en-US" sz="2600" dirty="0">
                <a:latin typeface="+mj-lt"/>
                <a:cs typeface="Arial" pitchFamily="34" charset="0"/>
              </a:rPr>
              <a:t>, </a:t>
            </a:r>
            <a:r>
              <a:rPr lang="en-US" sz="2600" dirty="0" err="1">
                <a:latin typeface="+mj-lt"/>
                <a:cs typeface="Arial" pitchFamily="34" charset="0"/>
              </a:rPr>
              <a:t>promovi</a:t>
            </a:r>
            <a:r>
              <a:rPr lang="hr-HR" sz="2600" dirty="0">
                <a:latin typeface="+mj-lt"/>
                <a:cs typeface="Arial" pitchFamily="34" charset="0"/>
              </a:rPr>
              <a:t>r</a:t>
            </a:r>
            <a:r>
              <a:rPr lang="en-US" sz="2600" dirty="0" err="1">
                <a:latin typeface="+mj-lt"/>
                <a:cs typeface="Arial" pitchFamily="34" charset="0"/>
              </a:rPr>
              <a:t>ati</a:t>
            </a:r>
            <a:r>
              <a:rPr lang="en-US" sz="2600" dirty="0">
                <a:latin typeface="+mj-lt"/>
                <a:cs typeface="Arial" pitchFamily="34" charset="0"/>
              </a:rPr>
              <a:t> </a:t>
            </a:r>
            <a:r>
              <a:rPr lang="en-US" sz="2600" dirty="0" err="1">
                <a:latin typeface="+mj-lt"/>
                <a:cs typeface="Arial" pitchFamily="34" charset="0"/>
              </a:rPr>
              <a:t>demokratski</a:t>
            </a:r>
            <a:r>
              <a:rPr lang="bs-Latn-BA" sz="2600" dirty="0">
                <a:latin typeface="+mj-lt"/>
                <a:cs typeface="Arial" pitchFamily="34" charset="0"/>
              </a:rPr>
              <a:t> </a:t>
            </a:r>
            <a:r>
              <a:rPr lang="en-US" sz="2600" dirty="0" err="1">
                <a:latin typeface="+mj-lt"/>
                <a:cs typeface="Arial" pitchFamily="34" charset="0"/>
              </a:rPr>
              <a:t>razvoj</a:t>
            </a:r>
            <a:r>
              <a:rPr lang="en-US" sz="2600" dirty="0">
                <a:latin typeface="+mj-lt"/>
                <a:cs typeface="Arial" pitchFamily="34" charset="0"/>
              </a:rPr>
              <a:t> i</a:t>
            </a:r>
            <a:r>
              <a:rPr lang="bs-Latn-BA" sz="2600" dirty="0">
                <a:latin typeface="+mj-lt"/>
                <a:cs typeface="Arial" pitchFamily="34" charset="0"/>
              </a:rPr>
              <a:t> </a:t>
            </a:r>
            <a:r>
              <a:rPr lang="en-US" sz="2600" dirty="0" err="1">
                <a:latin typeface="+mj-lt"/>
                <a:cs typeface="Arial" pitchFamily="34" charset="0"/>
              </a:rPr>
              <a:t>implementiranje</a:t>
            </a:r>
            <a:r>
              <a:rPr lang="en-US" sz="2600" dirty="0">
                <a:latin typeface="+mj-lt"/>
                <a:cs typeface="Arial" pitchFamily="34" charset="0"/>
              </a:rPr>
              <a:t> </a:t>
            </a:r>
            <a:r>
              <a:rPr lang="en-US" sz="2600" dirty="0" err="1">
                <a:latin typeface="+mj-lt"/>
                <a:cs typeface="Arial" pitchFamily="34" charset="0"/>
              </a:rPr>
              <a:t>standarda</a:t>
            </a:r>
            <a:r>
              <a:rPr lang="en-US" sz="2600" dirty="0">
                <a:latin typeface="+mj-lt"/>
                <a:cs typeface="Arial" pitchFamily="34" charset="0"/>
              </a:rPr>
              <a:t> </a:t>
            </a:r>
            <a:r>
              <a:rPr lang="en-US" sz="2600" dirty="0" err="1">
                <a:latin typeface="+mj-lt"/>
                <a:cs typeface="Arial" pitchFamily="34" charset="0"/>
              </a:rPr>
              <a:t>otvorenih</a:t>
            </a:r>
            <a:r>
              <a:rPr lang="bs-Latn-BA" sz="2600" dirty="0">
                <a:latin typeface="+mj-lt"/>
                <a:cs typeface="Arial" pitchFamily="34" charset="0"/>
              </a:rPr>
              <a:t> </a:t>
            </a:r>
            <a:r>
              <a:rPr lang="en-US" sz="2600" dirty="0" err="1">
                <a:latin typeface="+mj-lt"/>
                <a:cs typeface="Arial" pitchFamily="34" charset="0"/>
              </a:rPr>
              <a:t>škola</a:t>
            </a:r>
            <a:r>
              <a:rPr lang="en-US" sz="2600" dirty="0">
                <a:latin typeface="+mj-lt"/>
                <a:cs typeface="Arial" pitchFamily="34" charset="0"/>
              </a:rPr>
              <a:t> u </a:t>
            </a:r>
            <a:r>
              <a:rPr lang="en-US" sz="2600" dirty="0" err="1">
                <a:latin typeface="+mj-lt"/>
                <a:cs typeface="Arial" pitchFamily="34" charset="0"/>
              </a:rPr>
              <a:t>zajednici</a:t>
            </a:r>
            <a:r>
              <a:rPr lang="en-US" sz="2600" dirty="0">
                <a:latin typeface="+mj-lt"/>
                <a:cs typeface="Arial" pitchFamily="34" charset="0"/>
              </a:rPr>
              <a:t>.</a:t>
            </a:r>
          </a:p>
        </p:txBody>
      </p:sp>
      <p:sp>
        <p:nvSpPr>
          <p:cNvPr id="16388" name="Rectangle 10"/>
          <p:cNvSpPr>
            <a:spLocks noChangeArrowheads="1"/>
          </p:cNvSpPr>
          <p:nvPr/>
        </p:nvSpPr>
        <p:spPr bwMode="auto">
          <a:xfrm>
            <a:off x="4025900" y="6359525"/>
            <a:ext cx="180975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bs-Latn-BA" sz="1600" b="1">
                <a:latin typeface="Century Gothic" pitchFamily="34" charset="0"/>
              </a:rPr>
              <a:t>www.ioskole.net</a:t>
            </a:r>
            <a:endParaRPr lang="en-US" sz="1600" b="1">
              <a:latin typeface="Century Gothic" pitchFamily="34" charset="0"/>
            </a:endParaRPr>
          </a:p>
        </p:txBody>
      </p:sp>
      <p:pic>
        <p:nvPicPr>
          <p:cNvPr id="16389" name="Picture 8" descr="PC040076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72050" y="227013"/>
            <a:ext cx="3795713" cy="284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13" descr="PC040078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65700" y="3255963"/>
            <a:ext cx="3781425" cy="2836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1" name="Rezervirano mjesto datuma 6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hr-HR" smtClean="0"/>
              <a:t>8.5.2012.</a:t>
            </a:r>
            <a:endParaRPr lang="en-US" smtClean="0"/>
          </a:p>
        </p:txBody>
      </p:sp>
      <p:sp>
        <p:nvSpPr>
          <p:cNvPr id="16392" name="Rezervirano mjesto broja slajda 8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4960ABA7-4DA1-4CD3-BFD6-6EE09E8A9DC6}" type="slidenum">
              <a:rPr lang="en-US" smtClean="0"/>
              <a:pPr/>
              <a:t>8</a:t>
            </a:fld>
            <a:endParaRPr lang="en-US" smtClean="0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20" name="Rectangle 12"/>
          <p:cNvSpPr>
            <a:spLocks noGrp="1" noChangeArrowheads="1"/>
          </p:cNvSpPr>
          <p:nvPr>
            <p:ph type="title"/>
          </p:nvPr>
        </p:nvSpPr>
        <p:spPr>
          <a:xfrm>
            <a:off x="0" y="82550"/>
            <a:ext cx="9144000" cy="87947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bs-Latn-BA" sz="3200" dirty="0" smtClean="0"/>
              <a:t>Programi stručnog usavršavanja </a:t>
            </a:r>
            <a:br>
              <a:rPr lang="bs-Latn-BA" sz="3200" dirty="0" smtClean="0"/>
            </a:br>
            <a:r>
              <a:rPr lang="bs-Latn-BA" sz="3200" dirty="0" smtClean="0"/>
              <a:t>nastavnika i menadžmenta</a:t>
            </a:r>
            <a:endParaRPr lang="en-US" sz="3200" dirty="0"/>
          </a:p>
        </p:txBody>
      </p:sp>
      <p:sp>
        <p:nvSpPr>
          <p:cNvPr id="17411" name="Rezervirano mjesto datuma 6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hr-HR" smtClean="0"/>
              <a:t>8.5.2012.</a:t>
            </a:r>
            <a:endParaRPr lang="en-US" smtClean="0"/>
          </a:p>
        </p:txBody>
      </p:sp>
      <p:sp>
        <p:nvSpPr>
          <p:cNvPr id="17412" name="Rezervirano mjesto broja slajda 8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7F5B47CF-F1FB-4C72-AADD-180371B2916E}" type="slidenum">
              <a:rPr lang="en-US" smtClean="0"/>
              <a:pPr/>
              <a:t>9</a:t>
            </a:fld>
            <a:endParaRPr lang="en-US" smtClean="0"/>
          </a:p>
        </p:txBody>
      </p:sp>
      <p:pic>
        <p:nvPicPr>
          <p:cNvPr id="17413" name="Picture 6" descr="mios-logo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1113" y="4733925"/>
            <a:ext cx="3500437" cy="177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04775" y="1119188"/>
            <a:ext cx="9144000" cy="2800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bs-Latn-BA" sz="2200" dirty="0">
                <a:latin typeface="+mj-lt"/>
                <a:cs typeface="Arial" pitchFamily="34" charset="0"/>
              </a:rPr>
              <a:t>Demokratski razvoj škola i standardi otvorenih škola u zajednici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bs-Latn-BA" sz="2200" dirty="0">
                <a:latin typeface="+mj-lt"/>
                <a:cs typeface="Arial" pitchFamily="34" charset="0"/>
              </a:rPr>
              <a:t>Trening za nastavnike iz područja interaktivne nastave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bs-Latn-BA" sz="2200" dirty="0">
                <a:latin typeface="+mj-lt"/>
                <a:cs typeface="Arial" pitchFamily="34" charset="0"/>
              </a:rPr>
              <a:t>Trening za nastavnike iz područja interkulturalne nastave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bs-Latn-BA" sz="2200" dirty="0">
                <a:latin typeface="+mj-lt"/>
                <a:cs typeface="Arial" pitchFamily="34" charset="0"/>
              </a:rPr>
              <a:t>Trening za nastavnike iz područja projektne nastave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bs-Latn-BA" sz="2200" dirty="0">
                <a:latin typeface="+mj-lt"/>
                <a:cs typeface="Arial" pitchFamily="34" charset="0"/>
              </a:rPr>
              <a:t>“U pravcu inkluzije”, trening za nastavnike / osoblje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bs-Latn-BA" sz="2200" dirty="0">
                <a:latin typeface="+mj-lt"/>
                <a:cs typeface="Arial" pitchFamily="34" charset="0"/>
              </a:rPr>
              <a:t>Školsko sportsko društvo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bs-Latn-BA" sz="2200" dirty="0">
                <a:latin typeface="+mj-lt"/>
                <a:cs typeface="Arial" pitchFamily="34" charset="0"/>
              </a:rPr>
              <a:t>Servisno učenje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bs-Latn-BA" sz="2200" dirty="0">
                <a:latin typeface="+mj-lt"/>
                <a:cs typeface="Arial" pitchFamily="34" charset="0"/>
              </a:rPr>
              <a:t>Internacionalni standardi kvaliteta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461125" y="6275388"/>
            <a:ext cx="2011363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bs-Latn-BA" b="1" dirty="0">
                <a:latin typeface="+mj-lt"/>
              </a:rPr>
              <a:t>www.ioskole.net</a:t>
            </a:r>
            <a:endParaRPr lang="en-US" b="1" dirty="0">
              <a:latin typeface="+mj-lt"/>
            </a:endParaRPr>
          </a:p>
        </p:txBody>
      </p:sp>
      <p:pic>
        <p:nvPicPr>
          <p:cNvPr id="13318" name="Picture 13" descr="PC040073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38800" y="3711575"/>
            <a:ext cx="3187700" cy="239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169</TotalTime>
  <Words>1045</Words>
  <Application>Microsoft Office PowerPoint</Application>
  <PresentationFormat>Prikaz na zaslonu (4:3)</PresentationFormat>
  <Paragraphs>268</Paragraphs>
  <Slides>36</Slides>
  <Notes>9</Notes>
  <HiddenSlides>5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slajdova</vt:lpstr>
      </vt:variant>
      <vt:variant>
        <vt:i4>36</vt:i4>
      </vt:variant>
    </vt:vector>
  </HeadingPairs>
  <TitlesOfParts>
    <vt:vector size="37" baseType="lpstr">
      <vt:lpstr>Oriel</vt:lpstr>
      <vt:lpstr>Otvorena škola – otvorena vrata profesionalnom razvoju</vt:lpstr>
      <vt:lpstr>Sjećate li se svoje učiteljice /svog učitelja?</vt:lpstr>
      <vt:lpstr>Sjećate li se svoje pedagoginje/svog pedagoga?</vt:lpstr>
      <vt:lpstr>Razdoblja profesionalne karijere</vt:lpstr>
      <vt:lpstr>Slajd 5</vt:lpstr>
      <vt:lpstr>Slajd 6</vt:lpstr>
      <vt:lpstr>Slajd 7</vt:lpstr>
      <vt:lpstr>Slajd 8</vt:lpstr>
      <vt:lpstr>Programi stručnog usavršavanja  nastavnika i menadžmenta</vt:lpstr>
      <vt:lpstr>Slajd 10</vt:lpstr>
      <vt:lpstr>Slajd 11</vt:lpstr>
      <vt:lpstr>Slajd 12</vt:lpstr>
      <vt:lpstr>Udruga Interaktivne otvorene škole Osijek</vt:lpstr>
      <vt:lpstr>O udruzi</vt:lpstr>
      <vt:lpstr>CILJ</vt:lpstr>
      <vt:lpstr>MISIJA</vt:lpstr>
      <vt:lpstr>Teme kojima se bavimo:</vt:lpstr>
      <vt:lpstr>Obrazovni forumi</vt:lpstr>
      <vt:lpstr>Obrazovni Forumi: Osijek, Novi Sad, Tuzla, </vt:lpstr>
      <vt:lpstr>Slajd 20</vt:lpstr>
      <vt:lpstr>Slajd 21</vt:lpstr>
      <vt:lpstr>Program “Servisno učenje”,  Osijek 4-6. 12. 2009.</vt:lpstr>
      <vt:lpstr>Prezentacije projekata škola </vt:lpstr>
      <vt:lpstr>Okrugli stolovi</vt:lpstr>
      <vt:lpstr>Intervizijske grupe</vt:lpstr>
      <vt:lpstr>UMREŽAVANJE OTVORENIH ŠKOLA U ZAJEDNICI</vt:lpstr>
      <vt:lpstr>Kontakti</vt:lpstr>
      <vt:lpstr>Regionalni partneri</vt:lpstr>
      <vt:lpstr>Slajd 29</vt:lpstr>
      <vt:lpstr>Slajd 30</vt:lpstr>
      <vt:lpstr>Slajd 31</vt:lpstr>
      <vt:lpstr>Slajd 32</vt:lpstr>
      <vt:lpstr>Slajd 33</vt:lpstr>
      <vt:lpstr>Slajd 34</vt:lpstr>
      <vt:lpstr>Slajd 35</vt:lpstr>
      <vt:lpstr>Slajd 36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Zehra</dc:creator>
  <cp:lastModifiedBy>Zehra</cp:lastModifiedBy>
  <cp:revision>22</cp:revision>
  <cp:lastPrinted>1601-01-01T00:00:00Z</cp:lastPrinted>
  <dcterms:created xsi:type="dcterms:W3CDTF">1601-01-01T00:00:00Z</dcterms:created>
  <dcterms:modified xsi:type="dcterms:W3CDTF">2012-05-11T18:43:50Z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